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07" r:id="rId2"/>
    <p:sldId id="369" r:id="rId3"/>
    <p:sldId id="439" r:id="rId4"/>
    <p:sldId id="438" r:id="rId5"/>
    <p:sldId id="430" r:id="rId6"/>
    <p:sldId id="424" r:id="rId7"/>
    <p:sldId id="371" r:id="rId8"/>
    <p:sldId id="412" r:id="rId9"/>
    <p:sldId id="413" r:id="rId10"/>
    <p:sldId id="433" r:id="rId11"/>
    <p:sldId id="432" r:id="rId12"/>
    <p:sldId id="440" r:id="rId13"/>
    <p:sldId id="434" r:id="rId14"/>
    <p:sldId id="441" r:id="rId15"/>
    <p:sldId id="435" r:id="rId16"/>
    <p:sldId id="419" r:id="rId17"/>
    <p:sldId id="436" r:id="rId18"/>
    <p:sldId id="431" r:id="rId19"/>
    <p:sldId id="415" r:id="rId20"/>
    <p:sldId id="429" r:id="rId21"/>
    <p:sldId id="409" r:id="rId22"/>
    <p:sldId id="410" r:id="rId23"/>
    <p:sldId id="381" r:id="rId24"/>
    <p:sldId id="39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fir Toledo" initials="KT" lastIdx="1" clrIdx="0">
    <p:extLst>
      <p:ext uri="{19B8F6BF-5375-455C-9EA6-DF929625EA0E}">
        <p15:presenceInfo xmlns:p15="http://schemas.microsoft.com/office/powerpoint/2012/main" userId="Kfir Tole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C8FA"/>
    <a:srgbClr val="0A419A"/>
    <a:srgbClr val="9CBCC8"/>
    <a:srgbClr val="2888F1"/>
    <a:srgbClr val="C99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19E102-C22F-4D67-9BA9-B17C0179B4B7}" v="3" dt="2025-05-07T15:46:10.6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75545" autoAdjust="0"/>
  </p:normalViewPr>
  <p:slideViewPr>
    <p:cSldViewPr snapToGrid="0">
      <p:cViewPr varScale="1">
        <p:scale>
          <a:sx n="83" d="100"/>
          <a:sy n="83" d="100"/>
        </p:scale>
        <p:origin x="148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418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ac Keslassy" userId="e8e167e1-e6e0-4e1e-9ee7-c9627e9917be" providerId="ADAL" clId="{5E19E102-C22F-4D67-9BA9-B17C0179B4B7}"/>
    <pc:docChg chg="undo custSel modSld">
      <pc:chgData name="Isaac Keslassy" userId="e8e167e1-e6e0-4e1e-9ee7-c9627e9917be" providerId="ADAL" clId="{5E19E102-C22F-4D67-9BA9-B17C0179B4B7}" dt="2025-05-07T15:48:39.708" v="220" actId="20577"/>
      <pc:docMkLst>
        <pc:docMk/>
      </pc:docMkLst>
      <pc:sldChg chg="modSp mod">
        <pc:chgData name="Isaac Keslassy" userId="e8e167e1-e6e0-4e1e-9ee7-c9627e9917be" providerId="ADAL" clId="{5E19E102-C22F-4D67-9BA9-B17C0179B4B7}" dt="2025-05-07T15:30:14.819" v="29" actId="20577"/>
        <pc:sldMkLst>
          <pc:docMk/>
          <pc:sldMk cId="212013963" sldId="369"/>
        </pc:sldMkLst>
        <pc:spChg chg="mod">
          <ac:chgData name="Isaac Keslassy" userId="e8e167e1-e6e0-4e1e-9ee7-c9627e9917be" providerId="ADAL" clId="{5E19E102-C22F-4D67-9BA9-B17C0179B4B7}" dt="2025-05-07T15:30:14.819" v="29" actId="20577"/>
          <ac:spMkLst>
            <pc:docMk/>
            <pc:sldMk cId="212013963" sldId="369"/>
            <ac:spMk id="2" creationId="{1EECC7B5-274B-4636-AED1-D21C5DC76919}"/>
          </ac:spMkLst>
        </pc:spChg>
        <pc:spChg chg="mod">
          <ac:chgData name="Isaac Keslassy" userId="e8e167e1-e6e0-4e1e-9ee7-c9627e9917be" providerId="ADAL" clId="{5E19E102-C22F-4D67-9BA9-B17C0179B4B7}" dt="2025-05-07T15:30:03.584" v="28" actId="1076"/>
          <ac:spMkLst>
            <pc:docMk/>
            <pc:sldMk cId="212013963" sldId="369"/>
            <ac:spMk id="31" creationId="{2AFAF3E4-A0DA-CC61-EC42-F5932B7DD567}"/>
          </ac:spMkLst>
        </pc:spChg>
      </pc:sldChg>
      <pc:sldChg chg="modSp mod">
        <pc:chgData name="Isaac Keslassy" userId="e8e167e1-e6e0-4e1e-9ee7-c9627e9917be" providerId="ADAL" clId="{5E19E102-C22F-4D67-9BA9-B17C0179B4B7}" dt="2025-05-07T15:48:39.708" v="220" actId="20577"/>
        <pc:sldMkLst>
          <pc:docMk/>
          <pc:sldMk cId="1444483318" sldId="381"/>
        </pc:sldMkLst>
        <pc:spChg chg="mod">
          <ac:chgData name="Isaac Keslassy" userId="e8e167e1-e6e0-4e1e-9ee7-c9627e9917be" providerId="ADAL" clId="{5E19E102-C22F-4D67-9BA9-B17C0179B4B7}" dt="2025-05-07T15:48:39.708" v="220" actId="20577"/>
          <ac:spMkLst>
            <pc:docMk/>
            <pc:sldMk cId="1444483318" sldId="381"/>
            <ac:spMk id="7" creationId="{F4A0F8B6-B919-45E8-9925-87D8B7A2B395}"/>
          </ac:spMkLst>
        </pc:spChg>
      </pc:sldChg>
      <pc:sldChg chg="modSp mod">
        <pc:chgData name="Isaac Keslassy" userId="e8e167e1-e6e0-4e1e-9ee7-c9627e9917be" providerId="ADAL" clId="{5E19E102-C22F-4D67-9BA9-B17C0179B4B7}" dt="2025-05-07T15:47:46.216" v="164" actId="207"/>
        <pc:sldMkLst>
          <pc:docMk/>
          <pc:sldMk cId="3597089135" sldId="410"/>
        </pc:sldMkLst>
        <pc:spChg chg="mod">
          <ac:chgData name="Isaac Keslassy" userId="e8e167e1-e6e0-4e1e-9ee7-c9627e9917be" providerId="ADAL" clId="{5E19E102-C22F-4D67-9BA9-B17C0179B4B7}" dt="2025-05-07T15:47:46.216" v="164" actId="207"/>
          <ac:spMkLst>
            <pc:docMk/>
            <pc:sldMk cId="3597089135" sldId="410"/>
            <ac:spMk id="16" creationId="{4900E8B2-0495-66BE-368E-7A99F1FBCFCE}"/>
          </ac:spMkLst>
        </pc:spChg>
      </pc:sldChg>
      <pc:sldChg chg="modSp mod">
        <pc:chgData name="Isaac Keslassy" userId="e8e167e1-e6e0-4e1e-9ee7-c9627e9917be" providerId="ADAL" clId="{5E19E102-C22F-4D67-9BA9-B17C0179B4B7}" dt="2025-05-07T15:46:47.692" v="161" actId="20577"/>
        <pc:sldMkLst>
          <pc:docMk/>
          <pc:sldMk cId="1217468817" sldId="415"/>
        </pc:sldMkLst>
        <pc:spChg chg="mod">
          <ac:chgData name="Isaac Keslassy" userId="e8e167e1-e6e0-4e1e-9ee7-c9627e9917be" providerId="ADAL" clId="{5E19E102-C22F-4D67-9BA9-B17C0179B4B7}" dt="2025-05-07T15:46:47.692" v="161" actId="20577"/>
          <ac:spMkLst>
            <pc:docMk/>
            <pc:sldMk cId="1217468817" sldId="415"/>
            <ac:spMk id="3" creationId="{D7552E11-BAF4-4142-88AC-F4CE03BAF369}"/>
          </ac:spMkLst>
        </pc:spChg>
      </pc:sldChg>
      <pc:sldChg chg="modSp mod">
        <pc:chgData name="Isaac Keslassy" userId="e8e167e1-e6e0-4e1e-9ee7-c9627e9917be" providerId="ADAL" clId="{5E19E102-C22F-4D67-9BA9-B17C0179B4B7}" dt="2025-05-07T15:47:18.993" v="163" actId="207"/>
        <pc:sldMkLst>
          <pc:docMk/>
          <pc:sldMk cId="2143764916" sldId="429"/>
        </pc:sldMkLst>
        <pc:spChg chg="mod">
          <ac:chgData name="Isaac Keslassy" userId="e8e167e1-e6e0-4e1e-9ee7-c9627e9917be" providerId="ADAL" clId="{5E19E102-C22F-4D67-9BA9-B17C0179B4B7}" dt="2025-05-07T15:47:18.993" v="163" actId="207"/>
          <ac:spMkLst>
            <pc:docMk/>
            <pc:sldMk cId="2143764916" sldId="429"/>
            <ac:spMk id="3" creationId="{D7552E11-BAF4-4142-88AC-F4CE03BAF369}"/>
          </ac:spMkLst>
        </pc:spChg>
      </pc:sldChg>
      <pc:sldChg chg="modSp mod">
        <pc:chgData name="Isaac Keslassy" userId="e8e167e1-e6e0-4e1e-9ee7-c9627e9917be" providerId="ADAL" clId="{5E19E102-C22F-4D67-9BA9-B17C0179B4B7}" dt="2025-05-07T15:41:41.389" v="105" actId="20577"/>
        <pc:sldMkLst>
          <pc:docMk/>
          <pc:sldMk cId="4171147867" sldId="430"/>
        </pc:sldMkLst>
        <pc:spChg chg="mod">
          <ac:chgData name="Isaac Keslassy" userId="e8e167e1-e6e0-4e1e-9ee7-c9627e9917be" providerId="ADAL" clId="{5E19E102-C22F-4D67-9BA9-B17C0179B4B7}" dt="2025-05-07T15:41:41.389" v="105" actId="20577"/>
          <ac:spMkLst>
            <pc:docMk/>
            <pc:sldMk cId="4171147867" sldId="430"/>
            <ac:spMk id="2" creationId="{9C250E67-EA3D-B6A0-1316-08762E8F71A9}"/>
          </ac:spMkLst>
        </pc:spChg>
      </pc:sldChg>
      <pc:sldChg chg="delSp modSp mod">
        <pc:chgData name="Isaac Keslassy" userId="e8e167e1-e6e0-4e1e-9ee7-c9627e9917be" providerId="ADAL" clId="{5E19E102-C22F-4D67-9BA9-B17C0179B4B7}" dt="2025-05-07T15:46:10.659" v="142" actId="1076"/>
        <pc:sldMkLst>
          <pc:docMk/>
          <pc:sldMk cId="2791577801" sldId="431"/>
        </pc:sldMkLst>
        <pc:spChg chg="mod">
          <ac:chgData name="Isaac Keslassy" userId="e8e167e1-e6e0-4e1e-9ee7-c9627e9917be" providerId="ADAL" clId="{5E19E102-C22F-4D67-9BA9-B17C0179B4B7}" dt="2025-05-07T15:45:57.792" v="141" actId="20577"/>
          <ac:spMkLst>
            <pc:docMk/>
            <pc:sldMk cId="2791577801" sldId="431"/>
            <ac:spMk id="2" creationId="{33D23446-9A9F-FAA9-0650-0A13A05BB9E4}"/>
          </ac:spMkLst>
        </pc:spChg>
        <pc:spChg chg="mod">
          <ac:chgData name="Isaac Keslassy" userId="e8e167e1-e6e0-4e1e-9ee7-c9627e9917be" providerId="ADAL" clId="{5E19E102-C22F-4D67-9BA9-B17C0179B4B7}" dt="2025-05-07T15:46:10.659" v="142" actId="1076"/>
          <ac:spMkLst>
            <pc:docMk/>
            <pc:sldMk cId="2791577801" sldId="431"/>
            <ac:spMk id="3" creationId="{09841A08-1BD8-A105-0770-C8CD152056B0}"/>
          </ac:spMkLst>
        </pc:spChg>
        <pc:spChg chg="del mod">
          <ac:chgData name="Isaac Keslassy" userId="e8e167e1-e6e0-4e1e-9ee7-c9627e9917be" providerId="ADAL" clId="{5E19E102-C22F-4D67-9BA9-B17C0179B4B7}" dt="2025-05-07T15:45:53.424" v="127" actId="478"/>
          <ac:spMkLst>
            <pc:docMk/>
            <pc:sldMk cId="2791577801" sldId="431"/>
            <ac:spMk id="10" creationId="{96CB3D2B-6574-9006-9A02-A88449CA2E4B}"/>
          </ac:spMkLst>
        </pc:spChg>
      </pc:sldChg>
      <pc:sldChg chg="modSp mod">
        <pc:chgData name="Isaac Keslassy" userId="e8e167e1-e6e0-4e1e-9ee7-c9627e9917be" providerId="ADAL" clId="{5E19E102-C22F-4D67-9BA9-B17C0179B4B7}" dt="2025-05-07T15:41:14.852" v="88" actId="14100"/>
        <pc:sldMkLst>
          <pc:docMk/>
          <pc:sldMk cId="3921204021" sldId="438"/>
        </pc:sldMkLst>
        <pc:spChg chg="mod">
          <ac:chgData name="Isaac Keslassy" userId="e8e167e1-e6e0-4e1e-9ee7-c9627e9917be" providerId="ADAL" clId="{5E19E102-C22F-4D67-9BA9-B17C0179B4B7}" dt="2025-05-07T15:41:14.852" v="88" actId="14100"/>
          <ac:spMkLst>
            <pc:docMk/>
            <pc:sldMk cId="3921204021" sldId="438"/>
            <ac:spMk id="2" creationId="{51E48455-4057-9188-F8AA-75064591E5CE}"/>
          </ac:spMkLst>
        </pc:spChg>
      </pc:sldChg>
      <pc:sldChg chg="modSp mod">
        <pc:chgData name="Isaac Keslassy" userId="e8e167e1-e6e0-4e1e-9ee7-c9627e9917be" providerId="ADAL" clId="{5E19E102-C22F-4D67-9BA9-B17C0179B4B7}" dt="2025-05-07T15:31:54.273" v="55" actId="1076"/>
        <pc:sldMkLst>
          <pc:docMk/>
          <pc:sldMk cId="635324708" sldId="439"/>
        </pc:sldMkLst>
        <pc:spChg chg="mod">
          <ac:chgData name="Isaac Keslassy" userId="e8e167e1-e6e0-4e1e-9ee7-c9627e9917be" providerId="ADAL" clId="{5E19E102-C22F-4D67-9BA9-B17C0179B4B7}" dt="2025-05-07T15:31:54.273" v="55" actId="1076"/>
          <ac:spMkLst>
            <pc:docMk/>
            <pc:sldMk cId="635324708" sldId="439"/>
            <ac:spMk id="2" creationId="{01706DEC-05EB-CECA-C4BB-E5C5049235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DB616-D9D3-4B93-AAC6-7B15C4207B49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5DB46-4A54-4ED8-93CD-B552283812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2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66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37D44-5123-E648-F9A0-AF1678B79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4FD772-13C5-3361-8F3C-5FEDE5116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C5C1C6-BE88-C7DF-D986-4D062AED3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BF1E3-2278-8948-13A8-A7A717A20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4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793C3-F4CE-332C-3B84-73250DD35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6F2231-AD39-17D2-79F6-2411CE4EF2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532D19-3D95-2CBC-69A6-7608F9DAA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F7BD3-A7A1-00EA-20B5-15009FF2BB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25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6F0B5-A966-92E0-FBCF-5909CC305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F3D2C5-66D6-1F5D-CB5F-585FE5868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E1F83E-DFA7-3EA4-5727-8161EECD4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3000E-BFDC-FAA9-72F2-F44C9BA43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48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1DA1A-8F4C-F4CD-ECFC-C27493A8D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733532-FBC0-32D7-8B5D-D13E9712D8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98EEE7-FE80-8BB2-AE2F-CB339F0EB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A48B1-8731-9288-56AF-7E133AD2D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AAA22-691D-93BA-46EC-3BC55C3B3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A87EBB-29D8-7983-A31A-21B681242A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6E1DB1-C67F-19BC-B5F7-226608031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971F0-FCC1-0D9A-5F0E-FC7EBB8734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48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C6FF2-1817-7A9D-DFB3-85A008046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E4D86B-342A-5ED3-FA02-83EB66E3DD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3C1683-DFEC-C735-7E5F-DFAD27F7D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4BC40-4511-DD14-4C80-44DE35812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01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18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43278-88F7-6E84-B295-667D7E26E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158E9C-132B-5C2F-9D0E-552D1288C3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09BF67-C135-2B10-0690-DCB45EE06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8E1ED-884E-F73A-9EB8-77499E2815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56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39783-04F6-4A07-DE23-D415BDD68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18759C-DB17-0ACE-F449-83C3D90A68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8C52BD-B3D0-9F5A-92CC-173106604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24D5B-E3B1-877A-3B66-A445991AB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00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5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30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3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35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50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575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5C6ED-6E92-E802-F23E-EA032B5AD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3B4D27-688F-DB03-B44A-3F00503FC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8BFC31-7910-55A4-BA30-2CDE70358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BD436-449F-3D57-D736-8AD292B78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8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28CEC-0058-DBCF-6DC3-34D3335A0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02A4A5-0613-BF3C-C78B-5392636B73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BDAA75-4F7C-1107-F1A8-87DBDF469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0E845-D037-C2F1-ECC0-FAA00E8C3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78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D9EB0-FBAA-A3C5-AA83-F5E573B79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8915EF-28E3-F862-39F8-3E115E7F63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5C94BF-BF2A-C768-0421-671B27171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381F2-36A4-A1C1-9A32-77E14CE07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11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55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85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82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5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D1B0CE-EBB8-4A23-B64C-2CB77DB1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6AC247-084F-4A42-BEB4-0625426D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15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D1B0CE-EBB8-4A23-B64C-2CB77DB1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6AC247-084F-4A42-BEB4-0625426D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74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D1B0CE-EBB8-4A23-B64C-2CB77DB1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251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11CB509-94AD-483B-A1AE-ADBBC13C3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DA628B8-1886-4EF4-BDE2-4BB9CA7D7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685767-47C4-407D-A1FD-EFB1CE9A2D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82400" y="622935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fld id="{70DC40FB-99DE-4EF0-81D1-62709D51AC33}" type="slidenum">
              <a:rPr lang="he-IL" sz="1400">
                <a:solidFill>
                  <a:srgbClr val="000000"/>
                </a:solidFill>
                <a:cs typeface="Arial" charset="0"/>
              </a:rPr>
              <a:pPr algn="l" eaLnBrk="0" hangingPunct="0"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4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3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3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72.png"/><Relationship Id="rId5" Type="http://schemas.openxmlformats.org/officeDocument/2006/relationships/image" Target="../media/image8.png"/><Relationship Id="rId10" Type="http://schemas.openxmlformats.org/officeDocument/2006/relationships/image" Target="../media/image71.png"/><Relationship Id="rId4" Type="http://schemas.openxmlformats.org/officeDocument/2006/relationships/image" Target="../media/image4.png"/><Relationship Id="rId9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B712580-77AA-40BA-8307-B6BFF9F41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2648463"/>
          </a:xfrm>
        </p:spPr>
        <p:txBody>
          <a:bodyPr/>
          <a:lstStyle/>
          <a:p>
            <a:pPr algn="ctr">
              <a:buNone/>
            </a:pPr>
            <a:r>
              <a:rPr lang="en-US" sz="5400" dirty="0"/>
              <a:t>2SYN: Congestion-Aware Multihoming</a:t>
            </a:r>
            <a:endParaRPr lang="en-IL" sz="5400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BE7FBB7-71B7-4B65-88E4-355779BF7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29861" y="3427321"/>
            <a:ext cx="1050423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CC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08D5C5-52CB-4A41-A7EB-0005B3BA7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205" y="2077044"/>
            <a:ext cx="9815804" cy="20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rIns="4572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altLang="en-US" sz="4800" b="1" dirty="0">
              <a:solidFill>
                <a:srgbClr val="002060"/>
              </a:solidFill>
            </a:endParaRPr>
          </a:p>
        </p:txBody>
      </p:sp>
      <p:sp>
        <p:nvSpPr>
          <p:cNvPr id="17" name="AutoShape 2" descr="Logo of the faculty of electrical engineering">
            <a:extLst>
              <a:ext uri="{FF2B5EF4-FFF2-40B4-BE49-F238E27FC236}">
                <a16:creationId xmlns:a16="http://schemas.microsoft.com/office/drawing/2014/main" id="{C720C5F5-F8A2-46EB-B40B-A9555C6BEB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8800" y="32962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1ED6844C-383A-4EB9-8D80-EB87E51B6D4D}"/>
              </a:ext>
            </a:extLst>
          </p:cNvPr>
          <p:cNvSpPr txBox="1"/>
          <p:nvPr/>
        </p:nvSpPr>
        <p:spPr>
          <a:xfrm>
            <a:off x="2378051" y="3177779"/>
            <a:ext cx="73911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600" b="1" dirty="0"/>
              <a:t>Kfir Toledo and Isaac Keslassy</a:t>
            </a:r>
            <a:endParaRPr lang="en-US" altLang="en-US" sz="3600" dirty="0"/>
          </a:p>
          <a:p>
            <a:pPr algn="ctr"/>
            <a:endParaRPr lang="en-US" altLang="en-US" sz="2000" dirty="0"/>
          </a:p>
          <a:p>
            <a:pPr algn="ctr" eaLnBrk="1" hangingPunct="1">
              <a:buFontTx/>
              <a:buNone/>
            </a:pPr>
            <a:endParaRPr lang="en-US" altLang="en-US" sz="2000" dirty="0"/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C22F8D97-8883-4221-ADFE-06A0AFFBA493}"/>
              </a:ext>
            </a:extLst>
          </p:cNvPr>
          <p:cNvSpPr txBox="1"/>
          <p:nvPr/>
        </p:nvSpPr>
        <p:spPr>
          <a:xfrm>
            <a:off x="6198320" y="4693432"/>
            <a:ext cx="2129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/>
              <a:t> </a:t>
            </a:r>
            <a:endParaRPr lang="LID4096" sz="2000" b="1" dirty="0"/>
          </a:p>
        </p:txBody>
      </p:sp>
      <p:pic>
        <p:nvPicPr>
          <p:cNvPr id="2" name="Picture 2" descr="technion logo modular – Center for Mathematical Sciences">
            <a:extLst>
              <a:ext uri="{FF2B5EF4-FFF2-40B4-BE49-F238E27FC236}">
                <a16:creationId xmlns:a16="http://schemas.microsoft.com/office/drawing/2014/main" id="{0E14FAC6-B53C-8426-9C4F-6BFECFC53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6" y="4636523"/>
            <a:ext cx="4555948" cy="153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bm logo ⋆ Bitnine Global Inc.">
            <a:extLst>
              <a:ext uri="{FF2B5EF4-FFF2-40B4-BE49-F238E27FC236}">
                <a16:creationId xmlns:a16="http://schemas.microsoft.com/office/drawing/2014/main" id="{572524E9-E334-ADF9-2773-B8550C675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613" y="4667323"/>
            <a:ext cx="3785602" cy="14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3A59BC4C-1648-B722-31FF-D0E36D619959}"/>
              </a:ext>
            </a:extLst>
          </p:cNvPr>
          <p:cNvSpPr txBox="1"/>
          <p:nvPr/>
        </p:nvSpPr>
        <p:spPr>
          <a:xfrm>
            <a:off x="3682482" y="6020393"/>
            <a:ext cx="44042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endParaRPr lang="he-IL" altLang="en-US" sz="18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Israeli Networking Day 2025</a:t>
            </a:r>
            <a:endParaRPr lang="en-US" alt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48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B9361-D35C-DC21-F7BE-C26C85DCA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5621381-E844-EFB7-B4DD-D49E1A61F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 Evaluation</a:t>
            </a:r>
            <a:endParaRPr lang="he-IL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F1B56C-8D0E-1A9F-7BA8-1CADAAEEA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Propagation delay</a:t>
            </a:r>
          </a:p>
          <a:p>
            <a:endParaRPr lang="en-US" dirty="0"/>
          </a:p>
          <a:p>
            <a:r>
              <a:rPr lang="en-US" dirty="0"/>
              <a:t>Queuing delay</a:t>
            </a:r>
          </a:p>
          <a:p>
            <a:endParaRPr lang="en-US" dirty="0"/>
          </a:p>
          <a:p>
            <a:r>
              <a:rPr lang="en-US" dirty="0"/>
              <a:t>Transmission delay</a:t>
            </a:r>
          </a:p>
          <a:p>
            <a:endParaRPr lang="en-US" dirty="0"/>
          </a:p>
          <a:p>
            <a:r>
              <a:rPr lang="en-US" dirty="0"/>
              <a:t>Bandwidth drop</a:t>
            </a:r>
          </a:p>
          <a:p>
            <a:pPr marL="0" indent="0">
              <a:buNone/>
            </a:pPr>
            <a:endParaRPr lang="he-IL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3E7EC5-CFE7-E603-0470-18DF43823B67}"/>
              </a:ext>
            </a:extLst>
          </p:cNvPr>
          <p:cNvGrpSpPr/>
          <p:nvPr/>
        </p:nvGrpSpPr>
        <p:grpSpPr>
          <a:xfrm>
            <a:off x="4772025" y="2238375"/>
            <a:ext cx="6647303" cy="3490733"/>
            <a:chOff x="4819650" y="2914650"/>
            <a:chExt cx="6647303" cy="349073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CE26D5C-B8C7-EE44-5D1E-5715050F9C37}"/>
                </a:ext>
              </a:extLst>
            </p:cNvPr>
            <p:cNvGrpSpPr/>
            <p:nvPr/>
          </p:nvGrpSpPr>
          <p:grpSpPr>
            <a:xfrm>
              <a:off x="4819650" y="2914650"/>
              <a:ext cx="5879107" cy="3490733"/>
              <a:chOff x="1150389" y="1441523"/>
              <a:chExt cx="8307179" cy="487062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D55B723-9E48-5631-0F61-72DF99042FDF}"/>
                  </a:ext>
                </a:extLst>
              </p:cNvPr>
              <p:cNvGrpSpPr/>
              <p:nvPr/>
            </p:nvGrpSpPr>
            <p:grpSpPr>
              <a:xfrm>
                <a:off x="1150389" y="1441523"/>
                <a:ext cx="8307179" cy="4870627"/>
                <a:chOff x="683664" y="879548"/>
                <a:chExt cx="8307179" cy="487062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9AA4C80-1111-EC64-71A0-122D792D20A1}"/>
                    </a:ext>
                  </a:extLst>
                </p:cNvPr>
                <p:cNvGrpSpPr/>
                <p:nvPr/>
              </p:nvGrpSpPr>
              <p:grpSpPr>
                <a:xfrm>
                  <a:off x="683664" y="879548"/>
                  <a:ext cx="8307179" cy="4870627"/>
                  <a:chOff x="683664" y="879548"/>
                  <a:chExt cx="8307179" cy="4870627"/>
                </a:xfrm>
              </p:grpSpPr>
              <p:sp>
                <p:nvSpPr>
                  <p:cNvPr id="23" name="Rectangle: Rounded Corners 22">
                    <a:extLst>
                      <a:ext uri="{FF2B5EF4-FFF2-40B4-BE49-F238E27FC236}">
                        <a16:creationId xmlns:a16="http://schemas.microsoft.com/office/drawing/2014/main" id="{A79EA3C3-0E59-9428-DA7A-4D5C51E854DE}"/>
                      </a:ext>
                    </a:extLst>
                  </p:cNvPr>
                  <p:cNvSpPr/>
                  <p:nvPr/>
                </p:nvSpPr>
                <p:spPr>
                  <a:xfrm>
                    <a:off x="683664" y="1991170"/>
                    <a:ext cx="2486826" cy="1800225"/>
                  </a:xfrm>
                  <a:prstGeom prst="round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1" anchor="t" anchorCtr="0"/>
                  <a:lstStyle/>
                  <a:p>
                    <a:pPr algn="ctr"/>
                    <a:endParaRPr lang="he-IL" b="1" dirty="0"/>
                  </a:p>
                </p:txBody>
              </p:sp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7976B178-0790-23D6-3E33-6474F15243C0}"/>
                      </a:ext>
                    </a:extLst>
                  </p:cNvPr>
                  <p:cNvGrpSpPr/>
                  <p:nvPr/>
                </p:nvGrpSpPr>
                <p:grpSpPr>
                  <a:xfrm>
                    <a:off x="819946" y="879548"/>
                    <a:ext cx="5543342" cy="4870627"/>
                    <a:chOff x="819946" y="879548"/>
                    <a:chExt cx="5622095" cy="4870627"/>
                  </a:xfrm>
                </p:grpSpPr>
                <p:grpSp>
                  <p:nvGrpSpPr>
                    <p:cNvPr id="29" name="Group 28">
                      <a:extLst>
                        <a:ext uri="{FF2B5EF4-FFF2-40B4-BE49-F238E27FC236}">
                          <a16:creationId xmlns:a16="http://schemas.microsoft.com/office/drawing/2014/main" id="{B603094C-B21F-8A9E-2F31-65F420463F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17560" y="879548"/>
                      <a:ext cx="5124481" cy="4870627"/>
                      <a:chOff x="1317560" y="879548"/>
                      <a:chExt cx="5124481" cy="4870627"/>
                    </a:xfrm>
                  </p:grpSpPr>
                  <p:grpSp>
                    <p:nvGrpSpPr>
                      <p:cNvPr id="31" name="Group 30">
                        <a:extLst>
                          <a:ext uri="{FF2B5EF4-FFF2-40B4-BE49-F238E27FC236}">
                            <a16:creationId xmlns:a16="http://schemas.microsoft.com/office/drawing/2014/main" id="{01370A23-FE61-8B50-0E25-E2ABB006D0D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17560" y="879548"/>
                        <a:ext cx="5124481" cy="4349677"/>
                        <a:chOff x="1317560" y="879548"/>
                        <a:chExt cx="5124481" cy="4349677"/>
                      </a:xfrm>
                    </p:grpSpPr>
                    <p:pic>
                      <p:nvPicPr>
                        <p:cNvPr id="33" name="Picture 32" descr="Icon&#10;&#10;Description automatically generated">
                          <a:extLst>
                            <a:ext uri="{FF2B5EF4-FFF2-40B4-BE49-F238E27FC236}">
                              <a16:creationId xmlns:a16="http://schemas.microsoft.com/office/drawing/2014/main" id="{D7F07B2B-9D57-20B1-2EA1-4BCF58442A6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94414" y="879548"/>
                          <a:ext cx="1683523" cy="1683523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34" name="Picture 33" descr="Background pattern&#10;&#10;Description automatically generated with medium confidence">
                          <a:extLst>
                            <a:ext uri="{FF2B5EF4-FFF2-40B4-BE49-F238E27FC236}">
                              <a16:creationId xmlns:a16="http://schemas.microsoft.com/office/drawing/2014/main" id="{D8D344EE-727A-689A-0E08-F5BEAD4E011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41816" y="3429000"/>
                          <a:ext cx="1800225" cy="1800225"/>
                        </a:xfrm>
                        <a:prstGeom prst="rect">
                          <a:avLst/>
                        </a:prstGeom>
                      </p:spPr>
                    </p:pic>
                    <p:cxnSp>
                      <p:nvCxnSpPr>
                        <p:cNvPr id="35" name="Straight Arrow Connector 34" descr="A">
                          <a:extLst>
                            <a:ext uri="{FF2B5EF4-FFF2-40B4-BE49-F238E27FC236}">
                              <a16:creationId xmlns:a16="http://schemas.microsoft.com/office/drawing/2014/main" id="{4E8C97D8-81AA-632B-AD25-E1047C3638DE}"/>
                            </a:ext>
                          </a:extLst>
                        </p:cNvPr>
                        <p:cNvCxnSpPr>
                          <a:cxnSpLocks/>
                          <a:endCxn id="33" idx="1"/>
                        </p:cNvCxnSpPr>
                        <p:nvPr/>
                      </p:nvCxnSpPr>
                      <p:spPr>
                        <a:xfrm flipV="1">
                          <a:off x="2888479" y="1721310"/>
                          <a:ext cx="1805935" cy="1143220"/>
                        </a:xfrm>
                        <a:prstGeom prst="straightConnector1">
                          <a:avLst/>
                        </a:prstGeom>
                        <a:ln w="76200"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" name="Straight Arrow Connector 35">
                          <a:extLst>
                            <a:ext uri="{FF2B5EF4-FFF2-40B4-BE49-F238E27FC236}">
                              <a16:creationId xmlns:a16="http://schemas.microsoft.com/office/drawing/2014/main" id="{637C56B3-B263-F94C-8B4F-5AF8E5110557}"/>
                            </a:ext>
                          </a:extLst>
                        </p:cNvPr>
                        <p:cNvCxnSpPr>
                          <a:cxnSpLocks/>
                          <a:endCxn id="34" idx="1"/>
                        </p:cNvCxnSpPr>
                        <p:nvPr/>
                      </p:nvCxnSpPr>
                      <p:spPr>
                        <a:xfrm>
                          <a:off x="2888479" y="2864530"/>
                          <a:ext cx="1753337" cy="1464583"/>
                        </a:xfrm>
                        <a:prstGeom prst="straightConnector1">
                          <a:avLst/>
                        </a:prstGeom>
                        <a:ln w="76200"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" name="Straight Arrow Connector 36">
                          <a:extLst>
                            <a:ext uri="{FF2B5EF4-FFF2-40B4-BE49-F238E27FC236}">
                              <a16:creationId xmlns:a16="http://schemas.microsoft.com/office/drawing/2014/main" id="{3269D0D5-75FE-73C0-3481-E8AB31ADE95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317560" y="2865197"/>
                          <a:ext cx="644162" cy="1490"/>
                        </a:xfrm>
                        <a:prstGeom prst="straightConnector1">
                          <a:avLst/>
                        </a:prstGeom>
                        <a:ln w="57150"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2" name="TextBox 31">
                        <a:extLst>
                          <a:ext uri="{FF2B5EF4-FFF2-40B4-BE49-F238E27FC236}">
                            <a16:creationId xmlns:a16="http://schemas.microsoft.com/office/drawing/2014/main" id="{A980E023-C5BF-33C1-D0D0-3A0078436B0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5952" y="5191901"/>
                        <a:ext cx="1076841" cy="5582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r>
                          <a:rPr lang="en-US" sz="2000" b="1" dirty="0"/>
                          <a:t>DSL</a:t>
                        </a:r>
                        <a:endParaRPr lang="he-IL" sz="1200" b="1" dirty="0"/>
                      </a:p>
                    </p:txBody>
                  </p:sp>
                </p:grpSp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id="{AC4B4202-5210-0B56-C712-B7B32738BF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9946" y="2658965"/>
                      <a:ext cx="409536" cy="460066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en-US" sz="2000" b="1" dirty="0"/>
                        <a:t>S</a:t>
                      </a:r>
                      <a:endParaRPr lang="he-IL" sz="3600" b="1" dirty="0"/>
                    </a:p>
                  </p:txBody>
                </p:sp>
              </p:grpSp>
              <p:cxnSp>
                <p:nvCxnSpPr>
                  <p:cNvPr id="25" name="Straight Arrow Connector 24">
                    <a:extLst>
                      <a:ext uri="{FF2B5EF4-FFF2-40B4-BE49-F238E27FC236}">
                        <a16:creationId xmlns:a16="http://schemas.microsoft.com/office/drawing/2014/main" id="{32C761B2-B262-1DDA-B97A-1312152740FE}"/>
                      </a:ext>
                    </a:extLst>
                  </p:cNvPr>
                  <p:cNvCxnSpPr>
                    <a:cxnSpLocks/>
                    <a:stCxn id="33" idx="3"/>
                  </p:cNvCxnSpPr>
                  <p:nvPr/>
                </p:nvCxnSpPr>
                <p:spPr>
                  <a:xfrm>
                    <a:off x="6300081" y="1721310"/>
                    <a:ext cx="2647206" cy="1143219"/>
                  </a:xfrm>
                  <a:prstGeom prst="straightConnector1">
                    <a:avLst/>
                  </a:prstGeom>
                  <a:ln w="76200"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FA51F620-5161-59F9-FD26-9906502BA3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428302" y="2877914"/>
                    <a:ext cx="2562541" cy="1464583"/>
                  </a:xfrm>
                  <a:prstGeom prst="straightConnector1">
                    <a:avLst/>
                  </a:prstGeom>
                  <a:ln w="76200"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F51D4AC-8752-59FE-3436-79FD3E37CB8E}"/>
                    </a:ext>
                  </a:extLst>
                </p:cNvPr>
                <p:cNvSpPr txBox="1"/>
                <p:nvPr/>
              </p:nvSpPr>
              <p:spPr>
                <a:xfrm>
                  <a:off x="5087845" y="2411260"/>
                  <a:ext cx="1061757" cy="51533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b="1" dirty="0"/>
                    <a:t>LTE</a:t>
                  </a:r>
                  <a:endParaRPr lang="he-IL" sz="1100" b="1" dirty="0"/>
                </a:p>
              </p:txBody>
            </p:sp>
          </p:grpSp>
          <p:sp>
            <p:nvSpPr>
              <p:cNvPr id="20" name="Cloud 19">
                <a:extLst>
                  <a:ext uri="{FF2B5EF4-FFF2-40B4-BE49-F238E27FC236}">
                    <a16:creationId xmlns:a16="http://schemas.microsoft.com/office/drawing/2014/main" id="{8A113A48-6488-AA9D-89BC-3F53E1976361}"/>
                  </a:ext>
                </a:extLst>
              </p:cNvPr>
              <p:cNvSpPr/>
              <p:nvPr/>
            </p:nvSpPr>
            <p:spPr>
              <a:xfrm>
                <a:off x="7465606" y="1775042"/>
                <a:ext cx="1846246" cy="3850433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Internet</a:t>
                </a:r>
                <a:endParaRPr lang="LID4096" sz="1400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1F3F6D24-A909-75F1-5E74-4AD291E8A4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74"/>
            <a:stretch/>
          </p:blipFill>
          <p:spPr>
            <a:xfrm>
              <a:off x="5691261" y="4031380"/>
              <a:ext cx="680142" cy="614868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7243C619-0D8A-48ED-606E-ADEE46C10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74"/>
            <a:stretch/>
          </p:blipFill>
          <p:spPr>
            <a:xfrm>
              <a:off x="9391129" y="4604358"/>
              <a:ext cx="680142" cy="614868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08C79D08-0992-6A6C-B0E3-411D2EF3EC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74"/>
            <a:stretch/>
          </p:blipFill>
          <p:spPr>
            <a:xfrm>
              <a:off x="9391129" y="3538822"/>
              <a:ext cx="680142" cy="614868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2A50E3E-1DAE-61D8-7ED6-631028D651AB}"/>
                </a:ext>
              </a:extLst>
            </p:cNvPr>
            <p:cNvCxnSpPr>
              <a:cxnSpLocks/>
            </p:cNvCxnSpPr>
            <p:nvPr/>
          </p:nvCxnSpPr>
          <p:spPr>
            <a:xfrm>
              <a:off x="10618402" y="4337268"/>
              <a:ext cx="53440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46C196B-2003-58E8-D952-ECB7085A5DCE}"/>
                    </a:ext>
                  </a:extLst>
                </p:cNvPr>
                <p:cNvSpPr txBox="1"/>
                <p:nvPr/>
              </p:nvSpPr>
              <p:spPr>
                <a:xfrm>
                  <a:off x="6605405" y="4075075"/>
                  <a:ext cx="622465" cy="27699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sz="12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46C196B-2003-58E8-D952-ECB7085A5D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5405" y="4075075"/>
                  <a:ext cx="622465" cy="276999"/>
                </a:xfrm>
                <a:prstGeom prst="rect">
                  <a:avLst/>
                </a:prstGeom>
                <a:blipFill>
                  <a:blip r:embed="rId6"/>
                  <a:stretch>
                    <a:fillRect r="-2941" b="-11111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BB8A825-1139-0FC2-E8D9-CA6A627DA378}"/>
                    </a:ext>
                  </a:extLst>
                </p:cNvPr>
                <p:cNvSpPr txBox="1"/>
                <p:nvPr/>
              </p:nvSpPr>
              <p:spPr>
                <a:xfrm>
                  <a:off x="6613919" y="4401699"/>
                  <a:ext cx="599292" cy="27699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sz="1200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BB8A825-1139-0FC2-E8D9-CA6A627DA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3919" y="4401699"/>
                  <a:ext cx="599292" cy="276999"/>
                </a:xfrm>
                <a:prstGeom prst="rect">
                  <a:avLst/>
                </a:prstGeom>
                <a:blipFill>
                  <a:blip r:embed="rId7"/>
                  <a:stretch>
                    <a:fillRect r="-8163" b="-8696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39BBF36-2544-8416-93D2-61BF2C9EEE6B}"/>
                    </a:ext>
                  </a:extLst>
                </p:cNvPr>
                <p:cNvSpPr txBox="1"/>
                <p:nvPr/>
              </p:nvSpPr>
              <p:spPr>
                <a:xfrm>
                  <a:off x="10660000" y="4356441"/>
                  <a:ext cx="529800" cy="27699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𝑰𝑷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sz="12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39BBF36-2544-8416-93D2-61BF2C9EEE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0000" y="4356441"/>
                  <a:ext cx="529800" cy="276999"/>
                </a:xfrm>
                <a:prstGeom prst="rect">
                  <a:avLst/>
                </a:prstGeom>
                <a:blipFill>
                  <a:blip r:embed="rId8"/>
                  <a:stretch>
                    <a:fillRect r="-9195" b="-11111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A2B8310-4B84-5169-C2C3-5817B7430332}"/>
                    </a:ext>
                  </a:extLst>
                </p:cNvPr>
                <p:cNvSpPr txBox="1"/>
                <p:nvPr/>
              </p:nvSpPr>
              <p:spPr>
                <a:xfrm>
                  <a:off x="5178011" y="4364036"/>
                  <a:ext cx="599292" cy="27699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𝑰𝑷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sz="1200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A2B8310-4B84-5169-C2C3-5817B74303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8011" y="4364036"/>
                  <a:ext cx="599292" cy="276999"/>
                </a:xfrm>
                <a:prstGeom prst="rect">
                  <a:avLst/>
                </a:prstGeom>
                <a:blipFill>
                  <a:blip r:embed="rId9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027972F-88BA-4EFD-BC6A-1148A56CF127}"/>
                </a:ext>
              </a:extLst>
            </p:cNvPr>
            <p:cNvSpPr/>
            <p:nvPr/>
          </p:nvSpPr>
          <p:spPr>
            <a:xfrm>
              <a:off x="11181179" y="4182300"/>
              <a:ext cx="285774" cy="3297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D</a:t>
              </a:r>
              <a:endParaRPr lang="he-IL" sz="3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DFECDE-0F16-FC97-3B4A-0081C37481E9}"/>
                </a:ext>
              </a:extLst>
            </p:cNvPr>
            <p:cNvSpPr txBox="1"/>
            <p:nvPr/>
          </p:nvSpPr>
          <p:spPr>
            <a:xfrm>
              <a:off x="5931180" y="4347162"/>
              <a:ext cx="34954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i="0" dirty="0">
                  <a:effectLst/>
                  <a:latin typeface="Arial" panose="020B0604020202020204" pitchFamily="34" charset="0"/>
                </a:rPr>
                <a:t>R</a:t>
              </a:r>
              <a:endParaRPr lang="LID4096" sz="11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B569BD-7845-2146-0DA8-C38AB974130D}"/>
                </a:ext>
              </a:extLst>
            </p:cNvPr>
            <p:cNvSpPr txBox="1"/>
            <p:nvPr/>
          </p:nvSpPr>
          <p:spPr>
            <a:xfrm>
              <a:off x="5074852" y="4598518"/>
              <a:ext cx="1968293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100" b="1" dirty="0">
                  <a:latin typeface="Arial" panose="020B0604020202020204" pitchFamily="34" charset="0"/>
                </a:rPr>
                <a:t>Source R</a:t>
              </a:r>
              <a:r>
                <a:rPr lang="en-US" sz="1100" b="1" i="0" dirty="0">
                  <a:effectLst/>
                  <a:latin typeface="Arial" panose="020B0604020202020204" pitchFamily="34" charset="0"/>
                </a:rPr>
                <a:t>outer</a:t>
              </a:r>
              <a:endParaRPr lang="he-IL" sz="1100" b="1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969B61D-E536-A6D5-F676-636C13829F6D}"/>
              </a:ext>
            </a:extLst>
          </p:cNvPr>
          <p:cNvGrpSpPr/>
          <p:nvPr/>
        </p:nvGrpSpPr>
        <p:grpSpPr>
          <a:xfrm>
            <a:off x="0" y="6563118"/>
            <a:ext cx="12192000" cy="292132"/>
            <a:chOff x="0" y="6543868"/>
            <a:chExt cx="12192000" cy="2921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BE25886-5C1D-3E20-76B8-D505A23DA669}"/>
                </a:ext>
              </a:extLst>
            </p:cNvPr>
            <p:cNvSpPr/>
            <p:nvPr/>
          </p:nvSpPr>
          <p:spPr>
            <a:xfrm>
              <a:off x="0" y="6543868"/>
              <a:ext cx="12192000" cy="2921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E09DDB-8394-51EA-B012-D0D8189E1EC0}"/>
                </a:ext>
              </a:extLst>
            </p:cNvPr>
            <p:cNvGrpSpPr/>
            <p:nvPr/>
          </p:nvGrpSpPr>
          <p:grpSpPr>
            <a:xfrm>
              <a:off x="2599417" y="6550361"/>
              <a:ext cx="7174914" cy="282093"/>
              <a:chOff x="2599417" y="6358925"/>
              <a:chExt cx="7174914" cy="473529"/>
            </a:xfrm>
          </p:grpSpPr>
          <p:sp>
            <p:nvSpPr>
              <p:cNvPr id="27" name="Chevron 40">
                <a:extLst>
                  <a:ext uri="{FF2B5EF4-FFF2-40B4-BE49-F238E27FC236}">
                    <a16:creationId xmlns:a16="http://schemas.microsoft.com/office/drawing/2014/main" id="{DEBE38EA-6838-63D4-F9EF-135F2B4964F3}"/>
                  </a:ext>
                </a:extLst>
              </p:cNvPr>
              <p:cNvSpPr/>
              <p:nvPr/>
            </p:nvSpPr>
            <p:spPr>
              <a:xfrm>
                <a:off x="2599417" y="6364453"/>
                <a:ext cx="1974543" cy="468001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Chevron 40">
                <a:extLst>
                  <a:ext uri="{FF2B5EF4-FFF2-40B4-BE49-F238E27FC236}">
                    <a16:creationId xmlns:a16="http://schemas.microsoft.com/office/drawing/2014/main" id="{789E7166-A90E-4CB2-1E95-CA9EB88FE059}"/>
                  </a:ext>
                </a:extLst>
              </p:cNvPr>
              <p:cNvSpPr/>
              <p:nvPr/>
            </p:nvSpPr>
            <p:spPr>
              <a:xfrm>
                <a:off x="4331181" y="6364454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Algorithm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Chevron 40">
                <a:extLst>
                  <a:ext uri="{FF2B5EF4-FFF2-40B4-BE49-F238E27FC236}">
                    <a16:creationId xmlns:a16="http://schemas.microsoft.com/office/drawing/2014/main" id="{8CA7EF58-E720-F35E-5929-E8D4AAE2365A}"/>
                  </a:ext>
                </a:extLst>
              </p:cNvPr>
              <p:cNvSpPr/>
              <p:nvPr/>
            </p:nvSpPr>
            <p:spPr>
              <a:xfrm>
                <a:off x="6070247" y="6358925"/>
                <a:ext cx="1974543" cy="468000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Evaluation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Chevron 40">
                <a:extLst>
                  <a:ext uri="{FF2B5EF4-FFF2-40B4-BE49-F238E27FC236}">
                    <a16:creationId xmlns:a16="http://schemas.microsoft.com/office/drawing/2014/main" id="{008C1317-5505-6141-54A3-881B3831FBE6}"/>
                  </a:ext>
                </a:extLst>
              </p:cNvPr>
              <p:cNvSpPr/>
              <p:nvPr/>
            </p:nvSpPr>
            <p:spPr>
              <a:xfrm>
                <a:off x="7799788" y="6359058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Conclusion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3990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CB8FB-AE4C-9CDB-F4E9-1A2818855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988BF0C7-A59E-C35A-4A90-E52B19EFC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 Evaluation</a:t>
            </a:r>
            <a:endParaRPr lang="he-IL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8BD85B-80B9-3E25-02B9-8556D527D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1" i="0" dirty="0">
                <a:effectLst/>
                <a:latin typeface="Arial" panose="020B0604020202020204" pitchFamily="34" charset="0"/>
              </a:rPr>
              <a:t>Propagation delay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Queuing delay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Transmission delay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Bandwidth drop</a:t>
            </a:r>
          </a:p>
          <a:p>
            <a:pPr marL="0" indent="0">
              <a:buNone/>
            </a:pPr>
            <a:endParaRPr lang="he-IL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2DB5DE0-8EE8-28F4-2350-6177ECB180DC}"/>
              </a:ext>
            </a:extLst>
          </p:cNvPr>
          <p:cNvGrpSpPr/>
          <p:nvPr/>
        </p:nvGrpSpPr>
        <p:grpSpPr>
          <a:xfrm>
            <a:off x="4819650" y="1160348"/>
            <a:ext cx="6647303" cy="4644960"/>
            <a:chOff x="4819650" y="1760423"/>
            <a:chExt cx="6647303" cy="46449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0CA4B5F-1393-7C79-48EF-1CAB3CB117FC}"/>
                </a:ext>
              </a:extLst>
            </p:cNvPr>
            <p:cNvGrpSpPr/>
            <p:nvPr/>
          </p:nvGrpSpPr>
          <p:grpSpPr>
            <a:xfrm>
              <a:off x="4819650" y="1760423"/>
              <a:ext cx="5879107" cy="4644960"/>
              <a:chOff x="1150389" y="-168972"/>
              <a:chExt cx="8307179" cy="648112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D7630A2-E790-0905-5138-5C0AD048E0FD}"/>
                  </a:ext>
                </a:extLst>
              </p:cNvPr>
              <p:cNvGrpSpPr/>
              <p:nvPr/>
            </p:nvGrpSpPr>
            <p:grpSpPr>
              <a:xfrm>
                <a:off x="1150389" y="-168972"/>
                <a:ext cx="8307179" cy="6481122"/>
                <a:chOff x="683664" y="-730947"/>
                <a:chExt cx="8307179" cy="6481122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D3511275-30C6-3501-B5F4-2D38B3004C19}"/>
                    </a:ext>
                  </a:extLst>
                </p:cNvPr>
                <p:cNvGrpSpPr/>
                <p:nvPr/>
              </p:nvGrpSpPr>
              <p:grpSpPr>
                <a:xfrm>
                  <a:off x="683664" y="-730947"/>
                  <a:ext cx="8307179" cy="6481122"/>
                  <a:chOff x="683664" y="-730947"/>
                  <a:chExt cx="8307179" cy="6481122"/>
                </a:xfrm>
              </p:grpSpPr>
              <p:sp>
                <p:nvSpPr>
                  <p:cNvPr id="23" name="Rectangle: Rounded Corners 22">
                    <a:extLst>
                      <a:ext uri="{FF2B5EF4-FFF2-40B4-BE49-F238E27FC236}">
                        <a16:creationId xmlns:a16="http://schemas.microsoft.com/office/drawing/2014/main" id="{EDC7BBF7-0C9D-F7CF-A088-A6655DA2477F}"/>
                      </a:ext>
                    </a:extLst>
                  </p:cNvPr>
                  <p:cNvSpPr/>
                  <p:nvPr/>
                </p:nvSpPr>
                <p:spPr>
                  <a:xfrm>
                    <a:off x="683664" y="1991170"/>
                    <a:ext cx="2486826" cy="1800225"/>
                  </a:xfrm>
                  <a:prstGeom prst="round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1" anchor="t" anchorCtr="0"/>
                  <a:lstStyle/>
                  <a:p>
                    <a:pPr algn="ctr"/>
                    <a:endParaRPr lang="he-IL" b="1" dirty="0"/>
                  </a:p>
                </p:txBody>
              </p:sp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8BF35757-5B73-1ACB-575E-17294477F530}"/>
                      </a:ext>
                    </a:extLst>
                  </p:cNvPr>
                  <p:cNvGrpSpPr/>
                  <p:nvPr/>
                </p:nvGrpSpPr>
                <p:grpSpPr>
                  <a:xfrm>
                    <a:off x="819946" y="-730947"/>
                    <a:ext cx="5596050" cy="6481122"/>
                    <a:chOff x="819946" y="-730947"/>
                    <a:chExt cx="5675552" cy="6481122"/>
                  </a:xfrm>
                </p:grpSpPr>
                <p:grpSp>
                  <p:nvGrpSpPr>
                    <p:cNvPr id="29" name="Group 28">
                      <a:extLst>
                        <a:ext uri="{FF2B5EF4-FFF2-40B4-BE49-F238E27FC236}">
                          <a16:creationId xmlns:a16="http://schemas.microsoft.com/office/drawing/2014/main" id="{48B9AA52-F25B-4EF0-DA8C-73CE7D1A29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17560" y="-730947"/>
                      <a:ext cx="5177938" cy="6481122"/>
                      <a:chOff x="1317560" y="-730947"/>
                      <a:chExt cx="5177938" cy="6481122"/>
                    </a:xfrm>
                  </p:grpSpPr>
                  <p:grpSp>
                    <p:nvGrpSpPr>
                      <p:cNvPr id="31" name="Group 30">
                        <a:extLst>
                          <a:ext uri="{FF2B5EF4-FFF2-40B4-BE49-F238E27FC236}">
                            <a16:creationId xmlns:a16="http://schemas.microsoft.com/office/drawing/2014/main" id="{4BC7D871-62C4-A2E5-F171-0381FC757AA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17560" y="-730947"/>
                        <a:ext cx="5177938" cy="5461529"/>
                        <a:chOff x="1317560" y="-730947"/>
                        <a:chExt cx="5177938" cy="5461529"/>
                      </a:xfrm>
                    </p:grpSpPr>
                    <p:pic>
                      <p:nvPicPr>
                        <p:cNvPr id="33" name="Picture 32" descr="Icon&#10;&#10;Description automatically generated">
                          <a:extLst>
                            <a:ext uri="{FF2B5EF4-FFF2-40B4-BE49-F238E27FC236}">
                              <a16:creationId xmlns:a16="http://schemas.microsoft.com/office/drawing/2014/main" id="{3C04F348-0768-B655-8EE4-9B00FE2EC2B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94414" y="-730947"/>
                          <a:ext cx="1683522" cy="1683523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34" name="Picture 33" descr="Background pattern&#10;&#10;Description automatically generated with medium confidence">
                          <a:extLst>
                            <a:ext uri="{FF2B5EF4-FFF2-40B4-BE49-F238E27FC236}">
                              <a16:creationId xmlns:a16="http://schemas.microsoft.com/office/drawing/2014/main" id="{B1D5659E-E63B-9288-896F-C25F52E5C27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95273" y="2930356"/>
                          <a:ext cx="1800225" cy="1800226"/>
                        </a:xfrm>
                        <a:prstGeom prst="rect">
                          <a:avLst/>
                        </a:prstGeom>
                      </p:spPr>
                    </p:pic>
                    <p:cxnSp>
                      <p:nvCxnSpPr>
                        <p:cNvPr id="35" name="Straight Arrow Connector 34" descr="A">
                          <a:extLst>
                            <a:ext uri="{FF2B5EF4-FFF2-40B4-BE49-F238E27FC236}">
                              <a16:creationId xmlns:a16="http://schemas.microsoft.com/office/drawing/2014/main" id="{2668DBE2-5053-6F72-FECA-40938729C33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2905505" y="247165"/>
                          <a:ext cx="2095187" cy="2482468"/>
                        </a:xfrm>
                        <a:prstGeom prst="straightConnector1">
                          <a:avLst/>
                        </a:prstGeom>
                        <a:ln w="76200"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" name="Straight Arrow Connector 35">
                          <a:extLst>
                            <a:ext uri="{FF2B5EF4-FFF2-40B4-BE49-F238E27FC236}">
                              <a16:creationId xmlns:a16="http://schemas.microsoft.com/office/drawing/2014/main" id="{D1BFA2DB-53DD-0F9E-BF14-06C80A97D4AC}"/>
                            </a:ext>
                          </a:extLst>
                        </p:cNvPr>
                        <p:cNvCxnSpPr>
                          <a:cxnSpLocks/>
                          <a:endCxn id="34" idx="1"/>
                        </p:cNvCxnSpPr>
                        <p:nvPr/>
                      </p:nvCxnSpPr>
                      <p:spPr>
                        <a:xfrm>
                          <a:off x="2967552" y="3108369"/>
                          <a:ext cx="1727721" cy="722101"/>
                        </a:xfrm>
                        <a:prstGeom prst="straightConnector1">
                          <a:avLst/>
                        </a:prstGeom>
                        <a:ln w="76200"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" name="Straight Arrow Connector 36">
                          <a:extLst>
                            <a:ext uri="{FF2B5EF4-FFF2-40B4-BE49-F238E27FC236}">
                              <a16:creationId xmlns:a16="http://schemas.microsoft.com/office/drawing/2014/main" id="{525236F9-1B93-C0C8-FD4E-2907600C74B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317560" y="2865197"/>
                          <a:ext cx="644162" cy="1490"/>
                        </a:xfrm>
                        <a:prstGeom prst="straightConnector1">
                          <a:avLst/>
                        </a:prstGeom>
                        <a:ln w="57150"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2" name="TextBox 31">
                        <a:extLst>
                          <a:ext uri="{FF2B5EF4-FFF2-40B4-BE49-F238E27FC236}">
                            <a16:creationId xmlns:a16="http://schemas.microsoft.com/office/drawing/2014/main" id="{AECAB322-2BA2-1724-68B6-4C00830270A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5952" y="5191901"/>
                        <a:ext cx="1076841" cy="5582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r>
                          <a:rPr lang="en-US" sz="2000" b="1" dirty="0"/>
                          <a:t>DSL</a:t>
                        </a:r>
                        <a:endParaRPr lang="he-IL" sz="1200" b="1" dirty="0"/>
                      </a:p>
                    </p:txBody>
                  </p:sp>
                </p:grpSp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id="{43B1F08E-AD27-2253-A73E-F223639C4E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9946" y="2658965"/>
                      <a:ext cx="409536" cy="460066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en-US" sz="2000" b="1" dirty="0"/>
                        <a:t>S</a:t>
                      </a:r>
                      <a:endParaRPr lang="he-IL" sz="3600" b="1" dirty="0"/>
                    </a:p>
                  </p:txBody>
                </p:sp>
              </p:grpSp>
              <p:cxnSp>
                <p:nvCxnSpPr>
                  <p:cNvPr id="25" name="Straight Arrow Connector 24">
                    <a:extLst>
                      <a:ext uri="{FF2B5EF4-FFF2-40B4-BE49-F238E27FC236}">
                        <a16:creationId xmlns:a16="http://schemas.microsoft.com/office/drawing/2014/main" id="{3B734CCB-C97D-E348-4D8C-DBF0A5ADCD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91071" y="337997"/>
                    <a:ext cx="2897614" cy="2522109"/>
                  </a:xfrm>
                  <a:prstGeom prst="straightConnector1">
                    <a:avLst/>
                  </a:prstGeom>
                  <a:ln w="76200"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E3ADAE48-9314-8862-877A-FA12AB2F3E7E}"/>
                      </a:ext>
                    </a:extLst>
                  </p:cNvPr>
                  <p:cNvCxnSpPr>
                    <a:cxnSpLocks/>
                    <a:stCxn id="34" idx="3"/>
                  </p:cNvCxnSpPr>
                  <p:nvPr/>
                </p:nvCxnSpPr>
                <p:spPr>
                  <a:xfrm flipV="1">
                    <a:off x="6415996" y="2877914"/>
                    <a:ext cx="2574847" cy="952556"/>
                  </a:xfrm>
                  <a:prstGeom prst="straightConnector1">
                    <a:avLst/>
                  </a:prstGeom>
                  <a:ln w="76200"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A76ABFC-6345-02C9-1E53-9343339F4E99}"/>
                    </a:ext>
                  </a:extLst>
                </p:cNvPr>
                <p:cNvSpPr txBox="1"/>
                <p:nvPr/>
              </p:nvSpPr>
              <p:spPr>
                <a:xfrm>
                  <a:off x="5029315" y="918756"/>
                  <a:ext cx="1061757" cy="51533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b="1" dirty="0"/>
                    <a:t>LTE</a:t>
                  </a:r>
                  <a:endParaRPr lang="he-IL" sz="1100" b="1" dirty="0"/>
                </a:p>
              </p:txBody>
            </p:sp>
          </p:grpSp>
          <p:sp>
            <p:nvSpPr>
              <p:cNvPr id="20" name="Cloud 19">
                <a:extLst>
                  <a:ext uri="{FF2B5EF4-FFF2-40B4-BE49-F238E27FC236}">
                    <a16:creationId xmlns:a16="http://schemas.microsoft.com/office/drawing/2014/main" id="{09EA186C-84AA-03BE-0007-60AE74C8059C}"/>
                  </a:ext>
                </a:extLst>
              </p:cNvPr>
              <p:cNvSpPr/>
              <p:nvPr/>
            </p:nvSpPr>
            <p:spPr>
              <a:xfrm>
                <a:off x="7465606" y="1775042"/>
                <a:ext cx="1846246" cy="3850433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Internet</a:t>
                </a:r>
                <a:endParaRPr lang="LID4096" sz="1400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05A33CC8-0CDF-8F94-1A67-1DB25ABDE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74"/>
            <a:stretch/>
          </p:blipFill>
          <p:spPr>
            <a:xfrm>
              <a:off x="5691261" y="4031380"/>
              <a:ext cx="680142" cy="614868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100A7FE7-5815-1CD8-D580-1BAC5D524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74"/>
            <a:stretch/>
          </p:blipFill>
          <p:spPr>
            <a:xfrm>
              <a:off x="9340035" y="4449995"/>
              <a:ext cx="680142" cy="614868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979020C9-0291-6293-9A2B-A1B7F00D93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74"/>
            <a:stretch/>
          </p:blipFill>
          <p:spPr>
            <a:xfrm>
              <a:off x="9560291" y="3368479"/>
              <a:ext cx="680142" cy="614868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3F9AF73-3327-D125-00D8-E11193D56A63}"/>
                </a:ext>
              </a:extLst>
            </p:cNvPr>
            <p:cNvCxnSpPr>
              <a:cxnSpLocks/>
            </p:cNvCxnSpPr>
            <p:nvPr/>
          </p:nvCxnSpPr>
          <p:spPr>
            <a:xfrm>
              <a:off x="10618402" y="4337268"/>
              <a:ext cx="53440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7E90471-5D3C-EEFA-D69E-16D28790B393}"/>
                    </a:ext>
                  </a:extLst>
                </p:cNvPr>
                <p:cNvSpPr txBox="1"/>
                <p:nvPr/>
              </p:nvSpPr>
              <p:spPr>
                <a:xfrm>
                  <a:off x="6632347" y="3786934"/>
                  <a:ext cx="622465" cy="27699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sz="1200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7E90471-5D3C-EEFA-D69E-16D28790B3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2347" y="3786934"/>
                  <a:ext cx="622465" cy="276999"/>
                </a:xfrm>
                <a:prstGeom prst="rect">
                  <a:avLst/>
                </a:prstGeom>
                <a:blipFill>
                  <a:blip r:embed="rId6"/>
                  <a:stretch>
                    <a:fillRect r="-2941" b="-11111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6A8B27-AA91-6444-6912-5B748812BAF9}"/>
                    </a:ext>
                  </a:extLst>
                </p:cNvPr>
                <p:cNvSpPr txBox="1"/>
                <p:nvPr/>
              </p:nvSpPr>
              <p:spPr>
                <a:xfrm>
                  <a:off x="6613919" y="4401699"/>
                  <a:ext cx="599292" cy="27699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sz="12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6A8B27-AA91-6444-6912-5B748812B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3919" y="4401699"/>
                  <a:ext cx="599292" cy="276999"/>
                </a:xfrm>
                <a:prstGeom prst="rect">
                  <a:avLst/>
                </a:prstGeom>
                <a:blipFill>
                  <a:blip r:embed="rId7"/>
                  <a:stretch>
                    <a:fillRect r="-7143" b="-11111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2B75187-C848-F716-A8D0-B47DB4C81DF1}"/>
                    </a:ext>
                  </a:extLst>
                </p:cNvPr>
                <p:cNvSpPr txBox="1"/>
                <p:nvPr/>
              </p:nvSpPr>
              <p:spPr>
                <a:xfrm>
                  <a:off x="10660000" y="4356441"/>
                  <a:ext cx="529800" cy="27699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𝑰𝑷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sz="1200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2B75187-C848-F716-A8D0-B47DB4C81D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0000" y="4356441"/>
                  <a:ext cx="529800" cy="276999"/>
                </a:xfrm>
                <a:prstGeom prst="rect">
                  <a:avLst/>
                </a:prstGeom>
                <a:blipFill>
                  <a:blip r:embed="rId8"/>
                  <a:stretch>
                    <a:fillRect r="-9195" b="-8696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B57EF62-87C4-8223-7C46-C66EA3532C6C}"/>
                    </a:ext>
                  </a:extLst>
                </p:cNvPr>
                <p:cNvSpPr txBox="1"/>
                <p:nvPr/>
              </p:nvSpPr>
              <p:spPr>
                <a:xfrm>
                  <a:off x="5178011" y="4364036"/>
                  <a:ext cx="599292" cy="27699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𝑰𝑷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sz="1200" b="1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B57EF62-87C4-8223-7C46-C66EA3532C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8011" y="4364036"/>
                  <a:ext cx="599292" cy="276999"/>
                </a:xfrm>
                <a:prstGeom prst="rect">
                  <a:avLst/>
                </a:prstGeom>
                <a:blipFill>
                  <a:blip r:embed="rId9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D1AE6C8-2C90-0DDD-06F2-3D5E01E4EF8C}"/>
                </a:ext>
              </a:extLst>
            </p:cNvPr>
            <p:cNvSpPr/>
            <p:nvPr/>
          </p:nvSpPr>
          <p:spPr>
            <a:xfrm>
              <a:off x="11181179" y="4182300"/>
              <a:ext cx="285774" cy="3297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D</a:t>
              </a:r>
              <a:endParaRPr lang="he-IL" sz="36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138366-22B2-0EB9-8906-BD5E699F755D}"/>
                </a:ext>
              </a:extLst>
            </p:cNvPr>
            <p:cNvSpPr txBox="1"/>
            <p:nvPr/>
          </p:nvSpPr>
          <p:spPr>
            <a:xfrm>
              <a:off x="5931180" y="4347162"/>
              <a:ext cx="34954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i="0" dirty="0">
                  <a:effectLst/>
                  <a:latin typeface="Arial" panose="020B0604020202020204" pitchFamily="34" charset="0"/>
                </a:rPr>
                <a:t>R</a:t>
              </a:r>
              <a:endParaRPr lang="LID4096" sz="1100" b="1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B4A2712-4E89-6F6F-4041-06666FFC67DB}"/>
                </a:ext>
              </a:extLst>
            </p:cNvPr>
            <p:cNvSpPr txBox="1"/>
            <p:nvPr/>
          </p:nvSpPr>
          <p:spPr>
            <a:xfrm>
              <a:off x="5076556" y="4562155"/>
              <a:ext cx="1968293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100" b="1" dirty="0">
                  <a:latin typeface="Arial" panose="020B0604020202020204" pitchFamily="34" charset="0"/>
                </a:rPr>
                <a:t>Source R</a:t>
              </a:r>
              <a:r>
                <a:rPr lang="en-US" sz="1100" b="1" i="0" dirty="0">
                  <a:effectLst/>
                  <a:latin typeface="Arial" panose="020B0604020202020204" pitchFamily="34" charset="0"/>
                </a:rPr>
                <a:t>outer</a:t>
              </a:r>
              <a:endParaRPr lang="he-IL" sz="1100" b="1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4C2ACE8-42E4-E408-0F18-4249AF047681}"/>
              </a:ext>
            </a:extLst>
          </p:cNvPr>
          <p:cNvGrpSpPr/>
          <p:nvPr/>
        </p:nvGrpSpPr>
        <p:grpSpPr>
          <a:xfrm>
            <a:off x="0" y="6563118"/>
            <a:ext cx="12192000" cy="292132"/>
            <a:chOff x="0" y="6543868"/>
            <a:chExt cx="12192000" cy="2921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7A5C9BC-32A0-E499-658B-3C0D9FCA1422}"/>
                </a:ext>
              </a:extLst>
            </p:cNvPr>
            <p:cNvSpPr/>
            <p:nvPr/>
          </p:nvSpPr>
          <p:spPr>
            <a:xfrm>
              <a:off x="0" y="6543868"/>
              <a:ext cx="12192000" cy="2921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0F87B28-0C27-483D-FEEA-F4246C8BA7C1}"/>
                </a:ext>
              </a:extLst>
            </p:cNvPr>
            <p:cNvGrpSpPr/>
            <p:nvPr/>
          </p:nvGrpSpPr>
          <p:grpSpPr>
            <a:xfrm>
              <a:off x="2599417" y="6550361"/>
              <a:ext cx="7174914" cy="282093"/>
              <a:chOff x="2599417" y="6358925"/>
              <a:chExt cx="7174914" cy="473529"/>
            </a:xfrm>
          </p:grpSpPr>
          <p:sp>
            <p:nvSpPr>
              <p:cNvPr id="7" name="Chevron 40">
                <a:extLst>
                  <a:ext uri="{FF2B5EF4-FFF2-40B4-BE49-F238E27FC236}">
                    <a16:creationId xmlns:a16="http://schemas.microsoft.com/office/drawing/2014/main" id="{3F06502E-E192-5C01-7FF6-65DA14CB159D}"/>
                  </a:ext>
                </a:extLst>
              </p:cNvPr>
              <p:cNvSpPr/>
              <p:nvPr/>
            </p:nvSpPr>
            <p:spPr>
              <a:xfrm>
                <a:off x="2599417" y="6364453"/>
                <a:ext cx="1974543" cy="468001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Chevron 40">
                <a:extLst>
                  <a:ext uri="{FF2B5EF4-FFF2-40B4-BE49-F238E27FC236}">
                    <a16:creationId xmlns:a16="http://schemas.microsoft.com/office/drawing/2014/main" id="{73A22B13-A34E-F258-894E-D11AA2347120}"/>
                  </a:ext>
                </a:extLst>
              </p:cNvPr>
              <p:cNvSpPr/>
              <p:nvPr/>
            </p:nvSpPr>
            <p:spPr>
              <a:xfrm>
                <a:off x="4331181" y="6364454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Algorithm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Chevron 40">
                <a:extLst>
                  <a:ext uri="{FF2B5EF4-FFF2-40B4-BE49-F238E27FC236}">
                    <a16:creationId xmlns:a16="http://schemas.microsoft.com/office/drawing/2014/main" id="{B48FAF0C-AB65-0D17-C71D-4B23B94A2A2D}"/>
                  </a:ext>
                </a:extLst>
              </p:cNvPr>
              <p:cNvSpPr/>
              <p:nvPr/>
            </p:nvSpPr>
            <p:spPr>
              <a:xfrm>
                <a:off x="6070247" y="6358925"/>
                <a:ext cx="1974543" cy="468000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Evaluation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Chevron 40">
                <a:extLst>
                  <a:ext uri="{FF2B5EF4-FFF2-40B4-BE49-F238E27FC236}">
                    <a16:creationId xmlns:a16="http://schemas.microsoft.com/office/drawing/2014/main" id="{59426264-7033-2405-3598-51AABA0C8C26}"/>
                  </a:ext>
                </a:extLst>
              </p:cNvPr>
              <p:cNvSpPr/>
              <p:nvPr/>
            </p:nvSpPr>
            <p:spPr>
              <a:xfrm>
                <a:off x="7799788" y="6359058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Conclusion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6639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81F89-B5A0-3DC7-BFD1-2EEFBECFB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DDD25-56DD-1DF9-F993-01953281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Propagation delay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86C3D-3D2F-31A3-9F3B-ACC1B95C5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endParaRPr lang="en-US" sz="1600" b="1" u="sng" dirty="0"/>
          </a:p>
          <a:p>
            <a:pPr marL="0" indent="0">
              <a:buNone/>
            </a:pPr>
            <a:endParaRPr lang="en-US" sz="1600" b="1" u="sng" dirty="0"/>
          </a:p>
          <a:p>
            <a:pPr marL="0" indent="0">
              <a:buNone/>
            </a:pPr>
            <a:r>
              <a:rPr lang="en-US" sz="1600" b="1" u="sng" dirty="0"/>
              <a:t>Evaluation setup:</a:t>
            </a:r>
          </a:p>
          <a:p>
            <a:pPr marL="0" indent="0">
              <a:buNone/>
            </a:pPr>
            <a:r>
              <a:rPr lang="en-US" sz="1600" dirty="0"/>
              <a:t>High RTT: 120ms, Low RTT: 80ms,  average of 20 experiments with a 1MB file</a:t>
            </a:r>
          </a:p>
          <a:p>
            <a:pPr marL="0" indent="0">
              <a:buNone/>
            </a:pPr>
            <a:endParaRPr lang="en-US" sz="1600" b="1" u="sng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IL" u="sng" dirty="0"/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7E244CCC-62E8-64F3-7F5F-1C7C5B713F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/>
          <a:stretch/>
        </p:blipFill>
        <p:spPr>
          <a:xfrm>
            <a:off x="3091816" y="1302731"/>
            <a:ext cx="6008368" cy="35123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C58F2-0B49-D8C0-563B-4309D23BD70D}"/>
              </a:ext>
            </a:extLst>
          </p:cNvPr>
          <p:cNvGrpSpPr/>
          <p:nvPr/>
        </p:nvGrpSpPr>
        <p:grpSpPr>
          <a:xfrm>
            <a:off x="0" y="6563118"/>
            <a:ext cx="12192000" cy="292132"/>
            <a:chOff x="0" y="6543868"/>
            <a:chExt cx="12192000" cy="2921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A360D1-26B7-3743-FC13-D00F3C30ABC0}"/>
                </a:ext>
              </a:extLst>
            </p:cNvPr>
            <p:cNvSpPr/>
            <p:nvPr/>
          </p:nvSpPr>
          <p:spPr>
            <a:xfrm>
              <a:off x="0" y="6543868"/>
              <a:ext cx="12192000" cy="2921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9BF1B5-3141-F5F4-669F-293DAF466ED5}"/>
                </a:ext>
              </a:extLst>
            </p:cNvPr>
            <p:cNvGrpSpPr/>
            <p:nvPr/>
          </p:nvGrpSpPr>
          <p:grpSpPr>
            <a:xfrm>
              <a:off x="2599417" y="6550361"/>
              <a:ext cx="7174914" cy="282093"/>
              <a:chOff x="2599417" y="6358925"/>
              <a:chExt cx="7174914" cy="473529"/>
            </a:xfrm>
          </p:grpSpPr>
          <p:sp>
            <p:nvSpPr>
              <p:cNvPr id="14" name="Chevron 40">
                <a:extLst>
                  <a:ext uri="{FF2B5EF4-FFF2-40B4-BE49-F238E27FC236}">
                    <a16:creationId xmlns:a16="http://schemas.microsoft.com/office/drawing/2014/main" id="{4E66D70A-3D92-3086-178B-2763C01CA887}"/>
                  </a:ext>
                </a:extLst>
              </p:cNvPr>
              <p:cNvSpPr/>
              <p:nvPr/>
            </p:nvSpPr>
            <p:spPr>
              <a:xfrm>
                <a:off x="2599417" y="6364453"/>
                <a:ext cx="1974543" cy="468001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Chevron 40">
                <a:extLst>
                  <a:ext uri="{FF2B5EF4-FFF2-40B4-BE49-F238E27FC236}">
                    <a16:creationId xmlns:a16="http://schemas.microsoft.com/office/drawing/2014/main" id="{F4ADFE9C-401D-2C23-0C7F-D6BC99BED7C8}"/>
                  </a:ext>
                </a:extLst>
              </p:cNvPr>
              <p:cNvSpPr/>
              <p:nvPr/>
            </p:nvSpPr>
            <p:spPr>
              <a:xfrm>
                <a:off x="4331181" y="6364454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Algorithm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Chevron 40">
                <a:extLst>
                  <a:ext uri="{FF2B5EF4-FFF2-40B4-BE49-F238E27FC236}">
                    <a16:creationId xmlns:a16="http://schemas.microsoft.com/office/drawing/2014/main" id="{72FF216D-E1DE-01F0-59DE-755BC0C6352B}"/>
                  </a:ext>
                </a:extLst>
              </p:cNvPr>
              <p:cNvSpPr/>
              <p:nvPr/>
            </p:nvSpPr>
            <p:spPr>
              <a:xfrm>
                <a:off x="6070247" y="6358925"/>
                <a:ext cx="1974543" cy="468000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Evaluation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Chevron 40">
                <a:extLst>
                  <a:ext uri="{FF2B5EF4-FFF2-40B4-BE49-F238E27FC236}">
                    <a16:creationId xmlns:a16="http://schemas.microsoft.com/office/drawing/2014/main" id="{62833CC9-1B3C-490F-B16B-F5FE22FC0128}"/>
                  </a:ext>
                </a:extLst>
              </p:cNvPr>
              <p:cNvSpPr/>
              <p:nvPr/>
            </p:nvSpPr>
            <p:spPr>
              <a:xfrm>
                <a:off x="7799788" y="6359058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Conclusion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938B49F-2302-4A90-CE5C-7D76AB899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960" y="3941492"/>
            <a:ext cx="3521399" cy="248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0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32AC3-D4A7-C041-47ED-8231F6340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EF2A01C8-E413-5016-C28C-2B8DE2BD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 Evaluation</a:t>
            </a:r>
            <a:endParaRPr lang="he-IL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499FB-582C-9FFC-944D-B5B50F601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Propagation delay</a:t>
            </a:r>
          </a:p>
          <a:p>
            <a:endParaRPr lang="en-US" dirty="0"/>
          </a:p>
          <a:p>
            <a:r>
              <a:rPr lang="en-US" dirty="0"/>
              <a:t>Queuing delay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Transmission delay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Bandwidth drop</a:t>
            </a:r>
          </a:p>
          <a:p>
            <a:pPr marL="0" indent="0">
              <a:buNone/>
            </a:pPr>
            <a:endParaRPr lang="he-IL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06A7DFA-67D4-1726-FE84-FF80C9807DF8}"/>
              </a:ext>
            </a:extLst>
          </p:cNvPr>
          <p:cNvGrpSpPr/>
          <p:nvPr/>
        </p:nvGrpSpPr>
        <p:grpSpPr>
          <a:xfrm>
            <a:off x="4772025" y="2238375"/>
            <a:ext cx="6647303" cy="3490733"/>
            <a:chOff x="4772025" y="2238375"/>
            <a:chExt cx="6647303" cy="349073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FF0B492-AD89-44C3-718F-FFAB251F7510}"/>
                </a:ext>
              </a:extLst>
            </p:cNvPr>
            <p:cNvGrpSpPr/>
            <p:nvPr/>
          </p:nvGrpSpPr>
          <p:grpSpPr>
            <a:xfrm>
              <a:off x="4772025" y="2238375"/>
              <a:ext cx="6647303" cy="3490733"/>
              <a:chOff x="4819650" y="2914650"/>
              <a:chExt cx="6647303" cy="349073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0A50BBC-20F3-07A5-399C-02B7C7DBB03B}"/>
                  </a:ext>
                </a:extLst>
              </p:cNvPr>
              <p:cNvGrpSpPr/>
              <p:nvPr/>
            </p:nvGrpSpPr>
            <p:grpSpPr>
              <a:xfrm>
                <a:off x="4819650" y="2914650"/>
                <a:ext cx="5879107" cy="3490733"/>
                <a:chOff x="1150389" y="1441523"/>
                <a:chExt cx="8307179" cy="4870627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D101030C-CA53-AE4B-F37B-4DAFADE8445C}"/>
                    </a:ext>
                  </a:extLst>
                </p:cNvPr>
                <p:cNvGrpSpPr/>
                <p:nvPr/>
              </p:nvGrpSpPr>
              <p:grpSpPr>
                <a:xfrm>
                  <a:off x="1150389" y="1441523"/>
                  <a:ext cx="8307179" cy="4870627"/>
                  <a:chOff x="683664" y="879548"/>
                  <a:chExt cx="8307179" cy="487062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84EB1190-0369-7492-04A8-24C870DAE30D}"/>
                      </a:ext>
                    </a:extLst>
                  </p:cNvPr>
                  <p:cNvGrpSpPr/>
                  <p:nvPr/>
                </p:nvGrpSpPr>
                <p:grpSpPr>
                  <a:xfrm>
                    <a:off x="683664" y="879548"/>
                    <a:ext cx="8307179" cy="4870627"/>
                    <a:chOff x="683664" y="879548"/>
                    <a:chExt cx="8307179" cy="4870627"/>
                  </a:xfrm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AB42E4EE-D04C-92FD-EDF1-2291CE4CCC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664" y="1991170"/>
                      <a:ext cx="2486826" cy="1800225"/>
                    </a:xfrm>
                    <a:prstGeom prst="round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1" anchor="t" anchorCtr="0"/>
                    <a:lstStyle/>
                    <a:p>
                      <a:pPr algn="ctr"/>
                      <a:endParaRPr lang="he-IL" b="1" dirty="0"/>
                    </a:p>
                  </p:txBody>
                </p:sp>
                <p:grpSp>
                  <p:nvGrpSpPr>
                    <p:cNvPr id="24" name="Group 23">
                      <a:extLst>
                        <a:ext uri="{FF2B5EF4-FFF2-40B4-BE49-F238E27FC236}">
                          <a16:creationId xmlns:a16="http://schemas.microsoft.com/office/drawing/2014/main" id="{7707D71B-3299-D671-0359-1D3B823D22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9946" y="879548"/>
                      <a:ext cx="5543342" cy="4870627"/>
                      <a:chOff x="819946" y="879548"/>
                      <a:chExt cx="5622095" cy="4870627"/>
                    </a:xfrm>
                  </p:grpSpPr>
                  <p:grpSp>
                    <p:nvGrpSpPr>
                      <p:cNvPr id="29" name="Group 28">
                        <a:extLst>
                          <a:ext uri="{FF2B5EF4-FFF2-40B4-BE49-F238E27FC236}">
                            <a16:creationId xmlns:a16="http://schemas.microsoft.com/office/drawing/2014/main" id="{020E16D7-EA02-B5EB-3320-CCF79EB0E4C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17560" y="879548"/>
                        <a:ext cx="5124481" cy="4870627"/>
                        <a:chOff x="1317560" y="879548"/>
                        <a:chExt cx="5124481" cy="4870627"/>
                      </a:xfrm>
                    </p:grpSpPr>
                    <p:grpSp>
                      <p:nvGrpSpPr>
                        <p:cNvPr id="31" name="Group 30">
                          <a:extLst>
                            <a:ext uri="{FF2B5EF4-FFF2-40B4-BE49-F238E27FC236}">
                              <a16:creationId xmlns:a16="http://schemas.microsoft.com/office/drawing/2014/main" id="{DCDE8365-92F8-F270-BF88-D6498CAF5DE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317560" y="879548"/>
                          <a:ext cx="5124481" cy="4349677"/>
                          <a:chOff x="1317560" y="879548"/>
                          <a:chExt cx="5124481" cy="4349677"/>
                        </a:xfrm>
                      </p:grpSpPr>
                      <p:pic>
                        <p:nvPicPr>
                          <p:cNvPr id="33" name="Picture 32" descr="Icon&#10;&#10;Description automatically generated">
                            <a:extLst>
                              <a:ext uri="{FF2B5EF4-FFF2-40B4-BE49-F238E27FC236}">
                                <a16:creationId xmlns:a16="http://schemas.microsoft.com/office/drawing/2014/main" id="{C01038F2-1249-3C7B-C477-13D44BE2CF2C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694414" y="879548"/>
                            <a:ext cx="1683523" cy="1683523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34" name="Picture 33" descr="Background pattern&#10;&#10;Description automatically generated with medium confidence">
                            <a:extLst>
                              <a:ext uri="{FF2B5EF4-FFF2-40B4-BE49-F238E27FC236}">
                                <a16:creationId xmlns:a16="http://schemas.microsoft.com/office/drawing/2014/main" id="{1FB9011A-3E81-08DD-33A8-762824862217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641816" y="3429000"/>
                            <a:ext cx="1800225" cy="1800225"/>
                          </a:xfrm>
                          <a:prstGeom prst="rect">
                            <a:avLst/>
                          </a:prstGeom>
                        </p:spPr>
                      </p:pic>
                      <p:cxnSp>
                        <p:nvCxnSpPr>
                          <p:cNvPr id="35" name="Straight Arrow Connector 34" descr="A">
                            <a:extLst>
                              <a:ext uri="{FF2B5EF4-FFF2-40B4-BE49-F238E27FC236}">
                                <a16:creationId xmlns:a16="http://schemas.microsoft.com/office/drawing/2014/main" id="{524C7DAB-B60C-E09B-68B8-A906984EE4A3}"/>
                              </a:ext>
                            </a:extLst>
                          </p:cNvPr>
                          <p:cNvCxnSpPr>
                            <a:cxnSpLocks/>
                            <a:endCxn id="33" idx="1"/>
                          </p:cNvCxnSpPr>
                          <p:nvPr/>
                        </p:nvCxnSpPr>
                        <p:spPr>
                          <a:xfrm flipV="1">
                            <a:off x="2888479" y="1721310"/>
                            <a:ext cx="1805935" cy="1143220"/>
                          </a:xfrm>
                          <a:prstGeom prst="straightConnector1">
                            <a:avLst/>
                          </a:prstGeom>
                          <a:ln w="76200"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6" name="Straight Arrow Connector 35">
                            <a:extLst>
                              <a:ext uri="{FF2B5EF4-FFF2-40B4-BE49-F238E27FC236}">
                                <a16:creationId xmlns:a16="http://schemas.microsoft.com/office/drawing/2014/main" id="{F369F8C7-0D48-8A90-7A76-AD82BD803D05}"/>
                              </a:ext>
                            </a:extLst>
                          </p:cNvPr>
                          <p:cNvCxnSpPr>
                            <a:cxnSpLocks/>
                            <a:endCxn id="34" idx="1"/>
                          </p:cNvCxnSpPr>
                          <p:nvPr/>
                        </p:nvCxnSpPr>
                        <p:spPr>
                          <a:xfrm>
                            <a:off x="2888479" y="2864530"/>
                            <a:ext cx="1753337" cy="1464583"/>
                          </a:xfrm>
                          <a:prstGeom prst="straightConnector1">
                            <a:avLst/>
                          </a:prstGeom>
                          <a:ln w="76200"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7" name="Straight Arrow Connector 36">
                            <a:extLst>
                              <a:ext uri="{FF2B5EF4-FFF2-40B4-BE49-F238E27FC236}">
                                <a16:creationId xmlns:a16="http://schemas.microsoft.com/office/drawing/2014/main" id="{F3681922-0190-75A1-55BF-20F3227D7A1C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317560" y="2865197"/>
                            <a:ext cx="644162" cy="1490"/>
                          </a:xfrm>
                          <a:prstGeom prst="straightConnector1">
                            <a:avLst/>
                          </a:prstGeom>
                          <a:ln w="57150"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32" name="TextBox 31">
                          <a:extLst>
                            <a:ext uri="{FF2B5EF4-FFF2-40B4-BE49-F238E27FC236}">
                              <a16:creationId xmlns:a16="http://schemas.microsoft.com/office/drawing/2014/main" id="{9A4D0DCF-5E3F-154F-D359-14606ED19C0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35952" y="5191901"/>
                          <a:ext cx="1076841" cy="55827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1">
                          <a:spAutoFit/>
                        </a:bodyPr>
                        <a:lstStyle/>
                        <a:p>
                          <a:r>
                            <a:rPr lang="en-US" sz="2000" b="1" dirty="0"/>
                            <a:t>DSL</a:t>
                          </a:r>
                          <a:endParaRPr lang="he-IL" sz="1200" b="1" dirty="0"/>
                        </a:p>
                      </p:txBody>
                    </p:sp>
                  </p:grpSp>
                  <p:sp>
                    <p:nvSpPr>
                      <p:cNvPr id="30" name="Oval 29">
                        <a:extLst>
                          <a:ext uri="{FF2B5EF4-FFF2-40B4-BE49-F238E27FC236}">
                            <a16:creationId xmlns:a16="http://schemas.microsoft.com/office/drawing/2014/main" id="{010113BF-4656-548C-4BA5-52B0F94AD8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9946" y="2658965"/>
                        <a:ext cx="409536" cy="460066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5"/>
                      </a:lnRef>
                      <a:fillRef idx="2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en-US" sz="2000" b="1" dirty="0"/>
                          <a:t>S</a:t>
                        </a:r>
                        <a:endParaRPr lang="he-IL" sz="3600" b="1" dirty="0"/>
                      </a:p>
                    </p:txBody>
                  </p:sp>
                </p:grpSp>
                <p:cxnSp>
                  <p:nvCxnSpPr>
                    <p:cNvPr id="25" name="Straight Arrow Connector 24">
                      <a:extLst>
                        <a:ext uri="{FF2B5EF4-FFF2-40B4-BE49-F238E27FC236}">
                          <a16:creationId xmlns:a16="http://schemas.microsoft.com/office/drawing/2014/main" id="{0F587CB8-241F-34F7-A02D-ACABE130251E}"/>
                        </a:ext>
                      </a:extLst>
                    </p:cNvPr>
                    <p:cNvCxnSpPr>
                      <a:cxnSpLocks/>
                      <a:stCxn id="33" idx="3"/>
                    </p:cNvCxnSpPr>
                    <p:nvPr/>
                  </p:nvCxnSpPr>
                  <p:spPr>
                    <a:xfrm>
                      <a:off x="6300081" y="1721310"/>
                      <a:ext cx="2647206" cy="1143219"/>
                    </a:xfrm>
                    <a:prstGeom prst="straightConnector1">
                      <a:avLst/>
                    </a:prstGeom>
                    <a:ln w="76200"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Arrow Connector 27">
                      <a:extLst>
                        <a:ext uri="{FF2B5EF4-FFF2-40B4-BE49-F238E27FC236}">
                          <a16:creationId xmlns:a16="http://schemas.microsoft.com/office/drawing/2014/main" id="{CF96AEB6-4213-3762-A7F0-A6CDDD9146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428302" y="2877914"/>
                      <a:ext cx="2562541" cy="1464583"/>
                    </a:xfrm>
                    <a:prstGeom prst="straightConnector1">
                      <a:avLst/>
                    </a:prstGeom>
                    <a:ln w="76200"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62A0B52-B6EE-4022-F8C7-A21F272AF0E0}"/>
                      </a:ext>
                    </a:extLst>
                  </p:cNvPr>
                  <p:cNvSpPr txBox="1"/>
                  <p:nvPr/>
                </p:nvSpPr>
                <p:spPr>
                  <a:xfrm>
                    <a:off x="5087845" y="2411260"/>
                    <a:ext cx="1061757" cy="51533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b="1" dirty="0"/>
                      <a:t>LTE</a:t>
                    </a:r>
                    <a:endParaRPr lang="he-IL" sz="1100" b="1" dirty="0"/>
                  </a:p>
                </p:txBody>
              </p:sp>
            </p:grpSp>
            <p:sp>
              <p:nvSpPr>
                <p:cNvPr id="20" name="Cloud 19">
                  <a:extLst>
                    <a:ext uri="{FF2B5EF4-FFF2-40B4-BE49-F238E27FC236}">
                      <a16:creationId xmlns:a16="http://schemas.microsoft.com/office/drawing/2014/main" id="{63AF7473-05AD-1524-58A5-E8FB5A55C35A}"/>
                    </a:ext>
                  </a:extLst>
                </p:cNvPr>
                <p:cNvSpPr/>
                <p:nvPr/>
              </p:nvSpPr>
              <p:spPr>
                <a:xfrm>
                  <a:off x="7465606" y="1775042"/>
                  <a:ext cx="1846246" cy="3850433"/>
                </a:xfrm>
                <a:prstGeom prst="cloud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>
                      <a:solidFill>
                        <a:schemeClr val="tx1"/>
                      </a:solidFill>
                    </a:rPr>
                    <a:t>Internet</a:t>
                  </a:r>
                  <a:endParaRPr lang="LID4096" sz="1400" b="1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8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1E2AAD26-4555-1DC6-0665-F2A70FE0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174"/>
              <a:stretch/>
            </p:blipFill>
            <p:spPr>
              <a:xfrm>
                <a:off x="5691261" y="4031380"/>
                <a:ext cx="680142" cy="614868"/>
              </a:xfrm>
              <a:prstGeom prst="rect">
                <a:avLst/>
              </a:prstGeom>
            </p:spPr>
          </p:pic>
          <p:pic>
            <p:nvPicPr>
              <p:cNvPr id="9" name="Picture 8" descr="Icon&#10;&#10;Description automatically generated">
                <a:extLst>
                  <a:ext uri="{FF2B5EF4-FFF2-40B4-BE49-F238E27FC236}">
                    <a16:creationId xmlns:a16="http://schemas.microsoft.com/office/drawing/2014/main" id="{140B3B4E-B8FB-E492-7D65-238DCD96D4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174"/>
              <a:stretch/>
            </p:blipFill>
            <p:spPr>
              <a:xfrm>
                <a:off x="9391129" y="4604358"/>
                <a:ext cx="680142" cy="614868"/>
              </a:xfrm>
              <a:prstGeom prst="rect">
                <a:avLst/>
              </a:prstGeom>
            </p:spPr>
          </p:pic>
          <p:pic>
            <p:nvPicPr>
              <p:cNvPr id="10" name="Picture 9" descr="Icon&#10;&#10;Description automatically generated">
                <a:extLst>
                  <a:ext uri="{FF2B5EF4-FFF2-40B4-BE49-F238E27FC236}">
                    <a16:creationId xmlns:a16="http://schemas.microsoft.com/office/drawing/2014/main" id="{DBA764B0-D067-674B-9BB0-9BE435B8BC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174"/>
              <a:stretch/>
            </p:blipFill>
            <p:spPr>
              <a:xfrm>
                <a:off x="9391129" y="3538822"/>
                <a:ext cx="680142" cy="614868"/>
              </a:xfrm>
              <a:prstGeom prst="rect">
                <a:avLst/>
              </a:prstGeom>
            </p:spPr>
          </p:pic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3FAD0115-B750-614B-1045-4B721694B9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18402" y="4337268"/>
                <a:ext cx="534407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AE9E1C4-06DF-75F1-E504-0281A2BAC7CE}"/>
                      </a:ext>
                    </a:extLst>
                  </p:cNvPr>
                  <p:cNvSpPr txBox="1"/>
                  <p:nvPr/>
                </p:nvSpPr>
                <p:spPr>
                  <a:xfrm>
                    <a:off x="6605405" y="4075075"/>
                    <a:ext cx="62246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he-IL" sz="1200" b="1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AE9E1C4-06DF-75F1-E504-0281A2BAC7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5405" y="4075075"/>
                    <a:ext cx="622465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2941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F86AA14E-4E61-F913-7B7C-017B169D1A8E}"/>
                      </a:ext>
                    </a:extLst>
                  </p:cNvPr>
                  <p:cNvSpPr txBox="1"/>
                  <p:nvPr/>
                </p:nvSpPr>
                <p:spPr>
                  <a:xfrm>
                    <a:off x="6613919" y="4401699"/>
                    <a:ext cx="5992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he-IL" sz="1200" b="1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F86AA14E-4E61-F913-7B7C-017B169D1A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3919" y="4401699"/>
                    <a:ext cx="599292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816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0B5C0EA9-AD13-E4BD-9F8B-A2FD5CC9604F}"/>
                      </a:ext>
                    </a:extLst>
                  </p:cNvPr>
                  <p:cNvSpPr txBox="1"/>
                  <p:nvPr/>
                </p:nvSpPr>
                <p:spPr>
                  <a:xfrm>
                    <a:off x="10660000" y="4356441"/>
                    <a:ext cx="5298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𝑰𝑷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he-IL" sz="1200" b="1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0B5C0EA9-AD13-E4BD-9F8B-A2FD5CC960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60000" y="4356441"/>
                    <a:ext cx="529800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9195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A1677DE-BBB1-A612-2AB7-BE6314AD55D9}"/>
                      </a:ext>
                    </a:extLst>
                  </p:cNvPr>
                  <p:cNvSpPr txBox="1"/>
                  <p:nvPr/>
                </p:nvSpPr>
                <p:spPr>
                  <a:xfrm>
                    <a:off x="5178011" y="4364036"/>
                    <a:ext cx="5992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𝑰𝑷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he-IL" sz="1200" b="1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A1677DE-BBB1-A612-2AB7-BE6314AD55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8011" y="4364036"/>
                    <a:ext cx="599292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1111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FD066E8-32BA-C427-69C9-0B31489F0505}"/>
                  </a:ext>
                </a:extLst>
              </p:cNvPr>
              <p:cNvSpPr/>
              <p:nvPr/>
            </p:nvSpPr>
            <p:spPr>
              <a:xfrm>
                <a:off x="11181179" y="4182300"/>
                <a:ext cx="285774" cy="32972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2000" b="1" dirty="0"/>
                  <a:t>D</a:t>
                </a:r>
                <a:endParaRPr lang="he-IL" sz="3600" b="1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606103-0E07-82BE-284D-5420ECF23F60}"/>
                  </a:ext>
                </a:extLst>
              </p:cNvPr>
              <p:cNvSpPr txBox="1"/>
              <p:nvPr/>
            </p:nvSpPr>
            <p:spPr>
              <a:xfrm>
                <a:off x="5931180" y="4347162"/>
                <a:ext cx="34954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b="1" i="0" dirty="0">
                    <a:effectLst/>
                    <a:latin typeface="Arial" panose="020B0604020202020204" pitchFamily="34" charset="0"/>
                  </a:rPr>
                  <a:t>R</a:t>
                </a:r>
                <a:endParaRPr lang="LID4096" sz="1100" b="1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5ABECF-4DA8-2197-5BC2-7BD7067EE5C7}"/>
                  </a:ext>
                </a:extLst>
              </p:cNvPr>
              <p:cNvSpPr txBox="1"/>
              <p:nvPr/>
            </p:nvSpPr>
            <p:spPr>
              <a:xfrm>
                <a:off x="5074852" y="4590898"/>
                <a:ext cx="1968293" cy="2616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100" b="1" dirty="0">
                    <a:latin typeface="Arial" panose="020B0604020202020204" pitchFamily="34" charset="0"/>
                  </a:rPr>
                  <a:t>Source R</a:t>
                </a:r>
                <a:r>
                  <a:rPr lang="en-US" sz="1100" b="1" i="0" dirty="0">
                    <a:effectLst/>
                    <a:latin typeface="Arial" panose="020B0604020202020204" pitchFamily="34" charset="0"/>
                  </a:rPr>
                  <a:t>outer</a:t>
                </a:r>
                <a:endParaRPr lang="he-IL" sz="1100" b="1" dirty="0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CC8444-DA4D-2B8C-89F7-639A188A1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43503" y="2781395"/>
              <a:ext cx="588702" cy="253669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B596080-CFB0-842E-4282-E5655221B9DA}"/>
              </a:ext>
            </a:extLst>
          </p:cNvPr>
          <p:cNvGrpSpPr/>
          <p:nvPr/>
        </p:nvGrpSpPr>
        <p:grpSpPr>
          <a:xfrm>
            <a:off x="0" y="6563118"/>
            <a:ext cx="12192000" cy="292132"/>
            <a:chOff x="0" y="6543868"/>
            <a:chExt cx="12192000" cy="29213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B391DB4-2323-BDA8-34F9-FEDDDAE9F9AD}"/>
                </a:ext>
              </a:extLst>
            </p:cNvPr>
            <p:cNvSpPr/>
            <p:nvPr/>
          </p:nvSpPr>
          <p:spPr>
            <a:xfrm>
              <a:off x="0" y="6543868"/>
              <a:ext cx="12192000" cy="2921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BE5B27A-23B6-4E50-BCAF-7E35ED44B21B}"/>
                </a:ext>
              </a:extLst>
            </p:cNvPr>
            <p:cNvGrpSpPr/>
            <p:nvPr/>
          </p:nvGrpSpPr>
          <p:grpSpPr>
            <a:xfrm>
              <a:off x="2599417" y="6550361"/>
              <a:ext cx="7174914" cy="282093"/>
              <a:chOff x="2599417" y="6358925"/>
              <a:chExt cx="7174914" cy="473529"/>
            </a:xfrm>
          </p:grpSpPr>
          <p:sp>
            <p:nvSpPr>
              <p:cNvPr id="43" name="Chevron 40">
                <a:extLst>
                  <a:ext uri="{FF2B5EF4-FFF2-40B4-BE49-F238E27FC236}">
                    <a16:creationId xmlns:a16="http://schemas.microsoft.com/office/drawing/2014/main" id="{68DEA0CA-189D-BF13-D126-4083C557EB92}"/>
                  </a:ext>
                </a:extLst>
              </p:cNvPr>
              <p:cNvSpPr/>
              <p:nvPr/>
            </p:nvSpPr>
            <p:spPr>
              <a:xfrm>
                <a:off x="2599417" y="6364453"/>
                <a:ext cx="1974543" cy="468001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Chevron 40">
                <a:extLst>
                  <a:ext uri="{FF2B5EF4-FFF2-40B4-BE49-F238E27FC236}">
                    <a16:creationId xmlns:a16="http://schemas.microsoft.com/office/drawing/2014/main" id="{E0831FCB-193E-8BC6-F6B2-EF341FC3F093}"/>
                  </a:ext>
                </a:extLst>
              </p:cNvPr>
              <p:cNvSpPr/>
              <p:nvPr/>
            </p:nvSpPr>
            <p:spPr>
              <a:xfrm>
                <a:off x="4331181" y="6364454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Algorithm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Chevron 40">
                <a:extLst>
                  <a:ext uri="{FF2B5EF4-FFF2-40B4-BE49-F238E27FC236}">
                    <a16:creationId xmlns:a16="http://schemas.microsoft.com/office/drawing/2014/main" id="{468A0DD7-2BEE-D379-3CFD-1C83A5C4E072}"/>
                  </a:ext>
                </a:extLst>
              </p:cNvPr>
              <p:cNvSpPr/>
              <p:nvPr/>
            </p:nvSpPr>
            <p:spPr>
              <a:xfrm>
                <a:off x="6070247" y="6358925"/>
                <a:ext cx="1974543" cy="468000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Evaluation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Chevron 40">
                <a:extLst>
                  <a:ext uri="{FF2B5EF4-FFF2-40B4-BE49-F238E27FC236}">
                    <a16:creationId xmlns:a16="http://schemas.microsoft.com/office/drawing/2014/main" id="{EDAEEB9F-7816-AA89-4EE4-EF47D3C5E6A3}"/>
                  </a:ext>
                </a:extLst>
              </p:cNvPr>
              <p:cNvSpPr/>
              <p:nvPr/>
            </p:nvSpPr>
            <p:spPr>
              <a:xfrm>
                <a:off x="7799788" y="6359058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Conclusion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7101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63476-379C-CAC9-B35A-16A8E9B3F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152C4-6CDE-783B-2E4A-CA6A7BF87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Evaluation: Queueing delay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C0756-2A20-90B9-2A7E-8E27DDAF9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endParaRPr lang="en-US" sz="1600" b="1" u="sng" dirty="0"/>
          </a:p>
          <a:p>
            <a:pPr marL="0" indent="0">
              <a:buNone/>
            </a:pPr>
            <a:endParaRPr lang="en-US" sz="1600" b="1" u="sng" dirty="0"/>
          </a:p>
          <a:p>
            <a:pPr marL="0" indent="0">
              <a:buNone/>
            </a:pPr>
            <a:r>
              <a:rPr lang="en-US" sz="1600" b="1" u="sng" dirty="0"/>
              <a:t>Evaluation setup:</a:t>
            </a:r>
          </a:p>
          <a:p>
            <a:pPr marL="0" indent="0">
              <a:buNone/>
            </a:pPr>
            <a:r>
              <a:rPr lang="en-US" sz="1600" dirty="0"/>
              <a:t>BW: 300Mbps, RTT: 120ms,  average of 20 experiments with a 1MB file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IL" u="sng" dirty="0"/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930CAA3E-593E-984C-457E-DBA8BBD596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"/>
          <a:stretch/>
        </p:blipFill>
        <p:spPr>
          <a:xfrm>
            <a:off x="2873939" y="1254097"/>
            <a:ext cx="5913120" cy="354041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51C908D-0514-7669-D65B-FA18AE188B47}"/>
              </a:ext>
            </a:extLst>
          </p:cNvPr>
          <p:cNvGrpSpPr/>
          <p:nvPr/>
        </p:nvGrpSpPr>
        <p:grpSpPr>
          <a:xfrm>
            <a:off x="0" y="6563118"/>
            <a:ext cx="12192000" cy="292132"/>
            <a:chOff x="0" y="6543868"/>
            <a:chExt cx="12192000" cy="2921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808073-C71D-61A9-EDFB-C17F288EBFEB}"/>
                </a:ext>
              </a:extLst>
            </p:cNvPr>
            <p:cNvSpPr/>
            <p:nvPr/>
          </p:nvSpPr>
          <p:spPr>
            <a:xfrm>
              <a:off x="0" y="6543868"/>
              <a:ext cx="12192000" cy="2921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8AC2A0B-4DF4-6552-2E95-5237746525CE}"/>
                </a:ext>
              </a:extLst>
            </p:cNvPr>
            <p:cNvGrpSpPr/>
            <p:nvPr/>
          </p:nvGrpSpPr>
          <p:grpSpPr>
            <a:xfrm>
              <a:off x="2599417" y="6550361"/>
              <a:ext cx="7174914" cy="282093"/>
              <a:chOff x="2599417" y="6358925"/>
              <a:chExt cx="7174914" cy="473529"/>
            </a:xfrm>
          </p:grpSpPr>
          <p:sp>
            <p:nvSpPr>
              <p:cNvPr id="14" name="Chevron 40">
                <a:extLst>
                  <a:ext uri="{FF2B5EF4-FFF2-40B4-BE49-F238E27FC236}">
                    <a16:creationId xmlns:a16="http://schemas.microsoft.com/office/drawing/2014/main" id="{9ABD0BEE-7F42-A51E-8625-C0709D6CBE33}"/>
                  </a:ext>
                </a:extLst>
              </p:cNvPr>
              <p:cNvSpPr/>
              <p:nvPr/>
            </p:nvSpPr>
            <p:spPr>
              <a:xfrm>
                <a:off x="2599417" y="6364453"/>
                <a:ext cx="1974543" cy="468001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Chevron 40">
                <a:extLst>
                  <a:ext uri="{FF2B5EF4-FFF2-40B4-BE49-F238E27FC236}">
                    <a16:creationId xmlns:a16="http://schemas.microsoft.com/office/drawing/2014/main" id="{E05920BB-06E6-5E56-8A9B-0D32B9BA0F35}"/>
                  </a:ext>
                </a:extLst>
              </p:cNvPr>
              <p:cNvSpPr/>
              <p:nvPr/>
            </p:nvSpPr>
            <p:spPr>
              <a:xfrm>
                <a:off x="4331181" y="6364454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Algorithm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Chevron 40">
                <a:extLst>
                  <a:ext uri="{FF2B5EF4-FFF2-40B4-BE49-F238E27FC236}">
                    <a16:creationId xmlns:a16="http://schemas.microsoft.com/office/drawing/2014/main" id="{1430FFA3-37B3-4CA4-F53D-2C39CA5246F6}"/>
                  </a:ext>
                </a:extLst>
              </p:cNvPr>
              <p:cNvSpPr/>
              <p:nvPr/>
            </p:nvSpPr>
            <p:spPr>
              <a:xfrm>
                <a:off x="6070247" y="6358925"/>
                <a:ext cx="1974543" cy="468000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Evaluation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Chevron 40">
                <a:extLst>
                  <a:ext uri="{FF2B5EF4-FFF2-40B4-BE49-F238E27FC236}">
                    <a16:creationId xmlns:a16="http://schemas.microsoft.com/office/drawing/2014/main" id="{1E5B8A65-C579-C34D-EDA1-F356A9C7B2DF}"/>
                  </a:ext>
                </a:extLst>
              </p:cNvPr>
              <p:cNvSpPr/>
              <p:nvPr/>
            </p:nvSpPr>
            <p:spPr>
              <a:xfrm>
                <a:off x="7799788" y="6359058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Conclusion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F24592C-01FD-9810-D4F9-E450FDD4F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790" y="4459257"/>
            <a:ext cx="3938134" cy="21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94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1C07B-F68B-B088-06EE-ABB7311C0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9397547B-3CA8-29F0-26D1-1B9E1FB0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 Evaluation</a:t>
            </a:r>
            <a:endParaRPr lang="he-IL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493585-364C-3964-304E-EF473F0EE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Propagation delay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Queuing delay</a:t>
            </a:r>
          </a:p>
          <a:p>
            <a:endParaRPr lang="en-US" dirty="0"/>
          </a:p>
          <a:p>
            <a:r>
              <a:rPr lang="en-US" dirty="0"/>
              <a:t>Transmission delay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Bandwidth drop</a:t>
            </a:r>
          </a:p>
          <a:p>
            <a:pPr marL="0" indent="0">
              <a:buNone/>
            </a:pPr>
            <a:endParaRPr lang="he-IL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098265-E4BC-AB4D-EEB4-EE053509043E}"/>
              </a:ext>
            </a:extLst>
          </p:cNvPr>
          <p:cNvGrpSpPr/>
          <p:nvPr/>
        </p:nvGrpSpPr>
        <p:grpSpPr>
          <a:xfrm>
            <a:off x="4772025" y="2238375"/>
            <a:ext cx="6647303" cy="3490733"/>
            <a:chOff x="4819650" y="2914650"/>
            <a:chExt cx="6647303" cy="349073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F6CA4E-FB0D-44E2-AB06-F866D9AA53E6}"/>
                </a:ext>
              </a:extLst>
            </p:cNvPr>
            <p:cNvGrpSpPr/>
            <p:nvPr/>
          </p:nvGrpSpPr>
          <p:grpSpPr>
            <a:xfrm>
              <a:off x="4819650" y="2914650"/>
              <a:ext cx="5879107" cy="3490733"/>
              <a:chOff x="1150389" y="1441523"/>
              <a:chExt cx="8307179" cy="487062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2086C0D-D87E-ADAD-3141-81393BEB9D4A}"/>
                  </a:ext>
                </a:extLst>
              </p:cNvPr>
              <p:cNvGrpSpPr/>
              <p:nvPr/>
            </p:nvGrpSpPr>
            <p:grpSpPr>
              <a:xfrm>
                <a:off x="1150389" y="1441523"/>
                <a:ext cx="8307179" cy="4870627"/>
                <a:chOff x="683664" y="879548"/>
                <a:chExt cx="8307179" cy="487062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29C9B347-7503-E04E-EB6F-81F92A1C41F6}"/>
                    </a:ext>
                  </a:extLst>
                </p:cNvPr>
                <p:cNvGrpSpPr/>
                <p:nvPr/>
              </p:nvGrpSpPr>
              <p:grpSpPr>
                <a:xfrm>
                  <a:off x="683664" y="879548"/>
                  <a:ext cx="8307179" cy="4870627"/>
                  <a:chOff x="683664" y="879548"/>
                  <a:chExt cx="8307179" cy="4870627"/>
                </a:xfrm>
              </p:grpSpPr>
              <p:sp>
                <p:nvSpPr>
                  <p:cNvPr id="23" name="Rectangle: Rounded Corners 22">
                    <a:extLst>
                      <a:ext uri="{FF2B5EF4-FFF2-40B4-BE49-F238E27FC236}">
                        <a16:creationId xmlns:a16="http://schemas.microsoft.com/office/drawing/2014/main" id="{C46FDEC3-B19B-B899-7262-B8419935C6D9}"/>
                      </a:ext>
                    </a:extLst>
                  </p:cNvPr>
                  <p:cNvSpPr/>
                  <p:nvPr/>
                </p:nvSpPr>
                <p:spPr>
                  <a:xfrm>
                    <a:off x="683664" y="1991170"/>
                    <a:ext cx="2486826" cy="1800225"/>
                  </a:xfrm>
                  <a:prstGeom prst="round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1" anchor="t" anchorCtr="0"/>
                  <a:lstStyle/>
                  <a:p>
                    <a:pPr algn="ctr"/>
                    <a:endParaRPr lang="he-IL" b="1" dirty="0"/>
                  </a:p>
                </p:txBody>
              </p:sp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9D1C3495-86D2-0DE3-3CEF-917942500447}"/>
                      </a:ext>
                    </a:extLst>
                  </p:cNvPr>
                  <p:cNvGrpSpPr/>
                  <p:nvPr/>
                </p:nvGrpSpPr>
                <p:grpSpPr>
                  <a:xfrm>
                    <a:off x="819946" y="879548"/>
                    <a:ext cx="5543342" cy="4870627"/>
                    <a:chOff x="819946" y="879548"/>
                    <a:chExt cx="5622095" cy="4870627"/>
                  </a:xfrm>
                </p:grpSpPr>
                <p:grpSp>
                  <p:nvGrpSpPr>
                    <p:cNvPr id="29" name="Group 28">
                      <a:extLst>
                        <a:ext uri="{FF2B5EF4-FFF2-40B4-BE49-F238E27FC236}">
                          <a16:creationId xmlns:a16="http://schemas.microsoft.com/office/drawing/2014/main" id="{61649405-419B-0396-3290-57CC5EAF20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17560" y="879548"/>
                      <a:ext cx="5124481" cy="4870627"/>
                      <a:chOff x="1317560" y="879548"/>
                      <a:chExt cx="5124481" cy="4870627"/>
                    </a:xfrm>
                  </p:grpSpPr>
                  <p:grpSp>
                    <p:nvGrpSpPr>
                      <p:cNvPr id="31" name="Group 30">
                        <a:extLst>
                          <a:ext uri="{FF2B5EF4-FFF2-40B4-BE49-F238E27FC236}">
                            <a16:creationId xmlns:a16="http://schemas.microsoft.com/office/drawing/2014/main" id="{3BEEB3C0-2F38-8626-EC5D-FDB4D0A7AC0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17560" y="879548"/>
                        <a:ext cx="5124481" cy="4349677"/>
                        <a:chOff x="1317560" y="879548"/>
                        <a:chExt cx="5124481" cy="4349677"/>
                      </a:xfrm>
                    </p:grpSpPr>
                    <p:pic>
                      <p:nvPicPr>
                        <p:cNvPr id="33" name="Picture 32" descr="Icon&#10;&#10;Description automatically generated">
                          <a:extLst>
                            <a:ext uri="{FF2B5EF4-FFF2-40B4-BE49-F238E27FC236}">
                              <a16:creationId xmlns:a16="http://schemas.microsoft.com/office/drawing/2014/main" id="{6C9A735F-70C2-5014-A7DA-B3E802E092A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94414" y="879548"/>
                          <a:ext cx="1683523" cy="1683523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34" name="Picture 33" descr="Background pattern&#10;&#10;Description automatically generated with medium confidence">
                          <a:extLst>
                            <a:ext uri="{FF2B5EF4-FFF2-40B4-BE49-F238E27FC236}">
                              <a16:creationId xmlns:a16="http://schemas.microsoft.com/office/drawing/2014/main" id="{F61B5318-9575-0687-B380-AA3747CA050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41816" y="3429000"/>
                          <a:ext cx="1800225" cy="1800225"/>
                        </a:xfrm>
                        <a:prstGeom prst="rect">
                          <a:avLst/>
                        </a:prstGeom>
                      </p:spPr>
                    </p:pic>
                    <p:cxnSp>
                      <p:nvCxnSpPr>
                        <p:cNvPr id="35" name="Straight Arrow Connector 34" descr="A">
                          <a:extLst>
                            <a:ext uri="{FF2B5EF4-FFF2-40B4-BE49-F238E27FC236}">
                              <a16:creationId xmlns:a16="http://schemas.microsoft.com/office/drawing/2014/main" id="{DF9E390D-14C0-5B6D-5039-F3E9B5702285}"/>
                            </a:ext>
                          </a:extLst>
                        </p:cNvPr>
                        <p:cNvCxnSpPr>
                          <a:cxnSpLocks/>
                          <a:stCxn id="8" idx="3"/>
                          <a:endCxn id="33" idx="1"/>
                        </p:cNvCxnSpPr>
                        <p:nvPr/>
                      </p:nvCxnSpPr>
                      <p:spPr>
                        <a:xfrm flipV="1">
                          <a:off x="2905505" y="1721310"/>
                          <a:ext cx="1788909" cy="1145377"/>
                        </a:xfrm>
                        <a:prstGeom prst="straightConnector1">
                          <a:avLst/>
                        </a:prstGeom>
                        <a:ln w="76200"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" name="Straight Arrow Connector 35">
                          <a:extLst>
                            <a:ext uri="{FF2B5EF4-FFF2-40B4-BE49-F238E27FC236}">
                              <a16:creationId xmlns:a16="http://schemas.microsoft.com/office/drawing/2014/main" id="{03A628D1-386B-ECBC-8BDD-7FB5085C4AAA}"/>
                            </a:ext>
                          </a:extLst>
                        </p:cNvPr>
                        <p:cNvCxnSpPr>
                          <a:cxnSpLocks/>
                          <a:stCxn id="8" idx="3"/>
                          <a:endCxn id="34" idx="1"/>
                        </p:cNvCxnSpPr>
                        <p:nvPr/>
                      </p:nvCxnSpPr>
                      <p:spPr>
                        <a:xfrm>
                          <a:off x="2905505" y="2866687"/>
                          <a:ext cx="1736311" cy="1462426"/>
                        </a:xfrm>
                        <a:prstGeom prst="straightConnector1">
                          <a:avLst/>
                        </a:prstGeom>
                        <a:ln w="152400"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" name="Straight Arrow Connector 36">
                          <a:extLst>
                            <a:ext uri="{FF2B5EF4-FFF2-40B4-BE49-F238E27FC236}">
                              <a16:creationId xmlns:a16="http://schemas.microsoft.com/office/drawing/2014/main" id="{6979051C-7EDA-BE1C-EC57-8485C179AE3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317560" y="2865197"/>
                          <a:ext cx="644162" cy="1490"/>
                        </a:xfrm>
                        <a:prstGeom prst="straightConnector1">
                          <a:avLst/>
                        </a:prstGeom>
                        <a:ln w="57150"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2" name="TextBox 31">
                        <a:extLst>
                          <a:ext uri="{FF2B5EF4-FFF2-40B4-BE49-F238E27FC236}">
                            <a16:creationId xmlns:a16="http://schemas.microsoft.com/office/drawing/2014/main" id="{1C297675-9BED-F205-F7E9-4AC6DF76240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5952" y="5191901"/>
                        <a:ext cx="1076841" cy="5582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r>
                          <a:rPr lang="en-US" sz="2000" b="1" dirty="0"/>
                          <a:t>DSL</a:t>
                        </a:r>
                        <a:endParaRPr lang="he-IL" sz="1200" b="1" dirty="0"/>
                      </a:p>
                    </p:txBody>
                  </p:sp>
                </p:grpSp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id="{FCB81970-0457-E2AD-76D8-D5F1B34B91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9946" y="2658965"/>
                      <a:ext cx="409536" cy="460066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en-US" sz="2000" b="1" dirty="0"/>
                        <a:t>S</a:t>
                      </a:r>
                      <a:endParaRPr lang="he-IL" sz="3600" b="1" dirty="0"/>
                    </a:p>
                  </p:txBody>
                </p:sp>
              </p:grpSp>
              <p:cxnSp>
                <p:nvCxnSpPr>
                  <p:cNvPr id="25" name="Straight Arrow Connector 24">
                    <a:extLst>
                      <a:ext uri="{FF2B5EF4-FFF2-40B4-BE49-F238E27FC236}">
                        <a16:creationId xmlns:a16="http://schemas.microsoft.com/office/drawing/2014/main" id="{194A1FA9-D2E2-FB6B-4860-A7515DE6F5C2}"/>
                      </a:ext>
                    </a:extLst>
                  </p:cNvPr>
                  <p:cNvCxnSpPr>
                    <a:cxnSpLocks/>
                    <a:stCxn id="33" idx="3"/>
                  </p:cNvCxnSpPr>
                  <p:nvPr/>
                </p:nvCxnSpPr>
                <p:spPr>
                  <a:xfrm>
                    <a:off x="6300081" y="1721310"/>
                    <a:ext cx="2647206" cy="1143219"/>
                  </a:xfrm>
                  <a:prstGeom prst="straightConnector1">
                    <a:avLst/>
                  </a:prstGeom>
                  <a:ln w="76200"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E5C9BAB5-26CE-3179-A691-CD815F0838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428302" y="2877914"/>
                    <a:ext cx="2562541" cy="1464583"/>
                  </a:xfrm>
                  <a:prstGeom prst="straightConnector1">
                    <a:avLst/>
                  </a:prstGeom>
                  <a:ln w="152400"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4EB052C-2161-111F-C36C-F50D2BC0BF33}"/>
                    </a:ext>
                  </a:extLst>
                </p:cNvPr>
                <p:cNvSpPr txBox="1"/>
                <p:nvPr/>
              </p:nvSpPr>
              <p:spPr>
                <a:xfrm>
                  <a:off x="5087845" y="2411260"/>
                  <a:ext cx="1061757" cy="51533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b="1" dirty="0"/>
                    <a:t>LTE</a:t>
                  </a:r>
                  <a:endParaRPr lang="he-IL" sz="1100" b="1" dirty="0"/>
                </a:p>
              </p:txBody>
            </p:sp>
          </p:grpSp>
          <p:sp>
            <p:nvSpPr>
              <p:cNvPr id="20" name="Cloud 19">
                <a:extLst>
                  <a:ext uri="{FF2B5EF4-FFF2-40B4-BE49-F238E27FC236}">
                    <a16:creationId xmlns:a16="http://schemas.microsoft.com/office/drawing/2014/main" id="{999AB276-3F39-70EF-2DF6-E9FC8C2B89B4}"/>
                  </a:ext>
                </a:extLst>
              </p:cNvPr>
              <p:cNvSpPr/>
              <p:nvPr/>
            </p:nvSpPr>
            <p:spPr>
              <a:xfrm>
                <a:off x="7465606" y="1775042"/>
                <a:ext cx="1846246" cy="3850433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Internet</a:t>
                </a:r>
                <a:endParaRPr lang="LID4096" sz="1400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1ADDDB59-39CA-DE66-8E19-E932CCD25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74"/>
            <a:stretch/>
          </p:blipFill>
          <p:spPr>
            <a:xfrm>
              <a:off x="5691261" y="4031380"/>
              <a:ext cx="680142" cy="614868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9F0DE8F-A63F-B899-47A4-6451F60EC3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74"/>
            <a:stretch/>
          </p:blipFill>
          <p:spPr>
            <a:xfrm>
              <a:off x="9391129" y="4604358"/>
              <a:ext cx="680142" cy="614868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14909D25-B3A9-765C-2F3E-1B65BD80FB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74"/>
            <a:stretch/>
          </p:blipFill>
          <p:spPr>
            <a:xfrm>
              <a:off x="9391129" y="3538822"/>
              <a:ext cx="680142" cy="614868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D8C4D19-92DC-50E1-6951-E673936D08F4}"/>
                </a:ext>
              </a:extLst>
            </p:cNvPr>
            <p:cNvCxnSpPr>
              <a:cxnSpLocks/>
            </p:cNvCxnSpPr>
            <p:nvPr/>
          </p:nvCxnSpPr>
          <p:spPr>
            <a:xfrm>
              <a:off x="10620375" y="4346860"/>
              <a:ext cx="574032" cy="0"/>
            </a:xfrm>
            <a:prstGeom prst="straightConnector1">
              <a:avLst/>
            </a:prstGeom>
            <a:ln w="1301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B89857C-3DD9-1061-A50D-9FFFF374335E}"/>
                    </a:ext>
                  </a:extLst>
                </p:cNvPr>
                <p:cNvSpPr txBox="1"/>
                <p:nvPr/>
              </p:nvSpPr>
              <p:spPr>
                <a:xfrm>
                  <a:off x="6605405" y="4075075"/>
                  <a:ext cx="622465" cy="27699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sz="12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B89857C-3DD9-1061-A50D-9FFFF37433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5405" y="4075075"/>
                  <a:ext cx="622465" cy="276999"/>
                </a:xfrm>
                <a:prstGeom prst="rect">
                  <a:avLst/>
                </a:prstGeom>
                <a:blipFill>
                  <a:blip r:embed="rId6"/>
                  <a:stretch>
                    <a:fillRect r="-2941" b="-11111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CC63BA0-734E-0001-10B2-AE06A79454D3}"/>
                    </a:ext>
                  </a:extLst>
                </p:cNvPr>
                <p:cNvSpPr txBox="1"/>
                <p:nvPr/>
              </p:nvSpPr>
              <p:spPr>
                <a:xfrm>
                  <a:off x="6604391" y="4364035"/>
                  <a:ext cx="599292" cy="27699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sz="1200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CC63BA0-734E-0001-10B2-AE06A79454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4391" y="4364035"/>
                  <a:ext cx="599292" cy="276999"/>
                </a:xfrm>
                <a:prstGeom prst="rect">
                  <a:avLst/>
                </a:prstGeom>
                <a:blipFill>
                  <a:blip r:embed="rId7"/>
                  <a:stretch>
                    <a:fillRect r="-7143" b="-11111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4A2610F-F69B-80B2-FBE9-8AEE0803157C}"/>
                    </a:ext>
                  </a:extLst>
                </p:cNvPr>
                <p:cNvSpPr txBox="1"/>
                <p:nvPr/>
              </p:nvSpPr>
              <p:spPr>
                <a:xfrm>
                  <a:off x="10651379" y="4477967"/>
                  <a:ext cx="529800" cy="27699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𝑰𝑷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sz="12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4A2610F-F69B-80B2-FBE9-8AEE080315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1379" y="4477967"/>
                  <a:ext cx="529800" cy="276999"/>
                </a:xfrm>
                <a:prstGeom prst="rect">
                  <a:avLst/>
                </a:prstGeom>
                <a:blipFill>
                  <a:blip r:embed="rId8"/>
                  <a:stretch>
                    <a:fillRect r="-10345" b="-11111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B76AE16-F2B5-4AAF-4E5B-1AE4D7B90826}"/>
                    </a:ext>
                  </a:extLst>
                </p:cNvPr>
                <p:cNvSpPr txBox="1"/>
                <p:nvPr/>
              </p:nvSpPr>
              <p:spPr>
                <a:xfrm>
                  <a:off x="5178011" y="4364036"/>
                  <a:ext cx="599292" cy="27699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𝑰𝑷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sz="1200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B76AE16-F2B5-4AAF-4E5B-1AE4D7B908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8011" y="4364036"/>
                  <a:ext cx="599292" cy="276999"/>
                </a:xfrm>
                <a:prstGeom prst="rect">
                  <a:avLst/>
                </a:prstGeom>
                <a:blipFill>
                  <a:blip r:embed="rId9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FB0C44-7B9E-6CC0-5C42-95C0BDCE2B17}"/>
                </a:ext>
              </a:extLst>
            </p:cNvPr>
            <p:cNvSpPr/>
            <p:nvPr/>
          </p:nvSpPr>
          <p:spPr>
            <a:xfrm>
              <a:off x="11181179" y="4182300"/>
              <a:ext cx="285774" cy="3297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D</a:t>
              </a:r>
              <a:endParaRPr lang="he-IL" sz="3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202365-6E78-D466-32F6-26D892DD0839}"/>
                </a:ext>
              </a:extLst>
            </p:cNvPr>
            <p:cNvSpPr txBox="1"/>
            <p:nvPr/>
          </p:nvSpPr>
          <p:spPr>
            <a:xfrm>
              <a:off x="5931180" y="4347162"/>
              <a:ext cx="34954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i="0" dirty="0">
                  <a:effectLst/>
                  <a:latin typeface="Arial" panose="020B0604020202020204" pitchFamily="34" charset="0"/>
                </a:rPr>
                <a:t>R</a:t>
              </a:r>
              <a:endParaRPr lang="LID4096" sz="11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DCBF0A-A881-5797-DBB2-49CB08F3690B}"/>
                </a:ext>
              </a:extLst>
            </p:cNvPr>
            <p:cNvSpPr txBox="1"/>
            <p:nvPr/>
          </p:nvSpPr>
          <p:spPr>
            <a:xfrm>
              <a:off x="5098903" y="4569116"/>
              <a:ext cx="1968293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100" b="1" dirty="0">
                  <a:latin typeface="Arial" panose="020B0604020202020204" pitchFamily="34" charset="0"/>
                </a:rPr>
                <a:t>Source R</a:t>
              </a:r>
              <a:r>
                <a:rPr lang="en-US" sz="1100" b="1" i="0" dirty="0">
                  <a:effectLst/>
                  <a:latin typeface="Arial" panose="020B0604020202020204" pitchFamily="34" charset="0"/>
                </a:rPr>
                <a:t>outer</a:t>
              </a:r>
              <a:endParaRPr lang="he-IL" sz="1100" b="1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5584730-93B5-6C5F-A229-D3433AB5D99D}"/>
              </a:ext>
            </a:extLst>
          </p:cNvPr>
          <p:cNvGrpSpPr/>
          <p:nvPr/>
        </p:nvGrpSpPr>
        <p:grpSpPr>
          <a:xfrm>
            <a:off x="0" y="6563118"/>
            <a:ext cx="12192000" cy="292132"/>
            <a:chOff x="0" y="6543868"/>
            <a:chExt cx="12192000" cy="2921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CE5412-246D-FE5F-1CE9-7959BA8C3BD6}"/>
                </a:ext>
              </a:extLst>
            </p:cNvPr>
            <p:cNvSpPr/>
            <p:nvPr/>
          </p:nvSpPr>
          <p:spPr>
            <a:xfrm>
              <a:off x="0" y="6543868"/>
              <a:ext cx="12192000" cy="2921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C227D42-ABDC-866E-1967-75D996A6B5F0}"/>
                </a:ext>
              </a:extLst>
            </p:cNvPr>
            <p:cNvGrpSpPr/>
            <p:nvPr/>
          </p:nvGrpSpPr>
          <p:grpSpPr>
            <a:xfrm>
              <a:off x="2599417" y="6550361"/>
              <a:ext cx="7174914" cy="282093"/>
              <a:chOff x="2599417" y="6358925"/>
              <a:chExt cx="7174914" cy="473529"/>
            </a:xfrm>
          </p:grpSpPr>
          <p:sp>
            <p:nvSpPr>
              <p:cNvPr id="27" name="Chevron 40">
                <a:extLst>
                  <a:ext uri="{FF2B5EF4-FFF2-40B4-BE49-F238E27FC236}">
                    <a16:creationId xmlns:a16="http://schemas.microsoft.com/office/drawing/2014/main" id="{71CBDC13-AB3B-5E16-7AD2-F34F2D6ED835}"/>
                  </a:ext>
                </a:extLst>
              </p:cNvPr>
              <p:cNvSpPr/>
              <p:nvPr/>
            </p:nvSpPr>
            <p:spPr>
              <a:xfrm>
                <a:off x="2599417" y="6364453"/>
                <a:ext cx="1974543" cy="468001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Chevron 40">
                <a:extLst>
                  <a:ext uri="{FF2B5EF4-FFF2-40B4-BE49-F238E27FC236}">
                    <a16:creationId xmlns:a16="http://schemas.microsoft.com/office/drawing/2014/main" id="{A34F68E4-65E3-DC09-2E37-E5C6D41ED7D0}"/>
                  </a:ext>
                </a:extLst>
              </p:cNvPr>
              <p:cNvSpPr/>
              <p:nvPr/>
            </p:nvSpPr>
            <p:spPr>
              <a:xfrm>
                <a:off x="4331181" y="6364454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Algorithm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Chevron 40">
                <a:extLst>
                  <a:ext uri="{FF2B5EF4-FFF2-40B4-BE49-F238E27FC236}">
                    <a16:creationId xmlns:a16="http://schemas.microsoft.com/office/drawing/2014/main" id="{C1FB45A1-5AAC-E11C-99AC-5502B97B4C5F}"/>
                  </a:ext>
                </a:extLst>
              </p:cNvPr>
              <p:cNvSpPr/>
              <p:nvPr/>
            </p:nvSpPr>
            <p:spPr>
              <a:xfrm>
                <a:off x="6070247" y="6358925"/>
                <a:ext cx="1974543" cy="468000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Evaluation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Chevron 40">
                <a:extLst>
                  <a:ext uri="{FF2B5EF4-FFF2-40B4-BE49-F238E27FC236}">
                    <a16:creationId xmlns:a16="http://schemas.microsoft.com/office/drawing/2014/main" id="{712FE5D1-65E5-F873-AAC0-C0FD961C22D2}"/>
                  </a:ext>
                </a:extLst>
              </p:cNvPr>
              <p:cNvSpPr/>
              <p:nvPr/>
            </p:nvSpPr>
            <p:spPr>
              <a:xfrm>
                <a:off x="7799788" y="6359058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Conclusion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0133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1ADD-B735-4719-8AAF-13181745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Evaluation: Transmission delay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2E11-BAF4-4142-88AC-F4CE03BA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sz="1600" b="1" u="sng" dirty="0"/>
          </a:p>
          <a:p>
            <a:pPr marL="0" indent="0">
              <a:buNone/>
            </a:pPr>
            <a:endParaRPr lang="en-US" sz="700" b="1" u="sng" dirty="0"/>
          </a:p>
          <a:p>
            <a:pPr marL="0" indent="0">
              <a:buNone/>
            </a:pPr>
            <a:r>
              <a:rPr lang="en-US" sz="1600" b="1" u="sng" dirty="0"/>
              <a:t>Evaluation setup:</a:t>
            </a:r>
          </a:p>
          <a:p>
            <a:pPr marL="342900" indent="-342900">
              <a:buAutoNum type="arabicPeriod"/>
            </a:pPr>
            <a:r>
              <a:rPr lang="en-US" sz="1600" dirty="0"/>
              <a:t>Low BW: 30Mbps, High BW: 300Mbps,  average of 20 experiments, no background traffic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600" dirty="0"/>
              <a:t>Low BW: 30Mbps, High BW: 300Mbps,  average of 20 experiments, with background traffic </a:t>
            </a:r>
          </a:p>
          <a:p>
            <a:pPr marL="0" indent="0">
              <a:buNone/>
            </a:pPr>
            <a:r>
              <a:rPr lang="en-US" sz="1600" dirty="0"/>
              <a:t>Background traffic : ten flows limited to 30Mbps each</a:t>
            </a:r>
            <a:endParaRPr lang="en-IL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0" indent="0">
              <a:buNone/>
            </a:pPr>
            <a:endParaRPr lang="en-IL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C04C54-6E84-42E0-A149-A1E1B3ABF7E2}"/>
              </a:ext>
            </a:extLst>
          </p:cNvPr>
          <p:cNvSpPr txBox="1"/>
          <p:nvPr/>
        </p:nvSpPr>
        <p:spPr>
          <a:xfrm>
            <a:off x="723665" y="4712695"/>
            <a:ext cx="4517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r>
              <a:rPr lang="en-US" b="1" dirty="0"/>
              <a:t>100MB file: no background traffic</a:t>
            </a:r>
            <a:endParaRPr lang="he-IL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42B2AC-C670-4295-BB53-AFD171F85A47}"/>
              </a:ext>
            </a:extLst>
          </p:cNvPr>
          <p:cNvSpPr txBox="1"/>
          <p:nvPr/>
        </p:nvSpPr>
        <p:spPr>
          <a:xfrm>
            <a:off x="6931646" y="4712695"/>
            <a:ext cx="5357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r>
              <a:rPr lang="en-US" b="1" dirty="0"/>
              <a:t>100MB file: with background traffic</a:t>
            </a:r>
            <a:endParaRPr lang="he-IL" b="1" dirty="0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1B0CD0E8-2744-4174-8C12-8E400997AB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0"/>
          <a:stretch/>
        </p:blipFill>
        <p:spPr>
          <a:xfrm>
            <a:off x="285750" y="1241659"/>
            <a:ext cx="5774056" cy="3286529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C8A73E8-238B-49BC-92C8-41DE605582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0"/>
          <a:stretch/>
        </p:blipFill>
        <p:spPr>
          <a:xfrm>
            <a:off x="6417944" y="1241659"/>
            <a:ext cx="5774056" cy="328652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EF256EC-695D-3624-886F-4ECA4163643E}"/>
              </a:ext>
            </a:extLst>
          </p:cNvPr>
          <p:cNvGrpSpPr/>
          <p:nvPr/>
        </p:nvGrpSpPr>
        <p:grpSpPr>
          <a:xfrm>
            <a:off x="0" y="6563118"/>
            <a:ext cx="12192000" cy="292132"/>
            <a:chOff x="0" y="6543868"/>
            <a:chExt cx="12192000" cy="2921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5F8814-E6AD-B5C5-A1AD-0EEDD3DEC4D9}"/>
                </a:ext>
              </a:extLst>
            </p:cNvPr>
            <p:cNvSpPr/>
            <p:nvPr/>
          </p:nvSpPr>
          <p:spPr>
            <a:xfrm>
              <a:off x="0" y="6543868"/>
              <a:ext cx="12192000" cy="2921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8801BC8-1577-E99F-C63F-46BB2FF0B0B6}"/>
                </a:ext>
              </a:extLst>
            </p:cNvPr>
            <p:cNvGrpSpPr/>
            <p:nvPr/>
          </p:nvGrpSpPr>
          <p:grpSpPr>
            <a:xfrm>
              <a:off x="2599417" y="6550361"/>
              <a:ext cx="7174914" cy="282093"/>
              <a:chOff x="2599417" y="6358925"/>
              <a:chExt cx="7174914" cy="473529"/>
            </a:xfrm>
          </p:grpSpPr>
          <p:sp>
            <p:nvSpPr>
              <p:cNvPr id="14" name="Chevron 40">
                <a:extLst>
                  <a:ext uri="{FF2B5EF4-FFF2-40B4-BE49-F238E27FC236}">
                    <a16:creationId xmlns:a16="http://schemas.microsoft.com/office/drawing/2014/main" id="{FD54782D-A78C-5403-0BD3-4B34808F259D}"/>
                  </a:ext>
                </a:extLst>
              </p:cNvPr>
              <p:cNvSpPr/>
              <p:nvPr/>
            </p:nvSpPr>
            <p:spPr>
              <a:xfrm>
                <a:off x="2599417" y="6364453"/>
                <a:ext cx="1974543" cy="468001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Chevron 40">
                <a:extLst>
                  <a:ext uri="{FF2B5EF4-FFF2-40B4-BE49-F238E27FC236}">
                    <a16:creationId xmlns:a16="http://schemas.microsoft.com/office/drawing/2014/main" id="{C2393677-F6EC-8E04-75BA-0BA1D3D898CD}"/>
                  </a:ext>
                </a:extLst>
              </p:cNvPr>
              <p:cNvSpPr/>
              <p:nvPr/>
            </p:nvSpPr>
            <p:spPr>
              <a:xfrm>
                <a:off x="4331181" y="6364454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Algorithm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Chevron 40">
                <a:extLst>
                  <a:ext uri="{FF2B5EF4-FFF2-40B4-BE49-F238E27FC236}">
                    <a16:creationId xmlns:a16="http://schemas.microsoft.com/office/drawing/2014/main" id="{C6F72C71-F2CA-41CF-470E-09A330C2A9E9}"/>
                  </a:ext>
                </a:extLst>
              </p:cNvPr>
              <p:cNvSpPr/>
              <p:nvPr/>
            </p:nvSpPr>
            <p:spPr>
              <a:xfrm>
                <a:off x="6070247" y="6358925"/>
                <a:ext cx="1974543" cy="468000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Evaluation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Chevron 40">
                <a:extLst>
                  <a:ext uri="{FF2B5EF4-FFF2-40B4-BE49-F238E27FC236}">
                    <a16:creationId xmlns:a16="http://schemas.microsoft.com/office/drawing/2014/main" id="{E973B48E-AB38-16D4-334C-5A0DE97926E3}"/>
                  </a:ext>
                </a:extLst>
              </p:cNvPr>
              <p:cNvSpPr/>
              <p:nvPr/>
            </p:nvSpPr>
            <p:spPr>
              <a:xfrm>
                <a:off x="7799788" y="6359058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Conclusion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5308A6EE-0DC7-9DB8-5893-7D41BC601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260" y="5088599"/>
            <a:ext cx="2910740" cy="154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39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0763D-339F-518A-A644-3196EE70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DAF34018-D904-975D-09BD-D1721E19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 Evaluation</a:t>
            </a:r>
            <a:endParaRPr lang="he-IL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E27262-601F-077D-F777-77FA5E54C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Propagation delay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Queuing delay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Transmission delay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/>
              <a:t>Bandwidth drop</a:t>
            </a:r>
          </a:p>
          <a:p>
            <a:pPr marL="0" indent="0">
              <a:buNone/>
            </a:pPr>
            <a:endParaRPr lang="he-IL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BAF0AC0-1C25-05CA-CBDB-75AEE78528CA}"/>
              </a:ext>
            </a:extLst>
          </p:cNvPr>
          <p:cNvGrpSpPr/>
          <p:nvPr/>
        </p:nvGrpSpPr>
        <p:grpSpPr>
          <a:xfrm>
            <a:off x="4772025" y="2238375"/>
            <a:ext cx="6647303" cy="3490733"/>
            <a:chOff x="4772025" y="2238375"/>
            <a:chExt cx="6647303" cy="349073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27C0D2-3490-6488-7C8B-B2AA54BBECF5}"/>
                </a:ext>
              </a:extLst>
            </p:cNvPr>
            <p:cNvGrpSpPr/>
            <p:nvPr/>
          </p:nvGrpSpPr>
          <p:grpSpPr>
            <a:xfrm>
              <a:off x="4772025" y="2238375"/>
              <a:ext cx="6647303" cy="3490733"/>
              <a:chOff x="4819650" y="2914650"/>
              <a:chExt cx="6647303" cy="349073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D5EFFEB-D85D-E85A-4E63-7F289CF1D6C8}"/>
                  </a:ext>
                </a:extLst>
              </p:cNvPr>
              <p:cNvGrpSpPr/>
              <p:nvPr/>
            </p:nvGrpSpPr>
            <p:grpSpPr>
              <a:xfrm>
                <a:off x="4819650" y="2914650"/>
                <a:ext cx="5879107" cy="3490733"/>
                <a:chOff x="1150389" y="1441523"/>
                <a:chExt cx="8307179" cy="4870627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5E8DFB56-0CD5-4AAE-7555-F5EF7B3BA7A3}"/>
                    </a:ext>
                  </a:extLst>
                </p:cNvPr>
                <p:cNvGrpSpPr/>
                <p:nvPr/>
              </p:nvGrpSpPr>
              <p:grpSpPr>
                <a:xfrm>
                  <a:off x="1150389" y="1441523"/>
                  <a:ext cx="8307179" cy="4870627"/>
                  <a:chOff x="683664" y="879548"/>
                  <a:chExt cx="8307179" cy="487062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12052855-E9AF-6BF9-175C-57C989B4489A}"/>
                      </a:ext>
                    </a:extLst>
                  </p:cNvPr>
                  <p:cNvGrpSpPr/>
                  <p:nvPr/>
                </p:nvGrpSpPr>
                <p:grpSpPr>
                  <a:xfrm>
                    <a:off x="683664" y="879548"/>
                    <a:ext cx="8307179" cy="4870627"/>
                    <a:chOff x="683664" y="879548"/>
                    <a:chExt cx="8307179" cy="4870627"/>
                  </a:xfrm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E9DD659-8CA4-5B3C-8A58-E7BE70AAE5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664" y="1991170"/>
                      <a:ext cx="2486826" cy="1800225"/>
                    </a:xfrm>
                    <a:prstGeom prst="round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1" anchor="t" anchorCtr="0"/>
                    <a:lstStyle/>
                    <a:p>
                      <a:pPr algn="ctr"/>
                      <a:endParaRPr lang="he-IL" b="1" dirty="0"/>
                    </a:p>
                  </p:txBody>
                </p:sp>
                <p:grpSp>
                  <p:nvGrpSpPr>
                    <p:cNvPr id="24" name="Group 23">
                      <a:extLst>
                        <a:ext uri="{FF2B5EF4-FFF2-40B4-BE49-F238E27FC236}">
                          <a16:creationId xmlns:a16="http://schemas.microsoft.com/office/drawing/2014/main" id="{3FB8C9E6-9317-A823-3003-7CCBB4AB4E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9946" y="879548"/>
                      <a:ext cx="5543342" cy="4870627"/>
                      <a:chOff x="819946" y="879548"/>
                      <a:chExt cx="5622095" cy="4870627"/>
                    </a:xfrm>
                  </p:grpSpPr>
                  <p:grpSp>
                    <p:nvGrpSpPr>
                      <p:cNvPr id="29" name="Group 28">
                        <a:extLst>
                          <a:ext uri="{FF2B5EF4-FFF2-40B4-BE49-F238E27FC236}">
                            <a16:creationId xmlns:a16="http://schemas.microsoft.com/office/drawing/2014/main" id="{DCC265A7-1744-7B75-C006-DD6F1D74930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17560" y="879548"/>
                        <a:ext cx="5124481" cy="4870627"/>
                        <a:chOff x="1317560" y="879548"/>
                        <a:chExt cx="5124481" cy="4870627"/>
                      </a:xfrm>
                    </p:grpSpPr>
                    <p:grpSp>
                      <p:nvGrpSpPr>
                        <p:cNvPr id="31" name="Group 30">
                          <a:extLst>
                            <a:ext uri="{FF2B5EF4-FFF2-40B4-BE49-F238E27FC236}">
                              <a16:creationId xmlns:a16="http://schemas.microsoft.com/office/drawing/2014/main" id="{4EB98EF0-6FC7-4DA0-6187-81BDAFBA2DE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317560" y="879548"/>
                          <a:ext cx="5124481" cy="4349677"/>
                          <a:chOff x="1317560" y="879548"/>
                          <a:chExt cx="5124481" cy="4349677"/>
                        </a:xfrm>
                      </p:grpSpPr>
                      <p:pic>
                        <p:nvPicPr>
                          <p:cNvPr id="33" name="Picture 32" descr="Icon&#10;&#10;Description automatically generated">
                            <a:extLst>
                              <a:ext uri="{FF2B5EF4-FFF2-40B4-BE49-F238E27FC236}">
                                <a16:creationId xmlns:a16="http://schemas.microsoft.com/office/drawing/2014/main" id="{B633C027-7FCD-AB67-C40C-92D71C204D2A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694414" y="879548"/>
                            <a:ext cx="1683523" cy="1683523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34" name="Picture 33" descr="Background pattern&#10;&#10;Description automatically generated with medium confidence">
                            <a:extLst>
                              <a:ext uri="{FF2B5EF4-FFF2-40B4-BE49-F238E27FC236}">
                                <a16:creationId xmlns:a16="http://schemas.microsoft.com/office/drawing/2014/main" id="{DCC7773E-BA8A-C5B3-58B3-81D4B0C383CD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641816" y="3429000"/>
                            <a:ext cx="1800225" cy="1800225"/>
                          </a:xfrm>
                          <a:prstGeom prst="rect">
                            <a:avLst/>
                          </a:prstGeom>
                        </p:spPr>
                      </p:pic>
                      <p:cxnSp>
                        <p:nvCxnSpPr>
                          <p:cNvPr id="35" name="Straight Arrow Connector 34" descr="A">
                            <a:extLst>
                              <a:ext uri="{FF2B5EF4-FFF2-40B4-BE49-F238E27FC236}">
                                <a16:creationId xmlns:a16="http://schemas.microsoft.com/office/drawing/2014/main" id="{157F87D1-F831-5E47-E213-1F3D167D23CE}"/>
                              </a:ext>
                            </a:extLst>
                          </p:cNvPr>
                          <p:cNvCxnSpPr>
                            <a:cxnSpLocks/>
                            <a:stCxn id="8" idx="3"/>
                            <a:endCxn id="33" idx="1"/>
                          </p:cNvCxnSpPr>
                          <p:nvPr/>
                        </p:nvCxnSpPr>
                        <p:spPr>
                          <a:xfrm flipV="1">
                            <a:off x="2905505" y="1721310"/>
                            <a:ext cx="1788909" cy="1145377"/>
                          </a:xfrm>
                          <a:prstGeom prst="straightConnector1">
                            <a:avLst/>
                          </a:prstGeom>
                          <a:ln w="76200"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6" name="Straight Arrow Connector 35">
                            <a:extLst>
                              <a:ext uri="{FF2B5EF4-FFF2-40B4-BE49-F238E27FC236}">
                                <a16:creationId xmlns:a16="http://schemas.microsoft.com/office/drawing/2014/main" id="{94216B05-7F26-0289-DDD2-98B98454E22E}"/>
                              </a:ext>
                            </a:extLst>
                          </p:cNvPr>
                          <p:cNvCxnSpPr>
                            <a:cxnSpLocks/>
                            <a:stCxn id="8" idx="3"/>
                            <a:endCxn id="34" idx="1"/>
                          </p:cNvCxnSpPr>
                          <p:nvPr/>
                        </p:nvCxnSpPr>
                        <p:spPr>
                          <a:xfrm>
                            <a:off x="2905505" y="2866687"/>
                            <a:ext cx="1736311" cy="1462426"/>
                          </a:xfrm>
                          <a:prstGeom prst="straightConnector1">
                            <a:avLst/>
                          </a:prstGeom>
                          <a:ln w="152400">
                            <a:solidFill>
                              <a:srgbClr val="FF0000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7" name="Straight Arrow Connector 36">
                            <a:extLst>
                              <a:ext uri="{FF2B5EF4-FFF2-40B4-BE49-F238E27FC236}">
                                <a16:creationId xmlns:a16="http://schemas.microsoft.com/office/drawing/2014/main" id="{3C396C14-FF7D-4AAF-988B-793821236895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317560" y="2865197"/>
                            <a:ext cx="644162" cy="1490"/>
                          </a:xfrm>
                          <a:prstGeom prst="straightConnector1">
                            <a:avLst/>
                          </a:prstGeom>
                          <a:ln w="57150"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32" name="TextBox 31">
                          <a:extLst>
                            <a:ext uri="{FF2B5EF4-FFF2-40B4-BE49-F238E27FC236}">
                              <a16:creationId xmlns:a16="http://schemas.microsoft.com/office/drawing/2014/main" id="{AEE42C5F-B912-6881-63E0-4906A2BE312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35952" y="5191901"/>
                          <a:ext cx="1076841" cy="55827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1">
                          <a:spAutoFit/>
                        </a:bodyPr>
                        <a:lstStyle/>
                        <a:p>
                          <a:r>
                            <a:rPr lang="en-US" sz="2000" b="1" dirty="0"/>
                            <a:t>DSL</a:t>
                          </a:r>
                          <a:endParaRPr lang="he-IL" sz="1200" b="1" dirty="0"/>
                        </a:p>
                      </p:txBody>
                    </p:sp>
                  </p:grpSp>
                  <p:sp>
                    <p:nvSpPr>
                      <p:cNvPr id="30" name="Oval 29">
                        <a:extLst>
                          <a:ext uri="{FF2B5EF4-FFF2-40B4-BE49-F238E27FC236}">
                            <a16:creationId xmlns:a16="http://schemas.microsoft.com/office/drawing/2014/main" id="{515E1580-7A2C-E957-50A9-0D77DBF10A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9946" y="2658965"/>
                        <a:ext cx="409536" cy="460066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5"/>
                      </a:lnRef>
                      <a:fillRef idx="2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en-US" sz="2000" b="1" dirty="0"/>
                          <a:t>S</a:t>
                        </a:r>
                        <a:endParaRPr lang="he-IL" sz="3600" b="1" dirty="0"/>
                      </a:p>
                    </p:txBody>
                  </p:sp>
                </p:grpSp>
                <p:cxnSp>
                  <p:nvCxnSpPr>
                    <p:cNvPr id="25" name="Straight Arrow Connector 24">
                      <a:extLst>
                        <a:ext uri="{FF2B5EF4-FFF2-40B4-BE49-F238E27FC236}">
                          <a16:creationId xmlns:a16="http://schemas.microsoft.com/office/drawing/2014/main" id="{5CF4DE8C-6BE4-E5B7-AD55-0A93A517C35C}"/>
                        </a:ext>
                      </a:extLst>
                    </p:cNvPr>
                    <p:cNvCxnSpPr>
                      <a:cxnSpLocks/>
                      <a:stCxn id="33" idx="3"/>
                    </p:cNvCxnSpPr>
                    <p:nvPr/>
                  </p:nvCxnSpPr>
                  <p:spPr>
                    <a:xfrm>
                      <a:off x="6300081" y="1721310"/>
                      <a:ext cx="2647206" cy="1143219"/>
                    </a:xfrm>
                    <a:prstGeom prst="straightConnector1">
                      <a:avLst/>
                    </a:prstGeom>
                    <a:ln w="76200"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Arrow Connector 27">
                      <a:extLst>
                        <a:ext uri="{FF2B5EF4-FFF2-40B4-BE49-F238E27FC236}">
                          <a16:creationId xmlns:a16="http://schemas.microsoft.com/office/drawing/2014/main" id="{58F81EE7-3D07-22EF-3182-86A2DE8C9B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428302" y="2877914"/>
                      <a:ext cx="2562541" cy="1464583"/>
                    </a:xfrm>
                    <a:prstGeom prst="straightConnector1">
                      <a:avLst/>
                    </a:prstGeom>
                    <a:ln w="152400"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0E087D1-B152-C5F0-631E-BAFAF1F5DCAA}"/>
                      </a:ext>
                    </a:extLst>
                  </p:cNvPr>
                  <p:cNvSpPr txBox="1"/>
                  <p:nvPr/>
                </p:nvSpPr>
                <p:spPr>
                  <a:xfrm>
                    <a:off x="5087845" y="2411260"/>
                    <a:ext cx="1061757" cy="51533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b="1" dirty="0"/>
                      <a:t>LTE</a:t>
                    </a:r>
                    <a:endParaRPr lang="he-IL" sz="1100" b="1" dirty="0"/>
                  </a:p>
                </p:txBody>
              </p:sp>
            </p:grpSp>
            <p:sp>
              <p:nvSpPr>
                <p:cNvPr id="20" name="Cloud 19">
                  <a:extLst>
                    <a:ext uri="{FF2B5EF4-FFF2-40B4-BE49-F238E27FC236}">
                      <a16:creationId xmlns:a16="http://schemas.microsoft.com/office/drawing/2014/main" id="{6764258A-373F-8256-FD77-83869FB69C3B}"/>
                    </a:ext>
                  </a:extLst>
                </p:cNvPr>
                <p:cNvSpPr/>
                <p:nvPr/>
              </p:nvSpPr>
              <p:spPr>
                <a:xfrm>
                  <a:off x="7465606" y="1775042"/>
                  <a:ext cx="1846246" cy="3850433"/>
                </a:xfrm>
                <a:prstGeom prst="cloud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>
                      <a:solidFill>
                        <a:schemeClr val="tx1"/>
                      </a:solidFill>
                    </a:rPr>
                    <a:t>Internet</a:t>
                  </a:r>
                  <a:endParaRPr lang="LID4096" sz="1400" b="1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8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F07A7590-8FDF-9EE7-B0CB-F616CF040D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174"/>
              <a:stretch/>
            </p:blipFill>
            <p:spPr>
              <a:xfrm>
                <a:off x="5691261" y="4031380"/>
                <a:ext cx="680142" cy="614868"/>
              </a:xfrm>
              <a:prstGeom prst="rect">
                <a:avLst/>
              </a:prstGeom>
            </p:spPr>
          </p:pic>
          <p:pic>
            <p:nvPicPr>
              <p:cNvPr id="9" name="Picture 8" descr="Icon&#10;&#10;Description automatically generated">
                <a:extLst>
                  <a:ext uri="{FF2B5EF4-FFF2-40B4-BE49-F238E27FC236}">
                    <a16:creationId xmlns:a16="http://schemas.microsoft.com/office/drawing/2014/main" id="{9A978FD7-7A3F-DB00-C458-1B0A11222C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174"/>
              <a:stretch/>
            </p:blipFill>
            <p:spPr>
              <a:xfrm>
                <a:off x="9391129" y="4604358"/>
                <a:ext cx="680142" cy="614868"/>
              </a:xfrm>
              <a:prstGeom prst="rect">
                <a:avLst/>
              </a:prstGeom>
            </p:spPr>
          </p:pic>
          <p:pic>
            <p:nvPicPr>
              <p:cNvPr id="10" name="Picture 9" descr="Icon&#10;&#10;Description automatically generated">
                <a:extLst>
                  <a:ext uri="{FF2B5EF4-FFF2-40B4-BE49-F238E27FC236}">
                    <a16:creationId xmlns:a16="http://schemas.microsoft.com/office/drawing/2014/main" id="{7C035DDA-F746-304C-70AD-1E28C7221F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174"/>
              <a:stretch/>
            </p:blipFill>
            <p:spPr>
              <a:xfrm>
                <a:off x="9391129" y="3538822"/>
                <a:ext cx="680142" cy="614868"/>
              </a:xfrm>
              <a:prstGeom prst="rect">
                <a:avLst/>
              </a:prstGeom>
            </p:spPr>
          </p:pic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680BAD2-98FF-340E-D0B2-8250EEB87B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20375" y="4346860"/>
                <a:ext cx="574032" cy="0"/>
              </a:xfrm>
              <a:prstGeom prst="straightConnector1">
                <a:avLst/>
              </a:prstGeom>
              <a:ln w="1301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70A26214-9A95-A982-1877-CDF9ED30A254}"/>
                      </a:ext>
                    </a:extLst>
                  </p:cNvPr>
                  <p:cNvSpPr txBox="1"/>
                  <p:nvPr/>
                </p:nvSpPr>
                <p:spPr>
                  <a:xfrm>
                    <a:off x="6605405" y="4075075"/>
                    <a:ext cx="62246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he-IL" sz="1200" b="1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70A26214-9A95-A982-1877-CDF9ED30A2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5405" y="4075075"/>
                    <a:ext cx="622465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2941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411AB88-092A-2602-8A65-F52D6E65B0AF}"/>
                      </a:ext>
                    </a:extLst>
                  </p:cNvPr>
                  <p:cNvSpPr txBox="1"/>
                  <p:nvPr/>
                </p:nvSpPr>
                <p:spPr>
                  <a:xfrm>
                    <a:off x="6613919" y="4401699"/>
                    <a:ext cx="5992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he-IL" sz="1200" b="1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411AB88-092A-2602-8A65-F52D6E65B0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3919" y="4401699"/>
                    <a:ext cx="599292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816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3129735-59C0-56C1-EF84-6B4744D20B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651379" y="4477967"/>
                    <a:ext cx="5298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𝑰𝑷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he-IL" sz="1200" b="1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3129735-59C0-56C1-EF84-6B4744D20B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51379" y="4477967"/>
                    <a:ext cx="529800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0345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C01C7C2-7FDB-9496-F3C1-9EF9F49DAC54}"/>
                      </a:ext>
                    </a:extLst>
                  </p:cNvPr>
                  <p:cNvSpPr txBox="1"/>
                  <p:nvPr/>
                </p:nvSpPr>
                <p:spPr>
                  <a:xfrm>
                    <a:off x="5178011" y="4364036"/>
                    <a:ext cx="5992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𝑰𝑷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he-IL" sz="1200" b="1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C01C7C2-7FDB-9496-F3C1-9EF9F49DAC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8011" y="4364036"/>
                    <a:ext cx="599292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1111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A5A24E7-2876-C35B-246C-C443429DA7B2}"/>
                  </a:ext>
                </a:extLst>
              </p:cNvPr>
              <p:cNvSpPr/>
              <p:nvPr/>
            </p:nvSpPr>
            <p:spPr>
              <a:xfrm>
                <a:off x="11181179" y="4182300"/>
                <a:ext cx="285774" cy="32972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2000" b="1" dirty="0"/>
                  <a:t>D</a:t>
                </a:r>
                <a:endParaRPr lang="he-IL" sz="3600" b="1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4A8D84-82EA-A051-3A65-A8C43F637DBF}"/>
                  </a:ext>
                </a:extLst>
              </p:cNvPr>
              <p:cNvSpPr txBox="1"/>
              <p:nvPr/>
            </p:nvSpPr>
            <p:spPr>
              <a:xfrm>
                <a:off x="5931180" y="4347162"/>
                <a:ext cx="34954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b="1" i="0" dirty="0">
                    <a:effectLst/>
                    <a:latin typeface="Arial" panose="020B0604020202020204" pitchFamily="34" charset="0"/>
                  </a:rPr>
                  <a:t>R</a:t>
                </a:r>
                <a:endParaRPr lang="LID4096" sz="1100" b="1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06C4B9-BBA4-700E-F6A0-3E0403B50296}"/>
                  </a:ext>
                </a:extLst>
              </p:cNvPr>
              <p:cNvSpPr txBox="1"/>
              <p:nvPr/>
            </p:nvSpPr>
            <p:spPr>
              <a:xfrm>
                <a:off x="5098903" y="4569116"/>
                <a:ext cx="1968293" cy="2616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100" b="1" dirty="0">
                    <a:latin typeface="Arial" panose="020B0604020202020204" pitchFamily="34" charset="0"/>
                  </a:rPr>
                  <a:t>Source R</a:t>
                </a:r>
                <a:r>
                  <a:rPr lang="en-US" sz="1100" b="1" i="0" dirty="0">
                    <a:effectLst/>
                    <a:latin typeface="Arial" panose="020B0604020202020204" pitchFamily="34" charset="0"/>
                  </a:rPr>
                  <a:t>outer</a:t>
                </a:r>
                <a:endParaRPr lang="he-IL" sz="1100" b="1" dirty="0"/>
              </a:p>
            </p:txBody>
          </p:sp>
        </p:grpSp>
        <p:pic>
          <p:nvPicPr>
            <p:cNvPr id="2050" name="Picture 2" descr="Slow, internet, network, speed icon - Download on Iconfinder">
              <a:extLst>
                <a:ext uri="{FF2B5EF4-FFF2-40B4-BE49-F238E27FC236}">
                  <a16:creationId xmlns:a16="http://schemas.microsoft.com/office/drawing/2014/main" id="{46FC915C-B070-841F-961B-1590DF702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491" y="4127521"/>
              <a:ext cx="886748" cy="886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6D7389E-33C1-D753-142A-3FB6864D63E4}"/>
              </a:ext>
            </a:extLst>
          </p:cNvPr>
          <p:cNvGrpSpPr/>
          <p:nvPr/>
        </p:nvGrpSpPr>
        <p:grpSpPr>
          <a:xfrm>
            <a:off x="0" y="6563118"/>
            <a:ext cx="12192000" cy="292132"/>
            <a:chOff x="0" y="6543868"/>
            <a:chExt cx="12192000" cy="2921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4ACBA60-D698-3F28-A550-4B407F987FE6}"/>
                </a:ext>
              </a:extLst>
            </p:cNvPr>
            <p:cNvSpPr/>
            <p:nvPr/>
          </p:nvSpPr>
          <p:spPr>
            <a:xfrm>
              <a:off x="0" y="6543868"/>
              <a:ext cx="12192000" cy="2921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961BB14-8266-05B7-FA29-10740A3C42BC}"/>
                </a:ext>
              </a:extLst>
            </p:cNvPr>
            <p:cNvGrpSpPr/>
            <p:nvPr/>
          </p:nvGrpSpPr>
          <p:grpSpPr>
            <a:xfrm>
              <a:off x="2599417" y="6550361"/>
              <a:ext cx="7174914" cy="282093"/>
              <a:chOff x="2599417" y="6358925"/>
              <a:chExt cx="7174914" cy="473529"/>
            </a:xfrm>
          </p:grpSpPr>
          <p:sp>
            <p:nvSpPr>
              <p:cNvPr id="27" name="Chevron 40">
                <a:extLst>
                  <a:ext uri="{FF2B5EF4-FFF2-40B4-BE49-F238E27FC236}">
                    <a16:creationId xmlns:a16="http://schemas.microsoft.com/office/drawing/2014/main" id="{CA17221C-129A-A5E6-1699-FA412FD8AB0D}"/>
                  </a:ext>
                </a:extLst>
              </p:cNvPr>
              <p:cNvSpPr/>
              <p:nvPr/>
            </p:nvSpPr>
            <p:spPr>
              <a:xfrm>
                <a:off x="2599417" y="6364453"/>
                <a:ext cx="1974543" cy="468001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Chevron 40">
                <a:extLst>
                  <a:ext uri="{FF2B5EF4-FFF2-40B4-BE49-F238E27FC236}">
                    <a16:creationId xmlns:a16="http://schemas.microsoft.com/office/drawing/2014/main" id="{9254232D-BCBA-F9D4-45AD-DB72514D0259}"/>
                  </a:ext>
                </a:extLst>
              </p:cNvPr>
              <p:cNvSpPr/>
              <p:nvPr/>
            </p:nvSpPr>
            <p:spPr>
              <a:xfrm>
                <a:off x="4331181" y="6364454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Algorithm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Chevron 40">
                <a:extLst>
                  <a:ext uri="{FF2B5EF4-FFF2-40B4-BE49-F238E27FC236}">
                    <a16:creationId xmlns:a16="http://schemas.microsoft.com/office/drawing/2014/main" id="{2956F7A1-BA6D-D80B-0654-9E53ADD3DBC8}"/>
                  </a:ext>
                </a:extLst>
              </p:cNvPr>
              <p:cNvSpPr/>
              <p:nvPr/>
            </p:nvSpPr>
            <p:spPr>
              <a:xfrm>
                <a:off x="6070247" y="6358925"/>
                <a:ext cx="1974543" cy="468000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Evaluation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Chevron 40">
                <a:extLst>
                  <a:ext uri="{FF2B5EF4-FFF2-40B4-BE49-F238E27FC236}">
                    <a16:creationId xmlns:a16="http://schemas.microsoft.com/office/drawing/2014/main" id="{CFEC4906-BFC3-68AE-1C73-2F767540DB1D}"/>
                  </a:ext>
                </a:extLst>
              </p:cNvPr>
              <p:cNvSpPr/>
              <p:nvPr/>
            </p:nvSpPr>
            <p:spPr>
              <a:xfrm>
                <a:off x="7799788" y="6359058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Conclusion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3046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98B7D-685B-E302-46BF-72AAABFF1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3446-9A9F-FAA9-0650-0A13A05BB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Evaluation: Resilience to Bandwidth Drop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41A08-1BD8-A105-0770-C8CD15205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47" y="1499533"/>
            <a:ext cx="10972800" cy="4525963"/>
          </a:xfrm>
        </p:spPr>
        <p:txBody>
          <a:bodyPr/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sz="1600" b="1" u="sng" dirty="0"/>
          </a:p>
          <a:p>
            <a:pPr marL="0" indent="0">
              <a:buNone/>
            </a:pPr>
            <a:endParaRPr lang="en-US" sz="700" b="1" u="sng" dirty="0"/>
          </a:p>
          <a:p>
            <a:pPr marL="0" indent="0">
              <a:buNone/>
            </a:pPr>
            <a:r>
              <a:rPr lang="en-US" sz="1600" b="1" u="sng" dirty="0"/>
              <a:t>Evaluation setup:</a:t>
            </a:r>
          </a:p>
          <a:p>
            <a:pPr marL="342900" indent="-342900">
              <a:buAutoNum type="arabicPeriod"/>
            </a:pPr>
            <a:r>
              <a:rPr lang="en-US" sz="1600" dirty="0"/>
              <a:t>Path 1 remains constant at 100 Mbps</a:t>
            </a:r>
          </a:p>
          <a:p>
            <a:pPr marL="342900" indent="-342900">
              <a:buAutoNum type="arabicPeriod"/>
            </a:pPr>
            <a:r>
              <a:rPr lang="en-US" sz="1600" dirty="0"/>
              <a:t>P</a:t>
            </a:r>
            <a:r>
              <a:rPr lang="en-US" sz="1600" b="0" i="0" u="none" strike="noStrike" baseline="0" dirty="0"/>
              <a:t>ath 2 </a:t>
            </a:r>
            <a:r>
              <a:rPr lang="en-US" sz="1600" dirty="0"/>
              <a:t>drops</a:t>
            </a:r>
            <a:r>
              <a:rPr lang="en-US" sz="1600" b="0" i="0" u="none" strike="noStrike" baseline="0" dirty="0"/>
              <a:t> from 300 Mbps to 30 Mbps after downloading 40% of the files</a:t>
            </a:r>
          </a:p>
          <a:p>
            <a:pPr marL="0" indent="0">
              <a:buNone/>
            </a:pPr>
            <a:r>
              <a:rPr lang="en-US" sz="1600" dirty="0"/>
              <a:t>3.   Sending 20 files of 100 MB each.</a:t>
            </a:r>
          </a:p>
          <a:p>
            <a:pPr marL="0" indent="0">
              <a:buNone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0" indent="0">
              <a:buNone/>
            </a:pPr>
            <a:endParaRPr lang="en-IL" u="sng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191D4E-DC35-4AFD-9069-0827BFC8A9EE}"/>
              </a:ext>
            </a:extLst>
          </p:cNvPr>
          <p:cNvGrpSpPr/>
          <p:nvPr/>
        </p:nvGrpSpPr>
        <p:grpSpPr>
          <a:xfrm>
            <a:off x="0" y="6563118"/>
            <a:ext cx="12192000" cy="292132"/>
            <a:chOff x="0" y="6543868"/>
            <a:chExt cx="12192000" cy="2921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E774CC-B394-09FF-0ECA-5537C19F1DD2}"/>
                </a:ext>
              </a:extLst>
            </p:cNvPr>
            <p:cNvSpPr/>
            <p:nvPr/>
          </p:nvSpPr>
          <p:spPr>
            <a:xfrm>
              <a:off x="0" y="6543868"/>
              <a:ext cx="12192000" cy="2921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9A6E43-ADB2-1684-EDB8-7D5B1CD98BC6}"/>
                </a:ext>
              </a:extLst>
            </p:cNvPr>
            <p:cNvGrpSpPr/>
            <p:nvPr/>
          </p:nvGrpSpPr>
          <p:grpSpPr>
            <a:xfrm>
              <a:off x="2599417" y="6550361"/>
              <a:ext cx="7174914" cy="282093"/>
              <a:chOff x="2599417" y="6358925"/>
              <a:chExt cx="7174914" cy="473529"/>
            </a:xfrm>
          </p:grpSpPr>
          <p:sp>
            <p:nvSpPr>
              <p:cNvPr id="14" name="Chevron 40">
                <a:extLst>
                  <a:ext uri="{FF2B5EF4-FFF2-40B4-BE49-F238E27FC236}">
                    <a16:creationId xmlns:a16="http://schemas.microsoft.com/office/drawing/2014/main" id="{11FA9C38-8981-F003-A078-7BC59AF3FADD}"/>
                  </a:ext>
                </a:extLst>
              </p:cNvPr>
              <p:cNvSpPr/>
              <p:nvPr/>
            </p:nvSpPr>
            <p:spPr>
              <a:xfrm>
                <a:off x="2599417" y="6364453"/>
                <a:ext cx="1974543" cy="468001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Chevron 40">
                <a:extLst>
                  <a:ext uri="{FF2B5EF4-FFF2-40B4-BE49-F238E27FC236}">
                    <a16:creationId xmlns:a16="http://schemas.microsoft.com/office/drawing/2014/main" id="{9EE02D56-83DF-0CA9-D425-E4C12249034B}"/>
                  </a:ext>
                </a:extLst>
              </p:cNvPr>
              <p:cNvSpPr/>
              <p:nvPr/>
            </p:nvSpPr>
            <p:spPr>
              <a:xfrm>
                <a:off x="4331181" y="6364454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Algorithm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Chevron 40">
                <a:extLst>
                  <a:ext uri="{FF2B5EF4-FFF2-40B4-BE49-F238E27FC236}">
                    <a16:creationId xmlns:a16="http://schemas.microsoft.com/office/drawing/2014/main" id="{38D75C23-B13C-1859-D867-09D58B6B87EB}"/>
                  </a:ext>
                </a:extLst>
              </p:cNvPr>
              <p:cNvSpPr/>
              <p:nvPr/>
            </p:nvSpPr>
            <p:spPr>
              <a:xfrm>
                <a:off x="6070247" y="6358925"/>
                <a:ext cx="1974543" cy="468000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Evaluation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Chevron 40">
                <a:extLst>
                  <a:ext uri="{FF2B5EF4-FFF2-40B4-BE49-F238E27FC236}">
                    <a16:creationId xmlns:a16="http://schemas.microsoft.com/office/drawing/2014/main" id="{C595C1F5-A1ED-BC7B-8A0E-48A2A75D716B}"/>
                  </a:ext>
                </a:extLst>
              </p:cNvPr>
              <p:cNvSpPr/>
              <p:nvPr/>
            </p:nvSpPr>
            <p:spPr>
              <a:xfrm>
                <a:off x="7799788" y="6359058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Conclusion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7" name="Picture 6" descr="A graph with colorful lines&#10;&#10;AI-generated content may be incorrect.">
            <a:extLst>
              <a:ext uri="{FF2B5EF4-FFF2-40B4-BE49-F238E27FC236}">
                <a16:creationId xmlns:a16="http://schemas.microsoft.com/office/drawing/2014/main" id="{6D729856-5D8A-EDFD-337A-52A66DF20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6190"/>
            <a:ext cx="5062674" cy="3164171"/>
          </a:xfrm>
          <a:prstGeom prst="rect">
            <a:avLst/>
          </a:prstGeom>
        </p:spPr>
      </p:pic>
      <p:pic>
        <p:nvPicPr>
          <p:cNvPr id="19" name="Picture 18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10AC0DE2-6BDD-3D02-9EFB-9130D5844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34" y="1414623"/>
            <a:ext cx="5062674" cy="3164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075FEC-D929-FDAA-7172-A863BF3C9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119" y="4709409"/>
            <a:ext cx="3932721" cy="20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77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1ADD-B735-4719-8AAF-13181745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Experiments: LTE vs DSL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2E11-BAF4-4142-88AC-F4CE03BA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endParaRPr lang="en-US" sz="1600" b="1" u="sng" dirty="0"/>
          </a:p>
          <a:p>
            <a:pPr marL="0" indent="0">
              <a:buNone/>
            </a:pPr>
            <a:endParaRPr lang="en-US" sz="1600" b="1" u="sng" dirty="0"/>
          </a:p>
          <a:p>
            <a:pPr marL="0" indent="0">
              <a:buNone/>
            </a:pPr>
            <a:endParaRPr lang="en-US" sz="1600" b="1" u="sng" dirty="0"/>
          </a:p>
          <a:p>
            <a:pPr marL="0" indent="0">
              <a:buNone/>
            </a:pPr>
            <a:endParaRPr lang="en-US" sz="1600" b="1" u="sng" dirty="0"/>
          </a:p>
          <a:p>
            <a:pPr marL="0" indent="0">
              <a:buNone/>
            </a:pPr>
            <a:endParaRPr lang="en-US" sz="1600" b="1" u="sng" dirty="0"/>
          </a:p>
          <a:p>
            <a:pPr marL="0" indent="0">
              <a:buNone/>
            </a:pPr>
            <a:r>
              <a:rPr lang="en-US" sz="1600" b="1" u="sng" dirty="0"/>
              <a:t>Evaluation setup: Technion to London</a:t>
            </a:r>
          </a:p>
          <a:p>
            <a:pPr marL="0" indent="0">
              <a:buNone/>
            </a:pPr>
            <a:r>
              <a:rPr lang="en-US" sz="1600" dirty="0"/>
              <a:t>Path1: 4G LTE </a:t>
            </a:r>
          </a:p>
          <a:p>
            <a:pPr marL="0" indent="0">
              <a:buNone/>
            </a:pPr>
            <a:r>
              <a:rPr lang="en-US" sz="1600" dirty="0"/>
              <a:t>Path2: DSL link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483539-E8A2-4669-991B-8D6EC0F0D177}"/>
              </a:ext>
            </a:extLst>
          </p:cNvPr>
          <p:cNvSpPr txBox="1"/>
          <p:nvPr/>
        </p:nvSpPr>
        <p:spPr>
          <a:xfrm>
            <a:off x="7389258" y="4207747"/>
            <a:ext cx="3485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30MB file: Upload link</a:t>
            </a:r>
            <a:endParaRPr lang="he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1B14E3-911A-478E-B7D1-89A63345469F}"/>
              </a:ext>
            </a:extLst>
          </p:cNvPr>
          <p:cNvSpPr txBox="1"/>
          <p:nvPr/>
        </p:nvSpPr>
        <p:spPr>
          <a:xfrm>
            <a:off x="1964243" y="4207747"/>
            <a:ext cx="33906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Web search: Download link</a:t>
            </a:r>
            <a:endParaRPr lang="he-IL" dirty="0"/>
          </a:p>
        </p:txBody>
      </p:sp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C087D2A2-7C09-0B7F-B938-126BA6832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93" y="1143000"/>
            <a:ext cx="4749795" cy="2968621"/>
          </a:xfrm>
          <a:prstGeom prst="rect">
            <a:avLst/>
          </a:prstGeom>
        </p:spPr>
      </p:pic>
      <p:pic>
        <p:nvPicPr>
          <p:cNvPr id="14" name="Picture 13" descr="Chart, bar chart&#10;&#10;Description automatically generated">
            <a:extLst>
              <a:ext uri="{FF2B5EF4-FFF2-40B4-BE49-F238E27FC236}">
                <a16:creationId xmlns:a16="http://schemas.microsoft.com/office/drawing/2014/main" id="{C707E68B-648B-897F-5CDF-24474185AF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06" y="1190007"/>
            <a:ext cx="4674580" cy="292161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DEAE810-F785-CEF6-0E82-F30C2C07A494}"/>
              </a:ext>
            </a:extLst>
          </p:cNvPr>
          <p:cNvGrpSpPr/>
          <p:nvPr/>
        </p:nvGrpSpPr>
        <p:grpSpPr>
          <a:xfrm>
            <a:off x="0" y="6563118"/>
            <a:ext cx="12192000" cy="292132"/>
            <a:chOff x="0" y="6543868"/>
            <a:chExt cx="12192000" cy="29213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AD22ED-AFD7-DA0D-4692-0D22FAA33F11}"/>
                </a:ext>
              </a:extLst>
            </p:cNvPr>
            <p:cNvSpPr/>
            <p:nvPr/>
          </p:nvSpPr>
          <p:spPr>
            <a:xfrm>
              <a:off x="0" y="6543868"/>
              <a:ext cx="12192000" cy="2921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385C117-D3AB-7754-A72B-33FA572F4CF8}"/>
                </a:ext>
              </a:extLst>
            </p:cNvPr>
            <p:cNvGrpSpPr/>
            <p:nvPr/>
          </p:nvGrpSpPr>
          <p:grpSpPr>
            <a:xfrm>
              <a:off x="2599417" y="6550361"/>
              <a:ext cx="7174914" cy="282093"/>
              <a:chOff x="2599417" y="6358925"/>
              <a:chExt cx="7174914" cy="473529"/>
            </a:xfrm>
          </p:grpSpPr>
          <p:sp>
            <p:nvSpPr>
              <p:cNvPr id="24" name="Chevron 40">
                <a:extLst>
                  <a:ext uri="{FF2B5EF4-FFF2-40B4-BE49-F238E27FC236}">
                    <a16:creationId xmlns:a16="http://schemas.microsoft.com/office/drawing/2014/main" id="{FA1AE549-0C37-E281-5E80-E2927B9B3F33}"/>
                  </a:ext>
                </a:extLst>
              </p:cNvPr>
              <p:cNvSpPr/>
              <p:nvPr/>
            </p:nvSpPr>
            <p:spPr>
              <a:xfrm>
                <a:off x="2599417" y="6364453"/>
                <a:ext cx="1974543" cy="468001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Chevron 40">
                <a:extLst>
                  <a:ext uri="{FF2B5EF4-FFF2-40B4-BE49-F238E27FC236}">
                    <a16:creationId xmlns:a16="http://schemas.microsoft.com/office/drawing/2014/main" id="{49B63F6E-2B71-0397-3E09-0B4B5672EB03}"/>
                  </a:ext>
                </a:extLst>
              </p:cNvPr>
              <p:cNvSpPr/>
              <p:nvPr/>
            </p:nvSpPr>
            <p:spPr>
              <a:xfrm>
                <a:off x="4331181" y="6364454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Algorithm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Chevron 40">
                <a:extLst>
                  <a:ext uri="{FF2B5EF4-FFF2-40B4-BE49-F238E27FC236}">
                    <a16:creationId xmlns:a16="http://schemas.microsoft.com/office/drawing/2014/main" id="{F7888CB0-F7E4-B123-8D28-C94E917B38E5}"/>
                  </a:ext>
                </a:extLst>
              </p:cNvPr>
              <p:cNvSpPr/>
              <p:nvPr/>
            </p:nvSpPr>
            <p:spPr>
              <a:xfrm>
                <a:off x="6070247" y="6358925"/>
                <a:ext cx="1974543" cy="468000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Evaluation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Chevron 40">
                <a:extLst>
                  <a:ext uri="{FF2B5EF4-FFF2-40B4-BE49-F238E27FC236}">
                    <a16:creationId xmlns:a16="http://schemas.microsoft.com/office/drawing/2014/main" id="{BC84471A-2CBF-2277-DB2A-1410EE4EEA60}"/>
                  </a:ext>
                </a:extLst>
              </p:cNvPr>
              <p:cNvSpPr/>
              <p:nvPr/>
            </p:nvSpPr>
            <p:spPr>
              <a:xfrm>
                <a:off x="7799788" y="6359058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Conclusion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2C72E7C-BEA8-52CD-C49F-0272DCD83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764" y="4728117"/>
            <a:ext cx="3286361" cy="175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DEF4481E-3582-428F-8088-8C8CB324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Multihoming Problem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ECC7B5-274B-4636-AED1-D21C5DC76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>
                <a:latin typeface="Arial" panose="020B0604020202020204" pitchFamily="34" charset="0"/>
              </a:rPr>
              <a:t>Fundamental problem:</a:t>
            </a:r>
          </a:p>
          <a:p>
            <a:pPr marL="0" indent="0" algn="ctr">
              <a:buNone/>
            </a:pPr>
            <a:r>
              <a:rPr lang="en-US" sz="3200" b="1" dirty="0">
                <a:latin typeface="Arial" panose="020B0604020202020204" pitchFamily="34" charset="0"/>
              </a:rPr>
              <a:t>How should router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</a:t>
            </a:r>
            <a:r>
              <a:rPr lang="en-US" sz="3200" b="1" dirty="0">
                <a:latin typeface="Arial" panose="020B0604020202020204" pitchFamily="34" charset="0"/>
              </a:rPr>
              <a:t> route a new flow?</a:t>
            </a:r>
            <a:endParaRPr lang="he-IL" sz="3200" b="1" dirty="0">
              <a:latin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CEE272-0F13-EBA7-7708-568E4E6B7114}"/>
              </a:ext>
            </a:extLst>
          </p:cNvPr>
          <p:cNvGrpSpPr/>
          <p:nvPr/>
        </p:nvGrpSpPr>
        <p:grpSpPr>
          <a:xfrm>
            <a:off x="0" y="6563118"/>
            <a:ext cx="12192000" cy="292132"/>
            <a:chOff x="0" y="6543868"/>
            <a:chExt cx="12192000" cy="2921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D8A3EC-AE10-D8ED-BE08-B19502E9ED9B}"/>
                </a:ext>
              </a:extLst>
            </p:cNvPr>
            <p:cNvSpPr/>
            <p:nvPr/>
          </p:nvSpPr>
          <p:spPr>
            <a:xfrm>
              <a:off x="0" y="6543868"/>
              <a:ext cx="12192000" cy="2921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5448F2-EE1D-7B99-545B-1FA5F2CF3122}"/>
                </a:ext>
              </a:extLst>
            </p:cNvPr>
            <p:cNvGrpSpPr/>
            <p:nvPr/>
          </p:nvGrpSpPr>
          <p:grpSpPr>
            <a:xfrm>
              <a:off x="2599417" y="6550361"/>
              <a:ext cx="7174914" cy="282093"/>
              <a:chOff x="2599417" y="6358925"/>
              <a:chExt cx="7174914" cy="473529"/>
            </a:xfrm>
          </p:grpSpPr>
          <p:sp>
            <p:nvSpPr>
              <p:cNvPr id="15" name="Chevron 40">
                <a:extLst>
                  <a:ext uri="{FF2B5EF4-FFF2-40B4-BE49-F238E27FC236}">
                    <a16:creationId xmlns:a16="http://schemas.microsoft.com/office/drawing/2014/main" id="{454AF65E-C9C0-8DD1-5DFB-D79F1959E661}"/>
                  </a:ext>
                </a:extLst>
              </p:cNvPr>
              <p:cNvSpPr/>
              <p:nvPr/>
            </p:nvSpPr>
            <p:spPr>
              <a:xfrm>
                <a:off x="2599417" y="6364453"/>
                <a:ext cx="1974543" cy="468001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Chevron 40">
                <a:extLst>
                  <a:ext uri="{FF2B5EF4-FFF2-40B4-BE49-F238E27FC236}">
                    <a16:creationId xmlns:a16="http://schemas.microsoft.com/office/drawing/2014/main" id="{CB9DC33C-4AA2-6EF7-B230-114BABC4FA1E}"/>
                  </a:ext>
                </a:extLst>
              </p:cNvPr>
              <p:cNvSpPr/>
              <p:nvPr/>
            </p:nvSpPr>
            <p:spPr>
              <a:xfrm>
                <a:off x="4331181" y="6364454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Algorithm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Chevron 40">
                <a:extLst>
                  <a:ext uri="{FF2B5EF4-FFF2-40B4-BE49-F238E27FC236}">
                    <a16:creationId xmlns:a16="http://schemas.microsoft.com/office/drawing/2014/main" id="{98E7D9F2-F31D-4CF8-3BE8-E9A0570AF496}"/>
                  </a:ext>
                </a:extLst>
              </p:cNvPr>
              <p:cNvSpPr/>
              <p:nvPr/>
            </p:nvSpPr>
            <p:spPr>
              <a:xfrm>
                <a:off x="6070247" y="6358925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Evaluation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Chevron 40">
                <a:extLst>
                  <a:ext uri="{FF2B5EF4-FFF2-40B4-BE49-F238E27FC236}">
                    <a16:creationId xmlns:a16="http://schemas.microsoft.com/office/drawing/2014/main" id="{649CE66B-AA88-E7CD-6644-3CBF71FCCC50}"/>
                  </a:ext>
                </a:extLst>
              </p:cNvPr>
              <p:cNvSpPr/>
              <p:nvPr/>
            </p:nvSpPr>
            <p:spPr>
              <a:xfrm>
                <a:off x="7799788" y="6359058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Conclusion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37BBC2-6E4F-EC47-CF29-779334DDFEAF}"/>
              </a:ext>
            </a:extLst>
          </p:cNvPr>
          <p:cNvGrpSpPr/>
          <p:nvPr/>
        </p:nvGrpSpPr>
        <p:grpSpPr>
          <a:xfrm>
            <a:off x="2599772" y="2916364"/>
            <a:ext cx="6647303" cy="3490733"/>
            <a:chOff x="4819650" y="2914650"/>
            <a:chExt cx="6647303" cy="349073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00FFDED-1242-6D78-82B1-2018660977E4}"/>
                </a:ext>
              </a:extLst>
            </p:cNvPr>
            <p:cNvGrpSpPr/>
            <p:nvPr/>
          </p:nvGrpSpPr>
          <p:grpSpPr>
            <a:xfrm>
              <a:off x="4819650" y="2914650"/>
              <a:ext cx="5879107" cy="3490733"/>
              <a:chOff x="1150389" y="1441523"/>
              <a:chExt cx="8307179" cy="4870627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FC2BD6E-FE6A-BF4F-6C42-001BA091CCF0}"/>
                  </a:ext>
                </a:extLst>
              </p:cNvPr>
              <p:cNvGrpSpPr/>
              <p:nvPr/>
            </p:nvGrpSpPr>
            <p:grpSpPr>
              <a:xfrm>
                <a:off x="1150389" y="1441523"/>
                <a:ext cx="8307179" cy="4870627"/>
                <a:chOff x="683664" y="879548"/>
                <a:chExt cx="8307179" cy="4870627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A2240FA0-2881-F1E0-C6E2-3AD793181456}"/>
                    </a:ext>
                  </a:extLst>
                </p:cNvPr>
                <p:cNvGrpSpPr/>
                <p:nvPr/>
              </p:nvGrpSpPr>
              <p:grpSpPr>
                <a:xfrm>
                  <a:off x="683664" y="879548"/>
                  <a:ext cx="8307179" cy="4870627"/>
                  <a:chOff x="683664" y="879548"/>
                  <a:chExt cx="8307179" cy="4870627"/>
                </a:xfrm>
              </p:grpSpPr>
              <p:sp>
                <p:nvSpPr>
                  <p:cNvPr id="37" name="Rectangle: Rounded Corners 36">
                    <a:extLst>
                      <a:ext uri="{FF2B5EF4-FFF2-40B4-BE49-F238E27FC236}">
                        <a16:creationId xmlns:a16="http://schemas.microsoft.com/office/drawing/2014/main" id="{B1AAD0A9-43E2-02BB-1E3B-A803B0E812A2}"/>
                      </a:ext>
                    </a:extLst>
                  </p:cNvPr>
                  <p:cNvSpPr/>
                  <p:nvPr/>
                </p:nvSpPr>
                <p:spPr>
                  <a:xfrm>
                    <a:off x="683664" y="1991170"/>
                    <a:ext cx="2486826" cy="1800225"/>
                  </a:xfrm>
                  <a:prstGeom prst="round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1" anchor="t" anchorCtr="0"/>
                  <a:lstStyle/>
                  <a:p>
                    <a:pPr algn="ctr"/>
                    <a:endParaRPr lang="he-IL" b="1" dirty="0"/>
                  </a:p>
                </p:txBody>
              </p: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4A63DE6A-5717-8873-6EB3-BF7417348020}"/>
                      </a:ext>
                    </a:extLst>
                  </p:cNvPr>
                  <p:cNvGrpSpPr/>
                  <p:nvPr/>
                </p:nvGrpSpPr>
                <p:grpSpPr>
                  <a:xfrm>
                    <a:off x="819946" y="879548"/>
                    <a:ext cx="5543342" cy="4870627"/>
                    <a:chOff x="819946" y="879548"/>
                    <a:chExt cx="5622095" cy="4870627"/>
                  </a:xfrm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B4F5DB6B-21AF-933A-0612-5BB89A22A2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17560" y="879548"/>
                      <a:ext cx="5124481" cy="4870627"/>
                      <a:chOff x="1317560" y="879548"/>
                      <a:chExt cx="5124481" cy="4870627"/>
                    </a:xfrm>
                  </p:grpSpPr>
                  <p:grpSp>
                    <p:nvGrpSpPr>
                      <p:cNvPr id="43" name="Group 42">
                        <a:extLst>
                          <a:ext uri="{FF2B5EF4-FFF2-40B4-BE49-F238E27FC236}">
                            <a16:creationId xmlns:a16="http://schemas.microsoft.com/office/drawing/2014/main" id="{14BBF357-FFA5-5E9E-0F6D-520B4DFF7CC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17560" y="879548"/>
                        <a:ext cx="5124481" cy="4349677"/>
                        <a:chOff x="1317560" y="879548"/>
                        <a:chExt cx="5124481" cy="4349677"/>
                      </a:xfrm>
                    </p:grpSpPr>
                    <p:pic>
                      <p:nvPicPr>
                        <p:cNvPr id="45" name="Picture 44" descr="Icon&#10;&#10;Description automatically generated">
                          <a:extLst>
                            <a:ext uri="{FF2B5EF4-FFF2-40B4-BE49-F238E27FC236}">
                              <a16:creationId xmlns:a16="http://schemas.microsoft.com/office/drawing/2014/main" id="{6539D868-F8DC-72D4-CBDF-D950C36F5DC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94414" y="879548"/>
                          <a:ext cx="1683523" cy="1683523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46" name="Picture 45" descr="Background pattern&#10;&#10;Description automatically generated with medium confidence">
                          <a:extLst>
                            <a:ext uri="{FF2B5EF4-FFF2-40B4-BE49-F238E27FC236}">
                              <a16:creationId xmlns:a16="http://schemas.microsoft.com/office/drawing/2014/main" id="{698726A8-A285-364A-6A81-736BBF71F46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41816" y="3429000"/>
                          <a:ext cx="1800225" cy="1800225"/>
                        </a:xfrm>
                        <a:prstGeom prst="rect">
                          <a:avLst/>
                        </a:prstGeom>
                      </p:spPr>
                    </p:pic>
                    <p:cxnSp>
                      <p:nvCxnSpPr>
                        <p:cNvPr id="47" name="Straight Arrow Connector 46" descr="A">
                          <a:extLst>
                            <a:ext uri="{FF2B5EF4-FFF2-40B4-BE49-F238E27FC236}">
                              <a16:creationId xmlns:a16="http://schemas.microsoft.com/office/drawing/2014/main" id="{FB4E4544-5160-6E7F-5787-7997E3464071}"/>
                            </a:ext>
                          </a:extLst>
                        </p:cNvPr>
                        <p:cNvCxnSpPr>
                          <a:cxnSpLocks/>
                          <a:endCxn id="45" idx="1"/>
                        </p:cNvCxnSpPr>
                        <p:nvPr/>
                      </p:nvCxnSpPr>
                      <p:spPr>
                        <a:xfrm flipV="1">
                          <a:off x="2888479" y="1721310"/>
                          <a:ext cx="1805935" cy="1143220"/>
                        </a:xfrm>
                        <a:prstGeom prst="straightConnector1">
                          <a:avLst/>
                        </a:prstGeom>
                        <a:ln w="76200"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" name="Straight Arrow Connector 47">
                          <a:extLst>
                            <a:ext uri="{FF2B5EF4-FFF2-40B4-BE49-F238E27FC236}">
                              <a16:creationId xmlns:a16="http://schemas.microsoft.com/office/drawing/2014/main" id="{8AB9B299-0155-D725-4007-889818466AC1}"/>
                            </a:ext>
                          </a:extLst>
                        </p:cNvPr>
                        <p:cNvCxnSpPr>
                          <a:cxnSpLocks/>
                          <a:endCxn id="46" idx="1"/>
                        </p:cNvCxnSpPr>
                        <p:nvPr/>
                      </p:nvCxnSpPr>
                      <p:spPr>
                        <a:xfrm>
                          <a:off x="2888479" y="2864530"/>
                          <a:ext cx="1753337" cy="1464583"/>
                        </a:xfrm>
                        <a:prstGeom prst="straightConnector1">
                          <a:avLst/>
                        </a:prstGeom>
                        <a:ln w="76200"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" name="Straight Arrow Connector 48">
                          <a:extLst>
                            <a:ext uri="{FF2B5EF4-FFF2-40B4-BE49-F238E27FC236}">
                              <a16:creationId xmlns:a16="http://schemas.microsoft.com/office/drawing/2014/main" id="{4A43D855-50F8-B949-D687-461C168E52D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317560" y="2865197"/>
                          <a:ext cx="644162" cy="1490"/>
                        </a:xfrm>
                        <a:prstGeom prst="straightConnector1">
                          <a:avLst/>
                        </a:prstGeom>
                        <a:ln w="57150"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44" name="TextBox 43">
                        <a:extLst>
                          <a:ext uri="{FF2B5EF4-FFF2-40B4-BE49-F238E27FC236}">
                            <a16:creationId xmlns:a16="http://schemas.microsoft.com/office/drawing/2014/main" id="{80163497-35BE-83DE-CBDA-A403BE03700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5952" y="5191901"/>
                        <a:ext cx="1076841" cy="5582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r>
                          <a:rPr lang="en-US" sz="2000" b="1" dirty="0"/>
                          <a:t>DSL</a:t>
                        </a:r>
                        <a:endParaRPr lang="he-IL" sz="1200" b="1" dirty="0"/>
                      </a:p>
                    </p:txBody>
                  </p:sp>
                </p:grpSp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id="{B0531597-4D1D-9142-43D5-6A1483D484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9946" y="2658965"/>
                      <a:ext cx="409536" cy="460066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en-US" sz="2000" b="1" dirty="0"/>
                        <a:t>S</a:t>
                      </a:r>
                      <a:endParaRPr lang="he-IL" sz="3600" b="1" dirty="0"/>
                    </a:p>
                  </p:txBody>
                </p:sp>
              </p:grpSp>
              <p:cxnSp>
                <p:nvCxnSpPr>
                  <p:cNvPr id="39" name="Straight Arrow Connector 38">
                    <a:extLst>
                      <a:ext uri="{FF2B5EF4-FFF2-40B4-BE49-F238E27FC236}">
                        <a16:creationId xmlns:a16="http://schemas.microsoft.com/office/drawing/2014/main" id="{4507E891-F592-4F9F-5FA4-A0D7CC74EDAE}"/>
                      </a:ext>
                    </a:extLst>
                  </p:cNvPr>
                  <p:cNvCxnSpPr>
                    <a:cxnSpLocks/>
                    <a:stCxn id="45" idx="3"/>
                  </p:cNvCxnSpPr>
                  <p:nvPr/>
                </p:nvCxnSpPr>
                <p:spPr>
                  <a:xfrm>
                    <a:off x="6300081" y="1721310"/>
                    <a:ext cx="2647206" cy="1143219"/>
                  </a:xfrm>
                  <a:prstGeom prst="straightConnector1">
                    <a:avLst/>
                  </a:prstGeom>
                  <a:ln w="76200"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>
                    <a:extLst>
                      <a:ext uri="{FF2B5EF4-FFF2-40B4-BE49-F238E27FC236}">
                        <a16:creationId xmlns:a16="http://schemas.microsoft.com/office/drawing/2014/main" id="{529EB85A-D4B0-4D0E-E53B-46113995DE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428302" y="2877914"/>
                    <a:ext cx="2562541" cy="1464583"/>
                  </a:xfrm>
                  <a:prstGeom prst="straightConnector1">
                    <a:avLst/>
                  </a:prstGeom>
                  <a:ln w="76200"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FCAF550-55B5-73B2-1E89-0F0BC51D565D}"/>
                    </a:ext>
                  </a:extLst>
                </p:cNvPr>
                <p:cNvSpPr txBox="1"/>
                <p:nvPr/>
              </p:nvSpPr>
              <p:spPr>
                <a:xfrm>
                  <a:off x="5087845" y="2411260"/>
                  <a:ext cx="1061757" cy="51533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b="1" dirty="0"/>
                    <a:t>LTE</a:t>
                  </a:r>
                  <a:endParaRPr lang="he-IL" sz="1100" b="1" dirty="0"/>
                </a:p>
              </p:txBody>
            </p:sp>
          </p:grpSp>
          <p:sp>
            <p:nvSpPr>
              <p:cNvPr id="34" name="Cloud 33">
                <a:extLst>
                  <a:ext uri="{FF2B5EF4-FFF2-40B4-BE49-F238E27FC236}">
                    <a16:creationId xmlns:a16="http://schemas.microsoft.com/office/drawing/2014/main" id="{2F46A50C-5D0A-A6AE-D630-860C0C2FE1A9}"/>
                  </a:ext>
                </a:extLst>
              </p:cNvPr>
              <p:cNvSpPr/>
              <p:nvPr/>
            </p:nvSpPr>
            <p:spPr>
              <a:xfrm>
                <a:off x="7465606" y="1775042"/>
                <a:ext cx="1846246" cy="3850433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Internet</a:t>
                </a:r>
                <a:endParaRPr lang="LID4096" sz="1400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9C8833DC-F19C-07CC-1D62-0400599B3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74"/>
            <a:stretch/>
          </p:blipFill>
          <p:spPr>
            <a:xfrm>
              <a:off x="5691261" y="4031380"/>
              <a:ext cx="680142" cy="614868"/>
            </a:xfrm>
            <a:prstGeom prst="rect">
              <a:avLst/>
            </a:prstGeom>
          </p:spPr>
        </p:pic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322AF4EB-E2DE-321D-7150-438653002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74"/>
            <a:stretch/>
          </p:blipFill>
          <p:spPr>
            <a:xfrm>
              <a:off x="9391129" y="4604358"/>
              <a:ext cx="680142" cy="614868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9DE7A44D-84C9-05EB-84DE-29CE331936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74"/>
            <a:stretch/>
          </p:blipFill>
          <p:spPr>
            <a:xfrm>
              <a:off x="9391129" y="3538822"/>
              <a:ext cx="680142" cy="614868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4D37E23-BD4D-CF5F-ED8E-CF6D14770573}"/>
                </a:ext>
              </a:extLst>
            </p:cNvPr>
            <p:cNvCxnSpPr>
              <a:cxnSpLocks/>
            </p:cNvCxnSpPr>
            <p:nvPr/>
          </p:nvCxnSpPr>
          <p:spPr>
            <a:xfrm>
              <a:off x="10618402" y="4337268"/>
              <a:ext cx="53440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965F734-F3CF-DE66-2A88-F1A3E1A941CB}"/>
                </a:ext>
              </a:extLst>
            </p:cNvPr>
            <p:cNvSpPr/>
            <p:nvPr/>
          </p:nvSpPr>
          <p:spPr>
            <a:xfrm>
              <a:off x="11181179" y="4182300"/>
              <a:ext cx="285774" cy="3297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D</a:t>
              </a:r>
              <a:endParaRPr lang="he-IL" sz="36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AFAF3E4-A0DA-CC61-EC42-F5932B7DD567}"/>
                </a:ext>
              </a:extLst>
            </p:cNvPr>
            <p:cNvSpPr txBox="1"/>
            <p:nvPr/>
          </p:nvSpPr>
          <p:spPr>
            <a:xfrm>
              <a:off x="5883237" y="3855818"/>
              <a:ext cx="3495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0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R</a:t>
              </a:r>
              <a:endParaRPr lang="LID4096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596DF7-8543-F173-BC5F-CB6DCD3B26DF}"/>
                </a:ext>
              </a:extLst>
            </p:cNvPr>
            <p:cNvSpPr txBox="1"/>
            <p:nvPr/>
          </p:nvSpPr>
          <p:spPr>
            <a:xfrm>
              <a:off x="5074852" y="4598518"/>
              <a:ext cx="1968293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100" b="1" dirty="0">
                  <a:latin typeface="Arial" panose="020B0604020202020204" pitchFamily="34" charset="0"/>
                </a:rPr>
                <a:t>Source R</a:t>
              </a:r>
              <a:r>
                <a:rPr lang="en-US" sz="1100" b="1" i="0" dirty="0">
                  <a:effectLst/>
                  <a:latin typeface="Arial" panose="020B0604020202020204" pitchFamily="34" charset="0"/>
                </a:rPr>
                <a:t>outer</a:t>
              </a:r>
              <a:endParaRPr lang="he-IL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2013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1ADD-B735-4719-8AAF-13181745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Experiments: LTE vs DSL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2E11-BAF4-4142-88AC-F4CE03BA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endParaRPr lang="en-US" sz="1600" b="1" u="sng" dirty="0"/>
          </a:p>
          <a:p>
            <a:pPr marL="0" indent="0">
              <a:buNone/>
            </a:pPr>
            <a:endParaRPr lang="en-US" sz="1600" b="1" u="sng" dirty="0"/>
          </a:p>
          <a:p>
            <a:pPr marL="0" indent="0">
              <a:buNone/>
            </a:pPr>
            <a:endParaRPr lang="en-US" sz="1600" b="1" u="sng" dirty="0"/>
          </a:p>
          <a:p>
            <a:pPr marL="0" indent="0">
              <a:buNone/>
            </a:pPr>
            <a:endParaRPr lang="en-US" sz="1600" b="1" u="sng" dirty="0"/>
          </a:p>
          <a:p>
            <a:pPr marL="0" indent="0">
              <a:buNone/>
            </a:pPr>
            <a:endParaRPr lang="en-US" sz="1600" b="1" u="sng" dirty="0"/>
          </a:p>
          <a:p>
            <a:pPr marL="0" indent="0">
              <a:buNone/>
            </a:pPr>
            <a:r>
              <a:rPr lang="en-US" sz="1600" b="1" u="sng" dirty="0"/>
              <a:t>Evaluation setup: Technion to London</a:t>
            </a:r>
          </a:p>
          <a:p>
            <a:pPr marL="0" indent="0">
              <a:buNone/>
            </a:pPr>
            <a:r>
              <a:rPr lang="en-US" sz="1600" dirty="0"/>
              <a:t>Path1: 4G LTE </a:t>
            </a:r>
          </a:p>
          <a:p>
            <a:pPr marL="0" indent="0">
              <a:buNone/>
            </a:pPr>
            <a:r>
              <a:rPr lang="en-US" sz="1600" dirty="0"/>
              <a:t>Path2: DSL link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Bandwidth drop for the DSL link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B643981-FF76-4A4B-B343-E714FCB8D4EB}"/>
              </a:ext>
            </a:extLst>
          </p:cNvPr>
          <p:cNvGrpSpPr/>
          <p:nvPr/>
        </p:nvGrpSpPr>
        <p:grpSpPr>
          <a:xfrm>
            <a:off x="0" y="6563118"/>
            <a:ext cx="12192000" cy="292132"/>
            <a:chOff x="0" y="6543868"/>
            <a:chExt cx="12192000" cy="2921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47E10B3-AF4B-436C-9F9B-500227140818}"/>
                </a:ext>
              </a:extLst>
            </p:cNvPr>
            <p:cNvSpPr/>
            <p:nvPr/>
          </p:nvSpPr>
          <p:spPr>
            <a:xfrm>
              <a:off x="0" y="6543868"/>
              <a:ext cx="12192000" cy="2921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E46E289-86EC-466E-B6BF-F05085947583}"/>
                </a:ext>
              </a:extLst>
            </p:cNvPr>
            <p:cNvGrpSpPr/>
            <p:nvPr/>
          </p:nvGrpSpPr>
          <p:grpSpPr>
            <a:xfrm>
              <a:off x="2599417" y="6550361"/>
              <a:ext cx="7174914" cy="282093"/>
              <a:chOff x="2599417" y="6358925"/>
              <a:chExt cx="7174914" cy="473529"/>
            </a:xfrm>
          </p:grpSpPr>
          <p:sp>
            <p:nvSpPr>
              <p:cNvPr id="30" name="Chevron 40">
                <a:extLst>
                  <a:ext uri="{FF2B5EF4-FFF2-40B4-BE49-F238E27FC236}">
                    <a16:creationId xmlns:a16="http://schemas.microsoft.com/office/drawing/2014/main" id="{5F446D12-3A57-4C98-9FAE-5549DF7580FA}"/>
                  </a:ext>
                </a:extLst>
              </p:cNvPr>
              <p:cNvSpPr/>
              <p:nvPr/>
            </p:nvSpPr>
            <p:spPr>
              <a:xfrm>
                <a:off x="2599417" y="6364453"/>
                <a:ext cx="1974543" cy="468001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Chevron 40">
                <a:extLst>
                  <a:ext uri="{FF2B5EF4-FFF2-40B4-BE49-F238E27FC236}">
                    <a16:creationId xmlns:a16="http://schemas.microsoft.com/office/drawing/2014/main" id="{036FB254-993B-4A6C-ACF1-322441CAB528}"/>
                  </a:ext>
                </a:extLst>
              </p:cNvPr>
              <p:cNvSpPr/>
              <p:nvPr/>
            </p:nvSpPr>
            <p:spPr>
              <a:xfrm>
                <a:off x="4331181" y="6364454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Algorithm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Chevron 40">
                <a:extLst>
                  <a:ext uri="{FF2B5EF4-FFF2-40B4-BE49-F238E27FC236}">
                    <a16:creationId xmlns:a16="http://schemas.microsoft.com/office/drawing/2014/main" id="{D91F5BCC-C96B-4A9C-AF6D-0ACA7456B43F}"/>
                  </a:ext>
                </a:extLst>
              </p:cNvPr>
              <p:cNvSpPr/>
              <p:nvPr/>
            </p:nvSpPr>
            <p:spPr>
              <a:xfrm>
                <a:off x="6070247" y="6358925"/>
                <a:ext cx="1974543" cy="468000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Evaluation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Chevron 40">
                <a:extLst>
                  <a:ext uri="{FF2B5EF4-FFF2-40B4-BE49-F238E27FC236}">
                    <a16:creationId xmlns:a16="http://schemas.microsoft.com/office/drawing/2014/main" id="{4B13DBF2-5094-4125-A56B-4A574707E1EB}"/>
                  </a:ext>
                </a:extLst>
              </p:cNvPr>
              <p:cNvSpPr/>
              <p:nvPr/>
            </p:nvSpPr>
            <p:spPr>
              <a:xfrm>
                <a:off x="7799788" y="6359058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Conclusion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E4F9A329-00E7-4C68-9A88-56BED8823E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40" y="1225076"/>
            <a:ext cx="4631949" cy="2877253"/>
          </a:xfrm>
          <a:prstGeom prst="rect">
            <a:avLst/>
          </a:prstGeom>
        </p:spPr>
      </p:pic>
      <p:pic>
        <p:nvPicPr>
          <p:cNvPr id="17" name="Picture 16" descr="Chart, bar chart&#10;&#10;Description automatically generated">
            <a:extLst>
              <a:ext uri="{FF2B5EF4-FFF2-40B4-BE49-F238E27FC236}">
                <a16:creationId xmlns:a16="http://schemas.microsoft.com/office/drawing/2014/main" id="{5A4E2491-476B-4BFD-9D57-BE32A8E9F9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11" y="1225077"/>
            <a:ext cx="4615171" cy="2884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7363A6-E2DF-3876-838B-C99984D1F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764" y="4728117"/>
            <a:ext cx="3286361" cy="17529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B73446-AD5C-1438-804C-9F86615457D5}"/>
              </a:ext>
            </a:extLst>
          </p:cNvPr>
          <p:cNvSpPr txBox="1"/>
          <p:nvPr/>
        </p:nvSpPr>
        <p:spPr>
          <a:xfrm>
            <a:off x="7389258" y="4207747"/>
            <a:ext cx="3485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30MB file: Upload link</a:t>
            </a:r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966A4-1104-D281-B85D-859CDA31B38F}"/>
              </a:ext>
            </a:extLst>
          </p:cNvPr>
          <p:cNvSpPr txBox="1"/>
          <p:nvPr/>
        </p:nvSpPr>
        <p:spPr>
          <a:xfrm>
            <a:off x="1964243" y="4207747"/>
            <a:ext cx="33906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Web search: Download link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43764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DEF4481E-3582-428F-8088-8C8CB324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not Learning?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EFCDE24-FD81-47E4-9598-E3FA8520AE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600" b="1" u="sng" dirty="0"/>
                  <a:t>Multi-Armed Bandits' problem</a:t>
                </a:r>
              </a:p>
              <a:p>
                <a:pPr marL="0" indent="0">
                  <a:buNone/>
                </a:pPr>
                <a:endParaRPr lang="en-US" b="1" u="sng" dirty="0"/>
              </a:p>
              <a:p>
                <a14:m>
                  <m:oMath xmlns:m="http://schemas.openxmlformats.org/officeDocument/2006/math">
                    <m:r>
                      <a:rPr lang="en-US" b="1">
                        <a:solidFill>
                          <a:srgbClr val="0E101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𝛜</m:t>
                    </m:r>
                  </m:oMath>
                </a14:m>
                <a:r>
                  <a:rPr lang="en-US" b="1" dirty="0">
                    <a:solidFill>
                      <a:srgbClr val="0E101A"/>
                    </a:solidFill>
                    <a:ea typeface="Times New Roman" panose="02020603050405020304" pitchFamily="18" charset="0"/>
                  </a:rPr>
                  <a:t> - greedy algorithm</a:t>
                </a:r>
              </a:p>
              <a:p>
                <a:endParaRPr lang="en-US" b="1" dirty="0">
                  <a:solidFill>
                    <a:srgbClr val="0E101A"/>
                  </a:solidFill>
                  <a:ea typeface="Times New Roman" panose="02020603050405020304" pitchFamily="18" charset="0"/>
                </a:endParaRPr>
              </a:p>
              <a:p>
                <a:r>
                  <a:rPr lang="en-US" b="1" dirty="0">
                    <a:solidFill>
                      <a:srgbClr val="0E101A"/>
                    </a:solidFill>
                    <a:ea typeface="Times New Roman" panose="02020603050405020304" pitchFamily="18" charset="0"/>
                  </a:rPr>
                  <a:t>Upper confidence bound (UCB1)</a:t>
                </a:r>
              </a:p>
              <a:p>
                <a:endParaRPr lang="en-US" b="1" dirty="0">
                  <a:solidFill>
                    <a:srgbClr val="0E101A"/>
                  </a:solidFill>
                  <a:ea typeface="Times New Roman" panose="02020603050405020304" pitchFamily="18" charset="0"/>
                </a:endParaRPr>
              </a:p>
              <a:p>
                <a:r>
                  <a:rPr lang="en-US" b="1" dirty="0">
                    <a:solidFill>
                      <a:srgbClr val="0E101A"/>
                    </a:solidFill>
                    <a:ea typeface="Times New Roman" panose="02020603050405020304" pitchFamily="18" charset="0"/>
                  </a:rPr>
                  <a:t>Thompson sampling </a:t>
                </a:r>
              </a:p>
              <a:p>
                <a:endParaRPr lang="en-US" b="1" dirty="0">
                  <a:solidFill>
                    <a:srgbClr val="0E101A"/>
                  </a:solidFill>
                  <a:effectLst/>
                  <a:ea typeface="Times New Roman" panose="02020603050405020304" pitchFamily="18" charset="0"/>
                </a:endParaRPr>
              </a:p>
              <a:p>
                <a:endParaRPr lang="en-US" b="1" dirty="0">
                  <a:solidFill>
                    <a:srgbClr val="0E101A"/>
                  </a:solidFill>
                  <a:effectLst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b="1" u="sng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EFCDE24-FD81-47E4-9598-E3FA8520AE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67" t="-336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CBFC449-2FFF-8E3C-7085-F555D7CACA36}"/>
              </a:ext>
            </a:extLst>
          </p:cNvPr>
          <p:cNvGrpSpPr/>
          <p:nvPr/>
        </p:nvGrpSpPr>
        <p:grpSpPr>
          <a:xfrm>
            <a:off x="0" y="6563118"/>
            <a:ext cx="12192000" cy="292132"/>
            <a:chOff x="0" y="6543868"/>
            <a:chExt cx="12192000" cy="2921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2DEF57-C66C-6555-9463-AEA906589CCF}"/>
                </a:ext>
              </a:extLst>
            </p:cNvPr>
            <p:cNvSpPr/>
            <p:nvPr/>
          </p:nvSpPr>
          <p:spPr>
            <a:xfrm>
              <a:off x="0" y="6543868"/>
              <a:ext cx="12192000" cy="2921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5486EE4-E740-D9DC-8F26-5D1B3DB4D4E2}"/>
                </a:ext>
              </a:extLst>
            </p:cNvPr>
            <p:cNvGrpSpPr/>
            <p:nvPr/>
          </p:nvGrpSpPr>
          <p:grpSpPr>
            <a:xfrm>
              <a:off x="2599417" y="6550361"/>
              <a:ext cx="7174914" cy="282093"/>
              <a:chOff x="2599417" y="6358925"/>
              <a:chExt cx="7174914" cy="473529"/>
            </a:xfrm>
          </p:grpSpPr>
          <p:sp>
            <p:nvSpPr>
              <p:cNvPr id="8" name="Chevron 40">
                <a:extLst>
                  <a:ext uri="{FF2B5EF4-FFF2-40B4-BE49-F238E27FC236}">
                    <a16:creationId xmlns:a16="http://schemas.microsoft.com/office/drawing/2014/main" id="{7EE92602-4E0C-6B06-1826-3D77BB5211DC}"/>
                  </a:ext>
                </a:extLst>
              </p:cNvPr>
              <p:cNvSpPr/>
              <p:nvPr/>
            </p:nvSpPr>
            <p:spPr>
              <a:xfrm>
                <a:off x="2599417" y="6364453"/>
                <a:ext cx="1974543" cy="468001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Chevron 40">
                <a:extLst>
                  <a:ext uri="{FF2B5EF4-FFF2-40B4-BE49-F238E27FC236}">
                    <a16:creationId xmlns:a16="http://schemas.microsoft.com/office/drawing/2014/main" id="{CC205235-276C-54C9-0E0B-C45D861C52CA}"/>
                  </a:ext>
                </a:extLst>
              </p:cNvPr>
              <p:cNvSpPr/>
              <p:nvPr/>
            </p:nvSpPr>
            <p:spPr>
              <a:xfrm>
                <a:off x="4331181" y="6364454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Algorithm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Chevron 40">
                <a:extLst>
                  <a:ext uri="{FF2B5EF4-FFF2-40B4-BE49-F238E27FC236}">
                    <a16:creationId xmlns:a16="http://schemas.microsoft.com/office/drawing/2014/main" id="{588F9B16-DDEE-88B8-7383-15FFAF63B766}"/>
                  </a:ext>
                </a:extLst>
              </p:cNvPr>
              <p:cNvSpPr/>
              <p:nvPr/>
            </p:nvSpPr>
            <p:spPr>
              <a:xfrm>
                <a:off x="6070247" y="6358925"/>
                <a:ext cx="1974543" cy="468000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Evaluation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Chevron 40">
                <a:extLst>
                  <a:ext uri="{FF2B5EF4-FFF2-40B4-BE49-F238E27FC236}">
                    <a16:creationId xmlns:a16="http://schemas.microsoft.com/office/drawing/2014/main" id="{A49C7C16-3861-3F0A-EA48-FFD433E04E5D}"/>
                  </a:ext>
                </a:extLst>
              </p:cNvPr>
              <p:cNvSpPr/>
              <p:nvPr/>
            </p:nvSpPr>
            <p:spPr>
              <a:xfrm>
                <a:off x="7799788" y="6359058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Conclusion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27E06F-6E88-2D1D-0D45-B3E9FCBE16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741" y="4590390"/>
            <a:ext cx="3827961" cy="204350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BDFA46-1D65-F3D9-4669-A13FD108697D}"/>
              </a:ext>
            </a:extLst>
          </p:cNvPr>
          <p:cNvSpPr/>
          <p:nvPr/>
        </p:nvSpPr>
        <p:spPr>
          <a:xfrm>
            <a:off x="1828801" y="5480105"/>
            <a:ext cx="3827962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Why not?</a:t>
            </a:r>
          </a:p>
          <a:p>
            <a:r>
              <a:rPr lang="en-US" sz="2400" dirty="0">
                <a:solidFill>
                  <a:schemeClr val="tx1"/>
                </a:solidFill>
              </a:rPr>
              <a:t>Less reactive to changes</a:t>
            </a:r>
          </a:p>
        </p:txBody>
      </p:sp>
      <p:pic>
        <p:nvPicPr>
          <p:cNvPr id="14" name="Picture 13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1C864126-1BCF-AADA-A399-50EC4B4DF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18" y="1759924"/>
            <a:ext cx="3366662" cy="27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3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DEF4481E-3582-428F-8088-8C8CB324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not Learning?</a:t>
            </a:r>
            <a:endParaRPr lang="he-IL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FCDE24-FD81-47E4-9598-E3FA8520A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8FBE0158-556A-4AD0-A9F6-E37E682E6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83" y="1690176"/>
            <a:ext cx="5557738" cy="3473588"/>
          </a:xfrm>
          <a:prstGeom prst="rect">
            <a:avLst/>
          </a:prstGeom>
        </p:spPr>
      </p:pic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812C67F1-4500-4019-9337-49A8C63E60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98691"/>
            <a:ext cx="5557738" cy="3473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9AE166-A12C-43FE-B054-3E4CE33DA5D0}"/>
              </a:ext>
            </a:extLst>
          </p:cNvPr>
          <p:cNvSpPr txBox="1"/>
          <p:nvPr/>
        </p:nvSpPr>
        <p:spPr>
          <a:xfrm>
            <a:off x="181579" y="5603262"/>
            <a:ext cx="106987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u="sng" dirty="0"/>
              <a:t>Evaluation setup:</a:t>
            </a:r>
          </a:p>
          <a:p>
            <a:pPr marL="342900" indent="-342900">
              <a:buAutoNum type="arabicPeriod"/>
            </a:pPr>
            <a:r>
              <a:rPr lang="en-US" sz="1800" dirty="0"/>
              <a:t>5 flows, Low BW: 200 Mbps, High BW:300 Mbps, 50 files of 10MB</a:t>
            </a:r>
          </a:p>
          <a:p>
            <a:pPr marL="342900" indent="-342900">
              <a:buFontTx/>
              <a:buAutoNum type="arabicPeriod"/>
            </a:pPr>
            <a:r>
              <a:rPr lang="en-US" sz="1800" dirty="0"/>
              <a:t>5 flows, Low BW: 200 Mbps, High BW:300 Mbps, 20 files of 200MB, </a:t>
            </a:r>
            <a:r>
              <a:rPr lang="en-US" dirty="0"/>
              <a:t>with bandwidth </a:t>
            </a:r>
            <a:r>
              <a:rPr lang="en-US" sz="1800" dirty="0"/>
              <a:t>drop </a:t>
            </a:r>
            <a:endParaRPr lang="en-US" sz="1800" b="1" u="sng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74FBFF-7F64-4AB0-E762-0DD54DB2A396}"/>
              </a:ext>
            </a:extLst>
          </p:cNvPr>
          <p:cNvGrpSpPr/>
          <p:nvPr/>
        </p:nvGrpSpPr>
        <p:grpSpPr>
          <a:xfrm>
            <a:off x="0" y="6563118"/>
            <a:ext cx="12192000" cy="292132"/>
            <a:chOff x="0" y="6543868"/>
            <a:chExt cx="12192000" cy="2921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5D5FD8-AA1D-64F3-252B-75BCA6F30470}"/>
                </a:ext>
              </a:extLst>
            </p:cNvPr>
            <p:cNvSpPr/>
            <p:nvPr/>
          </p:nvSpPr>
          <p:spPr>
            <a:xfrm>
              <a:off x="0" y="6543868"/>
              <a:ext cx="12192000" cy="2921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6603341-1289-6A13-0282-880CD17F6D68}"/>
                </a:ext>
              </a:extLst>
            </p:cNvPr>
            <p:cNvGrpSpPr/>
            <p:nvPr/>
          </p:nvGrpSpPr>
          <p:grpSpPr>
            <a:xfrm>
              <a:off x="2599417" y="6550361"/>
              <a:ext cx="7174914" cy="282093"/>
              <a:chOff x="2599417" y="6358925"/>
              <a:chExt cx="7174914" cy="473529"/>
            </a:xfrm>
          </p:grpSpPr>
          <p:sp>
            <p:nvSpPr>
              <p:cNvPr id="11" name="Chevron 40">
                <a:extLst>
                  <a:ext uri="{FF2B5EF4-FFF2-40B4-BE49-F238E27FC236}">
                    <a16:creationId xmlns:a16="http://schemas.microsoft.com/office/drawing/2014/main" id="{66DC0554-CFCD-1AC7-E96E-7BD464B1598B}"/>
                  </a:ext>
                </a:extLst>
              </p:cNvPr>
              <p:cNvSpPr/>
              <p:nvPr/>
            </p:nvSpPr>
            <p:spPr>
              <a:xfrm>
                <a:off x="2599417" y="6364453"/>
                <a:ext cx="1974543" cy="468001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Chevron 40">
                <a:extLst>
                  <a:ext uri="{FF2B5EF4-FFF2-40B4-BE49-F238E27FC236}">
                    <a16:creationId xmlns:a16="http://schemas.microsoft.com/office/drawing/2014/main" id="{0C19246A-C382-9E19-E06F-B8A4B9654C15}"/>
                  </a:ext>
                </a:extLst>
              </p:cNvPr>
              <p:cNvSpPr/>
              <p:nvPr/>
            </p:nvSpPr>
            <p:spPr>
              <a:xfrm>
                <a:off x="4331181" y="6364454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Algorithm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Chevron 40">
                <a:extLst>
                  <a:ext uri="{FF2B5EF4-FFF2-40B4-BE49-F238E27FC236}">
                    <a16:creationId xmlns:a16="http://schemas.microsoft.com/office/drawing/2014/main" id="{0012C853-FBF1-73BE-3A9A-A6D047C371F0}"/>
                  </a:ext>
                </a:extLst>
              </p:cNvPr>
              <p:cNvSpPr/>
              <p:nvPr/>
            </p:nvSpPr>
            <p:spPr>
              <a:xfrm>
                <a:off x="6070247" y="6358925"/>
                <a:ext cx="1974543" cy="468000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Evaluation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Chevron 40">
                <a:extLst>
                  <a:ext uri="{FF2B5EF4-FFF2-40B4-BE49-F238E27FC236}">
                    <a16:creationId xmlns:a16="http://schemas.microsoft.com/office/drawing/2014/main" id="{B430A690-A6CD-3E10-2D26-200F2774F84D}"/>
                  </a:ext>
                </a:extLst>
              </p:cNvPr>
              <p:cNvSpPr/>
              <p:nvPr/>
            </p:nvSpPr>
            <p:spPr>
              <a:xfrm>
                <a:off x="7799788" y="6359058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Conclusion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92630BD-B32A-5521-7AC2-05876B83026B}"/>
              </a:ext>
            </a:extLst>
          </p:cNvPr>
          <p:cNvSpPr txBox="1"/>
          <p:nvPr/>
        </p:nvSpPr>
        <p:spPr>
          <a:xfrm>
            <a:off x="867801" y="5203914"/>
            <a:ext cx="44506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r>
              <a:rPr lang="en-US" b="1" dirty="0"/>
              <a:t>Constant: without  bandwidth drop</a:t>
            </a:r>
            <a:endParaRPr lang="he-IL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00E8B2-0495-66BE-368E-7A99F1FBCFCE}"/>
              </a:ext>
            </a:extLst>
          </p:cNvPr>
          <p:cNvSpPr txBox="1"/>
          <p:nvPr/>
        </p:nvSpPr>
        <p:spPr>
          <a:xfrm>
            <a:off x="7549005" y="5189996"/>
            <a:ext cx="44506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r>
              <a:rPr lang="en-US" b="1" dirty="0"/>
              <a:t>With </a:t>
            </a:r>
            <a:r>
              <a:rPr lang="en-US" b="1" dirty="0">
                <a:solidFill>
                  <a:srgbClr val="FF0000"/>
                </a:solidFill>
              </a:rPr>
              <a:t>bandwidth drop</a:t>
            </a:r>
            <a:endParaRPr lang="he-I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89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8C1E2D-FAF4-4C40-AB98-16299281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he-IL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4A0F8B6-B919-45E8-9925-87D8B7A2B395}"/>
              </a:ext>
            </a:extLst>
          </p:cNvPr>
          <p:cNvSpPr txBox="1">
            <a:spLocks/>
          </p:cNvSpPr>
          <p:nvPr/>
        </p:nvSpPr>
        <p:spPr bwMode="auto">
          <a:xfrm>
            <a:off x="762000" y="17526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Simple 2SYN algorithm for congestion-aware multihoming</a:t>
            </a:r>
          </a:p>
          <a:p>
            <a:endParaRPr lang="en-US" dirty="0"/>
          </a:p>
          <a:p>
            <a:r>
              <a:rPr lang="en-US" dirty="0"/>
              <a:t>Real world experiments</a:t>
            </a:r>
          </a:p>
          <a:p>
            <a:endParaRPr lang="en-US" dirty="0"/>
          </a:p>
          <a:p>
            <a:r>
              <a:rPr lang="en-US" dirty="0"/>
              <a:t>R</a:t>
            </a:r>
            <a:r>
              <a:rPr lang="en-US" sz="2800" b="0" i="0" u="none" strike="noStrike" baseline="0" dirty="0"/>
              <a:t>eal-time observation &gt; history-based learning</a:t>
            </a:r>
            <a:endParaRPr lang="en-US" dirty="0"/>
          </a:p>
          <a:p>
            <a:endParaRPr lang="he-IL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BEAB9B-1588-C906-9585-E691A3C740AB}"/>
              </a:ext>
            </a:extLst>
          </p:cNvPr>
          <p:cNvGrpSpPr/>
          <p:nvPr/>
        </p:nvGrpSpPr>
        <p:grpSpPr>
          <a:xfrm>
            <a:off x="0" y="6563118"/>
            <a:ext cx="12192000" cy="292132"/>
            <a:chOff x="0" y="6543868"/>
            <a:chExt cx="12192000" cy="2921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9D5A4B-F7F9-4958-5475-10CF608ADE92}"/>
                </a:ext>
              </a:extLst>
            </p:cNvPr>
            <p:cNvSpPr/>
            <p:nvPr/>
          </p:nvSpPr>
          <p:spPr>
            <a:xfrm>
              <a:off x="0" y="6543868"/>
              <a:ext cx="12192000" cy="2921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56EFB1F-64F1-DCD5-A0C7-30A0C8883A25}"/>
                </a:ext>
              </a:extLst>
            </p:cNvPr>
            <p:cNvGrpSpPr/>
            <p:nvPr/>
          </p:nvGrpSpPr>
          <p:grpSpPr>
            <a:xfrm>
              <a:off x="2599417" y="6550361"/>
              <a:ext cx="7174914" cy="282093"/>
              <a:chOff x="2599417" y="6358925"/>
              <a:chExt cx="7174914" cy="473529"/>
            </a:xfrm>
          </p:grpSpPr>
          <p:sp>
            <p:nvSpPr>
              <p:cNvPr id="10" name="Chevron 40">
                <a:extLst>
                  <a:ext uri="{FF2B5EF4-FFF2-40B4-BE49-F238E27FC236}">
                    <a16:creationId xmlns:a16="http://schemas.microsoft.com/office/drawing/2014/main" id="{775130CF-955F-EFB5-AFD2-FE29F1158B60}"/>
                  </a:ext>
                </a:extLst>
              </p:cNvPr>
              <p:cNvSpPr/>
              <p:nvPr/>
            </p:nvSpPr>
            <p:spPr>
              <a:xfrm>
                <a:off x="2599417" y="6364453"/>
                <a:ext cx="1974543" cy="468001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Chevron 40">
                <a:extLst>
                  <a:ext uri="{FF2B5EF4-FFF2-40B4-BE49-F238E27FC236}">
                    <a16:creationId xmlns:a16="http://schemas.microsoft.com/office/drawing/2014/main" id="{5DAA8669-5427-A789-1FA4-3FF643241BE8}"/>
                  </a:ext>
                </a:extLst>
              </p:cNvPr>
              <p:cNvSpPr/>
              <p:nvPr/>
            </p:nvSpPr>
            <p:spPr>
              <a:xfrm>
                <a:off x="4331181" y="6364454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Algorithm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Chevron 40">
                <a:extLst>
                  <a:ext uri="{FF2B5EF4-FFF2-40B4-BE49-F238E27FC236}">
                    <a16:creationId xmlns:a16="http://schemas.microsoft.com/office/drawing/2014/main" id="{CD1D4D88-7A09-4D40-EDB3-02EE4BBA9568}"/>
                  </a:ext>
                </a:extLst>
              </p:cNvPr>
              <p:cNvSpPr/>
              <p:nvPr/>
            </p:nvSpPr>
            <p:spPr>
              <a:xfrm>
                <a:off x="6070247" y="6358925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Evaluation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Chevron 40">
                <a:extLst>
                  <a:ext uri="{FF2B5EF4-FFF2-40B4-BE49-F238E27FC236}">
                    <a16:creationId xmlns:a16="http://schemas.microsoft.com/office/drawing/2014/main" id="{18096A8F-B2F8-7FC3-8C64-30FEAC6566B2}"/>
                  </a:ext>
                </a:extLst>
              </p:cNvPr>
              <p:cNvSpPr/>
              <p:nvPr/>
            </p:nvSpPr>
            <p:spPr>
              <a:xfrm>
                <a:off x="7799788" y="6359058"/>
                <a:ext cx="1974543" cy="468000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Conclusion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4483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B712580-77AA-40BA-8307-B6BFF9F41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2648463"/>
          </a:xfrm>
        </p:spPr>
        <p:txBody>
          <a:bodyPr/>
          <a:lstStyle/>
          <a:p>
            <a:pPr algn="ctr">
              <a:buNone/>
            </a:pPr>
            <a:r>
              <a:rPr lang="en-US" sz="5400" dirty="0"/>
              <a:t>2SYN: Congestion-Aware Multihoming</a:t>
            </a:r>
            <a:endParaRPr lang="en-IL" b="1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BE7FBB7-71B7-4B65-88E4-355779BF7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29861" y="3427321"/>
            <a:ext cx="1050423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CC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08D5C5-52CB-4A41-A7EB-0005B3BA7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205" y="2077044"/>
            <a:ext cx="9815804" cy="20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rIns="4572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altLang="en-US" sz="4800" b="1" dirty="0">
              <a:solidFill>
                <a:srgbClr val="002060"/>
              </a:solidFill>
            </a:endParaRPr>
          </a:p>
        </p:txBody>
      </p:sp>
      <p:sp>
        <p:nvSpPr>
          <p:cNvPr id="17" name="AutoShape 2" descr="Logo of the faculty of electrical engineering">
            <a:extLst>
              <a:ext uri="{FF2B5EF4-FFF2-40B4-BE49-F238E27FC236}">
                <a16:creationId xmlns:a16="http://schemas.microsoft.com/office/drawing/2014/main" id="{C720C5F5-F8A2-46EB-B40B-A9555C6BEB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8800" y="32962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1ED6844C-383A-4EB9-8D80-EB87E51B6D4D}"/>
              </a:ext>
            </a:extLst>
          </p:cNvPr>
          <p:cNvSpPr txBox="1"/>
          <p:nvPr/>
        </p:nvSpPr>
        <p:spPr>
          <a:xfrm>
            <a:off x="428624" y="3177779"/>
            <a:ext cx="113823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7200" b="1" dirty="0"/>
              <a:t>Thank you!</a:t>
            </a:r>
          </a:p>
          <a:p>
            <a:pPr algn="ctr"/>
            <a:endParaRPr lang="en-US" altLang="en-US" sz="7200" b="1" dirty="0"/>
          </a:p>
          <a:p>
            <a:endParaRPr lang="en-US" altLang="en-US" sz="2400" b="1" dirty="0"/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C22F8D97-8883-4221-ADFE-06A0AFFBA493}"/>
              </a:ext>
            </a:extLst>
          </p:cNvPr>
          <p:cNvSpPr txBox="1"/>
          <p:nvPr/>
        </p:nvSpPr>
        <p:spPr>
          <a:xfrm>
            <a:off x="6198320" y="4693432"/>
            <a:ext cx="2129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/>
              <a:t> </a:t>
            </a:r>
            <a:endParaRPr lang="LID4096" sz="2000" b="1" dirty="0"/>
          </a:p>
        </p:txBody>
      </p:sp>
    </p:spTree>
    <p:extLst>
      <p:ext uri="{BB962C8B-B14F-4D97-AF65-F5344CB8AC3E}">
        <p14:creationId xmlns:p14="http://schemas.microsoft.com/office/powerpoint/2010/main" val="412336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C6E61-9246-E866-C4BD-6C215679A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41EBFC02-C8E5-9B7B-7DAA-3F243EDE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Multihoming Problem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706DEC-05EB-CECA-C4BB-E5C504923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2421"/>
            <a:ext cx="10972800" cy="4525963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u="sng" dirty="0"/>
              <a:t>Our goal in this talk:</a:t>
            </a:r>
          </a:p>
          <a:p>
            <a:pPr marL="0" indent="0" algn="ctr">
              <a:buNone/>
            </a:pPr>
            <a:r>
              <a:rPr lang="en-US" sz="3200" b="1" dirty="0">
                <a:latin typeface="Arial" panose="020B0604020202020204" pitchFamily="34" charset="0"/>
              </a:rPr>
              <a:t>Provide a general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congestion-aware</a:t>
            </a:r>
            <a:r>
              <a:rPr lang="en-US" sz="3200" b="1" dirty="0">
                <a:latin typeface="Arial" panose="020B0604020202020204" pitchFamily="34" charset="0"/>
              </a:rPr>
              <a:t> flow load-balancing algorithm given any arbitrary destination.</a:t>
            </a:r>
            <a:endParaRPr lang="he-IL" sz="3200" b="1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2D945-F51B-BF08-B445-FFE55F357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008" y="3243277"/>
            <a:ext cx="6497516" cy="346573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68FE14C-A58B-EFF6-B7B3-C6BD3EB82FFB}"/>
              </a:ext>
            </a:extLst>
          </p:cNvPr>
          <p:cNvGrpSpPr/>
          <p:nvPr/>
        </p:nvGrpSpPr>
        <p:grpSpPr>
          <a:xfrm>
            <a:off x="0" y="6563118"/>
            <a:ext cx="12192000" cy="292132"/>
            <a:chOff x="0" y="6543868"/>
            <a:chExt cx="12192000" cy="2921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86973B-B9BA-A304-0591-A8E70706E894}"/>
                </a:ext>
              </a:extLst>
            </p:cNvPr>
            <p:cNvSpPr/>
            <p:nvPr/>
          </p:nvSpPr>
          <p:spPr>
            <a:xfrm>
              <a:off x="0" y="6543868"/>
              <a:ext cx="12192000" cy="2921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CDF4BE2-8013-EC03-B1A8-B412D8CC72EE}"/>
                </a:ext>
              </a:extLst>
            </p:cNvPr>
            <p:cNvGrpSpPr/>
            <p:nvPr/>
          </p:nvGrpSpPr>
          <p:grpSpPr>
            <a:xfrm>
              <a:off x="2599417" y="6550361"/>
              <a:ext cx="7174914" cy="282093"/>
              <a:chOff x="2599417" y="6358925"/>
              <a:chExt cx="7174914" cy="473529"/>
            </a:xfrm>
          </p:grpSpPr>
          <p:sp>
            <p:nvSpPr>
              <p:cNvPr id="14" name="Chevron 40">
                <a:extLst>
                  <a:ext uri="{FF2B5EF4-FFF2-40B4-BE49-F238E27FC236}">
                    <a16:creationId xmlns:a16="http://schemas.microsoft.com/office/drawing/2014/main" id="{CC3EF749-3B78-CFEB-B8AD-B2CFCB17CDB4}"/>
                  </a:ext>
                </a:extLst>
              </p:cNvPr>
              <p:cNvSpPr/>
              <p:nvPr/>
            </p:nvSpPr>
            <p:spPr>
              <a:xfrm>
                <a:off x="2599417" y="6364453"/>
                <a:ext cx="1974543" cy="468001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Chevron 40">
                <a:extLst>
                  <a:ext uri="{FF2B5EF4-FFF2-40B4-BE49-F238E27FC236}">
                    <a16:creationId xmlns:a16="http://schemas.microsoft.com/office/drawing/2014/main" id="{92D92463-9FD1-F830-D363-4C02E49F9C26}"/>
                  </a:ext>
                </a:extLst>
              </p:cNvPr>
              <p:cNvSpPr/>
              <p:nvPr/>
            </p:nvSpPr>
            <p:spPr>
              <a:xfrm>
                <a:off x="4331181" y="6364454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Algorithm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Chevron 40">
                <a:extLst>
                  <a:ext uri="{FF2B5EF4-FFF2-40B4-BE49-F238E27FC236}">
                    <a16:creationId xmlns:a16="http://schemas.microsoft.com/office/drawing/2014/main" id="{CE1F06DA-7B40-EE2F-2530-631812F47602}"/>
                  </a:ext>
                </a:extLst>
              </p:cNvPr>
              <p:cNvSpPr/>
              <p:nvPr/>
            </p:nvSpPr>
            <p:spPr>
              <a:xfrm>
                <a:off x="6070247" y="6358925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Evaluation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Chevron 40">
                <a:extLst>
                  <a:ext uri="{FF2B5EF4-FFF2-40B4-BE49-F238E27FC236}">
                    <a16:creationId xmlns:a16="http://schemas.microsoft.com/office/drawing/2014/main" id="{C2E988D8-8C90-4A89-1840-D4A42A6123B8}"/>
                  </a:ext>
                </a:extLst>
              </p:cNvPr>
              <p:cNvSpPr/>
              <p:nvPr/>
            </p:nvSpPr>
            <p:spPr>
              <a:xfrm>
                <a:off x="7799788" y="6359058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Conclusion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532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71051-B924-C7CC-D5F2-FD2F90072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AF9563FF-0C5F-E0B9-99BE-26A48FFC3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Multihoming Problem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E48455-4057-9188-F8AA-75064591E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2519"/>
            <a:ext cx="10972800" cy="4603645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u="sng" dirty="0"/>
              <a:t>Current alternatives:</a:t>
            </a:r>
          </a:p>
          <a:p>
            <a:pPr>
              <a:spcAft>
                <a:spcPts val="600"/>
              </a:spcAft>
            </a:pPr>
            <a:r>
              <a:rPr lang="en-US" dirty="0"/>
              <a:t>Static fail-over algorithm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û"/>
            </a:pPr>
            <a:r>
              <a:rPr lang="en-US" dirty="0">
                <a:solidFill>
                  <a:srgbClr val="FF0000"/>
                </a:solidFill>
              </a:rPr>
              <a:t>Not congestion-aware</a:t>
            </a:r>
          </a:p>
          <a:p>
            <a:pPr>
              <a:spcAft>
                <a:spcPts val="600"/>
              </a:spcAft>
            </a:pPr>
            <a:r>
              <a:rPr lang="en-US" dirty="0"/>
              <a:t>Static load-balancing algorithm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û"/>
            </a:pPr>
            <a:r>
              <a:rPr lang="en-US" dirty="0">
                <a:solidFill>
                  <a:srgbClr val="FF0000"/>
                </a:solidFill>
              </a:rPr>
              <a:t>Not congestion-aware</a:t>
            </a:r>
          </a:p>
          <a:p>
            <a:pPr>
              <a:spcAft>
                <a:spcPts val="600"/>
              </a:spcAft>
            </a:pPr>
            <a:r>
              <a:rPr lang="en-US" dirty="0"/>
              <a:t>MPTCP(Multipath TCP)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û"/>
            </a:pPr>
            <a:r>
              <a:rPr lang="en-US" dirty="0">
                <a:solidFill>
                  <a:srgbClr val="FF0000"/>
                </a:solidFill>
              </a:rPr>
              <a:t>Requires D to be compatible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860C47-66A5-93F4-9979-DCD13450A708}"/>
              </a:ext>
            </a:extLst>
          </p:cNvPr>
          <p:cNvGrpSpPr/>
          <p:nvPr/>
        </p:nvGrpSpPr>
        <p:grpSpPr>
          <a:xfrm>
            <a:off x="0" y="6563118"/>
            <a:ext cx="12192000" cy="292132"/>
            <a:chOff x="0" y="6543868"/>
            <a:chExt cx="12192000" cy="2921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187B8C-7AAA-3EF4-9652-6BD912BC6530}"/>
                </a:ext>
              </a:extLst>
            </p:cNvPr>
            <p:cNvSpPr/>
            <p:nvPr/>
          </p:nvSpPr>
          <p:spPr>
            <a:xfrm>
              <a:off x="0" y="6543868"/>
              <a:ext cx="12192000" cy="2921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BB2F448-BB55-38D9-0C71-509B9326C55B}"/>
                </a:ext>
              </a:extLst>
            </p:cNvPr>
            <p:cNvGrpSpPr/>
            <p:nvPr/>
          </p:nvGrpSpPr>
          <p:grpSpPr>
            <a:xfrm>
              <a:off x="2599417" y="6550361"/>
              <a:ext cx="7174914" cy="282093"/>
              <a:chOff x="2599417" y="6358925"/>
              <a:chExt cx="7174914" cy="473529"/>
            </a:xfrm>
          </p:grpSpPr>
          <p:sp>
            <p:nvSpPr>
              <p:cNvPr id="8" name="Chevron 40">
                <a:extLst>
                  <a:ext uri="{FF2B5EF4-FFF2-40B4-BE49-F238E27FC236}">
                    <a16:creationId xmlns:a16="http://schemas.microsoft.com/office/drawing/2014/main" id="{8B9C0D47-BB76-9DEF-7CC0-025B57CE6FD0}"/>
                  </a:ext>
                </a:extLst>
              </p:cNvPr>
              <p:cNvSpPr/>
              <p:nvPr/>
            </p:nvSpPr>
            <p:spPr>
              <a:xfrm>
                <a:off x="2599417" y="6364453"/>
                <a:ext cx="1974543" cy="468001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Chevron 40">
                <a:extLst>
                  <a:ext uri="{FF2B5EF4-FFF2-40B4-BE49-F238E27FC236}">
                    <a16:creationId xmlns:a16="http://schemas.microsoft.com/office/drawing/2014/main" id="{3D8CD7DA-6FAB-4461-A28E-F967AAF36370}"/>
                  </a:ext>
                </a:extLst>
              </p:cNvPr>
              <p:cNvSpPr/>
              <p:nvPr/>
            </p:nvSpPr>
            <p:spPr>
              <a:xfrm>
                <a:off x="4331181" y="6364454"/>
                <a:ext cx="1974543" cy="468000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Algorithm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Chevron 40">
                <a:extLst>
                  <a:ext uri="{FF2B5EF4-FFF2-40B4-BE49-F238E27FC236}">
                    <a16:creationId xmlns:a16="http://schemas.microsoft.com/office/drawing/2014/main" id="{86CDF7F9-D76F-C33D-6B2B-7F827143A468}"/>
                  </a:ext>
                </a:extLst>
              </p:cNvPr>
              <p:cNvSpPr/>
              <p:nvPr/>
            </p:nvSpPr>
            <p:spPr>
              <a:xfrm>
                <a:off x="6070247" y="6358925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Evaluation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Chevron 40">
                <a:extLst>
                  <a:ext uri="{FF2B5EF4-FFF2-40B4-BE49-F238E27FC236}">
                    <a16:creationId xmlns:a16="http://schemas.microsoft.com/office/drawing/2014/main" id="{07C9CD28-8DB9-FECA-C165-EE512564057D}"/>
                  </a:ext>
                </a:extLst>
              </p:cNvPr>
              <p:cNvSpPr/>
              <p:nvPr/>
            </p:nvSpPr>
            <p:spPr>
              <a:xfrm>
                <a:off x="7799788" y="6359058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Conclusion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A8FB12A-7C88-7C85-E095-D1156C1A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146" y="1251158"/>
            <a:ext cx="6497516" cy="346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0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294B3-AEAF-92C6-D207-C4190B7B3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5A4E5CD6-29F8-3416-1F4E-828E0EEE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2SYN Algorithm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250E67-EA3D-B6A0-1316-08762E8F7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u="sng" dirty="0"/>
              <a:t>Design Goals:</a:t>
            </a:r>
          </a:p>
          <a:p>
            <a:pPr>
              <a:spcAft>
                <a:spcPts val="1800"/>
              </a:spcAft>
            </a:pPr>
            <a:r>
              <a:rPr lang="en-US" dirty="0"/>
              <a:t>Simplicity (standard TCP protocol)</a:t>
            </a:r>
          </a:p>
          <a:p>
            <a:pPr>
              <a:spcAft>
                <a:spcPts val="1800"/>
              </a:spcAft>
            </a:pPr>
            <a:r>
              <a:rPr lang="en-US" b="0" i="0" dirty="0">
                <a:effectLst/>
                <a:latin typeface="Arial" panose="020B0604020202020204" pitchFamily="34" charset="0"/>
              </a:rPr>
              <a:t>Lightweight (no special hardware)</a:t>
            </a:r>
          </a:p>
          <a:p>
            <a:pPr>
              <a:spcAft>
                <a:spcPts val="1800"/>
              </a:spcAft>
            </a:pPr>
            <a:r>
              <a:rPr lang="en-US" b="0" i="0" dirty="0">
                <a:effectLst/>
                <a:latin typeface="Arial" panose="020B0604020202020204" pitchFamily="34" charset="0"/>
              </a:rPr>
              <a:t>Only local knowledge in R (no tunnels)</a:t>
            </a:r>
          </a:p>
          <a:p>
            <a:pPr>
              <a:spcAft>
                <a:spcPts val="1800"/>
              </a:spcAft>
            </a:pPr>
            <a:r>
              <a:rPr lang="en-US" b="0" i="0" dirty="0">
                <a:effectLst/>
                <a:latin typeface="Arial" panose="020B0604020202020204" pitchFamily="34" charset="0"/>
              </a:rPr>
              <a:t>Performance</a:t>
            </a:r>
            <a:endParaRPr lang="en-US" dirty="0">
              <a:latin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b="0" i="0" dirty="0">
                <a:effectLst/>
                <a:latin typeface="Arial" panose="020B0604020202020204" pitchFamily="34" charset="0"/>
              </a:rPr>
              <a:t>Dynamic </a:t>
            </a:r>
          </a:p>
          <a:p>
            <a:endParaRPr lang="he-I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B8BB7D-5F41-73BC-4313-7C351B127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257" y="2022759"/>
            <a:ext cx="5401743" cy="28812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DD82C66-A7C9-C76F-30AC-E7BACBAA99A0}"/>
              </a:ext>
            </a:extLst>
          </p:cNvPr>
          <p:cNvGrpSpPr/>
          <p:nvPr/>
        </p:nvGrpSpPr>
        <p:grpSpPr>
          <a:xfrm>
            <a:off x="0" y="6563118"/>
            <a:ext cx="12192000" cy="292132"/>
            <a:chOff x="0" y="6543868"/>
            <a:chExt cx="12192000" cy="2921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D13805-F025-666F-D6B7-64BF60A8311B}"/>
                </a:ext>
              </a:extLst>
            </p:cNvPr>
            <p:cNvSpPr/>
            <p:nvPr/>
          </p:nvSpPr>
          <p:spPr>
            <a:xfrm>
              <a:off x="0" y="6543868"/>
              <a:ext cx="12192000" cy="2921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24AAF0E-66B4-0A63-CEF7-B7761DF5DF1D}"/>
                </a:ext>
              </a:extLst>
            </p:cNvPr>
            <p:cNvGrpSpPr/>
            <p:nvPr/>
          </p:nvGrpSpPr>
          <p:grpSpPr>
            <a:xfrm>
              <a:off x="2599417" y="6550361"/>
              <a:ext cx="7174914" cy="282093"/>
              <a:chOff x="2599417" y="6358925"/>
              <a:chExt cx="7174914" cy="473529"/>
            </a:xfrm>
          </p:grpSpPr>
          <p:sp>
            <p:nvSpPr>
              <p:cNvPr id="14" name="Chevron 40">
                <a:extLst>
                  <a:ext uri="{FF2B5EF4-FFF2-40B4-BE49-F238E27FC236}">
                    <a16:creationId xmlns:a16="http://schemas.microsoft.com/office/drawing/2014/main" id="{A8EE212C-44AD-BB81-7625-EEF0D350C248}"/>
                  </a:ext>
                </a:extLst>
              </p:cNvPr>
              <p:cNvSpPr/>
              <p:nvPr/>
            </p:nvSpPr>
            <p:spPr>
              <a:xfrm>
                <a:off x="2599417" y="6364453"/>
                <a:ext cx="1974543" cy="468001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Chevron 40">
                <a:extLst>
                  <a:ext uri="{FF2B5EF4-FFF2-40B4-BE49-F238E27FC236}">
                    <a16:creationId xmlns:a16="http://schemas.microsoft.com/office/drawing/2014/main" id="{2520D6A9-C612-9C7C-B726-E56C5B48F797}"/>
                  </a:ext>
                </a:extLst>
              </p:cNvPr>
              <p:cNvSpPr/>
              <p:nvPr/>
            </p:nvSpPr>
            <p:spPr>
              <a:xfrm>
                <a:off x="4331181" y="6364454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Algorithm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Chevron 40">
                <a:extLst>
                  <a:ext uri="{FF2B5EF4-FFF2-40B4-BE49-F238E27FC236}">
                    <a16:creationId xmlns:a16="http://schemas.microsoft.com/office/drawing/2014/main" id="{93D30F39-F51C-6174-6ABB-30E68E1030AB}"/>
                  </a:ext>
                </a:extLst>
              </p:cNvPr>
              <p:cNvSpPr/>
              <p:nvPr/>
            </p:nvSpPr>
            <p:spPr>
              <a:xfrm>
                <a:off x="6070247" y="6358925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Evaluation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Chevron 40">
                <a:extLst>
                  <a:ext uri="{FF2B5EF4-FFF2-40B4-BE49-F238E27FC236}">
                    <a16:creationId xmlns:a16="http://schemas.microsoft.com/office/drawing/2014/main" id="{F4E208CF-5A6E-AEB5-72F5-42E728E7E3DE}"/>
                  </a:ext>
                </a:extLst>
              </p:cNvPr>
              <p:cNvSpPr/>
              <p:nvPr/>
            </p:nvSpPr>
            <p:spPr>
              <a:xfrm>
                <a:off x="7799788" y="6359058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Conclusion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1147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EC03E0-1CF7-4E42-B837-1088D1441FCD}"/>
              </a:ext>
            </a:extLst>
          </p:cNvPr>
          <p:cNvGrpSpPr/>
          <p:nvPr/>
        </p:nvGrpSpPr>
        <p:grpSpPr>
          <a:xfrm>
            <a:off x="1150389" y="1441523"/>
            <a:ext cx="9392639" cy="4897128"/>
            <a:chOff x="1150389" y="1441523"/>
            <a:chExt cx="9392639" cy="489712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E4A568E-885C-440E-AA07-1382C0A26F19}"/>
                </a:ext>
              </a:extLst>
            </p:cNvPr>
            <p:cNvGrpSpPr/>
            <p:nvPr/>
          </p:nvGrpSpPr>
          <p:grpSpPr>
            <a:xfrm>
              <a:off x="1150389" y="1441523"/>
              <a:ext cx="8263623" cy="4897128"/>
              <a:chOff x="1150389" y="1441523"/>
              <a:chExt cx="8263623" cy="489712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391F8F0-92BB-4DBC-81BB-83C5980EF83E}"/>
                  </a:ext>
                </a:extLst>
              </p:cNvPr>
              <p:cNvGrpSpPr/>
              <p:nvPr/>
            </p:nvGrpSpPr>
            <p:grpSpPr>
              <a:xfrm>
                <a:off x="1150389" y="1441523"/>
                <a:ext cx="8263623" cy="4897128"/>
                <a:chOff x="683664" y="879548"/>
                <a:chExt cx="8263623" cy="4897128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F96499A3-DB4A-49EB-B97F-22ECE79D5260}"/>
                    </a:ext>
                  </a:extLst>
                </p:cNvPr>
                <p:cNvGrpSpPr/>
                <p:nvPr/>
              </p:nvGrpSpPr>
              <p:grpSpPr>
                <a:xfrm>
                  <a:off x="683664" y="879548"/>
                  <a:ext cx="8263623" cy="4897128"/>
                  <a:chOff x="683664" y="879548"/>
                  <a:chExt cx="8263623" cy="4897128"/>
                </a:xfrm>
              </p:grpSpPr>
              <p:sp>
                <p:nvSpPr>
                  <p:cNvPr id="49" name="Rectangle: Rounded Corners 48">
                    <a:extLst>
                      <a:ext uri="{FF2B5EF4-FFF2-40B4-BE49-F238E27FC236}">
                        <a16:creationId xmlns:a16="http://schemas.microsoft.com/office/drawing/2014/main" id="{A3C2407B-95E4-4BC6-A05B-E55B15FDA488}"/>
                      </a:ext>
                    </a:extLst>
                  </p:cNvPr>
                  <p:cNvSpPr/>
                  <p:nvPr/>
                </p:nvSpPr>
                <p:spPr>
                  <a:xfrm>
                    <a:off x="683664" y="1991170"/>
                    <a:ext cx="2486826" cy="1800225"/>
                  </a:xfrm>
                  <a:prstGeom prst="round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1" anchor="t" anchorCtr="0"/>
                  <a:lstStyle/>
                  <a:p>
                    <a:pPr algn="ctr"/>
                    <a:endParaRPr lang="he-IL" b="1" dirty="0"/>
                  </a:p>
                </p:txBody>
              </p: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28290043-3734-42DE-82D4-FE616880935E}"/>
                      </a:ext>
                    </a:extLst>
                  </p:cNvPr>
                  <p:cNvGrpSpPr/>
                  <p:nvPr/>
                </p:nvGrpSpPr>
                <p:grpSpPr>
                  <a:xfrm>
                    <a:off x="819946" y="879548"/>
                    <a:ext cx="5543342" cy="4897128"/>
                    <a:chOff x="819946" y="879548"/>
                    <a:chExt cx="5622095" cy="4897128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492987A6-8CF5-4AFC-B4BF-62FC40C713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17560" y="879548"/>
                      <a:ext cx="5124481" cy="4897128"/>
                      <a:chOff x="1317560" y="879548"/>
                      <a:chExt cx="5124481" cy="4897128"/>
                    </a:xfrm>
                  </p:grpSpPr>
                  <p:grpSp>
                    <p:nvGrpSpPr>
                      <p:cNvPr id="56" name="Group 55">
                        <a:extLst>
                          <a:ext uri="{FF2B5EF4-FFF2-40B4-BE49-F238E27FC236}">
                            <a16:creationId xmlns:a16="http://schemas.microsoft.com/office/drawing/2014/main" id="{7E6FC2A7-7168-4BF8-83E1-80FAC55A39F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17560" y="879548"/>
                        <a:ext cx="5124481" cy="4349677"/>
                        <a:chOff x="1317560" y="879548"/>
                        <a:chExt cx="5124481" cy="4349677"/>
                      </a:xfrm>
                    </p:grpSpPr>
                    <p:pic>
                      <p:nvPicPr>
                        <p:cNvPr id="58" name="Picture 57" descr="Icon&#10;&#10;Description automatically generated">
                          <a:extLst>
                            <a:ext uri="{FF2B5EF4-FFF2-40B4-BE49-F238E27FC236}">
                              <a16:creationId xmlns:a16="http://schemas.microsoft.com/office/drawing/2014/main" id="{5B6B9713-76A3-438D-8FFD-4C28EA9B493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94414" y="879548"/>
                          <a:ext cx="1683523" cy="1683523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59" name="Picture 58" descr="Background pattern&#10;&#10;Description automatically generated with medium confidence">
                          <a:extLst>
                            <a:ext uri="{FF2B5EF4-FFF2-40B4-BE49-F238E27FC236}">
                              <a16:creationId xmlns:a16="http://schemas.microsoft.com/office/drawing/2014/main" id="{915F104F-1701-4059-9827-15A24C8BF68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41816" y="3429000"/>
                          <a:ext cx="1800225" cy="1800225"/>
                        </a:xfrm>
                        <a:prstGeom prst="rect">
                          <a:avLst/>
                        </a:prstGeom>
                      </p:spPr>
                    </p:pic>
                    <p:cxnSp>
                      <p:nvCxnSpPr>
                        <p:cNvPr id="60" name="Straight Arrow Connector 59" descr="A">
                          <a:extLst>
                            <a:ext uri="{FF2B5EF4-FFF2-40B4-BE49-F238E27FC236}">
                              <a16:creationId xmlns:a16="http://schemas.microsoft.com/office/drawing/2014/main" id="{32AFABEF-FE50-474A-8A4F-8CD61A035691}"/>
                            </a:ext>
                          </a:extLst>
                        </p:cNvPr>
                        <p:cNvCxnSpPr>
                          <a:cxnSpLocks/>
                          <a:endCxn id="58" idx="1"/>
                        </p:cNvCxnSpPr>
                        <p:nvPr/>
                      </p:nvCxnSpPr>
                      <p:spPr>
                        <a:xfrm flipV="1">
                          <a:off x="2888479" y="1721310"/>
                          <a:ext cx="1805935" cy="1143220"/>
                        </a:xfrm>
                        <a:prstGeom prst="straightConnector1">
                          <a:avLst/>
                        </a:prstGeom>
                        <a:ln w="76200"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" name="Straight Arrow Connector 60">
                          <a:extLst>
                            <a:ext uri="{FF2B5EF4-FFF2-40B4-BE49-F238E27FC236}">
                              <a16:creationId xmlns:a16="http://schemas.microsoft.com/office/drawing/2014/main" id="{6EBD83C8-BD71-4E0B-B57B-1827713BCB26}"/>
                            </a:ext>
                          </a:extLst>
                        </p:cNvPr>
                        <p:cNvCxnSpPr>
                          <a:cxnSpLocks/>
                          <a:endCxn id="59" idx="1"/>
                        </p:cNvCxnSpPr>
                        <p:nvPr/>
                      </p:nvCxnSpPr>
                      <p:spPr>
                        <a:xfrm>
                          <a:off x="2888479" y="2864530"/>
                          <a:ext cx="1753337" cy="1464583"/>
                        </a:xfrm>
                        <a:prstGeom prst="straightConnector1">
                          <a:avLst/>
                        </a:prstGeom>
                        <a:ln w="76200"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" name="Straight Arrow Connector 61">
                          <a:extLst>
                            <a:ext uri="{FF2B5EF4-FFF2-40B4-BE49-F238E27FC236}">
                              <a16:creationId xmlns:a16="http://schemas.microsoft.com/office/drawing/2014/main" id="{23409EF0-E3BE-4016-ADC6-54DC57630A9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317560" y="2865197"/>
                          <a:ext cx="644162" cy="1490"/>
                        </a:xfrm>
                        <a:prstGeom prst="straightConnector1">
                          <a:avLst/>
                        </a:prstGeom>
                        <a:ln w="57150"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7" name="TextBox 56">
                        <a:extLst>
                          <a:ext uri="{FF2B5EF4-FFF2-40B4-BE49-F238E27FC236}">
                            <a16:creationId xmlns:a16="http://schemas.microsoft.com/office/drawing/2014/main" id="{7EB8414D-08E3-4903-BB59-1D85D17D35D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5951" y="5191901"/>
                        <a:ext cx="1076841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r>
                          <a:rPr lang="en-US" sz="3200" b="1" dirty="0"/>
                          <a:t>DSL</a:t>
                        </a:r>
                        <a:endParaRPr lang="he-IL" b="1" dirty="0"/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1042D7CF-B2E8-45CD-B841-0BDC0A16BE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9946" y="2658965"/>
                      <a:ext cx="409536" cy="460066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en-US" sz="2800" b="1" dirty="0"/>
                        <a:t>S</a:t>
                      </a:r>
                      <a:endParaRPr lang="he-IL" sz="3600" b="1" dirty="0"/>
                    </a:p>
                  </p:txBody>
                </p:sp>
              </p:grp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0C8E7675-8F5E-49EB-92EB-B65CDC058460}"/>
                      </a:ext>
                    </a:extLst>
                  </p:cNvPr>
                  <p:cNvCxnSpPr>
                    <a:cxnSpLocks/>
                    <a:stCxn id="58" idx="3"/>
                  </p:cNvCxnSpPr>
                  <p:nvPr/>
                </p:nvCxnSpPr>
                <p:spPr>
                  <a:xfrm>
                    <a:off x="6300081" y="1721310"/>
                    <a:ext cx="2647206" cy="1143219"/>
                  </a:xfrm>
                  <a:prstGeom prst="straightConnector1">
                    <a:avLst/>
                  </a:prstGeom>
                  <a:ln w="76200"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Arrow Connector 51">
                    <a:extLst>
                      <a:ext uri="{FF2B5EF4-FFF2-40B4-BE49-F238E27FC236}">
                        <a16:creationId xmlns:a16="http://schemas.microsoft.com/office/drawing/2014/main" id="{FED65FC0-7D2B-4EB8-B016-C5043399C54E}"/>
                      </a:ext>
                    </a:extLst>
                  </p:cNvPr>
                  <p:cNvCxnSpPr>
                    <a:cxnSpLocks/>
                    <a:stCxn id="59" idx="3"/>
                  </p:cNvCxnSpPr>
                  <p:nvPr/>
                </p:nvCxnSpPr>
                <p:spPr>
                  <a:xfrm flipV="1">
                    <a:off x="6363287" y="2864530"/>
                    <a:ext cx="2562540" cy="1464583"/>
                  </a:xfrm>
                  <a:prstGeom prst="straightConnector1">
                    <a:avLst/>
                  </a:prstGeom>
                  <a:ln w="76200"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DD519EC-70C5-4B3A-B377-51BD90479001}"/>
                    </a:ext>
                  </a:extLst>
                </p:cNvPr>
                <p:cNvSpPr txBox="1"/>
                <p:nvPr/>
              </p:nvSpPr>
              <p:spPr>
                <a:xfrm>
                  <a:off x="5087846" y="2411260"/>
                  <a:ext cx="1061757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3200" b="1" dirty="0"/>
                    <a:t>LTE</a:t>
                  </a:r>
                  <a:endParaRPr lang="he-IL" b="1" dirty="0"/>
                </a:p>
              </p:txBody>
            </p:sp>
          </p:grpSp>
          <p:sp>
            <p:nvSpPr>
              <p:cNvPr id="46" name="Cloud 45">
                <a:extLst>
                  <a:ext uri="{FF2B5EF4-FFF2-40B4-BE49-F238E27FC236}">
                    <a16:creationId xmlns:a16="http://schemas.microsoft.com/office/drawing/2014/main" id="{71D4998E-FD3A-41DB-A4C5-85D75ECD4608}"/>
                  </a:ext>
                </a:extLst>
              </p:cNvPr>
              <p:cNvSpPr/>
              <p:nvPr/>
            </p:nvSpPr>
            <p:spPr>
              <a:xfrm>
                <a:off x="7465606" y="1775042"/>
                <a:ext cx="1846246" cy="3850433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Internet</a:t>
                </a:r>
                <a:endParaRPr lang="LID4096" sz="2000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 descr="Icon&#10;&#10;Description automatically generated">
              <a:extLst>
                <a:ext uri="{FF2B5EF4-FFF2-40B4-BE49-F238E27FC236}">
                  <a16:creationId xmlns:a16="http://schemas.microsoft.com/office/drawing/2014/main" id="{64FC8ED0-E958-4FCA-ACF7-FBE1BB3C41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74"/>
            <a:stretch/>
          </p:blipFill>
          <p:spPr>
            <a:xfrm>
              <a:off x="2381975" y="2999699"/>
              <a:ext cx="961040" cy="85792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70392F-2A1C-444C-BC3F-4EC6D4C06C8C}"/>
                </a:ext>
              </a:extLst>
            </p:cNvPr>
            <p:cNvSpPr txBox="1"/>
            <p:nvPr/>
          </p:nvSpPr>
          <p:spPr>
            <a:xfrm>
              <a:off x="1928249" y="3822521"/>
              <a:ext cx="196829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</a:rPr>
                <a:t>Source R</a:t>
              </a:r>
              <a:r>
                <a:rPr lang="en-US" sz="1400" b="1" i="0" dirty="0">
                  <a:effectLst/>
                  <a:latin typeface="Arial" panose="020B0604020202020204" pitchFamily="34" charset="0"/>
                </a:rPr>
                <a:t>outer</a:t>
              </a:r>
              <a:endParaRPr lang="he-IL" sz="1400" b="1" dirty="0"/>
            </a:p>
          </p:txBody>
        </p:sp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6F535EF0-3640-4807-A621-2CF3E220DE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74"/>
            <a:stretch/>
          </p:blipFill>
          <p:spPr>
            <a:xfrm>
              <a:off x="7609889" y="3799176"/>
              <a:ext cx="961040" cy="857926"/>
            </a:xfrm>
            <a:prstGeom prst="rect">
              <a:avLst/>
            </a:prstGeom>
          </p:spPr>
        </p:pic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F00F4E7C-9525-467A-8333-CFAA98868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74"/>
            <a:stretch/>
          </p:blipFill>
          <p:spPr>
            <a:xfrm>
              <a:off x="7609889" y="2312432"/>
              <a:ext cx="961040" cy="857926"/>
            </a:xfrm>
            <a:prstGeom prst="rect">
              <a:avLst/>
            </a:prstGeom>
          </p:spPr>
        </p:pic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A18BE6B-17A5-4EE4-B802-4CC31D04268D}"/>
                </a:ext>
              </a:extLst>
            </p:cNvPr>
            <p:cNvCxnSpPr>
              <a:cxnSpLocks/>
            </p:cNvCxnSpPr>
            <p:nvPr/>
          </p:nvCxnSpPr>
          <p:spPr>
            <a:xfrm>
              <a:off x="9344025" y="3426505"/>
              <a:ext cx="75511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8308CFC-ACEF-493E-BD2E-8CA66487062F}"/>
                    </a:ext>
                  </a:extLst>
                </p:cNvPr>
                <p:cNvSpPr txBox="1"/>
                <p:nvPr/>
              </p:nvSpPr>
              <p:spPr>
                <a:xfrm>
                  <a:off x="3673661" y="3060667"/>
                  <a:ext cx="879543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sz="16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8308CFC-ACEF-493E-BD2E-8CA6648706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3661" y="3060667"/>
                  <a:ext cx="879543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6F017E6-5F6A-42C4-9692-E63D0578ADDA}"/>
                    </a:ext>
                  </a:extLst>
                </p:cNvPr>
                <p:cNvSpPr txBox="1"/>
                <p:nvPr/>
              </p:nvSpPr>
              <p:spPr>
                <a:xfrm>
                  <a:off x="3685691" y="3516405"/>
                  <a:ext cx="846800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sz="1600" b="1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6F017E6-5F6A-42C4-9692-E63D0578AD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5691" y="3516405"/>
                  <a:ext cx="846800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12727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80E1470-0A45-44F6-A0AE-59286EFFB075}"/>
                    </a:ext>
                  </a:extLst>
                </p:cNvPr>
                <p:cNvSpPr txBox="1"/>
                <p:nvPr/>
              </p:nvSpPr>
              <p:spPr>
                <a:xfrm>
                  <a:off x="9402803" y="3453257"/>
                  <a:ext cx="748608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𝑰𝑷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sz="1600" b="1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80E1470-0A45-44F6-A0AE-59286EFFB0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2803" y="3453257"/>
                  <a:ext cx="748608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F0C6719-1459-4778-95FF-7C5756FF2E33}"/>
                    </a:ext>
                  </a:extLst>
                </p:cNvPr>
                <p:cNvSpPr txBox="1"/>
                <p:nvPr/>
              </p:nvSpPr>
              <p:spPr>
                <a:xfrm>
                  <a:off x="1656753" y="3463854"/>
                  <a:ext cx="846800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𝑰𝑷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sz="1600" b="1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F0C6719-1459-4778-95FF-7C5756FF2E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6753" y="3463854"/>
                  <a:ext cx="846800" cy="338554"/>
                </a:xfrm>
                <a:prstGeom prst="rect">
                  <a:avLst/>
                </a:prstGeom>
                <a:blipFill>
                  <a:blip r:embed="rId9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5B4A5DF-ABF0-4A05-8AEA-63A793ECF12C}"/>
                </a:ext>
              </a:extLst>
            </p:cNvPr>
            <p:cNvSpPr/>
            <p:nvPr/>
          </p:nvSpPr>
          <p:spPr>
            <a:xfrm>
              <a:off x="10139229" y="3210277"/>
              <a:ext cx="403799" cy="4600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800" b="1" dirty="0"/>
                <a:t>D</a:t>
              </a:r>
              <a:endParaRPr lang="he-IL" sz="3600" b="1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1704E31-C8B6-4C9F-A24E-5EDE9848D0D7}"/>
                </a:ext>
              </a:extLst>
            </p:cNvPr>
            <p:cNvSpPr txBox="1"/>
            <p:nvPr/>
          </p:nvSpPr>
          <p:spPr>
            <a:xfrm>
              <a:off x="2711221" y="3382611"/>
              <a:ext cx="4939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i="0" dirty="0">
                  <a:effectLst/>
                  <a:latin typeface="Arial" panose="020B0604020202020204" pitchFamily="34" charset="0"/>
                </a:rPr>
                <a:t>R</a:t>
              </a:r>
              <a:endParaRPr lang="LID4096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DEF4481E-3582-428F-8088-8C8CB324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2SYN Algorithm</a:t>
            </a:r>
            <a:endParaRPr lang="he-IL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FCF7963-B831-4911-91DA-78EDA4957352}"/>
              </a:ext>
            </a:extLst>
          </p:cNvPr>
          <p:cNvSpPr/>
          <p:nvPr/>
        </p:nvSpPr>
        <p:spPr>
          <a:xfrm>
            <a:off x="1709547" y="2848470"/>
            <a:ext cx="844793" cy="5016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SYN</a:t>
            </a:r>
            <a:endParaRPr lang="he-IL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C4D0B57-9F95-6081-99C8-865B36C0E7B9}"/>
              </a:ext>
            </a:extLst>
          </p:cNvPr>
          <p:cNvGrpSpPr/>
          <p:nvPr/>
        </p:nvGrpSpPr>
        <p:grpSpPr>
          <a:xfrm>
            <a:off x="0" y="6563118"/>
            <a:ext cx="12192000" cy="292132"/>
            <a:chOff x="0" y="6543868"/>
            <a:chExt cx="12192000" cy="29213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62439F7-DC92-1AD5-05B5-CBA722DE1851}"/>
                </a:ext>
              </a:extLst>
            </p:cNvPr>
            <p:cNvSpPr/>
            <p:nvPr/>
          </p:nvSpPr>
          <p:spPr>
            <a:xfrm>
              <a:off x="0" y="6543868"/>
              <a:ext cx="12192000" cy="2921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E3AA3EC-3E34-2FAF-B1FA-52558D3CFF18}"/>
                </a:ext>
              </a:extLst>
            </p:cNvPr>
            <p:cNvGrpSpPr/>
            <p:nvPr/>
          </p:nvGrpSpPr>
          <p:grpSpPr>
            <a:xfrm>
              <a:off x="2599417" y="6550361"/>
              <a:ext cx="7174914" cy="282093"/>
              <a:chOff x="2599417" y="6358925"/>
              <a:chExt cx="7174914" cy="473529"/>
            </a:xfrm>
          </p:grpSpPr>
          <p:sp>
            <p:nvSpPr>
              <p:cNvPr id="67" name="Chevron 40">
                <a:extLst>
                  <a:ext uri="{FF2B5EF4-FFF2-40B4-BE49-F238E27FC236}">
                    <a16:creationId xmlns:a16="http://schemas.microsoft.com/office/drawing/2014/main" id="{74E2CFBE-FBB3-C421-F056-A351FA0172E0}"/>
                  </a:ext>
                </a:extLst>
              </p:cNvPr>
              <p:cNvSpPr/>
              <p:nvPr/>
            </p:nvSpPr>
            <p:spPr>
              <a:xfrm>
                <a:off x="2599417" y="6364453"/>
                <a:ext cx="1974543" cy="468001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Chevron 40">
                <a:extLst>
                  <a:ext uri="{FF2B5EF4-FFF2-40B4-BE49-F238E27FC236}">
                    <a16:creationId xmlns:a16="http://schemas.microsoft.com/office/drawing/2014/main" id="{7ED7D511-64CE-D07A-B11D-1316DEDAB0FB}"/>
                  </a:ext>
                </a:extLst>
              </p:cNvPr>
              <p:cNvSpPr/>
              <p:nvPr/>
            </p:nvSpPr>
            <p:spPr>
              <a:xfrm>
                <a:off x="4331181" y="6364454"/>
                <a:ext cx="1974543" cy="468000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Algorithm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Chevron 40">
                <a:extLst>
                  <a:ext uri="{FF2B5EF4-FFF2-40B4-BE49-F238E27FC236}">
                    <a16:creationId xmlns:a16="http://schemas.microsoft.com/office/drawing/2014/main" id="{BBF80AB2-33FD-058E-381D-87868D299C3C}"/>
                  </a:ext>
                </a:extLst>
              </p:cNvPr>
              <p:cNvSpPr/>
              <p:nvPr/>
            </p:nvSpPr>
            <p:spPr>
              <a:xfrm>
                <a:off x="6070247" y="6358925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Evaluation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Chevron 40">
                <a:extLst>
                  <a:ext uri="{FF2B5EF4-FFF2-40B4-BE49-F238E27FC236}">
                    <a16:creationId xmlns:a16="http://schemas.microsoft.com/office/drawing/2014/main" id="{BFAADE05-948E-D4BE-7A9C-1EE0E31385DD}"/>
                  </a:ext>
                </a:extLst>
              </p:cNvPr>
              <p:cNvSpPr/>
              <p:nvPr/>
            </p:nvSpPr>
            <p:spPr>
              <a:xfrm>
                <a:off x="7799788" y="6359058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Conclusion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045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DEF4481E-3582-428F-8088-8C8CB324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2SYN Algorithm</a:t>
            </a:r>
            <a:endParaRPr lang="he-IL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E4A568E-885C-440E-AA07-1382C0A26F19}"/>
              </a:ext>
            </a:extLst>
          </p:cNvPr>
          <p:cNvGrpSpPr/>
          <p:nvPr/>
        </p:nvGrpSpPr>
        <p:grpSpPr>
          <a:xfrm>
            <a:off x="1150389" y="1441523"/>
            <a:ext cx="8263623" cy="4897128"/>
            <a:chOff x="1150389" y="1441523"/>
            <a:chExt cx="8263623" cy="489712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391F8F0-92BB-4DBC-81BB-83C5980EF83E}"/>
                </a:ext>
              </a:extLst>
            </p:cNvPr>
            <p:cNvGrpSpPr/>
            <p:nvPr/>
          </p:nvGrpSpPr>
          <p:grpSpPr>
            <a:xfrm>
              <a:off x="1150389" y="1441523"/>
              <a:ext cx="8263623" cy="4897128"/>
              <a:chOff x="683664" y="879548"/>
              <a:chExt cx="8263623" cy="4897128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F96499A3-DB4A-49EB-B97F-22ECE79D5260}"/>
                  </a:ext>
                </a:extLst>
              </p:cNvPr>
              <p:cNvGrpSpPr/>
              <p:nvPr/>
            </p:nvGrpSpPr>
            <p:grpSpPr>
              <a:xfrm>
                <a:off x="683664" y="879548"/>
                <a:ext cx="8263623" cy="4897128"/>
                <a:chOff x="683664" y="879548"/>
                <a:chExt cx="8263623" cy="4897128"/>
              </a:xfrm>
            </p:grpSpPr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A3C2407B-95E4-4BC6-A05B-E55B15FDA488}"/>
                    </a:ext>
                  </a:extLst>
                </p:cNvPr>
                <p:cNvSpPr/>
                <p:nvPr/>
              </p:nvSpPr>
              <p:spPr>
                <a:xfrm>
                  <a:off x="683664" y="1991170"/>
                  <a:ext cx="2486826" cy="1800225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1" anchor="t" anchorCtr="0"/>
                <a:lstStyle/>
                <a:p>
                  <a:pPr algn="ctr"/>
                  <a:endParaRPr lang="he-IL" b="1" dirty="0"/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28290043-3734-42DE-82D4-FE616880935E}"/>
                    </a:ext>
                  </a:extLst>
                </p:cNvPr>
                <p:cNvGrpSpPr/>
                <p:nvPr/>
              </p:nvGrpSpPr>
              <p:grpSpPr>
                <a:xfrm>
                  <a:off x="819946" y="879548"/>
                  <a:ext cx="5543342" cy="4897128"/>
                  <a:chOff x="819946" y="879548"/>
                  <a:chExt cx="5622095" cy="4897128"/>
                </a:xfrm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492987A6-8CF5-4AFC-B4BF-62FC40C71355}"/>
                      </a:ext>
                    </a:extLst>
                  </p:cNvPr>
                  <p:cNvGrpSpPr/>
                  <p:nvPr/>
                </p:nvGrpSpPr>
                <p:grpSpPr>
                  <a:xfrm>
                    <a:off x="1317561" y="879548"/>
                    <a:ext cx="5124480" cy="4897128"/>
                    <a:chOff x="1317561" y="879548"/>
                    <a:chExt cx="5124480" cy="4897128"/>
                  </a:xfrm>
                </p:grpSpPr>
                <p:grpSp>
                  <p:nvGrpSpPr>
                    <p:cNvPr id="56" name="Group 55">
                      <a:extLst>
                        <a:ext uri="{FF2B5EF4-FFF2-40B4-BE49-F238E27FC236}">
                          <a16:creationId xmlns:a16="http://schemas.microsoft.com/office/drawing/2014/main" id="{7E6FC2A7-7168-4BF8-83E1-80FAC55A39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17561" y="879548"/>
                      <a:ext cx="5124480" cy="4349677"/>
                      <a:chOff x="1317561" y="879548"/>
                      <a:chExt cx="5124480" cy="4349677"/>
                    </a:xfrm>
                  </p:grpSpPr>
                  <p:pic>
                    <p:nvPicPr>
                      <p:cNvPr id="58" name="Picture 57" descr="Icon&#10;&#10;Description automatically generated">
                        <a:extLst>
                          <a:ext uri="{FF2B5EF4-FFF2-40B4-BE49-F238E27FC236}">
                            <a16:creationId xmlns:a16="http://schemas.microsoft.com/office/drawing/2014/main" id="{5B6B9713-76A3-438D-8FFD-4C28EA9B493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94414" y="879548"/>
                        <a:ext cx="1683523" cy="168352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9" name="Picture 58" descr="Background pattern&#10;&#10;Description automatically generated with medium confidence">
                        <a:extLst>
                          <a:ext uri="{FF2B5EF4-FFF2-40B4-BE49-F238E27FC236}">
                            <a16:creationId xmlns:a16="http://schemas.microsoft.com/office/drawing/2014/main" id="{915F104F-1701-4059-9827-15A24C8BF68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41816" y="3429000"/>
                        <a:ext cx="1800225" cy="1800225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60" name="Straight Arrow Connector 59" descr="A">
                        <a:extLst>
                          <a:ext uri="{FF2B5EF4-FFF2-40B4-BE49-F238E27FC236}">
                            <a16:creationId xmlns:a16="http://schemas.microsoft.com/office/drawing/2014/main" id="{32AFABEF-FE50-474A-8A4F-8CD61A035691}"/>
                          </a:ext>
                        </a:extLst>
                      </p:cNvPr>
                      <p:cNvCxnSpPr>
                        <a:cxnSpLocks/>
                        <a:endCxn id="58" idx="1"/>
                      </p:cNvCxnSpPr>
                      <p:nvPr/>
                    </p:nvCxnSpPr>
                    <p:spPr>
                      <a:xfrm flipV="1">
                        <a:off x="2888479" y="1721310"/>
                        <a:ext cx="1805935" cy="1143220"/>
                      </a:xfrm>
                      <a:prstGeom prst="straightConnector1">
                        <a:avLst/>
                      </a:prstGeom>
                      <a:ln w="76200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Straight Arrow Connector 60">
                        <a:extLst>
                          <a:ext uri="{FF2B5EF4-FFF2-40B4-BE49-F238E27FC236}">
                            <a16:creationId xmlns:a16="http://schemas.microsoft.com/office/drawing/2014/main" id="{6EBD83C8-BD71-4E0B-B57B-1827713BCB26}"/>
                          </a:ext>
                        </a:extLst>
                      </p:cNvPr>
                      <p:cNvCxnSpPr>
                        <a:cxnSpLocks/>
                        <a:endCxn id="59" idx="1"/>
                      </p:cNvCxnSpPr>
                      <p:nvPr/>
                    </p:nvCxnSpPr>
                    <p:spPr>
                      <a:xfrm>
                        <a:off x="2888479" y="2864530"/>
                        <a:ext cx="1753337" cy="1464583"/>
                      </a:xfrm>
                      <a:prstGeom prst="straightConnector1">
                        <a:avLst/>
                      </a:prstGeom>
                      <a:ln w="76200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Straight Arrow Connector 61">
                        <a:extLst>
                          <a:ext uri="{FF2B5EF4-FFF2-40B4-BE49-F238E27FC236}">
                            <a16:creationId xmlns:a16="http://schemas.microsoft.com/office/drawing/2014/main" id="{23409EF0-E3BE-4016-ADC6-54DC57630A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317561" y="2865197"/>
                        <a:ext cx="644162" cy="1490"/>
                      </a:xfrm>
                      <a:prstGeom prst="straightConnector1">
                        <a:avLst/>
                      </a:prstGeom>
                      <a:ln w="57150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7EB8414D-08E3-4903-BB59-1D85D17D35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35951" y="5191901"/>
                      <a:ext cx="1076841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r>
                        <a:rPr lang="en-US" sz="3200" b="1" dirty="0"/>
                        <a:t>DSL</a:t>
                      </a:r>
                      <a:endParaRPr lang="he-IL" b="1" dirty="0"/>
                    </a:p>
                  </p:txBody>
                </p:sp>
              </p:grp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1042D7CF-B2E8-45CD-B841-0BDC0A16BE45}"/>
                      </a:ext>
                    </a:extLst>
                  </p:cNvPr>
                  <p:cNvSpPr/>
                  <p:nvPr/>
                </p:nvSpPr>
                <p:spPr>
                  <a:xfrm>
                    <a:off x="819946" y="2658965"/>
                    <a:ext cx="409536" cy="460066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en-US" sz="2800" b="1" dirty="0"/>
                      <a:t>S</a:t>
                    </a:r>
                    <a:endParaRPr lang="he-IL" sz="3600" b="1" dirty="0"/>
                  </a:p>
                </p:txBody>
              </p:sp>
            </p:grp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0C8E7675-8F5E-49EB-92EB-B65CDC058460}"/>
                    </a:ext>
                  </a:extLst>
                </p:cNvPr>
                <p:cNvCxnSpPr>
                  <a:cxnSpLocks/>
                  <a:stCxn id="58" idx="3"/>
                </p:cNvCxnSpPr>
                <p:nvPr/>
              </p:nvCxnSpPr>
              <p:spPr>
                <a:xfrm>
                  <a:off x="6300081" y="1721310"/>
                  <a:ext cx="2647206" cy="1143219"/>
                </a:xfrm>
                <a:prstGeom prst="straightConnector1">
                  <a:avLst/>
                </a:prstGeom>
                <a:ln w="7620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FED65FC0-7D2B-4EB8-B016-C5043399C54E}"/>
                    </a:ext>
                  </a:extLst>
                </p:cNvPr>
                <p:cNvCxnSpPr>
                  <a:cxnSpLocks/>
                  <a:stCxn id="59" idx="3"/>
                </p:cNvCxnSpPr>
                <p:nvPr/>
              </p:nvCxnSpPr>
              <p:spPr>
                <a:xfrm flipV="1">
                  <a:off x="6363287" y="2864530"/>
                  <a:ext cx="2562540" cy="1464583"/>
                </a:xfrm>
                <a:prstGeom prst="straightConnector1">
                  <a:avLst/>
                </a:prstGeom>
                <a:ln w="7620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DD519EC-70C5-4B3A-B377-51BD90479001}"/>
                  </a:ext>
                </a:extLst>
              </p:cNvPr>
              <p:cNvSpPr txBox="1"/>
              <p:nvPr/>
            </p:nvSpPr>
            <p:spPr>
              <a:xfrm>
                <a:off x="5087846" y="2411260"/>
                <a:ext cx="106175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3200" b="1" dirty="0"/>
                  <a:t>LTE</a:t>
                </a:r>
                <a:endParaRPr lang="he-IL" b="1" dirty="0"/>
              </a:p>
            </p:txBody>
          </p:sp>
        </p:grpSp>
        <p:sp>
          <p:nvSpPr>
            <p:cNvPr id="46" name="Cloud 45">
              <a:extLst>
                <a:ext uri="{FF2B5EF4-FFF2-40B4-BE49-F238E27FC236}">
                  <a16:creationId xmlns:a16="http://schemas.microsoft.com/office/drawing/2014/main" id="{71D4998E-FD3A-41DB-A4C5-85D75ECD4608}"/>
                </a:ext>
              </a:extLst>
            </p:cNvPr>
            <p:cNvSpPr/>
            <p:nvPr/>
          </p:nvSpPr>
          <p:spPr>
            <a:xfrm>
              <a:off x="7465606" y="1775042"/>
              <a:ext cx="1846246" cy="3850433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Internet</a:t>
              </a:r>
              <a:endParaRPr lang="LID4096" sz="2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64FC8ED0-E958-4FCA-ACF7-FBE1BB3C41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4"/>
          <a:stretch/>
        </p:blipFill>
        <p:spPr>
          <a:xfrm>
            <a:off x="2381975" y="2999699"/>
            <a:ext cx="961040" cy="857926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6F535EF0-3640-4807-A621-2CF3E220DE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4"/>
          <a:stretch/>
        </p:blipFill>
        <p:spPr>
          <a:xfrm>
            <a:off x="7609889" y="3799176"/>
            <a:ext cx="961040" cy="857926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F00F4E7C-9525-467A-8333-CFAA988689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4"/>
          <a:stretch/>
        </p:blipFill>
        <p:spPr>
          <a:xfrm>
            <a:off x="7609889" y="2312432"/>
            <a:ext cx="961040" cy="857926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A18BE6B-17A5-4EE4-B802-4CC31D04268D}"/>
              </a:ext>
            </a:extLst>
          </p:cNvPr>
          <p:cNvCxnSpPr>
            <a:cxnSpLocks/>
          </p:cNvCxnSpPr>
          <p:nvPr/>
        </p:nvCxnSpPr>
        <p:spPr>
          <a:xfrm>
            <a:off x="9344025" y="3426505"/>
            <a:ext cx="75511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FCF7963-B831-4911-91DA-78EDA4957352}"/>
              </a:ext>
            </a:extLst>
          </p:cNvPr>
          <p:cNvSpPr/>
          <p:nvPr/>
        </p:nvSpPr>
        <p:spPr>
          <a:xfrm>
            <a:off x="3025397" y="2874199"/>
            <a:ext cx="844793" cy="5016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SYN</a:t>
            </a:r>
            <a:endParaRPr lang="he-IL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F7DE608-AC44-4E6E-A2F0-B1915E80B4EE}"/>
              </a:ext>
            </a:extLst>
          </p:cNvPr>
          <p:cNvSpPr/>
          <p:nvPr/>
        </p:nvSpPr>
        <p:spPr>
          <a:xfrm>
            <a:off x="3043469" y="3411181"/>
            <a:ext cx="817598" cy="5205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SYN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80E1470-0A45-44F6-A0AE-59286EFFB075}"/>
                  </a:ext>
                </a:extLst>
              </p:cNvPr>
              <p:cNvSpPr txBox="1"/>
              <p:nvPr/>
            </p:nvSpPr>
            <p:spPr>
              <a:xfrm>
                <a:off x="9402803" y="3453257"/>
                <a:ext cx="748608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𝑰𝑷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16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80E1470-0A45-44F6-A0AE-59286EFFB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803" y="3453257"/>
                <a:ext cx="748608" cy="338554"/>
              </a:xfrm>
              <a:prstGeom prst="rect">
                <a:avLst/>
              </a:prstGeom>
              <a:blipFill>
                <a:blip r:embed="rId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F0C6719-1459-4778-95FF-7C5756FF2E33}"/>
                  </a:ext>
                </a:extLst>
              </p:cNvPr>
              <p:cNvSpPr txBox="1"/>
              <p:nvPr/>
            </p:nvSpPr>
            <p:spPr>
              <a:xfrm>
                <a:off x="1656753" y="3463854"/>
                <a:ext cx="8468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𝑰𝑷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16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F0C6719-1459-4778-95FF-7C5756FF2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753" y="3463854"/>
                <a:ext cx="846800" cy="338554"/>
              </a:xfrm>
              <a:prstGeom prst="rect">
                <a:avLst/>
              </a:prstGeom>
              <a:blipFill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35B4A5DF-ABF0-4A05-8AEA-63A793ECF12C}"/>
              </a:ext>
            </a:extLst>
          </p:cNvPr>
          <p:cNvSpPr/>
          <p:nvPr/>
        </p:nvSpPr>
        <p:spPr>
          <a:xfrm>
            <a:off x="10139229" y="3210277"/>
            <a:ext cx="403799" cy="4600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D</a:t>
            </a:r>
            <a:endParaRPr lang="he-IL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38208B4-6C1B-4426-A808-1C7CA2294F47}"/>
                  </a:ext>
                </a:extLst>
              </p:cNvPr>
              <p:cNvSpPr txBox="1"/>
              <p:nvPr/>
            </p:nvSpPr>
            <p:spPr>
              <a:xfrm>
                <a:off x="3673661" y="3060667"/>
                <a:ext cx="879543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1600" b="1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38208B4-6C1B-4426-A808-1C7CA2294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661" y="3060667"/>
                <a:ext cx="879543" cy="338554"/>
              </a:xfrm>
              <a:prstGeom prst="rect">
                <a:avLst/>
              </a:prstGeom>
              <a:blipFill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23EFA05-D525-4FC3-8774-5EBFC895A9C3}"/>
                  </a:ext>
                </a:extLst>
              </p:cNvPr>
              <p:cNvSpPr txBox="1"/>
              <p:nvPr/>
            </p:nvSpPr>
            <p:spPr>
              <a:xfrm>
                <a:off x="3685691" y="3516405"/>
                <a:ext cx="8468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1600" b="1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23EFA05-D525-4FC3-8774-5EBFC895A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91" y="3516405"/>
                <a:ext cx="846800" cy="338554"/>
              </a:xfrm>
              <a:prstGeom prst="rect">
                <a:avLst/>
              </a:prstGeom>
              <a:blipFill>
                <a:blip r:embed="rId11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D9863E0-323E-869D-10D8-C98707AB5D87}"/>
              </a:ext>
            </a:extLst>
          </p:cNvPr>
          <p:cNvGrpSpPr/>
          <p:nvPr/>
        </p:nvGrpSpPr>
        <p:grpSpPr>
          <a:xfrm>
            <a:off x="0" y="6563118"/>
            <a:ext cx="12192000" cy="292132"/>
            <a:chOff x="0" y="6543868"/>
            <a:chExt cx="12192000" cy="29213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74BFF0-C102-34A2-8F4D-22DB9FDACD65}"/>
                </a:ext>
              </a:extLst>
            </p:cNvPr>
            <p:cNvSpPr/>
            <p:nvPr/>
          </p:nvSpPr>
          <p:spPr>
            <a:xfrm>
              <a:off x="0" y="6543868"/>
              <a:ext cx="12192000" cy="2921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6CC0144-4686-0668-37F5-30153E6D7CFA}"/>
                </a:ext>
              </a:extLst>
            </p:cNvPr>
            <p:cNvGrpSpPr/>
            <p:nvPr/>
          </p:nvGrpSpPr>
          <p:grpSpPr>
            <a:xfrm>
              <a:off x="2599417" y="6550361"/>
              <a:ext cx="7174914" cy="282093"/>
              <a:chOff x="2599417" y="6358925"/>
              <a:chExt cx="7174914" cy="473529"/>
            </a:xfrm>
          </p:grpSpPr>
          <p:sp>
            <p:nvSpPr>
              <p:cNvPr id="55" name="Chevron 40">
                <a:extLst>
                  <a:ext uri="{FF2B5EF4-FFF2-40B4-BE49-F238E27FC236}">
                    <a16:creationId xmlns:a16="http://schemas.microsoft.com/office/drawing/2014/main" id="{73E36368-B7C4-4990-9023-64DEA3B1CF87}"/>
                  </a:ext>
                </a:extLst>
              </p:cNvPr>
              <p:cNvSpPr/>
              <p:nvPr/>
            </p:nvSpPr>
            <p:spPr>
              <a:xfrm>
                <a:off x="2599417" y="6364453"/>
                <a:ext cx="1974543" cy="468001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Chevron 40">
                <a:extLst>
                  <a:ext uri="{FF2B5EF4-FFF2-40B4-BE49-F238E27FC236}">
                    <a16:creationId xmlns:a16="http://schemas.microsoft.com/office/drawing/2014/main" id="{A119E16D-0F4D-C254-3B55-052877955D3E}"/>
                  </a:ext>
                </a:extLst>
              </p:cNvPr>
              <p:cNvSpPr/>
              <p:nvPr/>
            </p:nvSpPr>
            <p:spPr>
              <a:xfrm>
                <a:off x="4331181" y="6364454"/>
                <a:ext cx="1974543" cy="468000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Algorithm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Chevron 40">
                <a:extLst>
                  <a:ext uri="{FF2B5EF4-FFF2-40B4-BE49-F238E27FC236}">
                    <a16:creationId xmlns:a16="http://schemas.microsoft.com/office/drawing/2014/main" id="{DD3994B5-2FDB-05E1-ED7C-2736E68C87B0}"/>
                  </a:ext>
                </a:extLst>
              </p:cNvPr>
              <p:cNvSpPr/>
              <p:nvPr/>
            </p:nvSpPr>
            <p:spPr>
              <a:xfrm>
                <a:off x="6070247" y="6358925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Evaluation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Chevron 40">
                <a:extLst>
                  <a:ext uri="{FF2B5EF4-FFF2-40B4-BE49-F238E27FC236}">
                    <a16:creationId xmlns:a16="http://schemas.microsoft.com/office/drawing/2014/main" id="{323B5595-348E-76F5-BE0A-9F03D3738976}"/>
                  </a:ext>
                </a:extLst>
              </p:cNvPr>
              <p:cNvSpPr/>
              <p:nvPr/>
            </p:nvSpPr>
            <p:spPr>
              <a:xfrm>
                <a:off x="7799788" y="6359058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Conclusion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CD137F9-E6BE-3606-1337-657200BF6720}"/>
              </a:ext>
            </a:extLst>
          </p:cNvPr>
          <p:cNvSpPr txBox="1"/>
          <p:nvPr/>
        </p:nvSpPr>
        <p:spPr>
          <a:xfrm>
            <a:off x="1928249" y="3822521"/>
            <a:ext cx="19682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</a:rPr>
              <a:t>Source R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outer</a:t>
            </a:r>
            <a:endParaRPr lang="he-IL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CC3DB98-29D0-D6EC-9C16-44E2E3F9A6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3372889"/>
                  </p:ext>
                </p:extLst>
              </p:nvPr>
            </p:nvGraphicFramePr>
            <p:xfrm>
              <a:off x="9947445" y="3857625"/>
              <a:ext cx="136435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52">
                      <a:extLst>
                        <a:ext uri="{9D8B030D-6E8A-4147-A177-3AD203B41FA5}">
                          <a16:colId xmlns:a16="http://schemas.microsoft.com/office/drawing/2014/main" val="22555757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Active Flows</a:t>
                          </a:r>
                          <a:endParaRPr lang="LID4096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25858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he-IL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220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he-IL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8273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…</a:t>
                          </a:r>
                          <a:endParaRPr lang="he-IL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00434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CC3DB98-29D0-D6EC-9C16-44E2E3F9A6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3372889"/>
                  </p:ext>
                </p:extLst>
              </p:nvPr>
            </p:nvGraphicFramePr>
            <p:xfrm>
              <a:off x="9947445" y="3857625"/>
              <a:ext cx="136435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52">
                      <a:extLst>
                        <a:ext uri="{9D8B030D-6E8A-4147-A177-3AD203B41FA5}">
                          <a16:colId xmlns:a16="http://schemas.microsoft.com/office/drawing/2014/main" val="22555757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Active Flows</a:t>
                          </a:r>
                          <a:endParaRPr lang="LID4096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25858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12"/>
                          <a:stretch>
                            <a:fillRect l="-444" t="-100000" r="-1778" b="-2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220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12"/>
                          <a:stretch>
                            <a:fillRect l="-444" t="-203279" r="-1778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8273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…</a:t>
                          </a:r>
                          <a:endParaRPr lang="he-IL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00434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0574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1273 L 0.00938 -0.01273 C 0.01589 -0.0169 0.02214 -0.02246 0.02891 -0.02523 C 0.03542 -0.02801 0.04245 -0.02801 0.04922 -0.0294 C 0.05834 -0.03172 0.06745 -0.03403 0.07657 -0.03635 C 0.07787 -0.03773 0.07904 -0.03935 0.08047 -0.04051 C 0.08164 -0.04167 0.08308 -0.04213 0.08438 -0.04329 C 0.08698 -0.0463 0.08946 -0.05 0.09219 -0.05301 C 0.09597 -0.05741 0.09974 -0.06204 0.10391 -0.06551 C 0.10495 -0.06644 0.10599 -0.06736 0.10703 -0.06829 C 0.11068 -0.07246 0.11224 -0.07547 0.11641 -0.07801 C 0.12487 -0.08357 0.12578 -0.08195 0.13516 -0.08496 C 0.13724 -0.08565 0.13933 -0.08658 0.14141 -0.08773 C 0.14245 -0.08843 0.14336 -0.09028 0.14453 -0.09051 C 0.14701 -0.09167 0.14974 -0.09144 0.15235 -0.0919 C 0.15391 -0.09236 0.15547 -0.09283 0.15703 -0.09329 C 0.15886 -0.09422 0.16055 -0.09537 0.1625 -0.09607 C 0.1655 -0.09769 0.16875 -0.09885 0.17188 -0.10023 C 0.17526 -0.10209 0.17852 -0.1044 0.18203 -0.10579 C 0.18503 -0.10718 0.18828 -0.10741 0.19141 -0.10857 C 0.19427 -0.10973 0.19714 -0.11135 0.2 -0.11273 C 0.24154 -0.10672 0.16797 -0.11574 0.22188 -0.1169 C 0.23802 -0.11736 0.25417 -0.11412 0.27032 -0.11273 C 0.30417 -0.1007 0.2556 -0.11621 0.29766 -0.10996 C 0.30352 -0.10926 0.3142 -0.10162 0.32032 -0.09885 C 0.33177 -0.09375 0.33854 -0.09329 0.35 -0.08635 C 0.3543 -0.0838 0.35821 -0.0794 0.3625 -0.07662 C 0.36706 -0.07385 0.37188 -0.07269 0.37657 -0.06968 C 0.38438 -0.06482 0.39219 -0.05857 0.4 -0.05301 C 0.40261 -0.05116 0.40521 -0.04954 0.40782 -0.04746 C 0.41068 -0.04514 0.41341 -0.04283 0.41641 -0.04051 C 0.43581 -0.02662 0.42175 -0.0375 0.43907 -0.02662 C 0.44961 -0.02014 0.44375 -0.02292 0.45313 -0.01551 C 0.4556 -0.01366 0.45834 -0.01204 0.46094 -0.00996 C 0.46328 -0.00834 0.4655 -0.00602 0.46797 -0.0044 C 0.47018 -0.00324 0.47266 -0.00255 0.475 -0.00162 C 0.4763 0.00023 0.47735 0.00231 0.47891 0.00393 C 0.48907 0.01435 0.47956 2.96296E-6 0.49219 0.01504 C 0.4944 0.01759 0.49779 0.02176 0.5 0.02338 C 0.50143 0.0243 0.50313 0.0243 0.50469 0.02477 C 0.50547 0.02615 0.50625 0.02731 0.50703 0.02893 C 0.50808 0.03148 0.50886 0.03472 0.51016 0.03727 C 0.51068 0.03842 0.51172 0.03912 0.5125 0.04004 " pathEditMode="relative" ptsTypes="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24 0.04791 L 0.01224 0.04791 C 0.02604 0.05602 0.01654 0.04861 0.0349 0.07569 C 0.03711 0.07893 0.03933 0.08264 0.04193 0.08541 C 0.04714 0.0912 0.05938 0.10416 0.06459 0.1118 C 0.08412 0.14004 0.05769 0.10764 0.07787 0.12986 C 0.08438 0.13703 0.08985 0.14884 0.0974 0.15208 C 0.11576 0.15949 0.10573 0.15532 0.13412 0.16875 C 0.13698 0.1699 0.13972 0.17199 0.14271 0.17291 C 0.14818 0.1743 0.15352 0.17592 0.15912 0.17708 C 0.16524 0.17824 0.17162 0.1787 0.17787 0.17986 C 0.18464 0.18102 0.19141 0.18264 0.19818 0.18402 C 0.22422 0.18078 0.25026 0.17893 0.27631 0.1743 C 0.27813 0.17384 0.27917 0.16967 0.28099 0.16875 C 0.29375 0.16134 0.30677 0.15439 0.32006 0.1493 C 0.3862 0.12338 0.3211 0.15 0.35521 0.13402 C 0.35951 0.13194 0.36407 0.13055 0.36849 0.12847 C 0.37214 0.12639 0.37565 0.12361 0.37943 0.12152 C 0.38138 0.12037 0.3836 0.11967 0.38568 0.11875 C 0.403 0.11018 0.38203 0.11898 0.40756 0.10902 C 0.42227 0.09051 0.40951 0.1081 0.42006 0.08958 C 0.42344 0.08333 0.42631 0.08102 0.43021 0.07569 C 0.43542 0.06828 0.44584 0.05347 0.44584 0.05347 C 0.44753 0.04814 0.4487 0.04398 0.45131 0.03958 C 0.46367 0.01736 0.44701 0.04907 0.45912 0.02986 C 0.46576 0.01898 0.4599 0.02291 0.46615 0.02014 C 0.46745 0.01736 0.46849 0.01412 0.47006 0.0118 C 0.47735 -0.00047 0.47631 0.00277 0.48334 -0.00486 C 0.48959 -0.01181 0.48568 -0.00949 0.49115 -0.01181 C 0.49245 -0.0132 0.49362 -0.01482 0.49506 -0.01598 C 0.50144 -0.02176 0.49349 -0.00648 0.50599 -0.02848 C 0.50847 -0.03311 0.50795 -0.03311 0.51146 -0.03542 C 0.51159 -0.03565 0.51198 -0.03542 0.51224 -0.03542 " pathEditMode="relative" ptsTypes="AAAAAAAAAAAAAAAAAAAAAAAAAAAAAAA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DEF4481E-3582-428F-8088-8C8CB324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2SYN Algorithm</a:t>
            </a:r>
            <a:endParaRPr lang="he-IL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D0B60C2-FA29-890A-7189-54C06EC33A34}"/>
              </a:ext>
            </a:extLst>
          </p:cNvPr>
          <p:cNvGrpSpPr/>
          <p:nvPr/>
        </p:nvGrpSpPr>
        <p:grpSpPr>
          <a:xfrm>
            <a:off x="1150389" y="1441523"/>
            <a:ext cx="8948753" cy="4897128"/>
            <a:chOff x="1150389" y="1441523"/>
            <a:chExt cx="8948753" cy="489712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DB8D59-955A-AC67-E8BB-8C0043626B96}"/>
                </a:ext>
              </a:extLst>
            </p:cNvPr>
            <p:cNvGrpSpPr/>
            <p:nvPr/>
          </p:nvGrpSpPr>
          <p:grpSpPr>
            <a:xfrm>
              <a:off x="1150389" y="1441523"/>
              <a:ext cx="8948753" cy="4897128"/>
              <a:chOff x="1150389" y="1441523"/>
              <a:chExt cx="8948753" cy="4897128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8261BCB-ECDD-49F6-A581-AB2215B4A18C}"/>
                  </a:ext>
                </a:extLst>
              </p:cNvPr>
              <p:cNvGrpSpPr/>
              <p:nvPr/>
            </p:nvGrpSpPr>
            <p:grpSpPr>
              <a:xfrm>
                <a:off x="1150389" y="1441523"/>
                <a:ext cx="8263623" cy="4897128"/>
                <a:chOff x="1150389" y="1441523"/>
                <a:chExt cx="8263623" cy="4897128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55A66334-DA9A-4F4F-97D2-9174CC507DDD}"/>
                    </a:ext>
                  </a:extLst>
                </p:cNvPr>
                <p:cNvGrpSpPr/>
                <p:nvPr/>
              </p:nvGrpSpPr>
              <p:grpSpPr>
                <a:xfrm>
                  <a:off x="1150389" y="1441523"/>
                  <a:ext cx="8263623" cy="4897128"/>
                  <a:chOff x="683664" y="879548"/>
                  <a:chExt cx="8263623" cy="4897128"/>
                </a:xfrm>
              </p:grpSpPr>
              <p:grpSp>
                <p:nvGrpSpPr>
                  <p:cNvPr id="7" name="Group 6">
                    <a:extLst>
                      <a:ext uri="{FF2B5EF4-FFF2-40B4-BE49-F238E27FC236}">
                        <a16:creationId xmlns:a16="http://schemas.microsoft.com/office/drawing/2014/main" id="{5B7F4230-81CD-4F7F-8D3C-28F3BFD2A849}"/>
                      </a:ext>
                    </a:extLst>
                  </p:cNvPr>
                  <p:cNvGrpSpPr/>
                  <p:nvPr/>
                </p:nvGrpSpPr>
                <p:grpSpPr>
                  <a:xfrm>
                    <a:off x="683664" y="879548"/>
                    <a:ext cx="8263623" cy="4897128"/>
                    <a:chOff x="683664" y="879548"/>
                    <a:chExt cx="8263623" cy="4897128"/>
                  </a:xfrm>
                </p:grpSpPr>
                <p:sp>
                  <p:nvSpPr>
                    <p:cNvPr id="9" name="Rectangle: Rounded Corners 8">
                      <a:extLst>
                        <a:ext uri="{FF2B5EF4-FFF2-40B4-BE49-F238E27FC236}">
                          <a16:creationId xmlns:a16="http://schemas.microsoft.com/office/drawing/2014/main" id="{9E5B71C1-78C8-4C40-BDEA-DB0EA25FF6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664" y="1991170"/>
                      <a:ext cx="2486826" cy="1800225"/>
                    </a:xfrm>
                    <a:prstGeom prst="round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1" anchor="t" anchorCtr="0"/>
                    <a:lstStyle/>
                    <a:p>
                      <a:pPr algn="ctr"/>
                      <a:endParaRPr lang="he-IL" b="1" dirty="0"/>
                    </a:p>
                  </p:txBody>
                </p:sp>
                <p:grpSp>
                  <p:nvGrpSpPr>
                    <p:cNvPr id="17" name="Group 16">
                      <a:extLst>
                        <a:ext uri="{FF2B5EF4-FFF2-40B4-BE49-F238E27FC236}">
                          <a16:creationId xmlns:a16="http://schemas.microsoft.com/office/drawing/2014/main" id="{CC8ACA1C-6985-401F-9D09-49C26CF2F6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10590" y="879548"/>
                      <a:ext cx="5052698" cy="4897128"/>
                      <a:chOff x="1317560" y="879548"/>
                      <a:chExt cx="5124481" cy="4897128"/>
                    </a:xfrm>
                  </p:grpSpPr>
                  <p:grpSp>
                    <p:nvGrpSpPr>
                      <p:cNvPr id="20" name="Group 19">
                        <a:extLst>
                          <a:ext uri="{FF2B5EF4-FFF2-40B4-BE49-F238E27FC236}">
                            <a16:creationId xmlns:a16="http://schemas.microsoft.com/office/drawing/2014/main" id="{0D7BD33A-F01C-4D04-97B5-5A4C3D4D9E1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17560" y="879548"/>
                        <a:ext cx="5124481" cy="4349677"/>
                        <a:chOff x="1317560" y="879548"/>
                        <a:chExt cx="5124481" cy="4349677"/>
                      </a:xfrm>
                    </p:grpSpPr>
                    <p:pic>
                      <p:nvPicPr>
                        <p:cNvPr id="22" name="Picture 21" descr="Icon&#10;&#10;Description automatically generated">
                          <a:extLst>
                            <a:ext uri="{FF2B5EF4-FFF2-40B4-BE49-F238E27FC236}">
                              <a16:creationId xmlns:a16="http://schemas.microsoft.com/office/drawing/2014/main" id="{A6BC94DA-B57A-49E1-90A1-8052D2CD8B6E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94414" y="879548"/>
                          <a:ext cx="1683523" cy="1683523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23" name="Picture 22" descr="Background pattern&#10;&#10;Description automatically generated with medium confidence">
                          <a:extLst>
                            <a:ext uri="{FF2B5EF4-FFF2-40B4-BE49-F238E27FC236}">
                              <a16:creationId xmlns:a16="http://schemas.microsoft.com/office/drawing/2014/main" id="{164F3EC5-9483-4605-B685-1DB49645524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41816" y="3429000"/>
                          <a:ext cx="1800225" cy="1800225"/>
                        </a:xfrm>
                        <a:prstGeom prst="rect">
                          <a:avLst/>
                        </a:prstGeom>
                      </p:spPr>
                    </p:pic>
                    <p:cxnSp>
                      <p:nvCxnSpPr>
                        <p:cNvPr id="24" name="Straight Arrow Connector 23" descr="A">
                          <a:extLst>
                            <a:ext uri="{FF2B5EF4-FFF2-40B4-BE49-F238E27FC236}">
                              <a16:creationId xmlns:a16="http://schemas.microsoft.com/office/drawing/2014/main" id="{F011D91D-207A-4BD1-81C8-9C20924EF1AC}"/>
                            </a:ext>
                          </a:extLst>
                        </p:cNvPr>
                        <p:cNvCxnSpPr>
                          <a:cxnSpLocks/>
                          <a:endCxn id="22" idx="1"/>
                        </p:cNvCxnSpPr>
                        <p:nvPr/>
                      </p:nvCxnSpPr>
                      <p:spPr>
                        <a:xfrm flipV="1">
                          <a:off x="2888479" y="1721310"/>
                          <a:ext cx="1805935" cy="1143220"/>
                        </a:xfrm>
                        <a:prstGeom prst="straightConnector1">
                          <a:avLst/>
                        </a:prstGeom>
                        <a:ln w="76200">
                          <a:headEnd type="triangle"/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" name="Straight Arrow Connector 24">
                          <a:extLst>
                            <a:ext uri="{FF2B5EF4-FFF2-40B4-BE49-F238E27FC236}">
                              <a16:creationId xmlns:a16="http://schemas.microsoft.com/office/drawing/2014/main" id="{72DDEDC2-613F-4B46-95EB-036501A4E4F6}"/>
                            </a:ext>
                          </a:extLst>
                        </p:cNvPr>
                        <p:cNvCxnSpPr>
                          <a:cxnSpLocks/>
                          <a:endCxn id="23" idx="1"/>
                        </p:cNvCxnSpPr>
                        <p:nvPr/>
                      </p:nvCxnSpPr>
                      <p:spPr>
                        <a:xfrm>
                          <a:off x="2888479" y="2864530"/>
                          <a:ext cx="1753337" cy="1464583"/>
                        </a:xfrm>
                        <a:prstGeom prst="straightConnector1">
                          <a:avLst/>
                        </a:prstGeom>
                        <a:ln w="76200">
                          <a:headEnd type="triangle"/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" name="Straight Arrow Connector 26">
                          <a:extLst>
                            <a:ext uri="{FF2B5EF4-FFF2-40B4-BE49-F238E27FC236}">
                              <a16:creationId xmlns:a16="http://schemas.microsoft.com/office/drawing/2014/main" id="{DEEB9DDE-FDD3-4FF3-BD78-74B2E6A475B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317560" y="2865197"/>
                          <a:ext cx="644162" cy="1490"/>
                        </a:xfrm>
                        <a:prstGeom prst="straightConnector1">
                          <a:avLst/>
                        </a:prstGeom>
                        <a:ln w="57150">
                          <a:headEnd type="triangle"/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71DB1FF2-DEBE-449F-BE04-E1F2B7D4E1D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5951" y="5191901"/>
                        <a:ext cx="1076841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r>
                          <a:rPr lang="en-US" sz="3200" b="1" dirty="0"/>
                          <a:t>DSL</a:t>
                        </a:r>
                        <a:endParaRPr lang="he-IL" b="1" dirty="0"/>
                      </a:p>
                    </p:txBody>
                  </p:sp>
                </p:grpSp>
                <p:cxnSp>
                  <p:nvCxnSpPr>
                    <p:cNvPr id="14" name="Straight Arrow Connector 13">
                      <a:extLst>
                        <a:ext uri="{FF2B5EF4-FFF2-40B4-BE49-F238E27FC236}">
                          <a16:creationId xmlns:a16="http://schemas.microsoft.com/office/drawing/2014/main" id="{93957490-C156-437D-B1C6-828F693E3AC7}"/>
                        </a:ext>
                      </a:extLst>
                    </p:cNvPr>
                    <p:cNvCxnSpPr>
                      <a:cxnSpLocks/>
                      <a:stCxn id="23" idx="3"/>
                    </p:cNvCxnSpPr>
                    <p:nvPr/>
                  </p:nvCxnSpPr>
                  <p:spPr>
                    <a:xfrm flipV="1">
                      <a:off x="6363287" y="2875419"/>
                      <a:ext cx="2584000" cy="1453694"/>
                    </a:xfrm>
                    <a:prstGeom prst="straightConnector1">
                      <a:avLst/>
                    </a:prstGeom>
                    <a:ln w="76200">
                      <a:headEnd type="triangl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Straight Arrow Connector 15">
                      <a:extLst>
                        <a:ext uri="{FF2B5EF4-FFF2-40B4-BE49-F238E27FC236}">
                          <a16:creationId xmlns:a16="http://schemas.microsoft.com/office/drawing/2014/main" id="{42C4FB1B-917C-4D5D-996F-F6B1B8FFEF26}"/>
                        </a:ext>
                      </a:extLst>
                    </p:cNvPr>
                    <p:cNvCxnSpPr>
                      <a:cxnSpLocks/>
                      <a:stCxn id="22" idx="3"/>
                    </p:cNvCxnSpPr>
                    <p:nvPr/>
                  </p:nvCxnSpPr>
                  <p:spPr>
                    <a:xfrm>
                      <a:off x="6300081" y="1721310"/>
                      <a:ext cx="2647206" cy="1154109"/>
                    </a:xfrm>
                    <a:prstGeom prst="straightConnector1">
                      <a:avLst/>
                    </a:prstGeom>
                    <a:ln w="76200">
                      <a:headEnd type="triangl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A890E2D-D0B3-4641-926F-3B1623F2F2DC}"/>
                      </a:ext>
                    </a:extLst>
                  </p:cNvPr>
                  <p:cNvSpPr txBox="1"/>
                  <p:nvPr/>
                </p:nvSpPr>
                <p:spPr>
                  <a:xfrm>
                    <a:off x="5087846" y="2411260"/>
                    <a:ext cx="106175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sz="3200" b="1" dirty="0"/>
                      <a:t>LTE</a:t>
                    </a:r>
                    <a:endParaRPr lang="he-IL" b="1" dirty="0"/>
                  </a:p>
                </p:txBody>
              </p:sp>
            </p:grpSp>
            <p:sp>
              <p:nvSpPr>
                <p:cNvPr id="28" name="Cloud 27">
                  <a:extLst>
                    <a:ext uri="{FF2B5EF4-FFF2-40B4-BE49-F238E27FC236}">
                      <a16:creationId xmlns:a16="http://schemas.microsoft.com/office/drawing/2014/main" id="{D1877FD0-ADBF-442B-8D85-C73404A3539C}"/>
                    </a:ext>
                  </a:extLst>
                </p:cNvPr>
                <p:cNvSpPr/>
                <p:nvPr/>
              </p:nvSpPr>
              <p:spPr>
                <a:xfrm>
                  <a:off x="7465606" y="1775042"/>
                  <a:ext cx="1846246" cy="3850433"/>
                </a:xfrm>
                <a:prstGeom prst="cloud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</a:rPr>
                    <a:t>Internet</a:t>
                  </a:r>
                  <a:endParaRPr lang="LID4096" sz="2000" b="1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2BFECAE8-3046-1BF5-F949-CED0EDADA8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174"/>
              <a:stretch/>
            </p:blipFill>
            <p:spPr>
              <a:xfrm>
                <a:off x="2381975" y="2999699"/>
                <a:ext cx="961040" cy="857926"/>
              </a:xfrm>
              <a:prstGeom prst="rect">
                <a:avLst/>
              </a:prstGeom>
            </p:spPr>
          </p:pic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6CEDCB4C-3C22-9619-CBF6-61259AC393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44025" y="3426505"/>
                <a:ext cx="755117" cy="0"/>
              </a:xfrm>
              <a:prstGeom prst="straightConnector1">
                <a:avLst/>
              </a:prstGeom>
              <a:ln w="7620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1FC73A71-10B7-643D-D736-B4F05A78BE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74"/>
            <a:stretch/>
          </p:blipFill>
          <p:spPr>
            <a:xfrm>
              <a:off x="7660275" y="3752304"/>
              <a:ext cx="961040" cy="857926"/>
            </a:xfrm>
            <a:prstGeom prst="rect">
              <a:avLst/>
            </a:prstGeom>
          </p:spPr>
        </p:pic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5599B0EC-664B-7C86-B220-DE70EC1FBF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74"/>
            <a:stretch/>
          </p:blipFill>
          <p:spPr>
            <a:xfrm>
              <a:off x="7609889" y="2312432"/>
              <a:ext cx="961040" cy="857926"/>
            </a:xfrm>
            <a:prstGeom prst="rect">
              <a:avLst/>
            </a:prstGeom>
          </p:spPr>
        </p:pic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AE8C090-EF55-493C-BB4B-4FB5D9A243C1}"/>
              </a:ext>
            </a:extLst>
          </p:cNvPr>
          <p:cNvSpPr/>
          <p:nvPr/>
        </p:nvSpPr>
        <p:spPr>
          <a:xfrm>
            <a:off x="9221698" y="3181103"/>
            <a:ext cx="844793" cy="501693"/>
          </a:xfrm>
          <a:prstGeom prst="roundRect">
            <a:avLst/>
          </a:prstGeom>
          <a:solidFill>
            <a:srgbClr val="9CBCC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SYN-ACK</a:t>
            </a:r>
            <a:endParaRPr lang="he-IL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06C7B7F-68C7-4C3B-B2C9-BF45330967D3}"/>
              </a:ext>
            </a:extLst>
          </p:cNvPr>
          <p:cNvSpPr/>
          <p:nvPr/>
        </p:nvSpPr>
        <p:spPr>
          <a:xfrm>
            <a:off x="9221698" y="3198565"/>
            <a:ext cx="844793" cy="501693"/>
          </a:xfrm>
          <a:prstGeom prst="roundRect">
            <a:avLst/>
          </a:prstGeom>
          <a:solidFill>
            <a:srgbClr val="9CBCC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SYN-ACK</a:t>
            </a:r>
            <a:endParaRPr lang="he-IL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FA523A4-146D-4C25-BCEB-B96A6BF13C40}"/>
              </a:ext>
            </a:extLst>
          </p:cNvPr>
          <p:cNvSpPr/>
          <p:nvPr/>
        </p:nvSpPr>
        <p:spPr>
          <a:xfrm>
            <a:off x="1286671" y="3220940"/>
            <a:ext cx="403799" cy="4600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S</a:t>
            </a:r>
            <a:endParaRPr lang="he-IL" sz="3600" b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3A6FFFE-7BB9-47A4-9531-859490E8E3C8}"/>
              </a:ext>
            </a:extLst>
          </p:cNvPr>
          <p:cNvSpPr/>
          <p:nvPr/>
        </p:nvSpPr>
        <p:spPr>
          <a:xfrm>
            <a:off x="10139229" y="3210277"/>
            <a:ext cx="403799" cy="4600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D</a:t>
            </a:r>
            <a:endParaRPr lang="he-IL" sz="36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1606198-35B5-4132-9E76-79D2E9008508}"/>
              </a:ext>
            </a:extLst>
          </p:cNvPr>
          <p:cNvSpPr txBox="1"/>
          <p:nvPr/>
        </p:nvSpPr>
        <p:spPr>
          <a:xfrm>
            <a:off x="2711221" y="3382611"/>
            <a:ext cx="493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R</a:t>
            </a:r>
            <a:endParaRPr lang="LID4096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2D75DE-994D-B23A-6085-DB73B4C711E4}"/>
              </a:ext>
            </a:extLst>
          </p:cNvPr>
          <p:cNvSpPr txBox="1"/>
          <p:nvPr/>
        </p:nvSpPr>
        <p:spPr>
          <a:xfrm>
            <a:off x="1928249" y="3822521"/>
            <a:ext cx="19682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</a:rPr>
              <a:t>Source R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outer</a:t>
            </a:r>
            <a:endParaRPr lang="he-IL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89D5B1D-CB26-B422-A434-34B8D8D86D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8734703"/>
                  </p:ext>
                </p:extLst>
              </p:nvPr>
            </p:nvGraphicFramePr>
            <p:xfrm>
              <a:off x="9947445" y="3857625"/>
              <a:ext cx="136435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52">
                      <a:extLst>
                        <a:ext uri="{9D8B030D-6E8A-4147-A177-3AD203B41FA5}">
                          <a16:colId xmlns:a16="http://schemas.microsoft.com/office/drawing/2014/main" val="22555757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Active Flows</a:t>
                          </a:r>
                          <a:endParaRPr lang="LID4096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25858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he-IL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220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he-IL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8273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…</a:t>
                          </a:r>
                          <a:endParaRPr lang="he-IL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00434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89D5B1D-CB26-B422-A434-34B8D8D86D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8734703"/>
                  </p:ext>
                </p:extLst>
              </p:nvPr>
            </p:nvGraphicFramePr>
            <p:xfrm>
              <a:off x="9947445" y="3857625"/>
              <a:ext cx="136435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52">
                      <a:extLst>
                        <a:ext uri="{9D8B030D-6E8A-4147-A177-3AD203B41FA5}">
                          <a16:colId xmlns:a16="http://schemas.microsoft.com/office/drawing/2014/main" val="22555757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Active Flows</a:t>
                          </a:r>
                          <a:endParaRPr lang="LID4096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25858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6"/>
                          <a:stretch>
                            <a:fillRect l="-444" t="-100000" r="-1778" b="-2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220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6"/>
                          <a:stretch>
                            <a:fillRect l="-444" t="-203279" r="-1778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8273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…</a:t>
                          </a:r>
                          <a:endParaRPr lang="he-IL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004347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DC7FA26-0B23-74F5-F5CC-E496B07EA6FA}"/>
              </a:ext>
            </a:extLst>
          </p:cNvPr>
          <p:cNvGrpSpPr/>
          <p:nvPr/>
        </p:nvGrpSpPr>
        <p:grpSpPr>
          <a:xfrm>
            <a:off x="0" y="6563118"/>
            <a:ext cx="12192000" cy="292132"/>
            <a:chOff x="0" y="6543868"/>
            <a:chExt cx="12192000" cy="2921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6225BB-5839-C1B1-5713-1CDEF3A77640}"/>
                </a:ext>
              </a:extLst>
            </p:cNvPr>
            <p:cNvSpPr/>
            <p:nvPr/>
          </p:nvSpPr>
          <p:spPr>
            <a:xfrm>
              <a:off x="0" y="6543868"/>
              <a:ext cx="12192000" cy="2921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CE4F92-037D-A76C-48BB-BD53364D395B}"/>
                </a:ext>
              </a:extLst>
            </p:cNvPr>
            <p:cNvGrpSpPr/>
            <p:nvPr/>
          </p:nvGrpSpPr>
          <p:grpSpPr>
            <a:xfrm>
              <a:off x="2599417" y="6550361"/>
              <a:ext cx="7174914" cy="282093"/>
              <a:chOff x="2599417" y="6358925"/>
              <a:chExt cx="7174914" cy="473529"/>
            </a:xfrm>
          </p:grpSpPr>
          <p:sp>
            <p:nvSpPr>
              <p:cNvPr id="13" name="Chevron 40">
                <a:extLst>
                  <a:ext uri="{FF2B5EF4-FFF2-40B4-BE49-F238E27FC236}">
                    <a16:creationId xmlns:a16="http://schemas.microsoft.com/office/drawing/2014/main" id="{BE2719D2-F3E4-2578-07D3-B9DF67D6FCEA}"/>
                  </a:ext>
                </a:extLst>
              </p:cNvPr>
              <p:cNvSpPr/>
              <p:nvPr/>
            </p:nvSpPr>
            <p:spPr>
              <a:xfrm>
                <a:off x="2599417" y="6364453"/>
                <a:ext cx="1974543" cy="468001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Chevron 40">
                <a:extLst>
                  <a:ext uri="{FF2B5EF4-FFF2-40B4-BE49-F238E27FC236}">
                    <a16:creationId xmlns:a16="http://schemas.microsoft.com/office/drawing/2014/main" id="{E112335F-EBD7-3319-53F3-4FA7D2BE4D24}"/>
                  </a:ext>
                </a:extLst>
              </p:cNvPr>
              <p:cNvSpPr/>
              <p:nvPr/>
            </p:nvSpPr>
            <p:spPr>
              <a:xfrm>
                <a:off x="4331181" y="6364454"/>
                <a:ext cx="1974543" cy="468000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Algorithm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Chevron 40">
                <a:extLst>
                  <a:ext uri="{FF2B5EF4-FFF2-40B4-BE49-F238E27FC236}">
                    <a16:creationId xmlns:a16="http://schemas.microsoft.com/office/drawing/2014/main" id="{F1141B9C-BC48-9F12-278F-6FDFD4EE51C7}"/>
                  </a:ext>
                </a:extLst>
              </p:cNvPr>
              <p:cNvSpPr/>
              <p:nvPr/>
            </p:nvSpPr>
            <p:spPr>
              <a:xfrm>
                <a:off x="6070247" y="6358925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Evaluation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Chevron 40">
                <a:extLst>
                  <a:ext uri="{FF2B5EF4-FFF2-40B4-BE49-F238E27FC236}">
                    <a16:creationId xmlns:a16="http://schemas.microsoft.com/office/drawing/2014/main" id="{D24AF22A-3BA3-8924-5104-66F7B2C689A2}"/>
                  </a:ext>
                </a:extLst>
              </p:cNvPr>
              <p:cNvSpPr/>
              <p:nvPr/>
            </p:nvSpPr>
            <p:spPr>
              <a:xfrm>
                <a:off x="7799788" y="6359058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Conclusion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53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456 L 0.00104 0.0456 C -0.00808 0.06782 -0.00951 0.07454 -0.02149 0.09143 C -0.02696 0.09884 -0.03321 0.10486 -0.03881 0.11227 C -0.04388 0.11898 -0.04727 0.1243 -0.05352 0.12893 C -0.08191 0.14884 -0.07136 0.13889 -0.09506 0.15255 C -0.10131 0.15602 -0.10105 0.15787 -0.10586 0.15949 C -0.12045 0.16412 -0.12982 0.16597 -0.14336 0.17199 C -0.15782 0.17801 -0.1461 0.17292 -0.15508 0.18032 C -0.1573 0.18194 -0.16329 0.18472 -0.16524 0.18588 C -0.16849 0.1875 -0.17162 0.18935 -0.17461 0.19143 C -0.17969 0.19444 -0.18451 0.19838 -0.18946 0.20116 C -0.21524 0.21458 -0.20691 0.2081 -0.23243 0.21643 C -0.24206 0.21944 -0.24701 0.22245 -0.25586 0.22755 C -0.29831 0.21759 -0.27982 0.22083 -0.31133 0.21643 C -0.31485 0.21412 -0.3181 0.21134 -0.32149 0.20949 C -0.33073 0.2044 -0.33946 0.20255 -0.34883 0.19977 C -0.35365 0.1912 -0.35157 0.19375 -0.35977 0.18727 C -0.36641 0.18194 -0.3698 0.18009 -0.37696 0.17755 C -0.37904 0.17662 -0.38112 0.17662 -0.38321 0.17616 C -0.38529 0.17477 -0.38737 0.17268 -0.38946 0.17199 C -0.39388 0.16991 -0.40274 0.16782 -0.40274 0.16782 C -0.40782 0.1588 -0.4099 0.1544 -0.41602 0.14699 C -0.4198 0.14236 -0.42409 0.13889 -0.42774 0.13449 C -0.43295 0.12824 -0.43763 0.1213 -0.44258 0.11505 C -0.44545 0.11157 -0.44844 0.10856 -0.45118 0.10532 C -0.47019 0.08241 -0.45404 0.09954 -0.47305 0.08032 C -0.47513 0.07384 -0.47748 0.06736 -0.4793 0.06088 C -0.48034 0.05764 -0.4806 0.05393 -0.48164 0.05116 C -0.48295 0.04792 -0.4849 0.0456 -0.48633 0.04282 C -0.48776 0.04005 -0.48894 0.03704 -0.49024 0.03449 C -0.49193 0.03102 -0.49467 0.02685 -0.49649 0.02477 C -0.49753 0.02361 -0.49857 0.02292 -0.49961 0.02199 C -0.50066 0.01921 -0.50118 0.01551 -0.50274 0.01366 C -0.5043 0.0118 -0.50573 0.00926 -0.50743 0.0081 C -0.51172 0.00486 -0.51042 0.00694 -0.51211 0.00393 L -0.64805 0.00393 " pathEditMode="relative" ptsTypes="AAAAAAAAAAAAAAAAAAAAAAAAAAAAAAAAAAA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032 0.00139 L -0.02032 0.00185 C -0.0237 -0.00694 -0.02644 -0.01666 -0.03034 -0.02338 C -0.03698 -0.03518 -0.04428 -0.0449 -0.0517 -0.0537 C -0.06224 -0.06597 -0.0668 -0.07245 -0.07839 -0.08032 C -0.09206 -0.08935 -0.10586 -0.09676 -0.11954 -0.10509 C -0.13178 -0.11273 -0.14441 -0.12176 -0.15691 -0.12639 C -0.16342 -0.12916 -0.17019 -0.12916 -0.1767 -0.13171 C -0.18672 -0.13611 -0.19662 -0.14213 -0.20638 -0.14768 C -0.21368 -0.15208 -0.22071 -0.1574 -0.22774 -0.1618 C -0.22982 -0.16342 -0.23191 -0.16481 -0.23386 -0.16551 C -0.27513 -0.18264 -0.20782 -0.15509 -0.26823 -0.17777 C -0.27058 -0.1787 -0.27279 -0.18125 -0.275 -0.18148 C -0.2806 -0.18287 -0.2862 -0.18264 -0.2918 -0.1831 C -0.29831 -0.1824 -0.31641 -0.18032 -0.32461 -0.17615 C -0.32709 -0.17523 -0.32917 -0.17222 -0.33151 -0.17083 C -0.33555 -0.16875 -0.33959 -0.16713 -0.34362 -0.16551 C -0.35053 -0.15926 -0.35469 -0.15509 -0.36198 -0.14953 C -0.36628 -0.14652 -0.37071 -0.14444 -0.375 -0.14051 C -0.37761 -0.13842 -0.38008 -0.13449 -0.38256 -0.13171 C -0.3905 -0.1243 -0.3987 -0.11921 -0.40625 -0.11041 C -0.40925 -0.10694 -0.41237 -0.10393 -0.41537 -0.09977 C -0.41758 -0.09676 -0.41928 -0.09213 -0.42149 -0.08912 C -0.4336 -0.07407 -0.43386 -0.07569 -0.44584 -0.06967 C -0.44844 -0.06666 -0.45092 -0.06365 -0.45352 -0.06065 C -0.46068 -0.05301 -0.45821 -0.0574 -0.46641 -0.04652 C -0.47605 -0.03402 -0.46537 -0.04375 -0.47787 -0.03402 C -0.47865 -0.0324 -0.47943 -0.03055 -0.48021 -0.0287 C -0.48386 -0.02222 -0.48542 -0.02106 -0.48933 -0.0162 C -0.49037 -0.01342 -0.49102 -0.00949 -0.49232 -0.0074 C -0.4974 -0.00069 -0.49701 -0.01088 -0.49701 -0.00208 " pathEditMode="relative" rAng="0" ptsTypes="AAAAAAAAAAAAAAAAAAAAAAAAAAAAAAA">
                                      <p:cBhvr>
                                        <p:cTn id="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92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DEF4481E-3582-428F-8088-8C8CB324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2SYN Algorithm</a:t>
            </a:r>
            <a:endParaRPr lang="he-IL" dirty="0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5FB892-2541-C1A1-1F89-88D3678928A4}"/>
              </a:ext>
            </a:extLst>
          </p:cNvPr>
          <p:cNvGrpSpPr/>
          <p:nvPr/>
        </p:nvGrpSpPr>
        <p:grpSpPr>
          <a:xfrm>
            <a:off x="1150389" y="1441523"/>
            <a:ext cx="8948753" cy="4897128"/>
            <a:chOff x="1150389" y="1441523"/>
            <a:chExt cx="8948753" cy="489712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E8D7440-FD4D-EB02-7985-F31C04313482}"/>
                </a:ext>
              </a:extLst>
            </p:cNvPr>
            <p:cNvGrpSpPr/>
            <p:nvPr/>
          </p:nvGrpSpPr>
          <p:grpSpPr>
            <a:xfrm>
              <a:off x="1150389" y="1441523"/>
              <a:ext cx="8948753" cy="4897128"/>
              <a:chOff x="1150389" y="1441523"/>
              <a:chExt cx="8948753" cy="4897128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8261BCB-ECDD-49F6-A581-AB2215B4A18C}"/>
                  </a:ext>
                </a:extLst>
              </p:cNvPr>
              <p:cNvGrpSpPr/>
              <p:nvPr/>
            </p:nvGrpSpPr>
            <p:grpSpPr>
              <a:xfrm>
                <a:off x="1150389" y="1441523"/>
                <a:ext cx="8161463" cy="4897128"/>
                <a:chOff x="1150389" y="1441523"/>
                <a:chExt cx="8161463" cy="4897128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55A66334-DA9A-4F4F-97D2-9174CC507DDD}"/>
                    </a:ext>
                  </a:extLst>
                </p:cNvPr>
                <p:cNvGrpSpPr/>
                <p:nvPr/>
              </p:nvGrpSpPr>
              <p:grpSpPr>
                <a:xfrm>
                  <a:off x="1150389" y="1441523"/>
                  <a:ext cx="5679624" cy="4897128"/>
                  <a:chOff x="683664" y="879548"/>
                  <a:chExt cx="5679624" cy="4897128"/>
                </a:xfrm>
              </p:grpSpPr>
              <p:grpSp>
                <p:nvGrpSpPr>
                  <p:cNvPr id="7" name="Group 6">
                    <a:extLst>
                      <a:ext uri="{FF2B5EF4-FFF2-40B4-BE49-F238E27FC236}">
                        <a16:creationId xmlns:a16="http://schemas.microsoft.com/office/drawing/2014/main" id="{5B7F4230-81CD-4F7F-8D3C-28F3BFD2A849}"/>
                      </a:ext>
                    </a:extLst>
                  </p:cNvPr>
                  <p:cNvGrpSpPr/>
                  <p:nvPr/>
                </p:nvGrpSpPr>
                <p:grpSpPr>
                  <a:xfrm>
                    <a:off x="683664" y="879548"/>
                    <a:ext cx="5679624" cy="4897128"/>
                    <a:chOff x="683664" y="879548"/>
                    <a:chExt cx="5679624" cy="4897128"/>
                  </a:xfrm>
                </p:grpSpPr>
                <p:sp>
                  <p:nvSpPr>
                    <p:cNvPr id="9" name="Rectangle: Rounded Corners 8">
                      <a:extLst>
                        <a:ext uri="{FF2B5EF4-FFF2-40B4-BE49-F238E27FC236}">
                          <a16:creationId xmlns:a16="http://schemas.microsoft.com/office/drawing/2014/main" id="{9E5B71C1-78C8-4C40-BDEA-DB0EA25FF6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664" y="1991170"/>
                      <a:ext cx="2486826" cy="1800225"/>
                    </a:xfrm>
                    <a:prstGeom prst="round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1" anchor="t" anchorCtr="0"/>
                    <a:lstStyle/>
                    <a:p>
                      <a:pPr algn="ctr"/>
                      <a:endParaRPr lang="he-IL" b="1" dirty="0"/>
                    </a:p>
                  </p:txBody>
                </p:sp>
                <p:grpSp>
                  <p:nvGrpSpPr>
                    <p:cNvPr id="17" name="Group 16">
                      <a:extLst>
                        <a:ext uri="{FF2B5EF4-FFF2-40B4-BE49-F238E27FC236}">
                          <a16:creationId xmlns:a16="http://schemas.microsoft.com/office/drawing/2014/main" id="{CC8ACA1C-6985-401F-9D09-49C26CF2F6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10590" y="879548"/>
                      <a:ext cx="5052698" cy="4897128"/>
                      <a:chOff x="1317560" y="879548"/>
                      <a:chExt cx="5124481" cy="4897128"/>
                    </a:xfrm>
                  </p:grpSpPr>
                  <p:grpSp>
                    <p:nvGrpSpPr>
                      <p:cNvPr id="20" name="Group 19">
                        <a:extLst>
                          <a:ext uri="{FF2B5EF4-FFF2-40B4-BE49-F238E27FC236}">
                            <a16:creationId xmlns:a16="http://schemas.microsoft.com/office/drawing/2014/main" id="{0D7BD33A-F01C-4D04-97B5-5A4C3D4D9E1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17560" y="879548"/>
                        <a:ext cx="5124481" cy="4349677"/>
                        <a:chOff x="1317560" y="879548"/>
                        <a:chExt cx="5124481" cy="4349677"/>
                      </a:xfrm>
                    </p:grpSpPr>
                    <p:pic>
                      <p:nvPicPr>
                        <p:cNvPr id="22" name="Picture 21" descr="Icon&#10;&#10;Description automatically generated">
                          <a:extLst>
                            <a:ext uri="{FF2B5EF4-FFF2-40B4-BE49-F238E27FC236}">
                              <a16:creationId xmlns:a16="http://schemas.microsoft.com/office/drawing/2014/main" id="{A6BC94DA-B57A-49E1-90A1-8052D2CD8B6E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94414" y="879548"/>
                          <a:ext cx="1683523" cy="1683523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23" name="Picture 22" descr="Background pattern&#10;&#10;Description automatically generated with medium confidence">
                          <a:extLst>
                            <a:ext uri="{FF2B5EF4-FFF2-40B4-BE49-F238E27FC236}">
                              <a16:creationId xmlns:a16="http://schemas.microsoft.com/office/drawing/2014/main" id="{164F3EC5-9483-4605-B685-1DB49645524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41816" y="3429000"/>
                          <a:ext cx="1800225" cy="1800225"/>
                        </a:xfrm>
                        <a:prstGeom prst="rect">
                          <a:avLst/>
                        </a:prstGeom>
                      </p:spPr>
                    </p:pic>
                    <p:cxnSp>
                      <p:nvCxnSpPr>
                        <p:cNvPr id="24" name="Straight Arrow Connector 23" descr="A">
                          <a:extLst>
                            <a:ext uri="{FF2B5EF4-FFF2-40B4-BE49-F238E27FC236}">
                              <a16:creationId xmlns:a16="http://schemas.microsoft.com/office/drawing/2014/main" id="{F011D91D-207A-4BD1-81C8-9C20924EF1AC}"/>
                            </a:ext>
                          </a:extLst>
                        </p:cNvPr>
                        <p:cNvCxnSpPr>
                          <a:cxnSpLocks/>
                          <a:endCxn id="22" idx="1"/>
                        </p:cNvCxnSpPr>
                        <p:nvPr/>
                      </p:nvCxnSpPr>
                      <p:spPr>
                        <a:xfrm flipV="1">
                          <a:off x="2888479" y="1721310"/>
                          <a:ext cx="1805935" cy="1143220"/>
                        </a:xfrm>
                        <a:prstGeom prst="straightConnector1">
                          <a:avLst/>
                        </a:prstGeom>
                        <a:ln w="76200"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" name="Straight Arrow Connector 24">
                          <a:extLst>
                            <a:ext uri="{FF2B5EF4-FFF2-40B4-BE49-F238E27FC236}">
                              <a16:creationId xmlns:a16="http://schemas.microsoft.com/office/drawing/2014/main" id="{72DDEDC2-613F-4B46-95EB-036501A4E4F6}"/>
                            </a:ext>
                          </a:extLst>
                        </p:cNvPr>
                        <p:cNvCxnSpPr>
                          <a:cxnSpLocks/>
                          <a:endCxn id="23" idx="1"/>
                        </p:cNvCxnSpPr>
                        <p:nvPr/>
                      </p:nvCxnSpPr>
                      <p:spPr>
                        <a:xfrm>
                          <a:off x="2888479" y="2864530"/>
                          <a:ext cx="1753337" cy="1464583"/>
                        </a:xfrm>
                        <a:prstGeom prst="straightConnector1">
                          <a:avLst/>
                        </a:prstGeom>
                        <a:ln w="76200"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" name="Straight Arrow Connector 26">
                          <a:extLst>
                            <a:ext uri="{FF2B5EF4-FFF2-40B4-BE49-F238E27FC236}">
                              <a16:creationId xmlns:a16="http://schemas.microsoft.com/office/drawing/2014/main" id="{DEEB9DDE-FDD3-4FF3-BD78-74B2E6A475B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317560" y="2865197"/>
                          <a:ext cx="644162" cy="1490"/>
                        </a:xfrm>
                        <a:prstGeom prst="straightConnector1">
                          <a:avLst/>
                        </a:prstGeom>
                        <a:ln w="57150"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71DB1FF2-DEBE-449F-BE04-E1F2B7D4E1D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5951" y="5191901"/>
                        <a:ext cx="1076841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r>
                          <a:rPr lang="en-US" sz="3200" b="1" dirty="0"/>
                          <a:t>DSL</a:t>
                        </a:r>
                        <a:endParaRPr lang="he-IL" b="1" dirty="0"/>
                      </a:p>
                    </p:txBody>
                  </p:sp>
                </p:grpSp>
              </p:grp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A890E2D-D0B3-4641-926F-3B1623F2F2DC}"/>
                      </a:ext>
                    </a:extLst>
                  </p:cNvPr>
                  <p:cNvSpPr txBox="1"/>
                  <p:nvPr/>
                </p:nvSpPr>
                <p:spPr>
                  <a:xfrm>
                    <a:off x="5087846" y="2411260"/>
                    <a:ext cx="106175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sz="3200" b="1" dirty="0"/>
                      <a:t>LTE</a:t>
                    </a:r>
                    <a:endParaRPr lang="he-IL" b="1" dirty="0"/>
                  </a:p>
                </p:txBody>
              </p:sp>
            </p:grpSp>
            <p:sp>
              <p:nvSpPr>
                <p:cNvPr id="28" name="Cloud 27">
                  <a:extLst>
                    <a:ext uri="{FF2B5EF4-FFF2-40B4-BE49-F238E27FC236}">
                      <a16:creationId xmlns:a16="http://schemas.microsoft.com/office/drawing/2014/main" id="{D1877FD0-ADBF-442B-8D85-C73404A3539C}"/>
                    </a:ext>
                  </a:extLst>
                </p:cNvPr>
                <p:cNvSpPr/>
                <p:nvPr/>
              </p:nvSpPr>
              <p:spPr>
                <a:xfrm>
                  <a:off x="7465606" y="1775042"/>
                  <a:ext cx="1846246" cy="3850433"/>
                </a:xfrm>
                <a:prstGeom prst="cloud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</a:rPr>
                    <a:t>Internet</a:t>
                  </a:r>
                  <a:endParaRPr lang="LID4096" sz="2000" b="1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2BFECAE8-3046-1BF5-F949-CED0EDADA8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174"/>
              <a:stretch/>
            </p:blipFill>
            <p:spPr>
              <a:xfrm>
                <a:off x="2381975" y="2999699"/>
                <a:ext cx="961040" cy="857926"/>
              </a:xfrm>
              <a:prstGeom prst="rect">
                <a:avLst/>
              </a:prstGeom>
            </p:spPr>
          </p:pic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6CEDCB4C-3C22-9619-CBF6-61259AC393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44025" y="3426505"/>
                <a:ext cx="755117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2F4CBD4-ECE6-04F7-D86D-58F590359950}"/>
                </a:ext>
              </a:extLst>
            </p:cNvPr>
            <p:cNvCxnSpPr>
              <a:cxnSpLocks/>
            </p:cNvCxnSpPr>
            <p:nvPr/>
          </p:nvCxnSpPr>
          <p:spPr>
            <a:xfrm>
              <a:off x="6766806" y="2283285"/>
              <a:ext cx="2647206" cy="1143219"/>
            </a:xfrm>
            <a:prstGeom prst="straightConnector1">
              <a:avLst/>
            </a:prstGeom>
            <a:ln w="762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A1E79D9-4C24-A075-6774-8B7718B483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30012" y="3426505"/>
              <a:ext cx="2562540" cy="1464583"/>
            </a:xfrm>
            <a:prstGeom prst="straightConnector1">
              <a:avLst/>
            </a:prstGeom>
            <a:ln w="762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 descr="Icon&#10;&#10;Description automatically generated">
              <a:extLst>
                <a:ext uri="{FF2B5EF4-FFF2-40B4-BE49-F238E27FC236}">
                  <a16:creationId xmlns:a16="http://schemas.microsoft.com/office/drawing/2014/main" id="{4CECF458-D603-0273-8DAE-3BEA24C822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74"/>
            <a:stretch/>
          </p:blipFill>
          <p:spPr>
            <a:xfrm>
              <a:off x="7609889" y="3799176"/>
              <a:ext cx="961040" cy="857926"/>
            </a:xfrm>
            <a:prstGeom prst="rect">
              <a:avLst/>
            </a:prstGeom>
          </p:spPr>
        </p:pic>
        <p:pic>
          <p:nvPicPr>
            <p:cNvPr id="46" name="Picture 45" descr="Icon&#10;&#10;Description automatically generated">
              <a:extLst>
                <a:ext uri="{FF2B5EF4-FFF2-40B4-BE49-F238E27FC236}">
                  <a16:creationId xmlns:a16="http://schemas.microsoft.com/office/drawing/2014/main" id="{E4419438-C181-F826-99F7-15A8EEDBC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74"/>
            <a:stretch/>
          </p:blipFill>
          <p:spPr>
            <a:xfrm>
              <a:off x="7609889" y="2312432"/>
              <a:ext cx="961040" cy="857926"/>
            </a:xfrm>
            <a:prstGeom prst="rect">
              <a:avLst/>
            </a:prstGeom>
          </p:spPr>
        </p:pic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932929C-E60E-451A-A343-0E110E5BECD4}"/>
              </a:ext>
            </a:extLst>
          </p:cNvPr>
          <p:cNvSpPr/>
          <p:nvPr/>
        </p:nvSpPr>
        <p:spPr>
          <a:xfrm>
            <a:off x="3032513" y="2934505"/>
            <a:ext cx="844793" cy="501693"/>
          </a:xfrm>
          <a:prstGeom prst="roundRect">
            <a:avLst/>
          </a:prstGeom>
          <a:solidFill>
            <a:srgbClr val="FF5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RST</a:t>
            </a:r>
            <a:endParaRPr lang="he-IL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ACD8EC3-BF5F-4F3D-8CAE-DB1942A4EE05}"/>
              </a:ext>
            </a:extLst>
          </p:cNvPr>
          <p:cNvSpPr/>
          <p:nvPr/>
        </p:nvSpPr>
        <p:spPr>
          <a:xfrm>
            <a:off x="1763970" y="3188109"/>
            <a:ext cx="817598" cy="5205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Data</a:t>
            </a:r>
            <a:endParaRPr lang="he-IL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DBEFCF9-667C-4D96-BD4C-1C8C71CCA0A2}"/>
              </a:ext>
            </a:extLst>
          </p:cNvPr>
          <p:cNvSpPr/>
          <p:nvPr/>
        </p:nvSpPr>
        <p:spPr>
          <a:xfrm>
            <a:off x="1286671" y="3220940"/>
            <a:ext cx="403799" cy="4600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S</a:t>
            </a:r>
            <a:endParaRPr lang="he-IL" sz="3600" b="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8698E6C-65E2-4C84-A298-FB027E339D89}"/>
              </a:ext>
            </a:extLst>
          </p:cNvPr>
          <p:cNvSpPr/>
          <p:nvPr/>
        </p:nvSpPr>
        <p:spPr>
          <a:xfrm>
            <a:off x="10139229" y="3210277"/>
            <a:ext cx="403799" cy="4600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D</a:t>
            </a:r>
            <a:endParaRPr lang="he-IL" sz="3600" b="1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112561A-BABA-4D02-9A2D-D0EA3B2CC1AF}"/>
              </a:ext>
            </a:extLst>
          </p:cNvPr>
          <p:cNvSpPr/>
          <p:nvPr/>
        </p:nvSpPr>
        <p:spPr>
          <a:xfrm>
            <a:off x="1773495" y="3197634"/>
            <a:ext cx="817598" cy="5205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Data</a:t>
            </a:r>
            <a:endParaRPr lang="he-IL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40CFC9A-FF77-4D40-AF36-DED2E31062F2}"/>
              </a:ext>
            </a:extLst>
          </p:cNvPr>
          <p:cNvSpPr/>
          <p:nvPr/>
        </p:nvSpPr>
        <p:spPr>
          <a:xfrm>
            <a:off x="1763970" y="3188109"/>
            <a:ext cx="817598" cy="5205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Data</a:t>
            </a:r>
            <a:endParaRPr lang="he-IL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D6F2A1A-6BBA-4D40-8A02-00D610E1606F}"/>
              </a:ext>
            </a:extLst>
          </p:cNvPr>
          <p:cNvSpPr/>
          <p:nvPr/>
        </p:nvSpPr>
        <p:spPr>
          <a:xfrm>
            <a:off x="1763970" y="3197634"/>
            <a:ext cx="817598" cy="5205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Data</a:t>
            </a:r>
            <a:endParaRPr lang="he-IL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9068CF3-90C6-4A39-81DE-6A1EC0BE36E6}"/>
              </a:ext>
            </a:extLst>
          </p:cNvPr>
          <p:cNvSpPr/>
          <p:nvPr/>
        </p:nvSpPr>
        <p:spPr>
          <a:xfrm>
            <a:off x="1773495" y="3197634"/>
            <a:ext cx="817598" cy="5205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Data</a:t>
            </a:r>
            <a:endParaRPr lang="he-IL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AE4444-E0DC-46DC-A009-97ED0F52E8A8}"/>
              </a:ext>
            </a:extLst>
          </p:cNvPr>
          <p:cNvSpPr txBox="1"/>
          <p:nvPr/>
        </p:nvSpPr>
        <p:spPr>
          <a:xfrm>
            <a:off x="2711221" y="3382611"/>
            <a:ext cx="493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R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04C82ED-83F5-4F19-BE94-8DD08BE307B9}"/>
                  </a:ext>
                </a:extLst>
              </p:cNvPr>
              <p:cNvSpPr txBox="1"/>
              <p:nvPr/>
            </p:nvSpPr>
            <p:spPr>
              <a:xfrm>
                <a:off x="3673661" y="3060667"/>
                <a:ext cx="879543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16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04C82ED-83F5-4F19-BE94-8DD08BE30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661" y="3060667"/>
                <a:ext cx="879543" cy="338554"/>
              </a:xfrm>
              <a:prstGeom prst="rect">
                <a:avLst/>
              </a:prstGeom>
              <a:blipFill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7EE9379-3A86-4DB6-9648-15A47F60B898}"/>
                  </a:ext>
                </a:extLst>
              </p:cNvPr>
              <p:cNvSpPr txBox="1"/>
              <p:nvPr/>
            </p:nvSpPr>
            <p:spPr>
              <a:xfrm>
                <a:off x="3685691" y="3516405"/>
                <a:ext cx="8468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1600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7EE9379-3A86-4DB6-9648-15A47F60B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91" y="3516405"/>
                <a:ext cx="846800" cy="338554"/>
              </a:xfrm>
              <a:prstGeom prst="rect">
                <a:avLst/>
              </a:prstGeom>
              <a:blipFill>
                <a:blip r:embed="rId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B63A8677-9ECD-5124-106C-31AEB8119FDE}"/>
              </a:ext>
            </a:extLst>
          </p:cNvPr>
          <p:cNvGrpSpPr/>
          <p:nvPr/>
        </p:nvGrpSpPr>
        <p:grpSpPr>
          <a:xfrm>
            <a:off x="0" y="6563118"/>
            <a:ext cx="12192000" cy="292132"/>
            <a:chOff x="0" y="6543868"/>
            <a:chExt cx="12192000" cy="29213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A6D05BF-D74B-6FE7-50EE-FD07EB948973}"/>
                </a:ext>
              </a:extLst>
            </p:cNvPr>
            <p:cNvSpPr/>
            <p:nvPr/>
          </p:nvSpPr>
          <p:spPr>
            <a:xfrm>
              <a:off x="0" y="6543868"/>
              <a:ext cx="12192000" cy="2921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84EB2B8-05D0-7717-A9F3-11002D9014E4}"/>
                </a:ext>
              </a:extLst>
            </p:cNvPr>
            <p:cNvGrpSpPr/>
            <p:nvPr/>
          </p:nvGrpSpPr>
          <p:grpSpPr>
            <a:xfrm>
              <a:off x="2599417" y="6550361"/>
              <a:ext cx="7174914" cy="282093"/>
              <a:chOff x="2599417" y="6358925"/>
              <a:chExt cx="7174914" cy="473529"/>
            </a:xfrm>
          </p:grpSpPr>
          <p:sp>
            <p:nvSpPr>
              <p:cNvPr id="52" name="Chevron 40">
                <a:extLst>
                  <a:ext uri="{FF2B5EF4-FFF2-40B4-BE49-F238E27FC236}">
                    <a16:creationId xmlns:a16="http://schemas.microsoft.com/office/drawing/2014/main" id="{835BA92C-2241-3AB3-1FDF-3828DB0963B6}"/>
                  </a:ext>
                </a:extLst>
              </p:cNvPr>
              <p:cNvSpPr/>
              <p:nvPr/>
            </p:nvSpPr>
            <p:spPr>
              <a:xfrm>
                <a:off x="2599417" y="6364453"/>
                <a:ext cx="1974543" cy="468001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Chevron 40">
                <a:extLst>
                  <a:ext uri="{FF2B5EF4-FFF2-40B4-BE49-F238E27FC236}">
                    <a16:creationId xmlns:a16="http://schemas.microsoft.com/office/drawing/2014/main" id="{51AF98FB-5C1B-4A2E-E22C-73DE279BC449}"/>
                  </a:ext>
                </a:extLst>
              </p:cNvPr>
              <p:cNvSpPr/>
              <p:nvPr/>
            </p:nvSpPr>
            <p:spPr>
              <a:xfrm>
                <a:off x="4331181" y="6364454"/>
                <a:ext cx="1974543" cy="468000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Algorithm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Chevron 40">
                <a:extLst>
                  <a:ext uri="{FF2B5EF4-FFF2-40B4-BE49-F238E27FC236}">
                    <a16:creationId xmlns:a16="http://schemas.microsoft.com/office/drawing/2014/main" id="{29F6B3BE-1D5C-CC2B-9BD9-9A59056733DC}"/>
                  </a:ext>
                </a:extLst>
              </p:cNvPr>
              <p:cNvSpPr/>
              <p:nvPr/>
            </p:nvSpPr>
            <p:spPr>
              <a:xfrm>
                <a:off x="6070247" y="6358925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Evaluation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Chevron 40">
                <a:extLst>
                  <a:ext uri="{FF2B5EF4-FFF2-40B4-BE49-F238E27FC236}">
                    <a16:creationId xmlns:a16="http://schemas.microsoft.com/office/drawing/2014/main" id="{1B4B0D29-7C6B-5E2F-D2DF-C1B4E10BE9B4}"/>
                  </a:ext>
                </a:extLst>
              </p:cNvPr>
              <p:cNvSpPr/>
              <p:nvPr/>
            </p:nvSpPr>
            <p:spPr>
              <a:xfrm>
                <a:off x="7799788" y="6359058"/>
                <a:ext cx="1974543" cy="4680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Conclusion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12E2B77-8DB3-1B1C-A2E4-D98A42E8A61A}"/>
              </a:ext>
            </a:extLst>
          </p:cNvPr>
          <p:cNvSpPr txBox="1"/>
          <p:nvPr/>
        </p:nvSpPr>
        <p:spPr>
          <a:xfrm>
            <a:off x="1928249" y="3822521"/>
            <a:ext cx="19682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</a:rPr>
              <a:t>Source R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outer</a:t>
            </a:r>
            <a:endParaRPr lang="he-IL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6FFD4A1-F1E9-F10A-9BA3-1EB2611C09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3196075"/>
                  </p:ext>
                </p:extLst>
              </p:nvPr>
            </p:nvGraphicFramePr>
            <p:xfrm>
              <a:off x="9947445" y="3857625"/>
              <a:ext cx="136435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52">
                      <a:extLst>
                        <a:ext uri="{9D8B030D-6E8A-4147-A177-3AD203B41FA5}">
                          <a16:colId xmlns:a16="http://schemas.microsoft.com/office/drawing/2014/main" val="22555757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Active Flows</a:t>
                          </a:r>
                          <a:endParaRPr lang="LID4096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25858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he-IL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220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he-IL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8273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…</a:t>
                          </a:r>
                          <a:endParaRPr lang="he-IL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00434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6FFD4A1-F1E9-F10A-9BA3-1EB2611C09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3196075"/>
                  </p:ext>
                </p:extLst>
              </p:nvPr>
            </p:nvGraphicFramePr>
            <p:xfrm>
              <a:off x="9947445" y="3857625"/>
              <a:ext cx="136435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52">
                      <a:extLst>
                        <a:ext uri="{9D8B030D-6E8A-4147-A177-3AD203B41FA5}">
                          <a16:colId xmlns:a16="http://schemas.microsoft.com/office/drawing/2014/main" val="22555757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Active Flows</a:t>
                          </a:r>
                          <a:endParaRPr lang="LID4096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25858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8"/>
                          <a:stretch>
                            <a:fillRect l="-444" t="-100000" r="-1778" b="-2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220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8"/>
                          <a:stretch>
                            <a:fillRect l="-444" t="-203279" r="-1778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8273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…</a:t>
                          </a:r>
                          <a:endParaRPr lang="he-IL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00434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FBECA57C-C0DA-5394-A463-778457A247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646052"/>
                  </p:ext>
                </p:extLst>
              </p:nvPr>
            </p:nvGraphicFramePr>
            <p:xfrm>
              <a:off x="9947445" y="3857625"/>
              <a:ext cx="136435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52">
                      <a:extLst>
                        <a:ext uri="{9D8B030D-6E8A-4147-A177-3AD203B41FA5}">
                          <a16:colId xmlns:a16="http://schemas.microsoft.com/office/drawing/2014/main" val="22555757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Active Flows</a:t>
                          </a:r>
                          <a:endParaRPr lang="LID4096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25858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220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he-IL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8273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…</a:t>
                          </a:r>
                          <a:endParaRPr lang="he-IL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00434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FBECA57C-C0DA-5394-A463-778457A247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646052"/>
                  </p:ext>
                </p:extLst>
              </p:nvPr>
            </p:nvGraphicFramePr>
            <p:xfrm>
              <a:off x="9947445" y="3857625"/>
              <a:ext cx="136435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52">
                      <a:extLst>
                        <a:ext uri="{9D8B030D-6E8A-4147-A177-3AD203B41FA5}">
                          <a16:colId xmlns:a16="http://schemas.microsoft.com/office/drawing/2014/main" val="22555757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Active Flows</a:t>
                          </a:r>
                          <a:endParaRPr lang="LID4096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25858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:endParaRPr lang="he-IL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220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9"/>
                          <a:stretch>
                            <a:fillRect l="-444" t="-203279" r="-1778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8273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…</a:t>
                          </a:r>
                          <a:endParaRPr lang="he-IL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00434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542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7 -0.04004 L 0.00847 -0.03981 C 0.01407 -0.04791 0.01901 -0.0574 0.02605 -0.06435 C 0.03112 -0.06898 0.03776 -0.07106 0.04401 -0.07407 C 0.05847 -0.08032 0.07279 -0.08727 0.08763 -0.09259 C 0.11537 -0.10254 0.15899 -0.11088 0.18503 -0.11412 C 0.20131 -0.11666 0.21771 -0.11666 0.23399 -0.11689 C 0.26029 -0.11458 0.28685 -0.11342 0.31341 -0.10879 C 0.3224 -0.10787 0.33099 -0.10439 0.33985 -0.10139 C 0.35039 -0.09791 0.36524 -0.09143 0.375 -0.08495 C 0.38112 -0.08125 0.38672 -0.07592 0.39284 -0.07129 C 0.40274 -0.06481 0.39701 -0.07708 0.41355 -0.05625 C 0.43802 -0.02477 0.4168 -0.0493 0.428 -0.04004 C 0.43646 -0.0331 0.43086 -0.03541 0.43737 -0.03333 C 0.44297 -0.0287 0.44779 -0.02291 0.45378 -0.01875 C 0.46849 -0.00972 0.45951 -0.01643 0.46823 -0.00833 C 0.47136 -0.00509 0.47487 -0.00324 0.47774 0.0007 C 0.47943 0.00278 0.48099 0.0051 0.48295 0.00695 C 0.48894 0.01412 0.48099 0.00186 0.48972 0.01482 C 0.49167 0.01806 0.49323 0.02153 0.49584 0.02431 L 0.50026 0.03079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-3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0.00139 L 0.03594 0.00139 C 0.04219 -0.00139 0.04831 -0.00509 0.05469 -0.00695 C 0.05599 -0.00741 0.05717 -0.00579 0.0586 -0.00556 C 0.06316 -0.00486 0.06797 -0.00463 0.07266 -0.00417 C 0.08529 0.00139 0.06732 -0.00718 0.07813 2.22222E-6 C 0.0793 0.00069 0.08073 0.00092 0.08204 0.00139 C 0.08308 0.00185 0.08399 0.00231 0.08516 0.00278 C 0.09675 0.00671 0.09115 0.00347 0.09688 0.00694 C 0.09792 0.00833 0.09896 0.00949 0.10001 0.01111 C 0.10691 0.02245 0.10261 0.01921 0.10782 0.02222 C 0.11576 0.03657 0.10704 0.02199 0.11719 0.03472 C 0.12019 0.03842 0.11941 0.04028 0.12188 0.04583 C 0.12435 0.05162 0.128 0.05486 0.13126 0.05972 C 0.13594 0.06666 0.13282 0.06319 0.13672 0.07083 C 0.13842 0.07407 0.13959 0.07963 0.14219 0.08055 L 0.1461 0.08194 C 0.14727 0.08287 0.1504 0.08541 0.15157 0.0875 C 0.15222 0.08866 0.15235 0.09074 0.15313 0.09166 C 0.15495 0.09398 0.1573 0.09514 0.15938 0.09722 C 0.1612 0.09884 0.16303 0.10069 0.16485 0.10278 C 0.16589 0.10393 0.16693 0.10532 0.16797 0.10694 C 0.16928 0.10903 0.17032 0.11203 0.17188 0.11389 C 0.17344 0.11574 0.17553 0.11666 0.17735 0.11805 C 0.18516 0.13194 0.18086 0.12662 0.18985 0.13472 L 0.19454 0.13889 C 0.2099 0.17037 0.19323 0.13287 0.20157 0.15972 C 0.20196 0.16111 0.20313 0.16134 0.20391 0.1625 C 0.21237 0.17546 0.20014 0.15972 0.21251 0.17361 C 0.21485 0.17616 0.21693 0.17986 0.21954 0.18194 C 0.22188 0.18356 0.22474 0.18379 0.22735 0.18472 C 0.24258 0.20278 0.21407 0.17014 0.24454 0.19722 C 0.24662 0.19907 0.24844 0.20139 0.25079 0.20278 C 0.253 0.20393 0.25547 0.20347 0.25782 0.20416 C 0.26016 0.20486 0.26237 0.20602 0.26485 0.20694 C 0.26628 0.20741 0.26797 0.20764 0.26954 0.20833 C 0.28581 0.21551 0.2599 0.20602 0.28047 0.21389 C 0.28191 0.21435 0.28347 0.21504 0.28516 0.21528 C 0.30352 0.21643 0.32214 0.21713 0.34063 0.21805 C 0.35495 0.21759 0.36928 0.21828 0.3836 0.21666 C 0.38503 0.21643 0.38607 0.21342 0.38751 0.2125 C 0.39623 0.20602 0.39766 0.2081 0.40626 0.2 C 0.41003 0.19629 0.41407 0.19282 0.41719 0.1875 C 0.42279 0.17731 0.4198 0.18055 0.42579 0.17639 C 0.43191 0.16528 0.42605 0.17477 0.43751 0.1625 C 0.44193 0.15764 0.44649 0.15254 0.45079 0.14722 C 0.45482 0.1419 0.45873 0.13634 0.46251 0.13055 C 0.46342 0.12893 0.46381 0.12662 0.46485 0.125 C 0.47253 0.11111 0.46615 0.12361 0.47422 0.11389 C 0.4754 0.11227 0.47618 0.10995 0.47735 0.10833 C 0.47943 0.10509 0.48295 0.10116 0.48516 0.09861 C 0.48777 0.09514 0.48803 0.09421 0.49063 0.09166 C 0.49232 0.08958 0.49428 0.08796 0.4961 0.08611 C 0.49792 0.08379 0.49948 0.08078 0.50157 0.07916 C 0.50326 0.07754 0.50521 0.07731 0.50704 0.07639 C 0.5086 0.07546 0.51016 0.07477 0.51172 0.07361 C 0.51433 0.07106 0.51706 0.06852 0.51954 0.06528 C 0.52058 0.06389 0.52149 0.06203 0.52266 0.06111 C 0.52409 0.05972 0.52579 0.05926 0.52735 0.05833 C 0.53386 0.04653 0.5267 0.05787 0.53438 0.05 C 0.5362 0.04791 0.5379 0.04514 0.53985 0.04305 C 0.54206 0.04051 0.54454 0.03866 0.54688 0.03611 C 0.54948 0.0331 0.55196 0.0294 0.55469 0.02639 C 0.55639 0.0243 0.55821 0.02245 0.56016 0.02083 C 0.56081 0.02014 0.56172 0.02014 0.56251 0.01944 C 0.56537 0.01643 0.56784 0.0118 0.5711 0.00972 C 0.57175 0.00903 0.57592 0.00602 0.57735 0.00555 C 0.57878 0.00486 0.58047 0.00486 0.58204 0.00416 C 0.58438 0.00301 0.58659 0.00046 0.58907 2.22222E-6 C 0.59688 -0.00185 0.59323 -0.00093 0.60001 -0.00278 C 0.60704 -0.00903 0.60196 -0.00556 0.61641 -0.00556 " pathEditMode="relative" ptsTypes="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593 0.00139 L 0.03593 0.00162 C 0.04218 -0.00139 0.0483 -0.0051 0.05468 -0.00695 C 0.05599 -0.00741 0.05716 -0.00579 0.05859 -0.00556 C 0.06315 -0.00486 0.06797 -0.00463 0.07265 -0.00417 C 0.08528 0.00139 0.06731 -0.00718 0.07812 3.33333E-6 C 0.07929 0.00069 0.08073 0.00092 0.08203 0.00139 C 0.08307 0.00185 0.08398 0.00231 0.08515 0.00277 C 0.09674 0.00671 0.09114 0.00347 0.09687 0.00694 C 0.09791 0.00833 0.09895 0.00949 0.1 0.01111 C 0.1069 0.02245 0.1026 0.01921 0.10781 0.02222 C 0.11575 0.03657 0.10703 0.02199 0.11718 0.03472 C 0.12018 0.03842 0.1194 0.04027 0.12187 0.04583 C 0.12435 0.05162 0.12799 0.05486 0.13125 0.05972 C 0.13593 0.06666 0.13281 0.06319 0.13672 0.07083 C 0.13841 0.07407 0.13958 0.07963 0.14218 0.08055 L 0.14609 0.08194 C 0.14726 0.08287 0.15039 0.08541 0.15156 0.0875 C 0.15221 0.08865 0.15234 0.09074 0.15312 0.09166 C 0.15494 0.09398 0.15729 0.09514 0.15937 0.09722 C 0.16119 0.09884 0.16302 0.10069 0.16484 0.10277 C 0.16588 0.10393 0.16692 0.10532 0.16797 0.10694 C 0.16927 0.10902 0.17031 0.11203 0.17187 0.11389 C 0.17343 0.11574 0.17552 0.11666 0.17734 0.11805 C 0.18515 0.13194 0.18086 0.12662 0.18984 0.13472 L 0.19453 0.13889 C 0.20989 0.17037 0.19323 0.13287 0.20156 0.15972 C 0.20195 0.16111 0.20312 0.16134 0.2039 0.1625 C 0.21237 0.17546 0.20013 0.15972 0.2125 0.17361 C 0.21484 0.17615 0.21692 0.17986 0.21953 0.18194 C 0.22187 0.18356 0.22474 0.18379 0.22734 0.18472 C 0.24257 0.20277 0.21406 0.17014 0.24453 0.19722 C 0.24661 0.19907 0.24843 0.20139 0.25078 0.20277 C 0.25299 0.20393 0.25547 0.20347 0.25781 0.20416 C 0.26015 0.20486 0.26237 0.20602 0.26484 0.20694 C 0.26627 0.2074 0.26797 0.20764 0.26953 0.20833 C 0.2858 0.21551 0.25989 0.20602 0.28047 0.21389 C 0.2819 0.21435 0.28346 0.21504 0.28515 0.21527 C 0.30351 0.21643 0.32213 0.21713 0.34062 0.21805 C 0.35494 0.21759 0.36927 0.21828 0.38359 0.21666 C 0.38502 0.21643 0.38606 0.21342 0.3875 0.2125 C 0.39622 0.20602 0.39765 0.2081 0.40625 0.2 C 0.41002 0.19629 0.41406 0.19282 0.41718 0.1875 C 0.42278 0.17731 0.41979 0.18055 0.42578 0.17639 C 0.4319 0.16527 0.42604 0.17477 0.4375 0.1625 C 0.44192 0.15764 0.44648 0.15254 0.45078 0.14722 C 0.45481 0.14189 0.45872 0.13634 0.4625 0.13055 C 0.46341 0.12893 0.4638 0.12662 0.46484 0.125 C 0.47252 0.11111 0.46614 0.12361 0.47422 0.11389 C 0.47539 0.11227 0.47617 0.10995 0.47734 0.10833 C 0.47942 0.10509 0.48294 0.10115 0.48515 0.09861 C 0.48776 0.09514 0.48802 0.09421 0.49062 0.09166 C 0.49231 0.08958 0.49427 0.08796 0.49609 0.08611 C 0.49791 0.08379 0.49948 0.08078 0.50156 0.07916 C 0.50325 0.07754 0.5052 0.07731 0.50703 0.07639 C 0.50859 0.07546 0.51015 0.07477 0.51172 0.07361 C 0.51432 0.07106 0.51705 0.06852 0.51953 0.06527 C 0.52057 0.06389 0.52148 0.06203 0.52265 0.06111 C 0.52408 0.05972 0.52578 0.05926 0.52734 0.05833 C 0.53385 0.04652 0.52669 0.05787 0.53437 0.05 C 0.53619 0.04791 0.53789 0.04514 0.53984 0.04305 C 0.54205 0.04051 0.54453 0.03865 0.54687 0.03611 C 0.54948 0.0331 0.55195 0.02939 0.55468 0.02639 C 0.55638 0.0243 0.5582 0.02245 0.56015 0.02083 C 0.5608 0.02014 0.56172 0.02014 0.5625 0.01944 C 0.56536 0.01643 0.56783 0.0118 0.57109 0.00972 C 0.57174 0.00902 0.57591 0.00602 0.57734 0.00555 C 0.57877 0.00486 0.58047 0.00486 0.58203 0.00416 C 0.58437 0.00301 0.58658 0.00046 0.58906 3.33333E-6 C 0.59687 -0.00186 0.59323 -0.00093 0.6 -0.00278 C 0.60703 -0.00903 0.60195 -0.00556 0.6164 -0.00556 " pathEditMode="relative" rAng="0" ptsTypes="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3" y="103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594 0.00139 L 0.03594 0.00162 C 0.04219 -0.00139 0.04831 -0.00509 0.05469 -0.00695 C 0.05599 -0.00741 0.05717 -0.00579 0.0586 -0.00556 C 0.06316 -0.00486 0.06797 -0.00463 0.07266 -0.00417 C 0.08529 0.00139 0.06732 -0.00718 0.07813 2.22222E-6 C 0.0793 0.00069 0.08073 0.00092 0.08204 0.00139 C 0.08308 0.00185 0.08399 0.00231 0.08516 0.00278 C 0.09675 0.00671 0.09115 0.00347 0.09688 0.00694 C 0.09792 0.00833 0.09896 0.00949 0.10001 0.01111 C 0.10691 0.02245 0.10261 0.01921 0.10782 0.02222 C 0.11576 0.03657 0.10704 0.02199 0.11719 0.03472 C 0.12019 0.03842 0.11941 0.04028 0.12188 0.04583 C 0.12435 0.05162 0.128 0.05486 0.13126 0.05972 C 0.13594 0.06666 0.13282 0.06319 0.13672 0.07083 C 0.13842 0.07407 0.13959 0.07963 0.14219 0.08055 L 0.1461 0.08194 C 0.14727 0.08287 0.1504 0.08541 0.15157 0.0875 C 0.15222 0.08866 0.15235 0.09074 0.15313 0.09166 C 0.15495 0.09398 0.1573 0.09514 0.15938 0.09722 C 0.1612 0.09884 0.16303 0.10069 0.16485 0.10278 C 0.16589 0.10393 0.16693 0.10532 0.16797 0.10694 C 0.16928 0.10903 0.17032 0.11203 0.17188 0.11389 C 0.17344 0.11574 0.17553 0.11666 0.17735 0.11805 C 0.18516 0.13194 0.18086 0.12662 0.18985 0.13472 L 0.19454 0.13889 C 0.2099 0.17037 0.19323 0.13287 0.20157 0.15972 C 0.20196 0.16111 0.20313 0.16134 0.20391 0.1625 C 0.21237 0.17546 0.20014 0.15972 0.21251 0.17361 C 0.21485 0.17616 0.21693 0.17986 0.21954 0.18194 C 0.22188 0.18356 0.22474 0.18379 0.22735 0.18472 C 0.24258 0.20278 0.21407 0.17014 0.24454 0.19722 C 0.24662 0.19907 0.24844 0.20139 0.25079 0.20278 C 0.253 0.20393 0.25547 0.20347 0.25782 0.20416 C 0.26016 0.20486 0.26237 0.20602 0.26485 0.20694 C 0.26628 0.20741 0.26797 0.20764 0.26954 0.20833 C 0.28581 0.21551 0.2599 0.20602 0.28047 0.21389 C 0.28191 0.21435 0.28347 0.21504 0.28516 0.21528 C 0.30352 0.21643 0.32214 0.21713 0.34063 0.21805 C 0.35495 0.21759 0.36928 0.21828 0.3836 0.21666 C 0.38503 0.21643 0.38607 0.21342 0.38751 0.2125 C 0.39623 0.20602 0.39766 0.2081 0.40626 0.2 C 0.41003 0.19629 0.41407 0.19282 0.41719 0.1875 C 0.42279 0.17731 0.4198 0.18055 0.42579 0.17639 C 0.43191 0.16528 0.42605 0.17477 0.43751 0.1625 C 0.44193 0.15764 0.44649 0.15254 0.45079 0.14722 C 0.45482 0.1419 0.45873 0.13634 0.46251 0.13055 C 0.46342 0.12893 0.46381 0.12662 0.46485 0.125 C 0.47253 0.11111 0.46615 0.12361 0.47422 0.11389 C 0.4754 0.11227 0.47618 0.10995 0.47735 0.10833 C 0.47943 0.10509 0.48295 0.10116 0.48516 0.09861 C 0.48777 0.09514 0.48803 0.09421 0.49063 0.09166 C 0.49232 0.08958 0.49428 0.08796 0.4961 0.08611 C 0.49792 0.08379 0.49948 0.08078 0.50157 0.07916 C 0.50326 0.07754 0.50521 0.07731 0.50704 0.07639 C 0.5086 0.07546 0.51016 0.07477 0.51172 0.07361 C 0.51433 0.07106 0.51706 0.06852 0.51954 0.06528 C 0.52058 0.06389 0.52149 0.06203 0.52266 0.06111 C 0.52409 0.05972 0.52579 0.05926 0.52735 0.05833 C 0.53386 0.04653 0.5267 0.05787 0.53438 0.05 C 0.5362 0.04791 0.5379 0.04514 0.53985 0.04305 C 0.54206 0.04051 0.54454 0.03866 0.54688 0.03611 C 0.54948 0.0331 0.55196 0.0294 0.55469 0.02639 C 0.55639 0.0243 0.55821 0.02245 0.56016 0.02083 C 0.56081 0.02014 0.56172 0.02014 0.56251 0.01944 C 0.56537 0.01643 0.56784 0.0118 0.5711 0.00972 C 0.57175 0.00903 0.57592 0.00602 0.57735 0.00555 C 0.57878 0.00486 0.58047 0.00486 0.58204 0.00416 C 0.58438 0.00301 0.58659 0.00046 0.58907 2.22222E-6 C 0.59688 -0.00185 0.59323 -0.00093 0.60001 -0.00278 C 0.60704 -0.00903 0.60196 -0.00556 0.61641 -0.00556 " pathEditMode="relative" rAng="0" ptsTypes="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3" y="103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594 0.00139 L 0.03594 0.00162 C 0.04219 -0.00139 0.04831 -0.0051 0.05469 -0.00695 C 0.05599 -0.00741 0.05717 -0.00579 0.0586 -0.00556 C 0.06316 -0.00486 0.06797 -0.00463 0.07266 -0.00417 C 0.08529 0.00139 0.06732 -0.00718 0.07813 3.33333E-6 C 0.0793 0.00069 0.08073 0.00092 0.08204 0.00139 C 0.08308 0.00185 0.08399 0.00231 0.08516 0.00277 C 0.09675 0.00671 0.09115 0.00347 0.09688 0.00694 C 0.09792 0.00833 0.09896 0.00949 0.10001 0.01111 C 0.10691 0.02245 0.10261 0.01921 0.10782 0.02222 C 0.11576 0.03657 0.10704 0.02199 0.11719 0.03472 C 0.12019 0.03842 0.11941 0.04027 0.12188 0.04583 C 0.12435 0.05162 0.128 0.05486 0.13126 0.05972 C 0.13594 0.06666 0.13282 0.06319 0.13672 0.07083 C 0.13842 0.07407 0.13959 0.07963 0.14219 0.08055 L 0.1461 0.08194 C 0.14727 0.08287 0.1504 0.08541 0.15157 0.0875 C 0.15222 0.08865 0.15235 0.09074 0.15313 0.09166 C 0.15495 0.09398 0.1573 0.09514 0.15938 0.09722 C 0.1612 0.09884 0.16303 0.10069 0.16485 0.10277 C 0.16589 0.10393 0.16693 0.10532 0.16797 0.10694 C 0.16928 0.10902 0.17032 0.11203 0.17188 0.11389 C 0.17344 0.11574 0.17553 0.11666 0.17735 0.11805 C 0.18516 0.13194 0.18086 0.12662 0.18985 0.13472 L 0.19454 0.13889 C 0.2099 0.17037 0.19323 0.13287 0.20157 0.15972 C 0.20196 0.16111 0.20313 0.16134 0.20391 0.1625 C 0.21237 0.17546 0.20014 0.15972 0.21251 0.17361 C 0.21485 0.17615 0.21693 0.17986 0.21954 0.18194 C 0.22188 0.18356 0.22474 0.18379 0.22735 0.18472 C 0.24258 0.20277 0.21407 0.17014 0.24454 0.19722 C 0.24662 0.19907 0.24844 0.20139 0.25079 0.20277 C 0.253 0.20393 0.25547 0.20347 0.25782 0.20416 C 0.26016 0.20486 0.26237 0.20602 0.26485 0.20694 C 0.26628 0.2074 0.26797 0.20764 0.26954 0.20833 C 0.28581 0.21551 0.2599 0.20602 0.28047 0.21389 C 0.28191 0.21435 0.28347 0.21504 0.28516 0.21527 C 0.30352 0.21643 0.32214 0.21713 0.34063 0.21805 C 0.35495 0.21759 0.36928 0.21828 0.3836 0.21666 C 0.38503 0.21643 0.38607 0.21342 0.38751 0.2125 C 0.39623 0.20602 0.39766 0.2081 0.40626 0.2 C 0.41003 0.19629 0.41407 0.19282 0.41719 0.1875 C 0.42279 0.17731 0.4198 0.18055 0.42579 0.17639 C 0.43191 0.16527 0.42605 0.17477 0.43751 0.1625 C 0.44193 0.15764 0.44649 0.15254 0.45079 0.14722 C 0.45482 0.14189 0.45873 0.13634 0.46251 0.13055 C 0.46342 0.12893 0.46381 0.12662 0.46485 0.125 C 0.47253 0.11111 0.46615 0.12361 0.47422 0.11389 C 0.4754 0.11227 0.47618 0.10995 0.47735 0.10833 C 0.47943 0.10509 0.48295 0.10115 0.48516 0.09861 C 0.48777 0.09514 0.48803 0.09421 0.49063 0.09166 C 0.49232 0.08958 0.49428 0.08796 0.4961 0.08611 C 0.49792 0.08379 0.49948 0.08078 0.50157 0.07916 C 0.50326 0.07754 0.50521 0.07731 0.50704 0.07639 C 0.5086 0.07546 0.51016 0.07477 0.51172 0.07361 C 0.51433 0.07106 0.51706 0.06852 0.51954 0.06527 C 0.52058 0.06389 0.52149 0.06203 0.52266 0.06111 C 0.52409 0.05972 0.52579 0.05926 0.52735 0.05833 C 0.53386 0.04652 0.5267 0.05787 0.53438 0.05 C 0.5362 0.04791 0.5379 0.04514 0.53985 0.04305 C 0.54206 0.04051 0.54454 0.03865 0.54688 0.03611 C 0.54948 0.0331 0.55196 0.02939 0.55469 0.02639 C 0.55639 0.0243 0.55821 0.02245 0.56016 0.02083 C 0.56081 0.02014 0.56172 0.02014 0.56251 0.01944 C 0.56537 0.01643 0.56784 0.0118 0.5711 0.00972 C 0.57175 0.00902 0.57592 0.00602 0.57735 0.00555 C 0.57878 0.00486 0.58047 0.00486 0.58204 0.00416 C 0.58438 0.00301 0.58659 0.00046 0.58907 3.33333E-6 C 0.59688 -0.00186 0.59323 -0.00093 0.60001 -0.00278 C 0.60704 -0.00903 0.60196 -0.00556 0.61641 -0.00556 " pathEditMode="relative" rAng="0" ptsTypes="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3" y="103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593 0.00139 L 0.03593 0.00162 C 0.04218 -0.00139 0.0483 -0.0051 0.05468 -0.00695 C 0.05599 -0.00741 0.05716 -0.00579 0.05859 -0.00556 C 0.06315 -0.00486 0.06797 -0.00463 0.07265 -0.00417 C 0.08528 0.00139 0.06731 -0.00718 0.07812 3.33333E-6 C 0.07929 0.00069 0.08073 0.00092 0.08203 0.00139 C 0.08307 0.00185 0.08398 0.00231 0.08515 0.00277 C 0.09674 0.00671 0.09114 0.00347 0.09687 0.00694 C 0.09791 0.00833 0.09895 0.00949 0.1 0.01111 C 0.1069 0.02245 0.1026 0.01921 0.10781 0.02222 C 0.11575 0.03657 0.10703 0.02199 0.11718 0.03472 C 0.12018 0.03842 0.1194 0.04027 0.12187 0.04583 C 0.12435 0.05162 0.12799 0.05486 0.13125 0.05972 C 0.13593 0.06666 0.13281 0.06319 0.13672 0.07083 C 0.13841 0.07407 0.13958 0.07963 0.14218 0.08055 L 0.14609 0.08194 C 0.14726 0.08287 0.15039 0.08541 0.15156 0.0875 C 0.15221 0.08865 0.15234 0.09074 0.15312 0.09166 C 0.15494 0.09398 0.15729 0.09514 0.15937 0.09722 C 0.16119 0.09884 0.16302 0.10069 0.16484 0.10277 C 0.16588 0.10393 0.16692 0.10532 0.16797 0.10694 C 0.16927 0.10902 0.17031 0.11203 0.17187 0.11389 C 0.17343 0.11574 0.17552 0.11666 0.17734 0.11805 C 0.18515 0.13194 0.18086 0.12662 0.18984 0.13472 L 0.19453 0.13889 C 0.20989 0.17037 0.19323 0.13287 0.20156 0.15972 C 0.20195 0.16111 0.20312 0.16134 0.2039 0.1625 C 0.21237 0.17546 0.20013 0.15972 0.2125 0.17361 C 0.21484 0.17615 0.21692 0.17986 0.21953 0.18194 C 0.22187 0.18356 0.22474 0.18379 0.22734 0.18472 C 0.24257 0.20277 0.21406 0.17014 0.24453 0.19722 C 0.24661 0.19907 0.24843 0.20139 0.25078 0.20277 C 0.25299 0.20393 0.25547 0.20347 0.25781 0.20416 C 0.26015 0.20486 0.26237 0.20602 0.26484 0.20694 C 0.26627 0.2074 0.26797 0.20764 0.26953 0.20833 C 0.2858 0.21551 0.25989 0.20602 0.28047 0.21389 C 0.2819 0.21435 0.28346 0.21504 0.28515 0.21527 C 0.30351 0.21643 0.32213 0.21713 0.34062 0.21805 C 0.35494 0.21759 0.36927 0.21828 0.38359 0.21666 C 0.38502 0.21643 0.38606 0.21342 0.3875 0.2125 C 0.39622 0.20602 0.39765 0.2081 0.40625 0.2 C 0.41002 0.19629 0.41406 0.19282 0.41718 0.1875 C 0.42278 0.17731 0.41979 0.18055 0.42578 0.17639 C 0.4319 0.16527 0.42604 0.17477 0.4375 0.1625 C 0.44192 0.15764 0.44648 0.15254 0.45078 0.14722 C 0.45481 0.14189 0.45872 0.13634 0.4625 0.13055 C 0.46341 0.12893 0.4638 0.12662 0.46484 0.125 C 0.47252 0.11111 0.46614 0.12361 0.47422 0.11389 C 0.47539 0.11227 0.47617 0.10995 0.47734 0.10833 C 0.47942 0.10509 0.48294 0.10115 0.48515 0.09861 C 0.48776 0.09514 0.48802 0.09421 0.49062 0.09166 C 0.49231 0.08958 0.49427 0.08796 0.49609 0.08611 C 0.49791 0.08379 0.49948 0.08078 0.50156 0.07916 C 0.50325 0.07754 0.5052 0.07731 0.50703 0.07639 C 0.50859 0.07546 0.51015 0.07477 0.51172 0.07361 C 0.51432 0.07106 0.51705 0.06852 0.51953 0.06527 C 0.52057 0.06389 0.52148 0.06203 0.52265 0.06111 C 0.52408 0.05972 0.52578 0.05926 0.52734 0.05833 C 0.53385 0.04652 0.52669 0.05787 0.53437 0.05 C 0.53619 0.04791 0.53789 0.04514 0.53984 0.04305 C 0.54205 0.04051 0.54453 0.03865 0.54687 0.03611 C 0.54948 0.0331 0.55195 0.02939 0.55468 0.02639 C 0.55638 0.0243 0.5582 0.02245 0.56015 0.02083 C 0.5608 0.02014 0.56172 0.02014 0.5625 0.01944 C 0.56536 0.01643 0.56783 0.0118 0.57109 0.00972 C 0.57174 0.00902 0.57591 0.00602 0.57734 0.00555 C 0.57877 0.00486 0.58047 0.00486 0.58203 0.00416 C 0.58437 0.00301 0.58658 0.00046 0.58906 3.33333E-6 C 0.59687 -0.00186 0.59323 -0.00093 0.6 -0.00278 C 0.60703 -0.00903 0.60195 -0.00556 0.6164 -0.00556 " pathEditMode="relative" rAng="0" ptsTypes="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3" y="103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39" grpId="0" animBg="1"/>
      <p:bldP spid="49" grpId="0" animBg="1"/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lidehelper - 03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083D77"/>
      </a:accent1>
      <a:accent2>
        <a:srgbClr val="EBEBD3"/>
      </a:accent2>
      <a:accent3>
        <a:srgbClr val="F4D35E"/>
      </a:accent3>
      <a:accent4>
        <a:srgbClr val="EE964B"/>
      </a:accent4>
      <a:accent5>
        <a:srgbClr val="F95738"/>
      </a:accent5>
      <a:accent6>
        <a:srgbClr val="BFBFBF"/>
      </a:accent6>
      <a:hlink>
        <a:srgbClr val="083D77"/>
      </a:hlink>
      <a:folHlink>
        <a:srgbClr val="EBEB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44641</TotalTime>
  <Words>876</Words>
  <Application>Microsoft Office PowerPoint</Application>
  <PresentationFormat>Widescreen</PresentationFormat>
  <Paragraphs>428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Times New Roman</vt:lpstr>
      <vt:lpstr>Wingdings</vt:lpstr>
      <vt:lpstr>Office Theme</vt:lpstr>
      <vt:lpstr>2SYN: Congestion-Aware Multihoming</vt:lpstr>
      <vt:lpstr>Multihoming Problem</vt:lpstr>
      <vt:lpstr>Multihoming Problem</vt:lpstr>
      <vt:lpstr>Multihoming Problem</vt:lpstr>
      <vt:lpstr>2SYN Algorithm</vt:lpstr>
      <vt:lpstr>2SYN Algorithm</vt:lpstr>
      <vt:lpstr>2SYN Algorithm</vt:lpstr>
      <vt:lpstr>2SYN Algorithm</vt:lpstr>
      <vt:lpstr>2SYN Algorithm</vt:lpstr>
      <vt:lpstr>Lab Evaluation</vt:lpstr>
      <vt:lpstr>Lab Evaluation</vt:lpstr>
      <vt:lpstr>Evaluation: Propagation delay</vt:lpstr>
      <vt:lpstr>Lab Evaluation</vt:lpstr>
      <vt:lpstr>Lab Evaluation: Queueing delay</vt:lpstr>
      <vt:lpstr>Lab Evaluation</vt:lpstr>
      <vt:lpstr>Lab Evaluation: Transmission delay</vt:lpstr>
      <vt:lpstr>Lab Evaluation</vt:lpstr>
      <vt:lpstr>Lab Evaluation: Resilience to Bandwidth Drop</vt:lpstr>
      <vt:lpstr>Real World Experiments: LTE vs DSL</vt:lpstr>
      <vt:lpstr>Real World Experiments: LTE vs DSL</vt:lpstr>
      <vt:lpstr>Why not Learning?</vt:lpstr>
      <vt:lpstr>Why not Learning?</vt:lpstr>
      <vt:lpstr>Conclusion</vt:lpstr>
      <vt:lpstr>2SYN: Congestion-Aware Multihoming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In Memory</dc:title>
  <dc:creator>Kfir Toledo</dc:creator>
  <cp:lastModifiedBy>kfir Toledo</cp:lastModifiedBy>
  <cp:revision>522</cp:revision>
  <dcterms:created xsi:type="dcterms:W3CDTF">2020-12-04T19:49:42Z</dcterms:created>
  <dcterms:modified xsi:type="dcterms:W3CDTF">2025-05-08T20:25:21Z</dcterms:modified>
</cp:coreProperties>
</file>