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trictFirstAndLastChars="0" embedTrueTypeFonts="1" saveSubsetFonts="1" autoCompressPictures="0">
  <p:sldMasterIdLst>
    <p:sldMasterId id="2147483661" r:id="rId1"/>
  </p:sldMasterIdLst>
  <p:notesMasterIdLst>
    <p:notesMasterId r:id="rId40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</p:sldIdLst>
  <p:sldSz cx="9144000" cy="5143500" type="screen16x9"/>
  <p:notesSz cx="6858000" cy="9144000"/>
  <p:embeddedFontLst>
    <p:embeddedFont>
      <p:font typeface="Century Schoolbook" panose="02040604050505020304" pitchFamily="18" charset="0"/>
      <p:regular r:id="rId41"/>
      <p:bold r:id="rId42"/>
      <p:italic r:id="rId43"/>
      <p:boldItalic r:id="rId44"/>
    </p:embeddedFont>
    <p:embeddedFont>
      <p:font typeface="Consolas" panose="020B0609020204030204" pitchFamily="49" charset="0"/>
      <p:regular r:id="rId45"/>
      <p:bold r:id="rId46"/>
      <p:italic r:id="rId47"/>
      <p:boldItalic r:id="rId48"/>
    </p:embeddedFont>
    <p:embeddedFont>
      <p:font typeface="Roboto" panose="02000000000000000000" pitchFamily="2" charset="0"/>
      <p:regular r:id="rId49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360">
          <p15:clr>
            <a:srgbClr val="747775"/>
          </p15:clr>
        </p15:guide>
        <p15:guide id="2" orient="horz" pos="315">
          <p15:clr>
            <a:srgbClr val="747775"/>
          </p15:clr>
        </p15:guide>
        <p15:guide id="3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uthor" initials="A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9ACB6FBF-9085-4DAE-900F-7CDB249302C4}">
  <a:tblStyle styleId="{9ACB6FBF-9085-4DAE-900F-7CDB249302C4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94660"/>
  </p:normalViewPr>
  <p:slideViewPr>
    <p:cSldViewPr snapToGrid="0">
      <p:cViewPr varScale="1">
        <p:scale>
          <a:sx n="86" d="100"/>
          <a:sy n="86" d="100"/>
        </p:scale>
        <p:origin x="708" y="39"/>
      </p:cViewPr>
      <p:guideLst>
        <p:guide orient="horz" pos="360"/>
        <p:guide orient="horz" pos="315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font" Target="fonts/font2.fntdata"/><Relationship Id="rId47" Type="http://schemas.openxmlformats.org/officeDocument/2006/relationships/font" Target="fonts/font7.fntdata"/><Relationship Id="rId50" Type="http://schemas.openxmlformats.org/officeDocument/2006/relationships/commentAuthors" Target="commentAuthor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45" Type="http://schemas.openxmlformats.org/officeDocument/2006/relationships/font" Target="fonts/font5.fntdata"/><Relationship Id="rId53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font" Target="fonts/font4.fntdata"/><Relationship Id="rId52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font" Target="fonts/font3.fntdata"/><Relationship Id="rId48" Type="http://schemas.openxmlformats.org/officeDocument/2006/relationships/font" Target="fonts/font8.fntdata"/><Relationship Id="rId8" Type="http://schemas.openxmlformats.org/officeDocument/2006/relationships/slide" Target="slides/slide7.xml"/><Relationship Id="rId51" Type="http://schemas.openxmlformats.org/officeDocument/2006/relationships/presProps" Target="pres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font" Target="fonts/font6.fntdata"/><Relationship Id="rId20" Type="http://schemas.openxmlformats.org/officeDocument/2006/relationships/slide" Target="slides/slide19.xml"/><Relationship Id="rId41" Type="http://schemas.openxmlformats.org/officeDocument/2006/relationships/font" Target="fonts/font1.fntdata"/><Relationship Id="rId5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font" Target="fonts/font9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g2f84823a578_0_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1" name="Google Shape;61;g2f84823a578_0_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0" name="Google Shape;350;g314e30898d7_0_7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1" name="Google Shape;351;g314e30898d7_0_7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7" name="Google Shape;377;g314e30898d7_0_1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8" name="Google Shape;378;g314e30898d7_0_1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6" name="Google Shape;406;g314e30898d7_0_20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7" name="Google Shape;407;g314e30898d7_0_20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8" name="Google Shape;438;g314e30898d7_0_16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39" name="Google Shape;439;g314e30898d7_0_16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9" name="Google Shape;469;g314e30898d7_0_9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70" name="Google Shape;470;g314e30898d7_0_9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298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●"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0" name="Google Shape;490;g3148b8944f8_1_16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91" name="Google Shape;491;g3148b8944f8_1_16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1" name="Google Shape;521;g585261740e292d0a_1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2" name="Google Shape;522;g585261740e292d0a_1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4" name="Google Shape;554;g585261740e292d0a_16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55" name="Google Shape;555;g585261740e292d0a_16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7" name="Google Shape;587;g314e30898d7_0_14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8" name="Google Shape;588;g314e30898d7_0_14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8" name="Google Shape;608;g315f98459d8_0_5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9" name="Google Shape;609;g315f98459d8_0_5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g312bda082e1_0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8" name="Google Shape;138;g312bda082e1_0_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1" name="Google Shape;641;g3165250566d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2" name="Google Shape;642;g3165250566d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4" name="Google Shape;674;g3165250566d_0_4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75" name="Google Shape;675;g3165250566d_0_4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7" name="Google Shape;707;g3165250566d_0_1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8" name="Google Shape;708;g3165250566d_0_1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0" name="Google Shape;740;g3165250566d_0_1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41" name="Google Shape;741;g3165250566d_0_1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3" name="Google Shape;773;g3165250566d_0_19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4" name="Google Shape;774;g3165250566d_0_19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6" name="Google Shape;806;g317d2dccc09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07" name="Google Shape;807;g317d2dccc09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1" name="Google Shape;841;g314e30898d7_0_137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42" name="Google Shape;842;g314e30898d7_0_137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4" name="Google Shape;874;g315f98459d8_0_9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75" name="Google Shape;875;g315f98459d8_0_9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0" name="Google Shape;910;g312bda082e1_0_16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11" name="Google Shape;911;g312bda082e1_0_16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7" name="Google Shape;917;g312bda082e1_0_1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18" name="Google Shape;918;g312bda082e1_0_13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g317d5e55267_0_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4" name="Google Shape;154;g317d5e55267_0_3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3" name="Google Shape;933;g312bda082e1_0_15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34" name="Google Shape;934;g312bda082e1_0_15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9" name="Google Shape;959;g312bda082e1_0_17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60" name="Google Shape;960;g312bda082e1_0_17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6" name="Google Shape;976;g312bda082e1_0_2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77" name="Google Shape;977;g312bda082e1_0_23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4" name="Google Shape;994;g312bda082e1_0_24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95" name="Google Shape;995;g312bda082e1_0_24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2" name="Google Shape;1022;g313ea82b4e4_2_1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23" name="Google Shape;1023;g313ea82b4e4_2_13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298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●"/>
            </a:pPr>
            <a:endParaRPr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1" name="Google Shape;1051;g313ea82b4e4_2_18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52" name="Google Shape;1052;g313ea82b4e4_2_18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0" name="Google Shape;1080;g313ea82b4e4_2_2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81" name="Google Shape;1081;g313ea82b4e4_2_2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298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●"/>
            </a:pPr>
            <a:endParaRPr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9" name="Google Shape;1109;g313ea82b4e4_0_9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10" name="Google Shape;1110;g313ea82b4e4_0_9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" name="Google Shape;1157;g313ea82b4e4_0_1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58" name="Google Shape;1158;g313ea82b4e4_0_1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g314e30898d7_0_12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0" name="Google Shape;170;g314e30898d7_0_123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g317d5e55267_0_6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5" name="Google Shape;195;g317d5e55267_0_6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g317d5e55267_0_9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6" name="Google Shape;226;g317d5e55267_0_9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Google Shape;256;g312bda082e1_0_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7" name="Google Shape;257;g312bda082e1_0_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" name="Google Shape;290;g585261740e292d0a_6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1" name="Google Shape;291;g585261740e292d0a_6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4" name="Google Shape;324;g314e30898d7_0_2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5" name="Google Shape;325;g314e30898d7_0_24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hyperlink" Target="https://prismjs.com/test.html#language=markup" TargetMode="External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11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3" y="4749900"/>
            <a:ext cx="3219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de">
  <p:cSld name="CUSTOM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3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graphicFrame>
        <p:nvGraphicFramePr>
          <p:cNvPr id="52" name="Google Shape;52;p13"/>
          <p:cNvGraphicFramePr/>
          <p:nvPr/>
        </p:nvGraphicFramePr>
        <p:xfrm>
          <a:off x="1955200" y="193560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{9ACB6FBF-9085-4DAE-900F-7CDB249302C4}</a:tableStyleId>
              </a:tblPr>
              <a:tblGrid>
                <a:gridCol w="47579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7916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rgbClr val="0077AA"/>
                          </a:solidFill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class</a:t>
                      </a:r>
                      <a:r>
                        <a:rPr lang="en" sz="1200"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 </a:t>
                      </a:r>
                      <a:r>
                        <a:rPr lang="en" sz="1200">
                          <a:solidFill>
                            <a:srgbClr val="DD4A68"/>
                          </a:solidFill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Example</a:t>
                      </a:r>
                      <a:r>
                        <a:rPr lang="en" sz="1200">
                          <a:solidFill>
                            <a:srgbClr val="999999"/>
                          </a:solidFill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:</a:t>
                      </a:r>
                      <a:endParaRPr sz="1200">
                        <a:latin typeface="Consolas"/>
                        <a:ea typeface="Consolas"/>
                        <a:cs typeface="Consolas"/>
                        <a:sym typeface="Consolas"/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  </a:t>
                      </a:r>
                      <a:r>
                        <a:rPr lang="en" sz="1200">
                          <a:solidFill>
                            <a:srgbClr val="0077AA"/>
                          </a:solidFill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def</a:t>
                      </a:r>
                      <a:r>
                        <a:rPr lang="en" sz="1200"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 </a:t>
                      </a:r>
                      <a:r>
                        <a:rPr lang="en" sz="1200">
                          <a:solidFill>
                            <a:srgbClr val="DD4A68"/>
                          </a:solidFill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__init__</a:t>
                      </a:r>
                      <a:r>
                        <a:rPr lang="en" sz="1200">
                          <a:solidFill>
                            <a:srgbClr val="999999"/>
                          </a:solidFill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(</a:t>
                      </a:r>
                      <a:r>
                        <a:rPr lang="en" sz="1200"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self</a:t>
                      </a:r>
                      <a:r>
                        <a:rPr lang="en" sz="1200">
                          <a:solidFill>
                            <a:srgbClr val="999999"/>
                          </a:solidFill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,</a:t>
                      </a:r>
                      <a:r>
                        <a:rPr lang="en" sz="1200"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 name</a:t>
                      </a:r>
                      <a:r>
                        <a:rPr lang="en" sz="1200">
                          <a:solidFill>
                            <a:srgbClr val="999999"/>
                          </a:solidFill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):</a:t>
                      </a:r>
                      <a:endParaRPr sz="1200">
                        <a:latin typeface="Consolas"/>
                        <a:ea typeface="Consolas"/>
                        <a:cs typeface="Consolas"/>
                        <a:sym typeface="Consolas"/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    self</a:t>
                      </a:r>
                      <a:r>
                        <a:rPr lang="en" sz="1200">
                          <a:solidFill>
                            <a:srgbClr val="999999"/>
                          </a:solidFill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.</a:t>
                      </a:r>
                      <a:r>
                        <a:rPr lang="en" sz="1200"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name </a:t>
                      </a:r>
                      <a:r>
                        <a:rPr lang="en" sz="1200">
                          <a:solidFill>
                            <a:srgbClr val="9A6E3A"/>
                          </a:solidFill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=</a:t>
                      </a:r>
                      <a:r>
                        <a:rPr lang="en" sz="1200"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 name</a:t>
                      </a:r>
                      <a:endParaRPr sz="1200">
                        <a:latin typeface="Consolas"/>
                        <a:ea typeface="Consolas"/>
                        <a:cs typeface="Consolas"/>
                        <a:sym typeface="Consolas"/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>
                        <a:latin typeface="Consolas"/>
                        <a:ea typeface="Consolas"/>
                        <a:cs typeface="Consolas"/>
                        <a:sym typeface="Consolas"/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rgbClr val="0077AA"/>
                          </a:solidFill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def</a:t>
                      </a:r>
                      <a:r>
                        <a:rPr lang="en" sz="1200"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 </a:t>
                      </a:r>
                      <a:r>
                        <a:rPr lang="en" sz="1200">
                          <a:solidFill>
                            <a:srgbClr val="DD4A68"/>
                          </a:solidFill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test</a:t>
                      </a:r>
                      <a:r>
                        <a:rPr lang="en" sz="1200">
                          <a:solidFill>
                            <a:srgbClr val="999999"/>
                          </a:solidFill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(</a:t>
                      </a:r>
                      <a:r>
                        <a:rPr lang="en" sz="1200"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ex</a:t>
                      </a:r>
                      <a:r>
                        <a:rPr lang="en" sz="1200">
                          <a:solidFill>
                            <a:srgbClr val="999999"/>
                          </a:solidFill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,</a:t>
                      </a:r>
                      <a:r>
                        <a:rPr lang="en" sz="1200"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 greeting</a:t>
                      </a:r>
                      <a:r>
                        <a:rPr lang="en" sz="1200">
                          <a:solidFill>
                            <a:srgbClr val="999999"/>
                          </a:solidFill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):</a:t>
                      </a:r>
                      <a:endParaRPr sz="1200">
                        <a:latin typeface="Consolas"/>
                        <a:ea typeface="Consolas"/>
                        <a:cs typeface="Consolas"/>
                        <a:sym typeface="Consolas"/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  </a:t>
                      </a:r>
                      <a:r>
                        <a:rPr lang="en" sz="1200">
                          <a:solidFill>
                            <a:srgbClr val="0077AA"/>
                          </a:solidFill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print</a:t>
                      </a:r>
                      <a:r>
                        <a:rPr lang="en" sz="1200">
                          <a:solidFill>
                            <a:srgbClr val="999999"/>
                          </a:solidFill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(</a:t>
                      </a:r>
                      <a:r>
                        <a:rPr lang="en" sz="1200">
                          <a:solidFill>
                            <a:srgbClr val="669900"/>
                          </a:solidFill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f'</a:t>
                      </a:r>
                      <a:r>
                        <a:rPr lang="en" sz="1200">
                          <a:solidFill>
                            <a:srgbClr val="999999"/>
                          </a:solidFill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{</a:t>
                      </a:r>
                      <a:r>
                        <a:rPr lang="en" sz="1200"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greeting</a:t>
                      </a:r>
                      <a:r>
                        <a:rPr lang="en" sz="1200">
                          <a:solidFill>
                            <a:srgbClr val="999999"/>
                          </a:solidFill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}</a:t>
                      </a:r>
                      <a:r>
                        <a:rPr lang="en" sz="1200">
                          <a:solidFill>
                            <a:srgbClr val="669900"/>
                          </a:solidFill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, </a:t>
                      </a:r>
                      <a:r>
                        <a:rPr lang="en" sz="1200">
                          <a:solidFill>
                            <a:srgbClr val="999999"/>
                          </a:solidFill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{</a:t>
                      </a:r>
                      <a:r>
                        <a:rPr lang="en" sz="1200"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ex</a:t>
                      </a:r>
                      <a:r>
                        <a:rPr lang="en" sz="1200">
                          <a:solidFill>
                            <a:srgbClr val="999999"/>
                          </a:solidFill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.</a:t>
                      </a:r>
                      <a:r>
                        <a:rPr lang="en" sz="1200"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name</a:t>
                      </a:r>
                      <a:r>
                        <a:rPr lang="en" sz="1200">
                          <a:solidFill>
                            <a:srgbClr val="999999"/>
                          </a:solidFill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}</a:t>
                      </a:r>
                      <a:r>
                        <a:rPr lang="en" sz="1200">
                          <a:solidFill>
                            <a:srgbClr val="669900"/>
                          </a:solidFill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!'</a:t>
                      </a:r>
                      <a:r>
                        <a:rPr lang="en" sz="1200">
                          <a:solidFill>
                            <a:srgbClr val="999999"/>
                          </a:solidFill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)</a:t>
                      </a:r>
                      <a:endParaRPr sz="1200">
                        <a:latin typeface="Consolas"/>
                        <a:ea typeface="Consolas"/>
                        <a:cs typeface="Consolas"/>
                        <a:sym typeface="Consolas"/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>
                        <a:latin typeface="Consolas"/>
                        <a:ea typeface="Consolas"/>
                        <a:cs typeface="Consolas"/>
                        <a:sym typeface="Consolas"/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a </a:t>
                      </a:r>
                      <a:r>
                        <a:rPr lang="en" sz="1200">
                          <a:solidFill>
                            <a:srgbClr val="9A6E3A"/>
                          </a:solidFill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=</a:t>
                      </a:r>
                      <a:r>
                        <a:rPr lang="en" sz="1200"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 Example</a:t>
                      </a:r>
                      <a:r>
                        <a:rPr lang="en" sz="1200">
                          <a:solidFill>
                            <a:srgbClr val="999999"/>
                          </a:solidFill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(</a:t>
                      </a:r>
                      <a:r>
                        <a:rPr lang="en" sz="1200">
                          <a:solidFill>
                            <a:srgbClr val="669900"/>
                          </a:solidFill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'Alex'</a:t>
                      </a:r>
                      <a:r>
                        <a:rPr lang="en" sz="1200">
                          <a:solidFill>
                            <a:srgbClr val="999999"/>
                          </a:solidFill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)</a:t>
                      </a:r>
                      <a:endParaRPr sz="1200">
                        <a:latin typeface="Consolas"/>
                        <a:ea typeface="Consolas"/>
                        <a:cs typeface="Consolas"/>
                        <a:sym typeface="Consolas"/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  test</a:t>
                      </a:r>
                      <a:r>
                        <a:rPr lang="en" sz="1200">
                          <a:solidFill>
                            <a:srgbClr val="999999"/>
                          </a:solidFill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(</a:t>
                      </a:r>
                      <a:r>
                        <a:rPr lang="en" sz="1200"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a</a:t>
                      </a:r>
                      <a:r>
                        <a:rPr lang="en" sz="1200">
                          <a:solidFill>
                            <a:srgbClr val="999999"/>
                          </a:solidFill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,</a:t>
                      </a:r>
                      <a:r>
                        <a:rPr lang="en" sz="1200"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 </a:t>
                      </a:r>
                      <a:r>
                        <a:rPr lang="en" sz="1200">
                          <a:solidFill>
                            <a:srgbClr val="669900"/>
                          </a:solidFill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'Hello'</a:t>
                      </a:r>
                      <a:r>
                        <a:rPr lang="en" sz="1200">
                          <a:solidFill>
                            <a:srgbClr val="999999"/>
                          </a:solidFill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)</a:t>
                      </a:r>
                      <a:endParaRPr/>
                    </a:p>
                  </a:txBody>
                  <a:tcPr marL="91425" marR="91425" marT="91425" marB="91425">
                    <a:solidFill>
                      <a:schemeClr val="l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53" name="Google Shape;53;p13"/>
          <p:cNvSpPr/>
          <p:nvPr/>
        </p:nvSpPr>
        <p:spPr>
          <a:xfrm>
            <a:off x="5162075" y="1179100"/>
            <a:ext cx="1754700" cy="510600"/>
          </a:xfrm>
          <a:prstGeom prst="roundRect">
            <a:avLst>
              <a:gd name="adj" fmla="val 16667"/>
            </a:avLst>
          </a:prstGeom>
          <a:solidFill>
            <a:srgbClr val="EAD1DC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u="sng">
                <a:solidFill>
                  <a:schemeClr val="hlink"/>
                </a:solidFill>
                <a:latin typeface="Century Schoolbook"/>
                <a:ea typeface="Century Schoolbook"/>
                <a:cs typeface="Century Schoolbook"/>
                <a:sym typeface="Century Schoolbook"/>
                <a:hlinkClick r:id="rId2"/>
              </a:rPr>
              <a:t>syntax highlight</a:t>
            </a:r>
            <a:endParaRPr>
              <a:latin typeface="Century Schoolbook"/>
              <a:ea typeface="Century Schoolbook"/>
              <a:cs typeface="Century Schoolbook"/>
              <a:sym typeface="Century Schoolbook"/>
            </a:endParaRPr>
          </a:p>
        </p:txBody>
      </p:sp>
      <p:sp>
        <p:nvSpPr>
          <p:cNvPr id="54" name="Google Shape;54;p13"/>
          <p:cNvSpPr txBox="1">
            <a:spLocks noGrp="1"/>
          </p:cNvSpPr>
          <p:nvPr>
            <p:ph type="sldNum" idx="12"/>
          </p:nvPr>
        </p:nvSpPr>
        <p:spPr>
          <a:xfrm>
            <a:off x="3" y="4749900"/>
            <a:ext cx="3219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CUSTOM_1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1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14"/>
          <p:cNvSpPr txBox="1">
            <a:spLocks noGrp="1"/>
          </p:cNvSpPr>
          <p:nvPr>
            <p:ph type="sldNum" idx="12"/>
          </p:nvPr>
        </p:nvSpPr>
        <p:spPr>
          <a:xfrm>
            <a:off x="3" y="4749900"/>
            <a:ext cx="3219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58" name="Google Shape;58;p14"/>
          <p:cNvSpPr txBox="1"/>
          <p:nvPr/>
        </p:nvSpPr>
        <p:spPr>
          <a:xfrm>
            <a:off x="324950" y="1151250"/>
            <a:ext cx="8520600" cy="3537300"/>
          </a:xfrm>
          <a:prstGeom prst="rect">
            <a:avLst/>
          </a:prstGeom>
          <a:noFill/>
          <a:ln>
            <a:noFill/>
          </a:ln>
          <a:effectLst>
            <a:reflection dist="38100" dir="5400000" fadeDir="5400012" sy="-100000" algn="bl" rotWithShape="0"/>
          </a:effectLst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Century Schoolbook"/>
              <a:buChar char="✦"/>
            </a:pPr>
            <a:r>
              <a:rPr lang="en" sz="1800">
                <a:solidFill>
                  <a:schemeClr val="dk2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Topic 1</a:t>
            </a:r>
            <a:endParaRPr sz="1800">
              <a:solidFill>
                <a:schemeClr val="dk2"/>
              </a:solidFill>
              <a:latin typeface="Century Schoolbook"/>
              <a:ea typeface="Century Schoolbook"/>
              <a:cs typeface="Century Schoolbook"/>
              <a:sym typeface="Century Schoolbook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Century Schoolbook"/>
              <a:buChar char="✦"/>
            </a:pPr>
            <a:r>
              <a:rPr lang="en" sz="1800">
                <a:solidFill>
                  <a:schemeClr val="dk2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Topic 2</a:t>
            </a:r>
            <a:endParaRPr sz="1800">
              <a:solidFill>
                <a:schemeClr val="dk2"/>
              </a:solidFill>
              <a:latin typeface="Century Schoolbook"/>
              <a:ea typeface="Century Schoolbook"/>
              <a:cs typeface="Century Schoolbook"/>
              <a:sym typeface="Century Schoolbook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Century Schoolbook"/>
              <a:buChar char="✦"/>
            </a:pPr>
            <a:r>
              <a:rPr lang="en" sz="1800">
                <a:solidFill>
                  <a:schemeClr val="dk2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Topic 3</a:t>
            </a:r>
            <a:endParaRPr sz="1800">
              <a:solidFill>
                <a:schemeClr val="dk2"/>
              </a:solidFill>
              <a:latin typeface="Century Schoolbook"/>
              <a:ea typeface="Century Schoolbook"/>
              <a:cs typeface="Century Schoolbook"/>
              <a:sym typeface="Century Schoolbook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Century Schoolbook"/>
              <a:buChar char="✦"/>
            </a:pPr>
            <a:r>
              <a:rPr lang="en" sz="1800">
                <a:solidFill>
                  <a:schemeClr val="dk2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Topic 4</a:t>
            </a:r>
            <a:endParaRPr sz="1800">
              <a:solidFill>
                <a:schemeClr val="dk2"/>
              </a:solidFill>
              <a:latin typeface="Century Schoolbook"/>
              <a:ea typeface="Century Schoolbook"/>
              <a:cs typeface="Century Schoolbook"/>
              <a:sym typeface="Century Schoolbook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>
                <a:solidFill>
                  <a:schemeClr val="dk1"/>
                </a:solidFill>
              </a:defRPr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>
                <a:solidFill>
                  <a:schemeClr val="dk1"/>
                </a:solidFill>
              </a:defRPr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>
                <a:solidFill>
                  <a:schemeClr val="dk1"/>
                </a:solidFill>
              </a:defRPr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3" y="4749900"/>
            <a:ext cx="3219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 sz="1400">
                <a:solidFill>
                  <a:schemeClr val="dk1"/>
                </a:solidFill>
              </a:defRPr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○"/>
              <a:defRPr sz="1200">
                <a:solidFill>
                  <a:schemeClr val="dk1"/>
                </a:solidFill>
              </a:defRPr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■"/>
              <a:defRPr sz="1200">
                <a:solidFill>
                  <a:schemeClr val="dk1"/>
                </a:solidFill>
              </a:defRPr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●"/>
              <a:defRPr sz="1200">
                <a:solidFill>
                  <a:schemeClr val="dk1"/>
                </a:solidFill>
              </a:defRPr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○"/>
              <a:defRPr sz="1200">
                <a:solidFill>
                  <a:schemeClr val="dk1"/>
                </a:solidFill>
              </a:defRPr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■"/>
              <a:defRPr sz="1200">
                <a:solidFill>
                  <a:schemeClr val="dk1"/>
                </a:solidFill>
              </a:defRPr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●"/>
              <a:defRPr sz="1200">
                <a:solidFill>
                  <a:schemeClr val="dk1"/>
                </a:solidFill>
              </a:defRPr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○"/>
              <a:defRPr sz="1200">
                <a:solidFill>
                  <a:schemeClr val="dk1"/>
                </a:solidFill>
              </a:defRPr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■"/>
              <a:defRPr sz="12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 sz="1400">
                <a:solidFill>
                  <a:schemeClr val="dk1"/>
                </a:solidFill>
              </a:defRPr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○"/>
              <a:defRPr sz="1200">
                <a:solidFill>
                  <a:schemeClr val="dk1"/>
                </a:solidFill>
              </a:defRPr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■"/>
              <a:defRPr sz="1200">
                <a:solidFill>
                  <a:schemeClr val="dk1"/>
                </a:solidFill>
              </a:defRPr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●"/>
              <a:defRPr sz="1200">
                <a:solidFill>
                  <a:schemeClr val="dk1"/>
                </a:solidFill>
              </a:defRPr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○"/>
              <a:defRPr sz="1200">
                <a:solidFill>
                  <a:schemeClr val="dk1"/>
                </a:solidFill>
              </a:defRPr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■"/>
              <a:defRPr sz="1200">
                <a:solidFill>
                  <a:schemeClr val="dk1"/>
                </a:solidFill>
              </a:defRPr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●"/>
              <a:defRPr sz="1200">
                <a:solidFill>
                  <a:schemeClr val="dk1"/>
                </a:solidFill>
              </a:defRPr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○"/>
              <a:defRPr sz="1200">
                <a:solidFill>
                  <a:schemeClr val="dk1"/>
                </a:solidFill>
              </a:defRPr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■"/>
              <a:defRPr sz="12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3" y="4749900"/>
            <a:ext cx="3219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3" y="4749900"/>
            <a:ext cx="3219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●"/>
              <a:defRPr sz="1200">
                <a:solidFill>
                  <a:schemeClr val="dk1"/>
                </a:solidFill>
              </a:defRPr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○"/>
              <a:defRPr sz="1200">
                <a:solidFill>
                  <a:schemeClr val="dk1"/>
                </a:solidFill>
              </a:defRPr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■"/>
              <a:defRPr sz="1200">
                <a:solidFill>
                  <a:schemeClr val="dk1"/>
                </a:solidFill>
              </a:defRPr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●"/>
              <a:defRPr sz="1200">
                <a:solidFill>
                  <a:schemeClr val="dk1"/>
                </a:solidFill>
              </a:defRPr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○"/>
              <a:defRPr sz="1200">
                <a:solidFill>
                  <a:schemeClr val="dk1"/>
                </a:solidFill>
              </a:defRPr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■"/>
              <a:defRPr sz="1200">
                <a:solidFill>
                  <a:schemeClr val="dk1"/>
                </a:solidFill>
              </a:defRPr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●"/>
              <a:defRPr sz="1200">
                <a:solidFill>
                  <a:schemeClr val="dk1"/>
                </a:solidFill>
              </a:defRPr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○"/>
              <a:defRPr sz="1200">
                <a:solidFill>
                  <a:schemeClr val="dk1"/>
                </a:solidFill>
              </a:defRPr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■"/>
              <a:defRPr sz="12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3" y="4749900"/>
            <a:ext cx="3219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3" y="4749900"/>
            <a:ext cx="3219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3" y="4749900"/>
            <a:ext cx="3219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3" y="4749900"/>
            <a:ext cx="3219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3" y="4749900"/>
            <a:ext cx="3219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rgbClr val="F9FAFB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1B1918"/>
              </a:buClr>
              <a:buSzPts val="2800"/>
              <a:buFont typeface="Century Schoolbook"/>
              <a:buNone/>
              <a:defRPr sz="2800">
                <a:solidFill>
                  <a:srgbClr val="1B1918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rgbClr val="1B1918"/>
              </a:buClr>
              <a:buSzPts val="2800"/>
              <a:buNone/>
              <a:defRPr sz="2800">
                <a:solidFill>
                  <a:srgbClr val="1B1918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rgbClr val="1B1918"/>
              </a:buClr>
              <a:buSzPts val="2800"/>
              <a:buNone/>
              <a:defRPr sz="2800">
                <a:solidFill>
                  <a:srgbClr val="1B1918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rgbClr val="1B1918"/>
              </a:buClr>
              <a:buSzPts val="2800"/>
              <a:buNone/>
              <a:defRPr sz="2800">
                <a:solidFill>
                  <a:srgbClr val="1B1918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rgbClr val="1B1918"/>
              </a:buClr>
              <a:buSzPts val="2800"/>
              <a:buNone/>
              <a:defRPr sz="2800">
                <a:solidFill>
                  <a:srgbClr val="1B1918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rgbClr val="1B1918"/>
              </a:buClr>
              <a:buSzPts val="2800"/>
              <a:buNone/>
              <a:defRPr sz="2800">
                <a:solidFill>
                  <a:srgbClr val="1B1918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rgbClr val="1B1918"/>
              </a:buClr>
              <a:buSzPts val="2800"/>
              <a:buNone/>
              <a:defRPr sz="2800">
                <a:solidFill>
                  <a:srgbClr val="1B1918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rgbClr val="1B1918"/>
              </a:buClr>
              <a:buSzPts val="2800"/>
              <a:buNone/>
              <a:defRPr sz="2800">
                <a:solidFill>
                  <a:srgbClr val="1B1918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rgbClr val="1B1918"/>
              </a:buClr>
              <a:buSzPts val="2800"/>
              <a:buNone/>
              <a:defRPr sz="2800">
                <a:solidFill>
                  <a:srgbClr val="1B1918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Century Schoolbook"/>
              <a:buChar char="●"/>
              <a:defRPr sz="1800">
                <a:solidFill>
                  <a:schemeClr val="dk2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Century Schoolbook"/>
              <a:buChar char="○"/>
              <a:defRPr>
                <a:solidFill>
                  <a:schemeClr val="dk2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Century Schoolbook"/>
              <a:buChar char="■"/>
              <a:defRPr>
                <a:solidFill>
                  <a:schemeClr val="dk2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Century Schoolbook"/>
              <a:buChar char="●"/>
              <a:defRPr>
                <a:solidFill>
                  <a:schemeClr val="dk2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Century Schoolbook"/>
              <a:buChar char="○"/>
              <a:defRPr>
                <a:solidFill>
                  <a:schemeClr val="dk2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Century Schoolbook"/>
              <a:buChar char="■"/>
              <a:defRPr>
                <a:solidFill>
                  <a:schemeClr val="dk2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Century Schoolbook"/>
              <a:buChar char="●"/>
              <a:defRPr>
                <a:solidFill>
                  <a:schemeClr val="dk2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Century Schoolbook"/>
              <a:buChar char="○"/>
              <a:defRPr>
                <a:solidFill>
                  <a:schemeClr val="dk2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Century Schoolbook"/>
              <a:buChar char="■"/>
              <a:defRPr>
                <a:solidFill>
                  <a:schemeClr val="dk2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3" y="4749900"/>
            <a:ext cx="3219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9" name="Google Shape;9;p1"/>
          <p:cNvSpPr txBox="1"/>
          <p:nvPr/>
        </p:nvSpPr>
        <p:spPr>
          <a:xfrm>
            <a:off x="8042225" y="4827900"/>
            <a:ext cx="1101900" cy="3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00" dirty="0">
              <a:solidFill>
                <a:schemeClr val="dk2"/>
              </a:solidFill>
              <a:latin typeface="Century Schoolbook"/>
              <a:ea typeface="Century Schoolbook"/>
              <a:cs typeface="Century Schoolbook"/>
              <a:sym typeface="Century Schoolbook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6.png"/><Relationship Id="rId7" Type="http://schemas.openxmlformats.org/officeDocument/2006/relationships/hyperlink" Target="mailto:akrentsel@berkeley.edu" TargetMode="External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5"/>
          <p:cNvSpPr txBox="1">
            <a:spLocks noGrp="1"/>
          </p:cNvSpPr>
          <p:nvPr>
            <p:ph type="ctrTitle"/>
          </p:nvPr>
        </p:nvSpPr>
        <p:spPr>
          <a:xfrm>
            <a:off x="59625" y="744575"/>
            <a:ext cx="90249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/>
              <a:t>The Case for Validating</a:t>
            </a:r>
            <a:br>
              <a:rPr lang="en" sz="4800"/>
            </a:br>
            <a:r>
              <a:rPr lang="en" sz="4800"/>
              <a:t>SDN Inputs</a:t>
            </a:r>
            <a:endParaRPr sz="4800"/>
          </a:p>
        </p:txBody>
      </p:sp>
      <p:sp>
        <p:nvSpPr>
          <p:cNvPr id="64" name="Google Shape;64;p15"/>
          <p:cNvSpPr txBox="1">
            <a:spLocks noGrp="1"/>
          </p:cNvSpPr>
          <p:nvPr>
            <p:ph type="subTitle" idx="1"/>
          </p:nvPr>
        </p:nvSpPr>
        <p:spPr>
          <a:xfrm>
            <a:off x="1954575" y="2720975"/>
            <a:ext cx="52350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 b="1"/>
              <a:t>Alexander Krentsel</a:t>
            </a:r>
            <a:r>
              <a:rPr lang="en" sz="1386" baseline="30000">
                <a:solidFill>
                  <a:srgbClr val="585858"/>
                </a:solidFill>
              </a:rPr>
              <a:t>12</a:t>
            </a:r>
            <a:r>
              <a:rPr lang="en" sz="1400"/>
              <a:t>, Rishabh Iyer</a:t>
            </a:r>
            <a:r>
              <a:rPr lang="en" sz="1386" baseline="30000">
                <a:solidFill>
                  <a:srgbClr val="585858"/>
                </a:solidFill>
              </a:rPr>
              <a:t>1</a:t>
            </a:r>
            <a:r>
              <a:rPr lang="en" sz="1400"/>
              <a:t>, Sylvia Ratnasamy</a:t>
            </a:r>
            <a:r>
              <a:rPr lang="en" sz="1386" baseline="30000">
                <a:solidFill>
                  <a:srgbClr val="585858"/>
                </a:solidFill>
              </a:rPr>
              <a:t>12</a:t>
            </a:r>
            <a:r>
              <a:rPr lang="en" sz="1400"/>
              <a:t>, Isaac Keslassy</a:t>
            </a:r>
            <a:r>
              <a:rPr lang="en" sz="1386" baseline="30000">
                <a:solidFill>
                  <a:srgbClr val="585858"/>
                </a:solidFill>
              </a:rPr>
              <a:t>3</a:t>
            </a:r>
            <a:r>
              <a:rPr lang="en" sz="1400"/>
              <a:t>, Rob Shakir</a:t>
            </a:r>
            <a:r>
              <a:rPr lang="en" sz="1386" baseline="30000">
                <a:solidFill>
                  <a:srgbClr val="585858"/>
                </a:solidFill>
              </a:rPr>
              <a:t>2</a:t>
            </a:r>
            <a:r>
              <a:rPr lang="en" sz="1400"/>
              <a:t>, Anees Shaikh</a:t>
            </a:r>
            <a:r>
              <a:rPr lang="en" sz="1386" baseline="30000">
                <a:solidFill>
                  <a:srgbClr val="585858"/>
                </a:solidFill>
              </a:rPr>
              <a:t>2</a:t>
            </a:r>
            <a:endParaRPr sz="1400"/>
          </a:p>
        </p:txBody>
      </p:sp>
      <p:sp>
        <p:nvSpPr>
          <p:cNvPr id="65" name="Google Shape;65;p15"/>
          <p:cNvSpPr txBox="1"/>
          <p:nvPr/>
        </p:nvSpPr>
        <p:spPr>
          <a:xfrm>
            <a:off x="2800424" y="3361137"/>
            <a:ext cx="35433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t" anchorCtr="0">
            <a:norm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386"/>
              <a:buFont typeface="Roboto"/>
              <a:buNone/>
            </a:pPr>
            <a:r>
              <a:rPr lang="en" sz="1386" i="0" u="none" strike="noStrike" cap="none" baseline="30000">
                <a:solidFill>
                  <a:srgbClr val="1B1918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1</a:t>
            </a:r>
            <a:r>
              <a:rPr lang="en" sz="1386">
                <a:solidFill>
                  <a:srgbClr val="1B1918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UC Berkeley</a:t>
            </a:r>
            <a:r>
              <a:rPr lang="en" sz="1386" i="0" u="none" strike="noStrike" cap="none">
                <a:solidFill>
                  <a:srgbClr val="1B1918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, </a:t>
            </a:r>
            <a:r>
              <a:rPr lang="en" sz="1386" i="0" u="none" strike="noStrike" cap="none" baseline="30000">
                <a:solidFill>
                  <a:srgbClr val="1B1918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2</a:t>
            </a:r>
            <a:r>
              <a:rPr lang="en" sz="1386">
                <a:solidFill>
                  <a:srgbClr val="1B1918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Google</a:t>
            </a:r>
            <a:r>
              <a:rPr lang="en" sz="1386" i="0" u="none" strike="noStrike" cap="none">
                <a:solidFill>
                  <a:srgbClr val="1B1918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, </a:t>
            </a:r>
            <a:r>
              <a:rPr lang="en" sz="1386" i="0" u="none" strike="noStrike" cap="none" baseline="30000">
                <a:solidFill>
                  <a:srgbClr val="1B1918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3</a:t>
            </a:r>
            <a:r>
              <a:rPr lang="en" sz="1386">
                <a:solidFill>
                  <a:srgbClr val="1B1918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Technion</a:t>
            </a:r>
            <a:endParaRPr>
              <a:solidFill>
                <a:srgbClr val="1B1918"/>
              </a:solidFill>
              <a:latin typeface="Century Schoolbook"/>
              <a:ea typeface="Century Schoolbook"/>
              <a:cs typeface="Century Schoolbook"/>
              <a:sym typeface="Century Schoolbook"/>
            </a:endParaRPr>
          </a:p>
        </p:txBody>
      </p:sp>
      <p:cxnSp>
        <p:nvCxnSpPr>
          <p:cNvPr id="66" name="Google Shape;66;p15"/>
          <p:cNvCxnSpPr>
            <a:stCxn id="67" idx="3"/>
            <a:endCxn id="68" idx="7"/>
          </p:cNvCxnSpPr>
          <p:nvPr/>
        </p:nvCxnSpPr>
        <p:spPr>
          <a:xfrm flipH="1">
            <a:off x="7316148" y="2944754"/>
            <a:ext cx="683400" cy="717300"/>
          </a:xfrm>
          <a:prstGeom prst="straightConnector1">
            <a:avLst/>
          </a:prstGeom>
          <a:noFill/>
          <a:ln w="9525" cap="flat" cmpd="sng">
            <a:solidFill>
              <a:srgbClr val="B7B7B7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69" name="Google Shape;69;p15"/>
          <p:cNvCxnSpPr>
            <a:endCxn id="67" idx="4"/>
          </p:cNvCxnSpPr>
          <p:nvPr/>
        </p:nvCxnSpPr>
        <p:spPr>
          <a:xfrm rot="10800000">
            <a:off x="8057036" y="2969928"/>
            <a:ext cx="1107900" cy="1389300"/>
          </a:xfrm>
          <a:prstGeom prst="straightConnector1">
            <a:avLst/>
          </a:prstGeom>
          <a:noFill/>
          <a:ln w="9525" cap="flat" cmpd="sng">
            <a:solidFill>
              <a:srgbClr val="B7B7B7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70" name="Google Shape;70;p15"/>
          <p:cNvCxnSpPr>
            <a:stCxn id="71" idx="6"/>
          </p:cNvCxnSpPr>
          <p:nvPr/>
        </p:nvCxnSpPr>
        <p:spPr>
          <a:xfrm>
            <a:off x="7934466" y="3536766"/>
            <a:ext cx="894000" cy="213000"/>
          </a:xfrm>
          <a:prstGeom prst="straightConnector1">
            <a:avLst/>
          </a:prstGeom>
          <a:noFill/>
          <a:ln w="9525" cap="flat" cmpd="sng">
            <a:solidFill>
              <a:srgbClr val="B7B7B7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72" name="Google Shape;72;p15"/>
          <p:cNvCxnSpPr>
            <a:stCxn id="73" idx="7"/>
            <a:endCxn id="68" idx="3"/>
          </p:cNvCxnSpPr>
          <p:nvPr/>
        </p:nvCxnSpPr>
        <p:spPr>
          <a:xfrm rot="10800000" flipH="1">
            <a:off x="6555184" y="3783527"/>
            <a:ext cx="645900" cy="230700"/>
          </a:xfrm>
          <a:prstGeom prst="straightConnector1">
            <a:avLst/>
          </a:prstGeom>
          <a:noFill/>
          <a:ln w="9525" cap="flat" cmpd="sng">
            <a:solidFill>
              <a:srgbClr val="B7B7B7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74" name="Google Shape;74;p15"/>
          <p:cNvCxnSpPr>
            <a:stCxn id="67" idx="6"/>
          </p:cNvCxnSpPr>
          <p:nvPr/>
        </p:nvCxnSpPr>
        <p:spPr>
          <a:xfrm>
            <a:off x="8138336" y="2883978"/>
            <a:ext cx="869100" cy="209700"/>
          </a:xfrm>
          <a:prstGeom prst="straightConnector1">
            <a:avLst/>
          </a:prstGeom>
          <a:noFill/>
          <a:ln w="9525" cap="flat" cmpd="sng">
            <a:solidFill>
              <a:srgbClr val="B7B7B7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75" name="Google Shape;75;p15"/>
          <p:cNvCxnSpPr>
            <a:endCxn id="76" idx="4"/>
          </p:cNvCxnSpPr>
          <p:nvPr/>
        </p:nvCxnSpPr>
        <p:spPr>
          <a:xfrm rot="10800000" flipH="1">
            <a:off x="8055600" y="1086650"/>
            <a:ext cx="342300" cy="1792800"/>
          </a:xfrm>
          <a:prstGeom prst="straightConnector1">
            <a:avLst/>
          </a:prstGeom>
          <a:noFill/>
          <a:ln w="9525" cap="flat" cmpd="sng">
            <a:solidFill>
              <a:srgbClr val="B7B7B7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77" name="Google Shape;77;p15"/>
          <p:cNvCxnSpPr>
            <a:stCxn id="78" idx="0"/>
          </p:cNvCxnSpPr>
          <p:nvPr/>
        </p:nvCxnSpPr>
        <p:spPr>
          <a:xfrm rot="10800000" flipH="1">
            <a:off x="6276625" y="59"/>
            <a:ext cx="80700" cy="858300"/>
          </a:xfrm>
          <a:prstGeom prst="straightConnector1">
            <a:avLst/>
          </a:prstGeom>
          <a:noFill/>
          <a:ln w="9525" cap="flat" cmpd="sng">
            <a:solidFill>
              <a:srgbClr val="B7B7B7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79" name="Google Shape;79;p15"/>
          <p:cNvCxnSpPr>
            <a:stCxn id="80" idx="1"/>
          </p:cNvCxnSpPr>
          <p:nvPr/>
        </p:nvCxnSpPr>
        <p:spPr>
          <a:xfrm>
            <a:off x="8572539" y="2227066"/>
            <a:ext cx="256500" cy="1527300"/>
          </a:xfrm>
          <a:prstGeom prst="straightConnector1">
            <a:avLst/>
          </a:prstGeom>
          <a:noFill/>
          <a:ln w="9525" cap="flat" cmpd="sng">
            <a:solidFill>
              <a:srgbClr val="B7B7B7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81" name="Google Shape;81;p15"/>
          <p:cNvCxnSpPr>
            <a:endCxn id="76" idx="6"/>
          </p:cNvCxnSpPr>
          <p:nvPr/>
        </p:nvCxnSpPr>
        <p:spPr>
          <a:xfrm flipH="1">
            <a:off x="8479200" y="238400"/>
            <a:ext cx="664800" cy="762300"/>
          </a:xfrm>
          <a:prstGeom prst="straightConnector1">
            <a:avLst/>
          </a:prstGeom>
          <a:noFill/>
          <a:ln w="9525" cap="flat" cmpd="sng">
            <a:solidFill>
              <a:srgbClr val="B7B7B7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67" name="Google Shape;67;p15"/>
          <p:cNvSpPr/>
          <p:nvPr/>
        </p:nvSpPr>
        <p:spPr>
          <a:xfrm>
            <a:off x="7975736" y="2798028"/>
            <a:ext cx="162600" cy="171900"/>
          </a:xfrm>
          <a:prstGeom prst="ellipse">
            <a:avLst/>
          </a:prstGeom>
          <a:solidFill>
            <a:srgbClr val="34A853"/>
          </a:solidFill>
          <a:ln w="9525" cap="flat" cmpd="sng">
            <a:solidFill>
              <a:srgbClr val="34A85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2" name="Google Shape;82;p15"/>
          <p:cNvSpPr/>
          <p:nvPr/>
        </p:nvSpPr>
        <p:spPr>
          <a:xfrm>
            <a:off x="8724975" y="3653325"/>
            <a:ext cx="162600" cy="171900"/>
          </a:xfrm>
          <a:prstGeom prst="ellipse">
            <a:avLst/>
          </a:prstGeom>
          <a:solidFill>
            <a:srgbClr val="FBBC05"/>
          </a:solidFill>
          <a:ln w="9525" cap="flat" cmpd="sng">
            <a:solidFill>
              <a:srgbClr val="FBBC0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8" name="Google Shape;68;p15"/>
          <p:cNvSpPr/>
          <p:nvPr/>
        </p:nvSpPr>
        <p:spPr>
          <a:xfrm>
            <a:off x="7177324" y="3636803"/>
            <a:ext cx="162600" cy="171900"/>
          </a:xfrm>
          <a:prstGeom prst="ellipse">
            <a:avLst/>
          </a:prstGeom>
          <a:solidFill>
            <a:srgbClr val="4285F4"/>
          </a:solidFill>
          <a:ln w="9525" cap="flat" cmpd="sng">
            <a:solidFill>
              <a:srgbClr val="4285F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83" name="Google Shape;83;p15"/>
          <p:cNvCxnSpPr>
            <a:stCxn id="76" idx="1"/>
          </p:cNvCxnSpPr>
          <p:nvPr/>
        </p:nvCxnSpPr>
        <p:spPr>
          <a:xfrm rot="10800000">
            <a:off x="7686412" y="220224"/>
            <a:ext cx="654000" cy="719700"/>
          </a:xfrm>
          <a:prstGeom prst="straightConnector1">
            <a:avLst/>
          </a:prstGeom>
          <a:noFill/>
          <a:ln w="9525" cap="flat" cmpd="sng">
            <a:solidFill>
              <a:srgbClr val="B7B7B7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84" name="Google Shape;84;p15"/>
          <p:cNvCxnSpPr>
            <a:endCxn id="80" idx="5"/>
          </p:cNvCxnSpPr>
          <p:nvPr/>
        </p:nvCxnSpPr>
        <p:spPr>
          <a:xfrm>
            <a:off x="7696759" y="230827"/>
            <a:ext cx="951300" cy="2076000"/>
          </a:xfrm>
          <a:prstGeom prst="straightConnector1">
            <a:avLst/>
          </a:prstGeom>
          <a:noFill/>
          <a:ln w="9525" cap="flat" cmpd="sng">
            <a:solidFill>
              <a:srgbClr val="B7B7B7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85" name="Google Shape;85;p15"/>
          <p:cNvSpPr/>
          <p:nvPr/>
        </p:nvSpPr>
        <p:spPr>
          <a:xfrm>
            <a:off x="7608296" y="176750"/>
            <a:ext cx="162600" cy="171900"/>
          </a:xfrm>
          <a:prstGeom prst="ellipse">
            <a:avLst/>
          </a:prstGeom>
          <a:solidFill>
            <a:srgbClr val="EA4335"/>
          </a:solidFill>
          <a:ln w="9525" cap="flat" cmpd="sng">
            <a:solidFill>
              <a:srgbClr val="EA433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8" name="Google Shape;78;p15"/>
          <p:cNvSpPr/>
          <p:nvPr/>
        </p:nvSpPr>
        <p:spPr>
          <a:xfrm>
            <a:off x="6223225" y="858359"/>
            <a:ext cx="106800" cy="112800"/>
          </a:xfrm>
          <a:prstGeom prst="ellipse">
            <a:avLst/>
          </a:prstGeom>
          <a:solidFill>
            <a:srgbClr val="FBBC05"/>
          </a:solidFill>
          <a:ln w="9525" cap="flat" cmpd="sng">
            <a:solidFill>
              <a:srgbClr val="FBBC0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86" name="Google Shape;86;p15"/>
          <p:cNvCxnSpPr>
            <a:stCxn id="87" idx="7"/>
            <a:endCxn id="88" idx="2"/>
          </p:cNvCxnSpPr>
          <p:nvPr/>
        </p:nvCxnSpPr>
        <p:spPr>
          <a:xfrm rot="10800000" flipH="1">
            <a:off x="7558833" y="1361839"/>
            <a:ext cx="1134600" cy="1044300"/>
          </a:xfrm>
          <a:prstGeom prst="straightConnector1">
            <a:avLst/>
          </a:prstGeom>
          <a:noFill/>
          <a:ln w="9525" cap="flat" cmpd="sng">
            <a:solidFill>
              <a:srgbClr val="B7B7B7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89" name="Google Shape;89;p15"/>
          <p:cNvCxnSpPr/>
          <p:nvPr/>
        </p:nvCxnSpPr>
        <p:spPr>
          <a:xfrm>
            <a:off x="8735025" y="1373699"/>
            <a:ext cx="408900" cy="288900"/>
          </a:xfrm>
          <a:prstGeom prst="straightConnector1">
            <a:avLst/>
          </a:prstGeom>
          <a:noFill/>
          <a:ln w="9525" cap="flat" cmpd="sng">
            <a:solidFill>
              <a:srgbClr val="B7B7B7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88" name="Google Shape;88;p15"/>
          <p:cNvSpPr/>
          <p:nvPr/>
        </p:nvSpPr>
        <p:spPr>
          <a:xfrm>
            <a:off x="8693408" y="1305323"/>
            <a:ext cx="106800" cy="112800"/>
          </a:xfrm>
          <a:prstGeom prst="ellipse">
            <a:avLst/>
          </a:prstGeom>
          <a:solidFill>
            <a:srgbClr val="34A853"/>
          </a:solidFill>
          <a:ln w="9525" cap="flat" cmpd="sng">
            <a:solidFill>
              <a:srgbClr val="34A85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90" name="Google Shape;90;p15"/>
          <p:cNvCxnSpPr>
            <a:stCxn id="73" idx="6"/>
          </p:cNvCxnSpPr>
          <p:nvPr/>
        </p:nvCxnSpPr>
        <p:spPr>
          <a:xfrm rot="10800000" flipH="1">
            <a:off x="6570824" y="3824008"/>
            <a:ext cx="1669200" cy="230100"/>
          </a:xfrm>
          <a:prstGeom prst="straightConnector1">
            <a:avLst/>
          </a:prstGeom>
          <a:noFill/>
          <a:ln w="9525" cap="flat" cmpd="sng">
            <a:solidFill>
              <a:srgbClr val="B7B7B7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91" name="Google Shape;91;p15"/>
          <p:cNvCxnSpPr/>
          <p:nvPr/>
        </p:nvCxnSpPr>
        <p:spPr>
          <a:xfrm rot="10800000" flipH="1">
            <a:off x="8229262" y="3284700"/>
            <a:ext cx="931500" cy="540300"/>
          </a:xfrm>
          <a:prstGeom prst="straightConnector1">
            <a:avLst/>
          </a:prstGeom>
          <a:noFill/>
          <a:ln w="9525" cap="flat" cmpd="sng">
            <a:solidFill>
              <a:srgbClr val="B7B7B7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73" name="Google Shape;73;p15"/>
          <p:cNvSpPr/>
          <p:nvPr/>
        </p:nvSpPr>
        <p:spPr>
          <a:xfrm>
            <a:off x="6464024" y="3997708"/>
            <a:ext cx="106800" cy="112800"/>
          </a:xfrm>
          <a:prstGeom prst="ellipse">
            <a:avLst/>
          </a:prstGeom>
          <a:solidFill>
            <a:srgbClr val="EA4335"/>
          </a:solidFill>
          <a:ln w="9525" cap="flat" cmpd="sng">
            <a:solidFill>
              <a:srgbClr val="EA433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92" name="Google Shape;92;p15"/>
          <p:cNvCxnSpPr/>
          <p:nvPr/>
        </p:nvCxnSpPr>
        <p:spPr>
          <a:xfrm>
            <a:off x="5702750" y="-26"/>
            <a:ext cx="1323300" cy="606600"/>
          </a:xfrm>
          <a:prstGeom prst="straightConnector1">
            <a:avLst/>
          </a:prstGeom>
          <a:noFill/>
          <a:ln w="9525" cap="flat" cmpd="sng">
            <a:solidFill>
              <a:srgbClr val="CCCCCC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93" name="Google Shape;93;p15"/>
          <p:cNvCxnSpPr/>
          <p:nvPr/>
        </p:nvCxnSpPr>
        <p:spPr>
          <a:xfrm rot="10800000" flipH="1">
            <a:off x="7018149" y="-100"/>
            <a:ext cx="598800" cy="606600"/>
          </a:xfrm>
          <a:prstGeom prst="straightConnector1">
            <a:avLst/>
          </a:prstGeom>
          <a:noFill/>
          <a:ln w="9525" cap="flat" cmpd="sng">
            <a:solidFill>
              <a:srgbClr val="CCCCCC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94" name="Google Shape;94;p15"/>
          <p:cNvCxnSpPr>
            <a:stCxn id="78" idx="6"/>
          </p:cNvCxnSpPr>
          <p:nvPr/>
        </p:nvCxnSpPr>
        <p:spPr>
          <a:xfrm rot="10800000" flipH="1">
            <a:off x="6330025" y="151859"/>
            <a:ext cx="2806800" cy="762900"/>
          </a:xfrm>
          <a:prstGeom prst="straightConnector1">
            <a:avLst/>
          </a:prstGeom>
          <a:noFill/>
          <a:ln w="9525" cap="flat" cmpd="sng">
            <a:solidFill>
              <a:srgbClr val="CCCCCC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95" name="Google Shape;95;p15"/>
          <p:cNvCxnSpPr>
            <a:stCxn id="78" idx="5"/>
          </p:cNvCxnSpPr>
          <p:nvPr/>
        </p:nvCxnSpPr>
        <p:spPr>
          <a:xfrm>
            <a:off x="6314385" y="954640"/>
            <a:ext cx="2829600" cy="765900"/>
          </a:xfrm>
          <a:prstGeom prst="straightConnector1">
            <a:avLst/>
          </a:prstGeom>
          <a:noFill/>
          <a:ln w="9525" cap="flat" cmpd="sng">
            <a:solidFill>
              <a:srgbClr val="CCCCCC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96" name="Google Shape;96;p15"/>
          <p:cNvSpPr/>
          <p:nvPr/>
        </p:nvSpPr>
        <p:spPr>
          <a:xfrm>
            <a:off x="6962906" y="550333"/>
            <a:ext cx="106800" cy="112800"/>
          </a:xfrm>
          <a:prstGeom prst="ellipse">
            <a:avLst/>
          </a:prstGeom>
          <a:solidFill>
            <a:srgbClr val="4285F4"/>
          </a:solidFill>
          <a:ln w="9525" cap="flat" cmpd="sng">
            <a:solidFill>
              <a:srgbClr val="4285F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7" name="Google Shape;87;p15"/>
          <p:cNvSpPr/>
          <p:nvPr/>
        </p:nvSpPr>
        <p:spPr>
          <a:xfrm>
            <a:off x="7467673" y="2389620"/>
            <a:ext cx="106800" cy="112800"/>
          </a:xfrm>
          <a:prstGeom prst="ellipse">
            <a:avLst/>
          </a:prstGeom>
          <a:solidFill>
            <a:srgbClr val="FBBC05"/>
          </a:solidFill>
          <a:ln w="9525" cap="flat" cmpd="sng">
            <a:solidFill>
              <a:srgbClr val="FBBC0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0" name="Google Shape;80;p15"/>
          <p:cNvSpPr/>
          <p:nvPr/>
        </p:nvSpPr>
        <p:spPr>
          <a:xfrm>
            <a:off x="8556899" y="2210547"/>
            <a:ext cx="106800" cy="112800"/>
          </a:xfrm>
          <a:prstGeom prst="ellipse">
            <a:avLst/>
          </a:prstGeom>
          <a:solidFill>
            <a:srgbClr val="EA4335"/>
          </a:solidFill>
          <a:ln w="9525" cap="flat" cmpd="sng">
            <a:solidFill>
              <a:srgbClr val="EA433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1" name="Google Shape;71;p15"/>
          <p:cNvSpPr/>
          <p:nvPr/>
        </p:nvSpPr>
        <p:spPr>
          <a:xfrm>
            <a:off x="7827666" y="3480366"/>
            <a:ext cx="106800" cy="112800"/>
          </a:xfrm>
          <a:prstGeom prst="ellipse">
            <a:avLst/>
          </a:prstGeom>
          <a:solidFill>
            <a:srgbClr val="4285F4"/>
          </a:solidFill>
          <a:ln w="9525" cap="flat" cmpd="sng">
            <a:solidFill>
              <a:srgbClr val="4285F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7" name="Google Shape;97;p15"/>
          <p:cNvSpPr/>
          <p:nvPr/>
        </p:nvSpPr>
        <p:spPr>
          <a:xfrm>
            <a:off x="8173525" y="3769928"/>
            <a:ext cx="106800" cy="112800"/>
          </a:xfrm>
          <a:prstGeom prst="ellipse">
            <a:avLst/>
          </a:prstGeom>
          <a:solidFill>
            <a:srgbClr val="34A853"/>
          </a:solidFill>
          <a:ln w="9525" cap="flat" cmpd="sng">
            <a:solidFill>
              <a:srgbClr val="34A85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98" name="Google Shape;98;p15"/>
          <p:cNvCxnSpPr>
            <a:stCxn id="87" idx="5"/>
            <a:endCxn id="99" idx="0"/>
          </p:cNvCxnSpPr>
          <p:nvPr/>
        </p:nvCxnSpPr>
        <p:spPr>
          <a:xfrm>
            <a:off x="7558833" y="2485901"/>
            <a:ext cx="1460700" cy="531300"/>
          </a:xfrm>
          <a:prstGeom prst="straightConnector1">
            <a:avLst/>
          </a:prstGeom>
          <a:noFill/>
          <a:ln w="9525" cap="flat" cmpd="sng">
            <a:solidFill>
              <a:srgbClr val="B7B7B7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99" name="Google Shape;99;p15"/>
          <p:cNvSpPr/>
          <p:nvPr/>
        </p:nvSpPr>
        <p:spPr>
          <a:xfrm>
            <a:off x="8966100" y="3017159"/>
            <a:ext cx="106800" cy="112800"/>
          </a:xfrm>
          <a:prstGeom prst="ellipse">
            <a:avLst/>
          </a:prstGeom>
          <a:solidFill>
            <a:srgbClr val="4285F4"/>
          </a:solidFill>
          <a:ln w="9525" cap="flat" cmpd="sng">
            <a:solidFill>
              <a:srgbClr val="4285F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6" name="Google Shape;76;p15"/>
          <p:cNvSpPr/>
          <p:nvPr/>
        </p:nvSpPr>
        <p:spPr>
          <a:xfrm>
            <a:off x="8316600" y="914750"/>
            <a:ext cx="162600" cy="171900"/>
          </a:xfrm>
          <a:prstGeom prst="ellipse">
            <a:avLst/>
          </a:prstGeom>
          <a:solidFill>
            <a:srgbClr val="FBBC05"/>
          </a:solidFill>
          <a:ln w="9525" cap="flat" cmpd="sng">
            <a:solidFill>
              <a:srgbClr val="FBBC0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00" name="Google Shape;100;p15"/>
          <p:cNvCxnSpPr>
            <a:endCxn id="85" idx="7"/>
          </p:cNvCxnSpPr>
          <p:nvPr/>
        </p:nvCxnSpPr>
        <p:spPr>
          <a:xfrm flipH="1">
            <a:off x="7747084" y="-8376"/>
            <a:ext cx="488100" cy="210300"/>
          </a:xfrm>
          <a:prstGeom prst="straightConnector1">
            <a:avLst/>
          </a:prstGeom>
          <a:noFill/>
          <a:ln w="9525" cap="flat" cmpd="sng">
            <a:solidFill>
              <a:srgbClr val="B7B7B7"/>
            </a:solidFill>
            <a:prstDash val="solid"/>
            <a:round/>
            <a:headEnd type="none" w="sm" len="sm"/>
            <a:tailEnd type="none" w="sm" len="sm"/>
          </a:ln>
        </p:spPr>
      </p:cxnSp>
      <p:pic>
        <p:nvPicPr>
          <p:cNvPr id="101" name="Google Shape;101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919375" y="4877586"/>
            <a:ext cx="1217450" cy="32385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02" name="Google Shape;102;p15"/>
          <p:cNvGrpSpPr/>
          <p:nvPr/>
        </p:nvGrpSpPr>
        <p:grpSpPr>
          <a:xfrm>
            <a:off x="2703100" y="4130297"/>
            <a:ext cx="3737941" cy="892892"/>
            <a:chOff x="2692450" y="4058897"/>
            <a:chExt cx="3737941" cy="892892"/>
          </a:xfrm>
        </p:grpSpPr>
        <p:pic>
          <p:nvPicPr>
            <p:cNvPr id="103" name="Google Shape;103;p15" descr="Google Shape;247;p27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2692450" y="4090196"/>
              <a:ext cx="830381" cy="83029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04" name="Google Shape;104;p15" descr="Google Shape;248;p27"/>
            <p:cNvPicPr preferRelativeResize="0"/>
            <p:nvPr/>
          </p:nvPicPr>
          <p:blipFill rotWithShape="1">
            <a:blip r:embed="rId5">
              <a:alphaModFix/>
            </a:blip>
            <a:srcRect l="2469" t="31418" r="3651" b="27394"/>
            <a:stretch/>
          </p:blipFill>
          <p:spPr>
            <a:xfrm>
              <a:off x="3677767" y="4224902"/>
              <a:ext cx="1704691" cy="560905"/>
            </a:xfrm>
            <a:custGeom>
              <a:avLst/>
              <a:gdLst/>
              <a:ahLst/>
              <a:cxnLst/>
              <a:rect l="l" t="t" r="r" b="b"/>
              <a:pathLst>
                <a:path w="21577" h="21468" extrusionOk="0">
                  <a:moveTo>
                    <a:pt x="2774" y="1"/>
                  </a:moveTo>
                  <a:cubicBezTo>
                    <a:pt x="1535" y="71"/>
                    <a:pt x="347" y="2723"/>
                    <a:pt x="70" y="6764"/>
                  </a:cubicBezTo>
                  <a:cubicBezTo>
                    <a:pt x="-21" y="8095"/>
                    <a:pt x="-23" y="8773"/>
                    <a:pt x="64" y="10013"/>
                  </a:cubicBezTo>
                  <a:cubicBezTo>
                    <a:pt x="177" y="11626"/>
                    <a:pt x="423" y="12964"/>
                    <a:pt x="829" y="14180"/>
                  </a:cubicBezTo>
                  <a:cubicBezTo>
                    <a:pt x="1233" y="15390"/>
                    <a:pt x="1602" y="16040"/>
                    <a:pt x="2108" y="16440"/>
                  </a:cubicBezTo>
                  <a:cubicBezTo>
                    <a:pt x="3207" y="17308"/>
                    <a:pt x="4344" y="16165"/>
                    <a:pt x="4952" y="13579"/>
                  </a:cubicBezTo>
                  <a:cubicBezTo>
                    <a:pt x="5271" y="12224"/>
                    <a:pt x="5444" y="10159"/>
                    <a:pt x="5384" y="8459"/>
                  </a:cubicBezTo>
                  <a:lnTo>
                    <a:pt x="5355" y="7576"/>
                  </a:lnTo>
                  <a:lnTo>
                    <a:pt x="4076" y="7576"/>
                  </a:lnTo>
                  <a:lnTo>
                    <a:pt x="2797" y="7576"/>
                  </a:lnTo>
                  <a:lnTo>
                    <a:pt x="2797" y="8777"/>
                  </a:lnTo>
                  <a:lnTo>
                    <a:pt x="2797" y="9960"/>
                  </a:lnTo>
                  <a:lnTo>
                    <a:pt x="3685" y="9960"/>
                  </a:lnTo>
                  <a:lnTo>
                    <a:pt x="4572" y="9960"/>
                  </a:lnTo>
                  <a:lnTo>
                    <a:pt x="4543" y="10419"/>
                  </a:lnTo>
                  <a:cubicBezTo>
                    <a:pt x="4304" y="14287"/>
                    <a:pt x="2531" y="15639"/>
                    <a:pt x="1501" y="12732"/>
                  </a:cubicBezTo>
                  <a:cubicBezTo>
                    <a:pt x="499" y="9906"/>
                    <a:pt x="755" y="4786"/>
                    <a:pt x="1991" y="3021"/>
                  </a:cubicBezTo>
                  <a:cubicBezTo>
                    <a:pt x="2281" y="2607"/>
                    <a:pt x="2343" y="2579"/>
                    <a:pt x="2797" y="2579"/>
                  </a:cubicBezTo>
                  <a:cubicBezTo>
                    <a:pt x="3358" y="2579"/>
                    <a:pt x="3606" y="2787"/>
                    <a:pt x="3953" y="3586"/>
                  </a:cubicBezTo>
                  <a:lnTo>
                    <a:pt x="4163" y="4080"/>
                  </a:lnTo>
                  <a:lnTo>
                    <a:pt x="4444" y="3233"/>
                  </a:lnTo>
                  <a:lnTo>
                    <a:pt x="4730" y="2385"/>
                  </a:lnTo>
                  <a:lnTo>
                    <a:pt x="4590" y="2014"/>
                  </a:lnTo>
                  <a:cubicBezTo>
                    <a:pt x="4515" y="1813"/>
                    <a:pt x="4340" y="1447"/>
                    <a:pt x="4198" y="1184"/>
                  </a:cubicBezTo>
                  <a:cubicBezTo>
                    <a:pt x="3752" y="354"/>
                    <a:pt x="3258" y="-26"/>
                    <a:pt x="2774" y="1"/>
                  </a:cubicBezTo>
                  <a:close/>
                  <a:moveTo>
                    <a:pt x="17186" y="513"/>
                  </a:moveTo>
                  <a:lnTo>
                    <a:pt x="17186" y="8494"/>
                  </a:lnTo>
                  <a:lnTo>
                    <a:pt x="17186" y="16458"/>
                  </a:lnTo>
                  <a:lnTo>
                    <a:pt x="17594" y="16422"/>
                  </a:lnTo>
                  <a:lnTo>
                    <a:pt x="18003" y="16387"/>
                  </a:lnTo>
                  <a:lnTo>
                    <a:pt x="18003" y="8494"/>
                  </a:lnTo>
                  <a:lnTo>
                    <a:pt x="18003" y="602"/>
                  </a:lnTo>
                  <a:lnTo>
                    <a:pt x="17594" y="566"/>
                  </a:lnTo>
                  <a:lnTo>
                    <a:pt x="17186" y="513"/>
                  </a:lnTo>
                  <a:close/>
                  <a:moveTo>
                    <a:pt x="7305" y="5934"/>
                  </a:moveTo>
                  <a:cubicBezTo>
                    <a:pt x="6680" y="6025"/>
                    <a:pt x="6076" y="7075"/>
                    <a:pt x="5763" y="8936"/>
                  </a:cubicBezTo>
                  <a:cubicBezTo>
                    <a:pt x="5636" y="9697"/>
                    <a:pt x="5623" y="9865"/>
                    <a:pt x="5623" y="11302"/>
                  </a:cubicBezTo>
                  <a:cubicBezTo>
                    <a:pt x="5623" y="12715"/>
                    <a:pt x="5632" y="12933"/>
                    <a:pt x="5752" y="13668"/>
                  </a:cubicBezTo>
                  <a:cubicBezTo>
                    <a:pt x="5978" y="15060"/>
                    <a:pt x="6370" y="16036"/>
                    <a:pt x="6885" y="16528"/>
                  </a:cubicBezTo>
                  <a:cubicBezTo>
                    <a:pt x="7323" y="16947"/>
                    <a:pt x="7945" y="16666"/>
                    <a:pt x="8368" y="15857"/>
                  </a:cubicBezTo>
                  <a:cubicBezTo>
                    <a:pt x="9297" y="14078"/>
                    <a:pt x="9446" y="9876"/>
                    <a:pt x="8666" y="7523"/>
                  </a:cubicBezTo>
                  <a:cubicBezTo>
                    <a:pt x="8286" y="6379"/>
                    <a:pt x="7791" y="5863"/>
                    <a:pt x="7305" y="5934"/>
                  </a:cubicBezTo>
                  <a:close/>
                  <a:moveTo>
                    <a:pt x="11241" y="5952"/>
                  </a:moveTo>
                  <a:cubicBezTo>
                    <a:pt x="11000" y="5951"/>
                    <a:pt x="10763" y="6059"/>
                    <a:pt x="10564" y="6287"/>
                  </a:cubicBezTo>
                  <a:cubicBezTo>
                    <a:pt x="9679" y="7299"/>
                    <a:pt x="9223" y="10304"/>
                    <a:pt x="9530" y="13120"/>
                  </a:cubicBezTo>
                  <a:cubicBezTo>
                    <a:pt x="9694" y="14629"/>
                    <a:pt x="10165" y="15998"/>
                    <a:pt x="10704" y="16528"/>
                  </a:cubicBezTo>
                  <a:cubicBezTo>
                    <a:pt x="11030" y="16849"/>
                    <a:pt x="11640" y="16728"/>
                    <a:pt x="11977" y="16263"/>
                  </a:cubicBezTo>
                  <a:cubicBezTo>
                    <a:pt x="12344" y="15757"/>
                    <a:pt x="12702" y="14674"/>
                    <a:pt x="12870" y="13579"/>
                  </a:cubicBezTo>
                  <a:cubicBezTo>
                    <a:pt x="12987" y="12817"/>
                    <a:pt x="13005" y="12553"/>
                    <a:pt x="13005" y="11302"/>
                  </a:cubicBezTo>
                  <a:cubicBezTo>
                    <a:pt x="13005" y="9992"/>
                    <a:pt x="12995" y="9823"/>
                    <a:pt x="12853" y="8953"/>
                  </a:cubicBezTo>
                  <a:cubicBezTo>
                    <a:pt x="12661" y="7780"/>
                    <a:pt x="12292" y="6726"/>
                    <a:pt x="11918" y="6287"/>
                  </a:cubicBezTo>
                  <a:cubicBezTo>
                    <a:pt x="11724" y="6059"/>
                    <a:pt x="11482" y="5952"/>
                    <a:pt x="11241" y="5952"/>
                  </a:cubicBezTo>
                  <a:close/>
                  <a:moveTo>
                    <a:pt x="14932" y="5952"/>
                  </a:moveTo>
                  <a:cubicBezTo>
                    <a:pt x="14734" y="5980"/>
                    <a:pt x="14530" y="6109"/>
                    <a:pt x="14348" y="6358"/>
                  </a:cubicBezTo>
                  <a:cubicBezTo>
                    <a:pt x="14006" y="6825"/>
                    <a:pt x="13584" y="8076"/>
                    <a:pt x="13443" y="9042"/>
                  </a:cubicBezTo>
                  <a:cubicBezTo>
                    <a:pt x="13325" y="9842"/>
                    <a:pt x="13267" y="11332"/>
                    <a:pt x="13314" y="12238"/>
                  </a:cubicBezTo>
                  <a:cubicBezTo>
                    <a:pt x="13402" y="13914"/>
                    <a:pt x="13788" y="15468"/>
                    <a:pt x="14313" y="16246"/>
                  </a:cubicBezTo>
                  <a:cubicBezTo>
                    <a:pt x="14556" y="16606"/>
                    <a:pt x="14645" y="16653"/>
                    <a:pt x="14990" y="16652"/>
                  </a:cubicBezTo>
                  <a:cubicBezTo>
                    <a:pt x="15404" y="16651"/>
                    <a:pt x="15591" y="16470"/>
                    <a:pt x="15819" y="15840"/>
                  </a:cubicBezTo>
                  <a:lnTo>
                    <a:pt x="15924" y="15557"/>
                  </a:lnTo>
                  <a:lnTo>
                    <a:pt x="15924" y="16228"/>
                  </a:lnTo>
                  <a:cubicBezTo>
                    <a:pt x="15924" y="16601"/>
                    <a:pt x="15897" y="17171"/>
                    <a:pt x="15866" y="17482"/>
                  </a:cubicBezTo>
                  <a:cubicBezTo>
                    <a:pt x="15658" y="19576"/>
                    <a:pt x="14671" y="19874"/>
                    <a:pt x="14254" y="17976"/>
                  </a:cubicBezTo>
                  <a:cubicBezTo>
                    <a:pt x="14188" y="17676"/>
                    <a:pt x="14119" y="17429"/>
                    <a:pt x="14097" y="17429"/>
                  </a:cubicBezTo>
                  <a:cubicBezTo>
                    <a:pt x="13974" y="17429"/>
                    <a:pt x="13448" y="18204"/>
                    <a:pt x="13448" y="18382"/>
                  </a:cubicBezTo>
                  <a:cubicBezTo>
                    <a:pt x="13448" y="18682"/>
                    <a:pt x="13699" y="19706"/>
                    <a:pt x="13892" y="20218"/>
                  </a:cubicBezTo>
                  <a:cubicBezTo>
                    <a:pt x="14082" y="20722"/>
                    <a:pt x="14277" y="21061"/>
                    <a:pt x="14546" y="21331"/>
                  </a:cubicBezTo>
                  <a:cubicBezTo>
                    <a:pt x="14789" y="21574"/>
                    <a:pt x="15405" y="21482"/>
                    <a:pt x="15714" y="21154"/>
                  </a:cubicBezTo>
                  <a:cubicBezTo>
                    <a:pt x="16041" y="20809"/>
                    <a:pt x="16437" y="19598"/>
                    <a:pt x="16584" y="18488"/>
                  </a:cubicBezTo>
                  <a:cubicBezTo>
                    <a:pt x="16695" y="17654"/>
                    <a:pt x="16692" y="17574"/>
                    <a:pt x="16707" y="11973"/>
                  </a:cubicBezTo>
                  <a:lnTo>
                    <a:pt x="16724" y="6305"/>
                  </a:lnTo>
                  <a:lnTo>
                    <a:pt x="16327" y="6305"/>
                  </a:lnTo>
                  <a:cubicBezTo>
                    <a:pt x="15928" y="6305"/>
                    <a:pt x="15924" y="6312"/>
                    <a:pt x="15924" y="6676"/>
                  </a:cubicBezTo>
                  <a:lnTo>
                    <a:pt x="15924" y="7029"/>
                  </a:lnTo>
                  <a:lnTo>
                    <a:pt x="15784" y="6676"/>
                  </a:lnTo>
                  <a:cubicBezTo>
                    <a:pt x="15602" y="6215"/>
                    <a:pt x="15338" y="5975"/>
                    <a:pt x="15054" y="5952"/>
                  </a:cubicBezTo>
                  <a:cubicBezTo>
                    <a:pt x="15014" y="5948"/>
                    <a:pt x="14973" y="5946"/>
                    <a:pt x="14932" y="5952"/>
                  </a:cubicBezTo>
                  <a:close/>
                  <a:moveTo>
                    <a:pt x="19965" y="5969"/>
                  </a:moveTo>
                  <a:cubicBezTo>
                    <a:pt x="19655" y="5970"/>
                    <a:pt x="19542" y="6025"/>
                    <a:pt x="19300" y="6358"/>
                  </a:cubicBezTo>
                  <a:cubicBezTo>
                    <a:pt x="18720" y="7155"/>
                    <a:pt x="18361" y="8801"/>
                    <a:pt x="18319" y="10860"/>
                  </a:cubicBezTo>
                  <a:cubicBezTo>
                    <a:pt x="18261" y="13626"/>
                    <a:pt x="18786" y="15959"/>
                    <a:pt x="19603" y="16581"/>
                  </a:cubicBezTo>
                  <a:cubicBezTo>
                    <a:pt x="19931" y="16830"/>
                    <a:pt x="20502" y="16662"/>
                    <a:pt x="20806" y="16228"/>
                  </a:cubicBezTo>
                  <a:cubicBezTo>
                    <a:pt x="21077" y="15841"/>
                    <a:pt x="21530" y="14684"/>
                    <a:pt x="21530" y="14374"/>
                  </a:cubicBezTo>
                  <a:cubicBezTo>
                    <a:pt x="21530" y="14201"/>
                    <a:pt x="21009" y="13067"/>
                    <a:pt x="20929" y="13067"/>
                  </a:cubicBezTo>
                  <a:cubicBezTo>
                    <a:pt x="20902" y="13067"/>
                    <a:pt x="20847" y="13231"/>
                    <a:pt x="20806" y="13421"/>
                  </a:cubicBezTo>
                  <a:cubicBezTo>
                    <a:pt x="20765" y="13611"/>
                    <a:pt x="20622" y="13912"/>
                    <a:pt x="20491" y="14109"/>
                  </a:cubicBezTo>
                  <a:cubicBezTo>
                    <a:pt x="20083" y="14722"/>
                    <a:pt x="19685" y="14550"/>
                    <a:pt x="19405" y="13615"/>
                  </a:cubicBezTo>
                  <a:cubicBezTo>
                    <a:pt x="19273" y="13174"/>
                    <a:pt x="19245" y="13004"/>
                    <a:pt x="19294" y="12926"/>
                  </a:cubicBezTo>
                  <a:cubicBezTo>
                    <a:pt x="19329" y="12870"/>
                    <a:pt x="19857" y="12202"/>
                    <a:pt x="20467" y="11443"/>
                  </a:cubicBezTo>
                  <a:cubicBezTo>
                    <a:pt x="21078" y="10684"/>
                    <a:pt x="21577" y="9997"/>
                    <a:pt x="21577" y="9924"/>
                  </a:cubicBezTo>
                  <a:cubicBezTo>
                    <a:pt x="21577" y="9525"/>
                    <a:pt x="21269" y="7959"/>
                    <a:pt x="21075" y="7364"/>
                  </a:cubicBezTo>
                  <a:cubicBezTo>
                    <a:pt x="20747" y="6358"/>
                    <a:pt x="20431" y="5968"/>
                    <a:pt x="19965" y="5969"/>
                  </a:cubicBezTo>
                  <a:close/>
                  <a:moveTo>
                    <a:pt x="19983" y="8159"/>
                  </a:moveTo>
                  <a:cubicBezTo>
                    <a:pt x="20010" y="8156"/>
                    <a:pt x="20037" y="8170"/>
                    <a:pt x="20065" y="8176"/>
                  </a:cubicBezTo>
                  <a:cubicBezTo>
                    <a:pt x="20306" y="8233"/>
                    <a:pt x="20598" y="8696"/>
                    <a:pt x="20596" y="9024"/>
                  </a:cubicBezTo>
                  <a:cubicBezTo>
                    <a:pt x="20596" y="9026"/>
                    <a:pt x="20590" y="9039"/>
                    <a:pt x="20590" y="9042"/>
                  </a:cubicBezTo>
                  <a:cubicBezTo>
                    <a:pt x="20599" y="9104"/>
                    <a:pt x="20604" y="9154"/>
                    <a:pt x="20590" y="9183"/>
                  </a:cubicBezTo>
                  <a:cubicBezTo>
                    <a:pt x="20585" y="9194"/>
                    <a:pt x="20332" y="9504"/>
                    <a:pt x="20152" y="9730"/>
                  </a:cubicBezTo>
                  <a:cubicBezTo>
                    <a:pt x="20056" y="9860"/>
                    <a:pt x="19955" y="9996"/>
                    <a:pt x="19843" y="10136"/>
                  </a:cubicBezTo>
                  <a:lnTo>
                    <a:pt x="19089" y="11072"/>
                  </a:lnTo>
                  <a:lnTo>
                    <a:pt x="19113" y="10507"/>
                  </a:lnTo>
                  <a:cubicBezTo>
                    <a:pt x="19136" y="9992"/>
                    <a:pt x="19218" y="9502"/>
                    <a:pt x="19335" y="9112"/>
                  </a:cubicBezTo>
                  <a:cubicBezTo>
                    <a:pt x="19464" y="8650"/>
                    <a:pt x="19637" y="8348"/>
                    <a:pt x="19825" y="8229"/>
                  </a:cubicBezTo>
                  <a:cubicBezTo>
                    <a:pt x="19826" y="8229"/>
                    <a:pt x="19830" y="8230"/>
                    <a:pt x="19831" y="8229"/>
                  </a:cubicBezTo>
                  <a:cubicBezTo>
                    <a:pt x="19867" y="8207"/>
                    <a:pt x="19899" y="8184"/>
                    <a:pt x="19936" y="8176"/>
                  </a:cubicBezTo>
                  <a:cubicBezTo>
                    <a:pt x="19950" y="8173"/>
                    <a:pt x="19969" y="8160"/>
                    <a:pt x="19983" y="8159"/>
                  </a:cubicBezTo>
                  <a:close/>
                  <a:moveTo>
                    <a:pt x="15101" y="8176"/>
                  </a:moveTo>
                  <a:cubicBezTo>
                    <a:pt x="15398" y="8219"/>
                    <a:pt x="15688" y="8739"/>
                    <a:pt x="15854" y="9748"/>
                  </a:cubicBezTo>
                  <a:cubicBezTo>
                    <a:pt x="16125" y="11386"/>
                    <a:pt x="15924" y="13551"/>
                    <a:pt x="15440" y="14215"/>
                  </a:cubicBezTo>
                  <a:cubicBezTo>
                    <a:pt x="14662" y="15281"/>
                    <a:pt x="13886" y="12843"/>
                    <a:pt x="14172" y="10242"/>
                  </a:cubicBezTo>
                  <a:cubicBezTo>
                    <a:pt x="14328" y="8833"/>
                    <a:pt x="14720" y="8122"/>
                    <a:pt x="15101" y="8176"/>
                  </a:cubicBezTo>
                  <a:close/>
                  <a:moveTo>
                    <a:pt x="11171" y="8194"/>
                  </a:moveTo>
                  <a:cubicBezTo>
                    <a:pt x="11200" y="8189"/>
                    <a:pt x="11229" y="8191"/>
                    <a:pt x="11259" y="8194"/>
                  </a:cubicBezTo>
                  <a:cubicBezTo>
                    <a:pt x="11346" y="8205"/>
                    <a:pt x="11436" y="8244"/>
                    <a:pt x="11527" y="8335"/>
                  </a:cubicBezTo>
                  <a:cubicBezTo>
                    <a:pt x="12038" y="8847"/>
                    <a:pt x="12252" y="10456"/>
                    <a:pt x="12169" y="11902"/>
                  </a:cubicBezTo>
                  <a:cubicBezTo>
                    <a:pt x="12168" y="11939"/>
                    <a:pt x="12165" y="11971"/>
                    <a:pt x="12164" y="12008"/>
                  </a:cubicBezTo>
                  <a:cubicBezTo>
                    <a:pt x="12162" y="12050"/>
                    <a:pt x="12161" y="12106"/>
                    <a:pt x="12158" y="12149"/>
                  </a:cubicBezTo>
                  <a:cubicBezTo>
                    <a:pt x="12148" y="12276"/>
                    <a:pt x="12135" y="12391"/>
                    <a:pt x="12117" y="12520"/>
                  </a:cubicBezTo>
                  <a:cubicBezTo>
                    <a:pt x="12054" y="13024"/>
                    <a:pt x="11946" y="13477"/>
                    <a:pt x="11802" y="13827"/>
                  </a:cubicBezTo>
                  <a:cubicBezTo>
                    <a:pt x="11764" y="13925"/>
                    <a:pt x="11729" y="14023"/>
                    <a:pt x="11691" y="14092"/>
                  </a:cubicBezTo>
                  <a:cubicBezTo>
                    <a:pt x="11660" y="14146"/>
                    <a:pt x="11621" y="14192"/>
                    <a:pt x="11586" y="14233"/>
                  </a:cubicBezTo>
                  <a:cubicBezTo>
                    <a:pt x="11579" y="14241"/>
                    <a:pt x="11575" y="14242"/>
                    <a:pt x="11568" y="14250"/>
                  </a:cubicBezTo>
                  <a:cubicBezTo>
                    <a:pt x="11187" y="14730"/>
                    <a:pt x="10778" y="14347"/>
                    <a:pt x="10523" y="13474"/>
                  </a:cubicBezTo>
                  <a:cubicBezTo>
                    <a:pt x="10368" y="12942"/>
                    <a:pt x="10272" y="12221"/>
                    <a:pt x="10272" y="11425"/>
                  </a:cubicBezTo>
                  <a:cubicBezTo>
                    <a:pt x="10272" y="10803"/>
                    <a:pt x="10319" y="10243"/>
                    <a:pt x="10400" y="9766"/>
                  </a:cubicBezTo>
                  <a:cubicBezTo>
                    <a:pt x="10410" y="9702"/>
                    <a:pt x="10418" y="9649"/>
                    <a:pt x="10429" y="9589"/>
                  </a:cubicBezTo>
                  <a:cubicBezTo>
                    <a:pt x="10503" y="9187"/>
                    <a:pt x="10608" y="8865"/>
                    <a:pt x="10733" y="8636"/>
                  </a:cubicBezTo>
                  <a:cubicBezTo>
                    <a:pt x="10743" y="8615"/>
                    <a:pt x="10752" y="8602"/>
                    <a:pt x="10762" y="8583"/>
                  </a:cubicBezTo>
                  <a:cubicBezTo>
                    <a:pt x="10884" y="8361"/>
                    <a:pt x="11024" y="8219"/>
                    <a:pt x="11171" y="8194"/>
                  </a:cubicBezTo>
                  <a:close/>
                  <a:moveTo>
                    <a:pt x="7381" y="8229"/>
                  </a:moveTo>
                  <a:cubicBezTo>
                    <a:pt x="8175" y="8227"/>
                    <a:pt x="8611" y="10987"/>
                    <a:pt x="8164" y="13173"/>
                  </a:cubicBezTo>
                  <a:cubicBezTo>
                    <a:pt x="8112" y="13426"/>
                    <a:pt x="8048" y="13589"/>
                    <a:pt x="8023" y="13544"/>
                  </a:cubicBezTo>
                  <a:cubicBezTo>
                    <a:pt x="7999" y="13499"/>
                    <a:pt x="7987" y="13541"/>
                    <a:pt x="7994" y="13632"/>
                  </a:cubicBezTo>
                  <a:cubicBezTo>
                    <a:pt x="8001" y="13724"/>
                    <a:pt x="7929" y="13935"/>
                    <a:pt x="7831" y="14092"/>
                  </a:cubicBezTo>
                  <a:cubicBezTo>
                    <a:pt x="7332" y="14889"/>
                    <a:pt x="6742" y="14248"/>
                    <a:pt x="6511" y="12661"/>
                  </a:cubicBezTo>
                  <a:cubicBezTo>
                    <a:pt x="6421" y="12042"/>
                    <a:pt x="6419" y="10658"/>
                    <a:pt x="6511" y="9995"/>
                  </a:cubicBezTo>
                  <a:cubicBezTo>
                    <a:pt x="6668" y="8862"/>
                    <a:pt x="6983" y="8231"/>
                    <a:pt x="7381" y="8229"/>
                  </a:cubicBezTo>
                  <a:close/>
                </a:path>
              </a:pathLst>
            </a:custGeom>
            <a:noFill/>
            <a:ln>
              <a:noFill/>
            </a:ln>
          </p:spPr>
        </p:pic>
        <p:pic>
          <p:nvPicPr>
            <p:cNvPr id="105" name="Google Shape;105;p15"/>
            <p:cNvPicPr preferRelativeResize="0"/>
            <p:nvPr/>
          </p:nvPicPr>
          <p:blipFill>
            <a:blip r:embed="rId6">
              <a:alphaModFix/>
            </a:blip>
            <a:stretch>
              <a:fillRect/>
            </a:stretch>
          </p:blipFill>
          <p:spPr>
            <a:xfrm>
              <a:off x="5537404" y="4058897"/>
              <a:ext cx="892987" cy="892892"/>
            </a:xfrm>
            <a:prstGeom prst="rect">
              <a:avLst/>
            </a:prstGeom>
            <a:noFill/>
            <a:ln>
              <a:noFill/>
            </a:ln>
          </p:spPr>
        </p:pic>
      </p:grpSp>
      <p:cxnSp>
        <p:nvCxnSpPr>
          <p:cNvPr id="106" name="Google Shape;106;p15"/>
          <p:cNvCxnSpPr>
            <a:endCxn id="107" idx="4"/>
          </p:cNvCxnSpPr>
          <p:nvPr/>
        </p:nvCxnSpPr>
        <p:spPr>
          <a:xfrm>
            <a:off x="0" y="805024"/>
            <a:ext cx="1107900" cy="1389300"/>
          </a:xfrm>
          <a:prstGeom prst="straightConnector1">
            <a:avLst/>
          </a:prstGeom>
          <a:noFill/>
          <a:ln w="9525" cap="flat" cmpd="sng">
            <a:solidFill>
              <a:srgbClr val="B7B7B7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08" name="Google Shape;108;p15"/>
          <p:cNvCxnSpPr>
            <a:stCxn id="109" idx="1"/>
            <a:endCxn id="110" idx="1"/>
          </p:cNvCxnSpPr>
          <p:nvPr/>
        </p:nvCxnSpPr>
        <p:spPr>
          <a:xfrm>
            <a:off x="591722" y="788500"/>
            <a:ext cx="384000" cy="589200"/>
          </a:xfrm>
          <a:prstGeom prst="straightConnector1">
            <a:avLst/>
          </a:prstGeom>
          <a:noFill/>
          <a:ln w="9525" cap="flat" cmpd="sng">
            <a:solidFill>
              <a:srgbClr val="B7B7B7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11" name="Google Shape;111;p15"/>
          <p:cNvCxnSpPr>
            <a:stCxn id="107" idx="6"/>
          </p:cNvCxnSpPr>
          <p:nvPr/>
        </p:nvCxnSpPr>
        <p:spPr>
          <a:xfrm rot="10800000">
            <a:off x="157500" y="2070574"/>
            <a:ext cx="869100" cy="209700"/>
          </a:xfrm>
          <a:prstGeom prst="straightConnector1">
            <a:avLst/>
          </a:prstGeom>
          <a:noFill/>
          <a:ln w="9525" cap="flat" cmpd="sng">
            <a:solidFill>
              <a:srgbClr val="B7B7B7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12" name="Google Shape;112;p15"/>
          <p:cNvCxnSpPr>
            <a:stCxn id="113" idx="1"/>
            <a:endCxn id="114" idx="0"/>
          </p:cNvCxnSpPr>
          <p:nvPr/>
        </p:nvCxnSpPr>
        <p:spPr>
          <a:xfrm rot="10800000">
            <a:off x="223097" y="1447686"/>
            <a:ext cx="369300" cy="1489500"/>
          </a:xfrm>
          <a:prstGeom prst="straightConnector1">
            <a:avLst/>
          </a:prstGeom>
          <a:noFill/>
          <a:ln w="9525" cap="flat" cmpd="sng">
            <a:solidFill>
              <a:srgbClr val="B7B7B7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15" name="Google Shape;115;p15"/>
          <p:cNvCxnSpPr>
            <a:endCxn id="116" idx="6"/>
          </p:cNvCxnSpPr>
          <p:nvPr/>
        </p:nvCxnSpPr>
        <p:spPr>
          <a:xfrm rot="10800000" flipH="1">
            <a:off x="-27664" y="4163552"/>
            <a:ext cx="713400" cy="450900"/>
          </a:xfrm>
          <a:prstGeom prst="straightConnector1">
            <a:avLst/>
          </a:prstGeom>
          <a:noFill/>
          <a:ln w="9525" cap="flat" cmpd="sng">
            <a:solidFill>
              <a:srgbClr val="B7B7B7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07" name="Google Shape;107;p15"/>
          <p:cNvSpPr/>
          <p:nvPr/>
        </p:nvSpPr>
        <p:spPr>
          <a:xfrm rot="10800000">
            <a:off x="1026600" y="2194324"/>
            <a:ext cx="162600" cy="171900"/>
          </a:xfrm>
          <a:prstGeom prst="ellipse">
            <a:avLst/>
          </a:prstGeom>
          <a:solidFill>
            <a:srgbClr val="34A853"/>
          </a:solidFill>
          <a:ln w="9525" cap="flat" cmpd="sng">
            <a:solidFill>
              <a:srgbClr val="34A85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4" name="Google Shape;114;p15"/>
          <p:cNvSpPr/>
          <p:nvPr/>
        </p:nvSpPr>
        <p:spPr>
          <a:xfrm rot="10800000">
            <a:off x="141711" y="1275777"/>
            <a:ext cx="162600" cy="171900"/>
          </a:xfrm>
          <a:prstGeom prst="ellipse">
            <a:avLst/>
          </a:prstGeom>
          <a:solidFill>
            <a:srgbClr val="FBBC05"/>
          </a:solidFill>
          <a:ln w="9525" cap="flat" cmpd="sng">
            <a:solidFill>
              <a:srgbClr val="FBBC0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17" name="Google Shape;117;p15"/>
          <p:cNvCxnSpPr>
            <a:stCxn id="116" idx="1"/>
          </p:cNvCxnSpPr>
          <p:nvPr/>
        </p:nvCxnSpPr>
        <p:spPr>
          <a:xfrm>
            <a:off x="824524" y="4224328"/>
            <a:ext cx="654000" cy="719700"/>
          </a:xfrm>
          <a:prstGeom prst="straightConnector1">
            <a:avLst/>
          </a:prstGeom>
          <a:noFill/>
          <a:ln w="9525" cap="flat" cmpd="sng">
            <a:solidFill>
              <a:srgbClr val="B7B7B7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18" name="Google Shape;118;p15"/>
          <p:cNvCxnSpPr>
            <a:endCxn id="113" idx="5"/>
          </p:cNvCxnSpPr>
          <p:nvPr/>
        </p:nvCxnSpPr>
        <p:spPr>
          <a:xfrm rot="10800000">
            <a:off x="516878" y="2857425"/>
            <a:ext cx="951300" cy="2076000"/>
          </a:xfrm>
          <a:prstGeom prst="straightConnector1">
            <a:avLst/>
          </a:prstGeom>
          <a:noFill/>
          <a:ln w="9525" cap="flat" cmpd="sng">
            <a:solidFill>
              <a:srgbClr val="B7B7B7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19" name="Google Shape;119;p15"/>
          <p:cNvSpPr/>
          <p:nvPr/>
        </p:nvSpPr>
        <p:spPr>
          <a:xfrm rot="10800000">
            <a:off x="1394040" y="4815602"/>
            <a:ext cx="162600" cy="171900"/>
          </a:xfrm>
          <a:prstGeom prst="ellipse">
            <a:avLst/>
          </a:prstGeom>
          <a:solidFill>
            <a:srgbClr val="EA4335"/>
          </a:solidFill>
          <a:ln w="9525" cap="flat" cmpd="sng">
            <a:solidFill>
              <a:srgbClr val="EA433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20" name="Google Shape;120;p15"/>
          <p:cNvCxnSpPr>
            <a:stCxn id="121" idx="7"/>
            <a:endCxn id="122" idx="2"/>
          </p:cNvCxnSpPr>
          <p:nvPr/>
        </p:nvCxnSpPr>
        <p:spPr>
          <a:xfrm flipH="1">
            <a:off x="471504" y="2758113"/>
            <a:ext cx="1134600" cy="1044300"/>
          </a:xfrm>
          <a:prstGeom prst="straightConnector1">
            <a:avLst/>
          </a:prstGeom>
          <a:noFill/>
          <a:ln w="9525" cap="flat" cmpd="sng">
            <a:solidFill>
              <a:srgbClr val="B7B7B7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23" name="Google Shape;123;p15"/>
          <p:cNvCxnSpPr/>
          <p:nvPr/>
        </p:nvCxnSpPr>
        <p:spPr>
          <a:xfrm rot="10800000">
            <a:off x="-9289" y="3504953"/>
            <a:ext cx="439200" cy="285600"/>
          </a:xfrm>
          <a:prstGeom prst="straightConnector1">
            <a:avLst/>
          </a:prstGeom>
          <a:noFill/>
          <a:ln w="9525" cap="flat" cmpd="sng">
            <a:solidFill>
              <a:srgbClr val="B7B7B7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22" name="Google Shape;122;p15"/>
          <p:cNvSpPr/>
          <p:nvPr/>
        </p:nvSpPr>
        <p:spPr>
          <a:xfrm rot="10800000">
            <a:off x="364728" y="3746129"/>
            <a:ext cx="106800" cy="112800"/>
          </a:xfrm>
          <a:prstGeom prst="ellipse">
            <a:avLst/>
          </a:prstGeom>
          <a:solidFill>
            <a:srgbClr val="34A853"/>
          </a:solidFill>
          <a:ln w="9525" cap="flat" cmpd="sng">
            <a:solidFill>
              <a:srgbClr val="34A85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24" name="Google Shape;124;p15"/>
          <p:cNvCxnSpPr>
            <a:stCxn id="109" idx="6"/>
            <a:endCxn id="114" idx="4"/>
          </p:cNvCxnSpPr>
          <p:nvPr/>
        </p:nvCxnSpPr>
        <p:spPr>
          <a:xfrm flipH="1">
            <a:off x="223062" y="748619"/>
            <a:ext cx="277500" cy="527100"/>
          </a:xfrm>
          <a:prstGeom prst="straightConnector1">
            <a:avLst/>
          </a:prstGeom>
          <a:noFill/>
          <a:ln w="9525" cap="flat" cmpd="sng">
            <a:solidFill>
              <a:srgbClr val="B7B7B7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25" name="Google Shape;125;p15"/>
          <p:cNvCxnSpPr/>
          <p:nvPr/>
        </p:nvCxnSpPr>
        <p:spPr>
          <a:xfrm flipH="1">
            <a:off x="4174" y="1339252"/>
            <a:ext cx="931500" cy="540300"/>
          </a:xfrm>
          <a:prstGeom prst="straightConnector1">
            <a:avLst/>
          </a:prstGeom>
          <a:noFill/>
          <a:ln w="9525" cap="flat" cmpd="sng">
            <a:solidFill>
              <a:srgbClr val="B7B7B7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09" name="Google Shape;109;p15"/>
          <p:cNvSpPr/>
          <p:nvPr/>
        </p:nvSpPr>
        <p:spPr>
          <a:xfrm rot="10800000">
            <a:off x="500562" y="692219"/>
            <a:ext cx="106800" cy="112800"/>
          </a:xfrm>
          <a:prstGeom prst="ellipse">
            <a:avLst/>
          </a:prstGeom>
          <a:solidFill>
            <a:srgbClr val="EA4335"/>
          </a:solidFill>
          <a:ln w="9525" cap="flat" cmpd="sng">
            <a:solidFill>
              <a:srgbClr val="EA433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26" name="Google Shape;126;p15"/>
          <p:cNvCxnSpPr>
            <a:stCxn id="113" idx="1"/>
          </p:cNvCxnSpPr>
          <p:nvPr/>
        </p:nvCxnSpPr>
        <p:spPr>
          <a:xfrm>
            <a:off x="592397" y="2937186"/>
            <a:ext cx="1546500" cy="1620300"/>
          </a:xfrm>
          <a:prstGeom prst="straightConnector1">
            <a:avLst/>
          </a:prstGeom>
          <a:noFill/>
          <a:ln w="9525" cap="flat" cmpd="sng">
            <a:solidFill>
              <a:srgbClr val="CCCCCC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27" name="Google Shape;127;p15"/>
          <p:cNvCxnSpPr/>
          <p:nvPr/>
        </p:nvCxnSpPr>
        <p:spPr>
          <a:xfrm flipH="1">
            <a:off x="1547987" y="4557752"/>
            <a:ext cx="598800" cy="606600"/>
          </a:xfrm>
          <a:prstGeom prst="straightConnector1">
            <a:avLst/>
          </a:prstGeom>
          <a:noFill/>
          <a:ln w="9525" cap="flat" cmpd="sng">
            <a:solidFill>
              <a:srgbClr val="CCCCCC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28" name="Google Shape;128;p15"/>
          <p:cNvCxnSpPr>
            <a:stCxn id="129" idx="7"/>
          </p:cNvCxnSpPr>
          <p:nvPr/>
        </p:nvCxnSpPr>
        <p:spPr>
          <a:xfrm flipH="1">
            <a:off x="175228" y="3717349"/>
            <a:ext cx="1634400" cy="1444500"/>
          </a:xfrm>
          <a:prstGeom prst="straightConnector1">
            <a:avLst/>
          </a:prstGeom>
          <a:noFill/>
          <a:ln w="9525" cap="flat" cmpd="sng">
            <a:solidFill>
              <a:srgbClr val="CCCCCC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30" name="Google Shape;130;p15"/>
          <p:cNvCxnSpPr>
            <a:stCxn id="129" idx="6"/>
          </p:cNvCxnSpPr>
          <p:nvPr/>
        </p:nvCxnSpPr>
        <p:spPr>
          <a:xfrm rot="10800000">
            <a:off x="-27913" y="3270668"/>
            <a:ext cx="1821900" cy="406800"/>
          </a:xfrm>
          <a:prstGeom prst="straightConnector1">
            <a:avLst/>
          </a:prstGeom>
          <a:noFill/>
          <a:ln w="9525" cap="flat" cmpd="sng">
            <a:solidFill>
              <a:srgbClr val="CCCCCC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31" name="Google Shape;131;p15"/>
          <p:cNvSpPr/>
          <p:nvPr/>
        </p:nvSpPr>
        <p:spPr>
          <a:xfrm rot="10800000">
            <a:off x="2095230" y="4501119"/>
            <a:ext cx="106800" cy="112800"/>
          </a:xfrm>
          <a:prstGeom prst="ellipse">
            <a:avLst/>
          </a:prstGeom>
          <a:solidFill>
            <a:srgbClr val="4285F4"/>
          </a:solidFill>
          <a:ln w="9525" cap="flat" cmpd="sng">
            <a:solidFill>
              <a:srgbClr val="4285F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1" name="Google Shape;121;p15"/>
          <p:cNvSpPr/>
          <p:nvPr/>
        </p:nvSpPr>
        <p:spPr>
          <a:xfrm rot="10800000">
            <a:off x="1590463" y="2661832"/>
            <a:ext cx="106800" cy="112800"/>
          </a:xfrm>
          <a:prstGeom prst="ellipse">
            <a:avLst/>
          </a:prstGeom>
          <a:solidFill>
            <a:srgbClr val="FBBC05"/>
          </a:solidFill>
          <a:ln w="9525" cap="flat" cmpd="sng">
            <a:solidFill>
              <a:srgbClr val="FBBC0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3" name="Google Shape;113;p15"/>
          <p:cNvSpPr/>
          <p:nvPr/>
        </p:nvSpPr>
        <p:spPr>
          <a:xfrm rot="10800000">
            <a:off x="501237" y="2840906"/>
            <a:ext cx="106800" cy="112800"/>
          </a:xfrm>
          <a:prstGeom prst="ellipse">
            <a:avLst/>
          </a:prstGeom>
          <a:solidFill>
            <a:srgbClr val="EA4335"/>
          </a:solidFill>
          <a:ln w="9525" cap="flat" cmpd="sng">
            <a:solidFill>
              <a:srgbClr val="EA433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0" name="Google Shape;110;p15"/>
          <p:cNvSpPr/>
          <p:nvPr/>
        </p:nvSpPr>
        <p:spPr>
          <a:xfrm rot="10800000">
            <a:off x="884611" y="1281524"/>
            <a:ext cx="106800" cy="112800"/>
          </a:xfrm>
          <a:prstGeom prst="ellipse">
            <a:avLst/>
          </a:prstGeom>
          <a:solidFill>
            <a:srgbClr val="34A853"/>
          </a:solidFill>
          <a:ln w="9525" cap="flat" cmpd="sng">
            <a:solidFill>
              <a:srgbClr val="34A85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32" name="Google Shape;132;p15"/>
          <p:cNvCxnSpPr>
            <a:stCxn id="121" idx="5"/>
            <a:endCxn id="133" idx="0"/>
          </p:cNvCxnSpPr>
          <p:nvPr/>
        </p:nvCxnSpPr>
        <p:spPr>
          <a:xfrm rot="10800000">
            <a:off x="145404" y="2147051"/>
            <a:ext cx="1460700" cy="531300"/>
          </a:xfrm>
          <a:prstGeom prst="straightConnector1">
            <a:avLst/>
          </a:prstGeom>
          <a:noFill/>
          <a:ln w="9525" cap="flat" cmpd="sng">
            <a:solidFill>
              <a:srgbClr val="B7B7B7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33" name="Google Shape;133;p15"/>
          <p:cNvSpPr/>
          <p:nvPr/>
        </p:nvSpPr>
        <p:spPr>
          <a:xfrm rot="10800000">
            <a:off x="92036" y="2034293"/>
            <a:ext cx="106800" cy="112800"/>
          </a:xfrm>
          <a:prstGeom prst="ellipse">
            <a:avLst/>
          </a:prstGeom>
          <a:solidFill>
            <a:srgbClr val="4285F4"/>
          </a:solidFill>
          <a:ln w="9525" cap="flat" cmpd="sng">
            <a:solidFill>
              <a:srgbClr val="4285F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6" name="Google Shape;116;p15"/>
          <p:cNvSpPr/>
          <p:nvPr/>
        </p:nvSpPr>
        <p:spPr>
          <a:xfrm rot="10800000">
            <a:off x="685736" y="4077602"/>
            <a:ext cx="162600" cy="171900"/>
          </a:xfrm>
          <a:prstGeom prst="ellipse">
            <a:avLst/>
          </a:prstGeom>
          <a:solidFill>
            <a:srgbClr val="FBBC05"/>
          </a:solidFill>
          <a:ln w="9525" cap="flat" cmpd="sng">
            <a:solidFill>
              <a:srgbClr val="FBBC0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34" name="Google Shape;134;p15"/>
          <p:cNvCxnSpPr>
            <a:endCxn id="119" idx="7"/>
          </p:cNvCxnSpPr>
          <p:nvPr/>
        </p:nvCxnSpPr>
        <p:spPr>
          <a:xfrm rot="10800000" flipH="1">
            <a:off x="929752" y="4962328"/>
            <a:ext cx="488100" cy="210300"/>
          </a:xfrm>
          <a:prstGeom prst="straightConnector1">
            <a:avLst/>
          </a:prstGeom>
          <a:noFill/>
          <a:ln w="9525" cap="flat" cmpd="sng">
            <a:solidFill>
              <a:srgbClr val="B7B7B7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29" name="Google Shape;129;p15"/>
          <p:cNvSpPr/>
          <p:nvPr/>
        </p:nvSpPr>
        <p:spPr>
          <a:xfrm rot="10800000">
            <a:off x="1793987" y="3621068"/>
            <a:ext cx="106800" cy="112800"/>
          </a:xfrm>
          <a:prstGeom prst="ellipse">
            <a:avLst/>
          </a:prstGeom>
          <a:solidFill>
            <a:srgbClr val="EA4335"/>
          </a:solidFill>
          <a:ln w="9525" cap="flat" cmpd="sng">
            <a:solidFill>
              <a:srgbClr val="EA433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35" name="Google Shape;135;p15"/>
          <p:cNvCxnSpPr>
            <a:endCxn id="109" idx="6"/>
          </p:cNvCxnSpPr>
          <p:nvPr/>
        </p:nvCxnSpPr>
        <p:spPr>
          <a:xfrm>
            <a:off x="-138" y="512819"/>
            <a:ext cx="500700" cy="235800"/>
          </a:xfrm>
          <a:prstGeom prst="straightConnector1">
            <a:avLst/>
          </a:prstGeom>
          <a:noFill/>
          <a:ln w="9525" cap="flat" cmpd="sng">
            <a:solidFill>
              <a:srgbClr val="B7B7B7"/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3" name="Google Shape;353;p2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Real world examples…</a:t>
            </a:r>
            <a:endParaRPr/>
          </a:p>
        </p:txBody>
      </p:sp>
      <p:sp>
        <p:nvSpPr>
          <p:cNvPr id="354" name="Google Shape;354;p24"/>
          <p:cNvSpPr/>
          <p:nvPr/>
        </p:nvSpPr>
        <p:spPr>
          <a:xfrm>
            <a:off x="941925" y="1184025"/>
            <a:ext cx="4922700" cy="8934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rgbClr val="C37500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Outage 1.</a:t>
            </a:r>
            <a:r>
              <a:rPr lang="en" sz="1500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 Bug in demand instrumentation service led to demand collected incorrectly, resulting in partial demand fed to SDN controller. Severe congestion.</a:t>
            </a:r>
            <a:endParaRPr sz="1500">
              <a:latin typeface="Century Schoolbook"/>
              <a:ea typeface="Century Schoolbook"/>
              <a:cs typeface="Century Schoolbook"/>
              <a:sym typeface="Century Schoolbook"/>
            </a:endParaRPr>
          </a:p>
        </p:txBody>
      </p:sp>
      <p:cxnSp>
        <p:nvCxnSpPr>
          <p:cNvPr id="355" name="Google Shape;355;p24"/>
          <p:cNvCxnSpPr/>
          <p:nvPr/>
        </p:nvCxnSpPr>
        <p:spPr>
          <a:xfrm>
            <a:off x="6159849" y="2795248"/>
            <a:ext cx="0" cy="511800"/>
          </a:xfrm>
          <a:prstGeom prst="straightConnector1">
            <a:avLst/>
          </a:prstGeom>
          <a:noFill/>
          <a:ln w="28575" cap="flat" cmpd="sng">
            <a:solidFill>
              <a:srgbClr val="93C47D"/>
            </a:solidFill>
            <a:prstDash val="solid"/>
            <a:round/>
            <a:headEnd type="none" w="med" len="med"/>
            <a:tailEnd type="none" w="med" len="med"/>
          </a:ln>
        </p:spPr>
      </p:cxnSp>
      <p:grpSp>
        <p:nvGrpSpPr>
          <p:cNvPr id="356" name="Google Shape;356;p24"/>
          <p:cNvGrpSpPr/>
          <p:nvPr/>
        </p:nvGrpSpPr>
        <p:grpSpPr>
          <a:xfrm>
            <a:off x="5631425" y="1705725"/>
            <a:ext cx="3429871" cy="2254483"/>
            <a:chOff x="5783825" y="1858125"/>
            <a:chExt cx="3429871" cy="2254483"/>
          </a:xfrm>
        </p:grpSpPr>
        <p:cxnSp>
          <p:nvCxnSpPr>
            <p:cNvPr id="357" name="Google Shape;357;p24"/>
            <p:cNvCxnSpPr>
              <a:endCxn id="358" idx="0"/>
            </p:cNvCxnSpPr>
            <p:nvPr/>
          </p:nvCxnSpPr>
          <p:spPr>
            <a:xfrm>
              <a:off x="8225619" y="2642059"/>
              <a:ext cx="0" cy="1009500"/>
            </a:xfrm>
            <a:prstGeom prst="straightConnector1">
              <a:avLst/>
            </a:prstGeom>
            <a:noFill/>
            <a:ln w="28575" cap="flat" cmpd="sng">
              <a:solidFill>
                <a:srgbClr val="93C47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59" name="Google Shape;359;p24"/>
            <p:cNvCxnSpPr>
              <a:endCxn id="360" idx="0"/>
            </p:cNvCxnSpPr>
            <p:nvPr/>
          </p:nvCxnSpPr>
          <p:spPr>
            <a:xfrm flipH="1">
              <a:off x="7512977" y="2947889"/>
              <a:ext cx="6600" cy="474000"/>
            </a:xfrm>
            <a:prstGeom prst="straightConnector1">
              <a:avLst/>
            </a:prstGeom>
            <a:noFill/>
            <a:ln w="28575" cap="flat" cmpd="sng">
              <a:solidFill>
                <a:srgbClr val="93C47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61" name="Google Shape;361;p24"/>
            <p:cNvCxnSpPr>
              <a:endCxn id="362" idx="0"/>
            </p:cNvCxnSpPr>
            <p:nvPr/>
          </p:nvCxnSpPr>
          <p:spPr>
            <a:xfrm>
              <a:off x="6834461" y="2807608"/>
              <a:ext cx="0" cy="961500"/>
            </a:xfrm>
            <a:prstGeom prst="straightConnector1">
              <a:avLst/>
            </a:prstGeom>
            <a:noFill/>
            <a:ln w="28575" cap="flat" cmpd="sng">
              <a:solidFill>
                <a:srgbClr val="93C47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sp>
          <p:nvSpPr>
            <p:cNvPr id="362" name="Google Shape;362;p24"/>
            <p:cNvSpPr/>
            <p:nvPr/>
          </p:nvSpPr>
          <p:spPr>
            <a:xfrm>
              <a:off x="6594161" y="3769108"/>
              <a:ext cx="480600" cy="343500"/>
            </a:xfrm>
            <a:prstGeom prst="rect">
              <a:avLst/>
            </a:prstGeom>
            <a:solidFill>
              <a:srgbClr val="CFE2F3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900">
                  <a:latin typeface="Century Schoolbook"/>
                  <a:ea typeface="Century Schoolbook"/>
                  <a:cs typeface="Century Schoolbook"/>
                  <a:sym typeface="Century Schoolbook"/>
                </a:rPr>
                <a:t>A</a:t>
              </a:r>
              <a:endParaRPr sz="900">
                <a:latin typeface="Century Schoolbook"/>
                <a:ea typeface="Century Schoolbook"/>
                <a:cs typeface="Century Schoolbook"/>
                <a:sym typeface="Century Schoolbook"/>
              </a:endParaRPr>
            </a:p>
          </p:txBody>
        </p:sp>
        <p:sp>
          <p:nvSpPr>
            <p:cNvPr id="358" name="Google Shape;358;p24"/>
            <p:cNvSpPr/>
            <p:nvPr/>
          </p:nvSpPr>
          <p:spPr>
            <a:xfrm>
              <a:off x="7985319" y="3651559"/>
              <a:ext cx="480600" cy="343500"/>
            </a:xfrm>
            <a:prstGeom prst="rect">
              <a:avLst/>
            </a:prstGeom>
            <a:solidFill>
              <a:srgbClr val="CFE2F3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900">
                  <a:latin typeface="Century Schoolbook"/>
                  <a:ea typeface="Century Schoolbook"/>
                  <a:cs typeface="Century Schoolbook"/>
                  <a:sym typeface="Century Schoolbook"/>
                </a:rPr>
                <a:t>C</a:t>
              </a:r>
              <a:endParaRPr sz="900">
                <a:latin typeface="Century Schoolbook"/>
                <a:ea typeface="Century Schoolbook"/>
                <a:cs typeface="Century Schoolbook"/>
                <a:sym typeface="Century Schoolbook"/>
              </a:endParaRPr>
            </a:p>
          </p:txBody>
        </p:sp>
        <p:sp>
          <p:nvSpPr>
            <p:cNvPr id="360" name="Google Shape;360;p24"/>
            <p:cNvSpPr/>
            <p:nvPr/>
          </p:nvSpPr>
          <p:spPr>
            <a:xfrm>
              <a:off x="7272677" y="3421889"/>
              <a:ext cx="480600" cy="343500"/>
            </a:xfrm>
            <a:prstGeom prst="rect">
              <a:avLst/>
            </a:prstGeom>
            <a:solidFill>
              <a:srgbClr val="CFE2F3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900">
                  <a:latin typeface="Century Schoolbook"/>
                  <a:ea typeface="Century Schoolbook"/>
                  <a:cs typeface="Century Schoolbook"/>
                  <a:sym typeface="Century Schoolbook"/>
                </a:rPr>
                <a:t>B</a:t>
              </a:r>
              <a:endParaRPr sz="900">
                <a:latin typeface="Century Schoolbook"/>
                <a:ea typeface="Century Schoolbook"/>
                <a:cs typeface="Century Schoolbook"/>
                <a:sym typeface="Century Schoolbook"/>
              </a:endParaRPr>
            </a:p>
          </p:txBody>
        </p:sp>
        <p:cxnSp>
          <p:nvCxnSpPr>
            <p:cNvPr id="363" name="Google Shape;363;p24"/>
            <p:cNvCxnSpPr>
              <a:stCxn id="362" idx="3"/>
              <a:endCxn id="360" idx="1"/>
            </p:cNvCxnSpPr>
            <p:nvPr/>
          </p:nvCxnSpPr>
          <p:spPr>
            <a:xfrm rot="10800000" flipH="1">
              <a:off x="7074761" y="3593758"/>
              <a:ext cx="198000" cy="347100"/>
            </a:xfrm>
            <a:prstGeom prst="straightConnector1">
              <a:avLst/>
            </a:prstGeom>
            <a:noFill/>
            <a:ln w="2857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64" name="Google Shape;364;p24"/>
            <p:cNvCxnSpPr>
              <a:stCxn id="360" idx="3"/>
              <a:endCxn id="358" idx="1"/>
            </p:cNvCxnSpPr>
            <p:nvPr/>
          </p:nvCxnSpPr>
          <p:spPr>
            <a:xfrm>
              <a:off x="7753277" y="3593639"/>
              <a:ext cx="231900" cy="229800"/>
            </a:xfrm>
            <a:prstGeom prst="straightConnector1">
              <a:avLst/>
            </a:prstGeom>
            <a:noFill/>
            <a:ln w="2857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sp>
          <p:nvSpPr>
            <p:cNvPr id="365" name="Google Shape;365;p24"/>
            <p:cNvSpPr txBox="1"/>
            <p:nvPr/>
          </p:nvSpPr>
          <p:spPr>
            <a:xfrm rot="5400000">
              <a:off x="6042307" y="3378505"/>
              <a:ext cx="600900" cy="471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solidFill>
                    <a:schemeClr val="dk2"/>
                  </a:solidFill>
                  <a:latin typeface="Century Schoolbook"/>
                  <a:ea typeface="Century Schoolbook"/>
                  <a:cs typeface="Century Schoolbook"/>
                  <a:sym typeface="Century Schoolbook"/>
                </a:rPr>
                <a:t>…</a:t>
              </a:r>
              <a:endParaRPr>
                <a:solidFill>
                  <a:schemeClr val="dk2"/>
                </a:solidFill>
                <a:latin typeface="Century Schoolbook"/>
                <a:ea typeface="Century Schoolbook"/>
                <a:cs typeface="Century Schoolbook"/>
                <a:sym typeface="Century Schoolbook"/>
              </a:endParaRPr>
            </a:p>
          </p:txBody>
        </p:sp>
        <p:cxnSp>
          <p:nvCxnSpPr>
            <p:cNvPr id="366" name="Google Shape;366;p24"/>
            <p:cNvCxnSpPr/>
            <p:nvPr/>
          </p:nvCxnSpPr>
          <p:spPr>
            <a:xfrm>
              <a:off x="7228171" y="2209999"/>
              <a:ext cx="0" cy="221400"/>
            </a:xfrm>
            <a:prstGeom prst="straightConnector1">
              <a:avLst/>
            </a:prstGeom>
            <a:noFill/>
            <a:ln w="28575" cap="flat" cmpd="sng">
              <a:solidFill>
                <a:srgbClr val="93C47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67" name="Google Shape;367;p24"/>
            <p:cNvCxnSpPr/>
            <p:nvPr/>
          </p:nvCxnSpPr>
          <p:spPr>
            <a:xfrm>
              <a:off x="7796314" y="2204287"/>
              <a:ext cx="0" cy="192000"/>
            </a:xfrm>
            <a:prstGeom prst="straightConnector1">
              <a:avLst/>
            </a:prstGeom>
            <a:noFill/>
            <a:ln w="28575" cap="flat" cmpd="sng">
              <a:solidFill>
                <a:srgbClr val="93C47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sp>
          <p:nvSpPr>
            <p:cNvPr id="368" name="Google Shape;368;p24"/>
            <p:cNvSpPr/>
            <p:nvPr/>
          </p:nvSpPr>
          <p:spPr>
            <a:xfrm>
              <a:off x="5783825" y="2392404"/>
              <a:ext cx="3293244" cy="697248"/>
            </a:xfrm>
            <a:prstGeom prst="cloud">
              <a:avLst/>
            </a:prstGeom>
            <a:solidFill>
              <a:srgbClr val="D9EAD3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00">
                <a:latin typeface="Century Schoolbook"/>
                <a:ea typeface="Century Schoolbook"/>
                <a:cs typeface="Century Schoolbook"/>
                <a:sym typeface="Century Schoolbook"/>
              </a:endParaRPr>
            </a:p>
          </p:txBody>
        </p:sp>
        <p:sp>
          <p:nvSpPr>
            <p:cNvPr id="369" name="Google Shape;369;p24"/>
            <p:cNvSpPr/>
            <p:nvPr/>
          </p:nvSpPr>
          <p:spPr>
            <a:xfrm>
              <a:off x="6716130" y="1858125"/>
              <a:ext cx="1588200" cy="348000"/>
            </a:xfrm>
            <a:prstGeom prst="roundRect">
              <a:avLst>
                <a:gd name="adj" fmla="val 16667"/>
              </a:avLst>
            </a:prstGeom>
            <a:solidFill>
              <a:srgbClr val="FFF2CC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300">
                  <a:latin typeface="Century Schoolbook"/>
                  <a:ea typeface="Century Schoolbook"/>
                  <a:cs typeface="Century Schoolbook"/>
                  <a:sym typeface="Century Schoolbook"/>
                </a:rPr>
                <a:t>SDN Controller</a:t>
              </a:r>
              <a:endParaRPr sz="1300">
                <a:latin typeface="Century Schoolbook"/>
                <a:ea typeface="Century Schoolbook"/>
                <a:cs typeface="Century Schoolbook"/>
                <a:sym typeface="Century Schoolbook"/>
              </a:endParaRPr>
            </a:p>
          </p:txBody>
        </p:sp>
        <p:sp>
          <p:nvSpPr>
            <p:cNvPr id="370" name="Google Shape;370;p24"/>
            <p:cNvSpPr/>
            <p:nvPr/>
          </p:nvSpPr>
          <p:spPr>
            <a:xfrm>
              <a:off x="6324564" y="2554314"/>
              <a:ext cx="638400" cy="373500"/>
            </a:xfrm>
            <a:prstGeom prst="roundRect">
              <a:avLst>
                <a:gd name="adj" fmla="val 16667"/>
              </a:avLst>
            </a:prstGeom>
            <a:solidFill>
              <a:srgbClr val="FAFFF8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0" tIns="91425" rIns="0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900">
                  <a:latin typeface="Century Schoolbook"/>
                  <a:ea typeface="Century Schoolbook"/>
                  <a:cs typeface="Century Schoolbook"/>
                  <a:sym typeface="Century Schoolbook"/>
                </a:rPr>
                <a:t>Demand Collection</a:t>
              </a:r>
              <a:endParaRPr sz="900">
                <a:latin typeface="Century Schoolbook"/>
                <a:ea typeface="Century Schoolbook"/>
                <a:cs typeface="Century Schoolbook"/>
                <a:sym typeface="Century Schoolbook"/>
              </a:endParaRPr>
            </a:p>
          </p:txBody>
        </p:sp>
        <p:sp>
          <p:nvSpPr>
            <p:cNvPr id="371" name="Google Shape;371;p24"/>
            <p:cNvSpPr/>
            <p:nvPr/>
          </p:nvSpPr>
          <p:spPr>
            <a:xfrm>
              <a:off x="7031117" y="2565052"/>
              <a:ext cx="638400" cy="373500"/>
            </a:xfrm>
            <a:prstGeom prst="roundRect">
              <a:avLst>
                <a:gd name="adj" fmla="val 16667"/>
              </a:avLst>
            </a:prstGeom>
            <a:solidFill>
              <a:srgbClr val="FAFFF8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0" tIns="91425" rIns="0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900">
                  <a:latin typeface="Century Schoolbook"/>
                  <a:ea typeface="Century Schoolbook"/>
                  <a:cs typeface="Century Schoolbook"/>
                  <a:sym typeface="Century Schoolbook"/>
                </a:rPr>
                <a:t>Topology Collection</a:t>
              </a:r>
              <a:endParaRPr sz="900">
                <a:latin typeface="Century Schoolbook"/>
                <a:ea typeface="Century Schoolbook"/>
                <a:cs typeface="Century Schoolbook"/>
                <a:sym typeface="Century Schoolbook"/>
              </a:endParaRPr>
            </a:p>
          </p:txBody>
        </p:sp>
        <p:sp>
          <p:nvSpPr>
            <p:cNvPr id="372" name="Google Shape;372;p24"/>
            <p:cNvSpPr txBox="1"/>
            <p:nvPr/>
          </p:nvSpPr>
          <p:spPr>
            <a:xfrm>
              <a:off x="7860037" y="2540810"/>
              <a:ext cx="354000" cy="369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latin typeface="Century Schoolbook"/>
                  <a:ea typeface="Century Schoolbook"/>
                  <a:cs typeface="Century Schoolbook"/>
                  <a:sym typeface="Century Schoolbook"/>
                </a:rPr>
                <a:t>…</a:t>
              </a:r>
              <a:endParaRPr sz="1800"/>
            </a:p>
          </p:txBody>
        </p:sp>
        <p:sp>
          <p:nvSpPr>
            <p:cNvPr id="373" name="Google Shape;373;p24"/>
            <p:cNvSpPr txBox="1"/>
            <p:nvPr/>
          </p:nvSpPr>
          <p:spPr>
            <a:xfrm>
              <a:off x="7803996" y="2159150"/>
              <a:ext cx="1409700" cy="323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900">
                  <a:latin typeface="Century Schoolbook"/>
                  <a:ea typeface="Century Schoolbook"/>
                  <a:cs typeface="Century Schoolbook"/>
                  <a:sym typeface="Century Schoolbook"/>
                </a:rPr>
                <a:t>Control Infrastructure</a:t>
              </a:r>
              <a:endParaRPr sz="1000"/>
            </a:p>
          </p:txBody>
        </p:sp>
      </p:grpSp>
      <p:pic>
        <p:nvPicPr>
          <p:cNvPr id="374" name="Google Shape;374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057978" y="2388400"/>
            <a:ext cx="235200" cy="235200"/>
          </a:xfrm>
          <a:prstGeom prst="rect">
            <a:avLst/>
          </a:prstGeom>
          <a:noFill/>
          <a:ln>
            <a:noFill/>
          </a:ln>
        </p:spPr>
      </p:pic>
      <p:sp>
        <p:nvSpPr>
          <p:cNvPr id="375" name="Google Shape;375;p24"/>
          <p:cNvSpPr txBox="1"/>
          <p:nvPr/>
        </p:nvSpPr>
        <p:spPr>
          <a:xfrm>
            <a:off x="20395" y="4791275"/>
            <a:ext cx="468000" cy="3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2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5</a:t>
            </a:r>
            <a:endParaRPr sz="1200">
              <a:solidFill>
                <a:schemeClr val="dk2"/>
              </a:solidFill>
              <a:latin typeface="Century Schoolbook"/>
              <a:ea typeface="Century Schoolbook"/>
              <a:cs typeface="Century Schoolbook"/>
              <a:sym typeface="Century Schoolbook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80" name="Google Shape;380;p25"/>
          <p:cNvCxnSpPr/>
          <p:nvPr/>
        </p:nvCxnSpPr>
        <p:spPr>
          <a:xfrm>
            <a:off x="6159849" y="2795248"/>
            <a:ext cx="0" cy="511800"/>
          </a:xfrm>
          <a:prstGeom prst="straightConnector1">
            <a:avLst/>
          </a:prstGeom>
          <a:noFill/>
          <a:ln w="28575" cap="flat" cmpd="sng">
            <a:solidFill>
              <a:srgbClr val="93C47D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381" name="Google Shape;381;p2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Real world examples…</a:t>
            </a:r>
            <a:endParaRPr/>
          </a:p>
        </p:txBody>
      </p:sp>
      <p:sp>
        <p:nvSpPr>
          <p:cNvPr id="382" name="Google Shape;382;p25"/>
          <p:cNvSpPr/>
          <p:nvPr/>
        </p:nvSpPr>
        <p:spPr>
          <a:xfrm>
            <a:off x="941925" y="1184025"/>
            <a:ext cx="4922700" cy="8934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rgbClr val="C37500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Outage 1.</a:t>
            </a:r>
            <a:r>
              <a:rPr lang="en" sz="1500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 Bug in demand instrumentation service led to demand collected incorrectly, resulting in partial demand fed to SDN controller. Severe congestion.</a:t>
            </a:r>
            <a:endParaRPr sz="1500">
              <a:latin typeface="Century Schoolbook"/>
              <a:ea typeface="Century Schoolbook"/>
              <a:cs typeface="Century Schoolbook"/>
              <a:sym typeface="Century Schoolbook"/>
            </a:endParaRPr>
          </a:p>
        </p:txBody>
      </p:sp>
      <p:sp>
        <p:nvSpPr>
          <p:cNvPr id="383" name="Google Shape;383;p25"/>
          <p:cNvSpPr/>
          <p:nvPr/>
        </p:nvSpPr>
        <p:spPr>
          <a:xfrm>
            <a:off x="256125" y="2174625"/>
            <a:ext cx="4922700" cy="8190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rgbClr val="C37500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Outage 2.</a:t>
            </a:r>
            <a:r>
              <a:rPr lang="en" sz="1500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 Bug causes topology instrumentation service to aggregate topology before all routers report, feeding partial topology to controller. </a:t>
            </a:r>
            <a:endParaRPr sz="1500">
              <a:solidFill>
                <a:srgbClr val="C37500"/>
              </a:solidFill>
              <a:latin typeface="Century Schoolbook"/>
              <a:ea typeface="Century Schoolbook"/>
              <a:cs typeface="Century Schoolbook"/>
              <a:sym typeface="Century Schoolbook"/>
            </a:endParaRPr>
          </a:p>
        </p:txBody>
      </p:sp>
      <p:pic>
        <p:nvPicPr>
          <p:cNvPr id="384" name="Google Shape;384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362303" y="2314125"/>
            <a:ext cx="235200" cy="2352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385" name="Google Shape;385;p25"/>
          <p:cNvGrpSpPr/>
          <p:nvPr/>
        </p:nvGrpSpPr>
        <p:grpSpPr>
          <a:xfrm>
            <a:off x="5631425" y="1705725"/>
            <a:ext cx="3429871" cy="2254483"/>
            <a:chOff x="5783825" y="1858125"/>
            <a:chExt cx="3429871" cy="2254483"/>
          </a:xfrm>
        </p:grpSpPr>
        <p:cxnSp>
          <p:nvCxnSpPr>
            <p:cNvPr id="386" name="Google Shape;386;p25"/>
            <p:cNvCxnSpPr>
              <a:endCxn id="387" idx="0"/>
            </p:cNvCxnSpPr>
            <p:nvPr/>
          </p:nvCxnSpPr>
          <p:spPr>
            <a:xfrm>
              <a:off x="8225619" y="2642059"/>
              <a:ext cx="0" cy="1009500"/>
            </a:xfrm>
            <a:prstGeom prst="straightConnector1">
              <a:avLst/>
            </a:prstGeom>
            <a:noFill/>
            <a:ln w="28575" cap="flat" cmpd="sng">
              <a:solidFill>
                <a:srgbClr val="93C47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88" name="Google Shape;388;p25"/>
            <p:cNvCxnSpPr>
              <a:endCxn id="389" idx="0"/>
            </p:cNvCxnSpPr>
            <p:nvPr/>
          </p:nvCxnSpPr>
          <p:spPr>
            <a:xfrm flipH="1">
              <a:off x="7512977" y="2947889"/>
              <a:ext cx="6600" cy="474000"/>
            </a:xfrm>
            <a:prstGeom prst="straightConnector1">
              <a:avLst/>
            </a:prstGeom>
            <a:noFill/>
            <a:ln w="28575" cap="flat" cmpd="sng">
              <a:solidFill>
                <a:srgbClr val="93C47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90" name="Google Shape;390;p25"/>
            <p:cNvCxnSpPr>
              <a:endCxn id="391" idx="0"/>
            </p:cNvCxnSpPr>
            <p:nvPr/>
          </p:nvCxnSpPr>
          <p:spPr>
            <a:xfrm>
              <a:off x="6834461" y="2807608"/>
              <a:ext cx="0" cy="961500"/>
            </a:xfrm>
            <a:prstGeom prst="straightConnector1">
              <a:avLst/>
            </a:prstGeom>
            <a:noFill/>
            <a:ln w="28575" cap="flat" cmpd="sng">
              <a:solidFill>
                <a:srgbClr val="93C47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sp>
          <p:nvSpPr>
            <p:cNvPr id="391" name="Google Shape;391;p25"/>
            <p:cNvSpPr/>
            <p:nvPr/>
          </p:nvSpPr>
          <p:spPr>
            <a:xfrm>
              <a:off x="6594161" y="3769108"/>
              <a:ext cx="480600" cy="343500"/>
            </a:xfrm>
            <a:prstGeom prst="rect">
              <a:avLst/>
            </a:prstGeom>
            <a:solidFill>
              <a:srgbClr val="CFE2F3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900">
                  <a:latin typeface="Century Schoolbook"/>
                  <a:ea typeface="Century Schoolbook"/>
                  <a:cs typeface="Century Schoolbook"/>
                  <a:sym typeface="Century Schoolbook"/>
                </a:rPr>
                <a:t>A</a:t>
              </a:r>
              <a:endParaRPr sz="900">
                <a:latin typeface="Century Schoolbook"/>
                <a:ea typeface="Century Schoolbook"/>
                <a:cs typeface="Century Schoolbook"/>
                <a:sym typeface="Century Schoolbook"/>
              </a:endParaRPr>
            </a:p>
          </p:txBody>
        </p:sp>
        <p:sp>
          <p:nvSpPr>
            <p:cNvPr id="387" name="Google Shape;387;p25"/>
            <p:cNvSpPr/>
            <p:nvPr/>
          </p:nvSpPr>
          <p:spPr>
            <a:xfrm>
              <a:off x="7985319" y="3651559"/>
              <a:ext cx="480600" cy="343500"/>
            </a:xfrm>
            <a:prstGeom prst="rect">
              <a:avLst/>
            </a:prstGeom>
            <a:solidFill>
              <a:srgbClr val="CFE2F3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900">
                  <a:latin typeface="Century Schoolbook"/>
                  <a:ea typeface="Century Schoolbook"/>
                  <a:cs typeface="Century Schoolbook"/>
                  <a:sym typeface="Century Schoolbook"/>
                </a:rPr>
                <a:t>C</a:t>
              </a:r>
              <a:endParaRPr sz="900">
                <a:latin typeface="Century Schoolbook"/>
                <a:ea typeface="Century Schoolbook"/>
                <a:cs typeface="Century Schoolbook"/>
                <a:sym typeface="Century Schoolbook"/>
              </a:endParaRPr>
            </a:p>
          </p:txBody>
        </p:sp>
        <p:sp>
          <p:nvSpPr>
            <p:cNvPr id="389" name="Google Shape;389;p25"/>
            <p:cNvSpPr/>
            <p:nvPr/>
          </p:nvSpPr>
          <p:spPr>
            <a:xfrm>
              <a:off x="7272677" y="3421889"/>
              <a:ext cx="480600" cy="343500"/>
            </a:xfrm>
            <a:prstGeom prst="rect">
              <a:avLst/>
            </a:prstGeom>
            <a:solidFill>
              <a:srgbClr val="CFE2F3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900">
                  <a:latin typeface="Century Schoolbook"/>
                  <a:ea typeface="Century Schoolbook"/>
                  <a:cs typeface="Century Schoolbook"/>
                  <a:sym typeface="Century Schoolbook"/>
                </a:rPr>
                <a:t>B</a:t>
              </a:r>
              <a:endParaRPr sz="900">
                <a:latin typeface="Century Schoolbook"/>
                <a:ea typeface="Century Schoolbook"/>
                <a:cs typeface="Century Schoolbook"/>
                <a:sym typeface="Century Schoolbook"/>
              </a:endParaRPr>
            </a:p>
          </p:txBody>
        </p:sp>
        <p:cxnSp>
          <p:nvCxnSpPr>
            <p:cNvPr id="392" name="Google Shape;392;p25"/>
            <p:cNvCxnSpPr>
              <a:stCxn id="391" idx="3"/>
              <a:endCxn id="389" idx="1"/>
            </p:cNvCxnSpPr>
            <p:nvPr/>
          </p:nvCxnSpPr>
          <p:spPr>
            <a:xfrm rot="10800000" flipH="1">
              <a:off x="7074761" y="3593758"/>
              <a:ext cx="198000" cy="347100"/>
            </a:xfrm>
            <a:prstGeom prst="straightConnector1">
              <a:avLst/>
            </a:prstGeom>
            <a:noFill/>
            <a:ln w="2857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93" name="Google Shape;393;p25"/>
            <p:cNvCxnSpPr>
              <a:stCxn id="389" idx="3"/>
              <a:endCxn id="387" idx="1"/>
            </p:cNvCxnSpPr>
            <p:nvPr/>
          </p:nvCxnSpPr>
          <p:spPr>
            <a:xfrm>
              <a:off x="7753277" y="3593639"/>
              <a:ext cx="231900" cy="229800"/>
            </a:xfrm>
            <a:prstGeom prst="straightConnector1">
              <a:avLst/>
            </a:prstGeom>
            <a:noFill/>
            <a:ln w="2857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sp>
          <p:nvSpPr>
            <p:cNvPr id="394" name="Google Shape;394;p25"/>
            <p:cNvSpPr txBox="1"/>
            <p:nvPr/>
          </p:nvSpPr>
          <p:spPr>
            <a:xfrm rot="5400000">
              <a:off x="6042307" y="3378505"/>
              <a:ext cx="600900" cy="471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solidFill>
                    <a:schemeClr val="dk2"/>
                  </a:solidFill>
                  <a:latin typeface="Century Schoolbook"/>
                  <a:ea typeface="Century Schoolbook"/>
                  <a:cs typeface="Century Schoolbook"/>
                  <a:sym typeface="Century Schoolbook"/>
                </a:rPr>
                <a:t>…</a:t>
              </a:r>
              <a:endParaRPr>
                <a:solidFill>
                  <a:schemeClr val="dk2"/>
                </a:solidFill>
                <a:latin typeface="Century Schoolbook"/>
                <a:ea typeface="Century Schoolbook"/>
                <a:cs typeface="Century Schoolbook"/>
                <a:sym typeface="Century Schoolbook"/>
              </a:endParaRPr>
            </a:p>
          </p:txBody>
        </p:sp>
        <p:cxnSp>
          <p:nvCxnSpPr>
            <p:cNvPr id="395" name="Google Shape;395;p25"/>
            <p:cNvCxnSpPr/>
            <p:nvPr/>
          </p:nvCxnSpPr>
          <p:spPr>
            <a:xfrm>
              <a:off x="7228171" y="2209999"/>
              <a:ext cx="0" cy="221400"/>
            </a:xfrm>
            <a:prstGeom prst="straightConnector1">
              <a:avLst/>
            </a:prstGeom>
            <a:noFill/>
            <a:ln w="28575" cap="flat" cmpd="sng">
              <a:solidFill>
                <a:srgbClr val="93C47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96" name="Google Shape;396;p25"/>
            <p:cNvCxnSpPr/>
            <p:nvPr/>
          </p:nvCxnSpPr>
          <p:spPr>
            <a:xfrm>
              <a:off x="7796314" y="2204287"/>
              <a:ext cx="0" cy="192000"/>
            </a:xfrm>
            <a:prstGeom prst="straightConnector1">
              <a:avLst/>
            </a:prstGeom>
            <a:noFill/>
            <a:ln w="28575" cap="flat" cmpd="sng">
              <a:solidFill>
                <a:srgbClr val="93C47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sp>
          <p:nvSpPr>
            <p:cNvPr id="397" name="Google Shape;397;p25"/>
            <p:cNvSpPr/>
            <p:nvPr/>
          </p:nvSpPr>
          <p:spPr>
            <a:xfrm>
              <a:off x="5783825" y="2392404"/>
              <a:ext cx="3293244" cy="697248"/>
            </a:xfrm>
            <a:prstGeom prst="cloud">
              <a:avLst/>
            </a:prstGeom>
            <a:solidFill>
              <a:srgbClr val="D9EAD3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00">
                <a:latin typeface="Century Schoolbook"/>
                <a:ea typeface="Century Schoolbook"/>
                <a:cs typeface="Century Schoolbook"/>
                <a:sym typeface="Century Schoolbook"/>
              </a:endParaRPr>
            </a:p>
          </p:txBody>
        </p:sp>
        <p:sp>
          <p:nvSpPr>
            <p:cNvPr id="398" name="Google Shape;398;p25"/>
            <p:cNvSpPr/>
            <p:nvPr/>
          </p:nvSpPr>
          <p:spPr>
            <a:xfrm>
              <a:off x="6716130" y="1858125"/>
              <a:ext cx="1588200" cy="348000"/>
            </a:xfrm>
            <a:prstGeom prst="roundRect">
              <a:avLst>
                <a:gd name="adj" fmla="val 16667"/>
              </a:avLst>
            </a:prstGeom>
            <a:solidFill>
              <a:srgbClr val="FFF2CC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300">
                  <a:latin typeface="Century Schoolbook"/>
                  <a:ea typeface="Century Schoolbook"/>
                  <a:cs typeface="Century Schoolbook"/>
                  <a:sym typeface="Century Schoolbook"/>
                </a:rPr>
                <a:t>SDN Controller</a:t>
              </a:r>
              <a:endParaRPr sz="1300">
                <a:latin typeface="Century Schoolbook"/>
                <a:ea typeface="Century Schoolbook"/>
                <a:cs typeface="Century Schoolbook"/>
                <a:sym typeface="Century Schoolbook"/>
              </a:endParaRPr>
            </a:p>
          </p:txBody>
        </p:sp>
        <p:sp>
          <p:nvSpPr>
            <p:cNvPr id="399" name="Google Shape;399;p25"/>
            <p:cNvSpPr/>
            <p:nvPr/>
          </p:nvSpPr>
          <p:spPr>
            <a:xfrm>
              <a:off x="6324564" y="2554314"/>
              <a:ext cx="638400" cy="373500"/>
            </a:xfrm>
            <a:prstGeom prst="roundRect">
              <a:avLst>
                <a:gd name="adj" fmla="val 16667"/>
              </a:avLst>
            </a:prstGeom>
            <a:solidFill>
              <a:srgbClr val="FAFFF8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0" tIns="91425" rIns="0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900">
                  <a:latin typeface="Century Schoolbook"/>
                  <a:ea typeface="Century Schoolbook"/>
                  <a:cs typeface="Century Schoolbook"/>
                  <a:sym typeface="Century Schoolbook"/>
                </a:rPr>
                <a:t>Demand Collection</a:t>
              </a:r>
              <a:endParaRPr sz="900">
                <a:latin typeface="Century Schoolbook"/>
                <a:ea typeface="Century Schoolbook"/>
                <a:cs typeface="Century Schoolbook"/>
                <a:sym typeface="Century Schoolbook"/>
              </a:endParaRPr>
            </a:p>
          </p:txBody>
        </p:sp>
        <p:sp>
          <p:nvSpPr>
            <p:cNvPr id="400" name="Google Shape;400;p25"/>
            <p:cNvSpPr/>
            <p:nvPr/>
          </p:nvSpPr>
          <p:spPr>
            <a:xfrm>
              <a:off x="7031117" y="2565052"/>
              <a:ext cx="638400" cy="373500"/>
            </a:xfrm>
            <a:prstGeom prst="roundRect">
              <a:avLst>
                <a:gd name="adj" fmla="val 16667"/>
              </a:avLst>
            </a:prstGeom>
            <a:solidFill>
              <a:srgbClr val="FAFFF8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0" tIns="91425" rIns="0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900">
                  <a:latin typeface="Century Schoolbook"/>
                  <a:ea typeface="Century Schoolbook"/>
                  <a:cs typeface="Century Schoolbook"/>
                  <a:sym typeface="Century Schoolbook"/>
                </a:rPr>
                <a:t>Topology Collection</a:t>
              </a:r>
              <a:endParaRPr sz="900">
                <a:latin typeface="Century Schoolbook"/>
                <a:ea typeface="Century Schoolbook"/>
                <a:cs typeface="Century Schoolbook"/>
                <a:sym typeface="Century Schoolbook"/>
              </a:endParaRPr>
            </a:p>
          </p:txBody>
        </p:sp>
        <p:sp>
          <p:nvSpPr>
            <p:cNvPr id="401" name="Google Shape;401;p25"/>
            <p:cNvSpPr txBox="1"/>
            <p:nvPr/>
          </p:nvSpPr>
          <p:spPr>
            <a:xfrm>
              <a:off x="7860037" y="2540810"/>
              <a:ext cx="354000" cy="369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latin typeface="Century Schoolbook"/>
                  <a:ea typeface="Century Schoolbook"/>
                  <a:cs typeface="Century Schoolbook"/>
                  <a:sym typeface="Century Schoolbook"/>
                </a:rPr>
                <a:t>…</a:t>
              </a:r>
              <a:endParaRPr sz="1800"/>
            </a:p>
          </p:txBody>
        </p:sp>
        <p:sp>
          <p:nvSpPr>
            <p:cNvPr id="402" name="Google Shape;402;p25"/>
            <p:cNvSpPr txBox="1"/>
            <p:nvPr/>
          </p:nvSpPr>
          <p:spPr>
            <a:xfrm>
              <a:off x="7803996" y="2159150"/>
              <a:ext cx="1409700" cy="323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900">
                  <a:latin typeface="Century Schoolbook"/>
                  <a:ea typeface="Century Schoolbook"/>
                  <a:cs typeface="Century Schoolbook"/>
                  <a:sym typeface="Century Schoolbook"/>
                </a:rPr>
                <a:t>Control Infrastructure</a:t>
              </a:r>
              <a:endParaRPr sz="1000"/>
            </a:p>
          </p:txBody>
        </p:sp>
      </p:grpSp>
      <p:pic>
        <p:nvPicPr>
          <p:cNvPr id="403" name="Google Shape;403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413903" y="2377200"/>
            <a:ext cx="235200" cy="235200"/>
          </a:xfrm>
          <a:prstGeom prst="rect">
            <a:avLst/>
          </a:prstGeom>
          <a:noFill/>
          <a:ln>
            <a:noFill/>
          </a:ln>
        </p:spPr>
      </p:pic>
      <p:sp>
        <p:nvSpPr>
          <p:cNvPr id="404" name="Google Shape;404;p25"/>
          <p:cNvSpPr txBox="1"/>
          <p:nvPr/>
        </p:nvSpPr>
        <p:spPr>
          <a:xfrm>
            <a:off x="20395" y="4867475"/>
            <a:ext cx="468000" cy="3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2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5</a:t>
            </a:r>
            <a:endParaRPr sz="1200">
              <a:solidFill>
                <a:schemeClr val="dk2"/>
              </a:solidFill>
              <a:latin typeface="Century Schoolbook"/>
              <a:ea typeface="Century Schoolbook"/>
              <a:cs typeface="Century Schoolbook"/>
              <a:sym typeface="Century Schoolbook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9" name="Google Shape;409;p26"/>
          <p:cNvGrpSpPr/>
          <p:nvPr/>
        </p:nvGrpSpPr>
        <p:grpSpPr>
          <a:xfrm>
            <a:off x="5631425" y="1705725"/>
            <a:ext cx="3429871" cy="2254483"/>
            <a:chOff x="5783825" y="1858125"/>
            <a:chExt cx="3429871" cy="2254483"/>
          </a:xfrm>
        </p:grpSpPr>
        <p:cxnSp>
          <p:nvCxnSpPr>
            <p:cNvPr id="410" name="Google Shape;410;p26"/>
            <p:cNvCxnSpPr/>
            <p:nvPr/>
          </p:nvCxnSpPr>
          <p:spPr>
            <a:xfrm>
              <a:off x="6312249" y="2947648"/>
              <a:ext cx="0" cy="511800"/>
            </a:xfrm>
            <a:prstGeom prst="straightConnector1">
              <a:avLst/>
            </a:prstGeom>
            <a:noFill/>
            <a:ln w="28575" cap="flat" cmpd="sng">
              <a:solidFill>
                <a:srgbClr val="93C47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grpSp>
          <p:nvGrpSpPr>
            <p:cNvPr id="411" name="Google Shape;411;p26"/>
            <p:cNvGrpSpPr/>
            <p:nvPr/>
          </p:nvGrpSpPr>
          <p:grpSpPr>
            <a:xfrm>
              <a:off x="5783825" y="1858125"/>
              <a:ext cx="3429871" cy="2254483"/>
              <a:chOff x="5783825" y="1858125"/>
              <a:chExt cx="3429871" cy="2254483"/>
            </a:xfrm>
          </p:grpSpPr>
          <p:cxnSp>
            <p:nvCxnSpPr>
              <p:cNvPr id="412" name="Google Shape;412;p26"/>
              <p:cNvCxnSpPr>
                <a:endCxn id="413" idx="0"/>
              </p:cNvCxnSpPr>
              <p:nvPr/>
            </p:nvCxnSpPr>
            <p:spPr>
              <a:xfrm>
                <a:off x="8225619" y="2642059"/>
                <a:ext cx="0" cy="1009500"/>
              </a:xfrm>
              <a:prstGeom prst="straightConnector1">
                <a:avLst/>
              </a:prstGeom>
              <a:noFill/>
              <a:ln w="28575" cap="flat" cmpd="sng">
                <a:solidFill>
                  <a:srgbClr val="93C47D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14" name="Google Shape;414;p26"/>
              <p:cNvCxnSpPr>
                <a:endCxn id="415" idx="0"/>
              </p:cNvCxnSpPr>
              <p:nvPr/>
            </p:nvCxnSpPr>
            <p:spPr>
              <a:xfrm flipH="1">
                <a:off x="7512977" y="2947889"/>
                <a:ext cx="6600" cy="474000"/>
              </a:xfrm>
              <a:prstGeom prst="straightConnector1">
                <a:avLst/>
              </a:prstGeom>
              <a:noFill/>
              <a:ln w="28575" cap="flat" cmpd="sng">
                <a:solidFill>
                  <a:srgbClr val="93C47D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16" name="Google Shape;416;p26"/>
              <p:cNvCxnSpPr>
                <a:endCxn id="417" idx="0"/>
              </p:cNvCxnSpPr>
              <p:nvPr/>
            </p:nvCxnSpPr>
            <p:spPr>
              <a:xfrm>
                <a:off x="6834461" y="2807608"/>
                <a:ext cx="0" cy="961500"/>
              </a:xfrm>
              <a:prstGeom prst="straightConnector1">
                <a:avLst/>
              </a:prstGeom>
              <a:noFill/>
              <a:ln w="28575" cap="flat" cmpd="sng">
                <a:solidFill>
                  <a:srgbClr val="93C47D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sp>
            <p:nvSpPr>
              <p:cNvPr id="417" name="Google Shape;417;p26"/>
              <p:cNvSpPr/>
              <p:nvPr/>
            </p:nvSpPr>
            <p:spPr>
              <a:xfrm>
                <a:off x="6594161" y="3769108"/>
                <a:ext cx="480600" cy="343500"/>
              </a:xfrm>
              <a:prstGeom prst="rect">
                <a:avLst/>
              </a:prstGeom>
              <a:solidFill>
                <a:srgbClr val="CFE2F3"/>
              </a:solidFill>
              <a:ln w="2857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900">
                    <a:latin typeface="Century Schoolbook"/>
                    <a:ea typeface="Century Schoolbook"/>
                    <a:cs typeface="Century Schoolbook"/>
                    <a:sym typeface="Century Schoolbook"/>
                  </a:rPr>
                  <a:t>A</a:t>
                </a:r>
                <a:endParaRPr sz="900">
                  <a:latin typeface="Century Schoolbook"/>
                  <a:ea typeface="Century Schoolbook"/>
                  <a:cs typeface="Century Schoolbook"/>
                  <a:sym typeface="Century Schoolbook"/>
                </a:endParaRPr>
              </a:p>
            </p:txBody>
          </p:sp>
          <p:sp>
            <p:nvSpPr>
              <p:cNvPr id="413" name="Google Shape;413;p26"/>
              <p:cNvSpPr/>
              <p:nvPr/>
            </p:nvSpPr>
            <p:spPr>
              <a:xfrm>
                <a:off x="7985319" y="3651559"/>
                <a:ext cx="480600" cy="343500"/>
              </a:xfrm>
              <a:prstGeom prst="rect">
                <a:avLst/>
              </a:prstGeom>
              <a:solidFill>
                <a:srgbClr val="CFE2F3"/>
              </a:solidFill>
              <a:ln w="2857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900">
                    <a:latin typeface="Century Schoolbook"/>
                    <a:ea typeface="Century Schoolbook"/>
                    <a:cs typeface="Century Schoolbook"/>
                    <a:sym typeface="Century Schoolbook"/>
                  </a:rPr>
                  <a:t>C</a:t>
                </a:r>
                <a:endParaRPr sz="900">
                  <a:latin typeface="Century Schoolbook"/>
                  <a:ea typeface="Century Schoolbook"/>
                  <a:cs typeface="Century Schoolbook"/>
                  <a:sym typeface="Century Schoolbook"/>
                </a:endParaRPr>
              </a:p>
            </p:txBody>
          </p:sp>
          <p:sp>
            <p:nvSpPr>
              <p:cNvPr id="415" name="Google Shape;415;p26"/>
              <p:cNvSpPr/>
              <p:nvPr/>
            </p:nvSpPr>
            <p:spPr>
              <a:xfrm>
                <a:off x="7272677" y="3421889"/>
                <a:ext cx="480600" cy="343500"/>
              </a:xfrm>
              <a:prstGeom prst="rect">
                <a:avLst/>
              </a:prstGeom>
              <a:solidFill>
                <a:srgbClr val="CFE2F3"/>
              </a:solidFill>
              <a:ln w="2857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900">
                    <a:latin typeface="Century Schoolbook"/>
                    <a:ea typeface="Century Schoolbook"/>
                    <a:cs typeface="Century Schoolbook"/>
                    <a:sym typeface="Century Schoolbook"/>
                  </a:rPr>
                  <a:t>B</a:t>
                </a:r>
                <a:endParaRPr sz="900">
                  <a:latin typeface="Century Schoolbook"/>
                  <a:ea typeface="Century Schoolbook"/>
                  <a:cs typeface="Century Schoolbook"/>
                  <a:sym typeface="Century Schoolbook"/>
                </a:endParaRPr>
              </a:p>
            </p:txBody>
          </p:sp>
          <p:cxnSp>
            <p:nvCxnSpPr>
              <p:cNvPr id="418" name="Google Shape;418;p26"/>
              <p:cNvCxnSpPr>
                <a:stCxn id="417" idx="3"/>
                <a:endCxn id="415" idx="1"/>
              </p:cNvCxnSpPr>
              <p:nvPr/>
            </p:nvCxnSpPr>
            <p:spPr>
              <a:xfrm rot="10800000" flipH="1">
                <a:off x="7074761" y="3593758"/>
                <a:ext cx="198000" cy="347100"/>
              </a:xfrm>
              <a:prstGeom prst="straightConnector1">
                <a:avLst/>
              </a:prstGeom>
              <a:noFill/>
              <a:ln w="2857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19" name="Google Shape;419;p26"/>
              <p:cNvCxnSpPr>
                <a:stCxn id="415" idx="3"/>
                <a:endCxn id="413" idx="1"/>
              </p:cNvCxnSpPr>
              <p:nvPr/>
            </p:nvCxnSpPr>
            <p:spPr>
              <a:xfrm>
                <a:off x="7753277" y="3593639"/>
                <a:ext cx="231900" cy="229800"/>
              </a:xfrm>
              <a:prstGeom prst="straightConnector1">
                <a:avLst/>
              </a:prstGeom>
              <a:noFill/>
              <a:ln w="2857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sp>
            <p:nvSpPr>
              <p:cNvPr id="420" name="Google Shape;420;p26"/>
              <p:cNvSpPr txBox="1"/>
              <p:nvPr/>
            </p:nvSpPr>
            <p:spPr>
              <a:xfrm rot="5400000">
                <a:off x="6042307" y="3378505"/>
                <a:ext cx="600900" cy="471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t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>
                    <a:solidFill>
                      <a:schemeClr val="dk2"/>
                    </a:solidFill>
                    <a:latin typeface="Century Schoolbook"/>
                    <a:ea typeface="Century Schoolbook"/>
                    <a:cs typeface="Century Schoolbook"/>
                    <a:sym typeface="Century Schoolbook"/>
                  </a:rPr>
                  <a:t>…</a:t>
                </a:r>
                <a:endParaRPr>
                  <a:solidFill>
                    <a:schemeClr val="dk2"/>
                  </a:solidFill>
                  <a:latin typeface="Century Schoolbook"/>
                  <a:ea typeface="Century Schoolbook"/>
                  <a:cs typeface="Century Schoolbook"/>
                  <a:sym typeface="Century Schoolbook"/>
                </a:endParaRPr>
              </a:p>
            </p:txBody>
          </p:sp>
          <p:cxnSp>
            <p:nvCxnSpPr>
              <p:cNvPr id="421" name="Google Shape;421;p26"/>
              <p:cNvCxnSpPr/>
              <p:nvPr/>
            </p:nvCxnSpPr>
            <p:spPr>
              <a:xfrm>
                <a:off x="7228171" y="2209999"/>
                <a:ext cx="0" cy="221400"/>
              </a:xfrm>
              <a:prstGeom prst="straightConnector1">
                <a:avLst/>
              </a:prstGeom>
              <a:noFill/>
              <a:ln w="28575" cap="flat" cmpd="sng">
                <a:solidFill>
                  <a:srgbClr val="93C47D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2" name="Google Shape;422;p26"/>
              <p:cNvCxnSpPr/>
              <p:nvPr/>
            </p:nvCxnSpPr>
            <p:spPr>
              <a:xfrm>
                <a:off x="7796314" y="2204287"/>
                <a:ext cx="0" cy="192000"/>
              </a:xfrm>
              <a:prstGeom prst="straightConnector1">
                <a:avLst/>
              </a:prstGeom>
              <a:noFill/>
              <a:ln w="28575" cap="flat" cmpd="sng">
                <a:solidFill>
                  <a:srgbClr val="93C47D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sp>
            <p:nvSpPr>
              <p:cNvPr id="423" name="Google Shape;423;p26"/>
              <p:cNvSpPr/>
              <p:nvPr/>
            </p:nvSpPr>
            <p:spPr>
              <a:xfrm>
                <a:off x="5783825" y="2392404"/>
                <a:ext cx="3293244" cy="697248"/>
              </a:xfrm>
              <a:prstGeom prst="cloud">
                <a:avLst/>
              </a:prstGeom>
              <a:solidFill>
                <a:srgbClr val="D9EAD3"/>
              </a:solidFill>
              <a:ln w="2857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00">
                  <a:latin typeface="Century Schoolbook"/>
                  <a:ea typeface="Century Schoolbook"/>
                  <a:cs typeface="Century Schoolbook"/>
                  <a:sym typeface="Century Schoolbook"/>
                </a:endParaRPr>
              </a:p>
            </p:txBody>
          </p:sp>
          <p:sp>
            <p:nvSpPr>
              <p:cNvPr id="424" name="Google Shape;424;p26"/>
              <p:cNvSpPr/>
              <p:nvPr/>
            </p:nvSpPr>
            <p:spPr>
              <a:xfrm>
                <a:off x="6716130" y="1858125"/>
                <a:ext cx="1588200" cy="348000"/>
              </a:xfrm>
              <a:prstGeom prst="roundRect">
                <a:avLst>
                  <a:gd name="adj" fmla="val 16667"/>
                </a:avLst>
              </a:prstGeom>
              <a:solidFill>
                <a:srgbClr val="FFF2CC"/>
              </a:solidFill>
              <a:ln w="2857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300">
                    <a:latin typeface="Century Schoolbook"/>
                    <a:ea typeface="Century Schoolbook"/>
                    <a:cs typeface="Century Schoolbook"/>
                    <a:sym typeface="Century Schoolbook"/>
                  </a:rPr>
                  <a:t>SDN Controller</a:t>
                </a:r>
                <a:endParaRPr sz="1300">
                  <a:latin typeface="Century Schoolbook"/>
                  <a:ea typeface="Century Schoolbook"/>
                  <a:cs typeface="Century Schoolbook"/>
                  <a:sym typeface="Century Schoolbook"/>
                </a:endParaRPr>
              </a:p>
            </p:txBody>
          </p:sp>
          <p:sp>
            <p:nvSpPr>
              <p:cNvPr id="425" name="Google Shape;425;p26"/>
              <p:cNvSpPr/>
              <p:nvPr/>
            </p:nvSpPr>
            <p:spPr>
              <a:xfrm>
                <a:off x="6324564" y="2554314"/>
                <a:ext cx="638400" cy="373500"/>
              </a:xfrm>
              <a:prstGeom prst="roundRect">
                <a:avLst>
                  <a:gd name="adj" fmla="val 16667"/>
                </a:avLst>
              </a:prstGeom>
              <a:solidFill>
                <a:srgbClr val="FAFFF8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0" tIns="91425" rIns="0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900">
                    <a:latin typeface="Century Schoolbook"/>
                    <a:ea typeface="Century Schoolbook"/>
                    <a:cs typeface="Century Schoolbook"/>
                    <a:sym typeface="Century Schoolbook"/>
                  </a:rPr>
                  <a:t>Demand Collection</a:t>
                </a:r>
                <a:endParaRPr sz="900">
                  <a:latin typeface="Century Schoolbook"/>
                  <a:ea typeface="Century Schoolbook"/>
                  <a:cs typeface="Century Schoolbook"/>
                  <a:sym typeface="Century Schoolbook"/>
                </a:endParaRPr>
              </a:p>
            </p:txBody>
          </p:sp>
          <p:sp>
            <p:nvSpPr>
              <p:cNvPr id="426" name="Google Shape;426;p26"/>
              <p:cNvSpPr/>
              <p:nvPr/>
            </p:nvSpPr>
            <p:spPr>
              <a:xfrm>
                <a:off x="7031117" y="2565052"/>
                <a:ext cx="638400" cy="373500"/>
              </a:xfrm>
              <a:prstGeom prst="roundRect">
                <a:avLst>
                  <a:gd name="adj" fmla="val 16667"/>
                </a:avLst>
              </a:prstGeom>
              <a:solidFill>
                <a:srgbClr val="FAFFF8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0" tIns="91425" rIns="0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900">
                    <a:latin typeface="Century Schoolbook"/>
                    <a:ea typeface="Century Schoolbook"/>
                    <a:cs typeface="Century Schoolbook"/>
                    <a:sym typeface="Century Schoolbook"/>
                  </a:rPr>
                  <a:t>Topology Collection</a:t>
                </a:r>
                <a:endParaRPr sz="900">
                  <a:latin typeface="Century Schoolbook"/>
                  <a:ea typeface="Century Schoolbook"/>
                  <a:cs typeface="Century Schoolbook"/>
                  <a:sym typeface="Century Schoolbook"/>
                </a:endParaRPr>
              </a:p>
            </p:txBody>
          </p:sp>
          <p:sp>
            <p:nvSpPr>
              <p:cNvPr id="427" name="Google Shape;427;p26"/>
              <p:cNvSpPr txBox="1"/>
              <p:nvPr/>
            </p:nvSpPr>
            <p:spPr>
              <a:xfrm>
                <a:off x="7860037" y="2540810"/>
                <a:ext cx="354000" cy="3693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t" anchorCtr="0">
                <a:sp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200">
                    <a:latin typeface="Century Schoolbook"/>
                    <a:ea typeface="Century Schoolbook"/>
                    <a:cs typeface="Century Schoolbook"/>
                    <a:sym typeface="Century Schoolbook"/>
                  </a:rPr>
                  <a:t>…</a:t>
                </a:r>
                <a:endParaRPr sz="1800"/>
              </a:p>
            </p:txBody>
          </p:sp>
          <p:sp>
            <p:nvSpPr>
              <p:cNvPr id="428" name="Google Shape;428;p26"/>
              <p:cNvSpPr txBox="1"/>
              <p:nvPr/>
            </p:nvSpPr>
            <p:spPr>
              <a:xfrm>
                <a:off x="7803996" y="2159150"/>
                <a:ext cx="1409700" cy="3231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t" anchorCtr="0">
                <a:sp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900">
                    <a:latin typeface="Century Schoolbook"/>
                    <a:ea typeface="Century Schoolbook"/>
                    <a:cs typeface="Century Schoolbook"/>
                    <a:sym typeface="Century Schoolbook"/>
                  </a:rPr>
                  <a:t>Control Infrastructure</a:t>
                </a:r>
                <a:endParaRPr sz="1000"/>
              </a:p>
            </p:txBody>
          </p:sp>
        </p:grpSp>
      </p:grpSp>
      <p:sp>
        <p:nvSpPr>
          <p:cNvPr id="429" name="Google Shape;429;p2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Real world examples…</a:t>
            </a:r>
            <a:endParaRPr/>
          </a:p>
        </p:txBody>
      </p:sp>
      <p:sp>
        <p:nvSpPr>
          <p:cNvPr id="430" name="Google Shape;430;p26"/>
          <p:cNvSpPr txBox="1"/>
          <p:nvPr/>
        </p:nvSpPr>
        <p:spPr>
          <a:xfrm>
            <a:off x="7977410" y="3159482"/>
            <a:ext cx="884100" cy="32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latin typeface="Century Schoolbook"/>
                <a:ea typeface="Century Schoolbook"/>
                <a:cs typeface="Century Schoolbook"/>
                <a:sym typeface="Century Schoolbook"/>
              </a:rPr>
              <a:t>Auto-drain</a:t>
            </a:r>
            <a:endParaRPr sz="1500"/>
          </a:p>
        </p:txBody>
      </p:sp>
      <p:sp>
        <p:nvSpPr>
          <p:cNvPr id="431" name="Google Shape;431;p26"/>
          <p:cNvSpPr/>
          <p:nvPr/>
        </p:nvSpPr>
        <p:spPr>
          <a:xfrm>
            <a:off x="941925" y="1184025"/>
            <a:ext cx="4922700" cy="8934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rgbClr val="C37500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Outage 1.</a:t>
            </a:r>
            <a:r>
              <a:rPr lang="en" sz="1500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 Bug in demand instrumentation service led to demand collected incorrectly, resulting in partial demand fed to SDN controller. Severe congestion.</a:t>
            </a:r>
            <a:endParaRPr sz="1500">
              <a:latin typeface="Century Schoolbook"/>
              <a:ea typeface="Century Schoolbook"/>
              <a:cs typeface="Century Schoolbook"/>
              <a:sym typeface="Century Schoolbook"/>
            </a:endParaRPr>
          </a:p>
        </p:txBody>
      </p:sp>
      <p:sp>
        <p:nvSpPr>
          <p:cNvPr id="432" name="Google Shape;432;p26"/>
          <p:cNvSpPr/>
          <p:nvPr/>
        </p:nvSpPr>
        <p:spPr>
          <a:xfrm>
            <a:off x="256125" y="2174625"/>
            <a:ext cx="4922700" cy="8190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rgbClr val="C37500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Outage 2.</a:t>
            </a:r>
            <a:r>
              <a:rPr lang="en" sz="1500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 Bug causes topology instrumentation service to aggregate topology before all routers report, feeding partial topology to controller. </a:t>
            </a:r>
            <a:endParaRPr sz="1500">
              <a:solidFill>
                <a:srgbClr val="C37500"/>
              </a:solidFill>
              <a:latin typeface="Century Schoolbook"/>
              <a:ea typeface="Century Schoolbook"/>
              <a:cs typeface="Century Schoolbook"/>
              <a:sym typeface="Century Schoolbook"/>
            </a:endParaRPr>
          </a:p>
        </p:txBody>
      </p:sp>
      <p:sp>
        <p:nvSpPr>
          <p:cNvPr id="433" name="Google Shape;433;p26"/>
          <p:cNvSpPr/>
          <p:nvPr/>
        </p:nvSpPr>
        <p:spPr>
          <a:xfrm>
            <a:off x="941925" y="3123025"/>
            <a:ext cx="4922700" cy="8190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rgbClr val="C37500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Outage 3.</a:t>
            </a:r>
            <a:r>
              <a:rPr lang="en" sz="1500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 Overly-sensitive automatic drain signal gets triggered, incorrectly draining a significant number of perfectly-fine routers. Severe congestion.</a:t>
            </a:r>
            <a:endParaRPr sz="1500">
              <a:solidFill>
                <a:srgbClr val="C37500"/>
              </a:solidFill>
              <a:latin typeface="Century Schoolbook"/>
              <a:ea typeface="Century Schoolbook"/>
              <a:cs typeface="Century Schoolbook"/>
              <a:sym typeface="Century Schoolbook"/>
            </a:endParaRPr>
          </a:p>
        </p:txBody>
      </p:sp>
      <p:sp>
        <p:nvSpPr>
          <p:cNvPr id="434" name="Google Shape;434;p26"/>
          <p:cNvSpPr/>
          <p:nvPr/>
        </p:nvSpPr>
        <p:spPr>
          <a:xfrm>
            <a:off x="8138219" y="3416451"/>
            <a:ext cx="285600" cy="169500"/>
          </a:xfrm>
          <a:prstGeom prst="roundRect">
            <a:avLst>
              <a:gd name="adj" fmla="val 16667"/>
            </a:avLst>
          </a:prstGeom>
          <a:solidFill>
            <a:srgbClr val="FAFFF8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entury Schoolbook"/>
              <a:ea typeface="Century Schoolbook"/>
              <a:cs typeface="Century Schoolbook"/>
              <a:sym typeface="Century Schoolbook"/>
            </a:endParaRPr>
          </a:p>
        </p:txBody>
      </p:sp>
      <p:pic>
        <p:nvPicPr>
          <p:cNvPr id="435" name="Google Shape;435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335458" y="3439993"/>
            <a:ext cx="235200" cy="235200"/>
          </a:xfrm>
          <a:prstGeom prst="rect">
            <a:avLst/>
          </a:prstGeom>
          <a:noFill/>
          <a:ln>
            <a:noFill/>
          </a:ln>
        </p:spPr>
      </p:pic>
      <p:sp>
        <p:nvSpPr>
          <p:cNvPr id="436" name="Google Shape;436;p26"/>
          <p:cNvSpPr txBox="1"/>
          <p:nvPr/>
        </p:nvSpPr>
        <p:spPr>
          <a:xfrm>
            <a:off x="20395" y="4791275"/>
            <a:ext cx="468000" cy="3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2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5</a:t>
            </a:r>
            <a:endParaRPr sz="1200">
              <a:solidFill>
                <a:schemeClr val="dk2"/>
              </a:solidFill>
              <a:latin typeface="Century Schoolbook"/>
              <a:ea typeface="Century Schoolbook"/>
              <a:cs typeface="Century Schoolbook"/>
              <a:sym typeface="Century Schoolbook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1" name="Google Shape;441;p27"/>
          <p:cNvGrpSpPr/>
          <p:nvPr/>
        </p:nvGrpSpPr>
        <p:grpSpPr>
          <a:xfrm>
            <a:off x="5631425" y="1705725"/>
            <a:ext cx="3429871" cy="2254483"/>
            <a:chOff x="5783825" y="1858125"/>
            <a:chExt cx="3429871" cy="2254483"/>
          </a:xfrm>
        </p:grpSpPr>
        <p:cxnSp>
          <p:nvCxnSpPr>
            <p:cNvPr id="442" name="Google Shape;442;p27"/>
            <p:cNvCxnSpPr/>
            <p:nvPr/>
          </p:nvCxnSpPr>
          <p:spPr>
            <a:xfrm>
              <a:off x="6312249" y="2947648"/>
              <a:ext cx="0" cy="511800"/>
            </a:xfrm>
            <a:prstGeom prst="straightConnector1">
              <a:avLst/>
            </a:prstGeom>
            <a:noFill/>
            <a:ln w="28575" cap="flat" cmpd="sng">
              <a:solidFill>
                <a:srgbClr val="93C47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grpSp>
          <p:nvGrpSpPr>
            <p:cNvPr id="443" name="Google Shape;443;p27"/>
            <p:cNvGrpSpPr/>
            <p:nvPr/>
          </p:nvGrpSpPr>
          <p:grpSpPr>
            <a:xfrm>
              <a:off x="5783825" y="1858125"/>
              <a:ext cx="3429871" cy="2254483"/>
              <a:chOff x="5783825" y="1858125"/>
              <a:chExt cx="3429871" cy="2254483"/>
            </a:xfrm>
          </p:grpSpPr>
          <p:cxnSp>
            <p:nvCxnSpPr>
              <p:cNvPr id="444" name="Google Shape;444;p27"/>
              <p:cNvCxnSpPr>
                <a:endCxn id="445" idx="0"/>
              </p:cNvCxnSpPr>
              <p:nvPr/>
            </p:nvCxnSpPr>
            <p:spPr>
              <a:xfrm>
                <a:off x="8225619" y="2642059"/>
                <a:ext cx="0" cy="1009500"/>
              </a:xfrm>
              <a:prstGeom prst="straightConnector1">
                <a:avLst/>
              </a:prstGeom>
              <a:noFill/>
              <a:ln w="28575" cap="flat" cmpd="sng">
                <a:solidFill>
                  <a:srgbClr val="93C47D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46" name="Google Shape;446;p27"/>
              <p:cNvCxnSpPr>
                <a:endCxn id="447" idx="0"/>
              </p:cNvCxnSpPr>
              <p:nvPr/>
            </p:nvCxnSpPr>
            <p:spPr>
              <a:xfrm flipH="1">
                <a:off x="7512977" y="2947889"/>
                <a:ext cx="6600" cy="474000"/>
              </a:xfrm>
              <a:prstGeom prst="straightConnector1">
                <a:avLst/>
              </a:prstGeom>
              <a:noFill/>
              <a:ln w="28575" cap="flat" cmpd="sng">
                <a:solidFill>
                  <a:srgbClr val="93C47D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48" name="Google Shape;448;p27"/>
              <p:cNvCxnSpPr>
                <a:endCxn id="449" idx="0"/>
              </p:cNvCxnSpPr>
              <p:nvPr/>
            </p:nvCxnSpPr>
            <p:spPr>
              <a:xfrm>
                <a:off x="6834461" y="2807608"/>
                <a:ext cx="0" cy="961500"/>
              </a:xfrm>
              <a:prstGeom prst="straightConnector1">
                <a:avLst/>
              </a:prstGeom>
              <a:noFill/>
              <a:ln w="28575" cap="flat" cmpd="sng">
                <a:solidFill>
                  <a:srgbClr val="93C47D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sp>
            <p:nvSpPr>
              <p:cNvPr id="449" name="Google Shape;449;p27"/>
              <p:cNvSpPr/>
              <p:nvPr/>
            </p:nvSpPr>
            <p:spPr>
              <a:xfrm>
                <a:off x="6594161" y="3769108"/>
                <a:ext cx="480600" cy="343500"/>
              </a:xfrm>
              <a:prstGeom prst="rect">
                <a:avLst/>
              </a:prstGeom>
              <a:solidFill>
                <a:srgbClr val="CFE2F3"/>
              </a:solidFill>
              <a:ln w="2857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900">
                    <a:latin typeface="Century Schoolbook"/>
                    <a:ea typeface="Century Schoolbook"/>
                    <a:cs typeface="Century Schoolbook"/>
                    <a:sym typeface="Century Schoolbook"/>
                  </a:rPr>
                  <a:t>A</a:t>
                </a:r>
                <a:endParaRPr sz="900">
                  <a:latin typeface="Century Schoolbook"/>
                  <a:ea typeface="Century Schoolbook"/>
                  <a:cs typeface="Century Schoolbook"/>
                  <a:sym typeface="Century Schoolbook"/>
                </a:endParaRPr>
              </a:p>
            </p:txBody>
          </p:sp>
          <p:sp>
            <p:nvSpPr>
              <p:cNvPr id="445" name="Google Shape;445;p27"/>
              <p:cNvSpPr/>
              <p:nvPr/>
            </p:nvSpPr>
            <p:spPr>
              <a:xfrm>
                <a:off x="7985319" y="3651559"/>
                <a:ext cx="480600" cy="343500"/>
              </a:xfrm>
              <a:prstGeom prst="rect">
                <a:avLst/>
              </a:prstGeom>
              <a:solidFill>
                <a:srgbClr val="CFE2F3"/>
              </a:solidFill>
              <a:ln w="2857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900">
                    <a:latin typeface="Century Schoolbook"/>
                    <a:ea typeface="Century Schoolbook"/>
                    <a:cs typeface="Century Schoolbook"/>
                    <a:sym typeface="Century Schoolbook"/>
                  </a:rPr>
                  <a:t>C</a:t>
                </a:r>
                <a:endParaRPr sz="900">
                  <a:latin typeface="Century Schoolbook"/>
                  <a:ea typeface="Century Schoolbook"/>
                  <a:cs typeface="Century Schoolbook"/>
                  <a:sym typeface="Century Schoolbook"/>
                </a:endParaRPr>
              </a:p>
            </p:txBody>
          </p:sp>
          <p:sp>
            <p:nvSpPr>
              <p:cNvPr id="447" name="Google Shape;447;p27"/>
              <p:cNvSpPr/>
              <p:nvPr/>
            </p:nvSpPr>
            <p:spPr>
              <a:xfrm>
                <a:off x="7272677" y="3421889"/>
                <a:ext cx="480600" cy="343500"/>
              </a:xfrm>
              <a:prstGeom prst="rect">
                <a:avLst/>
              </a:prstGeom>
              <a:solidFill>
                <a:srgbClr val="CFE2F3"/>
              </a:solidFill>
              <a:ln w="2857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900">
                    <a:latin typeface="Century Schoolbook"/>
                    <a:ea typeface="Century Schoolbook"/>
                    <a:cs typeface="Century Schoolbook"/>
                    <a:sym typeface="Century Schoolbook"/>
                  </a:rPr>
                  <a:t>B</a:t>
                </a:r>
                <a:endParaRPr sz="900">
                  <a:latin typeface="Century Schoolbook"/>
                  <a:ea typeface="Century Schoolbook"/>
                  <a:cs typeface="Century Schoolbook"/>
                  <a:sym typeface="Century Schoolbook"/>
                </a:endParaRPr>
              </a:p>
            </p:txBody>
          </p:sp>
          <p:cxnSp>
            <p:nvCxnSpPr>
              <p:cNvPr id="450" name="Google Shape;450;p27"/>
              <p:cNvCxnSpPr>
                <a:stCxn id="449" idx="3"/>
                <a:endCxn id="447" idx="1"/>
              </p:cNvCxnSpPr>
              <p:nvPr/>
            </p:nvCxnSpPr>
            <p:spPr>
              <a:xfrm rot="10800000" flipH="1">
                <a:off x="7074761" y="3593758"/>
                <a:ext cx="198000" cy="347100"/>
              </a:xfrm>
              <a:prstGeom prst="straightConnector1">
                <a:avLst/>
              </a:prstGeom>
              <a:noFill/>
              <a:ln w="2857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51" name="Google Shape;451;p27"/>
              <p:cNvCxnSpPr>
                <a:stCxn id="447" idx="3"/>
                <a:endCxn id="445" idx="1"/>
              </p:cNvCxnSpPr>
              <p:nvPr/>
            </p:nvCxnSpPr>
            <p:spPr>
              <a:xfrm>
                <a:off x="7753277" y="3593639"/>
                <a:ext cx="231900" cy="229800"/>
              </a:xfrm>
              <a:prstGeom prst="straightConnector1">
                <a:avLst/>
              </a:prstGeom>
              <a:noFill/>
              <a:ln w="2857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sp>
            <p:nvSpPr>
              <p:cNvPr id="452" name="Google Shape;452;p27"/>
              <p:cNvSpPr txBox="1"/>
              <p:nvPr/>
            </p:nvSpPr>
            <p:spPr>
              <a:xfrm rot="5400000">
                <a:off x="6042307" y="3378505"/>
                <a:ext cx="600900" cy="471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t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>
                    <a:solidFill>
                      <a:schemeClr val="dk2"/>
                    </a:solidFill>
                    <a:latin typeface="Century Schoolbook"/>
                    <a:ea typeface="Century Schoolbook"/>
                    <a:cs typeface="Century Schoolbook"/>
                    <a:sym typeface="Century Schoolbook"/>
                  </a:rPr>
                  <a:t>…</a:t>
                </a:r>
                <a:endParaRPr>
                  <a:solidFill>
                    <a:schemeClr val="dk2"/>
                  </a:solidFill>
                  <a:latin typeface="Century Schoolbook"/>
                  <a:ea typeface="Century Schoolbook"/>
                  <a:cs typeface="Century Schoolbook"/>
                  <a:sym typeface="Century Schoolbook"/>
                </a:endParaRPr>
              </a:p>
            </p:txBody>
          </p:sp>
          <p:cxnSp>
            <p:nvCxnSpPr>
              <p:cNvPr id="453" name="Google Shape;453;p27"/>
              <p:cNvCxnSpPr/>
              <p:nvPr/>
            </p:nvCxnSpPr>
            <p:spPr>
              <a:xfrm>
                <a:off x="7228171" y="2209999"/>
                <a:ext cx="0" cy="221400"/>
              </a:xfrm>
              <a:prstGeom prst="straightConnector1">
                <a:avLst/>
              </a:prstGeom>
              <a:noFill/>
              <a:ln w="28575" cap="flat" cmpd="sng">
                <a:solidFill>
                  <a:srgbClr val="93C47D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54" name="Google Shape;454;p27"/>
              <p:cNvCxnSpPr/>
              <p:nvPr/>
            </p:nvCxnSpPr>
            <p:spPr>
              <a:xfrm>
                <a:off x="7796314" y="2204287"/>
                <a:ext cx="0" cy="192000"/>
              </a:xfrm>
              <a:prstGeom prst="straightConnector1">
                <a:avLst/>
              </a:prstGeom>
              <a:noFill/>
              <a:ln w="28575" cap="flat" cmpd="sng">
                <a:solidFill>
                  <a:srgbClr val="93C47D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sp>
            <p:nvSpPr>
              <p:cNvPr id="455" name="Google Shape;455;p27"/>
              <p:cNvSpPr/>
              <p:nvPr/>
            </p:nvSpPr>
            <p:spPr>
              <a:xfrm>
                <a:off x="5783825" y="2392404"/>
                <a:ext cx="3293244" cy="697248"/>
              </a:xfrm>
              <a:prstGeom prst="cloud">
                <a:avLst/>
              </a:prstGeom>
              <a:solidFill>
                <a:srgbClr val="D9EAD3"/>
              </a:solidFill>
              <a:ln w="2857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00">
                  <a:latin typeface="Century Schoolbook"/>
                  <a:ea typeface="Century Schoolbook"/>
                  <a:cs typeface="Century Schoolbook"/>
                  <a:sym typeface="Century Schoolbook"/>
                </a:endParaRPr>
              </a:p>
            </p:txBody>
          </p:sp>
          <p:sp>
            <p:nvSpPr>
              <p:cNvPr id="456" name="Google Shape;456;p27"/>
              <p:cNvSpPr/>
              <p:nvPr/>
            </p:nvSpPr>
            <p:spPr>
              <a:xfrm>
                <a:off x="6716130" y="1858125"/>
                <a:ext cx="1588200" cy="348000"/>
              </a:xfrm>
              <a:prstGeom prst="roundRect">
                <a:avLst>
                  <a:gd name="adj" fmla="val 16667"/>
                </a:avLst>
              </a:prstGeom>
              <a:solidFill>
                <a:srgbClr val="FFF2CC"/>
              </a:solidFill>
              <a:ln w="2857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300">
                    <a:latin typeface="Century Schoolbook"/>
                    <a:ea typeface="Century Schoolbook"/>
                    <a:cs typeface="Century Schoolbook"/>
                    <a:sym typeface="Century Schoolbook"/>
                  </a:rPr>
                  <a:t>SDN Controller</a:t>
                </a:r>
                <a:endParaRPr sz="1300">
                  <a:latin typeface="Century Schoolbook"/>
                  <a:ea typeface="Century Schoolbook"/>
                  <a:cs typeface="Century Schoolbook"/>
                  <a:sym typeface="Century Schoolbook"/>
                </a:endParaRPr>
              </a:p>
            </p:txBody>
          </p:sp>
          <p:sp>
            <p:nvSpPr>
              <p:cNvPr id="457" name="Google Shape;457;p27"/>
              <p:cNvSpPr/>
              <p:nvPr/>
            </p:nvSpPr>
            <p:spPr>
              <a:xfrm>
                <a:off x="6324564" y="2554314"/>
                <a:ext cx="638400" cy="373500"/>
              </a:xfrm>
              <a:prstGeom prst="roundRect">
                <a:avLst>
                  <a:gd name="adj" fmla="val 16667"/>
                </a:avLst>
              </a:prstGeom>
              <a:solidFill>
                <a:srgbClr val="FAFFF8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0" tIns="91425" rIns="0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900">
                    <a:latin typeface="Century Schoolbook"/>
                    <a:ea typeface="Century Schoolbook"/>
                    <a:cs typeface="Century Schoolbook"/>
                    <a:sym typeface="Century Schoolbook"/>
                  </a:rPr>
                  <a:t>Demand Collection</a:t>
                </a:r>
                <a:endParaRPr sz="900">
                  <a:latin typeface="Century Schoolbook"/>
                  <a:ea typeface="Century Schoolbook"/>
                  <a:cs typeface="Century Schoolbook"/>
                  <a:sym typeface="Century Schoolbook"/>
                </a:endParaRPr>
              </a:p>
            </p:txBody>
          </p:sp>
          <p:sp>
            <p:nvSpPr>
              <p:cNvPr id="458" name="Google Shape;458;p27"/>
              <p:cNvSpPr/>
              <p:nvPr/>
            </p:nvSpPr>
            <p:spPr>
              <a:xfrm>
                <a:off x="7031117" y="2565052"/>
                <a:ext cx="638400" cy="373500"/>
              </a:xfrm>
              <a:prstGeom prst="roundRect">
                <a:avLst>
                  <a:gd name="adj" fmla="val 16667"/>
                </a:avLst>
              </a:prstGeom>
              <a:solidFill>
                <a:srgbClr val="FAFFF8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0" tIns="91425" rIns="0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900">
                    <a:latin typeface="Century Schoolbook"/>
                    <a:ea typeface="Century Schoolbook"/>
                    <a:cs typeface="Century Schoolbook"/>
                    <a:sym typeface="Century Schoolbook"/>
                  </a:rPr>
                  <a:t>Topology Collection</a:t>
                </a:r>
                <a:endParaRPr sz="900">
                  <a:latin typeface="Century Schoolbook"/>
                  <a:ea typeface="Century Schoolbook"/>
                  <a:cs typeface="Century Schoolbook"/>
                  <a:sym typeface="Century Schoolbook"/>
                </a:endParaRPr>
              </a:p>
            </p:txBody>
          </p:sp>
          <p:sp>
            <p:nvSpPr>
              <p:cNvPr id="459" name="Google Shape;459;p27"/>
              <p:cNvSpPr txBox="1"/>
              <p:nvPr/>
            </p:nvSpPr>
            <p:spPr>
              <a:xfrm>
                <a:off x="7860037" y="2540810"/>
                <a:ext cx="354000" cy="3693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t" anchorCtr="0">
                <a:sp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200">
                    <a:latin typeface="Century Schoolbook"/>
                    <a:ea typeface="Century Schoolbook"/>
                    <a:cs typeface="Century Schoolbook"/>
                    <a:sym typeface="Century Schoolbook"/>
                  </a:rPr>
                  <a:t>…</a:t>
                </a:r>
                <a:endParaRPr sz="1800"/>
              </a:p>
            </p:txBody>
          </p:sp>
          <p:sp>
            <p:nvSpPr>
              <p:cNvPr id="460" name="Google Shape;460;p27"/>
              <p:cNvSpPr txBox="1"/>
              <p:nvPr/>
            </p:nvSpPr>
            <p:spPr>
              <a:xfrm>
                <a:off x="7803996" y="2159150"/>
                <a:ext cx="1409700" cy="3231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t" anchorCtr="0">
                <a:sp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900">
                    <a:latin typeface="Century Schoolbook"/>
                    <a:ea typeface="Century Schoolbook"/>
                    <a:cs typeface="Century Schoolbook"/>
                    <a:sym typeface="Century Schoolbook"/>
                  </a:rPr>
                  <a:t>Control Infrastructure</a:t>
                </a:r>
                <a:endParaRPr sz="1000"/>
              </a:p>
            </p:txBody>
          </p:sp>
        </p:grpSp>
      </p:grpSp>
      <p:sp>
        <p:nvSpPr>
          <p:cNvPr id="461" name="Google Shape;461;p2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Real world examples…</a:t>
            </a:r>
            <a:endParaRPr/>
          </a:p>
        </p:txBody>
      </p:sp>
      <p:sp>
        <p:nvSpPr>
          <p:cNvPr id="462" name="Google Shape;462;p27"/>
          <p:cNvSpPr/>
          <p:nvPr/>
        </p:nvSpPr>
        <p:spPr>
          <a:xfrm>
            <a:off x="941925" y="1184025"/>
            <a:ext cx="4922700" cy="8934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rgbClr val="C37500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Outage 1.</a:t>
            </a:r>
            <a:r>
              <a:rPr lang="en" sz="1500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 Bug in demand instrumentation service led to demand collected incorrectly, resulting in partial demand fed to SDN controller. Severe congestion.</a:t>
            </a:r>
            <a:endParaRPr sz="1500">
              <a:latin typeface="Century Schoolbook"/>
              <a:ea typeface="Century Schoolbook"/>
              <a:cs typeface="Century Schoolbook"/>
              <a:sym typeface="Century Schoolbook"/>
            </a:endParaRPr>
          </a:p>
        </p:txBody>
      </p:sp>
      <p:sp>
        <p:nvSpPr>
          <p:cNvPr id="463" name="Google Shape;463;p27"/>
          <p:cNvSpPr/>
          <p:nvPr/>
        </p:nvSpPr>
        <p:spPr>
          <a:xfrm>
            <a:off x="256125" y="2174625"/>
            <a:ext cx="4922700" cy="8190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rgbClr val="C37500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Outage 2.</a:t>
            </a:r>
            <a:r>
              <a:rPr lang="en" sz="1500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 Bug causes topology instrumentation service to aggregate topology before all routers report, feeding partial topology to controller. </a:t>
            </a:r>
            <a:endParaRPr sz="1500">
              <a:solidFill>
                <a:srgbClr val="C37500"/>
              </a:solidFill>
              <a:latin typeface="Century Schoolbook"/>
              <a:ea typeface="Century Schoolbook"/>
              <a:cs typeface="Century Schoolbook"/>
              <a:sym typeface="Century Schoolbook"/>
            </a:endParaRPr>
          </a:p>
        </p:txBody>
      </p:sp>
      <p:sp>
        <p:nvSpPr>
          <p:cNvPr id="464" name="Google Shape;464;p27"/>
          <p:cNvSpPr/>
          <p:nvPr/>
        </p:nvSpPr>
        <p:spPr>
          <a:xfrm>
            <a:off x="941925" y="3123025"/>
            <a:ext cx="4922700" cy="8190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rgbClr val="C37500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Outage 3.</a:t>
            </a:r>
            <a:r>
              <a:rPr lang="en" sz="1500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 Overly-sensitive automatic drain signal gets triggered, incorrectly draining a significant number of perfectly-fine routers. Severe congestion.</a:t>
            </a:r>
            <a:endParaRPr sz="1500">
              <a:solidFill>
                <a:srgbClr val="C37500"/>
              </a:solidFill>
              <a:latin typeface="Century Schoolbook"/>
              <a:ea typeface="Century Schoolbook"/>
              <a:cs typeface="Century Schoolbook"/>
              <a:sym typeface="Century Schoolbook"/>
            </a:endParaRPr>
          </a:p>
        </p:txBody>
      </p:sp>
      <p:sp>
        <p:nvSpPr>
          <p:cNvPr id="465" name="Google Shape;465;p27"/>
          <p:cNvSpPr/>
          <p:nvPr/>
        </p:nvSpPr>
        <p:spPr>
          <a:xfrm>
            <a:off x="245471" y="4071425"/>
            <a:ext cx="4922700" cy="8190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rgbClr val="C37500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(small) Outage 4.</a:t>
            </a:r>
            <a:r>
              <a:rPr lang="en" sz="1500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 New router OS rollout for vendor X causes telemetry messages to oscillate between 0 and actual. Triggers flap protection drains.</a:t>
            </a:r>
            <a:endParaRPr sz="1500">
              <a:solidFill>
                <a:srgbClr val="C37500"/>
              </a:solidFill>
              <a:latin typeface="Century Schoolbook"/>
              <a:ea typeface="Century Schoolbook"/>
              <a:cs typeface="Century Schoolbook"/>
              <a:sym typeface="Century Schoolbook"/>
            </a:endParaRPr>
          </a:p>
        </p:txBody>
      </p:sp>
      <p:pic>
        <p:nvPicPr>
          <p:cNvPr id="466" name="Google Shape;466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474354" y="3195276"/>
            <a:ext cx="235200" cy="235200"/>
          </a:xfrm>
          <a:prstGeom prst="rect">
            <a:avLst/>
          </a:prstGeom>
          <a:noFill/>
          <a:ln>
            <a:noFill/>
          </a:ln>
        </p:spPr>
      </p:pic>
      <p:sp>
        <p:nvSpPr>
          <p:cNvPr id="467" name="Google Shape;467;p27"/>
          <p:cNvSpPr txBox="1"/>
          <p:nvPr/>
        </p:nvSpPr>
        <p:spPr>
          <a:xfrm>
            <a:off x="20395" y="4791275"/>
            <a:ext cx="468000" cy="3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2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5</a:t>
            </a:r>
            <a:endParaRPr sz="1200">
              <a:solidFill>
                <a:schemeClr val="dk2"/>
              </a:solidFill>
              <a:latin typeface="Century Schoolbook"/>
              <a:ea typeface="Century Schoolbook"/>
              <a:cs typeface="Century Schoolbook"/>
              <a:sym typeface="Century Schoolbook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2" name="Google Shape;472;p28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Why is it not caught today?</a:t>
            </a:r>
            <a:endParaRPr/>
          </a:p>
        </p:txBody>
      </p:sp>
      <p:sp>
        <p:nvSpPr>
          <p:cNvPr id="473" name="Google Shape;473;p28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45741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en"/>
              <a:t>Eng. teams check for outliers/anomalies</a:t>
            </a:r>
            <a:endParaRPr/>
          </a:p>
        </p:txBody>
      </p:sp>
      <p:sp>
        <p:nvSpPr>
          <p:cNvPr id="474" name="Google Shape;474;p28"/>
          <p:cNvSpPr txBox="1"/>
          <p:nvPr/>
        </p:nvSpPr>
        <p:spPr>
          <a:xfrm>
            <a:off x="20395" y="4791275"/>
            <a:ext cx="468000" cy="3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2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6</a:t>
            </a:r>
            <a:endParaRPr sz="1200">
              <a:solidFill>
                <a:schemeClr val="dk2"/>
              </a:solidFill>
              <a:latin typeface="Century Schoolbook"/>
              <a:ea typeface="Century Schoolbook"/>
              <a:cs typeface="Century Schoolbook"/>
              <a:sym typeface="Century Schoolbook"/>
            </a:endParaRPr>
          </a:p>
        </p:txBody>
      </p:sp>
      <p:cxnSp>
        <p:nvCxnSpPr>
          <p:cNvPr id="475" name="Google Shape;475;p28"/>
          <p:cNvCxnSpPr/>
          <p:nvPr/>
        </p:nvCxnSpPr>
        <p:spPr>
          <a:xfrm>
            <a:off x="5396729" y="2967151"/>
            <a:ext cx="0" cy="621300"/>
          </a:xfrm>
          <a:prstGeom prst="straightConnector1">
            <a:avLst/>
          </a:prstGeom>
          <a:noFill/>
          <a:ln w="38100" cap="flat" cmpd="sng">
            <a:solidFill>
              <a:srgbClr val="93C47D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476" name="Google Shape;476;p28"/>
          <p:cNvCxnSpPr>
            <a:endCxn id="477" idx="0"/>
          </p:cNvCxnSpPr>
          <p:nvPr/>
        </p:nvCxnSpPr>
        <p:spPr>
          <a:xfrm>
            <a:off x="7719489" y="2596154"/>
            <a:ext cx="0" cy="1225500"/>
          </a:xfrm>
          <a:prstGeom prst="straightConnector1">
            <a:avLst/>
          </a:prstGeom>
          <a:noFill/>
          <a:ln w="38100" cap="flat" cmpd="sng">
            <a:solidFill>
              <a:srgbClr val="93C47D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478" name="Google Shape;478;p28"/>
          <p:cNvCxnSpPr>
            <a:endCxn id="479" idx="0"/>
          </p:cNvCxnSpPr>
          <p:nvPr/>
        </p:nvCxnSpPr>
        <p:spPr>
          <a:xfrm flipH="1">
            <a:off x="6854382" y="2967150"/>
            <a:ext cx="7800" cy="575700"/>
          </a:xfrm>
          <a:prstGeom prst="straightConnector1">
            <a:avLst/>
          </a:prstGeom>
          <a:noFill/>
          <a:ln w="38100" cap="flat" cmpd="sng">
            <a:solidFill>
              <a:srgbClr val="93C47D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480" name="Google Shape;480;p28"/>
          <p:cNvCxnSpPr>
            <a:endCxn id="481" idx="0"/>
          </p:cNvCxnSpPr>
          <p:nvPr/>
        </p:nvCxnSpPr>
        <p:spPr>
          <a:xfrm>
            <a:off x="6030704" y="2797351"/>
            <a:ext cx="0" cy="1167000"/>
          </a:xfrm>
          <a:prstGeom prst="straightConnector1">
            <a:avLst/>
          </a:prstGeom>
          <a:noFill/>
          <a:ln w="38100" cap="flat" cmpd="sng">
            <a:solidFill>
              <a:srgbClr val="93C47D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481" name="Google Shape;481;p28"/>
          <p:cNvSpPr/>
          <p:nvPr/>
        </p:nvSpPr>
        <p:spPr>
          <a:xfrm>
            <a:off x="5738954" y="3964351"/>
            <a:ext cx="583500" cy="417000"/>
          </a:xfrm>
          <a:prstGeom prst="rect">
            <a:avLst/>
          </a:prstGeom>
          <a:solidFill>
            <a:srgbClr val="CFE2F3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Century Schoolbook"/>
                <a:ea typeface="Century Schoolbook"/>
                <a:cs typeface="Century Schoolbook"/>
                <a:sym typeface="Century Schoolbook"/>
              </a:rPr>
              <a:t>A</a:t>
            </a:r>
            <a:endParaRPr sz="1200">
              <a:latin typeface="Century Schoolbook"/>
              <a:ea typeface="Century Schoolbook"/>
              <a:cs typeface="Century Schoolbook"/>
              <a:sym typeface="Century Schoolbook"/>
            </a:endParaRPr>
          </a:p>
        </p:txBody>
      </p:sp>
      <p:sp>
        <p:nvSpPr>
          <p:cNvPr id="477" name="Google Shape;477;p28"/>
          <p:cNvSpPr/>
          <p:nvPr/>
        </p:nvSpPr>
        <p:spPr>
          <a:xfrm>
            <a:off x="7427739" y="3821654"/>
            <a:ext cx="583500" cy="417000"/>
          </a:xfrm>
          <a:prstGeom prst="rect">
            <a:avLst/>
          </a:prstGeom>
          <a:solidFill>
            <a:srgbClr val="CFE2F3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Century Schoolbook"/>
                <a:ea typeface="Century Schoolbook"/>
                <a:cs typeface="Century Schoolbook"/>
                <a:sym typeface="Century Schoolbook"/>
              </a:rPr>
              <a:t>C</a:t>
            </a:r>
            <a:endParaRPr sz="1200">
              <a:latin typeface="Century Schoolbook"/>
              <a:ea typeface="Century Schoolbook"/>
              <a:cs typeface="Century Schoolbook"/>
              <a:sym typeface="Century Schoolbook"/>
            </a:endParaRPr>
          </a:p>
        </p:txBody>
      </p:sp>
      <p:sp>
        <p:nvSpPr>
          <p:cNvPr id="479" name="Google Shape;479;p28"/>
          <p:cNvSpPr/>
          <p:nvPr/>
        </p:nvSpPr>
        <p:spPr>
          <a:xfrm>
            <a:off x="6562632" y="3542850"/>
            <a:ext cx="583500" cy="417000"/>
          </a:xfrm>
          <a:prstGeom prst="rect">
            <a:avLst/>
          </a:prstGeom>
          <a:solidFill>
            <a:srgbClr val="CFE2F3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Century Schoolbook"/>
                <a:ea typeface="Century Schoolbook"/>
                <a:cs typeface="Century Schoolbook"/>
                <a:sym typeface="Century Schoolbook"/>
              </a:rPr>
              <a:t>B</a:t>
            </a:r>
            <a:endParaRPr sz="1200">
              <a:latin typeface="Century Schoolbook"/>
              <a:ea typeface="Century Schoolbook"/>
              <a:cs typeface="Century Schoolbook"/>
              <a:sym typeface="Century Schoolbook"/>
            </a:endParaRPr>
          </a:p>
        </p:txBody>
      </p:sp>
      <p:cxnSp>
        <p:nvCxnSpPr>
          <p:cNvPr id="482" name="Google Shape;482;p28"/>
          <p:cNvCxnSpPr/>
          <p:nvPr/>
        </p:nvCxnSpPr>
        <p:spPr>
          <a:xfrm>
            <a:off x="6854456" y="1733983"/>
            <a:ext cx="0" cy="723300"/>
          </a:xfrm>
          <a:prstGeom prst="straightConnector1">
            <a:avLst/>
          </a:prstGeom>
          <a:noFill/>
          <a:ln w="38100" cap="flat" cmpd="sng">
            <a:solidFill>
              <a:srgbClr val="93C47D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483" name="Google Shape;483;p28"/>
          <p:cNvCxnSpPr>
            <a:stCxn id="481" idx="3"/>
            <a:endCxn id="479" idx="1"/>
          </p:cNvCxnSpPr>
          <p:nvPr/>
        </p:nvCxnSpPr>
        <p:spPr>
          <a:xfrm rot="10800000" flipH="1">
            <a:off x="6322454" y="3751351"/>
            <a:ext cx="240300" cy="421500"/>
          </a:xfrm>
          <a:prstGeom prst="straightConnector1">
            <a:avLst/>
          </a:prstGeom>
          <a:noFill/>
          <a:ln w="3810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484" name="Google Shape;484;p28"/>
          <p:cNvCxnSpPr>
            <a:stCxn id="479" idx="3"/>
            <a:endCxn id="477" idx="1"/>
          </p:cNvCxnSpPr>
          <p:nvPr/>
        </p:nvCxnSpPr>
        <p:spPr>
          <a:xfrm>
            <a:off x="7146132" y="3751350"/>
            <a:ext cx="281700" cy="278700"/>
          </a:xfrm>
          <a:prstGeom prst="straightConnector1">
            <a:avLst/>
          </a:prstGeom>
          <a:noFill/>
          <a:ln w="3810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485" name="Google Shape;485;p28"/>
          <p:cNvSpPr/>
          <p:nvPr/>
        </p:nvSpPr>
        <p:spPr>
          <a:xfrm>
            <a:off x="4789600" y="2153475"/>
            <a:ext cx="3938868" cy="1005912"/>
          </a:xfrm>
          <a:prstGeom prst="cloud">
            <a:avLst/>
          </a:prstGeom>
          <a:solidFill>
            <a:srgbClr val="D9EAD3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latin typeface="Century Schoolbook"/>
                <a:ea typeface="Century Schoolbook"/>
                <a:cs typeface="Century Schoolbook"/>
                <a:sym typeface="Century Schoolbook"/>
              </a:rPr>
              <a:t>Control Infrastructure </a:t>
            </a:r>
            <a:endParaRPr sz="1800">
              <a:latin typeface="Century Schoolbook"/>
              <a:ea typeface="Century Schoolbook"/>
              <a:cs typeface="Century Schoolbook"/>
              <a:sym typeface="Century Schoolbook"/>
            </a:endParaRPr>
          </a:p>
        </p:txBody>
      </p:sp>
      <p:sp>
        <p:nvSpPr>
          <p:cNvPr id="486" name="Google Shape;486;p28"/>
          <p:cNvSpPr/>
          <p:nvPr/>
        </p:nvSpPr>
        <p:spPr>
          <a:xfrm>
            <a:off x="5904702" y="1317400"/>
            <a:ext cx="1899300" cy="417000"/>
          </a:xfrm>
          <a:prstGeom prst="roundRect">
            <a:avLst>
              <a:gd name="adj" fmla="val 16667"/>
            </a:avLst>
          </a:prstGeom>
          <a:solidFill>
            <a:srgbClr val="FFF2CC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latin typeface="Century Schoolbook"/>
                <a:ea typeface="Century Schoolbook"/>
                <a:cs typeface="Century Schoolbook"/>
                <a:sym typeface="Century Schoolbook"/>
              </a:rPr>
              <a:t>SDN Controller</a:t>
            </a:r>
            <a:endParaRPr sz="1800">
              <a:latin typeface="Century Schoolbook"/>
              <a:ea typeface="Century Schoolbook"/>
              <a:cs typeface="Century Schoolbook"/>
              <a:sym typeface="Century Schoolbook"/>
            </a:endParaRPr>
          </a:p>
        </p:txBody>
      </p:sp>
      <p:sp>
        <p:nvSpPr>
          <p:cNvPr id="487" name="Google Shape;487;p28"/>
          <p:cNvSpPr txBox="1"/>
          <p:nvPr/>
        </p:nvSpPr>
        <p:spPr>
          <a:xfrm rot="5400000">
            <a:off x="5028384" y="3530994"/>
            <a:ext cx="7293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2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…</a:t>
            </a:r>
            <a:endParaRPr sz="1800">
              <a:solidFill>
                <a:schemeClr val="dk2"/>
              </a:solidFill>
              <a:latin typeface="Century Schoolbook"/>
              <a:ea typeface="Century Schoolbook"/>
              <a:cs typeface="Century Schoolbook"/>
              <a:sym typeface="Century Schoolbook"/>
            </a:endParaRPr>
          </a:p>
        </p:txBody>
      </p:sp>
      <p:sp>
        <p:nvSpPr>
          <p:cNvPr id="488" name="Google Shape;488;p28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4574100" cy="352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Eng. teams check for outliers/anomalies, but this misses the underlying issue:</a:t>
            </a:r>
            <a:endParaRPr/>
          </a:p>
          <a:p>
            <a:pPr marL="0" lvl="0" indent="0" algn="ctr" rtl="0">
              <a:spcBef>
                <a:spcPts val="1200"/>
              </a:spcBef>
              <a:spcAft>
                <a:spcPts val="1200"/>
              </a:spcAft>
              <a:buNone/>
            </a:pPr>
            <a:r>
              <a:rPr lang="en" b="1"/>
              <a:t>…incorrect inputs are often possible values but </a:t>
            </a:r>
            <a:r>
              <a:rPr lang="en" b="1" i="1"/>
              <a:t>not current values</a:t>
            </a:r>
            <a:r>
              <a:rPr lang="en" b="1"/>
              <a:t>. 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3" name="Google Shape;493;p29"/>
          <p:cNvSpPr/>
          <p:nvPr/>
        </p:nvSpPr>
        <p:spPr>
          <a:xfrm>
            <a:off x="6978392" y="1786125"/>
            <a:ext cx="1161900" cy="315600"/>
          </a:xfrm>
          <a:prstGeom prst="bracketPair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Century Schoolbook"/>
                <a:ea typeface="Century Schoolbook"/>
                <a:cs typeface="Century Schoolbook"/>
                <a:sym typeface="Century Schoolbook"/>
              </a:rPr>
              <a:t>             , …</a:t>
            </a:r>
            <a:endParaRPr>
              <a:latin typeface="Century Schoolbook"/>
              <a:ea typeface="Century Schoolbook"/>
              <a:cs typeface="Century Schoolbook"/>
              <a:sym typeface="Century Schoolbook"/>
            </a:endParaRPr>
          </a:p>
        </p:txBody>
      </p:sp>
      <p:grpSp>
        <p:nvGrpSpPr>
          <p:cNvPr id="494" name="Google Shape;494;p29"/>
          <p:cNvGrpSpPr/>
          <p:nvPr/>
        </p:nvGrpSpPr>
        <p:grpSpPr>
          <a:xfrm>
            <a:off x="7042920" y="1857420"/>
            <a:ext cx="631359" cy="175718"/>
            <a:chOff x="7042920" y="1857420"/>
            <a:chExt cx="631359" cy="175718"/>
          </a:xfrm>
        </p:grpSpPr>
        <p:sp>
          <p:nvSpPr>
            <p:cNvPr id="495" name="Google Shape;495;p29"/>
            <p:cNvSpPr/>
            <p:nvPr/>
          </p:nvSpPr>
          <p:spPr>
            <a:xfrm>
              <a:off x="7042920" y="1912183"/>
              <a:ext cx="165600" cy="118200"/>
            </a:xfrm>
            <a:prstGeom prst="rect">
              <a:avLst/>
            </a:prstGeom>
            <a:solidFill>
              <a:srgbClr val="CFE2F3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800">
                <a:latin typeface="Century Schoolbook"/>
                <a:ea typeface="Century Schoolbook"/>
                <a:cs typeface="Century Schoolbook"/>
                <a:sym typeface="Century Schoolbook"/>
              </a:endParaRPr>
            </a:p>
          </p:txBody>
        </p:sp>
        <p:sp>
          <p:nvSpPr>
            <p:cNvPr id="496" name="Google Shape;496;p29"/>
            <p:cNvSpPr/>
            <p:nvPr/>
          </p:nvSpPr>
          <p:spPr>
            <a:xfrm>
              <a:off x="7508678" y="1914938"/>
              <a:ext cx="165600" cy="118200"/>
            </a:xfrm>
            <a:prstGeom prst="rect">
              <a:avLst/>
            </a:prstGeom>
            <a:solidFill>
              <a:srgbClr val="EFEFEF"/>
            </a:solidFill>
            <a:ln w="19050" cap="flat" cmpd="sng">
              <a:solidFill>
                <a:srgbClr val="B7B7B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800">
                <a:latin typeface="Century Schoolbook"/>
                <a:ea typeface="Century Schoolbook"/>
                <a:cs typeface="Century Schoolbook"/>
                <a:sym typeface="Century Schoolbook"/>
              </a:endParaRPr>
            </a:p>
          </p:txBody>
        </p:sp>
        <p:cxnSp>
          <p:nvCxnSpPr>
            <p:cNvPr id="497" name="Google Shape;497;p29"/>
            <p:cNvCxnSpPr/>
            <p:nvPr/>
          </p:nvCxnSpPr>
          <p:spPr>
            <a:xfrm>
              <a:off x="7442480" y="1916519"/>
              <a:ext cx="66300" cy="57600"/>
            </a:xfrm>
            <a:prstGeom prst="straightConnector1">
              <a:avLst/>
            </a:prstGeom>
            <a:noFill/>
            <a:ln w="19050" cap="flat" cmpd="sng">
              <a:solidFill>
                <a:srgbClr val="B7B7B7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sp>
          <p:nvSpPr>
            <p:cNvPr id="498" name="Google Shape;498;p29"/>
            <p:cNvSpPr/>
            <p:nvPr/>
          </p:nvSpPr>
          <p:spPr>
            <a:xfrm>
              <a:off x="7276771" y="1857420"/>
              <a:ext cx="165600" cy="118200"/>
            </a:xfrm>
            <a:prstGeom prst="rect">
              <a:avLst/>
            </a:prstGeom>
            <a:solidFill>
              <a:srgbClr val="CFE2F3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800">
                <a:latin typeface="Century Schoolbook"/>
                <a:ea typeface="Century Schoolbook"/>
                <a:cs typeface="Century Schoolbook"/>
                <a:sym typeface="Century Schoolbook"/>
              </a:endParaRPr>
            </a:p>
          </p:txBody>
        </p:sp>
        <p:cxnSp>
          <p:nvCxnSpPr>
            <p:cNvPr id="499" name="Google Shape;499;p29"/>
            <p:cNvCxnSpPr>
              <a:stCxn id="495" idx="3"/>
              <a:endCxn id="498" idx="1"/>
            </p:cNvCxnSpPr>
            <p:nvPr/>
          </p:nvCxnSpPr>
          <p:spPr>
            <a:xfrm rot="10800000" flipH="1">
              <a:off x="7208520" y="1916383"/>
              <a:ext cx="68400" cy="5490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500" name="Google Shape;500;p29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Why is it not caught today?</a:t>
            </a:r>
            <a:endParaRPr/>
          </a:p>
        </p:txBody>
      </p:sp>
      <p:sp>
        <p:nvSpPr>
          <p:cNvPr id="501" name="Google Shape;501;p29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4574100" cy="352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Eng. teams check for outliers/anomalies, but this misses the underlying issue:</a:t>
            </a:r>
            <a:endParaRPr/>
          </a:p>
          <a:p>
            <a:pPr marL="0" lvl="0" indent="0" algn="ctr" rtl="0">
              <a:spcBef>
                <a:spcPts val="1200"/>
              </a:spcBef>
              <a:spcAft>
                <a:spcPts val="1200"/>
              </a:spcAft>
              <a:buNone/>
            </a:pPr>
            <a:r>
              <a:rPr lang="en" b="1"/>
              <a:t>…incorrect inputs are often possible values but </a:t>
            </a:r>
            <a:r>
              <a:rPr lang="en" b="1" i="1"/>
              <a:t>not current values</a:t>
            </a:r>
            <a:r>
              <a:rPr lang="en" b="1"/>
              <a:t>. </a:t>
            </a:r>
            <a:endParaRPr/>
          </a:p>
        </p:txBody>
      </p:sp>
      <p:sp>
        <p:nvSpPr>
          <p:cNvPr id="502" name="Google Shape;502;p29"/>
          <p:cNvSpPr txBox="1"/>
          <p:nvPr/>
        </p:nvSpPr>
        <p:spPr>
          <a:xfrm>
            <a:off x="20395" y="4791275"/>
            <a:ext cx="468000" cy="3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2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6</a:t>
            </a:r>
            <a:endParaRPr sz="1200">
              <a:solidFill>
                <a:schemeClr val="dk2"/>
              </a:solidFill>
              <a:latin typeface="Century Schoolbook"/>
              <a:ea typeface="Century Schoolbook"/>
              <a:cs typeface="Century Schoolbook"/>
              <a:sym typeface="Century Schoolbook"/>
            </a:endParaRPr>
          </a:p>
        </p:txBody>
      </p:sp>
      <p:cxnSp>
        <p:nvCxnSpPr>
          <p:cNvPr id="503" name="Google Shape;503;p29"/>
          <p:cNvCxnSpPr/>
          <p:nvPr/>
        </p:nvCxnSpPr>
        <p:spPr>
          <a:xfrm>
            <a:off x="5396729" y="2967151"/>
            <a:ext cx="0" cy="621300"/>
          </a:xfrm>
          <a:prstGeom prst="straightConnector1">
            <a:avLst/>
          </a:prstGeom>
          <a:noFill/>
          <a:ln w="38100" cap="flat" cmpd="sng">
            <a:solidFill>
              <a:srgbClr val="93C47D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504" name="Google Shape;504;p29"/>
          <p:cNvCxnSpPr>
            <a:endCxn id="505" idx="0"/>
          </p:cNvCxnSpPr>
          <p:nvPr/>
        </p:nvCxnSpPr>
        <p:spPr>
          <a:xfrm>
            <a:off x="7719489" y="2596154"/>
            <a:ext cx="0" cy="1225500"/>
          </a:xfrm>
          <a:prstGeom prst="straightConnector1">
            <a:avLst/>
          </a:prstGeom>
          <a:noFill/>
          <a:ln w="38100" cap="flat" cmpd="sng">
            <a:solidFill>
              <a:srgbClr val="93C47D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506" name="Google Shape;506;p29"/>
          <p:cNvCxnSpPr>
            <a:endCxn id="507" idx="0"/>
          </p:cNvCxnSpPr>
          <p:nvPr/>
        </p:nvCxnSpPr>
        <p:spPr>
          <a:xfrm flipH="1">
            <a:off x="6854382" y="2967150"/>
            <a:ext cx="7800" cy="575700"/>
          </a:xfrm>
          <a:prstGeom prst="straightConnector1">
            <a:avLst/>
          </a:prstGeom>
          <a:noFill/>
          <a:ln w="38100" cap="flat" cmpd="sng">
            <a:solidFill>
              <a:srgbClr val="93C47D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508" name="Google Shape;508;p29"/>
          <p:cNvCxnSpPr>
            <a:endCxn id="509" idx="0"/>
          </p:cNvCxnSpPr>
          <p:nvPr/>
        </p:nvCxnSpPr>
        <p:spPr>
          <a:xfrm>
            <a:off x="6030704" y="2797351"/>
            <a:ext cx="0" cy="1167000"/>
          </a:xfrm>
          <a:prstGeom prst="straightConnector1">
            <a:avLst/>
          </a:prstGeom>
          <a:noFill/>
          <a:ln w="38100" cap="flat" cmpd="sng">
            <a:solidFill>
              <a:srgbClr val="93C47D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509" name="Google Shape;509;p29"/>
          <p:cNvSpPr/>
          <p:nvPr/>
        </p:nvSpPr>
        <p:spPr>
          <a:xfrm>
            <a:off x="5738954" y="3964351"/>
            <a:ext cx="583500" cy="417000"/>
          </a:xfrm>
          <a:prstGeom prst="rect">
            <a:avLst/>
          </a:prstGeom>
          <a:solidFill>
            <a:srgbClr val="CFE2F3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Century Schoolbook"/>
                <a:ea typeface="Century Schoolbook"/>
                <a:cs typeface="Century Schoolbook"/>
                <a:sym typeface="Century Schoolbook"/>
              </a:rPr>
              <a:t>A</a:t>
            </a:r>
            <a:endParaRPr sz="1200">
              <a:latin typeface="Century Schoolbook"/>
              <a:ea typeface="Century Schoolbook"/>
              <a:cs typeface="Century Schoolbook"/>
              <a:sym typeface="Century Schoolbook"/>
            </a:endParaRPr>
          </a:p>
        </p:txBody>
      </p:sp>
      <p:sp>
        <p:nvSpPr>
          <p:cNvPr id="505" name="Google Shape;505;p29"/>
          <p:cNvSpPr/>
          <p:nvPr/>
        </p:nvSpPr>
        <p:spPr>
          <a:xfrm>
            <a:off x="7427739" y="3821654"/>
            <a:ext cx="583500" cy="417000"/>
          </a:xfrm>
          <a:prstGeom prst="rect">
            <a:avLst/>
          </a:prstGeom>
          <a:solidFill>
            <a:srgbClr val="CFE2F3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Century Schoolbook"/>
                <a:ea typeface="Century Schoolbook"/>
                <a:cs typeface="Century Schoolbook"/>
                <a:sym typeface="Century Schoolbook"/>
              </a:rPr>
              <a:t>C</a:t>
            </a:r>
            <a:endParaRPr sz="1200">
              <a:latin typeface="Century Schoolbook"/>
              <a:ea typeface="Century Schoolbook"/>
              <a:cs typeface="Century Schoolbook"/>
              <a:sym typeface="Century Schoolbook"/>
            </a:endParaRPr>
          </a:p>
        </p:txBody>
      </p:sp>
      <p:sp>
        <p:nvSpPr>
          <p:cNvPr id="507" name="Google Shape;507;p29"/>
          <p:cNvSpPr/>
          <p:nvPr/>
        </p:nvSpPr>
        <p:spPr>
          <a:xfrm>
            <a:off x="6562632" y="3542850"/>
            <a:ext cx="583500" cy="417000"/>
          </a:xfrm>
          <a:prstGeom prst="rect">
            <a:avLst/>
          </a:prstGeom>
          <a:solidFill>
            <a:srgbClr val="CFE2F3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Century Schoolbook"/>
                <a:ea typeface="Century Schoolbook"/>
                <a:cs typeface="Century Schoolbook"/>
                <a:sym typeface="Century Schoolbook"/>
              </a:rPr>
              <a:t>B</a:t>
            </a:r>
            <a:endParaRPr sz="1200">
              <a:latin typeface="Century Schoolbook"/>
              <a:ea typeface="Century Schoolbook"/>
              <a:cs typeface="Century Schoolbook"/>
              <a:sym typeface="Century Schoolbook"/>
            </a:endParaRPr>
          </a:p>
        </p:txBody>
      </p:sp>
      <p:cxnSp>
        <p:nvCxnSpPr>
          <p:cNvPr id="510" name="Google Shape;510;p29"/>
          <p:cNvCxnSpPr/>
          <p:nvPr/>
        </p:nvCxnSpPr>
        <p:spPr>
          <a:xfrm>
            <a:off x="6854456" y="1733983"/>
            <a:ext cx="0" cy="723300"/>
          </a:xfrm>
          <a:prstGeom prst="straightConnector1">
            <a:avLst/>
          </a:prstGeom>
          <a:noFill/>
          <a:ln w="38100" cap="flat" cmpd="sng">
            <a:solidFill>
              <a:srgbClr val="93C47D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511" name="Google Shape;511;p29"/>
          <p:cNvCxnSpPr>
            <a:stCxn id="509" idx="3"/>
            <a:endCxn id="507" idx="1"/>
          </p:cNvCxnSpPr>
          <p:nvPr/>
        </p:nvCxnSpPr>
        <p:spPr>
          <a:xfrm rot="10800000" flipH="1">
            <a:off x="6322454" y="3751351"/>
            <a:ext cx="240300" cy="421500"/>
          </a:xfrm>
          <a:prstGeom prst="straightConnector1">
            <a:avLst/>
          </a:prstGeom>
          <a:noFill/>
          <a:ln w="3810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512" name="Google Shape;512;p29"/>
          <p:cNvCxnSpPr>
            <a:stCxn id="507" idx="3"/>
            <a:endCxn id="505" idx="1"/>
          </p:cNvCxnSpPr>
          <p:nvPr/>
        </p:nvCxnSpPr>
        <p:spPr>
          <a:xfrm>
            <a:off x="7146132" y="3751350"/>
            <a:ext cx="281700" cy="278700"/>
          </a:xfrm>
          <a:prstGeom prst="straightConnector1">
            <a:avLst/>
          </a:prstGeom>
          <a:noFill/>
          <a:ln w="3810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513" name="Google Shape;513;p29"/>
          <p:cNvSpPr/>
          <p:nvPr/>
        </p:nvSpPr>
        <p:spPr>
          <a:xfrm>
            <a:off x="4789600" y="2153475"/>
            <a:ext cx="3938868" cy="1005912"/>
          </a:xfrm>
          <a:prstGeom prst="cloud">
            <a:avLst/>
          </a:prstGeom>
          <a:solidFill>
            <a:srgbClr val="D9EAD3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latin typeface="Century Schoolbook"/>
                <a:ea typeface="Century Schoolbook"/>
                <a:cs typeface="Century Schoolbook"/>
                <a:sym typeface="Century Schoolbook"/>
              </a:rPr>
              <a:t>Control Infrastructure </a:t>
            </a:r>
            <a:endParaRPr sz="1800">
              <a:latin typeface="Century Schoolbook"/>
              <a:ea typeface="Century Schoolbook"/>
              <a:cs typeface="Century Schoolbook"/>
              <a:sym typeface="Century Schoolbook"/>
            </a:endParaRPr>
          </a:p>
        </p:txBody>
      </p:sp>
      <p:sp>
        <p:nvSpPr>
          <p:cNvPr id="514" name="Google Shape;514;p29"/>
          <p:cNvSpPr/>
          <p:nvPr/>
        </p:nvSpPr>
        <p:spPr>
          <a:xfrm>
            <a:off x="5904702" y="1317400"/>
            <a:ext cx="1899300" cy="417000"/>
          </a:xfrm>
          <a:prstGeom prst="roundRect">
            <a:avLst>
              <a:gd name="adj" fmla="val 16667"/>
            </a:avLst>
          </a:prstGeom>
          <a:solidFill>
            <a:srgbClr val="FFF2CC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latin typeface="Century Schoolbook"/>
                <a:ea typeface="Century Schoolbook"/>
                <a:cs typeface="Century Schoolbook"/>
                <a:sym typeface="Century Schoolbook"/>
              </a:rPr>
              <a:t>SDN Controller</a:t>
            </a:r>
            <a:endParaRPr sz="1800">
              <a:latin typeface="Century Schoolbook"/>
              <a:ea typeface="Century Schoolbook"/>
              <a:cs typeface="Century Schoolbook"/>
              <a:sym typeface="Century Schoolbook"/>
            </a:endParaRPr>
          </a:p>
        </p:txBody>
      </p:sp>
      <p:sp>
        <p:nvSpPr>
          <p:cNvPr id="515" name="Google Shape;515;p29"/>
          <p:cNvSpPr txBox="1"/>
          <p:nvPr/>
        </p:nvSpPr>
        <p:spPr>
          <a:xfrm rot="5400000">
            <a:off x="5028384" y="3530994"/>
            <a:ext cx="7293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2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…</a:t>
            </a:r>
            <a:endParaRPr sz="1800">
              <a:solidFill>
                <a:schemeClr val="dk2"/>
              </a:solidFill>
              <a:latin typeface="Century Schoolbook"/>
              <a:ea typeface="Century Schoolbook"/>
              <a:cs typeface="Century Schoolbook"/>
              <a:sym typeface="Century Schoolbook"/>
            </a:endParaRPr>
          </a:p>
        </p:txBody>
      </p:sp>
      <p:pic>
        <p:nvPicPr>
          <p:cNvPr id="516" name="Google Shape;516;p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485495" y="3677592"/>
            <a:ext cx="468000" cy="569001"/>
          </a:xfrm>
          <a:prstGeom prst="rect">
            <a:avLst/>
          </a:prstGeom>
          <a:noFill/>
          <a:ln>
            <a:noFill/>
          </a:ln>
        </p:spPr>
      </p:pic>
      <p:pic>
        <p:nvPicPr>
          <p:cNvPr id="517" name="Google Shape;517;p2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677000" y="2252564"/>
            <a:ext cx="334250" cy="334250"/>
          </a:xfrm>
          <a:prstGeom prst="rect">
            <a:avLst/>
          </a:prstGeom>
          <a:noFill/>
          <a:ln>
            <a:noFill/>
          </a:ln>
        </p:spPr>
      </p:pic>
      <p:sp>
        <p:nvSpPr>
          <p:cNvPr id="518" name="Google Shape;518;p29"/>
          <p:cNvSpPr txBox="1">
            <a:spLocks noGrp="1"/>
          </p:cNvSpPr>
          <p:nvPr>
            <p:ph type="body" idx="1"/>
          </p:nvPr>
        </p:nvSpPr>
        <p:spPr>
          <a:xfrm>
            <a:off x="311700" y="3133675"/>
            <a:ext cx="4895400" cy="723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en"/>
              <a:t>No way to distinguish from input alone. </a:t>
            </a:r>
            <a:endParaRPr/>
          </a:p>
        </p:txBody>
      </p:sp>
      <p:sp>
        <p:nvSpPr>
          <p:cNvPr id="519" name="Google Shape;519;p29"/>
          <p:cNvSpPr txBox="1">
            <a:spLocks noGrp="1"/>
          </p:cNvSpPr>
          <p:nvPr>
            <p:ph type="body" idx="1"/>
          </p:nvPr>
        </p:nvSpPr>
        <p:spPr>
          <a:xfrm>
            <a:off x="311700" y="4048075"/>
            <a:ext cx="4895400" cy="723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en"/>
              <a:t>Requires an alternative approach…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4" name="Google Shape;524;p30"/>
          <p:cNvSpPr/>
          <p:nvPr/>
        </p:nvSpPr>
        <p:spPr>
          <a:xfrm>
            <a:off x="5587475" y="3419075"/>
            <a:ext cx="2671200" cy="1092900"/>
          </a:xfrm>
          <a:prstGeom prst="roundRect">
            <a:avLst>
              <a:gd name="adj" fmla="val 16667"/>
            </a:avLst>
          </a:prstGeom>
          <a:solidFill>
            <a:srgbClr val="F0F0F0">
              <a:alpha val="50000"/>
            </a:srgbClr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entury Schoolbook"/>
              <a:ea typeface="Century Schoolbook"/>
              <a:cs typeface="Century Schoolbook"/>
              <a:sym typeface="Century Schoolbook"/>
            </a:endParaRPr>
          </a:p>
        </p:txBody>
      </p:sp>
      <p:cxnSp>
        <p:nvCxnSpPr>
          <p:cNvPr id="525" name="Google Shape;525;p30"/>
          <p:cNvCxnSpPr/>
          <p:nvPr/>
        </p:nvCxnSpPr>
        <p:spPr>
          <a:xfrm>
            <a:off x="6854456" y="1733983"/>
            <a:ext cx="0" cy="723300"/>
          </a:xfrm>
          <a:prstGeom prst="straightConnector1">
            <a:avLst/>
          </a:prstGeom>
          <a:noFill/>
          <a:ln w="38100" cap="flat" cmpd="sng">
            <a:solidFill>
              <a:srgbClr val="93C47D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526" name="Google Shape;526;p30"/>
          <p:cNvSpPr/>
          <p:nvPr/>
        </p:nvSpPr>
        <p:spPr>
          <a:xfrm>
            <a:off x="5904702" y="1317400"/>
            <a:ext cx="1899300" cy="417000"/>
          </a:xfrm>
          <a:prstGeom prst="roundRect">
            <a:avLst>
              <a:gd name="adj" fmla="val 16667"/>
            </a:avLst>
          </a:prstGeom>
          <a:solidFill>
            <a:srgbClr val="FFF2CC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latin typeface="Century Schoolbook"/>
                <a:ea typeface="Century Schoolbook"/>
                <a:cs typeface="Century Schoolbook"/>
                <a:sym typeface="Century Schoolbook"/>
              </a:rPr>
              <a:t>SDN Controller</a:t>
            </a:r>
            <a:endParaRPr sz="1800">
              <a:latin typeface="Century Schoolbook"/>
              <a:ea typeface="Century Schoolbook"/>
              <a:cs typeface="Century Schoolbook"/>
              <a:sym typeface="Century Schoolbook"/>
            </a:endParaRPr>
          </a:p>
        </p:txBody>
      </p:sp>
      <p:sp>
        <p:nvSpPr>
          <p:cNvPr id="527" name="Google Shape;527;p30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4794900" cy="1005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en" u="sng"/>
              <a:t>Goal</a:t>
            </a:r>
            <a:r>
              <a:rPr lang="en"/>
              <a:t>: validate that the abstract inputs agree with reality.</a:t>
            </a:r>
            <a:endParaRPr/>
          </a:p>
        </p:txBody>
      </p:sp>
      <p:sp>
        <p:nvSpPr>
          <p:cNvPr id="528" name="Google Shape;528;p30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Validating controller inputs</a:t>
            </a:r>
            <a:endParaRPr i="1"/>
          </a:p>
        </p:txBody>
      </p:sp>
      <p:cxnSp>
        <p:nvCxnSpPr>
          <p:cNvPr id="529" name="Google Shape;529;p30"/>
          <p:cNvCxnSpPr/>
          <p:nvPr/>
        </p:nvCxnSpPr>
        <p:spPr>
          <a:xfrm>
            <a:off x="5396729" y="2967151"/>
            <a:ext cx="0" cy="621300"/>
          </a:xfrm>
          <a:prstGeom prst="straightConnector1">
            <a:avLst/>
          </a:prstGeom>
          <a:noFill/>
          <a:ln w="38100" cap="flat" cmpd="sng">
            <a:solidFill>
              <a:srgbClr val="93C47D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530" name="Google Shape;530;p30"/>
          <p:cNvCxnSpPr>
            <a:endCxn id="531" idx="0"/>
          </p:cNvCxnSpPr>
          <p:nvPr/>
        </p:nvCxnSpPr>
        <p:spPr>
          <a:xfrm>
            <a:off x="7719489" y="2596154"/>
            <a:ext cx="0" cy="1225500"/>
          </a:xfrm>
          <a:prstGeom prst="straightConnector1">
            <a:avLst/>
          </a:prstGeom>
          <a:noFill/>
          <a:ln w="38100" cap="flat" cmpd="sng">
            <a:solidFill>
              <a:srgbClr val="93C47D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532" name="Google Shape;532;p30"/>
          <p:cNvCxnSpPr>
            <a:endCxn id="533" idx="0"/>
          </p:cNvCxnSpPr>
          <p:nvPr/>
        </p:nvCxnSpPr>
        <p:spPr>
          <a:xfrm flipH="1">
            <a:off x="6854382" y="2967150"/>
            <a:ext cx="7800" cy="575700"/>
          </a:xfrm>
          <a:prstGeom prst="straightConnector1">
            <a:avLst/>
          </a:prstGeom>
          <a:noFill/>
          <a:ln w="38100" cap="flat" cmpd="sng">
            <a:solidFill>
              <a:srgbClr val="93C47D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534" name="Google Shape;534;p30"/>
          <p:cNvCxnSpPr>
            <a:endCxn id="535" idx="0"/>
          </p:cNvCxnSpPr>
          <p:nvPr/>
        </p:nvCxnSpPr>
        <p:spPr>
          <a:xfrm>
            <a:off x="6030704" y="2797351"/>
            <a:ext cx="0" cy="1167000"/>
          </a:xfrm>
          <a:prstGeom prst="straightConnector1">
            <a:avLst/>
          </a:prstGeom>
          <a:noFill/>
          <a:ln w="38100" cap="flat" cmpd="sng">
            <a:solidFill>
              <a:srgbClr val="93C47D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531" name="Google Shape;531;p30"/>
          <p:cNvSpPr/>
          <p:nvPr/>
        </p:nvSpPr>
        <p:spPr>
          <a:xfrm>
            <a:off x="7427739" y="3821654"/>
            <a:ext cx="583500" cy="417000"/>
          </a:xfrm>
          <a:prstGeom prst="rect">
            <a:avLst/>
          </a:prstGeom>
          <a:solidFill>
            <a:srgbClr val="CFE2F3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Century Schoolbook"/>
                <a:ea typeface="Century Schoolbook"/>
                <a:cs typeface="Century Schoolbook"/>
                <a:sym typeface="Century Schoolbook"/>
              </a:rPr>
              <a:t>C</a:t>
            </a:r>
            <a:endParaRPr sz="1200">
              <a:latin typeface="Century Schoolbook"/>
              <a:ea typeface="Century Schoolbook"/>
              <a:cs typeface="Century Schoolbook"/>
              <a:sym typeface="Century Schoolbook"/>
            </a:endParaRPr>
          </a:p>
        </p:txBody>
      </p:sp>
      <p:cxnSp>
        <p:nvCxnSpPr>
          <p:cNvPr id="536" name="Google Shape;536;p30"/>
          <p:cNvCxnSpPr>
            <a:stCxn id="535" idx="3"/>
            <a:endCxn id="533" idx="1"/>
          </p:cNvCxnSpPr>
          <p:nvPr/>
        </p:nvCxnSpPr>
        <p:spPr>
          <a:xfrm rot="10800000" flipH="1">
            <a:off x="6322454" y="3751351"/>
            <a:ext cx="240300" cy="421500"/>
          </a:xfrm>
          <a:prstGeom prst="straightConnector1">
            <a:avLst/>
          </a:prstGeom>
          <a:noFill/>
          <a:ln w="3810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537" name="Google Shape;537;p30"/>
          <p:cNvCxnSpPr>
            <a:stCxn id="533" idx="3"/>
            <a:endCxn id="531" idx="1"/>
          </p:cNvCxnSpPr>
          <p:nvPr/>
        </p:nvCxnSpPr>
        <p:spPr>
          <a:xfrm>
            <a:off x="7146132" y="3751350"/>
            <a:ext cx="281700" cy="278700"/>
          </a:xfrm>
          <a:prstGeom prst="straightConnector1">
            <a:avLst/>
          </a:prstGeom>
          <a:noFill/>
          <a:ln w="3810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538" name="Google Shape;538;p30"/>
          <p:cNvSpPr/>
          <p:nvPr/>
        </p:nvSpPr>
        <p:spPr>
          <a:xfrm>
            <a:off x="4789600" y="2153475"/>
            <a:ext cx="3938868" cy="1005912"/>
          </a:xfrm>
          <a:prstGeom prst="cloud">
            <a:avLst/>
          </a:prstGeom>
          <a:solidFill>
            <a:srgbClr val="D9EAD3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latin typeface="Century Schoolbook"/>
                <a:ea typeface="Century Schoolbook"/>
                <a:cs typeface="Century Schoolbook"/>
                <a:sym typeface="Century Schoolbook"/>
              </a:rPr>
              <a:t>Control Infrastructure </a:t>
            </a:r>
            <a:endParaRPr sz="1800">
              <a:latin typeface="Century Schoolbook"/>
              <a:ea typeface="Century Schoolbook"/>
              <a:cs typeface="Century Schoolbook"/>
              <a:sym typeface="Century Schoolbook"/>
            </a:endParaRPr>
          </a:p>
        </p:txBody>
      </p:sp>
      <p:sp>
        <p:nvSpPr>
          <p:cNvPr id="539" name="Google Shape;539;p30"/>
          <p:cNvSpPr txBox="1"/>
          <p:nvPr/>
        </p:nvSpPr>
        <p:spPr>
          <a:xfrm rot="5400000">
            <a:off x="5028384" y="3530994"/>
            <a:ext cx="7293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2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…</a:t>
            </a:r>
            <a:endParaRPr sz="1800">
              <a:solidFill>
                <a:schemeClr val="dk2"/>
              </a:solidFill>
              <a:latin typeface="Century Schoolbook"/>
              <a:ea typeface="Century Schoolbook"/>
              <a:cs typeface="Century Schoolbook"/>
              <a:sym typeface="Century Schoolbook"/>
            </a:endParaRPr>
          </a:p>
        </p:txBody>
      </p:sp>
      <p:sp>
        <p:nvSpPr>
          <p:cNvPr id="535" name="Google Shape;535;p30"/>
          <p:cNvSpPr/>
          <p:nvPr/>
        </p:nvSpPr>
        <p:spPr>
          <a:xfrm>
            <a:off x="5738954" y="3964351"/>
            <a:ext cx="583500" cy="417000"/>
          </a:xfrm>
          <a:prstGeom prst="rect">
            <a:avLst/>
          </a:prstGeom>
          <a:solidFill>
            <a:srgbClr val="CFE2F3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Century Schoolbook"/>
                <a:ea typeface="Century Schoolbook"/>
                <a:cs typeface="Century Schoolbook"/>
                <a:sym typeface="Century Schoolbook"/>
              </a:rPr>
              <a:t>A</a:t>
            </a:r>
            <a:endParaRPr sz="1200">
              <a:latin typeface="Century Schoolbook"/>
              <a:ea typeface="Century Schoolbook"/>
              <a:cs typeface="Century Schoolbook"/>
              <a:sym typeface="Century Schoolbook"/>
            </a:endParaRPr>
          </a:p>
        </p:txBody>
      </p:sp>
      <p:sp>
        <p:nvSpPr>
          <p:cNvPr id="533" name="Google Shape;533;p30"/>
          <p:cNvSpPr/>
          <p:nvPr/>
        </p:nvSpPr>
        <p:spPr>
          <a:xfrm>
            <a:off x="6562632" y="3542850"/>
            <a:ext cx="583500" cy="417000"/>
          </a:xfrm>
          <a:prstGeom prst="rect">
            <a:avLst/>
          </a:prstGeom>
          <a:solidFill>
            <a:srgbClr val="CFE2F3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Century Schoolbook"/>
                <a:ea typeface="Century Schoolbook"/>
                <a:cs typeface="Century Schoolbook"/>
                <a:sym typeface="Century Schoolbook"/>
              </a:rPr>
              <a:t>B</a:t>
            </a:r>
            <a:endParaRPr sz="1200">
              <a:latin typeface="Century Schoolbook"/>
              <a:ea typeface="Century Schoolbook"/>
              <a:cs typeface="Century Schoolbook"/>
              <a:sym typeface="Century Schoolbook"/>
            </a:endParaRPr>
          </a:p>
        </p:txBody>
      </p:sp>
      <p:grpSp>
        <p:nvGrpSpPr>
          <p:cNvPr id="540" name="Google Shape;540;p30"/>
          <p:cNvGrpSpPr/>
          <p:nvPr/>
        </p:nvGrpSpPr>
        <p:grpSpPr>
          <a:xfrm>
            <a:off x="6994389" y="1786126"/>
            <a:ext cx="1450200" cy="315600"/>
            <a:chOff x="1665150" y="4174825"/>
            <a:chExt cx="1450200" cy="315600"/>
          </a:xfrm>
        </p:grpSpPr>
        <p:sp>
          <p:nvSpPr>
            <p:cNvPr id="541" name="Google Shape;541;p30"/>
            <p:cNvSpPr/>
            <p:nvPr/>
          </p:nvSpPr>
          <p:spPr>
            <a:xfrm>
              <a:off x="1665150" y="4174825"/>
              <a:ext cx="1450200" cy="315600"/>
            </a:xfrm>
            <a:prstGeom prst="bracketPair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latin typeface="Century Schoolbook"/>
                  <a:ea typeface="Century Schoolbook"/>
                  <a:cs typeface="Century Schoolbook"/>
                  <a:sym typeface="Century Schoolbook"/>
                </a:rPr>
                <a:t>,</a:t>
              </a:r>
              <a:endParaRPr>
                <a:latin typeface="Century Schoolbook"/>
                <a:ea typeface="Century Schoolbook"/>
                <a:cs typeface="Century Schoolbook"/>
                <a:sym typeface="Century Schoolbook"/>
              </a:endParaRPr>
            </a:p>
          </p:txBody>
        </p:sp>
        <p:grpSp>
          <p:nvGrpSpPr>
            <p:cNvPr id="542" name="Google Shape;542;p30"/>
            <p:cNvGrpSpPr/>
            <p:nvPr/>
          </p:nvGrpSpPr>
          <p:grpSpPr>
            <a:xfrm>
              <a:off x="1713680" y="4246119"/>
              <a:ext cx="631468" cy="175715"/>
              <a:chOff x="6053525" y="742946"/>
              <a:chExt cx="1136347" cy="316205"/>
            </a:xfrm>
          </p:grpSpPr>
          <p:sp>
            <p:nvSpPr>
              <p:cNvPr id="543" name="Google Shape;543;p30"/>
              <p:cNvSpPr/>
              <p:nvPr/>
            </p:nvSpPr>
            <p:spPr>
              <a:xfrm>
                <a:off x="6053525" y="841494"/>
                <a:ext cx="298200" cy="212700"/>
              </a:xfrm>
              <a:prstGeom prst="rect">
                <a:avLst/>
              </a:prstGeom>
              <a:solidFill>
                <a:srgbClr val="CFE2F3"/>
              </a:solidFill>
              <a:ln w="1905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800">
                  <a:latin typeface="Century Schoolbook"/>
                  <a:ea typeface="Century Schoolbook"/>
                  <a:cs typeface="Century Schoolbook"/>
                  <a:sym typeface="Century Schoolbook"/>
                </a:endParaRPr>
              </a:p>
            </p:txBody>
          </p:sp>
          <p:sp>
            <p:nvSpPr>
              <p:cNvPr id="544" name="Google Shape;544;p30"/>
              <p:cNvSpPr/>
              <p:nvPr/>
            </p:nvSpPr>
            <p:spPr>
              <a:xfrm>
                <a:off x="6891672" y="846451"/>
                <a:ext cx="298200" cy="212700"/>
              </a:xfrm>
              <a:prstGeom prst="rect">
                <a:avLst/>
              </a:prstGeom>
              <a:solidFill>
                <a:srgbClr val="CFE2F3"/>
              </a:solidFill>
              <a:ln w="1905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800">
                  <a:latin typeface="Century Schoolbook"/>
                  <a:ea typeface="Century Schoolbook"/>
                  <a:cs typeface="Century Schoolbook"/>
                  <a:sym typeface="Century Schoolbook"/>
                </a:endParaRPr>
              </a:p>
            </p:txBody>
          </p:sp>
          <p:sp>
            <p:nvSpPr>
              <p:cNvPr id="545" name="Google Shape;545;p30"/>
              <p:cNvSpPr/>
              <p:nvPr/>
            </p:nvSpPr>
            <p:spPr>
              <a:xfrm>
                <a:off x="6474347" y="742946"/>
                <a:ext cx="298200" cy="212700"/>
              </a:xfrm>
              <a:prstGeom prst="rect">
                <a:avLst/>
              </a:prstGeom>
              <a:solidFill>
                <a:srgbClr val="CFE2F3"/>
              </a:solidFill>
              <a:ln w="1905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800">
                  <a:latin typeface="Century Schoolbook"/>
                  <a:ea typeface="Century Schoolbook"/>
                  <a:cs typeface="Century Schoolbook"/>
                  <a:sym typeface="Century Schoolbook"/>
                </a:endParaRPr>
              </a:p>
            </p:txBody>
          </p:sp>
          <p:cxnSp>
            <p:nvCxnSpPr>
              <p:cNvPr id="546" name="Google Shape;546;p30"/>
              <p:cNvCxnSpPr>
                <a:stCxn id="543" idx="3"/>
                <a:endCxn id="545" idx="1"/>
              </p:cNvCxnSpPr>
              <p:nvPr/>
            </p:nvCxnSpPr>
            <p:spPr>
              <a:xfrm rot="10800000" flipH="1">
                <a:off x="6351725" y="849444"/>
                <a:ext cx="122700" cy="984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47" name="Google Shape;547;p30"/>
              <p:cNvCxnSpPr>
                <a:stCxn id="545" idx="3"/>
                <a:endCxn id="544" idx="1"/>
              </p:cNvCxnSpPr>
              <p:nvPr/>
            </p:nvCxnSpPr>
            <p:spPr>
              <a:xfrm>
                <a:off x="6772547" y="849296"/>
                <a:ext cx="119100" cy="1035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pic>
          <p:nvPicPr>
            <p:cNvPr id="548" name="Google Shape;548;p30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2445150" y="4191397"/>
              <a:ext cx="605192" cy="285044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549" name="Google Shape;549;p30"/>
          <p:cNvSpPr/>
          <p:nvPr/>
        </p:nvSpPr>
        <p:spPr>
          <a:xfrm>
            <a:off x="8225125" y="2095500"/>
            <a:ext cx="793425" cy="1893800"/>
          </a:xfrm>
          <a:custGeom>
            <a:avLst/>
            <a:gdLst/>
            <a:ahLst/>
            <a:cxnLst/>
            <a:rect l="l" t="t" r="r" b="b"/>
            <a:pathLst>
              <a:path w="31737" h="75752" extrusionOk="0">
                <a:moveTo>
                  <a:pt x="0" y="75752"/>
                </a:moveTo>
                <a:cubicBezTo>
                  <a:pt x="3735" y="73137"/>
                  <a:pt x="17182" y="66489"/>
                  <a:pt x="22411" y="60064"/>
                </a:cubicBezTo>
                <a:cubicBezTo>
                  <a:pt x="27640" y="53639"/>
                  <a:pt x="30405" y="44824"/>
                  <a:pt x="31376" y="37204"/>
                </a:cubicBezTo>
                <a:cubicBezTo>
                  <a:pt x="32347" y="29584"/>
                  <a:pt x="31377" y="20545"/>
                  <a:pt x="28239" y="14344"/>
                </a:cubicBezTo>
                <a:cubicBezTo>
                  <a:pt x="25101" y="8143"/>
                  <a:pt x="15165" y="2391"/>
                  <a:pt x="12550" y="0"/>
                </a:cubicBezTo>
              </a:path>
            </a:pathLst>
          </a:custGeom>
          <a:noFill/>
          <a:ln w="38100" cap="flat" cmpd="sng">
            <a:solidFill>
              <a:schemeClr val="dk2"/>
            </a:solidFill>
            <a:prstDash val="dash"/>
            <a:round/>
            <a:headEnd type="triangle" w="med" len="med"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550" name="Google Shape;550;p30"/>
          <p:cNvSpPr txBox="1"/>
          <p:nvPr/>
        </p:nvSpPr>
        <p:spPr>
          <a:xfrm>
            <a:off x="6562625" y="4121013"/>
            <a:ext cx="964500" cy="42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2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Reality</a:t>
            </a:r>
            <a:endParaRPr>
              <a:solidFill>
                <a:schemeClr val="dk2"/>
              </a:solidFill>
              <a:latin typeface="Century Schoolbook"/>
              <a:ea typeface="Century Schoolbook"/>
              <a:cs typeface="Century Schoolbook"/>
              <a:sym typeface="Century Schoolbook"/>
            </a:endParaRPr>
          </a:p>
        </p:txBody>
      </p:sp>
      <p:sp>
        <p:nvSpPr>
          <p:cNvPr id="551" name="Google Shape;551;p30"/>
          <p:cNvSpPr txBox="1"/>
          <p:nvPr/>
        </p:nvSpPr>
        <p:spPr>
          <a:xfrm>
            <a:off x="20395" y="4791275"/>
            <a:ext cx="468000" cy="3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2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7</a:t>
            </a:r>
            <a:endParaRPr sz="1200">
              <a:solidFill>
                <a:schemeClr val="dk2"/>
              </a:solidFill>
              <a:latin typeface="Century Schoolbook"/>
              <a:ea typeface="Century Schoolbook"/>
              <a:cs typeface="Century Schoolbook"/>
              <a:sym typeface="Century Schoolbook"/>
            </a:endParaRPr>
          </a:p>
        </p:txBody>
      </p:sp>
      <p:sp>
        <p:nvSpPr>
          <p:cNvPr id="552" name="Google Shape;552;p30"/>
          <p:cNvSpPr txBox="1"/>
          <p:nvPr/>
        </p:nvSpPr>
        <p:spPr>
          <a:xfrm>
            <a:off x="304800" y="2785625"/>
            <a:ext cx="4674900" cy="109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What is </a:t>
            </a:r>
            <a:r>
              <a:rPr lang="en" sz="1800" i="1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reality?</a:t>
            </a:r>
            <a:r>
              <a:rPr lang="en" sz="1800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 </a:t>
            </a:r>
            <a:endParaRPr sz="1800">
              <a:solidFill>
                <a:schemeClr val="dk1"/>
              </a:solidFill>
              <a:latin typeface="Century Schoolbook"/>
              <a:ea typeface="Century Schoolbook"/>
              <a:cs typeface="Century Schoolbook"/>
              <a:sym typeface="Century Schoolbook"/>
            </a:endParaRPr>
          </a:p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entury Schoolbook"/>
              <a:buChar char="●"/>
            </a:pPr>
            <a:r>
              <a:rPr lang="en" sz="1800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Whatever we know is happening at </a:t>
            </a:r>
            <a:br>
              <a:rPr lang="en" sz="1800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</a:br>
            <a:r>
              <a:rPr lang="en" sz="1800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the routers, “ground truth”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7" name="Google Shape;557;p31"/>
          <p:cNvSpPr/>
          <p:nvPr/>
        </p:nvSpPr>
        <p:spPr>
          <a:xfrm>
            <a:off x="5587475" y="3419075"/>
            <a:ext cx="2671200" cy="1092900"/>
          </a:xfrm>
          <a:prstGeom prst="roundRect">
            <a:avLst>
              <a:gd name="adj" fmla="val 16667"/>
            </a:avLst>
          </a:prstGeom>
          <a:solidFill>
            <a:srgbClr val="F0F0F0">
              <a:alpha val="50000"/>
            </a:srgbClr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entury Schoolbook"/>
              <a:ea typeface="Century Schoolbook"/>
              <a:cs typeface="Century Schoolbook"/>
              <a:sym typeface="Century Schoolbook"/>
            </a:endParaRPr>
          </a:p>
        </p:txBody>
      </p:sp>
      <p:cxnSp>
        <p:nvCxnSpPr>
          <p:cNvPr id="558" name="Google Shape;558;p31"/>
          <p:cNvCxnSpPr/>
          <p:nvPr/>
        </p:nvCxnSpPr>
        <p:spPr>
          <a:xfrm>
            <a:off x="6854456" y="1733983"/>
            <a:ext cx="0" cy="723300"/>
          </a:xfrm>
          <a:prstGeom prst="straightConnector1">
            <a:avLst/>
          </a:prstGeom>
          <a:noFill/>
          <a:ln w="38100" cap="flat" cmpd="sng">
            <a:solidFill>
              <a:srgbClr val="93C47D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559" name="Google Shape;559;p31"/>
          <p:cNvSpPr/>
          <p:nvPr/>
        </p:nvSpPr>
        <p:spPr>
          <a:xfrm>
            <a:off x="5904702" y="1317400"/>
            <a:ext cx="1899300" cy="417000"/>
          </a:xfrm>
          <a:prstGeom prst="roundRect">
            <a:avLst>
              <a:gd name="adj" fmla="val 16667"/>
            </a:avLst>
          </a:prstGeom>
          <a:solidFill>
            <a:srgbClr val="FFF2CC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latin typeface="Century Schoolbook"/>
                <a:ea typeface="Century Schoolbook"/>
                <a:cs typeface="Century Schoolbook"/>
                <a:sym typeface="Century Schoolbook"/>
              </a:rPr>
              <a:t>SDN Controller</a:t>
            </a:r>
            <a:endParaRPr sz="1800">
              <a:latin typeface="Century Schoolbook"/>
              <a:ea typeface="Century Schoolbook"/>
              <a:cs typeface="Century Schoolbook"/>
              <a:sym typeface="Century Schoolbook"/>
            </a:endParaRPr>
          </a:p>
        </p:txBody>
      </p:sp>
      <p:sp>
        <p:nvSpPr>
          <p:cNvPr id="560" name="Google Shape;560;p3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4794900" cy="283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Many low-level signals available: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Interface byte counters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Packet drop counters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Forwarding entries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Bidirectional Forwarding Detection (BFD) link monitoring updates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Probes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…</a:t>
            </a:r>
            <a:endParaRPr/>
          </a:p>
        </p:txBody>
      </p:sp>
      <p:sp>
        <p:nvSpPr>
          <p:cNvPr id="561" name="Google Shape;561;p3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Rich view of reality</a:t>
            </a:r>
            <a:endParaRPr i="1"/>
          </a:p>
        </p:txBody>
      </p:sp>
      <p:cxnSp>
        <p:nvCxnSpPr>
          <p:cNvPr id="562" name="Google Shape;562;p31"/>
          <p:cNvCxnSpPr/>
          <p:nvPr/>
        </p:nvCxnSpPr>
        <p:spPr>
          <a:xfrm>
            <a:off x="5396729" y="2967151"/>
            <a:ext cx="0" cy="621300"/>
          </a:xfrm>
          <a:prstGeom prst="straightConnector1">
            <a:avLst/>
          </a:prstGeom>
          <a:noFill/>
          <a:ln w="38100" cap="flat" cmpd="sng">
            <a:solidFill>
              <a:srgbClr val="93C47D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563" name="Google Shape;563;p31"/>
          <p:cNvCxnSpPr>
            <a:endCxn id="564" idx="0"/>
          </p:cNvCxnSpPr>
          <p:nvPr/>
        </p:nvCxnSpPr>
        <p:spPr>
          <a:xfrm>
            <a:off x="7719489" y="2596154"/>
            <a:ext cx="0" cy="1225500"/>
          </a:xfrm>
          <a:prstGeom prst="straightConnector1">
            <a:avLst/>
          </a:prstGeom>
          <a:noFill/>
          <a:ln w="38100" cap="flat" cmpd="sng">
            <a:solidFill>
              <a:srgbClr val="93C47D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565" name="Google Shape;565;p31"/>
          <p:cNvCxnSpPr>
            <a:endCxn id="566" idx="0"/>
          </p:cNvCxnSpPr>
          <p:nvPr/>
        </p:nvCxnSpPr>
        <p:spPr>
          <a:xfrm flipH="1">
            <a:off x="6854382" y="2967150"/>
            <a:ext cx="7800" cy="575700"/>
          </a:xfrm>
          <a:prstGeom prst="straightConnector1">
            <a:avLst/>
          </a:prstGeom>
          <a:noFill/>
          <a:ln w="38100" cap="flat" cmpd="sng">
            <a:solidFill>
              <a:srgbClr val="93C47D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567" name="Google Shape;567;p31"/>
          <p:cNvCxnSpPr>
            <a:endCxn id="568" idx="0"/>
          </p:cNvCxnSpPr>
          <p:nvPr/>
        </p:nvCxnSpPr>
        <p:spPr>
          <a:xfrm>
            <a:off x="6030704" y="2797351"/>
            <a:ext cx="0" cy="1167000"/>
          </a:xfrm>
          <a:prstGeom prst="straightConnector1">
            <a:avLst/>
          </a:prstGeom>
          <a:noFill/>
          <a:ln w="38100" cap="flat" cmpd="sng">
            <a:solidFill>
              <a:srgbClr val="93C47D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564" name="Google Shape;564;p31"/>
          <p:cNvSpPr/>
          <p:nvPr/>
        </p:nvSpPr>
        <p:spPr>
          <a:xfrm>
            <a:off x="7427739" y="3821654"/>
            <a:ext cx="583500" cy="417000"/>
          </a:xfrm>
          <a:prstGeom prst="rect">
            <a:avLst/>
          </a:prstGeom>
          <a:solidFill>
            <a:srgbClr val="CFE2F3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Century Schoolbook"/>
                <a:ea typeface="Century Schoolbook"/>
                <a:cs typeface="Century Schoolbook"/>
                <a:sym typeface="Century Schoolbook"/>
              </a:rPr>
              <a:t>C</a:t>
            </a:r>
            <a:endParaRPr sz="1200">
              <a:latin typeface="Century Schoolbook"/>
              <a:ea typeface="Century Schoolbook"/>
              <a:cs typeface="Century Schoolbook"/>
              <a:sym typeface="Century Schoolbook"/>
            </a:endParaRPr>
          </a:p>
        </p:txBody>
      </p:sp>
      <p:cxnSp>
        <p:nvCxnSpPr>
          <p:cNvPr id="569" name="Google Shape;569;p31"/>
          <p:cNvCxnSpPr>
            <a:stCxn id="568" idx="3"/>
            <a:endCxn id="566" idx="1"/>
          </p:cNvCxnSpPr>
          <p:nvPr/>
        </p:nvCxnSpPr>
        <p:spPr>
          <a:xfrm rot="10800000" flipH="1">
            <a:off x="6322454" y="3751351"/>
            <a:ext cx="240300" cy="421500"/>
          </a:xfrm>
          <a:prstGeom prst="straightConnector1">
            <a:avLst/>
          </a:prstGeom>
          <a:noFill/>
          <a:ln w="3810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570" name="Google Shape;570;p31"/>
          <p:cNvCxnSpPr>
            <a:stCxn id="566" idx="3"/>
            <a:endCxn id="564" idx="1"/>
          </p:cNvCxnSpPr>
          <p:nvPr/>
        </p:nvCxnSpPr>
        <p:spPr>
          <a:xfrm>
            <a:off x="7146132" y="3751350"/>
            <a:ext cx="281700" cy="278700"/>
          </a:xfrm>
          <a:prstGeom prst="straightConnector1">
            <a:avLst/>
          </a:prstGeom>
          <a:noFill/>
          <a:ln w="3810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571" name="Google Shape;571;p31"/>
          <p:cNvSpPr/>
          <p:nvPr/>
        </p:nvSpPr>
        <p:spPr>
          <a:xfrm>
            <a:off x="4789600" y="2153475"/>
            <a:ext cx="3938868" cy="1005912"/>
          </a:xfrm>
          <a:prstGeom prst="cloud">
            <a:avLst/>
          </a:prstGeom>
          <a:solidFill>
            <a:srgbClr val="D9EAD3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latin typeface="Century Schoolbook"/>
                <a:ea typeface="Century Schoolbook"/>
                <a:cs typeface="Century Schoolbook"/>
                <a:sym typeface="Century Schoolbook"/>
              </a:rPr>
              <a:t>Control Infrastructure </a:t>
            </a:r>
            <a:endParaRPr sz="1800">
              <a:latin typeface="Century Schoolbook"/>
              <a:ea typeface="Century Schoolbook"/>
              <a:cs typeface="Century Schoolbook"/>
              <a:sym typeface="Century Schoolbook"/>
            </a:endParaRPr>
          </a:p>
        </p:txBody>
      </p:sp>
      <p:sp>
        <p:nvSpPr>
          <p:cNvPr id="572" name="Google Shape;572;p31"/>
          <p:cNvSpPr txBox="1"/>
          <p:nvPr/>
        </p:nvSpPr>
        <p:spPr>
          <a:xfrm rot="5400000">
            <a:off x="5028384" y="3530994"/>
            <a:ext cx="7293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2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…</a:t>
            </a:r>
            <a:endParaRPr sz="1800">
              <a:solidFill>
                <a:schemeClr val="dk2"/>
              </a:solidFill>
              <a:latin typeface="Century Schoolbook"/>
              <a:ea typeface="Century Schoolbook"/>
              <a:cs typeface="Century Schoolbook"/>
              <a:sym typeface="Century Schoolbook"/>
            </a:endParaRPr>
          </a:p>
        </p:txBody>
      </p:sp>
      <p:sp>
        <p:nvSpPr>
          <p:cNvPr id="568" name="Google Shape;568;p31"/>
          <p:cNvSpPr/>
          <p:nvPr/>
        </p:nvSpPr>
        <p:spPr>
          <a:xfrm>
            <a:off x="5738954" y="3964351"/>
            <a:ext cx="583500" cy="417000"/>
          </a:xfrm>
          <a:prstGeom prst="rect">
            <a:avLst/>
          </a:prstGeom>
          <a:solidFill>
            <a:srgbClr val="CFE2F3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Century Schoolbook"/>
                <a:ea typeface="Century Schoolbook"/>
                <a:cs typeface="Century Schoolbook"/>
                <a:sym typeface="Century Schoolbook"/>
              </a:rPr>
              <a:t>A</a:t>
            </a:r>
            <a:endParaRPr sz="1200">
              <a:latin typeface="Century Schoolbook"/>
              <a:ea typeface="Century Schoolbook"/>
              <a:cs typeface="Century Schoolbook"/>
              <a:sym typeface="Century Schoolbook"/>
            </a:endParaRPr>
          </a:p>
        </p:txBody>
      </p:sp>
      <p:sp>
        <p:nvSpPr>
          <p:cNvPr id="566" name="Google Shape;566;p31"/>
          <p:cNvSpPr/>
          <p:nvPr/>
        </p:nvSpPr>
        <p:spPr>
          <a:xfrm>
            <a:off x="6562632" y="3542850"/>
            <a:ext cx="583500" cy="417000"/>
          </a:xfrm>
          <a:prstGeom prst="rect">
            <a:avLst/>
          </a:prstGeom>
          <a:solidFill>
            <a:srgbClr val="CFE2F3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Century Schoolbook"/>
                <a:ea typeface="Century Schoolbook"/>
                <a:cs typeface="Century Schoolbook"/>
                <a:sym typeface="Century Schoolbook"/>
              </a:rPr>
              <a:t>B</a:t>
            </a:r>
            <a:endParaRPr sz="1200">
              <a:latin typeface="Century Schoolbook"/>
              <a:ea typeface="Century Schoolbook"/>
              <a:cs typeface="Century Schoolbook"/>
              <a:sym typeface="Century Schoolbook"/>
            </a:endParaRPr>
          </a:p>
        </p:txBody>
      </p:sp>
      <p:grpSp>
        <p:nvGrpSpPr>
          <p:cNvPr id="573" name="Google Shape;573;p31"/>
          <p:cNvGrpSpPr/>
          <p:nvPr/>
        </p:nvGrpSpPr>
        <p:grpSpPr>
          <a:xfrm>
            <a:off x="6994389" y="1786126"/>
            <a:ext cx="1450200" cy="315600"/>
            <a:chOff x="1665150" y="4174825"/>
            <a:chExt cx="1450200" cy="315600"/>
          </a:xfrm>
        </p:grpSpPr>
        <p:sp>
          <p:nvSpPr>
            <p:cNvPr id="574" name="Google Shape;574;p31"/>
            <p:cNvSpPr/>
            <p:nvPr/>
          </p:nvSpPr>
          <p:spPr>
            <a:xfrm>
              <a:off x="1665150" y="4174825"/>
              <a:ext cx="1450200" cy="315600"/>
            </a:xfrm>
            <a:prstGeom prst="bracketPair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latin typeface="Century Schoolbook"/>
                  <a:ea typeface="Century Schoolbook"/>
                  <a:cs typeface="Century Schoolbook"/>
                  <a:sym typeface="Century Schoolbook"/>
                </a:rPr>
                <a:t>,</a:t>
              </a:r>
              <a:endParaRPr>
                <a:latin typeface="Century Schoolbook"/>
                <a:ea typeface="Century Schoolbook"/>
                <a:cs typeface="Century Schoolbook"/>
                <a:sym typeface="Century Schoolbook"/>
              </a:endParaRPr>
            </a:p>
          </p:txBody>
        </p:sp>
        <p:grpSp>
          <p:nvGrpSpPr>
            <p:cNvPr id="575" name="Google Shape;575;p31"/>
            <p:cNvGrpSpPr/>
            <p:nvPr/>
          </p:nvGrpSpPr>
          <p:grpSpPr>
            <a:xfrm>
              <a:off x="1713680" y="4246119"/>
              <a:ext cx="631468" cy="175715"/>
              <a:chOff x="6053525" y="742946"/>
              <a:chExt cx="1136347" cy="316205"/>
            </a:xfrm>
          </p:grpSpPr>
          <p:sp>
            <p:nvSpPr>
              <p:cNvPr id="576" name="Google Shape;576;p31"/>
              <p:cNvSpPr/>
              <p:nvPr/>
            </p:nvSpPr>
            <p:spPr>
              <a:xfrm>
                <a:off x="6053525" y="841494"/>
                <a:ext cx="298200" cy="212700"/>
              </a:xfrm>
              <a:prstGeom prst="rect">
                <a:avLst/>
              </a:prstGeom>
              <a:solidFill>
                <a:srgbClr val="CFE2F3"/>
              </a:solidFill>
              <a:ln w="1905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800">
                  <a:latin typeface="Century Schoolbook"/>
                  <a:ea typeface="Century Schoolbook"/>
                  <a:cs typeface="Century Schoolbook"/>
                  <a:sym typeface="Century Schoolbook"/>
                </a:endParaRPr>
              </a:p>
            </p:txBody>
          </p:sp>
          <p:sp>
            <p:nvSpPr>
              <p:cNvPr id="577" name="Google Shape;577;p31"/>
              <p:cNvSpPr/>
              <p:nvPr/>
            </p:nvSpPr>
            <p:spPr>
              <a:xfrm>
                <a:off x="6891672" y="846451"/>
                <a:ext cx="298200" cy="212700"/>
              </a:xfrm>
              <a:prstGeom prst="rect">
                <a:avLst/>
              </a:prstGeom>
              <a:solidFill>
                <a:srgbClr val="CFE2F3"/>
              </a:solidFill>
              <a:ln w="1905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800">
                  <a:latin typeface="Century Schoolbook"/>
                  <a:ea typeface="Century Schoolbook"/>
                  <a:cs typeface="Century Schoolbook"/>
                  <a:sym typeface="Century Schoolbook"/>
                </a:endParaRPr>
              </a:p>
            </p:txBody>
          </p:sp>
          <p:sp>
            <p:nvSpPr>
              <p:cNvPr id="578" name="Google Shape;578;p31"/>
              <p:cNvSpPr/>
              <p:nvPr/>
            </p:nvSpPr>
            <p:spPr>
              <a:xfrm>
                <a:off x="6474347" y="742946"/>
                <a:ext cx="298200" cy="212700"/>
              </a:xfrm>
              <a:prstGeom prst="rect">
                <a:avLst/>
              </a:prstGeom>
              <a:solidFill>
                <a:srgbClr val="CFE2F3"/>
              </a:solidFill>
              <a:ln w="1905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800">
                  <a:latin typeface="Century Schoolbook"/>
                  <a:ea typeface="Century Schoolbook"/>
                  <a:cs typeface="Century Schoolbook"/>
                  <a:sym typeface="Century Schoolbook"/>
                </a:endParaRPr>
              </a:p>
            </p:txBody>
          </p:sp>
          <p:cxnSp>
            <p:nvCxnSpPr>
              <p:cNvPr id="579" name="Google Shape;579;p31"/>
              <p:cNvCxnSpPr>
                <a:stCxn id="576" idx="3"/>
                <a:endCxn id="578" idx="1"/>
              </p:cNvCxnSpPr>
              <p:nvPr/>
            </p:nvCxnSpPr>
            <p:spPr>
              <a:xfrm rot="10800000" flipH="1">
                <a:off x="6351725" y="849444"/>
                <a:ext cx="122700" cy="984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80" name="Google Shape;580;p31"/>
              <p:cNvCxnSpPr>
                <a:stCxn id="578" idx="3"/>
                <a:endCxn id="577" idx="1"/>
              </p:cNvCxnSpPr>
              <p:nvPr/>
            </p:nvCxnSpPr>
            <p:spPr>
              <a:xfrm>
                <a:off x="6772547" y="849296"/>
                <a:ext cx="119100" cy="1035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pic>
          <p:nvPicPr>
            <p:cNvPr id="581" name="Google Shape;581;p31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2445150" y="4191397"/>
              <a:ext cx="605192" cy="285044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582" name="Google Shape;582;p31"/>
          <p:cNvSpPr/>
          <p:nvPr/>
        </p:nvSpPr>
        <p:spPr>
          <a:xfrm>
            <a:off x="8225125" y="2095500"/>
            <a:ext cx="793425" cy="1893800"/>
          </a:xfrm>
          <a:custGeom>
            <a:avLst/>
            <a:gdLst/>
            <a:ahLst/>
            <a:cxnLst/>
            <a:rect l="l" t="t" r="r" b="b"/>
            <a:pathLst>
              <a:path w="31737" h="75752" extrusionOk="0">
                <a:moveTo>
                  <a:pt x="0" y="75752"/>
                </a:moveTo>
                <a:cubicBezTo>
                  <a:pt x="3735" y="73137"/>
                  <a:pt x="17182" y="66489"/>
                  <a:pt x="22411" y="60064"/>
                </a:cubicBezTo>
                <a:cubicBezTo>
                  <a:pt x="27640" y="53639"/>
                  <a:pt x="30405" y="44824"/>
                  <a:pt x="31376" y="37204"/>
                </a:cubicBezTo>
                <a:cubicBezTo>
                  <a:pt x="32347" y="29584"/>
                  <a:pt x="31377" y="20545"/>
                  <a:pt x="28239" y="14344"/>
                </a:cubicBezTo>
                <a:cubicBezTo>
                  <a:pt x="25101" y="8143"/>
                  <a:pt x="15165" y="2391"/>
                  <a:pt x="12550" y="0"/>
                </a:cubicBezTo>
              </a:path>
            </a:pathLst>
          </a:custGeom>
          <a:noFill/>
          <a:ln w="38100" cap="flat" cmpd="sng">
            <a:solidFill>
              <a:schemeClr val="dk2"/>
            </a:solidFill>
            <a:prstDash val="dash"/>
            <a:round/>
            <a:headEnd type="triangle" w="med" len="med"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583" name="Google Shape;583;p31"/>
          <p:cNvSpPr txBox="1"/>
          <p:nvPr/>
        </p:nvSpPr>
        <p:spPr>
          <a:xfrm>
            <a:off x="6562625" y="4121013"/>
            <a:ext cx="964500" cy="42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2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Reality</a:t>
            </a:r>
            <a:endParaRPr>
              <a:solidFill>
                <a:schemeClr val="dk2"/>
              </a:solidFill>
              <a:latin typeface="Century Schoolbook"/>
              <a:ea typeface="Century Schoolbook"/>
              <a:cs typeface="Century Schoolbook"/>
              <a:sym typeface="Century Schoolbook"/>
            </a:endParaRPr>
          </a:p>
        </p:txBody>
      </p:sp>
      <p:sp>
        <p:nvSpPr>
          <p:cNvPr id="584" name="Google Shape;584;p31"/>
          <p:cNvSpPr txBox="1"/>
          <p:nvPr/>
        </p:nvSpPr>
        <p:spPr>
          <a:xfrm>
            <a:off x="20395" y="4791275"/>
            <a:ext cx="468000" cy="3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2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8</a:t>
            </a:r>
            <a:endParaRPr sz="1200">
              <a:solidFill>
                <a:schemeClr val="dk2"/>
              </a:solidFill>
              <a:latin typeface="Century Schoolbook"/>
              <a:ea typeface="Century Schoolbook"/>
              <a:cs typeface="Century Schoolbook"/>
              <a:sym typeface="Century Schoolbook"/>
            </a:endParaRPr>
          </a:p>
        </p:txBody>
      </p:sp>
      <p:sp>
        <p:nvSpPr>
          <p:cNvPr id="585" name="Google Shape;585;p31"/>
          <p:cNvSpPr txBox="1"/>
          <p:nvPr/>
        </p:nvSpPr>
        <p:spPr>
          <a:xfrm>
            <a:off x="311700" y="4036475"/>
            <a:ext cx="4477800" cy="78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Recursive problem: all sources complex, how can we trust the signals?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0" name="Google Shape;590;p32"/>
          <p:cNvSpPr/>
          <p:nvPr/>
        </p:nvSpPr>
        <p:spPr>
          <a:xfrm>
            <a:off x="5587475" y="3419075"/>
            <a:ext cx="2671200" cy="1092900"/>
          </a:xfrm>
          <a:prstGeom prst="roundRect">
            <a:avLst>
              <a:gd name="adj" fmla="val 16667"/>
            </a:avLst>
          </a:prstGeom>
          <a:solidFill>
            <a:srgbClr val="F0F0F0">
              <a:alpha val="50000"/>
            </a:srgbClr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entury Schoolbook"/>
              <a:ea typeface="Century Schoolbook"/>
              <a:cs typeface="Century Schoolbook"/>
              <a:sym typeface="Century Schoolbook"/>
            </a:endParaRPr>
          </a:p>
        </p:txBody>
      </p:sp>
      <p:cxnSp>
        <p:nvCxnSpPr>
          <p:cNvPr id="591" name="Google Shape;591;p32"/>
          <p:cNvCxnSpPr/>
          <p:nvPr/>
        </p:nvCxnSpPr>
        <p:spPr>
          <a:xfrm>
            <a:off x="6854456" y="1733983"/>
            <a:ext cx="0" cy="723300"/>
          </a:xfrm>
          <a:prstGeom prst="straightConnector1">
            <a:avLst/>
          </a:prstGeom>
          <a:noFill/>
          <a:ln w="38100" cap="flat" cmpd="sng">
            <a:solidFill>
              <a:srgbClr val="93C47D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592" name="Google Shape;592;p32"/>
          <p:cNvSpPr/>
          <p:nvPr/>
        </p:nvSpPr>
        <p:spPr>
          <a:xfrm>
            <a:off x="5904702" y="1317400"/>
            <a:ext cx="1899300" cy="417000"/>
          </a:xfrm>
          <a:prstGeom prst="roundRect">
            <a:avLst>
              <a:gd name="adj" fmla="val 16667"/>
            </a:avLst>
          </a:prstGeom>
          <a:solidFill>
            <a:srgbClr val="FFF2CC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latin typeface="Century Schoolbook"/>
                <a:ea typeface="Century Schoolbook"/>
                <a:cs typeface="Century Schoolbook"/>
                <a:sym typeface="Century Schoolbook"/>
              </a:rPr>
              <a:t>SDN Controller</a:t>
            </a:r>
            <a:endParaRPr sz="1800">
              <a:latin typeface="Century Schoolbook"/>
              <a:ea typeface="Century Schoolbook"/>
              <a:cs typeface="Century Schoolbook"/>
              <a:sym typeface="Century Schoolbook"/>
            </a:endParaRPr>
          </a:p>
        </p:txBody>
      </p:sp>
      <p:sp>
        <p:nvSpPr>
          <p:cNvPr id="593" name="Google Shape;593;p32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Making low-level signals trustworthy</a:t>
            </a:r>
            <a:endParaRPr/>
          </a:p>
        </p:txBody>
      </p:sp>
      <p:cxnSp>
        <p:nvCxnSpPr>
          <p:cNvPr id="594" name="Google Shape;594;p32"/>
          <p:cNvCxnSpPr/>
          <p:nvPr/>
        </p:nvCxnSpPr>
        <p:spPr>
          <a:xfrm>
            <a:off x="5396729" y="2967151"/>
            <a:ext cx="0" cy="621300"/>
          </a:xfrm>
          <a:prstGeom prst="straightConnector1">
            <a:avLst/>
          </a:prstGeom>
          <a:noFill/>
          <a:ln w="38100" cap="flat" cmpd="sng">
            <a:solidFill>
              <a:srgbClr val="93C47D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595" name="Google Shape;595;p32"/>
          <p:cNvCxnSpPr>
            <a:endCxn id="596" idx="0"/>
          </p:cNvCxnSpPr>
          <p:nvPr/>
        </p:nvCxnSpPr>
        <p:spPr>
          <a:xfrm>
            <a:off x="7719489" y="2596154"/>
            <a:ext cx="0" cy="1225500"/>
          </a:xfrm>
          <a:prstGeom prst="straightConnector1">
            <a:avLst/>
          </a:prstGeom>
          <a:noFill/>
          <a:ln w="38100" cap="flat" cmpd="sng">
            <a:solidFill>
              <a:srgbClr val="93C47D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597" name="Google Shape;597;p32"/>
          <p:cNvCxnSpPr>
            <a:endCxn id="598" idx="0"/>
          </p:cNvCxnSpPr>
          <p:nvPr/>
        </p:nvCxnSpPr>
        <p:spPr>
          <a:xfrm flipH="1">
            <a:off x="6854382" y="2967150"/>
            <a:ext cx="7800" cy="575700"/>
          </a:xfrm>
          <a:prstGeom prst="straightConnector1">
            <a:avLst/>
          </a:prstGeom>
          <a:noFill/>
          <a:ln w="38100" cap="flat" cmpd="sng">
            <a:solidFill>
              <a:srgbClr val="93C47D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599" name="Google Shape;599;p32"/>
          <p:cNvCxnSpPr>
            <a:endCxn id="600" idx="0"/>
          </p:cNvCxnSpPr>
          <p:nvPr/>
        </p:nvCxnSpPr>
        <p:spPr>
          <a:xfrm>
            <a:off x="6030704" y="2797351"/>
            <a:ext cx="0" cy="1167000"/>
          </a:xfrm>
          <a:prstGeom prst="straightConnector1">
            <a:avLst/>
          </a:prstGeom>
          <a:noFill/>
          <a:ln w="38100" cap="flat" cmpd="sng">
            <a:solidFill>
              <a:srgbClr val="93C47D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596" name="Google Shape;596;p32"/>
          <p:cNvSpPr/>
          <p:nvPr/>
        </p:nvSpPr>
        <p:spPr>
          <a:xfrm>
            <a:off x="7427739" y="3821654"/>
            <a:ext cx="583500" cy="417000"/>
          </a:xfrm>
          <a:prstGeom prst="rect">
            <a:avLst/>
          </a:prstGeom>
          <a:solidFill>
            <a:srgbClr val="CFE2F3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Century Schoolbook"/>
                <a:ea typeface="Century Schoolbook"/>
                <a:cs typeface="Century Schoolbook"/>
                <a:sym typeface="Century Schoolbook"/>
              </a:rPr>
              <a:t>C</a:t>
            </a:r>
            <a:endParaRPr sz="1200">
              <a:latin typeface="Century Schoolbook"/>
              <a:ea typeface="Century Schoolbook"/>
              <a:cs typeface="Century Schoolbook"/>
              <a:sym typeface="Century Schoolbook"/>
            </a:endParaRPr>
          </a:p>
        </p:txBody>
      </p:sp>
      <p:cxnSp>
        <p:nvCxnSpPr>
          <p:cNvPr id="601" name="Google Shape;601;p32"/>
          <p:cNvCxnSpPr>
            <a:stCxn id="600" idx="3"/>
            <a:endCxn id="598" idx="1"/>
          </p:cNvCxnSpPr>
          <p:nvPr/>
        </p:nvCxnSpPr>
        <p:spPr>
          <a:xfrm rot="10800000" flipH="1">
            <a:off x="6322454" y="3751351"/>
            <a:ext cx="240300" cy="421500"/>
          </a:xfrm>
          <a:prstGeom prst="straightConnector1">
            <a:avLst/>
          </a:prstGeom>
          <a:noFill/>
          <a:ln w="3810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602" name="Google Shape;602;p32"/>
          <p:cNvCxnSpPr>
            <a:stCxn id="598" idx="3"/>
            <a:endCxn id="596" idx="1"/>
          </p:cNvCxnSpPr>
          <p:nvPr/>
        </p:nvCxnSpPr>
        <p:spPr>
          <a:xfrm>
            <a:off x="7146132" y="3751350"/>
            <a:ext cx="281700" cy="278700"/>
          </a:xfrm>
          <a:prstGeom prst="straightConnector1">
            <a:avLst/>
          </a:prstGeom>
          <a:noFill/>
          <a:ln w="3810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603" name="Google Shape;603;p32"/>
          <p:cNvSpPr/>
          <p:nvPr/>
        </p:nvSpPr>
        <p:spPr>
          <a:xfrm>
            <a:off x="4789600" y="2153475"/>
            <a:ext cx="3938868" cy="1005912"/>
          </a:xfrm>
          <a:prstGeom prst="cloud">
            <a:avLst/>
          </a:prstGeom>
          <a:solidFill>
            <a:srgbClr val="D9EAD3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latin typeface="Century Schoolbook"/>
                <a:ea typeface="Century Schoolbook"/>
                <a:cs typeface="Century Schoolbook"/>
                <a:sym typeface="Century Schoolbook"/>
              </a:rPr>
              <a:t>Control Infrastructure </a:t>
            </a:r>
            <a:endParaRPr sz="1800">
              <a:latin typeface="Century Schoolbook"/>
              <a:ea typeface="Century Schoolbook"/>
              <a:cs typeface="Century Schoolbook"/>
              <a:sym typeface="Century Schoolbook"/>
            </a:endParaRPr>
          </a:p>
        </p:txBody>
      </p:sp>
      <p:sp>
        <p:nvSpPr>
          <p:cNvPr id="604" name="Google Shape;604;p32"/>
          <p:cNvSpPr txBox="1"/>
          <p:nvPr/>
        </p:nvSpPr>
        <p:spPr>
          <a:xfrm rot="5400000">
            <a:off x="5028384" y="3530994"/>
            <a:ext cx="7293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2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…</a:t>
            </a:r>
            <a:endParaRPr sz="1800">
              <a:solidFill>
                <a:schemeClr val="dk2"/>
              </a:solidFill>
              <a:latin typeface="Century Schoolbook"/>
              <a:ea typeface="Century Schoolbook"/>
              <a:cs typeface="Century Schoolbook"/>
              <a:sym typeface="Century Schoolbook"/>
            </a:endParaRPr>
          </a:p>
        </p:txBody>
      </p:sp>
      <p:sp>
        <p:nvSpPr>
          <p:cNvPr id="600" name="Google Shape;600;p32"/>
          <p:cNvSpPr/>
          <p:nvPr/>
        </p:nvSpPr>
        <p:spPr>
          <a:xfrm>
            <a:off x="5738954" y="3964351"/>
            <a:ext cx="583500" cy="417000"/>
          </a:xfrm>
          <a:prstGeom prst="rect">
            <a:avLst/>
          </a:prstGeom>
          <a:solidFill>
            <a:srgbClr val="CFE2F3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Century Schoolbook"/>
                <a:ea typeface="Century Schoolbook"/>
                <a:cs typeface="Century Schoolbook"/>
                <a:sym typeface="Century Schoolbook"/>
              </a:rPr>
              <a:t>A</a:t>
            </a:r>
            <a:endParaRPr sz="1200">
              <a:latin typeface="Century Schoolbook"/>
              <a:ea typeface="Century Schoolbook"/>
              <a:cs typeface="Century Schoolbook"/>
              <a:sym typeface="Century Schoolbook"/>
            </a:endParaRPr>
          </a:p>
        </p:txBody>
      </p:sp>
      <p:sp>
        <p:nvSpPr>
          <p:cNvPr id="598" name="Google Shape;598;p32"/>
          <p:cNvSpPr/>
          <p:nvPr/>
        </p:nvSpPr>
        <p:spPr>
          <a:xfrm>
            <a:off x="6562632" y="3542850"/>
            <a:ext cx="583500" cy="417000"/>
          </a:xfrm>
          <a:prstGeom prst="rect">
            <a:avLst/>
          </a:prstGeom>
          <a:solidFill>
            <a:srgbClr val="CFE2F3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Century Schoolbook"/>
                <a:ea typeface="Century Schoolbook"/>
                <a:cs typeface="Century Schoolbook"/>
                <a:sym typeface="Century Schoolbook"/>
              </a:rPr>
              <a:t>B</a:t>
            </a:r>
            <a:endParaRPr sz="1200">
              <a:latin typeface="Century Schoolbook"/>
              <a:ea typeface="Century Schoolbook"/>
              <a:cs typeface="Century Schoolbook"/>
              <a:sym typeface="Century Schoolbook"/>
            </a:endParaRPr>
          </a:p>
        </p:txBody>
      </p:sp>
      <p:sp>
        <p:nvSpPr>
          <p:cNvPr id="605" name="Google Shape;605;p32"/>
          <p:cNvSpPr txBox="1"/>
          <p:nvPr/>
        </p:nvSpPr>
        <p:spPr>
          <a:xfrm>
            <a:off x="20395" y="4791275"/>
            <a:ext cx="468000" cy="3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2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9</a:t>
            </a:r>
            <a:endParaRPr sz="1200">
              <a:solidFill>
                <a:schemeClr val="dk2"/>
              </a:solidFill>
              <a:latin typeface="Century Schoolbook"/>
              <a:ea typeface="Century Schoolbook"/>
              <a:cs typeface="Century Schoolbook"/>
              <a:sym typeface="Century Schoolbook"/>
            </a:endParaRPr>
          </a:p>
        </p:txBody>
      </p:sp>
      <p:sp>
        <p:nvSpPr>
          <p:cNvPr id="606" name="Google Shape;606;p32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5275800" cy="2300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/>
              <a:t>Network signals are naturally interconnected.</a:t>
            </a:r>
            <a:endParaRPr sz="170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/>
              <a:t> → Actions reflected in multiple measurements.</a:t>
            </a:r>
            <a:endParaRPr sz="170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1" name="Google Shape;611;p33"/>
          <p:cNvSpPr/>
          <p:nvPr/>
        </p:nvSpPr>
        <p:spPr>
          <a:xfrm>
            <a:off x="5587475" y="3419075"/>
            <a:ext cx="2671200" cy="1092900"/>
          </a:xfrm>
          <a:prstGeom prst="roundRect">
            <a:avLst>
              <a:gd name="adj" fmla="val 16667"/>
            </a:avLst>
          </a:prstGeom>
          <a:solidFill>
            <a:srgbClr val="F0F0F0">
              <a:alpha val="50000"/>
            </a:srgbClr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entury Schoolbook"/>
              <a:ea typeface="Century Schoolbook"/>
              <a:cs typeface="Century Schoolbook"/>
              <a:sym typeface="Century Schoolbook"/>
            </a:endParaRPr>
          </a:p>
        </p:txBody>
      </p:sp>
      <p:cxnSp>
        <p:nvCxnSpPr>
          <p:cNvPr id="612" name="Google Shape;612;p33"/>
          <p:cNvCxnSpPr/>
          <p:nvPr/>
        </p:nvCxnSpPr>
        <p:spPr>
          <a:xfrm>
            <a:off x="6854456" y="1733983"/>
            <a:ext cx="0" cy="723300"/>
          </a:xfrm>
          <a:prstGeom prst="straightConnector1">
            <a:avLst/>
          </a:prstGeom>
          <a:noFill/>
          <a:ln w="38100" cap="flat" cmpd="sng">
            <a:solidFill>
              <a:srgbClr val="93C47D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613" name="Google Shape;613;p33"/>
          <p:cNvSpPr/>
          <p:nvPr/>
        </p:nvSpPr>
        <p:spPr>
          <a:xfrm>
            <a:off x="5904702" y="1317400"/>
            <a:ext cx="1899300" cy="417000"/>
          </a:xfrm>
          <a:prstGeom prst="roundRect">
            <a:avLst>
              <a:gd name="adj" fmla="val 16667"/>
            </a:avLst>
          </a:prstGeom>
          <a:solidFill>
            <a:srgbClr val="FFF2CC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latin typeface="Century Schoolbook"/>
                <a:ea typeface="Century Schoolbook"/>
                <a:cs typeface="Century Schoolbook"/>
                <a:sym typeface="Century Schoolbook"/>
              </a:rPr>
              <a:t>SDN Controller</a:t>
            </a:r>
            <a:endParaRPr sz="1800">
              <a:latin typeface="Century Schoolbook"/>
              <a:ea typeface="Century Schoolbook"/>
              <a:cs typeface="Century Schoolbook"/>
              <a:sym typeface="Century Schoolbook"/>
            </a:endParaRPr>
          </a:p>
        </p:txBody>
      </p:sp>
      <p:sp>
        <p:nvSpPr>
          <p:cNvPr id="614" name="Google Shape;614;p33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Making low-level signals trustworthy</a:t>
            </a:r>
            <a:endParaRPr/>
          </a:p>
        </p:txBody>
      </p:sp>
      <p:cxnSp>
        <p:nvCxnSpPr>
          <p:cNvPr id="615" name="Google Shape;615;p33"/>
          <p:cNvCxnSpPr/>
          <p:nvPr/>
        </p:nvCxnSpPr>
        <p:spPr>
          <a:xfrm>
            <a:off x="5396729" y="2967151"/>
            <a:ext cx="0" cy="621300"/>
          </a:xfrm>
          <a:prstGeom prst="straightConnector1">
            <a:avLst/>
          </a:prstGeom>
          <a:noFill/>
          <a:ln w="38100" cap="flat" cmpd="sng">
            <a:solidFill>
              <a:srgbClr val="93C47D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616" name="Google Shape;616;p33"/>
          <p:cNvCxnSpPr>
            <a:endCxn id="617" idx="0"/>
          </p:cNvCxnSpPr>
          <p:nvPr/>
        </p:nvCxnSpPr>
        <p:spPr>
          <a:xfrm>
            <a:off x="7719489" y="2596154"/>
            <a:ext cx="0" cy="1225500"/>
          </a:xfrm>
          <a:prstGeom prst="straightConnector1">
            <a:avLst/>
          </a:prstGeom>
          <a:noFill/>
          <a:ln w="38100" cap="flat" cmpd="sng">
            <a:solidFill>
              <a:srgbClr val="93C47D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618" name="Google Shape;618;p33"/>
          <p:cNvCxnSpPr>
            <a:endCxn id="619" idx="0"/>
          </p:cNvCxnSpPr>
          <p:nvPr/>
        </p:nvCxnSpPr>
        <p:spPr>
          <a:xfrm flipH="1">
            <a:off x="6854382" y="2967150"/>
            <a:ext cx="7800" cy="575700"/>
          </a:xfrm>
          <a:prstGeom prst="straightConnector1">
            <a:avLst/>
          </a:prstGeom>
          <a:noFill/>
          <a:ln w="38100" cap="flat" cmpd="sng">
            <a:solidFill>
              <a:srgbClr val="93C47D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620" name="Google Shape;620;p33"/>
          <p:cNvCxnSpPr>
            <a:endCxn id="621" idx="0"/>
          </p:cNvCxnSpPr>
          <p:nvPr/>
        </p:nvCxnSpPr>
        <p:spPr>
          <a:xfrm>
            <a:off x="6030704" y="2797351"/>
            <a:ext cx="0" cy="1167000"/>
          </a:xfrm>
          <a:prstGeom prst="straightConnector1">
            <a:avLst/>
          </a:prstGeom>
          <a:noFill/>
          <a:ln w="38100" cap="flat" cmpd="sng">
            <a:solidFill>
              <a:srgbClr val="93C47D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617" name="Google Shape;617;p33"/>
          <p:cNvSpPr/>
          <p:nvPr/>
        </p:nvSpPr>
        <p:spPr>
          <a:xfrm>
            <a:off x="7427739" y="3821654"/>
            <a:ext cx="583500" cy="417000"/>
          </a:xfrm>
          <a:prstGeom prst="rect">
            <a:avLst/>
          </a:prstGeom>
          <a:solidFill>
            <a:srgbClr val="CFE2F3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Century Schoolbook"/>
                <a:ea typeface="Century Schoolbook"/>
                <a:cs typeface="Century Schoolbook"/>
                <a:sym typeface="Century Schoolbook"/>
              </a:rPr>
              <a:t>C</a:t>
            </a:r>
            <a:endParaRPr sz="1200">
              <a:latin typeface="Century Schoolbook"/>
              <a:ea typeface="Century Schoolbook"/>
              <a:cs typeface="Century Schoolbook"/>
              <a:sym typeface="Century Schoolbook"/>
            </a:endParaRPr>
          </a:p>
        </p:txBody>
      </p:sp>
      <p:cxnSp>
        <p:nvCxnSpPr>
          <p:cNvPr id="622" name="Google Shape;622;p33"/>
          <p:cNvCxnSpPr>
            <a:stCxn id="621" idx="3"/>
            <a:endCxn id="619" idx="1"/>
          </p:cNvCxnSpPr>
          <p:nvPr/>
        </p:nvCxnSpPr>
        <p:spPr>
          <a:xfrm rot="10800000" flipH="1">
            <a:off x="6322454" y="3751351"/>
            <a:ext cx="240300" cy="421500"/>
          </a:xfrm>
          <a:prstGeom prst="straightConnector1">
            <a:avLst/>
          </a:prstGeom>
          <a:noFill/>
          <a:ln w="3810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623" name="Google Shape;623;p33"/>
          <p:cNvCxnSpPr>
            <a:stCxn id="619" idx="3"/>
            <a:endCxn id="617" idx="1"/>
          </p:cNvCxnSpPr>
          <p:nvPr/>
        </p:nvCxnSpPr>
        <p:spPr>
          <a:xfrm>
            <a:off x="7146132" y="3751350"/>
            <a:ext cx="281700" cy="278700"/>
          </a:xfrm>
          <a:prstGeom prst="straightConnector1">
            <a:avLst/>
          </a:prstGeom>
          <a:noFill/>
          <a:ln w="3810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624" name="Google Shape;624;p33"/>
          <p:cNvSpPr/>
          <p:nvPr/>
        </p:nvSpPr>
        <p:spPr>
          <a:xfrm>
            <a:off x="4789600" y="2153475"/>
            <a:ext cx="3938868" cy="1005912"/>
          </a:xfrm>
          <a:prstGeom prst="cloud">
            <a:avLst/>
          </a:prstGeom>
          <a:solidFill>
            <a:srgbClr val="D9EAD3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latin typeface="Century Schoolbook"/>
                <a:ea typeface="Century Schoolbook"/>
                <a:cs typeface="Century Schoolbook"/>
                <a:sym typeface="Century Schoolbook"/>
              </a:rPr>
              <a:t>Control Infrastructure </a:t>
            </a:r>
            <a:endParaRPr sz="1800">
              <a:latin typeface="Century Schoolbook"/>
              <a:ea typeface="Century Schoolbook"/>
              <a:cs typeface="Century Schoolbook"/>
              <a:sym typeface="Century Schoolbook"/>
            </a:endParaRPr>
          </a:p>
        </p:txBody>
      </p:sp>
      <p:sp>
        <p:nvSpPr>
          <p:cNvPr id="625" name="Google Shape;625;p33"/>
          <p:cNvSpPr txBox="1"/>
          <p:nvPr/>
        </p:nvSpPr>
        <p:spPr>
          <a:xfrm rot="5400000">
            <a:off x="5028384" y="3530994"/>
            <a:ext cx="7293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2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…</a:t>
            </a:r>
            <a:endParaRPr sz="1800">
              <a:solidFill>
                <a:schemeClr val="dk2"/>
              </a:solidFill>
              <a:latin typeface="Century Schoolbook"/>
              <a:ea typeface="Century Schoolbook"/>
              <a:cs typeface="Century Schoolbook"/>
              <a:sym typeface="Century Schoolbook"/>
            </a:endParaRPr>
          </a:p>
        </p:txBody>
      </p:sp>
      <p:sp>
        <p:nvSpPr>
          <p:cNvPr id="621" name="Google Shape;621;p33"/>
          <p:cNvSpPr/>
          <p:nvPr/>
        </p:nvSpPr>
        <p:spPr>
          <a:xfrm>
            <a:off x="5738954" y="3964351"/>
            <a:ext cx="583500" cy="417000"/>
          </a:xfrm>
          <a:prstGeom prst="rect">
            <a:avLst/>
          </a:prstGeom>
          <a:solidFill>
            <a:srgbClr val="CFE2F3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Century Schoolbook"/>
                <a:ea typeface="Century Schoolbook"/>
                <a:cs typeface="Century Schoolbook"/>
                <a:sym typeface="Century Schoolbook"/>
              </a:rPr>
              <a:t>A</a:t>
            </a:r>
            <a:endParaRPr sz="1200">
              <a:latin typeface="Century Schoolbook"/>
              <a:ea typeface="Century Schoolbook"/>
              <a:cs typeface="Century Schoolbook"/>
              <a:sym typeface="Century Schoolbook"/>
            </a:endParaRPr>
          </a:p>
        </p:txBody>
      </p:sp>
      <p:sp>
        <p:nvSpPr>
          <p:cNvPr id="619" name="Google Shape;619;p33"/>
          <p:cNvSpPr/>
          <p:nvPr/>
        </p:nvSpPr>
        <p:spPr>
          <a:xfrm>
            <a:off x="6562632" y="3542850"/>
            <a:ext cx="583500" cy="417000"/>
          </a:xfrm>
          <a:prstGeom prst="rect">
            <a:avLst/>
          </a:prstGeom>
          <a:solidFill>
            <a:srgbClr val="CFE2F3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Century Schoolbook"/>
                <a:ea typeface="Century Schoolbook"/>
                <a:cs typeface="Century Schoolbook"/>
                <a:sym typeface="Century Schoolbook"/>
              </a:rPr>
              <a:t>B</a:t>
            </a:r>
            <a:endParaRPr sz="1200">
              <a:latin typeface="Century Schoolbook"/>
              <a:ea typeface="Century Schoolbook"/>
              <a:cs typeface="Century Schoolbook"/>
              <a:sym typeface="Century Schoolbook"/>
            </a:endParaRPr>
          </a:p>
        </p:txBody>
      </p:sp>
      <p:sp>
        <p:nvSpPr>
          <p:cNvPr id="626" name="Google Shape;626;p33"/>
          <p:cNvSpPr txBox="1"/>
          <p:nvPr/>
        </p:nvSpPr>
        <p:spPr>
          <a:xfrm>
            <a:off x="20395" y="4791275"/>
            <a:ext cx="468000" cy="3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2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9</a:t>
            </a:r>
            <a:endParaRPr sz="1200">
              <a:solidFill>
                <a:schemeClr val="dk2"/>
              </a:solidFill>
              <a:latin typeface="Century Schoolbook"/>
              <a:ea typeface="Century Schoolbook"/>
              <a:cs typeface="Century Schoolbook"/>
              <a:sym typeface="Century Schoolbook"/>
            </a:endParaRPr>
          </a:p>
        </p:txBody>
      </p:sp>
      <p:cxnSp>
        <p:nvCxnSpPr>
          <p:cNvPr id="627" name="Google Shape;627;p33"/>
          <p:cNvCxnSpPr>
            <a:stCxn id="628" idx="2"/>
            <a:endCxn id="628" idx="2"/>
          </p:cNvCxnSpPr>
          <p:nvPr/>
        </p:nvCxnSpPr>
        <p:spPr>
          <a:xfrm>
            <a:off x="6047063" y="4580625"/>
            <a:ext cx="0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629" name="Google Shape;629;p33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5275800" cy="2300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/>
              <a:t>Network signals are naturally interconnected.</a:t>
            </a:r>
            <a:endParaRPr sz="170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/>
              <a:t> → Actions reflected in multiple measurements.</a:t>
            </a:r>
            <a:endParaRPr sz="1700"/>
          </a:p>
        </p:txBody>
      </p:sp>
      <p:grpSp>
        <p:nvGrpSpPr>
          <p:cNvPr id="630" name="Google Shape;630;p33"/>
          <p:cNvGrpSpPr/>
          <p:nvPr/>
        </p:nvGrpSpPr>
        <p:grpSpPr>
          <a:xfrm>
            <a:off x="5803732" y="4439353"/>
            <a:ext cx="402213" cy="152100"/>
            <a:chOff x="6824250" y="4023075"/>
            <a:chExt cx="402213" cy="152100"/>
          </a:xfrm>
        </p:grpSpPr>
        <p:sp>
          <p:nvSpPr>
            <p:cNvPr id="631" name="Google Shape;631;p33"/>
            <p:cNvSpPr/>
            <p:nvPr/>
          </p:nvSpPr>
          <p:spPr>
            <a:xfrm>
              <a:off x="6944763" y="4023075"/>
              <a:ext cx="281700" cy="152100"/>
            </a:xfrm>
            <a:prstGeom prst="roundRect">
              <a:avLst>
                <a:gd name="adj" fmla="val 16667"/>
              </a:avLst>
            </a:prstGeom>
            <a:solidFill>
              <a:srgbClr val="D9D2E9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entury Schoolbook"/>
                <a:ea typeface="Century Schoolbook"/>
                <a:cs typeface="Century Schoolbook"/>
                <a:sym typeface="Century Schoolbook"/>
              </a:endParaRPr>
            </a:p>
          </p:txBody>
        </p:sp>
        <p:grpSp>
          <p:nvGrpSpPr>
            <p:cNvPr id="632" name="Google Shape;632;p33"/>
            <p:cNvGrpSpPr/>
            <p:nvPr/>
          </p:nvGrpSpPr>
          <p:grpSpPr>
            <a:xfrm>
              <a:off x="6824250" y="4075375"/>
              <a:ext cx="101700" cy="47796"/>
              <a:chOff x="6824250" y="4075375"/>
              <a:chExt cx="101700" cy="47796"/>
            </a:xfrm>
          </p:grpSpPr>
          <p:cxnSp>
            <p:nvCxnSpPr>
              <p:cNvPr id="633" name="Google Shape;633;p33"/>
              <p:cNvCxnSpPr/>
              <p:nvPr/>
            </p:nvCxnSpPr>
            <p:spPr>
              <a:xfrm rot="10800000">
                <a:off x="6824250" y="4075375"/>
                <a:ext cx="1017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34" name="Google Shape;634;p33"/>
              <p:cNvCxnSpPr/>
              <p:nvPr/>
            </p:nvCxnSpPr>
            <p:spPr>
              <a:xfrm rot="10800000">
                <a:off x="6824250" y="4099273"/>
                <a:ext cx="1017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35" name="Google Shape;635;p33"/>
              <p:cNvCxnSpPr/>
              <p:nvPr/>
            </p:nvCxnSpPr>
            <p:spPr>
              <a:xfrm rot="10800000">
                <a:off x="6824250" y="4123171"/>
                <a:ext cx="1017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</p:grpSp>
      <p:sp>
        <p:nvSpPr>
          <p:cNvPr id="636" name="Google Shape;636;p33"/>
          <p:cNvSpPr/>
          <p:nvPr/>
        </p:nvSpPr>
        <p:spPr>
          <a:xfrm>
            <a:off x="6100617" y="4033500"/>
            <a:ext cx="261900" cy="278700"/>
          </a:xfrm>
          <a:prstGeom prst="verticalScroll">
            <a:avLst>
              <a:gd name="adj" fmla="val 12500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91425" rIns="0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16</a:t>
            </a:r>
            <a:endParaRPr sz="800">
              <a:solidFill>
                <a:schemeClr val="dk1"/>
              </a:solidFill>
              <a:latin typeface="Century Schoolbook"/>
              <a:ea typeface="Century Schoolbook"/>
              <a:cs typeface="Century Schoolbook"/>
              <a:sym typeface="Century Schoolbook"/>
            </a:endParaRPr>
          </a:p>
        </p:txBody>
      </p:sp>
      <p:sp>
        <p:nvSpPr>
          <p:cNvPr id="637" name="Google Shape;637;p33"/>
          <p:cNvSpPr/>
          <p:nvPr/>
        </p:nvSpPr>
        <p:spPr>
          <a:xfrm>
            <a:off x="6505398" y="3612000"/>
            <a:ext cx="261900" cy="278700"/>
          </a:xfrm>
          <a:prstGeom prst="verticalScroll">
            <a:avLst>
              <a:gd name="adj" fmla="val 12500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91425" rIns="0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latin typeface="Century Schoolbook"/>
                <a:ea typeface="Century Schoolbook"/>
                <a:cs typeface="Century Schoolbook"/>
                <a:sym typeface="Century Schoolbook"/>
              </a:rPr>
              <a:t>16</a:t>
            </a:r>
            <a:endParaRPr sz="800">
              <a:latin typeface="Century Schoolbook"/>
              <a:ea typeface="Century Schoolbook"/>
              <a:cs typeface="Century Schoolbook"/>
              <a:sym typeface="Century Schoolbook"/>
            </a:endParaRPr>
          </a:p>
        </p:txBody>
      </p:sp>
      <p:sp>
        <p:nvSpPr>
          <p:cNvPr id="638" name="Google Shape;638;p33"/>
          <p:cNvSpPr/>
          <p:nvPr/>
        </p:nvSpPr>
        <p:spPr>
          <a:xfrm>
            <a:off x="6962598" y="3612000"/>
            <a:ext cx="261900" cy="278700"/>
          </a:xfrm>
          <a:prstGeom prst="verticalScroll">
            <a:avLst>
              <a:gd name="adj" fmla="val 12500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91425" rIns="0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latin typeface="Century Schoolbook"/>
                <a:ea typeface="Century Schoolbook"/>
                <a:cs typeface="Century Schoolbook"/>
                <a:sym typeface="Century Schoolbook"/>
              </a:rPr>
              <a:t>87</a:t>
            </a:r>
            <a:endParaRPr sz="800">
              <a:latin typeface="Century Schoolbook"/>
              <a:ea typeface="Century Schoolbook"/>
              <a:cs typeface="Century Schoolbook"/>
              <a:sym typeface="Century Schoolbook"/>
            </a:endParaRPr>
          </a:p>
        </p:txBody>
      </p:sp>
      <p:sp>
        <p:nvSpPr>
          <p:cNvPr id="639" name="Google Shape;639;p33"/>
          <p:cNvSpPr/>
          <p:nvPr/>
        </p:nvSpPr>
        <p:spPr>
          <a:xfrm>
            <a:off x="7343598" y="3916800"/>
            <a:ext cx="261900" cy="278700"/>
          </a:xfrm>
          <a:prstGeom prst="verticalScroll">
            <a:avLst>
              <a:gd name="adj" fmla="val 12500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91425" rIns="0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latin typeface="Century Schoolbook"/>
                <a:ea typeface="Century Schoolbook"/>
                <a:cs typeface="Century Schoolbook"/>
                <a:sym typeface="Century Schoolbook"/>
              </a:rPr>
              <a:t>87</a:t>
            </a:r>
            <a:endParaRPr sz="800">
              <a:latin typeface="Century Schoolbook"/>
              <a:ea typeface="Century Schoolbook"/>
              <a:cs typeface="Century Schoolbook"/>
              <a:sym typeface="Century Schoolbook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1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No end in sight for WAN outages</a:t>
            </a:r>
            <a:endParaRPr/>
          </a:p>
        </p:txBody>
      </p:sp>
      <p:sp>
        <p:nvSpPr>
          <p:cNvPr id="141" name="Google Shape;141;p16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54501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Outages continue despite decades of experience and vast literature of best practices:</a:t>
            </a:r>
            <a:endParaRPr/>
          </a:p>
          <a:p>
            <a:pPr marL="342900" lvl="0" indent="-207914" algn="l" rtl="0">
              <a:spcBef>
                <a:spcPts val="0"/>
              </a:spcBef>
              <a:spcAft>
                <a:spcPts val="0"/>
              </a:spcAft>
              <a:buSzPts val="1474"/>
              <a:buChar char="●"/>
            </a:pPr>
            <a:r>
              <a:rPr lang="en" sz="1474"/>
              <a:t>Simulation/Emulation</a:t>
            </a:r>
            <a:endParaRPr sz="1474"/>
          </a:p>
          <a:p>
            <a:pPr marL="571500" lvl="1" indent="-182514" algn="l" rtl="0">
              <a:spcBef>
                <a:spcPts val="0"/>
              </a:spcBef>
              <a:spcAft>
                <a:spcPts val="0"/>
              </a:spcAft>
              <a:buSzPts val="1074"/>
              <a:buChar char="○"/>
            </a:pPr>
            <a:r>
              <a:rPr lang="en" sz="1074"/>
              <a:t>SimBricks [SIGCOMM ’22]</a:t>
            </a:r>
            <a:endParaRPr sz="1074"/>
          </a:p>
          <a:p>
            <a:pPr marL="571500" lvl="1" indent="-182514" algn="l" rtl="0">
              <a:spcBef>
                <a:spcPts val="0"/>
              </a:spcBef>
              <a:spcAft>
                <a:spcPts val="0"/>
              </a:spcAft>
              <a:buSzPts val="1074"/>
              <a:buChar char="○"/>
            </a:pPr>
            <a:r>
              <a:rPr lang="en" sz="1074"/>
              <a:t>CrystalNet [SOSP '17]</a:t>
            </a:r>
            <a:endParaRPr sz="1074"/>
          </a:p>
          <a:p>
            <a:pPr marL="571500" lvl="1" indent="-182514" algn="l" rtl="0">
              <a:spcBef>
                <a:spcPts val="0"/>
              </a:spcBef>
              <a:spcAft>
                <a:spcPts val="0"/>
              </a:spcAft>
              <a:buSzPts val="1074"/>
              <a:buChar char="○"/>
            </a:pPr>
            <a:r>
              <a:rPr lang="en" sz="1074"/>
              <a:t>Mininet [HotNets ‘10]</a:t>
            </a:r>
            <a:endParaRPr sz="1074"/>
          </a:p>
          <a:p>
            <a:pPr marL="342900" lvl="0" indent="-207914" algn="l" rtl="0">
              <a:spcBef>
                <a:spcPts val="0"/>
              </a:spcBef>
              <a:spcAft>
                <a:spcPts val="0"/>
              </a:spcAft>
              <a:buSzPts val="1474"/>
              <a:buChar char="●"/>
            </a:pPr>
            <a:r>
              <a:rPr lang="en" sz="1474"/>
              <a:t>Testing:</a:t>
            </a:r>
            <a:endParaRPr sz="1474"/>
          </a:p>
          <a:p>
            <a:pPr marL="571500" lvl="1" indent="-182514" algn="l" rtl="0">
              <a:spcBef>
                <a:spcPts val="0"/>
              </a:spcBef>
              <a:spcAft>
                <a:spcPts val="0"/>
              </a:spcAft>
              <a:buSzPts val="1074"/>
              <a:buChar char="○"/>
            </a:pPr>
            <a:r>
              <a:rPr lang="en" sz="1074"/>
              <a:t>NetCastle [NSDI ‘24]</a:t>
            </a:r>
            <a:endParaRPr sz="1074"/>
          </a:p>
          <a:p>
            <a:pPr marL="571500" lvl="1" indent="-182514" algn="l" rtl="0">
              <a:spcBef>
                <a:spcPts val="0"/>
              </a:spcBef>
              <a:spcAft>
                <a:spcPts val="0"/>
              </a:spcAft>
              <a:buSzPts val="1074"/>
              <a:buChar char="○"/>
            </a:pPr>
            <a:r>
              <a:rPr lang="en" sz="1074"/>
              <a:t>Ixia (Keysight)</a:t>
            </a:r>
            <a:endParaRPr sz="1074"/>
          </a:p>
          <a:p>
            <a:pPr marL="342900" lvl="0" indent="-207914" algn="l" rtl="0">
              <a:spcBef>
                <a:spcPts val="0"/>
              </a:spcBef>
              <a:spcAft>
                <a:spcPts val="0"/>
              </a:spcAft>
              <a:buSzPts val="1474"/>
              <a:buChar char="●"/>
            </a:pPr>
            <a:r>
              <a:rPr lang="en" sz="1474"/>
              <a:t>Verification: </a:t>
            </a:r>
            <a:endParaRPr sz="1474"/>
          </a:p>
          <a:p>
            <a:pPr marL="571500" lvl="1" indent="-182514" algn="l" rtl="0">
              <a:spcBef>
                <a:spcPts val="0"/>
              </a:spcBef>
              <a:spcAft>
                <a:spcPts val="0"/>
              </a:spcAft>
              <a:buSzPts val="1074"/>
              <a:buChar char="○"/>
            </a:pPr>
            <a:r>
              <a:rPr lang="en" sz="1074"/>
              <a:t>Batfish [NSDI ‘15]</a:t>
            </a:r>
            <a:endParaRPr sz="1074"/>
          </a:p>
          <a:p>
            <a:pPr marL="571500" lvl="1" indent="-182514" algn="l" rtl="0">
              <a:spcBef>
                <a:spcPts val="0"/>
              </a:spcBef>
              <a:spcAft>
                <a:spcPts val="0"/>
              </a:spcAft>
              <a:buSzPts val="1074"/>
              <a:buChar char="○"/>
            </a:pPr>
            <a:r>
              <a:rPr lang="en" sz="1074"/>
              <a:t>Header Space Analysis [NSDI ‘12]</a:t>
            </a:r>
            <a:endParaRPr sz="1074"/>
          </a:p>
          <a:p>
            <a:pPr marL="571500" lvl="1" indent="-182514" algn="l" rtl="0">
              <a:spcBef>
                <a:spcPts val="0"/>
              </a:spcBef>
              <a:spcAft>
                <a:spcPts val="0"/>
              </a:spcAft>
              <a:buSzPts val="1074"/>
              <a:buChar char="○"/>
            </a:pPr>
            <a:r>
              <a:rPr lang="en" sz="1074"/>
              <a:t>…</a:t>
            </a:r>
            <a:endParaRPr/>
          </a:p>
        </p:txBody>
      </p:sp>
      <p:pic>
        <p:nvPicPr>
          <p:cNvPr id="142" name="Google Shape;142;p16" descr="pasted-movie.png"/>
          <p:cNvPicPr preferRelativeResize="0"/>
          <p:nvPr/>
        </p:nvPicPr>
        <p:blipFill rotWithShape="1">
          <a:blip r:embed="rId3">
            <a:alphaModFix/>
          </a:blip>
          <a:srcRect b="7355"/>
          <a:stretch/>
        </p:blipFill>
        <p:spPr>
          <a:xfrm>
            <a:off x="5378975" y="1983962"/>
            <a:ext cx="1725539" cy="1183795"/>
          </a:xfrm>
          <a:prstGeom prst="rect">
            <a:avLst/>
          </a:prstGeom>
          <a:noFill/>
          <a:ln>
            <a:noFill/>
          </a:ln>
          <a:effectLst>
            <a:outerShdw blurRad="63500" dist="25400" dir="5400000" rotWithShape="0">
              <a:srgbClr val="000000">
                <a:alpha val="49800"/>
              </a:srgbClr>
            </a:outerShdw>
          </a:effectLst>
        </p:spPr>
      </p:pic>
      <p:pic>
        <p:nvPicPr>
          <p:cNvPr id="143" name="Google Shape;143;p16" descr="pasted-movie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003859" y="675225"/>
            <a:ext cx="2379177" cy="1499113"/>
          </a:xfrm>
          <a:prstGeom prst="rect">
            <a:avLst/>
          </a:prstGeom>
          <a:noFill/>
          <a:ln>
            <a:noFill/>
          </a:ln>
          <a:effectLst>
            <a:outerShdw blurRad="63500" dist="25400" dir="5400000" rotWithShape="0">
              <a:srgbClr val="000000">
                <a:alpha val="49800"/>
              </a:srgbClr>
            </a:outerShdw>
          </a:effectLst>
        </p:spPr>
      </p:pic>
      <p:pic>
        <p:nvPicPr>
          <p:cNvPr id="144" name="Google Shape;144;p16" descr="pasted-movie.png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770387" y="1953517"/>
            <a:ext cx="2122313" cy="1571708"/>
          </a:xfrm>
          <a:prstGeom prst="rect">
            <a:avLst/>
          </a:prstGeom>
          <a:noFill/>
          <a:ln>
            <a:noFill/>
          </a:ln>
          <a:effectLst>
            <a:outerShdw blurRad="63500" dist="25400" dir="5400000" rotWithShape="0">
              <a:srgbClr val="000000">
                <a:alpha val="49800"/>
              </a:srgbClr>
            </a:outerShdw>
          </a:effectLst>
        </p:spPr>
      </p:pic>
      <p:sp>
        <p:nvSpPr>
          <p:cNvPr id="145" name="Google Shape;145;p16"/>
          <p:cNvSpPr txBox="1"/>
          <p:nvPr/>
        </p:nvSpPr>
        <p:spPr>
          <a:xfrm>
            <a:off x="760375" y="4380600"/>
            <a:ext cx="38226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en" sz="1800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Why do they continue?</a:t>
            </a:r>
            <a:endParaRPr/>
          </a:p>
        </p:txBody>
      </p:sp>
      <p:grpSp>
        <p:nvGrpSpPr>
          <p:cNvPr id="146" name="Google Shape;146;p16"/>
          <p:cNvGrpSpPr/>
          <p:nvPr/>
        </p:nvGrpSpPr>
        <p:grpSpPr>
          <a:xfrm>
            <a:off x="4762275" y="2787100"/>
            <a:ext cx="2862000" cy="1510574"/>
            <a:chOff x="5105175" y="2641650"/>
            <a:chExt cx="2862000" cy="1510574"/>
          </a:xfrm>
        </p:grpSpPr>
        <p:grpSp>
          <p:nvGrpSpPr>
            <p:cNvPr id="147" name="Google Shape;147;p16"/>
            <p:cNvGrpSpPr/>
            <p:nvPr/>
          </p:nvGrpSpPr>
          <p:grpSpPr>
            <a:xfrm>
              <a:off x="5554050" y="2641650"/>
              <a:ext cx="1964225" cy="1289934"/>
              <a:chOff x="2" y="0"/>
              <a:chExt cx="3211616" cy="2109459"/>
            </a:xfrm>
          </p:grpSpPr>
          <p:pic>
            <p:nvPicPr>
              <p:cNvPr id="148" name="Google Shape;148;p16" descr="pasted-movie.png"/>
              <p:cNvPicPr preferRelativeResize="0"/>
              <p:nvPr/>
            </p:nvPicPr>
            <p:blipFill rotWithShape="1">
              <a:blip r:embed="rId6">
                <a:alphaModFix/>
              </a:blip>
              <a:srcRect b="17742"/>
              <a:stretch/>
            </p:blipFill>
            <p:spPr>
              <a:xfrm>
                <a:off x="2" y="0"/>
                <a:ext cx="3211616" cy="1935896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149" name="Google Shape;149;p16"/>
              <p:cNvSpPr txBox="1"/>
              <p:nvPr/>
            </p:nvSpPr>
            <p:spPr>
              <a:xfrm>
                <a:off x="1314149" y="1882959"/>
                <a:ext cx="749700" cy="2265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0" tIns="0" rIns="0" bIns="0" anchor="t" anchorCtr="0">
                <a:sp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200"/>
                  <a:buFont typeface="Arial"/>
                  <a:buNone/>
                </a:pPr>
                <a:r>
                  <a:rPr lang="en" sz="9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rPr>
                  <a:t>Time</a:t>
                </a:r>
                <a:endParaRPr sz="1100"/>
              </a:p>
            </p:txBody>
          </p:sp>
        </p:grpSp>
        <p:sp>
          <p:nvSpPr>
            <p:cNvPr id="150" name="Google Shape;150;p16"/>
            <p:cNvSpPr txBox="1"/>
            <p:nvPr/>
          </p:nvSpPr>
          <p:spPr>
            <a:xfrm>
              <a:off x="5105175" y="3829124"/>
              <a:ext cx="2862000" cy="323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ctr" rtl="0">
                <a:lnSpc>
                  <a:spcPct val="115000"/>
                </a:lnSpc>
                <a:spcBef>
                  <a:spcPts val="0"/>
                </a:spcBef>
                <a:spcAft>
                  <a:spcPts val="1200"/>
                </a:spcAft>
                <a:buNone/>
              </a:pPr>
              <a:r>
                <a:rPr lang="en" sz="900">
                  <a:solidFill>
                    <a:schemeClr val="dk1"/>
                  </a:solidFill>
                  <a:latin typeface="Century Schoolbook"/>
                  <a:ea typeface="Century Schoolbook"/>
                  <a:cs typeface="Century Schoolbook"/>
                  <a:sym typeface="Century Schoolbook"/>
                </a:rPr>
                <a:t>From Decentralized SDN, SIGCOMM ‘24</a:t>
              </a:r>
              <a:endParaRPr sz="900"/>
            </a:p>
          </p:txBody>
        </p:sp>
      </p:grpSp>
      <p:sp>
        <p:nvSpPr>
          <p:cNvPr id="151" name="Google Shape;151;p16"/>
          <p:cNvSpPr txBox="1"/>
          <p:nvPr/>
        </p:nvSpPr>
        <p:spPr>
          <a:xfrm>
            <a:off x="20395" y="4791275"/>
            <a:ext cx="468000" cy="3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2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1</a:t>
            </a:r>
            <a:endParaRPr sz="1200">
              <a:solidFill>
                <a:schemeClr val="dk2"/>
              </a:solidFill>
              <a:latin typeface="Century Schoolbook"/>
              <a:ea typeface="Century Schoolbook"/>
              <a:cs typeface="Century Schoolbook"/>
              <a:sym typeface="Century Schoolbook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4" name="Google Shape;644;p34"/>
          <p:cNvSpPr/>
          <p:nvPr/>
        </p:nvSpPr>
        <p:spPr>
          <a:xfrm>
            <a:off x="5587475" y="3419075"/>
            <a:ext cx="2671200" cy="1092900"/>
          </a:xfrm>
          <a:prstGeom prst="roundRect">
            <a:avLst>
              <a:gd name="adj" fmla="val 16667"/>
            </a:avLst>
          </a:prstGeom>
          <a:solidFill>
            <a:srgbClr val="F0F0F0">
              <a:alpha val="50000"/>
            </a:srgbClr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entury Schoolbook"/>
              <a:ea typeface="Century Schoolbook"/>
              <a:cs typeface="Century Schoolbook"/>
              <a:sym typeface="Century Schoolbook"/>
            </a:endParaRPr>
          </a:p>
        </p:txBody>
      </p:sp>
      <p:cxnSp>
        <p:nvCxnSpPr>
          <p:cNvPr id="645" name="Google Shape;645;p34"/>
          <p:cNvCxnSpPr/>
          <p:nvPr/>
        </p:nvCxnSpPr>
        <p:spPr>
          <a:xfrm>
            <a:off x="6854456" y="1733983"/>
            <a:ext cx="0" cy="723300"/>
          </a:xfrm>
          <a:prstGeom prst="straightConnector1">
            <a:avLst/>
          </a:prstGeom>
          <a:noFill/>
          <a:ln w="38100" cap="flat" cmpd="sng">
            <a:solidFill>
              <a:srgbClr val="93C47D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646" name="Google Shape;646;p34"/>
          <p:cNvSpPr/>
          <p:nvPr/>
        </p:nvSpPr>
        <p:spPr>
          <a:xfrm>
            <a:off x="5904702" y="1317400"/>
            <a:ext cx="1899300" cy="417000"/>
          </a:xfrm>
          <a:prstGeom prst="roundRect">
            <a:avLst>
              <a:gd name="adj" fmla="val 16667"/>
            </a:avLst>
          </a:prstGeom>
          <a:solidFill>
            <a:srgbClr val="FFF2CC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latin typeface="Century Schoolbook"/>
                <a:ea typeface="Century Schoolbook"/>
                <a:cs typeface="Century Schoolbook"/>
                <a:sym typeface="Century Schoolbook"/>
              </a:rPr>
              <a:t>SDN Controller</a:t>
            </a:r>
            <a:endParaRPr sz="1800">
              <a:latin typeface="Century Schoolbook"/>
              <a:ea typeface="Century Schoolbook"/>
              <a:cs typeface="Century Schoolbook"/>
              <a:sym typeface="Century Schoolbook"/>
            </a:endParaRPr>
          </a:p>
        </p:txBody>
      </p:sp>
      <p:sp>
        <p:nvSpPr>
          <p:cNvPr id="647" name="Google Shape;647;p3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Making low-level signals trustworthy</a:t>
            </a:r>
            <a:endParaRPr/>
          </a:p>
        </p:txBody>
      </p:sp>
      <p:cxnSp>
        <p:nvCxnSpPr>
          <p:cNvPr id="648" name="Google Shape;648;p34"/>
          <p:cNvCxnSpPr/>
          <p:nvPr/>
        </p:nvCxnSpPr>
        <p:spPr>
          <a:xfrm>
            <a:off x="5396729" y="2967151"/>
            <a:ext cx="0" cy="621300"/>
          </a:xfrm>
          <a:prstGeom prst="straightConnector1">
            <a:avLst/>
          </a:prstGeom>
          <a:noFill/>
          <a:ln w="38100" cap="flat" cmpd="sng">
            <a:solidFill>
              <a:srgbClr val="93C47D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649" name="Google Shape;649;p34"/>
          <p:cNvCxnSpPr>
            <a:endCxn id="650" idx="0"/>
          </p:cNvCxnSpPr>
          <p:nvPr/>
        </p:nvCxnSpPr>
        <p:spPr>
          <a:xfrm>
            <a:off x="7719489" y="2596154"/>
            <a:ext cx="0" cy="1225500"/>
          </a:xfrm>
          <a:prstGeom prst="straightConnector1">
            <a:avLst/>
          </a:prstGeom>
          <a:noFill/>
          <a:ln w="38100" cap="flat" cmpd="sng">
            <a:solidFill>
              <a:srgbClr val="93C47D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651" name="Google Shape;651;p34"/>
          <p:cNvCxnSpPr>
            <a:endCxn id="652" idx="0"/>
          </p:cNvCxnSpPr>
          <p:nvPr/>
        </p:nvCxnSpPr>
        <p:spPr>
          <a:xfrm flipH="1">
            <a:off x="6854382" y="2967150"/>
            <a:ext cx="7800" cy="575700"/>
          </a:xfrm>
          <a:prstGeom prst="straightConnector1">
            <a:avLst/>
          </a:prstGeom>
          <a:noFill/>
          <a:ln w="38100" cap="flat" cmpd="sng">
            <a:solidFill>
              <a:srgbClr val="93C47D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653" name="Google Shape;653;p34"/>
          <p:cNvCxnSpPr>
            <a:endCxn id="654" idx="0"/>
          </p:cNvCxnSpPr>
          <p:nvPr/>
        </p:nvCxnSpPr>
        <p:spPr>
          <a:xfrm>
            <a:off x="6030704" y="2797351"/>
            <a:ext cx="0" cy="1167000"/>
          </a:xfrm>
          <a:prstGeom prst="straightConnector1">
            <a:avLst/>
          </a:prstGeom>
          <a:noFill/>
          <a:ln w="38100" cap="flat" cmpd="sng">
            <a:solidFill>
              <a:srgbClr val="93C47D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650" name="Google Shape;650;p34"/>
          <p:cNvSpPr/>
          <p:nvPr/>
        </p:nvSpPr>
        <p:spPr>
          <a:xfrm>
            <a:off x="7427739" y="3821654"/>
            <a:ext cx="583500" cy="417000"/>
          </a:xfrm>
          <a:prstGeom prst="rect">
            <a:avLst/>
          </a:prstGeom>
          <a:solidFill>
            <a:srgbClr val="CFE2F3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Century Schoolbook"/>
                <a:ea typeface="Century Schoolbook"/>
                <a:cs typeface="Century Schoolbook"/>
                <a:sym typeface="Century Schoolbook"/>
              </a:rPr>
              <a:t>C</a:t>
            </a:r>
            <a:endParaRPr sz="1200">
              <a:latin typeface="Century Schoolbook"/>
              <a:ea typeface="Century Schoolbook"/>
              <a:cs typeface="Century Schoolbook"/>
              <a:sym typeface="Century Schoolbook"/>
            </a:endParaRPr>
          </a:p>
        </p:txBody>
      </p:sp>
      <p:cxnSp>
        <p:nvCxnSpPr>
          <p:cNvPr id="655" name="Google Shape;655;p34"/>
          <p:cNvCxnSpPr>
            <a:stCxn id="654" idx="3"/>
            <a:endCxn id="652" idx="1"/>
          </p:cNvCxnSpPr>
          <p:nvPr/>
        </p:nvCxnSpPr>
        <p:spPr>
          <a:xfrm rot="10800000" flipH="1">
            <a:off x="6322454" y="3751351"/>
            <a:ext cx="240300" cy="421500"/>
          </a:xfrm>
          <a:prstGeom prst="straightConnector1">
            <a:avLst/>
          </a:prstGeom>
          <a:noFill/>
          <a:ln w="3810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656" name="Google Shape;656;p34"/>
          <p:cNvCxnSpPr>
            <a:stCxn id="652" idx="3"/>
            <a:endCxn id="650" idx="1"/>
          </p:cNvCxnSpPr>
          <p:nvPr/>
        </p:nvCxnSpPr>
        <p:spPr>
          <a:xfrm>
            <a:off x="7146132" y="3751350"/>
            <a:ext cx="281700" cy="278700"/>
          </a:xfrm>
          <a:prstGeom prst="straightConnector1">
            <a:avLst/>
          </a:prstGeom>
          <a:noFill/>
          <a:ln w="3810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657" name="Google Shape;657;p34"/>
          <p:cNvSpPr/>
          <p:nvPr/>
        </p:nvSpPr>
        <p:spPr>
          <a:xfrm>
            <a:off x="4789600" y="2153475"/>
            <a:ext cx="3938868" cy="1005912"/>
          </a:xfrm>
          <a:prstGeom prst="cloud">
            <a:avLst/>
          </a:prstGeom>
          <a:solidFill>
            <a:srgbClr val="D9EAD3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latin typeface="Century Schoolbook"/>
                <a:ea typeface="Century Schoolbook"/>
                <a:cs typeface="Century Schoolbook"/>
                <a:sym typeface="Century Schoolbook"/>
              </a:rPr>
              <a:t>Control Infrastructure </a:t>
            </a:r>
            <a:endParaRPr sz="1800">
              <a:latin typeface="Century Schoolbook"/>
              <a:ea typeface="Century Schoolbook"/>
              <a:cs typeface="Century Schoolbook"/>
              <a:sym typeface="Century Schoolbook"/>
            </a:endParaRPr>
          </a:p>
        </p:txBody>
      </p:sp>
      <p:sp>
        <p:nvSpPr>
          <p:cNvPr id="658" name="Google Shape;658;p34"/>
          <p:cNvSpPr txBox="1"/>
          <p:nvPr/>
        </p:nvSpPr>
        <p:spPr>
          <a:xfrm rot="5400000">
            <a:off x="5028384" y="3530994"/>
            <a:ext cx="7293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2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…</a:t>
            </a:r>
            <a:endParaRPr sz="1800">
              <a:solidFill>
                <a:schemeClr val="dk2"/>
              </a:solidFill>
              <a:latin typeface="Century Schoolbook"/>
              <a:ea typeface="Century Schoolbook"/>
              <a:cs typeface="Century Schoolbook"/>
              <a:sym typeface="Century Schoolbook"/>
            </a:endParaRPr>
          </a:p>
        </p:txBody>
      </p:sp>
      <p:sp>
        <p:nvSpPr>
          <p:cNvPr id="654" name="Google Shape;654;p34"/>
          <p:cNvSpPr/>
          <p:nvPr/>
        </p:nvSpPr>
        <p:spPr>
          <a:xfrm>
            <a:off x="5738954" y="3964351"/>
            <a:ext cx="583500" cy="417000"/>
          </a:xfrm>
          <a:prstGeom prst="rect">
            <a:avLst/>
          </a:prstGeom>
          <a:solidFill>
            <a:srgbClr val="CFE2F3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Century Schoolbook"/>
                <a:ea typeface="Century Schoolbook"/>
                <a:cs typeface="Century Schoolbook"/>
                <a:sym typeface="Century Schoolbook"/>
              </a:rPr>
              <a:t>A</a:t>
            </a:r>
            <a:endParaRPr sz="1200">
              <a:latin typeface="Century Schoolbook"/>
              <a:ea typeface="Century Schoolbook"/>
              <a:cs typeface="Century Schoolbook"/>
              <a:sym typeface="Century Schoolbook"/>
            </a:endParaRPr>
          </a:p>
        </p:txBody>
      </p:sp>
      <p:sp>
        <p:nvSpPr>
          <p:cNvPr id="652" name="Google Shape;652;p34"/>
          <p:cNvSpPr/>
          <p:nvPr/>
        </p:nvSpPr>
        <p:spPr>
          <a:xfrm>
            <a:off x="6562632" y="3542850"/>
            <a:ext cx="583500" cy="417000"/>
          </a:xfrm>
          <a:prstGeom prst="rect">
            <a:avLst/>
          </a:prstGeom>
          <a:solidFill>
            <a:srgbClr val="CFE2F3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Century Schoolbook"/>
                <a:ea typeface="Century Schoolbook"/>
                <a:cs typeface="Century Schoolbook"/>
                <a:sym typeface="Century Schoolbook"/>
              </a:rPr>
              <a:t>B</a:t>
            </a:r>
            <a:endParaRPr sz="1200">
              <a:latin typeface="Century Schoolbook"/>
              <a:ea typeface="Century Schoolbook"/>
              <a:cs typeface="Century Schoolbook"/>
              <a:sym typeface="Century Schoolbook"/>
            </a:endParaRPr>
          </a:p>
        </p:txBody>
      </p:sp>
      <p:sp>
        <p:nvSpPr>
          <p:cNvPr id="659" name="Google Shape;659;p34"/>
          <p:cNvSpPr txBox="1"/>
          <p:nvPr/>
        </p:nvSpPr>
        <p:spPr>
          <a:xfrm>
            <a:off x="20395" y="4791275"/>
            <a:ext cx="468000" cy="3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2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9</a:t>
            </a:r>
            <a:endParaRPr sz="1200">
              <a:solidFill>
                <a:schemeClr val="dk2"/>
              </a:solidFill>
              <a:latin typeface="Century Schoolbook"/>
              <a:ea typeface="Century Schoolbook"/>
              <a:cs typeface="Century Schoolbook"/>
              <a:sym typeface="Century Schoolbook"/>
            </a:endParaRPr>
          </a:p>
        </p:txBody>
      </p:sp>
      <p:cxnSp>
        <p:nvCxnSpPr>
          <p:cNvPr id="660" name="Google Shape;660;p34"/>
          <p:cNvCxnSpPr>
            <a:stCxn id="661" idx="2"/>
            <a:endCxn id="661" idx="2"/>
          </p:cNvCxnSpPr>
          <p:nvPr/>
        </p:nvCxnSpPr>
        <p:spPr>
          <a:xfrm>
            <a:off x="6047063" y="4580625"/>
            <a:ext cx="0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662" name="Google Shape;662;p34"/>
          <p:cNvSpPr/>
          <p:nvPr/>
        </p:nvSpPr>
        <p:spPr>
          <a:xfrm>
            <a:off x="6100617" y="4033500"/>
            <a:ext cx="261900" cy="278700"/>
          </a:xfrm>
          <a:prstGeom prst="verticalScroll">
            <a:avLst>
              <a:gd name="adj" fmla="val 12500"/>
            </a:avLst>
          </a:prstGeom>
          <a:solidFill>
            <a:schemeClr val="lt2"/>
          </a:solidFill>
          <a:ln w="952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91425" rIns="0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 b="1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17</a:t>
            </a:r>
            <a:endParaRPr sz="800" b="1">
              <a:solidFill>
                <a:schemeClr val="dk1"/>
              </a:solidFill>
              <a:latin typeface="Century Schoolbook"/>
              <a:ea typeface="Century Schoolbook"/>
              <a:cs typeface="Century Schoolbook"/>
              <a:sym typeface="Century Schoolbook"/>
            </a:endParaRPr>
          </a:p>
        </p:txBody>
      </p:sp>
      <p:sp>
        <p:nvSpPr>
          <p:cNvPr id="663" name="Google Shape;663;p3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5275800" cy="2300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/>
              <a:t>Network signals are naturally interconnected.</a:t>
            </a:r>
            <a:endParaRPr sz="170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/>
              <a:t> → Actions reflected in multiple measurements.</a:t>
            </a:r>
            <a:endParaRPr sz="1700"/>
          </a:p>
        </p:txBody>
      </p:sp>
      <p:sp>
        <p:nvSpPr>
          <p:cNvPr id="664" name="Google Shape;664;p34"/>
          <p:cNvSpPr/>
          <p:nvPr/>
        </p:nvSpPr>
        <p:spPr>
          <a:xfrm>
            <a:off x="6505398" y="3612000"/>
            <a:ext cx="261900" cy="278700"/>
          </a:xfrm>
          <a:prstGeom prst="verticalScroll">
            <a:avLst>
              <a:gd name="adj" fmla="val 12500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91425" rIns="0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latin typeface="Century Schoolbook"/>
                <a:ea typeface="Century Schoolbook"/>
                <a:cs typeface="Century Schoolbook"/>
                <a:sym typeface="Century Schoolbook"/>
              </a:rPr>
              <a:t>16</a:t>
            </a:r>
            <a:endParaRPr sz="800">
              <a:latin typeface="Century Schoolbook"/>
              <a:ea typeface="Century Schoolbook"/>
              <a:cs typeface="Century Schoolbook"/>
              <a:sym typeface="Century Schoolbook"/>
            </a:endParaRPr>
          </a:p>
        </p:txBody>
      </p:sp>
      <p:grpSp>
        <p:nvGrpSpPr>
          <p:cNvPr id="665" name="Google Shape;665;p34"/>
          <p:cNvGrpSpPr/>
          <p:nvPr/>
        </p:nvGrpSpPr>
        <p:grpSpPr>
          <a:xfrm>
            <a:off x="6396338" y="4023075"/>
            <a:ext cx="314425" cy="299561"/>
            <a:chOff x="6423275" y="4030050"/>
            <a:chExt cx="314425" cy="299561"/>
          </a:xfrm>
        </p:grpSpPr>
        <p:sp>
          <p:nvSpPr>
            <p:cNvPr id="666" name="Google Shape;666;p34"/>
            <p:cNvSpPr/>
            <p:nvPr/>
          </p:nvSpPr>
          <p:spPr>
            <a:xfrm>
              <a:off x="6456000" y="4030050"/>
              <a:ext cx="281700" cy="152100"/>
            </a:xfrm>
            <a:prstGeom prst="roundRect">
              <a:avLst>
                <a:gd name="adj" fmla="val 16667"/>
              </a:avLst>
            </a:prstGeom>
            <a:solidFill>
              <a:srgbClr val="D9D2E9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entury Schoolbook"/>
                <a:ea typeface="Century Schoolbook"/>
                <a:cs typeface="Century Schoolbook"/>
                <a:sym typeface="Century Schoolbook"/>
              </a:endParaRPr>
            </a:p>
          </p:txBody>
        </p:sp>
        <p:grpSp>
          <p:nvGrpSpPr>
            <p:cNvPr id="667" name="Google Shape;667;p34"/>
            <p:cNvGrpSpPr/>
            <p:nvPr/>
          </p:nvGrpSpPr>
          <p:grpSpPr>
            <a:xfrm>
              <a:off x="6423275" y="4216975"/>
              <a:ext cx="103936" cy="112636"/>
              <a:chOff x="8633075" y="3835975"/>
              <a:chExt cx="103936" cy="112636"/>
            </a:xfrm>
          </p:grpSpPr>
          <p:cxnSp>
            <p:nvCxnSpPr>
              <p:cNvPr id="668" name="Google Shape;668;p34"/>
              <p:cNvCxnSpPr/>
              <p:nvPr/>
            </p:nvCxnSpPr>
            <p:spPr>
              <a:xfrm flipH="1">
                <a:off x="8633075" y="3835975"/>
                <a:ext cx="69300" cy="780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69" name="Google Shape;669;p34"/>
              <p:cNvCxnSpPr/>
              <p:nvPr/>
            </p:nvCxnSpPr>
            <p:spPr>
              <a:xfrm flipH="1">
                <a:off x="8650393" y="3853293"/>
                <a:ext cx="69300" cy="780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70" name="Google Shape;670;p34"/>
              <p:cNvCxnSpPr/>
              <p:nvPr/>
            </p:nvCxnSpPr>
            <p:spPr>
              <a:xfrm flipH="1">
                <a:off x="8667711" y="3870611"/>
                <a:ext cx="69300" cy="780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</p:grpSp>
      <p:sp>
        <p:nvSpPr>
          <p:cNvPr id="671" name="Google Shape;671;p34"/>
          <p:cNvSpPr/>
          <p:nvPr/>
        </p:nvSpPr>
        <p:spPr>
          <a:xfrm>
            <a:off x="6962598" y="3612000"/>
            <a:ext cx="261900" cy="278700"/>
          </a:xfrm>
          <a:prstGeom prst="verticalScroll">
            <a:avLst>
              <a:gd name="adj" fmla="val 12500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91425" rIns="0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latin typeface="Century Schoolbook"/>
                <a:ea typeface="Century Schoolbook"/>
                <a:cs typeface="Century Schoolbook"/>
                <a:sym typeface="Century Schoolbook"/>
              </a:rPr>
              <a:t>87</a:t>
            </a:r>
            <a:endParaRPr sz="800">
              <a:latin typeface="Century Schoolbook"/>
              <a:ea typeface="Century Schoolbook"/>
              <a:cs typeface="Century Schoolbook"/>
              <a:sym typeface="Century Schoolbook"/>
            </a:endParaRPr>
          </a:p>
        </p:txBody>
      </p:sp>
      <p:sp>
        <p:nvSpPr>
          <p:cNvPr id="672" name="Google Shape;672;p34"/>
          <p:cNvSpPr/>
          <p:nvPr/>
        </p:nvSpPr>
        <p:spPr>
          <a:xfrm>
            <a:off x="7343598" y="3916800"/>
            <a:ext cx="261900" cy="278700"/>
          </a:xfrm>
          <a:prstGeom prst="verticalScroll">
            <a:avLst>
              <a:gd name="adj" fmla="val 12500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91425" rIns="0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latin typeface="Century Schoolbook"/>
                <a:ea typeface="Century Schoolbook"/>
                <a:cs typeface="Century Schoolbook"/>
                <a:sym typeface="Century Schoolbook"/>
              </a:rPr>
              <a:t>87</a:t>
            </a:r>
            <a:endParaRPr sz="800">
              <a:latin typeface="Century Schoolbook"/>
              <a:ea typeface="Century Schoolbook"/>
              <a:cs typeface="Century Schoolbook"/>
              <a:sym typeface="Century Schoolbook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7" name="Google Shape;677;p35"/>
          <p:cNvSpPr/>
          <p:nvPr/>
        </p:nvSpPr>
        <p:spPr>
          <a:xfrm>
            <a:off x="5587475" y="3419075"/>
            <a:ext cx="2671200" cy="1092900"/>
          </a:xfrm>
          <a:prstGeom prst="roundRect">
            <a:avLst>
              <a:gd name="adj" fmla="val 16667"/>
            </a:avLst>
          </a:prstGeom>
          <a:solidFill>
            <a:srgbClr val="F0F0F0">
              <a:alpha val="50000"/>
            </a:srgbClr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entury Schoolbook"/>
              <a:ea typeface="Century Schoolbook"/>
              <a:cs typeface="Century Schoolbook"/>
              <a:sym typeface="Century Schoolbook"/>
            </a:endParaRPr>
          </a:p>
        </p:txBody>
      </p:sp>
      <p:cxnSp>
        <p:nvCxnSpPr>
          <p:cNvPr id="678" name="Google Shape;678;p35"/>
          <p:cNvCxnSpPr/>
          <p:nvPr/>
        </p:nvCxnSpPr>
        <p:spPr>
          <a:xfrm>
            <a:off x="6854456" y="1733983"/>
            <a:ext cx="0" cy="723300"/>
          </a:xfrm>
          <a:prstGeom prst="straightConnector1">
            <a:avLst/>
          </a:prstGeom>
          <a:noFill/>
          <a:ln w="38100" cap="flat" cmpd="sng">
            <a:solidFill>
              <a:srgbClr val="93C47D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679" name="Google Shape;679;p35"/>
          <p:cNvSpPr/>
          <p:nvPr/>
        </p:nvSpPr>
        <p:spPr>
          <a:xfrm>
            <a:off x="5904702" y="1317400"/>
            <a:ext cx="1899300" cy="417000"/>
          </a:xfrm>
          <a:prstGeom prst="roundRect">
            <a:avLst>
              <a:gd name="adj" fmla="val 16667"/>
            </a:avLst>
          </a:prstGeom>
          <a:solidFill>
            <a:srgbClr val="FFF2CC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latin typeface="Century Schoolbook"/>
                <a:ea typeface="Century Schoolbook"/>
                <a:cs typeface="Century Schoolbook"/>
                <a:sym typeface="Century Schoolbook"/>
              </a:rPr>
              <a:t>SDN Controller</a:t>
            </a:r>
            <a:endParaRPr sz="1800">
              <a:latin typeface="Century Schoolbook"/>
              <a:ea typeface="Century Schoolbook"/>
              <a:cs typeface="Century Schoolbook"/>
              <a:sym typeface="Century Schoolbook"/>
            </a:endParaRPr>
          </a:p>
        </p:txBody>
      </p:sp>
      <p:sp>
        <p:nvSpPr>
          <p:cNvPr id="680" name="Google Shape;680;p3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Making low-level signals trustworthy</a:t>
            </a:r>
            <a:endParaRPr/>
          </a:p>
        </p:txBody>
      </p:sp>
      <p:cxnSp>
        <p:nvCxnSpPr>
          <p:cNvPr id="681" name="Google Shape;681;p35"/>
          <p:cNvCxnSpPr/>
          <p:nvPr/>
        </p:nvCxnSpPr>
        <p:spPr>
          <a:xfrm>
            <a:off x="5396729" y="2967151"/>
            <a:ext cx="0" cy="621300"/>
          </a:xfrm>
          <a:prstGeom prst="straightConnector1">
            <a:avLst/>
          </a:prstGeom>
          <a:noFill/>
          <a:ln w="38100" cap="flat" cmpd="sng">
            <a:solidFill>
              <a:srgbClr val="93C47D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682" name="Google Shape;682;p35"/>
          <p:cNvCxnSpPr>
            <a:endCxn id="683" idx="0"/>
          </p:cNvCxnSpPr>
          <p:nvPr/>
        </p:nvCxnSpPr>
        <p:spPr>
          <a:xfrm>
            <a:off x="7719489" y="2596154"/>
            <a:ext cx="0" cy="1225500"/>
          </a:xfrm>
          <a:prstGeom prst="straightConnector1">
            <a:avLst/>
          </a:prstGeom>
          <a:noFill/>
          <a:ln w="38100" cap="flat" cmpd="sng">
            <a:solidFill>
              <a:srgbClr val="93C47D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684" name="Google Shape;684;p35"/>
          <p:cNvCxnSpPr>
            <a:endCxn id="685" idx="0"/>
          </p:cNvCxnSpPr>
          <p:nvPr/>
        </p:nvCxnSpPr>
        <p:spPr>
          <a:xfrm flipH="1">
            <a:off x="6854382" y="2967150"/>
            <a:ext cx="7800" cy="575700"/>
          </a:xfrm>
          <a:prstGeom prst="straightConnector1">
            <a:avLst/>
          </a:prstGeom>
          <a:noFill/>
          <a:ln w="38100" cap="flat" cmpd="sng">
            <a:solidFill>
              <a:srgbClr val="93C47D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686" name="Google Shape;686;p35"/>
          <p:cNvCxnSpPr>
            <a:endCxn id="687" idx="0"/>
          </p:cNvCxnSpPr>
          <p:nvPr/>
        </p:nvCxnSpPr>
        <p:spPr>
          <a:xfrm>
            <a:off x="6030704" y="2797351"/>
            <a:ext cx="0" cy="1167000"/>
          </a:xfrm>
          <a:prstGeom prst="straightConnector1">
            <a:avLst/>
          </a:prstGeom>
          <a:noFill/>
          <a:ln w="38100" cap="flat" cmpd="sng">
            <a:solidFill>
              <a:srgbClr val="93C47D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683" name="Google Shape;683;p35"/>
          <p:cNvSpPr/>
          <p:nvPr/>
        </p:nvSpPr>
        <p:spPr>
          <a:xfrm>
            <a:off x="7427739" y="3821654"/>
            <a:ext cx="583500" cy="417000"/>
          </a:xfrm>
          <a:prstGeom prst="rect">
            <a:avLst/>
          </a:prstGeom>
          <a:solidFill>
            <a:srgbClr val="CFE2F3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Century Schoolbook"/>
                <a:ea typeface="Century Schoolbook"/>
                <a:cs typeface="Century Schoolbook"/>
                <a:sym typeface="Century Schoolbook"/>
              </a:rPr>
              <a:t>C</a:t>
            </a:r>
            <a:endParaRPr sz="1200">
              <a:latin typeface="Century Schoolbook"/>
              <a:ea typeface="Century Schoolbook"/>
              <a:cs typeface="Century Schoolbook"/>
              <a:sym typeface="Century Schoolbook"/>
            </a:endParaRPr>
          </a:p>
        </p:txBody>
      </p:sp>
      <p:cxnSp>
        <p:nvCxnSpPr>
          <p:cNvPr id="688" name="Google Shape;688;p35"/>
          <p:cNvCxnSpPr>
            <a:stCxn id="687" idx="3"/>
            <a:endCxn id="685" idx="1"/>
          </p:cNvCxnSpPr>
          <p:nvPr/>
        </p:nvCxnSpPr>
        <p:spPr>
          <a:xfrm rot="10800000" flipH="1">
            <a:off x="6322454" y="3751351"/>
            <a:ext cx="240300" cy="421500"/>
          </a:xfrm>
          <a:prstGeom prst="straightConnector1">
            <a:avLst/>
          </a:prstGeom>
          <a:noFill/>
          <a:ln w="3810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689" name="Google Shape;689;p35"/>
          <p:cNvCxnSpPr>
            <a:stCxn id="685" idx="3"/>
            <a:endCxn id="683" idx="1"/>
          </p:cNvCxnSpPr>
          <p:nvPr/>
        </p:nvCxnSpPr>
        <p:spPr>
          <a:xfrm>
            <a:off x="7146132" y="3751350"/>
            <a:ext cx="281700" cy="278700"/>
          </a:xfrm>
          <a:prstGeom prst="straightConnector1">
            <a:avLst/>
          </a:prstGeom>
          <a:noFill/>
          <a:ln w="3810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690" name="Google Shape;690;p35"/>
          <p:cNvSpPr/>
          <p:nvPr/>
        </p:nvSpPr>
        <p:spPr>
          <a:xfrm>
            <a:off x="4789600" y="2153475"/>
            <a:ext cx="3938868" cy="1005912"/>
          </a:xfrm>
          <a:prstGeom prst="cloud">
            <a:avLst/>
          </a:prstGeom>
          <a:solidFill>
            <a:srgbClr val="D9EAD3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latin typeface="Century Schoolbook"/>
                <a:ea typeface="Century Schoolbook"/>
                <a:cs typeface="Century Schoolbook"/>
                <a:sym typeface="Century Schoolbook"/>
              </a:rPr>
              <a:t>Control Infrastructure </a:t>
            </a:r>
            <a:endParaRPr sz="1800">
              <a:latin typeface="Century Schoolbook"/>
              <a:ea typeface="Century Schoolbook"/>
              <a:cs typeface="Century Schoolbook"/>
              <a:sym typeface="Century Schoolbook"/>
            </a:endParaRPr>
          </a:p>
        </p:txBody>
      </p:sp>
      <p:sp>
        <p:nvSpPr>
          <p:cNvPr id="691" name="Google Shape;691;p35"/>
          <p:cNvSpPr txBox="1"/>
          <p:nvPr/>
        </p:nvSpPr>
        <p:spPr>
          <a:xfrm rot="5400000">
            <a:off x="5028384" y="3530994"/>
            <a:ext cx="7293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2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…</a:t>
            </a:r>
            <a:endParaRPr sz="1800">
              <a:solidFill>
                <a:schemeClr val="dk2"/>
              </a:solidFill>
              <a:latin typeface="Century Schoolbook"/>
              <a:ea typeface="Century Schoolbook"/>
              <a:cs typeface="Century Schoolbook"/>
              <a:sym typeface="Century Schoolbook"/>
            </a:endParaRPr>
          </a:p>
        </p:txBody>
      </p:sp>
      <p:sp>
        <p:nvSpPr>
          <p:cNvPr id="687" name="Google Shape;687;p35"/>
          <p:cNvSpPr/>
          <p:nvPr/>
        </p:nvSpPr>
        <p:spPr>
          <a:xfrm>
            <a:off x="5738954" y="3964351"/>
            <a:ext cx="583500" cy="417000"/>
          </a:xfrm>
          <a:prstGeom prst="rect">
            <a:avLst/>
          </a:prstGeom>
          <a:solidFill>
            <a:srgbClr val="CFE2F3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Century Schoolbook"/>
                <a:ea typeface="Century Schoolbook"/>
                <a:cs typeface="Century Schoolbook"/>
                <a:sym typeface="Century Schoolbook"/>
              </a:rPr>
              <a:t>A</a:t>
            </a:r>
            <a:endParaRPr sz="1200">
              <a:latin typeface="Century Schoolbook"/>
              <a:ea typeface="Century Schoolbook"/>
              <a:cs typeface="Century Schoolbook"/>
              <a:sym typeface="Century Schoolbook"/>
            </a:endParaRPr>
          </a:p>
        </p:txBody>
      </p:sp>
      <p:sp>
        <p:nvSpPr>
          <p:cNvPr id="685" name="Google Shape;685;p35"/>
          <p:cNvSpPr/>
          <p:nvPr/>
        </p:nvSpPr>
        <p:spPr>
          <a:xfrm>
            <a:off x="6562632" y="3542850"/>
            <a:ext cx="583500" cy="417000"/>
          </a:xfrm>
          <a:prstGeom prst="rect">
            <a:avLst/>
          </a:prstGeom>
          <a:solidFill>
            <a:srgbClr val="CFE2F3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Century Schoolbook"/>
                <a:ea typeface="Century Schoolbook"/>
                <a:cs typeface="Century Schoolbook"/>
                <a:sym typeface="Century Schoolbook"/>
              </a:rPr>
              <a:t>B</a:t>
            </a:r>
            <a:endParaRPr sz="1200">
              <a:latin typeface="Century Schoolbook"/>
              <a:ea typeface="Century Schoolbook"/>
              <a:cs typeface="Century Schoolbook"/>
              <a:sym typeface="Century Schoolbook"/>
            </a:endParaRPr>
          </a:p>
        </p:txBody>
      </p:sp>
      <p:sp>
        <p:nvSpPr>
          <p:cNvPr id="692" name="Google Shape;692;p35"/>
          <p:cNvSpPr txBox="1"/>
          <p:nvPr/>
        </p:nvSpPr>
        <p:spPr>
          <a:xfrm>
            <a:off x="20395" y="4791275"/>
            <a:ext cx="468000" cy="3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2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9</a:t>
            </a:r>
            <a:endParaRPr sz="1200">
              <a:solidFill>
                <a:schemeClr val="dk2"/>
              </a:solidFill>
              <a:latin typeface="Century Schoolbook"/>
              <a:ea typeface="Century Schoolbook"/>
              <a:cs typeface="Century Schoolbook"/>
              <a:sym typeface="Century Schoolbook"/>
            </a:endParaRPr>
          </a:p>
        </p:txBody>
      </p:sp>
      <p:cxnSp>
        <p:nvCxnSpPr>
          <p:cNvPr id="693" name="Google Shape;693;p35"/>
          <p:cNvCxnSpPr>
            <a:stCxn id="694" idx="2"/>
            <a:endCxn id="694" idx="2"/>
          </p:cNvCxnSpPr>
          <p:nvPr/>
        </p:nvCxnSpPr>
        <p:spPr>
          <a:xfrm>
            <a:off x="6047063" y="4580625"/>
            <a:ext cx="0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695" name="Google Shape;695;p35"/>
          <p:cNvSpPr/>
          <p:nvPr/>
        </p:nvSpPr>
        <p:spPr>
          <a:xfrm>
            <a:off x="6100617" y="4033500"/>
            <a:ext cx="261900" cy="278700"/>
          </a:xfrm>
          <a:prstGeom prst="verticalScroll">
            <a:avLst>
              <a:gd name="adj" fmla="val 12500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91425" rIns="0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 b="1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17</a:t>
            </a:r>
            <a:endParaRPr sz="800" b="1">
              <a:solidFill>
                <a:schemeClr val="dk1"/>
              </a:solidFill>
              <a:latin typeface="Century Schoolbook"/>
              <a:ea typeface="Century Schoolbook"/>
              <a:cs typeface="Century Schoolbook"/>
              <a:sym typeface="Century Schoolbook"/>
            </a:endParaRPr>
          </a:p>
        </p:txBody>
      </p:sp>
      <p:sp>
        <p:nvSpPr>
          <p:cNvPr id="696" name="Google Shape;696;p3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5275800" cy="2300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/>
              <a:t>Network signals are naturally interconnected.</a:t>
            </a:r>
            <a:endParaRPr sz="170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/>
              <a:t> → Actions reflected in multiple measurements.</a:t>
            </a:r>
            <a:endParaRPr sz="1700"/>
          </a:p>
        </p:txBody>
      </p:sp>
      <p:sp>
        <p:nvSpPr>
          <p:cNvPr id="697" name="Google Shape;697;p35"/>
          <p:cNvSpPr/>
          <p:nvPr/>
        </p:nvSpPr>
        <p:spPr>
          <a:xfrm>
            <a:off x="6505398" y="3612000"/>
            <a:ext cx="261900" cy="278700"/>
          </a:xfrm>
          <a:prstGeom prst="verticalScroll">
            <a:avLst>
              <a:gd name="adj" fmla="val 12500"/>
            </a:avLst>
          </a:prstGeom>
          <a:solidFill>
            <a:schemeClr val="lt2"/>
          </a:solidFill>
          <a:ln w="952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91425" rIns="0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 b="1">
                <a:latin typeface="Century Schoolbook"/>
                <a:ea typeface="Century Schoolbook"/>
                <a:cs typeface="Century Schoolbook"/>
                <a:sym typeface="Century Schoolbook"/>
              </a:rPr>
              <a:t>17</a:t>
            </a:r>
            <a:endParaRPr sz="800" b="1">
              <a:latin typeface="Century Schoolbook"/>
              <a:ea typeface="Century Schoolbook"/>
              <a:cs typeface="Century Schoolbook"/>
              <a:sym typeface="Century Schoolbook"/>
            </a:endParaRPr>
          </a:p>
        </p:txBody>
      </p:sp>
      <p:sp>
        <p:nvSpPr>
          <p:cNvPr id="698" name="Google Shape;698;p35"/>
          <p:cNvSpPr/>
          <p:nvPr/>
        </p:nvSpPr>
        <p:spPr>
          <a:xfrm>
            <a:off x="6962598" y="3612000"/>
            <a:ext cx="261900" cy="278700"/>
          </a:xfrm>
          <a:prstGeom prst="verticalScroll">
            <a:avLst>
              <a:gd name="adj" fmla="val 12500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91425" rIns="0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latin typeface="Century Schoolbook"/>
                <a:ea typeface="Century Schoolbook"/>
                <a:cs typeface="Century Schoolbook"/>
                <a:sym typeface="Century Schoolbook"/>
              </a:rPr>
              <a:t>87</a:t>
            </a:r>
            <a:endParaRPr sz="800">
              <a:latin typeface="Century Schoolbook"/>
              <a:ea typeface="Century Schoolbook"/>
              <a:cs typeface="Century Schoolbook"/>
              <a:sym typeface="Century Schoolbook"/>
            </a:endParaRPr>
          </a:p>
        </p:txBody>
      </p:sp>
      <p:sp>
        <p:nvSpPr>
          <p:cNvPr id="699" name="Google Shape;699;p35"/>
          <p:cNvSpPr/>
          <p:nvPr/>
        </p:nvSpPr>
        <p:spPr>
          <a:xfrm>
            <a:off x="7343598" y="3916800"/>
            <a:ext cx="261900" cy="278700"/>
          </a:xfrm>
          <a:prstGeom prst="verticalScroll">
            <a:avLst>
              <a:gd name="adj" fmla="val 12500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91425" rIns="0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latin typeface="Century Schoolbook"/>
                <a:ea typeface="Century Schoolbook"/>
                <a:cs typeface="Century Schoolbook"/>
                <a:sym typeface="Century Schoolbook"/>
              </a:rPr>
              <a:t>87</a:t>
            </a:r>
            <a:endParaRPr sz="800">
              <a:latin typeface="Century Schoolbook"/>
              <a:ea typeface="Century Schoolbook"/>
              <a:cs typeface="Century Schoolbook"/>
              <a:sym typeface="Century Schoolbook"/>
            </a:endParaRPr>
          </a:p>
        </p:txBody>
      </p:sp>
      <p:grpSp>
        <p:nvGrpSpPr>
          <p:cNvPr id="700" name="Google Shape;700;p35"/>
          <p:cNvGrpSpPr/>
          <p:nvPr/>
        </p:nvGrpSpPr>
        <p:grpSpPr>
          <a:xfrm>
            <a:off x="6574240" y="4023075"/>
            <a:ext cx="402213" cy="152100"/>
            <a:chOff x="6824250" y="4023075"/>
            <a:chExt cx="402213" cy="152100"/>
          </a:xfrm>
        </p:grpSpPr>
        <p:sp>
          <p:nvSpPr>
            <p:cNvPr id="701" name="Google Shape;701;p35"/>
            <p:cNvSpPr/>
            <p:nvPr/>
          </p:nvSpPr>
          <p:spPr>
            <a:xfrm>
              <a:off x="6944763" y="4023075"/>
              <a:ext cx="281700" cy="152100"/>
            </a:xfrm>
            <a:prstGeom prst="roundRect">
              <a:avLst>
                <a:gd name="adj" fmla="val 16667"/>
              </a:avLst>
            </a:prstGeom>
            <a:solidFill>
              <a:srgbClr val="D9D2E9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entury Schoolbook"/>
                <a:ea typeface="Century Schoolbook"/>
                <a:cs typeface="Century Schoolbook"/>
                <a:sym typeface="Century Schoolbook"/>
              </a:endParaRPr>
            </a:p>
          </p:txBody>
        </p:sp>
        <p:grpSp>
          <p:nvGrpSpPr>
            <p:cNvPr id="702" name="Google Shape;702;p35"/>
            <p:cNvGrpSpPr/>
            <p:nvPr/>
          </p:nvGrpSpPr>
          <p:grpSpPr>
            <a:xfrm>
              <a:off x="6824250" y="4075375"/>
              <a:ext cx="101700" cy="47796"/>
              <a:chOff x="6824250" y="4075375"/>
              <a:chExt cx="101700" cy="47796"/>
            </a:xfrm>
          </p:grpSpPr>
          <p:cxnSp>
            <p:nvCxnSpPr>
              <p:cNvPr id="703" name="Google Shape;703;p35"/>
              <p:cNvCxnSpPr/>
              <p:nvPr/>
            </p:nvCxnSpPr>
            <p:spPr>
              <a:xfrm rot="10800000">
                <a:off x="6824250" y="4075375"/>
                <a:ext cx="1017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04" name="Google Shape;704;p35"/>
              <p:cNvCxnSpPr/>
              <p:nvPr/>
            </p:nvCxnSpPr>
            <p:spPr>
              <a:xfrm rot="10800000">
                <a:off x="6824250" y="4099273"/>
                <a:ext cx="1017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05" name="Google Shape;705;p35"/>
              <p:cNvCxnSpPr/>
              <p:nvPr/>
            </p:nvCxnSpPr>
            <p:spPr>
              <a:xfrm rot="10800000">
                <a:off x="6824250" y="4123171"/>
                <a:ext cx="1017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</p:grp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0" name="Google Shape;710;p36"/>
          <p:cNvSpPr/>
          <p:nvPr/>
        </p:nvSpPr>
        <p:spPr>
          <a:xfrm>
            <a:off x="5587475" y="3419075"/>
            <a:ext cx="2671200" cy="1092900"/>
          </a:xfrm>
          <a:prstGeom prst="roundRect">
            <a:avLst>
              <a:gd name="adj" fmla="val 16667"/>
            </a:avLst>
          </a:prstGeom>
          <a:solidFill>
            <a:srgbClr val="F0F0F0">
              <a:alpha val="50000"/>
            </a:srgbClr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entury Schoolbook"/>
              <a:ea typeface="Century Schoolbook"/>
              <a:cs typeface="Century Schoolbook"/>
              <a:sym typeface="Century Schoolbook"/>
            </a:endParaRPr>
          </a:p>
        </p:txBody>
      </p:sp>
      <p:cxnSp>
        <p:nvCxnSpPr>
          <p:cNvPr id="711" name="Google Shape;711;p36"/>
          <p:cNvCxnSpPr/>
          <p:nvPr/>
        </p:nvCxnSpPr>
        <p:spPr>
          <a:xfrm>
            <a:off x="6854456" y="1733983"/>
            <a:ext cx="0" cy="723300"/>
          </a:xfrm>
          <a:prstGeom prst="straightConnector1">
            <a:avLst/>
          </a:prstGeom>
          <a:noFill/>
          <a:ln w="38100" cap="flat" cmpd="sng">
            <a:solidFill>
              <a:srgbClr val="93C47D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712" name="Google Shape;712;p36"/>
          <p:cNvSpPr/>
          <p:nvPr/>
        </p:nvSpPr>
        <p:spPr>
          <a:xfrm>
            <a:off x="5904702" y="1317400"/>
            <a:ext cx="1899300" cy="417000"/>
          </a:xfrm>
          <a:prstGeom prst="roundRect">
            <a:avLst>
              <a:gd name="adj" fmla="val 16667"/>
            </a:avLst>
          </a:prstGeom>
          <a:solidFill>
            <a:srgbClr val="FFF2CC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latin typeface="Century Schoolbook"/>
                <a:ea typeface="Century Schoolbook"/>
                <a:cs typeface="Century Schoolbook"/>
                <a:sym typeface="Century Schoolbook"/>
              </a:rPr>
              <a:t>SDN Controller</a:t>
            </a:r>
            <a:endParaRPr sz="1800">
              <a:latin typeface="Century Schoolbook"/>
              <a:ea typeface="Century Schoolbook"/>
              <a:cs typeface="Century Schoolbook"/>
              <a:sym typeface="Century Schoolbook"/>
            </a:endParaRPr>
          </a:p>
        </p:txBody>
      </p:sp>
      <p:sp>
        <p:nvSpPr>
          <p:cNvPr id="713" name="Google Shape;713;p3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Making low-level signals trustworthy</a:t>
            </a:r>
            <a:endParaRPr/>
          </a:p>
        </p:txBody>
      </p:sp>
      <p:cxnSp>
        <p:nvCxnSpPr>
          <p:cNvPr id="714" name="Google Shape;714;p36"/>
          <p:cNvCxnSpPr/>
          <p:nvPr/>
        </p:nvCxnSpPr>
        <p:spPr>
          <a:xfrm>
            <a:off x="5396729" y="2967151"/>
            <a:ext cx="0" cy="621300"/>
          </a:xfrm>
          <a:prstGeom prst="straightConnector1">
            <a:avLst/>
          </a:prstGeom>
          <a:noFill/>
          <a:ln w="38100" cap="flat" cmpd="sng">
            <a:solidFill>
              <a:srgbClr val="93C47D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715" name="Google Shape;715;p36"/>
          <p:cNvCxnSpPr>
            <a:endCxn id="716" idx="0"/>
          </p:cNvCxnSpPr>
          <p:nvPr/>
        </p:nvCxnSpPr>
        <p:spPr>
          <a:xfrm>
            <a:off x="7719489" y="2596154"/>
            <a:ext cx="0" cy="1225500"/>
          </a:xfrm>
          <a:prstGeom prst="straightConnector1">
            <a:avLst/>
          </a:prstGeom>
          <a:noFill/>
          <a:ln w="38100" cap="flat" cmpd="sng">
            <a:solidFill>
              <a:srgbClr val="93C47D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717" name="Google Shape;717;p36"/>
          <p:cNvCxnSpPr>
            <a:endCxn id="718" idx="0"/>
          </p:cNvCxnSpPr>
          <p:nvPr/>
        </p:nvCxnSpPr>
        <p:spPr>
          <a:xfrm flipH="1">
            <a:off x="6854382" y="2967150"/>
            <a:ext cx="7800" cy="575700"/>
          </a:xfrm>
          <a:prstGeom prst="straightConnector1">
            <a:avLst/>
          </a:prstGeom>
          <a:noFill/>
          <a:ln w="38100" cap="flat" cmpd="sng">
            <a:solidFill>
              <a:srgbClr val="93C47D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719" name="Google Shape;719;p36"/>
          <p:cNvCxnSpPr>
            <a:endCxn id="720" idx="0"/>
          </p:cNvCxnSpPr>
          <p:nvPr/>
        </p:nvCxnSpPr>
        <p:spPr>
          <a:xfrm>
            <a:off x="6030704" y="2797351"/>
            <a:ext cx="0" cy="1167000"/>
          </a:xfrm>
          <a:prstGeom prst="straightConnector1">
            <a:avLst/>
          </a:prstGeom>
          <a:noFill/>
          <a:ln w="38100" cap="flat" cmpd="sng">
            <a:solidFill>
              <a:srgbClr val="93C47D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716" name="Google Shape;716;p36"/>
          <p:cNvSpPr/>
          <p:nvPr/>
        </p:nvSpPr>
        <p:spPr>
          <a:xfrm>
            <a:off x="7427739" y="3821654"/>
            <a:ext cx="583500" cy="417000"/>
          </a:xfrm>
          <a:prstGeom prst="rect">
            <a:avLst/>
          </a:prstGeom>
          <a:solidFill>
            <a:srgbClr val="CFE2F3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Century Schoolbook"/>
                <a:ea typeface="Century Schoolbook"/>
                <a:cs typeface="Century Schoolbook"/>
                <a:sym typeface="Century Schoolbook"/>
              </a:rPr>
              <a:t>C</a:t>
            </a:r>
            <a:endParaRPr sz="1200">
              <a:latin typeface="Century Schoolbook"/>
              <a:ea typeface="Century Schoolbook"/>
              <a:cs typeface="Century Schoolbook"/>
              <a:sym typeface="Century Schoolbook"/>
            </a:endParaRPr>
          </a:p>
        </p:txBody>
      </p:sp>
      <p:cxnSp>
        <p:nvCxnSpPr>
          <p:cNvPr id="721" name="Google Shape;721;p36"/>
          <p:cNvCxnSpPr>
            <a:stCxn id="720" idx="3"/>
            <a:endCxn id="718" idx="1"/>
          </p:cNvCxnSpPr>
          <p:nvPr/>
        </p:nvCxnSpPr>
        <p:spPr>
          <a:xfrm rot="10800000" flipH="1">
            <a:off x="6322454" y="3751351"/>
            <a:ext cx="240300" cy="421500"/>
          </a:xfrm>
          <a:prstGeom prst="straightConnector1">
            <a:avLst/>
          </a:prstGeom>
          <a:noFill/>
          <a:ln w="3810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722" name="Google Shape;722;p36"/>
          <p:cNvCxnSpPr>
            <a:stCxn id="718" idx="3"/>
            <a:endCxn id="716" idx="1"/>
          </p:cNvCxnSpPr>
          <p:nvPr/>
        </p:nvCxnSpPr>
        <p:spPr>
          <a:xfrm>
            <a:off x="7146132" y="3751350"/>
            <a:ext cx="281700" cy="278700"/>
          </a:xfrm>
          <a:prstGeom prst="straightConnector1">
            <a:avLst/>
          </a:prstGeom>
          <a:noFill/>
          <a:ln w="3810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723" name="Google Shape;723;p36"/>
          <p:cNvSpPr/>
          <p:nvPr/>
        </p:nvSpPr>
        <p:spPr>
          <a:xfrm>
            <a:off x="4789600" y="2153475"/>
            <a:ext cx="3938868" cy="1005912"/>
          </a:xfrm>
          <a:prstGeom prst="cloud">
            <a:avLst/>
          </a:prstGeom>
          <a:solidFill>
            <a:srgbClr val="D9EAD3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latin typeface="Century Schoolbook"/>
                <a:ea typeface="Century Schoolbook"/>
                <a:cs typeface="Century Schoolbook"/>
                <a:sym typeface="Century Schoolbook"/>
              </a:rPr>
              <a:t>Control Infrastructure </a:t>
            </a:r>
            <a:endParaRPr sz="1800">
              <a:latin typeface="Century Schoolbook"/>
              <a:ea typeface="Century Schoolbook"/>
              <a:cs typeface="Century Schoolbook"/>
              <a:sym typeface="Century Schoolbook"/>
            </a:endParaRPr>
          </a:p>
        </p:txBody>
      </p:sp>
      <p:sp>
        <p:nvSpPr>
          <p:cNvPr id="724" name="Google Shape;724;p36"/>
          <p:cNvSpPr txBox="1"/>
          <p:nvPr/>
        </p:nvSpPr>
        <p:spPr>
          <a:xfrm rot="5400000">
            <a:off x="5028384" y="3530994"/>
            <a:ext cx="7293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2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…</a:t>
            </a:r>
            <a:endParaRPr sz="1800">
              <a:solidFill>
                <a:schemeClr val="dk2"/>
              </a:solidFill>
              <a:latin typeface="Century Schoolbook"/>
              <a:ea typeface="Century Schoolbook"/>
              <a:cs typeface="Century Schoolbook"/>
              <a:sym typeface="Century Schoolbook"/>
            </a:endParaRPr>
          </a:p>
        </p:txBody>
      </p:sp>
      <p:sp>
        <p:nvSpPr>
          <p:cNvPr id="720" name="Google Shape;720;p36"/>
          <p:cNvSpPr/>
          <p:nvPr/>
        </p:nvSpPr>
        <p:spPr>
          <a:xfrm>
            <a:off x="5738954" y="3964351"/>
            <a:ext cx="583500" cy="417000"/>
          </a:xfrm>
          <a:prstGeom prst="rect">
            <a:avLst/>
          </a:prstGeom>
          <a:solidFill>
            <a:srgbClr val="CFE2F3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Century Schoolbook"/>
                <a:ea typeface="Century Schoolbook"/>
                <a:cs typeface="Century Schoolbook"/>
                <a:sym typeface="Century Schoolbook"/>
              </a:rPr>
              <a:t>A</a:t>
            </a:r>
            <a:endParaRPr sz="1200">
              <a:latin typeface="Century Schoolbook"/>
              <a:ea typeface="Century Schoolbook"/>
              <a:cs typeface="Century Schoolbook"/>
              <a:sym typeface="Century Schoolbook"/>
            </a:endParaRPr>
          </a:p>
        </p:txBody>
      </p:sp>
      <p:sp>
        <p:nvSpPr>
          <p:cNvPr id="718" name="Google Shape;718;p36"/>
          <p:cNvSpPr/>
          <p:nvPr/>
        </p:nvSpPr>
        <p:spPr>
          <a:xfrm>
            <a:off x="6562632" y="3542850"/>
            <a:ext cx="583500" cy="417000"/>
          </a:xfrm>
          <a:prstGeom prst="rect">
            <a:avLst/>
          </a:prstGeom>
          <a:solidFill>
            <a:srgbClr val="CFE2F3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Century Schoolbook"/>
                <a:ea typeface="Century Schoolbook"/>
                <a:cs typeface="Century Schoolbook"/>
                <a:sym typeface="Century Schoolbook"/>
              </a:rPr>
              <a:t>B</a:t>
            </a:r>
            <a:endParaRPr sz="1200">
              <a:latin typeface="Century Schoolbook"/>
              <a:ea typeface="Century Schoolbook"/>
              <a:cs typeface="Century Schoolbook"/>
              <a:sym typeface="Century Schoolbook"/>
            </a:endParaRPr>
          </a:p>
        </p:txBody>
      </p:sp>
      <p:sp>
        <p:nvSpPr>
          <p:cNvPr id="725" name="Google Shape;725;p36"/>
          <p:cNvSpPr txBox="1"/>
          <p:nvPr/>
        </p:nvSpPr>
        <p:spPr>
          <a:xfrm>
            <a:off x="20395" y="4791275"/>
            <a:ext cx="468000" cy="3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2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9</a:t>
            </a:r>
            <a:endParaRPr sz="1200">
              <a:solidFill>
                <a:schemeClr val="dk2"/>
              </a:solidFill>
              <a:latin typeface="Century Schoolbook"/>
              <a:ea typeface="Century Schoolbook"/>
              <a:cs typeface="Century Schoolbook"/>
              <a:sym typeface="Century Schoolbook"/>
            </a:endParaRPr>
          </a:p>
        </p:txBody>
      </p:sp>
      <p:cxnSp>
        <p:nvCxnSpPr>
          <p:cNvPr id="726" name="Google Shape;726;p36"/>
          <p:cNvCxnSpPr>
            <a:stCxn id="727" idx="2"/>
            <a:endCxn id="727" idx="2"/>
          </p:cNvCxnSpPr>
          <p:nvPr/>
        </p:nvCxnSpPr>
        <p:spPr>
          <a:xfrm>
            <a:off x="6047063" y="4580625"/>
            <a:ext cx="0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728" name="Google Shape;728;p36"/>
          <p:cNvSpPr/>
          <p:nvPr/>
        </p:nvSpPr>
        <p:spPr>
          <a:xfrm>
            <a:off x="6100617" y="4033500"/>
            <a:ext cx="261900" cy="278700"/>
          </a:xfrm>
          <a:prstGeom prst="verticalScroll">
            <a:avLst>
              <a:gd name="adj" fmla="val 12500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91425" rIns="0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 b="1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17</a:t>
            </a:r>
            <a:endParaRPr sz="800" b="1">
              <a:solidFill>
                <a:schemeClr val="dk1"/>
              </a:solidFill>
              <a:latin typeface="Century Schoolbook"/>
              <a:ea typeface="Century Schoolbook"/>
              <a:cs typeface="Century Schoolbook"/>
              <a:sym typeface="Century Schoolbook"/>
            </a:endParaRPr>
          </a:p>
        </p:txBody>
      </p:sp>
      <p:sp>
        <p:nvSpPr>
          <p:cNvPr id="729" name="Google Shape;729;p36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5275800" cy="2300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/>
              <a:t>Network signals are naturally interconnected.</a:t>
            </a:r>
            <a:endParaRPr sz="170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/>
              <a:t> → Actions reflected in multiple measurements.</a:t>
            </a:r>
            <a:endParaRPr sz="1700"/>
          </a:p>
        </p:txBody>
      </p:sp>
      <p:sp>
        <p:nvSpPr>
          <p:cNvPr id="730" name="Google Shape;730;p36"/>
          <p:cNvSpPr/>
          <p:nvPr/>
        </p:nvSpPr>
        <p:spPr>
          <a:xfrm>
            <a:off x="6505398" y="3612000"/>
            <a:ext cx="261900" cy="278700"/>
          </a:xfrm>
          <a:prstGeom prst="verticalScroll">
            <a:avLst>
              <a:gd name="adj" fmla="val 12500"/>
            </a:avLst>
          </a:prstGeom>
          <a:solidFill>
            <a:schemeClr val="lt2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91425" rIns="0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 b="1">
                <a:latin typeface="Century Schoolbook"/>
                <a:ea typeface="Century Schoolbook"/>
                <a:cs typeface="Century Schoolbook"/>
                <a:sym typeface="Century Schoolbook"/>
              </a:rPr>
              <a:t>17</a:t>
            </a:r>
            <a:endParaRPr sz="800" b="1">
              <a:latin typeface="Century Schoolbook"/>
              <a:ea typeface="Century Schoolbook"/>
              <a:cs typeface="Century Schoolbook"/>
              <a:sym typeface="Century Schoolbook"/>
            </a:endParaRPr>
          </a:p>
        </p:txBody>
      </p:sp>
      <p:sp>
        <p:nvSpPr>
          <p:cNvPr id="731" name="Google Shape;731;p36"/>
          <p:cNvSpPr/>
          <p:nvPr/>
        </p:nvSpPr>
        <p:spPr>
          <a:xfrm>
            <a:off x="6962598" y="3612000"/>
            <a:ext cx="261900" cy="278700"/>
          </a:xfrm>
          <a:prstGeom prst="verticalScroll">
            <a:avLst>
              <a:gd name="adj" fmla="val 12500"/>
            </a:avLst>
          </a:prstGeom>
          <a:solidFill>
            <a:schemeClr val="lt2"/>
          </a:solidFill>
          <a:ln w="952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91425" rIns="0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 b="1">
                <a:latin typeface="Century Schoolbook"/>
                <a:ea typeface="Century Schoolbook"/>
                <a:cs typeface="Century Schoolbook"/>
                <a:sym typeface="Century Schoolbook"/>
              </a:rPr>
              <a:t>88</a:t>
            </a:r>
            <a:endParaRPr sz="800" b="1">
              <a:latin typeface="Century Schoolbook"/>
              <a:ea typeface="Century Schoolbook"/>
              <a:cs typeface="Century Schoolbook"/>
              <a:sym typeface="Century Schoolbook"/>
            </a:endParaRPr>
          </a:p>
        </p:txBody>
      </p:sp>
      <p:sp>
        <p:nvSpPr>
          <p:cNvPr id="732" name="Google Shape;732;p36"/>
          <p:cNvSpPr/>
          <p:nvPr/>
        </p:nvSpPr>
        <p:spPr>
          <a:xfrm>
            <a:off x="7343598" y="3916800"/>
            <a:ext cx="261900" cy="278700"/>
          </a:xfrm>
          <a:prstGeom prst="verticalScroll">
            <a:avLst>
              <a:gd name="adj" fmla="val 12500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91425" rIns="0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latin typeface="Century Schoolbook"/>
                <a:ea typeface="Century Schoolbook"/>
                <a:cs typeface="Century Schoolbook"/>
                <a:sym typeface="Century Schoolbook"/>
              </a:rPr>
              <a:t>87</a:t>
            </a:r>
            <a:endParaRPr sz="800">
              <a:latin typeface="Century Schoolbook"/>
              <a:ea typeface="Century Schoolbook"/>
              <a:cs typeface="Century Schoolbook"/>
              <a:sym typeface="Century Schoolbook"/>
            </a:endParaRPr>
          </a:p>
        </p:txBody>
      </p:sp>
      <p:grpSp>
        <p:nvGrpSpPr>
          <p:cNvPr id="733" name="Google Shape;733;p36"/>
          <p:cNvGrpSpPr/>
          <p:nvPr/>
        </p:nvGrpSpPr>
        <p:grpSpPr>
          <a:xfrm>
            <a:off x="6920785" y="3951394"/>
            <a:ext cx="377250" cy="256025"/>
            <a:chOff x="7069450" y="4191200"/>
            <a:chExt cx="377250" cy="256025"/>
          </a:xfrm>
        </p:grpSpPr>
        <p:sp>
          <p:nvSpPr>
            <p:cNvPr id="734" name="Google Shape;734;p36"/>
            <p:cNvSpPr/>
            <p:nvPr/>
          </p:nvSpPr>
          <p:spPr>
            <a:xfrm>
              <a:off x="7165000" y="4295125"/>
              <a:ext cx="281700" cy="152100"/>
            </a:xfrm>
            <a:prstGeom prst="roundRect">
              <a:avLst>
                <a:gd name="adj" fmla="val 16667"/>
              </a:avLst>
            </a:prstGeom>
            <a:solidFill>
              <a:srgbClr val="D9D2E9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entury Schoolbook"/>
                <a:ea typeface="Century Schoolbook"/>
                <a:cs typeface="Century Schoolbook"/>
                <a:sym typeface="Century Schoolbook"/>
              </a:endParaRPr>
            </a:p>
          </p:txBody>
        </p:sp>
        <p:grpSp>
          <p:nvGrpSpPr>
            <p:cNvPr id="735" name="Google Shape;735;p36"/>
            <p:cNvGrpSpPr/>
            <p:nvPr/>
          </p:nvGrpSpPr>
          <p:grpSpPr>
            <a:xfrm rot="5400000">
              <a:off x="7073800" y="4186850"/>
              <a:ext cx="103936" cy="112636"/>
              <a:chOff x="8633075" y="3835975"/>
              <a:chExt cx="103936" cy="112636"/>
            </a:xfrm>
          </p:grpSpPr>
          <p:cxnSp>
            <p:nvCxnSpPr>
              <p:cNvPr id="736" name="Google Shape;736;p36"/>
              <p:cNvCxnSpPr/>
              <p:nvPr/>
            </p:nvCxnSpPr>
            <p:spPr>
              <a:xfrm flipH="1">
                <a:off x="8633075" y="3835975"/>
                <a:ext cx="69300" cy="780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37" name="Google Shape;737;p36"/>
              <p:cNvCxnSpPr/>
              <p:nvPr/>
            </p:nvCxnSpPr>
            <p:spPr>
              <a:xfrm flipH="1">
                <a:off x="8650393" y="3853293"/>
                <a:ext cx="69300" cy="780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38" name="Google Shape;738;p36"/>
              <p:cNvCxnSpPr/>
              <p:nvPr/>
            </p:nvCxnSpPr>
            <p:spPr>
              <a:xfrm flipH="1">
                <a:off x="8667711" y="3870611"/>
                <a:ext cx="69300" cy="780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</p:grp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3" name="Google Shape;743;p37"/>
          <p:cNvSpPr/>
          <p:nvPr/>
        </p:nvSpPr>
        <p:spPr>
          <a:xfrm>
            <a:off x="5587475" y="3419075"/>
            <a:ext cx="2671200" cy="1092900"/>
          </a:xfrm>
          <a:prstGeom prst="roundRect">
            <a:avLst>
              <a:gd name="adj" fmla="val 16667"/>
            </a:avLst>
          </a:prstGeom>
          <a:solidFill>
            <a:srgbClr val="F0F0F0">
              <a:alpha val="50000"/>
            </a:srgbClr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entury Schoolbook"/>
              <a:ea typeface="Century Schoolbook"/>
              <a:cs typeface="Century Schoolbook"/>
              <a:sym typeface="Century Schoolbook"/>
            </a:endParaRPr>
          </a:p>
        </p:txBody>
      </p:sp>
      <p:cxnSp>
        <p:nvCxnSpPr>
          <p:cNvPr id="744" name="Google Shape;744;p37"/>
          <p:cNvCxnSpPr/>
          <p:nvPr/>
        </p:nvCxnSpPr>
        <p:spPr>
          <a:xfrm>
            <a:off x="6854456" y="1733983"/>
            <a:ext cx="0" cy="723300"/>
          </a:xfrm>
          <a:prstGeom prst="straightConnector1">
            <a:avLst/>
          </a:prstGeom>
          <a:noFill/>
          <a:ln w="38100" cap="flat" cmpd="sng">
            <a:solidFill>
              <a:srgbClr val="93C47D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745" name="Google Shape;745;p37"/>
          <p:cNvSpPr/>
          <p:nvPr/>
        </p:nvSpPr>
        <p:spPr>
          <a:xfrm>
            <a:off x="5904702" y="1317400"/>
            <a:ext cx="1899300" cy="417000"/>
          </a:xfrm>
          <a:prstGeom prst="roundRect">
            <a:avLst>
              <a:gd name="adj" fmla="val 16667"/>
            </a:avLst>
          </a:prstGeom>
          <a:solidFill>
            <a:srgbClr val="FFF2CC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latin typeface="Century Schoolbook"/>
                <a:ea typeface="Century Schoolbook"/>
                <a:cs typeface="Century Schoolbook"/>
                <a:sym typeface="Century Schoolbook"/>
              </a:rPr>
              <a:t>SDN Controller</a:t>
            </a:r>
            <a:endParaRPr sz="1800">
              <a:latin typeface="Century Schoolbook"/>
              <a:ea typeface="Century Schoolbook"/>
              <a:cs typeface="Century Schoolbook"/>
              <a:sym typeface="Century Schoolbook"/>
            </a:endParaRPr>
          </a:p>
        </p:txBody>
      </p:sp>
      <p:sp>
        <p:nvSpPr>
          <p:cNvPr id="746" name="Google Shape;746;p3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Making low-level signals trustworthy</a:t>
            </a:r>
            <a:endParaRPr/>
          </a:p>
        </p:txBody>
      </p:sp>
      <p:cxnSp>
        <p:nvCxnSpPr>
          <p:cNvPr id="747" name="Google Shape;747;p37"/>
          <p:cNvCxnSpPr/>
          <p:nvPr/>
        </p:nvCxnSpPr>
        <p:spPr>
          <a:xfrm>
            <a:off x="5396729" y="2967151"/>
            <a:ext cx="0" cy="621300"/>
          </a:xfrm>
          <a:prstGeom prst="straightConnector1">
            <a:avLst/>
          </a:prstGeom>
          <a:noFill/>
          <a:ln w="38100" cap="flat" cmpd="sng">
            <a:solidFill>
              <a:srgbClr val="93C47D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748" name="Google Shape;748;p37"/>
          <p:cNvCxnSpPr>
            <a:endCxn id="749" idx="0"/>
          </p:cNvCxnSpPr>
          <p:nvPr/>
        </p:nvCxnSpPr>
        <p:spPr>
          <a:xfrm>
            <a:off x="7719489" y="2596154"/>
            <a:ext cx="0" cy="1225500"/>
          </a:xfrm>
          <a:prstGeom prst="straightConnector1">
            <a:avLst/>
          </a:prstGeom>
          <a:noFill/>
          <a:ln w="38100" cap="flat" cmpd="sng">
            <a:solidFill>
              <a:srgbClr val="93C47D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750" name="Google Shape;750;p37"/>
          <p:cNvCxnSpPr>
            <a:endCxn id="751" idx="0"/>
          </p:cNvCxnSpPr>
          <p:nvPr/>
        </p:nvCxnSpPr>
        <p:spPr>
          <a:xfrm flipH="1">
            <a:off x="6854382" y="2967150"/>
            <a:ext cx="7800" cy="575700"/>
          </a:xfrm>
          <a:prstGeom prst="straightConnector1">
            <a:avLst/>
          </a:prstGeom>
          <a:noFill/>
          <a:ln w="38100" cap="flat" cmpd="sng">
            <a:solidFill>
              <a:srgbClr val="93C47D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752" name="Google Shape;752;p37"/>
          <p:cNvCxnSpPr>
            <a:endCxn id="753" idx="0"/>
          </p:cNvCxnSpPr>
          <p:nvPr/>
        </p:nvCxnSpPr>
        <p:spPr>
          <a:xfrm>
            <a:off x="6030704" y="2797351"/>
            <a:ext cx="0" cy="1167000"/>
          </a:xfrm>
          <a:prstGeom prst="straightConnector1">
            <a:avLst/>
          </a:prstGeom>
          <a:noFill/>
          <a:ln w="38100" cap="flat" cmpd="sng">
            <a:solidFill>
              <a:srgbClr val="93C47D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749" name="Google Shape;749;p37"/>
          <p:cNvSpPr/>
          <p:nvPr/>
        </p:nvSpPr>
        <p:spPr>
          <a:xfrm>
            <a:off x="7427739" y="3821654"/>
            <a:ext cx="583500" cy="417000"/>
          </a:xfrm>
          <a:prstGeom prst="rect">
            <a:avLst/>
          </a:prstGeom>
          <a:solidFill>
            <a:srgbClr val="CFE2F3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Century Schoolbook"/>
                <a:ea typeface="Century Schoolbook"/>
                <a:cs typeface="Century Schoolbook"/>
                <a:sym typeface="Century Schoolbook"/>
              </a:rPr>
              <a:t>C</a:t>
            </a:r>
            <a:endParaRPr sz="1200">
              <a:latin typeface="Century Schoolbook"/>
              <a:ea typeface="Century Schoolbook"/>
              <a:cs typeface="Century Schoolbook"/>
              <a:sym typeface="Century Schoolbook"/>
            </a:endParaRPr>
          </a:p>
        </p:txBody>
      </p:sp>
      <p:cxnSp>
        <p:nvCxnSpPr>
          <p:cNvPr id="754" name="Google Shape;754;p37"/>
          <p:cNvCxnSpPr>
            <a:stCxn id="753" idx="3"/>
            <a:endCxn id="751" idx="1"/>
          </p:cNvCxnSpPr>
          <p:nvPr/>
        </p:nvCxnSpPr>
        <p:spPr>
          <a:xfrm rot="10800000" flipH="1">
            <a:off x="6322454" y="3751351"/>
            <a:ext cx="240300" cy="421500"/>
          </a:xfrm>
          <a:prstGeom prst="straightConnector1">
            <a:avLst/>
          </a:prstGeom>
          <a:noFill/>
          <a:ln w="3810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755" name="Google Shape;755;p37"/>
          <p:cNvCxnSpPr>
            <a:stCxn id="751" idx="3"/>
            <a:endCxn id="749" idx="1"/>
          </p:cNvCxnSpPr>
          <p:nvPr/>
        </p:nvCxnSpPr>
        <p:spPr>
          <a:xfrm>
            <a:off x="7146132" y="3751350"/>
            <a:ext cx="281700" cy="278700"/>
          </a:xfrm>
          <a:prstGeom prst="straightConnector1">
            <a:avLst/>
          </a:prstGeom>
          <a:noFill/>
          <a:ln w="3810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756" name="Google Shape;756;p37"/>
          <p:cNvSpPr/>
          <p:nvPr/>
        </p:nvSpPr>
        <p:spPr>
          <a:xfrm>
            <a:off x="4789600" y="2153475"/>
            <a:ext cx="3938868" cy="1005912"/>
          </a:xfrm>
          <a:prstGeom prst="cloud">
            <a:avLst/>
          </a:prstGeom>
          <a:solidFill>
            <a:srgbClr val="D9EAD3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latin typeface="Century Schoolbook"/>
                <a:ea typeface="Century Schoolbook"/>
                <a:cs typeface="Century Schoolbook"/>
                <a:sym typeface="Century Schoolbook"/>
              </a:rPr>
              <a:t>Control Infrastructure </a:t>
            </a:r>
            <a:endParaRPr sz="1800">
              <a:latin typeface="Century Schoolbook"/>
              <a:ea typeface="Century Schoolbook"/>
              <a:cs typeface="Century Schoolbook"/>
              <a:sym typeface="Century Schoolbook"/>
            </a:endParaRPr>
          </a:p>
        </p:txBody>
      </p:sp>
      <p:sp>
        <p:nvSpPr>
          <p:cNvPr id="757" name="Google Shape;757;p37"/>
          <p:cNvSpPr txBox="1"/>
          <p:nvPr/>
        </p:nvSpPr>
        <p:spPr>
          <a:xfrm rot="5400000">
            <a:off x="5028384" y="3530994"/>
            <a:ext cx="7293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2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…</a:t>
            </a:r>
            <a:endParaRPr sz="1800">
              <a:solidFill>
                <a:schemeClr val="dk2"/>
              </a:solidFill>
              <a:latin typeface="Century Schoolbook"/>
              <a:ea typeface="Century Schoolbook"/>
              <a:cs typeface="Century Schoolbook"/>
              <a:sym typeface="Century Schoolbook"/>
            </a:endParaRPr>
          </a:p>
        </p:txBody>
      </p:sp>
      <p:sp>
        <p:nvSpPr>
          <p:cNvPr id="753" name="Google Shape;753;p37"/>
          <p:cNvSpPr/>
          <p:nvPr/>
        </p:nvSpPr>
        <p:spPr>
          <a:xfrm>
            <a:off x="5738954" y="3964351"/>
            <a:ext cx="583500" cy="417000"/>
          </a:xfrm>
          <a:prstGeom prst="rect">
            <a:avLst/>
          </a:prstGeom>
          <a:solidFill>
            <a:srgbClr val="CFE2F3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Century Schoolbook"/>
                <a:ea typeface="Century Schoolbook"/>
                <a:cs typeface="Century Schoolbook"/>
                <a:sym typeface="Century Schoolbook"/>
              </a:rPr>
              <a:t>A</a:t>
            </a:r>
            <a:endParaRPr sz="1200">
              <a:latin typeface="Century Schoolbook"/>
              <a:ea typeface="Century Schoolbook"/>
              <a:cs typeface="Century Schoolbook"/>
              <a:sym typeface="Century Schoolbook"/>
            </a:endParaRPr>
          </a:p>
        </p:txBody>
      </p:sp>
      <p:sp>
        <p:nvSpPr>
          <p:cNvPr id="751" name="Google Shape;751;p37"/>
          <p:cNvSpPr/>
          <p:nvPr/>
        </p:nvSpPr>
        <p:spPr>
          <a:xfrm>
            <a:off x="6562632" y="3542850"/>
            <a:ext cx="583500" cy="417000"/>
          </a:xfrm>
          <a:prstGeom prst="rect">
            <a:avLst/>
          </a:prstGeom>
          <a:solidFill>
            <a:srgbClr val="CFE2F3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Century Schoolbook"/>
                <a:ea typeface="Century Schoolbook"/>
                <a:cs typeface="Century Schoolbook"/>
                <a:sym typeface="Century Schoolbook"/>
              </a:rPr>
              <a:t>B</a:t>
            </a:r>
            <a:endParaRPr sz="1200">
              <a:latin typeface="Century Schoolbook"/>
              <a:ea typeface="Century Schoolbook"/>
              <a:cs typeface="Century Schoolbook"/>
              <a:sym typeface="Century Schoolbook"/>
            </a:endParaRPr>
          </a:p>
        </p:txBody>
      </p:sp>
      <p:sp>
        <p:nvSpPr>
          <p:cNvPr id="758" name="Google Shape;758;p37"/>
          <p:cNvSpPr txBox="1"/>
          <p:nvPr/>
        </p:nvSpPr>
        <p:spPr>
          <a:xfrm>
            <a:off x="20395" y="4791275"/>
            <a:ext cx="468000" cy="3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2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9</a:t>
            </a:r>
            <a:endParaRPr sz="1200">
              <a:solidFill>
                <a:schemeClr val="dk2"/>
              </a:solidFill>
              <a:latin typeface="Century Schoolbook"/>
              <a:ea typeface="Century Schoolbook"/>
              <a:cs typeface="Century Schoolbook"/>
              <a:sym typeface="Century Schoolbook"/>
            </a:endParaRPr>
          </a:p>
        </p:txBody>
      </p:sp>
      <p:cxnSp>
        <p:nvCxnSpPr>
          <p:cNvPr id="759" name="Google Shape;759;p37"/>
          <p:cNvCxnSpPr>
            <a:stCxn id="760" idx="2"/>
            <a:endCxn id="760" idx="2"/>
          </p:cNvCxnSpPr>
          <p:nvPr/>
        </p:nvCxnSpPr>
        <p:spPr>
          <a:xfrm>
            <a:off x="6047063" y="4580625"/>
            <a:ext cx="0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761" name="Google Shape;761;p37"/>
          <p:cNvSpPr/>
          <p:nvPr/>
        </p:nvSpPr>
        <p:spPr>
          <a:xfrm>
            <a:off x="6100617" y="4033500"/>
            <a:ext cx="261900" cy="278700"/>
          </a:xfrm>
          <a:prstGeom prst="verticalScroll">
            <a:avLst>
              <a:gd name="adj" fmla="val 12500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91425" rIns="0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 b="1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17</a:t>
            </a:r>
            <a:endParaRPr sz="800" b="1">
              <a:solidFill>
                <a:schemeClr val="dk1"/>
              </a:solidFill>
              <a:latin typeface="Century Schoolbook"/>
              <a:ea typeface="Century Schoolbook"/>
              <a:cs typeface="Century Schoolbook"/>
              <a:sym typeface="Century Schoolbook"/>
            </a:endParaRPr>
          </a:p>
        </p:txBody>
      </p:sp>
      <p:sp>
        <p:nvSpPr>
          <p:cNvPr id="762" name="Google Shape;762;p37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5275800" cy="2300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/>
              <a:t>Network signals are naturally interconnected.</a:t>
            </a:r>
            <a:endParaRPr sz="170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/>
              <a:t> → Actions reflected in multiple measurements.</a:t>
            </a:r>
            <a:endParaRPr sz="1700"/>
          </a:p>
        </p:txBody>
      </p:sp>
      <p:sp>
        <p:nvSpPr>
          <p:cNvPr id="763" name="Google Shape;763;p37"/>
          <p:cNvSpPr/>
          <p:nvPr/>
        </p:nvSpPr>
        <p:spPr>
          <a:xfrm>
            <a:off x="6505398" y="3612000"/>
            <a:ext cx="261900" cy="278700"/>
          </a:xfrm>
          <a:prstGeom prst="verticalScroll">
            <a:avLst>
              <a:gd name="adj" fmla="val 12500"/>
            </a:avLst>
          </a:prstGeom>
          <a:solidFill>
            <a:schemeClr val="lt2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91425" rIns="0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 b="1">
                <a:latin typeface="Century Schoolbook"/>
                <a:ea typeface="Century Schoolbook"/>
                <a:cs typeface="Century Schoolbook"/>
                <a:sym typeface="Century Schoolbook"/>
              </a:rPr>
              <a:t>17</a:t>
            </a:r>
            <a:endParaRPr sz="800" b="1">
              <a:latin typeface="Century Schoolbook"/>
              <a:ea typeface="Century Schoolbook"/>
              <a:cs typeface="Century Schoolbook"/>
              <a:sym typeface="Century Schoolbook"/>
            </a:endParaRPr>
          </a:p>
        </p:txBody>
      </p:sp>
      <p:sp>
        <p:nvSpPr>
          <p:cNvPr id="764" name="Google Shape;764;p37"/>
          <p:cNvSpPr/>
          <p:nvPr/>
        </p:nvSpPr>
        <p:spPr>
          <a:xfrm>
            <a:off x="6962598" y="3612000"/>
            <a:ext cx="261900" cy="278700"/>
          </a:xfrm>
          <a:prstGeom prst="verticalScroll">
            <a:avLst>
              <a:gd name="adj" fmla="val 12500"/>
            </a:avLst>
          </a:prstGeom>
          <a:solidFill>
            <a:schemeClr val="lt2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91425" rIns="0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 b="1">
                <a:latin typeface="Century Schoolbook"/>
                <a:ea typeface="Century Schoolbook"/>
                <a:cs typeface="Century Schoolbook"/>
                <a:sym typeface="Century Schoolbook"/>
              </a:rPr>
              <a:t>88</a:t>
            </a:r>
            <a:endParaRPr sz="800" b="1">
              <a:latin typeface="Century Schoolbook"/>
              <a:ea typeface="Century Schoolbook"/>
              <a:cs typeface="Century Schoolbook"/>
              <a:sym typeface="Century Schoolbook"/>
            </a:endParaRPr>
          </a:p>
        </p:txBody>
      </p:sp>
      <p:sp>
        <p:nvSpPr>
          <p:cNvPr id="765" name="Google Shape;765;p37"/>
          <p:cNvSpPr/>
          <p:nvPr/>
        </p:nvSpPr>
        <p:spPr>
          <a:xfrm>
            <a:off x="7343598" y="3916800"/>
            <a:ext cx="261900" cy="278700"/>
          </a:xfrm>
          <a:prstGeom prst="verticalScroll">
            <a:avLst>
              <a:gd name="adj" fmla="val 12500"/>
            </a:avLst>
          </a:prstGeom>
          <a:solidFill>
            <a:schemeClr val="lt2"/>
          </a:solidFill>
          <a:ln w="952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91425" rIns="0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 b="1">
                <a:latin typeface="Century Schoolbook"/>
                <a:ea typeface="Century Schoolbook"/>
                <a:cs typeface="Century Schoolbook"/>
                <a:sym typeface="Century Schoolbook"/>
              </a:rPr>
              <a:t>88</a:t>
            </a:r>
            <a:endParaRPr sz="800" b="1">
              <a:latin typeface="Century Schoolbook"/>
              <a:ea typeface="Century Schoolbook"/>
              <a:cs typeface="Century Schoolbook"/>
              <a:sym typeface="Century Schoolbook"/>
            </a:endParaRPr>
          </a:p>
        </p:txBody>
      </p:sp>
      <p:grpSp>
        <p:nvGrpSpPr>
          <p:cNvPr id="766" name="Google Shape;766;p37"/>
          <p:cNvGrpSpPr/>
          <p:nvPr/>
        </p:nvGrpSpPr>
        <p:grpSpPr>
          <a:xfrm>
            <a:off x="7221850" y="4191200"/>
            <a:ext cx="377250" cy="256025"/>
            <a:chOff x="7069450" y="4191200"/>
            <a:chExt cx="377250" cy="256025"/>
          </a:xfrm>
        </p:grpSpPr>
        <p:sp>
          <p:nvSpPr>
            <p:cNvPr id="767" name="Google Shape;767;p37"/>
            <p:cNvSpPr/>
            <p:nvPr/>
          </p:nvSpPr>
          <p:spPr>
            <a:xfrm>
              <a:off x="7165000" y="4295125"/>
              <a:ext cx="281700" cy="152100"/>
            </a:xfrm>
            <a:prstGeom prst="roundRect">
              <a:avLst>
                <a:gd name="adj" fmla="val 16667"/>
              </a:avLst>
            </a:prstGeom>
            <a:solidFill>
              <a:srgbClr val="D9D2E9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entury Schoolbook"/>
                <a:ea typeface="Century Schoolbook"/>
                <a:cs typeface="Century Schoolbook"/>
                <a:sym typeface="Century Schoolbook"/>
              </a:endParaRPr>
            </a:p>
          </p:txBody>
        </p:sp>
        <p:grpSp>
          <p:nvGrpSpPr>
            <p:cNvPr id="768" name="Google Shape;768;p37"/>
            <p:cNvGrpSpPr/>
            <p:nvPr/>
          </p:nvGrpSpPr>
          <p:grpSpPr>
            <a:xfrm rot="5400000">
              <a:off x="7073800" y="4186850"/>
              <a:ext cx="103936" cy="112636"/>
              <a:chOff x="8633075" y="3835975"/>
              <a:chExt cx="103936" cy="112636"/>
            </a:xfrm>
          </p:grpSpPr>
          <p:cxnSp>
            <p:nvCxnSpPr>
              <p:cNvPr id="769" name="Google Shape;769;p37"/>
              <p:cNvCxnSpPr/>
              <p:nvPr/>
            </p:nvCxnSpPr>
            <p:spPr>
              <a:xfrm flipH="1">
                <a:off x="8633075" y="3835975"/>
                <a:ext cx="69300" cy="780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70" name="Google Shape;770;p37"/>
              <p:cNvCxnSpPr/>
              <p:nvPr/>
            </p:nvCxnSpPr>
            <p:spPr>
              <a:xfrm flipH="1">
                <a:off x="8650393" y="3853293"/>
                <a:ext cx="69300" cy="780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71" name="Google Shape;771;p37"/>
              <p:cNvCxnSpPr/>
              <p:nvPr/>
            </p:nvCxnSpPr>
            <p:spPr>
              <a:xfrm flipH="1">
                <a:off x="8667711" y="3870611"/>
                <a:ext cx="69300" cy="780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</p:grp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6" name="Google Shape;776;p38"/>
          <p:cNvSpPr/>
          <p:nvPr/>
        </p:nvSpPr>
        <p:spPr>
          <a:xfrm>
            <a:off x="5587475" y="3419075"/>
            <a:ext cx="2671200" cy="1092900"/>
          </a:xfrm>
          <a:prstGeom prst="roundRect">
            <a:avLst>
              <a:gd name="adj" fmla="val 16667"/>
            </a:avLst>
          </a:prstGeom>
          <a:solidFill>
            <a:srgbClr val="F0F0F0">
              <a:alpha val="50000"/>
            </a:srgbClr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entury Schoolbook"/>
              <a:ea typeface="Century Schoolbook"/>
              <a:cs typeface="Century Schoolbook"/>
              <a:sym typeface="Century Schoolbook"/>
            </a:endParaRPr>
          </a:p>
        </p:txBody>
      </p:sp>
      <p:cxnSp>
        <p:nvCxnSpPr>
          <p:cNvPr id="777" name="Google Shape;777;p38"/>
          <p:cNvCxnSpPr/>
          <p:nvPr/>
        </p:nvCxnSpPr>
        <p:spPr>
          <a:xfrm>
            <a:off x="6854456" y="1733983"/>
            <a:ext cx="0" cy="723300"/>
          </a:xfrm>
          <a:prstGeom prst="straightConnector1">
            <a:avLst/>
          </a:prstGeom>
          <a:noFill/>
          <a:ln w="38100" cap="flat" cmpd="sng">
            <a:solidFill>
              <a:srgbClr val="93C47D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778" name="Google Shape;778;p38"/>
          <p:cNvSpPr/>
          <p:nvPr/>
        </p:nvSpPr>
        <p:spPr>
          <a:xfrm>
            <a:off x="5904702" y="1317400"/>
            <a:ext cx="1899300" cy="417000"/>
          </a:xfrm>
          <a:prstGeom prst="roundRect">
            <a:avLst>
              <a:gd name="adj" fmla="val 16667"/>
            </a:avLst>
          </a:prstGeom>
          <a:solidFill>
            <a:srgbClr val="FFF2CC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latin typeface="Century Schoolbook"/>
                <a:ea typeface="Century Schoolbook"/>
                <a:cs typeface="Century Schoolbook"/>
                <a:sym typeface="Century Schoolbook"/>
              </a:rPr>
              <a:t>SDN Controller</a:t>
            </a:r>
            <a:endParaRPr sz="1800">
              <a:latin typeface="Century Schoolbook"/>
              <a:ea typeface="Century Schoolbook"/>
              <a:cs typeface="Century Schoolbook"/>
              <a:sym typeface="Century Schoolbook"/>
            </a:endParaRPr>
          </a:p>
        </p:txBody>
      </p:sp>
      <p:sp>
        <p:nvSpPr>
          <p:cNvPr id="779" name="Google Shape;779;p38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Making low-level signals trustworthy</a:t>
            </a:r>
            <a:endParaRPr/>
          </a:p>
        </p:txBody>
      </p:sp>
      <p:cxnSp>
        <p:nvCxnSpPr>
          <p:cNvPr id="780" name="Google Shape;780;p38"/>
          <p:cNvCxnSpPr/>
          <p:nvPr/>
        </p:nvCxnSpPr>
        <p:spPr>
          <a:xfrm>
            <a:off x="5396729" y="2967151"/>
            <a:ext cx="0" cy="621300"/>
          </a:xfrm>
          <a:prstGeom prst="straightConnector1">
            <a:avLst/>
          </a:prstGeom>
          <a:noFill/>
          <a:ln w="38100" cap="flat" cmpd="sng">
            <a:solidFill>
              <a:srgbClr val="93C47D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781" name="Google Shape;781;p38"/>
          <p:cNvCxnSpPr>
            <a:endCxn id="782" idx="0"/>
          </p:cNvCxnSpPr>
          <p:nvPr/>
        </p:nvCxnSpPr>
        <p:spPr>
          <a:xfrm>
            <a:off x="7719489" y="2596154"/>
            <a:ext cx="0" cy="1225500"/>
          </a:xfrm>
          <a:prstGeom prst="straightConnector1">
            <a:avLst/>
          </a:prstGeom>
          <a:noFill/>
          <a:ln w="38100" cap="flat" cmpd="sng">
            <a:solidFill>
              <a:srgbClr val="93C47D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783" name="Google Shape;783;p38"/>
          <p:cNvCxnSpPr>
            <a:endCxn id="784" idx="0"/>
          </p:cNvCxnSpPr>
          <p:nvPr/>
        </p:nvCxnSpPr>
        <p:spPr>
          <a:xfrm flipH="1">
            <a:off x="6854382" y="2967150"/>
            <a:ext cx="7800" cy="575700"/>
          </a:xfrm>
          <a:prstGeom prst="straightConnector1">
            <a:avLst/>
          </a:prstGeom>
          <a:noFill/>
          <a:ln w="38100" cap="flat" cmpd="sng">
            <a:solidFill>
              <a:srgbClr val="93C47D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785" name="Google Shape;785;p38"/>
          <p:cNvCxnSpPr>
            <a:endCxn id="786" idx="0"/>
          </p:cNvCxnSpPr>
          <p:nvPr/>
        </p:nvCxnSpPr>
        <p:spPr>
          <a:xfrm>
            <a:off x="6030704" y="2797351"/>
            <a:ext cx="0" cy="1167000"/>
          </a:xfrm>
          <a:prstGeom prst="straightConnector1">
            <a:avLst/>
          </a:prstGeom>
          <a:noFill/>
          <a:ln w="38100" cap="flat" cmpd="sng">
            <a:solidFill>
              <a:srgbClr val="93C47D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782" name="Google Shape;782;p38"/>
          <p:cNvSpPr/>
          <p:nvPr/>
        </p:nvSpPr>
        <p:spPr>
          <a:xfrm>
            <a:off x="7427739" y="3821654"/>
            <a:ext cx="583500" cy="417000"/>
          </a:xfrm>
          <a:prstGeom prst="rect">
            <a:avLst/>
          </a:prstGeom>
          <a:solidFill>
            <a:srgbClr val="CFE2F3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Century Schoolbook"/>
                <a:ea typeface="Century Schoolbook"/>
                <a:cs typeface="Century Schoolbook"/>
                <a:sym typeface="Century Schoolbook"/>
              </a:rPr>
              <a:t>C</a:t>
            </a:r>
            <a:endParaRPr sz="1200">
              <a:latin typeface="Century Schoolbook"/>
              <a:ea typeface="Century Schoolbook"/>
              <a:cs typeface="Century Schoolbook"/>
              <a:sym typeface="Century Schoolbook"/>
            </a:endParaRPr>
          </a:p>
        </p:txBody>
      </p:sp>
      <p:cxnSp>
        <p:nvCxnSpPr>
          <p:cNvPr id="787" name="Google Shape;787;p38"/>
          <p:cNvCxnSpPr>
            <a:stCxn id="786" idx="3"/>
            <a:endCxn id="784" idx="1"/>
          </p:cNvCxnSpPr>
          <p:nvPr/>
        </p:nvCxnSpPr>
        <p:spPr>
          <a:xfrm rot="10800000" flipH="1">
            <a:off x="6322454" y="3751351"/>
            <a:ext cx="240300" cy="421500"/>
          </a:xfrm>
          <a:prstGeom prst="straightConnector1">
            <a:avLst/>
          </a:prstGeom>
          <a:noFill/>
          <a:ln w="3810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788" name="Google Shape;788;p38"/>
          <p:cNvCxnSpPr>
            <a:stCxn id="784" idx="3"/>
            <a:endCxn id="782" idx="1"/>
          </p:cNvCxnSpPr>
          <p:nvPr/>
        </p:nvCxnSpPr>
        <p:spPr>
          <a:xfrm>
            <a:off x="7146132" y="3751350"/>
            <a:ext cx="281700" cy="278700"/>
          </a:xfrm>
          <a:prstGeom prst="straightConnector1">
            <a:avLst/>
          </a:prstGeom>
          <a:noFill/>
          <a:ln w="3810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789" name="Google Shape;789;p38"/>
          <p:cNvSpPr/>
          <p:nvPr/>
        </p:nvSpPr>
        <p:spPr>
          <a:xfrm>
            <a:off x="4789600" y="2153475"/>
            <a:ext cx="3938868" cy="1005912"/>
          </a:xfrm>
          <a:prstGeom prst="cloud">
            <a:avLst/>
          </a:prstGeom>
          <a:solidFill>
            <a:srgbClr val="D9EAD3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latin typeface="Century Schoolbook"/>
                <a:ea typeface="Century Schoolbook"/>
                <a:cs typeface="Century Schoolbook"/>
                <a:sym typeface="Century Schoolbook"/>
              </a:rPr>
              <a:t>Control Infrastructure </a:t>
            </a:r>
            <a:endParaRPr sz="1800">
              <a:latin typeface="Century Schoolbook"/>
              <a:ea typeface="Century Schoolbook"/>
              <a:cs typeface="Century Schoolbook"/>
              <a:sym typeface="Century Schoolbook"/>
            </a:endParaRPr>
          </a:p>
        </p:txBody>
      </p:sp>
      <p:sp>
        <p:nvSpPr>
          <p:cNvPr id="790" name="Google Shape;790;p38"/>
          <p:cNvSpPr txBox="1"/>
          <p:nvPr/>
        </p:nvSpPr>
        <p:spPr>
          <a:xfrm rot="5400000">
            <a:off x="5028384" y="3530994"/>
            <a:ext cx="7293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2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…</a:t>
            </a:r>
            <a:endParaRPr sz="1800">
              <a:solidFill>
                <a:schemeClr val="dk2"/>
              </a:solidFill>
              <a:latin typeface="Century Schoolbook"/>
              <a:ea typeface="Century Schoolbook"/>
              <a:cs typeface="Century Schoolbook"/>
              <a:sym typeface="Century Schoolbook"/>
            </a:endParaRPr>
          </a:p>
        </p:txBody>
      </p:sp>
      <p:sp>
        <p:nvSpPr>
          <p:cNvPr id="786" name="Google Shape;786;p38"/>
          <p:cNvSpPr/>
          <p:nvPr/>
        </p:nvSpPr>
        <p:spPr>
          <a:xfrm>
            <a:off x="5738954" y="3964351"/>
            <a:ext cx="583500" cy="417000"/>
          </a:xfrm>
          <a:prstGeom prst="rect">
            <a:avLst/>
          </a:prstGeom>
          <a:solidFill>
            <a:srgbClr val="CFE2F3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Century Schoolbook"/>
                <a:ea typeface="Century Schoolbook"/>
                <a:cs typeface="Century Schoolbook"/>
                <a:sym typeface="Century Schoolbook"/>
              </a:rPr>
              <a:t>A</a:t>
            </a:r>
            <a:endParaRPr sz="1200">
              <a:latin typeface="Century Schoolbook"/>
              <a:ea typeface="Century Schoolbook"/>
              <a:cs typeface="Century Schoolbook"/>
              <a:sym typeface="Century Schoolbook"/>
            </a:endParaRPr>
          </a:p>
        </p:txBody>
      </p:sp>
      <p:sp>
        <p:nvSpPr>
          <p:cNvPr id="784" name="Google Shape;784;p38"/>
          <p:cNvSpPr/>
          <p:nvPr/>
        </p:nvSpPr>
        <p:spPr>
          <a:xfrm>
            <a:off x="6562632" y="3542850"/>
            <a:ext cx="583500" cy="417000"/>
          </a:xfrm>
          <a:prstGeom prst="rect">
            <a:avLst/>
          </a:prstGeom>
          <a:solidFill>
            <a:srgbClr val="CFE2F3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Century Schoolbook"/>
                <a:ea typeface="Century Schoolbook"/>
                <a:cs typeface="Century Schoolbook"/>
                <a:sym typeface="Century Schoolbook"/>
              </a:rPr>
              <a:t>B</a:t>
            </a:r>
            <a:endParaRPr sz="1200">
              <a:latin typeface="Century Schoolbook"/>
              <a:ea typeface="Century Schoolbook"/>
              <a:cs typeface="Century Schoolbook"/>
              <a:sym typeface="Century Schoolbook"/>
            </a:endParaRPr>
          </a:p>
        </p:txBody>
      </p:sp>
      <p:sp>
        <p:nvSpPr>
          <p:cNvPr id="791" name="Google Shape;791;p38"/>
          <p:cNvSpPr txBox="1"/>
          <p:nvPr/>
        </p:nvSpPr>
        <p:spPr>
          <a:xfrm>
            <a:off x="20395" y="4791275"/>
            <a:ext cx="468000" cy="3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2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9</a:t>
            </a:r>
            <a:endParaRPr sz="1200">
              <a:solidFill>
                <a:schemeClr val="dk2"/>
              </a:solidFill>
              <a:latin typeface="Century Schoolbook"/>
              <a:ea typeface="Century Schoolbook"/>
              <a:cs typeface="Century Schoolbook"/>
              <a:sym typeface="Century Schoolbook"/>
            </a:endParaRPr>
          </a:p>
        </p:txBody>
      </p:sp>
      <p:cxnSp>
        <p:nvCxnSpPr>
          <p:cNvPr id="792" name="Google Shape;792;p38"/>
          <p:cNvCxnSpPr>
            <a:stCxn id="793" idx="2"/>
            <a:endCxn id="793" idx="2"/>
          </p:cNvCxnSpPr>
          <p:nvPr/>
        </p:nvCxnSpPr>
        <p:spPr>
          <a:xfrm>
            <a:off x="6047063" y="4580625"/>
            <a:ext cx="0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794" name="Google Shape;794;p38"/>
          <p:cNvSpPr/>
          <p:nvPr/>
        </p:nvSpPr>
        <p:spPr>
          <a:xfrm>
            <a:off x="6100617" y="4033500"/>
            <a:ext cx="261900" cy="278700"/>
          </a:xfrm>
          <a:prstGeom prst="verticalScroll">
            <a:avLst>
              <a:gd name="adj" fmla="val 12500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91425" rIns="0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 b="1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17</a:t>
            </a:r>
            <a:endParaRPr sz="800" b="1">
              <a:solidFill>
                <a:schemeClr val="dk1"/>
              </a:solidFill>
              <a:latin typeface="Century Schoolbook"/>
              <a:ea typeface="Century Schoolbook"/>
              <a:cs typeface="Century Schoolbook"/>
              <a:sym typeface="Century Schoolbook"/>
            </a:endParaRPr>
          </a:p>
        </p:txBody>
      </p:sp>
      <p:sp>
        <p:nvSpPr>
          <p:cNvPr id="795" name="Google Shape;795;p38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5275800" cy="2300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/>
              <a:t>Network signals are naturally interconnected.</a:t>
            </a:r>
            <a:endParaRPr sz="170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/>
              <a:t> → Actions reflected in multiple measurements.</a:t>
            </a:r>
            <a:endParaRPr sz="1700"/>
          </a:p>
        </p:txBody>
      </p:sp>
      <p:sp>
        <p:nvSpPr>
          <p:cNvPr id="796" name="Google Shape;796;p38"/>
          <p:cNvSpPr/>
          <p:nvPr/>
        </p:nvSpPr>
        <p:spPr>
          <a:xfrm>
            <a:off x="6505398" y="3612000"/>
            <a:ext cx="261900" cy="278700"/>
          </a:xfrm>
          <a:prstGeom prst="verticalScroll">
            <a:avLst>
              <a:gd name="adj" fmla="val 12500"/>
            </a:avLst>
          </a:prstGeom>
          <a:solidFill>
            <a:schemeClr val="lt2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91425" rIns="0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 b="1">
                <a:latin typeface="Century Schoolbook"/>
                <a:ea typeface="Century Schoolbook"/>
                <a:cs typeface="Century Schoolbook"/>
                <a:sym typeface="Century Schoolbook"/>
              </a:rPr>
              <a:t>17</a:t>
            </a:r>
            <a:endParaRPr sz="800" b="1">
              <a:latin typeface="Century Schoolbook"/>
              <a:ea typeface="Century Schoolbook"/>
              <a:cs typeface="Century Schoolbook"/>
              <a:sym typeface="Century Schoolbook"/>
            </a:endParaRPr>
          </a:p>
        </p:txBody>
      </p:sp>
      <p:sp>
        <p:nvSpPr>
          <p:cNvPr id="797" name="Google Shape;797;p38"/>
          <p:cNvSpPr/>
          <p:nvPr/>
        </p:nvSpPr>
        <p:spPr>
          <a:xfrm>
            <a:off x="6962598" y="3612000"/>
            <a:ext cx="261900" cy="278700"/>
          </a:xfrm>
          <a:prstGeom prst="verticalScroll">
            <a:avLst>
              <a:gd name="adj" fmla="val 12500"/>
            </a:avLst>
          </a:prstGeom>
          <a:solidFill>
            <a:schemeClr val="lt2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91425" rIns="0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 b="1">
                <a:latin typeface="Century Schoolbook"/>
                <a:ea typeface="Century Schoolbook"/>
                <a:cs typeface="Century Schoolbook"/>
                <a:sym typeface="Century Schoolbook"/>
              </a:rPr>
              <a:t>88</a:t>
            </a:r>
            <a:endParaRPr sz="800" b="1">
              <a:latin typeface="Century Schoolbook"/>
              <a:ea typeface="Century Schoolbook"/>
              <a:cs typeface="Century Schoolbook"/>
              <a:sym typeface="Century Schoolbook"/>
            </a:endParaRPr>
          </a:p>
        </p:txBody>
      </p:sp>
      <p:sp>
        <p:nvSpPr>
          <p:cNvPr id="798" name="Google Shape;798;p38"/>
          <p:cNvSpPr/>
          <p:nvPr/>
        </p:nvSpPr>
        <p:spPr>
          <a:xfrm>
            <a:off x="7343598" y="3916800"/>
            <a:ext cx="261900" cy="278700"/>
          </a:xfrm>
          <a:prstGeom prst="verticalScroll">
            <a:avLst>
              <a:gd name="adj" fmla="val 12500"/>
            </a:avLst>
          </a:prstGeom>
          <a:solidFill>
            <a:schemeClr val="lt2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91425" rIns="0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 b="1">
                <a:latin typeface="Century Schoolbook"/>
                <a:ea typeface="Century Schoolbook"/>
                <a:cs typeface="Century Schoolbook"/>
                <a:sym typeface="Century Schoolbook"/>
              </a:rPr>
              <a:t>88</a:t>
            </a:r>
            <a:endParaRPr sz="800" b="1">
              <a:latin typeface="Century Schoolbook"/>
              <a:ea typeface="Century Schoolbook"/>
              <a:cs typeface="Century Schoolbook"/>
              <a:sym typeface="Century Schoolbook"/>
            </a:endParaRPr>
          </a:p>
        </p:txBody>
      </p:sp>
      <p:grpSp>
        <p:nvGrpSpPr>
          <p:cNvPr id="799" name="Google Shape;799;p38"/>
          <p:cNvGrpSpPr/>
          <p:nvPr/>
        </p:nvGrpSpPr>
        <p:grpSpPr>
          <a:xfrm>
            <a:off x="7558274" y="4302883"/>
            <a:ext cx="402213" cy="152100"/>
            <a:chOff x="6824250" y="4023075"/>
            <a:chExt cx="402213" cy="152100"/>
          </a:xfrm>
        </p:grpSpPr>
        <p:sp>
          <p:nvSpPr>
            <p:cNvPr id="800" name="Google Shape;800;p38"/>
            <p:cNvSpPr/>
            <p:nvPr/>
          </p:nvSpPr>
          <p:spPr>
            <a:xfrm>
              <a:off x="6944763" y="4023075"/>
              <a:ext cx="281700" cy="152100"/>
            </a:xfrm>
            <a:prstGeom prst="roundRect">
              <a:avLst>
                <a:gd name="adj" fmla="val 16667"/>
              </a:avLst>
            </a:prstGeom>
            <a:solidFill>
              <a:srgbClr val="D9D2E9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entury Schoolbook"/>
                <a:ea typeface="Century Schoolbook"/>
                <a:cs typeface="Century Schoolbook"/>
                <a:sym typeface="Century Schoolbook"/>
              </a:endParaRPr>
            </a:p>
          </p:txBody>
        </p:sp>
        <p:grpSp>
          <p:nvGrpSpPr>
            <p:cNvPr id="801" name="Google Shape;801;p38"/>
            <p:cNvGrpSpPr/>
            <p:nvPr/>
          </p:nvGrpSpPr>
          <p:grpSpPr>
            <a:xfrm>
              <a:off x="6824250" y="4075375"/>
              <a:ext cx="101700" cy="47796"/>
              <a:chOff x="6824250" y="4075375"/>
              <a:chExt cx="101700" cy="47796"/>
            </a:xfrm>
          </p:grpSpPr>
          <p:cxnSp>
            <p:nvCxnSpPr>
              <p:cNvPr id="802" name="Google Shape;802;p38"/>
              <p:cNvCxnSpPr/>
              <p:nvPr/>
            </p:nvCxnSpPr>
            <p:spPr>
              <a:xfrm rot="10800000">
                <a:off x="6824250" y="4075375"/>
                <a:ext cx="1017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803" name="Google Shape;803;p38"/>
              <p:cNvCxnSpPr/>
              <p:nvPr/>
            </p:nvCxnSpPr>
            <p:spPr>
              <a:xfrm rot="10800000">
                <a:off x="6824250" y="4099273"/>
                <a:ext cx="1017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804" name="Google Shape;804;p38"/>
              <p:cNvCxnSpPr/>
              <p:nvPr/>
            </p:nvCxnSpPr>
            <p:spPr>
              <a:xfrm rot="10800000">
                <a:off x="6824250" y="4123171"/>
                <a:ext cx="1017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</p:grp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09" name="Google Shape;809;p39"/>
          <p:cNvCxnSpPr/>
          <p:nvPr/>
        </p:nvCxnSpPr>
        <p:spPr>
          <a:xfrm>
            <a:off x="6854456" y="1733983"/>
            <a:ext cx="0" cy="723300"/>
          </a:xfrm>
          <a:prstGeom prst="straightConnector1">
            <a:avLst/>
          </a:prstGeom>
          <a:noFill/>
          <a:ln w="38100" cap="flat" cmpd="sng">
            <a:solidFill>
              <a:srgbClr val="93C47D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810" name="Google Shape;810;p39"/>
          <p:cNvSpPr/>
          <p:nvPr/>
        </p:nvSpPr>
        <p:spPr>
          <a:xfrm>
            <a:off x="5904702" y="1317400"/>
            <a:ext cx="1899300" cy="417000"/>
          </a:xfrm>
          <a:prstGeom prst="roundRect">
            <a:avLst>
              <a:gd name="adj" fmla="val 16667"/>
            </a:avLst>
          </a:prstGeom>
          <a:solidFill>
            <a:srgbClr val="FFF2CC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latin typeface="Century Schoolbook"/>
                <a:ea typeface="Century Schoolbook"/>
                <a:cs typeface="Century Schoolbook"/>
                <a:sym typeface="Century Schoolbook"/>
              </a:rPr>
              <a:t>SDN Controller</a:t>
            </a:r>
            <a:endParaRPr sz="1800">
              <a:latin typeface="Century Schoolbook"/>
              <a:ea typeface="Century Schoolbook"/>
              <a:cs typeface="Century Schoolbook"/>
              <a:sym typeface="Century Schoolbook"/>
            </a:endParaRPr>
          </a:p>
        </p:txBody>
      </p:sp>
      <p:sp>
        <p:nvSpPr>
          <p:cNvPr id="811" name="Google Shape;811;p39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Making low-level signals trustworthy</a:t>
            </a:r>
            <a:endParaRPr/>
          </a:p>
        </p:txBody>
      </p:sp>
      <p:sp>
        <p:nvSpPr>
          <p:cNvPr id="812" name="Google Shape;812;p39"/>
          <p:cNvSpPr txBox="1"/>
          <p:nvPr/>
        </p:nvSpPr>
        <p:spPr>
          <a:xfrm>
            <a:off x="20395" y="4791275"/>
            <a:ext cx="468000" cy="3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2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9</a:t>
            </a:r>
            <a:endParaRPr sz="1200">
              <a:solidFill>
                <a:schemeClr val="dk2"/>
              </a:solidFill>
              <a:latin typeface="Century Schoolbook"/>
              <a:ea typeface="Century Schoolbook"/>
              <a:cs typeface="Century Schoolbook"/>
              <a:sym typeface="Century Schoolbook"/>
            </a:endParaRPr>
          </a:p>
        </p:txBody>
      </p:sp>
      <p:sp>
        <p:nvSpPr>
          <p:cNvPr id="813" name="Google Shape;813;p39"/>
          <p:cNvSpPr txBox="1">
            <a:spLocks noGrp="1"/>
          </p:cNvSpPr>
          <p:nvPr>
            <p:ph type="body" idx="1"/>
          </p:nvPr>
        </p:nvSpPr>
        <p:spPr>
          <a:xfrm>
            <a:off x="311700" y="4048075"/>
            <a:ext cx="4926600" cy="88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SzPts val="1018"/>
              <a:buNone/>
            </a:pPr>
            <a:r>
              <a:rPr lang="en" sz="1765"/>
              <a:t>Practically: can collect all known signals, and catch &amp; repair inconsistencies: “harden”</a:t>
            </a:r>
            <a:endParaRPr sz="1765"/>
          </a:p>
        </p:txBody>
      </p:sp>
      <p:sp>
        <p:nvSpPr>
          <p:cNvPr id="814" name="Google Shape;814;p39"/>
          <p:cNvSpPr/>
          <p:nvPr/>
        </p:nvSpPr>
        <p:spPr>
          <a:xfrm>
            <a:off x="5587475" y="3419075"/>
            <a:ext cx="2671200" cy="1092900"/>
          </a:xfrm>
          <a:prstGeom prst="roundRect">
            <a:avLst>
              <a:gd name="adj" fmla="val 16667"/>
            </a:avLst>
          </a:prstGeom>
          <a:solidFill>
            <a:srgbClr val="F0F0F0">
              <a:alpha val="50000"/>
            </a:srgbClr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entury Schoolbook"/>
              <a:ea typeface="Century Schoolbook"/>
              <a:cs typeface="Century Schoolbook"/>
              <a:sym typeface="Century Schoolbook"/>
            </a:endParaRPr>
          </a:p>
        </p:txBody>
      </p:sp>
      <p:cxnSp>
        <p:nvCxnSpPr>
          <p:cNvPr id="815" name="Google Shape;815;p39"/>
          <p:cNvCxnSpPr/>
          <p:nvPr/>
        </p:nvCxnSpPr>
        <p:spPr>
          <a:xfrm>
            <a:off x="5396729" y="2967151"/>
            <a:ext cx="0" cy="621300"/>
          </a:xfrm>
          <a:prstGeom prst="straightConnector1">
            <a:avLst/>
          </a:prstGeom>
          <a:noFill/>
          <a:ln w="38100" cap="flat" cmpd="sng">
            <a:solidFill>
              <a:srgbClr val="93C47D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816" name="Google Shape;816;p39"/>
          <p:cNvCxnSpPr>
            <a:stCxn id="817" idx="3"/>
            <a:endCxn id="818" idx="1"/>
          </p:cNvCxnSpPr>
          <p:nvPr/>
        </p:nvCxnSpPr>
        <p:spPr>
          <a:xfrm rot="10800000" flipH="1">
            <a:off x="6322454" y="3751351"/>
            <a:ext cx="240300" cy="421500"/>
          </a:xfrm>
          <a:prstGeom prst="straightConnector1">
            <a:avLst/>
          </a:prstGeom>
          <a:noFill/>
          <a:ln w="3810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819" name="Google Shape;819;p39"/>
          <p:cNvCxnSpPr>
            <a:stCxn id="818" idx="3"/>
            <a:endCxn id="820" idx="1"/>
          </p:cNvCxnSpPr>
          <p:nvPr/>
        </p:nvCxnSpPr>
        <p:spPr>
          <a:xfrm>
            <a:off x="7146132" y="3751350"/>
            <a:ext cx="281700" cy="278700"/>
          </a:xfrm>
          <a:prstGeom prst="straightConnector1">
            <a:avLst/>
          </a:prstGeom>
          <a:noFill/>
          <a:ln w="3810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821" name="Google Shape;821;p39"/>
          <p:cNvSpPr txBox="1"/>
          <p:nvPr/>
        </p:nvSpPr>
        <p:spPr>
          <a:xfrm rot="5400000">
            <a:off x="5028384" y="3530994"/>
            <a:ext cx="7293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2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…</a:t>
            </a:r>
            <a:endParaRPr sz="1800">
              <a:solidFill>
                <a:schemeClr val="dk2"/>
              </a:solidFill>
              <a:latin typeface="Century Schoolbook"/>
              <a:ea typeface="Century Schoolbook"/>
              <a:cs typeface="Century Schoolbook"/>
              <a:sym typeface="Century Schoolbook"/>
            </a:endParaRPr>
          </a:p>
        </p:txBody>
      </p:sp>
      <p:cxnSp>
        <p:nvCxnSpPr>
          <p:cNvPr id="822" name="Google Shape;822;p39"/>
          <p:cNvCxnSpPr>
            <a:endCxn id="817" idx="0"/>
          </p:cNvCxnSpPr>
          <p:nvPr/>
        </p:nvCxnSpPr>
        <p:spPr>
          <a:xfrm>
            <a:off x="6030704" y="2797351"/>
            <a:ext cx="0" cy="1167000"/>
          </a:xfrm>
          <a:prstGeom prst="straightConnector1">
            <a:avLst/>
          </a:prstGeom>
          <a:noFill/>
          <a:ln w="38100" cap="flat" cmpd="sng">
            <a:solidFill>
              <a:srgbClr val="93C47D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823" name="Google Shape;823;p39"/>
          <p:cNvCxnSpPr>
            <a:endCxn id="818" idx="0"/>
          </p:cNvCxnSpPr>
          <p:nvPr/>
        </p:nvCxnSpPr>
        <p:spPr>
          <a:xfrm flipH="1">
            <a:off x="6854382" y="2967150"/>
            <a:ext cx="7800" cy="575700"/>
          </a:xfrm>
          <a:prstGeom prst="straightConnector1">
            <a:avLst/>
          </a:prstGeom>
          <a:noFill/>
          <a:ln w="38100" cap="flat" cmpd="sng">
            <a:solidFill>
              <a:srgbClr val="93C47D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824" name="Google Shape;824;p39"/>
          <p:cNvCxnSpPr>
            <a:endCxn id="820" idx="0"/>
          </p:cNvCxnSpPr>
          <p:nvPr/>
        </p:nvCxnSpPr>
        <p:spPr>
          <a:xfrm>
            <a:off x="7719489" y="2596154"/>
            <a:ext cx="0" cy="1225500"/>
          </a:xfrm>
          <a:prstGeom prst="straightConnector1">
            <a:avLst/>
          </a:prstGeom>
          <a:noFill/>
          <a:ln w="38100" cap="flat" cmpd="sng">
            <a:solidFill>
              <a:srgbClr val="93C47D"/>
            </a:solidFill>
            <a:prstDash val="solid"/>
            <a:round/>
            <a:headEnd type="none" w="med" len="med"/>
            <a:tailEnd type="none" w="med" len="med"/>
          </a:ln>
        </p:spPr>
      </p:cxnSp>
      <p:grpSp>
        <p:nvGrpSpPr>
          <p:cNvPr id="825" name="Google Shape;825;p39"/>
          <p:cNvGrpSpPr/>
          <p:nvPr/>
        </p:nvGrpSpPr>
        <p:grpSpPr>
          <a:xfrm>
            <a:off x="5383294" y="1840975"/>
            <a:ext cx="3512100" cy="1528500"/>
            <a:chOff x="5383294" y="1840975"/>
            <a:chExt cx="3512100" cy="1528500"/>
          </a:xfrm>
        </p:grpSpPr>
        <p:cxnSp>
          <p:nvCxnSpPr>
            <p:cNvPr id="826" name="Google Shape;826;p39"/>
            <p:cNvCxnSpPr/>
            <p:nvPr/>
          </p:nvCxnSpPr>
          <p:spPr>
            <a:xfrm>
              <a:off x="8886200" y="1840975"/>
              <a:ext cx="0" cy="1528500"/>
            </a:xfrm>
            <a:prstGeom prst="straightConnector1">
              <a:avLst/>
            </a:prstGeom>
            <a:noFill/>
            <a:ln w="19050" cap="flat" cmpd="sng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27" name="Google Shape;827;p39"/>
            <p:cNvCxnSpPr/>
            <p:nvPr/>
          </p:nvCxnSpPr>
          <p:spPr>
            <a:xfrm>
              <a:off x="5383294" y="3362020"/>
              <a:ext cx="3512100" cy="0"/>
            </a:xfrm>
            <a:prstGeom prst="straightConnector1">
              <a:avLst/>
            </a:prstGeom>
            <a:noFill/>
            <a:ln w="19050" cap="flat" cmpd="sng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28" name="Google Shape;828;p39"/>
            <p:cNvCxnSpPr/>
            <p:nvPr/>
          </p:nvCxnSpPr>
          <p:spPr>
            <a:xfrm>
              <a:off x="6010600" y="3295615"/>
              <a:ext cx="2877000" cy="0"/>
            </a:xfrm>
            <a:prstGeom prst="straightConnector1">
              <a:avLst/>
            </a:prstGeom>
            <a:noFill/>
            <a:ln w="19050" cap="flat" cmpd="sng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29" name="Google Shape;829;p39"/>
            <p:cNvCxnSpPr/>
            <p:nvPr/>
          </p:nvCxnSpPr>
          <p:spPr>
            <a:xfrm>
              <a:off x="6839944" y="3230020"/>
              <a:ext cx="2051400" cy="0"/>
            </a:xfrm>
            <a:prstGeom prst="straightConnector1">
              <a:avLst/>
            </a:prstGeom>
            <a:noFill/>
            <a:ln w="19050" cap="flat" cmpd="sng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30" name="Google Shape;830;p39"/>
            <p:cNvCxnSpPr/>
            <p:nvPr/>
          </p:nvCxnSpPr>
          <p:spPr>
            <a:xfrm>
              <a:off x="7702106" y="3166925"/>
              <a:ext cx="1181400" cy="0"/>
            </a:xfrm>
            <a:prstGeom prst="straightConnector1">
              <a:avLst/>
            </a:prstGeom>
            <a:noFill/>
            <a:ln w="19050" cap="flat" cmpd="sng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818" name="Google Shape;818;p39"/>
          <p:cNvSpPr/>
          <p:nvPr/>
        </p:nvSpPr>
        <p:spPr>
          <a:xfrm>
            <a:off x="6562632" y="3542850"/>
            <a:ext cx="583500" cy="417000"/>
          </a:xfrm>
          <a:prstGeom prst="rect">
            <a:avLst/>
          </a:prstGeom>
          <a:solidFill>
            <a:srgbClr val="CFE2F3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Century Schoolbook"/>
                <a:ea typeface="Century Schoolbook"/>
                <a:cs typeface="Century Schoolbook"/>
                <a:sym typeface="Century Schoolbook"/>
              </a:rPr>
              <a:t>B</a:t>
            </a:r>
            <a:endParaRPr sz="1200">
              <a:latin typeface="Century Schoolbook"/>
              <a:ea typeface="Century Schoolbook"/>
              <a:cs typeface="Century Schoolbook"/>
              <a:sym typeface="Century Schoolbook"/>
            </a:endParaRPr>
          </a:p>
        </p:txBody>
      </p:sp>
      <p:sp>
        <p:nvSpPr>
          <p:cNvPr id="820" name="Google Shape;820;p39"/>
          <p:cNvSpPr/>
          <p:nvPr/>
        </p:nvSpPr>
        <p:spPr>
          <a:xfrm>
            <a:off x="7427739" y="3821654"/>
            <a:ext cx="583500" cy="417000"/>
          </a:xfrm>
          <a:prstGeom prst="rect">
            <a:avLst/>
          </a:prstGeom>
          <a:solidFill>
            <a:srgbClr val="CFE2F3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Century Schoolbook"/>
                <a:ea typeface="Century Schoolbook"/>
                <a:cs typeface="Century Schoolbook"/>
                <a:sym typeface="Century Schoolbook"/>
              </a:rPr>
              <a:t>C</a:t>
            </a:r>
            <a:endParaRPr sz="1200">
              <a:latin typeface="Century Schoolbook"/>
              <a:ea typeface="Century Schoolbook"/>
              <a:cs typeface="Century Schoolbook"/>
              <a:sym typeface="Century Schoolbook"/>
            </a:endParaRPr>
          </a:p>
        </p:txBody>
      </p:sp>
      <p:sp>
        <p:nvSpPr>
          <p:cNvPr id="817" name="Google Shape;817;p39"/>
          <p:cNvSpPr/>
          <p:nvPr/>
        </p:nvSpPr>
        <p:spPr>
          <a:xfrm>
            <a:off x="5738954" y="3964351"/>
            <a:ext cx="583500" cy="417000"/>
          </a:xfrm>
          <a:prstGeom prst="rect">
            <a:avLst/>
          </a:prstGeom>
          <a:solidFill>
            <a:srgbClr val="CFE2F3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Century Schoolbook"/>
                <a:ea typeface="Century Schoolbook"/>
                <a:cs typeface="Century Schoolbook"/>
                <a:sym typeface="Century Schoolbook"/>
              </a:rPr>
              <a:t>A</a:t>
            </a:r>
            <a:endParaRPr sz="1200">
              <a:latin typeface="Century Schoolbook"/>
              <a:ea typeface="Century Schoolbook"/>
              <a:cs typeface="Century Schoolbook"/>
              <a:sym typeface="Century Schoolbook"/>
            </a:endParaRPr>
          </a:p>
        </p:txBody>
      </p:sp>
      <p:sp>
        <p:nvSpPr>
          <p:cNvPr id="831" name="Google Shape;831;p39"/>
          <p:cNvSpPr/>
          <p:nvPr/>
        </p:nvSpPr>
        <p:spPr>
          <a:xfrm>
            <a:off x="4789600" y="2153475"/>
            <a:ext cx="3938868" cy="1005912"/>
          </a:xfrm>
          <a:prstGeom prst="cloud">
            <a:avLst/>
          </a:prstGeom>
          <a:solidFill>
            <a:srgbClr val="D9EAD3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latin typeface="Century Schoolbook"/>
                <a:ea typeface="Century Schoolbook"/>
                <a:cs typeface="Century Schoolbook"/>
                <a:sym typeface="Century Schoolbook"/>
              </a:rPr>
              <a:t>Control Infrastructure </a:t>
            </a:r>
            <a:endParaRPr sz="1800">
              <a:latin typeface="Century Schoolbook"/>
              <a:ea typeface="Century Schoolbook"/>
              <a:cs typeface="Century Schoolbook"/>
              <a:sym typeface="Century Schoolbook"/>
            </a:endParaRPr>
          </a:p>
        </p:txBody>
      </p:sp>
      <p:sp>
        <p:nvSpPr>
          <p:cNvPr id="832" name="Google Shape;832;p39"/>
          <p:cNvSpPr/>
          <p:nvPr/>
        </p:nvSpPr>
        <p:spPr>
          <a:xfrm>
            <a:off x="8137450" y="1729725"/>
            <a:ext cx="899400" cy="278700"/>
          </a:xfrm>
          <a:prstGeom prst="round2SameRect">
            <a:avLst>
              <a:gd name="adj1" fmla="val 16667"/>
              <a:gd name="adj2" fmla="val 0"/>
            </a:avLst>
          </a:prstGeom>
          <a:solidFill>
            <a:srgbClr val="F4CCCC"/>
          </a:solidFill>
          <a:ln w="2857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Century Schoolbook"/>
                <a:ea typeface="Century Schoolbook"/>
                <a:cs typeface="Century Schoolbook"/>
                <a:sym typeface="Century Schoolbook"/>
              </a:rPr>
              <a:t>Harden</a:t>
            </a:r>
            <a:endParaRPr>
              <a:latin typeface="Century Schoolbook"/>
              <a:ea typeface="Century Schoolbook"/>
              <a:cs typeface="Century Schoolbook"/>
              <a:sym typeface="Century Schoolbook"/>
            </a:endParaRPr>
          </a:p>
        </p:txBody>
      </p:sp>
      <p:grpSp>
        <p:nvGrpSpPr>
          <p:cNvPr id="833" name="Google Shape;833;p39"/>
          <p:cNvGrpSpPr/>
          <p:nvPr/>
        </p:nvGrpSpPr>
        <p:grpSpPr>
          <a:xfrm>
            <a:off x="6308913" y="3168535"/>
            <a:ext cx="2586600" cy="1152465"/>
            <a:chOff x="6308913" y="3168535"/>
            <a:chExt cx="2586600" cy="1152465"/>
          </a:xfrm>
        </p:grpSpPr>
        <p:cxnSp>
          <p:nvCxnSpPr>
            <p:cNvPr id="834" name="Google Shape;834;p39"/>
            <p:cNvCxnSpPr/>
            <p:nvPr/>
          </p:nvCxnSpPr>
          <p:spPr>
            <a:xfrm>
              <a:off x="7985300" y="4092400"/>
              <a:ext cx="899400" cy="0"/>
            </a:xfrm>
            <a:prstGeom prst="straightConnector1">
              <a:avLst/>
            </a:prstGeom>
            <a:noFill/>
            <a:ln w="19050" cap="flat" cmpd="sng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35" name="Google Shape;835;p39"/>
            <p:cNvCxnSpPr/>
            <p:nvPr/>
          </p:nvCxnSpPr>
          <p:spPr>
            <a:xfrm>
              <a:off x="6308913" y="4321000"/>
              <a:ext cx="2586600" cy="0"/>
            </a:xfrm>
            <a:prstGeom prst="straightConnector1">
              <a:avLst/>
            </a:prstGeom>
            <a:noFill/>
            <a:ln w="19050" cap="flat" cmpd="sng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36" name="Google Shape;836;p39"/>
            <p:cNvCxnSpPr/>
            <p:nvPr/>
          </p:nvCxnSpPr>
          <p:spPr>
            <a:xfrm>
              <a:off x="7147100" y="3615029"/>
              <a:ext cx="1737600" cy="0"/>
            </a:xfrm>
            <a:prstGeom prst="straightConnector1">
              <a:avLst/>
            </a:prstGeom>
            <a:noFill/>
            <a:ln w="19050" cap="flat" cmpd="sng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37" name="Google Shape;837;p39"/>
            <p:cNvCxnSpPr/>
            <p:nvPr/>
          </p:nvCxnSpPr>
          <p:spPr>
            <a:xfrm>
              <a:off x="8886198" y="3168535"/>
              <a:ext cx="0" cy="1145700"/>
            </a:xfrm>
            <a:prstGeom prst="straightConnector1">
              <a:avLst/>
            </a:prstGeom>
            <a:noFill/>
            <a:ln w="19050" cap="flat" cmpd="sng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838" name="Google Shape;838;p39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5275800" cy="1092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/>
              <a:t>Network signals are naturally interconnected.</a:t>
            </a:r>
            <a:endParaRPr sz="170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/>
              <a:t> → Actions reflected in multiple measurements.</a:t>
            </a:r>
            <a:endParaRPr sz="1700"/>
          </a:p>
        </p:txBody>
      </p:sp>
      <p:sp>
        <p:nvSpPr>
          <p:cNvPr id="839" name="Google Shape;839;p39"/>
          <p:cNvSpPr/>
          <p:nvPr/>
        </p:nvSpPr>
        <p:spPr>
          <a:xfrm>
            <a:off x="487350" y="2420700"/>
            <a:ext cx="4146300" cy="1005900"/>
          </a:xfrm>
          <a:prstGeom prst="roundRect">
            <a:avLst>
              <a:gd name="adj" fmla="val 16667"/>
            </a:avLst>
          </a:prstGeom>
          <a:noFill/>
          <a:ln w="28575" cap="flat" cmpd="sng">
            <a:solidFill>
              <a:srgbClr val="CC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Use redundancy to check that reported network state agrees </a:t>
            </a:r>
            <a:r>
              <a:rPr lang="en" sz="1800" i="1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with itself</a:t>
            </a:r>
            <a:r>
              <a:rPr lang="en" sz="1800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, then even self-repair.</a:t>
            </a:r>
            <a:endParaRPr sz="2200">
              <a:latin typeface="Century Schoolbook"/>
              <a:ea typeface="Century Schoolbook"/>
              <a:cs typeface="Century Schoolbook"/>
              <a:sym typeface="Century Schoolbook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4" name="Google Shape;844;p40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Input validation: </a:t>
            </a:r>
            <a:r>
              <a:rPr lang="en">
                <a:solidFill>
                  <a:schemeClr val="dk1"/>
                </a:solidFill>
              </a:rPr>
              <a:t>agreement with high-level inputs</a:t>
            </a:r>
            <a:endParaRPr/>
          </a:p>
        </p:txBody>
      </p:sp>
      <p:sp>
        <p:nvSpPr>
          <p:cNvPr id="845" name="Google Shape;845;p40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4677000" cy="4101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Once we have hardened signals, can use them to do input validation. </a:t>
            </a:r>
            <a:endParaRPr/>
          </a:p>
          <a:p>
            <a:pPr marL="457200" lvl="0" indent="-342900" algn="l" rtl="0">
              <a:spcBef>
                <a:spcPts val="120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Check that expected relations hold between abstract inputs and </a:t>
            </a:r>
            <a:br>
              <a:rPr lang="en"/>
            </a:br>
            <a:r>
              <a:rPr lang="en"/>
              <a:t>low-level signals.</a:t>
            </a:r>
            <a:endParaRPr/>
          </a:p>
        </p:txBody>
      </p:sp>
      <p:sp>
        <p:nvSpPr>
          <p:cNvPr id="846" name="Google Shape;846;p40"/>
          <p:cNvSpPr txBox="1"/>
          <p:nvPr/>
        </p:nvSpPr>
        <p:spPr>
          <a:xfrm>
            <a:off x="20395" y="4791275"/>
            <a:ext cx="468000" cy="3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2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10</a:t>
            </a:r>
            <a:endParaRPr sz="1200">
              <a:solidFill>
                <a:schemeClr val="dk2"/>
              </a:solidFill>
              <a:latin typeface="Century Schoolbook"/>
              <a:ea typeface="Century Schoolbook"/>
              <a:cs typeface="Century Schoolbook"/>
              <a:sym typeface="Century Schoolbook"/>
            </a:endParaRPr>
          </a:p>
        </p:txBody>
      </p:sp>
      <p:cxnSp>
        <p:nvCxnSpPr>
          <p:cNvPr id="847" name="Google Shape;847;p40"/>
          <p:cNvCxnSpPr/>
          <p:nvPr/>
        </p:nvCxnSpPr>
        <p:spPr>
          <a:xfrm>
            <a:off x="6854456" y="1733983"/>
            <a:ext cx="0" cy="723300"/>
          </a:xfrm>
          <a:prstGeom prst="straightConnector1">
            <a:avLst/>
          </a:prstGeom>
          <a:noFill/>
          <a:ln w="38100" cap="flat" cmpd="sng">
            <a:solidFill>
              <a:srgbClr val="93C47D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848" name="Google Shape;848;p40"/>
          <p:cNvSpPr/>
          <p:nvPr/>
        </p:nvSpPr>
        <p:spPr>
          <a:xfrm>
            <a:off x="5904702" y="1317400"/>
            <a:ext cx="1899300" cy="417000"/>
          </a:xfrm>
          <a:prstGeom prst="roundRect">
            <a:avLst>
              <a:gd name="adj" fmla="val 16667"/>
            </a:avLst>
          </a:prstGeom>
          <a:solidFill>
            <a:srgbClr val="FFF2CC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latin typeface="Century Schoolbook"/>
                <a:ea typeface="Century Schoolbook"/>
                <a:cs typeface="Century Schoolbook"/>
                <a:sym typeface="Century Schoolbook"/>
              </a:rPr>
              <a:t>SDN Controller</a:t>
            </a:r>
            <a:endParaRPr sz="1800">
              <a:latin typeface="Century Schoolbook"/>
              <a:ea typeface="Century Schoolbook"/>
              <a:cs typeface="Century Schoolbook"/>
              <a:sym typeface="Century Schoolbook"/>
            </a:endParaRPr>
          </a:p>
        </p:txBody>
      </p:sp>
      <p:sp>
        <p:nvSpPr>
          <p:cNvPr id="849" name="Google Shape;849;p40"/>
          <p:cNvSpPr/>
          <p:nvPr/>
        </p:nvSpPr>
        <p:spPr>
          <a:xfrm>
            <a:off x="5587475" y="3419075"/>
            <a:ext cx="2671200" cy="1092900"/>
          </a:xfrm>
          <a:prstGeom prst="roundRect">
            <a:avLst>
              <a:gd name="adj" fmla="val 16667"/>
            </a:avLst>
          </a:prstGeom>
          <a:solidFill>
            <a:srgbClr val="F0F0F0">
              <a:alpha val="50000"/>
            </a:srgbClr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entury Schoolbook"/>
              <a:ea typeface="Century Schoolbook"/>
              <a:cs typeface="Century Schoolbook"/>
              <a:sym typeface="Century Schoolbook"/>
            </a:endParaRPr>
          </a:p>
        </p:txBody>
      </p:sp>
      <p:cxnSp>
        <p:nvCxnSpPr>
          <p:cNvPr id="850" name="Google Shape;850;p40"/>
          <p:cNvCxnSpPr/>
          <p:nvPr/>
        </p:nvCxnSpPr>
        <p:spPr>
          <a:xfrm>
            <a:off x="5396729" y="2967151"/>
            <a:ext cx="0" cy="621300"/>
          </a:xfrm>
          <a:prstGeom prst="straightConnector1">
            <a:avLst/>
          </a:prstGeom>
          <a:noFill/>
          <a:ln w="38100" cap="flat" cmpd="sng">
            <a:solidFill>
              <a:srgbClr val="93C47D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851" name="Google Shape;851;p40"/>
          <p:cNvCxnSpPr>
            <a:stCxn id="852" idx="3"/>
            <a:endCxn id="853" idx="1"/>
          </p:cNvCxnSpPr>
          <p:nvPr/>
        </p:nvCxnSpPr>
        <p:spPr>
          <a:xfrm rot="10800000" flipH="1">
            <a:off x="6322454" y="3751351"/>
            <a:ext cx="240300" cy="421500"/>
          </a:xfrm>
          <a:prstGeom prst="straightConnector1">
            <a:avLst/>
          </a:prstGeom>
          <a:noFill/>
          <a:ln w="3810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854" name="Google Shape;854;p40"/>
          <p:cNvCxnSpPr>
            <a:stCxn id="853" idx="3"/>
            <a:endCxn id="855" idx="1"/>
          </p:cNvCxnSpPr>
          <p:nvPr/>
        </p:nvCxnSpPr>
        <p:spPr>
          <a:xfrm>
            <a:off x="7146132" y="3751350"/>
            <a:ext cx="281700" cy="278700"/>
          </a:xfrm>
          <a:prstGeom prst="straightConnector1">
            <a:avLst/>
          </a:prstGeom>
          <a:noFill/>
          <a:ln w="3810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856" name="Google Shape;856;p40"/>
          <p:cNvSpPr txBox="1"/>
          <p:nvPr/>
        </p:nvSpPr>
        <p:spPr>
          <a:xfrm rot="5400000">
            <a:off x="5028384" y="3530994"/>
            <a:ext cx="7293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2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…</a:t>
            </a:r>
            <a:endParaRPr sz="1800">
              <a:solidFill>
                <a:schemeClr val="dk2"/>
              </a:solidFill>
              <a:latin typeface="Century Schoolbook"/>
              <a:ea typeface="Century Schoolbook"/>
              <a:cs typeface="Century Schoolbook"/>
              <a:sym typeface="Century Schoolbook"/>
            </a:endParaRPr>
          </a:p>
        </p:txBody>
      </p:sp>
      <p:cxnSp>
        <p:nvCxnSpPr>
          <p:cNvPr id="857" name="Google Shape;857;p40"/>
          <p:cNvCxnSpPr>
            <a:endCxn id="852" idx="0"/>
          </p:cNvCxnSpPr>
          <p:nvPr/>
        </p:nvCxnSpPr>
        <p:spPr>
          <a:xfrm>
            <a:off x="6030704" y="2797351"/>
            <a:ext cx="0" cy="1167000"/>
          </a:xfrm>
          <a:prstGeom prst="straightConnector1">
            <a:avLst/>
          </a:prstGeom>
          <a:noFill/>
          <a:ln w="38100" cap="flat" cmpd="sng">
            <a:solidFill>
              <a:srgbClr val="93C47D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858" name="Google Shape;858;p40"/>
          <p:cNvCxnSpPr>
            <a:endCxn id="853" idx="0"/>
          </p:cNvCxnSpPr>
          <p:nvPr/>
        </p:nvCxnSpPr>
        <p:spPr>
          <a:xfrm flipH="1">
            <a:off x="6854382" y="2967150"/>
            <a:ext cx="7800" cy="575700"/>
          </a:xfrm>
          <a:prstGeom prst="straightConnector1">
            <a:avLst/>
          </a:prstGeom>
          <a:noFill/>
          <a:ln w="38100" cap="flat" cmpd="sng">
            <a:solidFill>
              <a:srgbClr val="93C47D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859" name="Google Shape;859;p40"/>
          <p:cNvCxnSpPr>
            <a:endCxn id="855" idx="0"/>
          </p:cNvCxnSpPr>
          <p:nvPr/>
        </p:nvCxnSpPr>
        <p:spPr>
          <a:xfrm>
            <a:off x="7719489" y="2596154"/>
            <a:ext cx="0" cy="1225500"/>
          </a:xfrm>
          <a:prstGeom prst="straightConnector1">
            <a:avLst/>
          </a:prstGeom>
          <a:noFill/>
          <a:ln w="38100" cap="flat" cmpd="sng">
            <a:solidFill>
              <a:srgbClr val="93C47D"/>
            </a:solidFill>
            <a:prstDash val="solid"/>
            <a:round/>
            <a:headEnd type="none" w="med" len="med"/>
            <a:tailEnd type="none" w="med" len="med"/>
          </a:ln>
        </p:spPr>
      </p:cxnSp>
      <p:grpSp>
        <p:nvGrpSpPr>
          <p:cNvPr id="860" name="Google Shape;860;p40"/>
          <p:cNvGrpSpPr/>
          <p:nvPr/>
        </p:nvGrpSpPr>
        <p:grpSpPr>
          <a:xfrm>
            <a:off x="5383294" y="1840975"/>
            <a:ext cx="3512100" cy="1528500"/>
            <a:chOff x="5383294" y="1840975"/>
            <a:chExt cx="3512100" cy="1528500"/>
          </a:xfrm>
        </p:grpSpPr>
        <p:cxnSp>
          <p:nvCxnSpPr>
            <p:cNvPr id="861" name="Google Shape;861;p40"/>
            <p:cNvCxnSpPr/>
            <p:nvPr/>
          </p:nvCxnSpPr>
          <p:spPr>
            <a:xfrm>
              <a:off x="8886200" y="1840975"/>
              <a:ext cx="0" cy="1528500"/>
            </a:xfrm>
            <a:prstGeom prst="straightConnector1">
              <a:avLst/>
            </a:prstGeom>
            <a:noFill/>
            <a:ln w="19050" cap="flat" cmpd="sng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62" name="Google Shape;862;p40"/>
            <p:cNvCxnSpPr/>
            <p:nvPr/>
          </p:nvCxnSpPr>
          <p:spPr>
            <a:xfrm>
              <a:off x="5383294" y="3362020"/>
              <a:ext cx="3512100" cy="0"/>
            </a:xfrm>
            <a:prstGeom prst="straightConnector1">
              <a:avLst/>
            </a:prstGeom>
            <a:noFill/>
            <a:ln w="19050" cap="flat" cmpd="sng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63" name="Google Shape;863;p40"/>
            <p:cNvCxnSpPr/>
            <p:nvPr/>
          </p:nvCxnSpPr>
          <p:spPr>
            <a:xfrm>
              <a:off x="6010600" y="3295615"/>
              <a:ext cx="2877000" cy="0"/>
            </a:xfrm>
            <a:prstGeom prst="straightConnector1">
              <a:avLst/>
            </a:prstGeom>
            <a:noFill/>
            <a:ln w="19050" cap="flat" cmpd="sng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64" name="Google Shape;864;p40"/>
            <p:cNvCxnSpPr/>
            <p:nvPr/>
          </p:nvCxnSpPr>
          <p:spPr>
            <a:xfrm>
              <a:off x="6839944" y="3230020"/>
              <a:ext cx="2051400" cy="0"/>
            </a:xfrm>
            <a:prstGeom prst="straightConnector1">
              <a:avLst/>
            </a:prstGeom>
            <a:noFill/>
            <a:ln w="19050" cap="flat" cmpd="sng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65" name="Google Shape;865;p40"/>
            <p:cNvCxnSpPr/>
            <p:nvPr/>
          </p:nvCxnSpPr>
          <p:spPr>
            <a:xfrm>
              <a:off x="7702106" y="3166925"/>
              <a:ext cx="1181400" cy="0"/>
            </a:xfrm>
            <a:prstGeom prst="straightConnector1">
              <a:avLst/>
            </a:prstGeom>
            <a:noFill/>
            <a:ln w="19050" cap="flat" cmpd="sng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853" name="Google Shape;853;p40"/>
          <p:cNvSpPr/>
          <p:nvPr/>
        </p:nvSpPr>
        <p:spPr>
          <a:xfrm>
            <a:off x="6562632" y="3542850"/>
            <a:ext cx="583500" cy="417000"/>
          </a:xfrm>
          <a:prstGeom prst="rect">
            <a:avLst/>
          </a:prstGeom>
          <a:solidFill>
            <a:srgbClr val="CFE2F3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Century Schoolbook"/>
                <a:ea typeface="Century Schoolbook"/>
                <a:cs typeface="Century Schoolbook"/>
                <a:sym typeface="Century Schoolbook"/>
              </a:rPr>
              <a:t>B</a:t>
            </a:r>
            <a:endParaRPr sz="1200">
              <a:latin typeface="Century Schoolbook"/>
              <a:ea typeface="Century Schoolbook"/>
              <a:cs typeface="Century Schoolbook"/>
              <a:sym typeface="Century Schoolbook"/>
            </a:endParaRPr>
          </a:p>
        </p:txBody>
      </p:sp>
      <p:sp>
        <p:nvSpPr>
          <p:cNvPr id="855" name="Google Shape;855;p40"/>
          <p:cNvSpPr/>
          <p:nvPr/>
        </p:nvSpPr>
        <p:spPr>
          <a:xfrm>
            <a:off x="7427739" y="3821654"/>
            <a:ext cx="583500" cy="417000"/>
          </a:xfrm>
          <a:prstGeom prst="rect">
            <a:avLst/>
          </a:prstGeom>
          <a:solidFill>
            <a:srgbClr val="CFE2F3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Century Schoolbook"/>
                <a:ea typeface="Century Schoolbook"/>
                <a:cs typeface="Century Schoolbook"/>
                <a:sym typeface="Century Schoolbook"/>
              </a:rPr>
              <a:t>C</a:t>
            </a:r>
            <a:endParaRPr sz="1200">
              <a:latin typeface="Century Schoolbook"/>
              <a:ea typeface="Century Schoolbook"/>
              <a:cs typeface="Century Schoolbook"/>
              <a:sym typeface="Century Schoolbook"/>
            </a:endParaRPr>
          </a:p>
        </p:txBody>
      </p:sp>
      <p:sp>
        <p:nvSpPr>
          <p:cNvPr id="852" name="Google Shape;852;p40"/>
          <p:cNvSpPr/>
          <p:nvPr/>
        </p:nvSpPr>
        <p:spPr>
          <a:xfrm>
            <a:off x="5738954" y="3964351"/>
            <a:ext cx="583500" cy="417000"/>
          </a:xfrm>
          <a:prstGeom prst="rect">
            <a:avLst/>
          </a:prstGeom>
          <a:solidFill>
            <a:srgbClr val="CFE2F3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Century Schoolbook"/>
                <a:ea typeface="Century Schoolbook"/>
                <a:cs typeface="Century Schoolbook"/>
                <a:sym typeface="Century Schoolbook"/>
              </a:rPr>
              <a:t>A</a:t>
            </a:r>
            <a:endParaRPr sz="1200">
              <a:latin typeface="Century Schoolbook"/>
              <a:ea typeface="Century Schoolbook"/>
              <a:cs typeface="Century Schoolbook"/>
              <a:sym typeface="Century Schoolbook"/>
            </a:endParaRPr>
          </a:p>
        </p:txBody>
      </p:sp>
      <p:sp>
        <p:nvSpPr>
          <p:cNvPr id="866" name="Google Shape;866;p40"/>
          <p:cNvSpPr/>
          <p:nvPr/>
        </p:nvSpPr>
        <p:spPr>
          <a:xfrm>
            <a:off x="4789600" y="2153475"/>
            <a:ext cx="3938868" cy="1005912"/>
          </a:xfrm>
          <a:prstGeom prst="cloud">
            <a:avLst/>
          </a:prstGeom>
          <a:solidFill>
            <a:srgbClr val="D9EAD3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latin typeface="Century Schoolbook"/>
                <a:ea typeface="Century Schoolbook"/>
                <a:cs typeface="Century Schoolbook"/>
                <a:sym typeface="Century Schoolbook"/>
              </a:rPr>
              <a:t>Control Infrastructure </a:t>
            </a:r>
            <a:endParaRPr sz="1800">
              <a:latin typeface="Century Schoolbook"/>
              <a:ea typeface="Century Schoolbook"/>
              <a:cs typeface="Century Schoolbook"/>
              <a:sym typeface="Century Schoolbook"/>
            </a:endParaRPr>
          </a:p>
        </p:txBody>
      </p:sp>
      <p:sp>
        <p:nvSpPr>
          <p:cNvPr id="867" name="Google Shape;867;p40"/>
          <p:cNvSpPr/>
          <p:nvPr/>
        </p:nvSpPr>
        <p:spPr>
          <a:xfrm>
            <a:off x="8137450" y="1729725"/>
            <a:ext cx="899400" cy="278700"/>
          </a:xfrm>
          <a:prstGeom prst="round2SameRect">
            <a:avLst>
              <a:gd name="adj1" fmla="val 16667"/>
              <a:gd name="adj2" fmla="val 0"/>
            </a:avLst>
          </a:prstGeom>
          <a:solidFill>
            <a:srgbClr val="F4CCCC"/>
          </a:solidFill>
          <a:ln w="2857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Century Schoolbook"/>
                <a:ea typeface="Century Schoolbook"/>
                <a:cs typeface="Century Schoolbook"/>
                <a:sym typeface="Century Schoolbook"/>
              </a:rPr>
              <a:t>Harden</a:t>
            </a:r>
            <a:endParaRPr>
              <a:latin typeface="Century Schoolbook"/>
              <a:ea typeface="Century Schoolbook"/>
              <a:cs typeface="Century Schoolbook"/>
              <a:sym typeface="Century Schoolbook"/>
            </a:endParaRPr>
          </a:p>
        </p:txBody>
      </p:sp>
      <p:grpSp>
        <p:nvGrpSpPr>
          <p:cNvPr id="868" name="Google Shape;868;p40"/>
          <p:cNvGrpSpPr/>
          <p:nvPr/>
        </p:nvGrpSpPr>
        <p:grpSpPr>
          <a:xfrm>
            <a:off x="6308913" y="3168535"/>
            <a:ext cx="2586600" cy="1152465"/>
            <a:chOff x="6308913" y="3168535"/>
            <a:chExt cx="2586600" cy="1152465"/>
          </a:xfrm>
        </p:grpSpPr>
        <p:cxnSp>
          <p:nvCxnSpPr>
            <p:cNvPr id="869" name="Google Shape;869;p40"/>
            <p:cNvCxnSpPr/>
            <p:nvPr/>
          </p:nvCxnSpPr>
          <p:spPr>
            <a:xfrm>
              <a:off x="7985300" y="4092400"/>
              <a:ext cx="899400" cy="0"/>
            </a:xfrm>
            <a:prstGeom prst="straightConnector1">
              <a:avLst/>
            </a:prstGeom>
            <a:noFill/>
            <a:ln w="19050" cap="flat" cmpd="sng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70" name="Google Shape;870;p40"/>
            <p:cNvCxnSpPr/>
            <p:nvPr/>
          </p:nvCxnSpPr>
          <p:spPr>
            <a:xfrm>
              <a:off x="6308913" y="4321000"/>
              <a:ext cx="2586600" cy="0"/>
            </a:xfrm>
            <a:prstGeom prst="straightConnector1">
              <a:avLst/>
            </a:prstGeom>
            <a:noFill/>
            <a:ln w="19050" cap="flat" cmpd="sng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71" name="Google Shape;871;p40"/>
            <p:cNvCxnSpPr/>
            <p:nvPr/>
          </p:nvCxnSpPr>
          <p:spPr>
            <a:xfrm>
              <a:off x="7147100" y="3615029"/>
              <a:ext cx="1737600" cy="0"/>
            </a:xfrm>
            <a:prstGeom prst="straightConnector1">
              <a:avLst/>
            </a:prstGeom>
            <a:noFill/>
            <a:ln w="19050" cap="flat" cmpd="sng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72" name="Google Shape;872;p40"/>
            <p:cNvCxnSpPr/>
            <p:nvPr/>
          </p:nvCxnSpPr>
          <p:spPr>
            <a:xfrm>
              <a:off x="8886198" y="3168535"/>
              <a:ext cx="0" cy="1145700"/>
            </a:xfrm>
            <a:prstGeom prst="straightConnector1">
              <a:avLst/>
            </a:prstGeom>
            <a:noFill/>
            <a:ln w="19050" cap="flat" cmpd="sng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77" name="Google Shape;877;p41"/>
          <p:cNvCxnSpPr/>
          <p:nvPr/>
        </p:nvCxnSpPr>
        <p:spPr>
          <a:xfrm>
            <a:off x="7311000" y="1873325"/>
            <a:ext cx="899400" cy="0"/>
          </a:xfrm>
          <a:prstGeom prst="straightConnector1">
            <a:avLst/>
          </a:prstGeom>
          <a:noFill/>
          <a:ln w="19050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878" name="Google Shape;878;p4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Input validation: </a:t>
            </a:r>
            <a:r>
              <a:rPr lang="en">
                <a:solidFill>
                  <a:schemeClr val="dk1"/>
                </a:solidFill>
              </a:rPr>
              <a:t>agreement with high-level inputs</a:t>
            </a:r>
            <a:endParaRPr/>
          </a:p>
        </p:txBody>
      </p:sp>
      <p:sp>
        <p:nvSpPr>
          <p:cNvPr id="879" name="Google Shape;879;p4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4677000" cy="4101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Once we have hardened signals, can use them to do input validation. </a:t>
            </a:r>
            <a:endParaRPr/>
          </a:p>
          <a:p>
            <a:pPr marL="457200" lvl="0" indent="-342900" algn="l" rtl="0">
              <a:spcBef>
                <a:spcPts val="120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Check that expected relations hold between abstract inputs and </a:t>
            </a:r>
            <a:br>
              <a:rPr lang="en"/>
            </a:br>
            <a:r>
              <a:rPr lang="en"/>
              <a:t>low-level signals.</a:t>
            </a:r>
            <a:endParaRPr/>
          </a:p>
        </p:txBody>
      </p:sp>
      <p:sp>
        <p:nvSpPr>
          <p:cNvPr id="880" name="Google Shape;880;p41"/>
          <p:cNvSpPr txBox="1"/>
          <p:nvPr/>
        </p:nvSpPr>
        <p:spPr>
          <a:xfrm>
            <a:off x="20395" y="4791275"/>
            <a:ext cx="468000" cy="3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2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10</a:t>
            </a:r>
            <a:endParaRPr sz="1200">
              <a:solidFill>
                <a:schemeClr val="dk2"/>
              </a:solidFill>
              <a:latin typeface="Century Schoolbook"/>
              <a:ea typeface="Century Schoolbook"/>
              <a:cs typeface="Century Schoolbook"/>
              <a:sym typeface="Century Schoolbook"/>
            </a:endParaRPr>
          </a:p>
        </p:txBody>
      </p:sp>
      <p:cxnSp>
        <p:nvCxnSpPr>
          <p:cNvPr id="881" name="Google Shape;881;p41"/>
          <p:cNvCxnSpPr>
            <a:stCxn id="882" idx="2"/>
          </p:cNvCxnSpPr>
          <p:nvPr/>
        </p:nvCxnSpPr>
        <p:spPr>
          <a:xfrm>
            <a:off x="6854352" y="1496814"/>
            <a:ext cx="0" cy="960600"/>
          </a:xfrm>
          <a:prstGeom prst="straightConnector1">
            <a:avLst/>
          </a:prstGeom>
          <a:noFill/>
          <a:ln w="38100" cap="flat" cmpd="sng">
            <a:solidFill>
              <a:srgbClr val="93C47D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882" name="Google Shape;882;p41"/>
          <p:cNvSpPr/>
          <p:nvPr/>
        </p:nvSpPr>
        <p:spPr>
          <a:xfrm>
            <a:off x="5904702" y="1079814"/>
            <a:ext cx="1899300" cy="417000"/>
          </a:xfrm>
          <a:prstGeom prst="roundRect">
            <a:avLst>
              <a:gd name="adj" fmla="val 16667"/>
            </a:avLst>
          </a:prstGeom>
          <a:solidFill>
            <a:srgbClr val="FFF2CC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latin typeface="Century Schoolbook"/>
                <a:ea typeface="Century Schoolbook"/>
                <a:cs typeface="Century Schoolbook"/>
                <a:sym typeface="Century Schoolbook"/>
              </a:rPr>
              <a:t>SDN Controller</a:t>
            </a:r>
            <a:endParaRPr sz="1800">
              <a:latin typeface="Century Schoolbook"/>
              <a:ea typeface="Century Schoolbook"/>
              <a:cs typeface="Century Schoolbook"/>
              <a:sym typeface="Century Schoolbook"/>
            </a:endParaRPr>
          </a:p>
        </p:txBody>
      </p:sp>
      <p:sp>
        <p:nvSpPr>
          <p:cNvPr id="883" name="Google Shape;883;p41"/>
          <p:cNvSpPr/>
          <p:nvPr/>
        </p:nvSpPr>
        <p:spPr>
          <a:xfrm>
            <a:off x="5587475" y="3419075"/>
            <a:ext cx="2671200" cy="1092900"/>
          </a:xfrm>
          <a:prstGeom prst="roundRect">
            <a:avLst>
              <a:gd name="adj" fmla="val 16667"/>
            </a:avLst>
          </a:prstGeom>
          <a:solidFill>
            <a:srgbClr val="F0F0F0">
              <a:alpha val="50000"/>
            </a:srgbClr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entury Schoolbook"/>
              <a:ea typeface="Century Schoolbook"/>
              <a:cs typeface="Century Schoolbook"/>
              <a:sym typeface="Century Schoolbook"/>
            </a:endParaRPr>
          </a:p>
        </p:txBody>
      </p:sp>
      <p:cxnSp>
        <p:nvCxnSpPr>
          <p:cNvPr id="884" name="Google Shape;884;p41"/>
          <p:cNvCxnSpPr/>
          <p:nvPr/>
        </p:nvCxnSpPr>
        <p:spPr>
          <a:xfrm>
            <a:off x="5396729" y="2967151"/>
            <a:ext cx="0" cy="621300"/>
          </a:xfrm>
          <a:prstGeom prst="straightConnector1">
            <a:avLst/>
          </a:prstGeom>
          <a:noFill/>
          <a:ln w="38100" cap="flat" cmpd="sng">
            <a:solidFill>
              <a:srgbClr val="93C47D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885" name="Google Shape;885;p41"/>
          <p:cNvCxnSpPr>
            <a:stCxn id="886" idx="3"/>
            <a:endCxn id="887" idx="1"/>
          </p:cNvCxnSpPr>
          <p:nvPr/>
        </p:nvCxnSpPr>
        <p:spPr>
          <a:xfrm rot="10800000" flipH="1">
            <a:off x="6322454" y="3751351"/>
            <a:ext cx="240300" cy="421500"/>
          </a:xfrm>
          <a:prstGeom prst="straightConnector1">
            <a:avLst/>
          </a:prstGeom>
          <a:noFill/>
          <a:ln w="3810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888" name="Google Shape;888;p41"/>
          <p:cNvCxnSpPr>
            <a:stCxn id="887" idx="3"/>
            <a:endCxn id="889" idx="1"/>
          </p:cNvCxnSpPr>
          <p:nvPr/>
        </p:nvCxnSpPr>
        <p:spPr>
          <a:xfrm>
            <a:off x="7146132" y="3751350"/>
            <a:ext cx="281700" cy="278700"/>
          </a:xfrm>
          <a:prstGeom prst="straightConnector1">
            <a:avLst/>
          </a:prstGeom>
          <a:noFill/>
          <a:ln w="3810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890" name="Google Shape;890;p41"/>
          <p:cNvSpPr txBox="1"/>
          <p:nvPr/>
        </p:nvSpPr>
        <p:spPr>
          <a:xfrm rot="5400000">
            <a:off x="5028384" y="3530994"/>
            <a:ext cx="7293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2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…</a:t>
            </a:r>
            <a:endParaRPr sz="1800">
              <a:solidFill>
                <a:schemeClr val="dk2"/>
              </a:solidFill>
              <a:latin typeface="Century Schoolbook"/>
              <a:ea typeface="Century Schoolbook"/>
              <a:cs typeface="Century Schoolbook"/>
              <a:sym typeface="Century Schoolbook"/>
            </a:endParaRPr>
          </a:p>
        </p:txBody>
      </p:sp>
      <p:cxnSp>
        <p:nvCxnSpPr>
          <p:cNvPr id="891" name="Google Shape;891;p41"/>
          <p:cNvCxnSpPr>
            <a:endCxn id="886" idx="0"/>
          </p:cNvCxnSpPr>
          <p:nvPr/>
        </p:nvCxnSpPr>
        <p:spPr>
          <a:xfrm>
            <a:off x="6030704" y="2797351"/>
            <a:ext cx="0" cy="1167000"/>
          </a:xfrm>
          <a:prstGeom prst="straightConnector1">
            <a:avLst/>
          </a:prstGeom>
          <a:noFill/>
          <a:ln w="38100" cap="flat" cmpd="sng">
            <a:solidFill>
              <a:srgbClr val="93C47D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892" name="Google Shape;892;p41"/>
          <p:cNvCxnSpPr>
            <a:endCxn id="887" idx="0"/>
          </p:cNvCxnSpPr>
          <p:nvPr/>
        </p:nvCxnSpPr>
        <p:spPr>
          <a:xfrm flipH="1">
            <a:off x="6854382" y="2967150"/>
            <a:ext cx="7800" cy="575700"/>
          </a:xfrm>
          <a:prstGeom prst="straightConnector1">
            <a:avLst/>
          </a:prstGeom>
          <a:noFill/>
          <a:ln w="38100" cap="flat" cmpd="sng">
            <a:solidFill>
              <a:srgbClr val="93C47D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893" name="Google Shape;893;p41"/>
          <p:cNvCxnSpPr>
            <a:endCxn id="889" idx="0"/>
          </p:cNvCxnSpPr>
          <p:nvPr/>
        </p:nvCxnSpPr>
        <p:spPr>
          <a:xfrm>
            <a:off x="7719489" y="2596154"/>
            <a:ext cx="0" cy="1225500"/>
          </a:xfrm>
          <a:prstGeom prst="straightConnector1">
            <a:avLst/>
          </a:prstGeom>
          <a:noFill/>
          <a:ln w="38100" cap="flat" cmpd="sng">
            <a:solidFill>
              <a:srgbClr val="93C47D"/>
            </a:solidFill>
            <a:prstDash val="solid"/>
            <a:round/>
            <a:headEnd type="none" w="med" len="med"/>
            <a:tailEnd type="none" w="med" len="med"/>
          </a:ln>
        </p:spPr>
      </p:cxnSp>
      <p:grpSp>
        <p:nvGrpSpPr>
          <p:cNvPr id="894" name="Google Shape;894;p41"/>
          <p:cNvGrpSpPr/>
          <p:nvPr/>
        </p:nvGrpSpPr>
        <p:grpSpPr>
          <a:xfrm>
            <a:off x="5383294" y="1840975"/>
            <a:ext cx="3512100" cy="1528500"/>
            <a:chOff x="5383294" y="1840975"/>
            <a:chExt cx="3512100" cy="1528500"/>
          </a:xfrm>
        </p:grpSpPr>
        <p:cxnSp>
          <p:nvCxnSpPr>
            <p:cNvPr id="895" name="Google Shape;895;p41"/>
            <p:cNvCxnSpPr/>
            <p:nvPr/>
          </p:nvCxnSpPr>
          <p:spPr>
            <a:xfrm>
              <a:off x="8886200" y="1840975"/>
              <a:ext cx="0" cy="1528500"/>
            </a:xfrm>
            <a:prstGeom prst="straightConnector1">
              <a:avLst/>
            </a:prstGeom>
            <a:noFill/>
            <a:ln w="19050" cap="flat" cmpd="sng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96" name="Google Shape;896;p41"/>
            <p:cNvCxnSpPr/>
            <p:nvPr/>
          </p:nvCxnSpPr>
          <p:spPr>
            <a:xfrm>
              <a:off x="5383294" y="3362020"/>
              <a:ext cx="3512100" cy="0"/>
            </a:xfrm>
            <a:prstGeom prst="straightConnector1">
              <a:avLst/>
            </a:prstGeom>
            <a:noFill/>
            <a:ln w="19050" cap="flat" cmpd="sng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97" name="Google Shape;897;p41"/>
            <p:cNvCxnSpPr/>
            <p:nvPr/>
          </p:nvCxnSpPr>
          <p:spPr>
            <a:xfrm>
              <a:off x="6010600" y="3295615"/>
              <a:ext cx="2877000" cy="0"/>
            </a:xfrm>
            <a:prstGeom prst="straightConnector1">
              <a:avLst/>
            </a:prstGeom>
            <a:noFill/>
            <a:ln w="19050" cap="flat" cmpd="sng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98" name="Google Shape;898;p41"/>
            <p:cNvCxnSpPr/>
            <p:nvPr/>
          </p:nvCxnSpPr>
          <p:spPr>
            <a:xfrm>
              <a:off x="6839944" y="3230020"/>
              <a:ext cx="2051400" cy="0"/>
            </a:xfrm>
            <a:prstGeom prst="straightConnector1">
              <a:avLst/>
            </a:prstGeom>
            <a:noFill/>
            <a:ln w="19050" cap="flat" cmpd="sng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99" name="Google Shape;899;p41"/>
            <p:cNvCxnSpPr/>
            <p:nvPr/>
          </p:nvCxnSpPr>
          <p:spPr>
            <a:xfrm>
              <a:off x="7702106" y="3166925"/>
              <a:ext cx="1181400" cy="0"/>
            </a:xfrm>
            <a:prstGeom prst="straightConnector1">
              <a:avLst/>
            </a:prstGeom>
            <a:noFill/>
            <a:ln w="19050" cap="flat" cmpd="sng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887" name="Google Shape;887;p41"/>
          <p:cNvSpPr/>
          <p:nvPr/>
        </p:nvSpPr>
        <p:spPr>
          <a:xfrm>
            <a:off x="6562632" y="3542850"/>
            <a:ext cx="583500" cy="417000"/>
          </a:xfrm>
          <a:prstGeom prst="rect">
            <a:avLst/>
          </a:prstGeom>
          <a:solidFill>
            <a:srgbClr val="CFE2F3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Century Schoolbook"/>
                <a:ea typeface="Century Schoolbook"/>
                <a:cs typeface="Century Schoolbook"/>
                <a:sym typeface="Century Schoolbook"/>
              </a:rPr>
              <a:t>B</a:t>
            </a:r>
            <a:endParaRPr sz="1200">
              <a:latin typeface="Century Schoolbook"/>
              <a:ea typeface="Century Schoolbook"/>
              <a:cs typeface="Century Schoolbook"/>
              <a:sym typeface="Century Schoolbook"/>
            </a:endParaRPr>
          </a:p>
        </p:txBody>
      </p:sp>
      <p:sp>
        <p:nvSpPr>
          <p:cNvPr id="889" name="Google Shape;889;p41"/>
          <p:cNvSpPr/>
          <p:nvPr/>
        </p:nvSpPr>
        <p:spPr>
          <a:xfrm>
            <a:off x="7427739" y="3821654"/>
            <a:ext cx="583500" cy="417000"/>
          </a:xfrm>
          <a:prstGeom prst="rect">
            <a:avLst/>
          </a:prstGeom>
          <a:solidFill>
            <a:srgbClr val="CFE2F3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Century Schoolbook"/>
                <a:ea typeface="Century Schoolbook"/>
                <a:cs typeface="Century Schoolbook"/>
                <a:sym typeface="Century Schoolbook"/>
              </a:rPr>
              <a:t>C</a:t>
            </a:r>
            <a:endParaRPr sz="1200">
              <a:latin typeface="Century Schoolbook"/>
              <a:ea typeface="Century Schoolbook"/>
              <a:cs typeface="Century Schoolbook"/>
              <a:sym typeface="Century Schoolbook"/>
            </a:endParaRPr>
          </a:p>
        </p:txBody>
      </p:sp>
      <p:sp>
        <p:nvSpPr>
          <p:cNvPr id="886" name="Google Shape;886;p41"/>
          <p:cNvSpPr/>
          <p:nvPr/>
        </p:nvSpPr>
        <p:spPr>
          <a:xfrm>
            <a:off x="5738954" y="3964351"/>
            <a:ext cx="583500" cy="417000"/>
          </a:xfrm>
          <a:prstGeom prst="rect">
            <a:avLst/>
          </a:prstGeom>
          <a:solidFill>
            <a:srgbClr val="CFE2F3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Century Schoolbook"/>
                <a:ea typeface="Century Schoolbook"/>
                <a:cs typeface="Century Schoolbook"/>
                <a:sym typeface="Century Schoolbook"/>
              </a:rPr>
              <a:t>A</a:t>
            </a:r>
            <a:endParaRPr sz="1200">
              <a:latin typeface="Century Schoolbook"/>
              <a:ea typeface="Century Schoolbook"/>
              <a:cs typeface="Century Schoolbook"/>
              <a:sym typeface="Century Schoolbook"/>
            </a:endParaRPr>
          </a:p>
        </p:txBody>
      </p:sp>
      <p:sp>
        <p:nvSpPr>
          <p:cNvPr id="900" name="Google Shape;900;p41"/>
          <p:cNvSpPr/>
          <p:nvPr/>
        </p:nvSpPr>
        <p:spPr>
          <a:xfrm>
            <a:off x="4789600" y="2153475"/>
            <a:ext cx="3938868" cy="1005912"/>
          </a:xfrm>
          <a:prstGeom prst="cloud">
            <a:avLst/>
          </a:prstGeom>
          <a:solidFill>
            <a:srgbClr val="D9EAD3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latin typeface="Century Schoolbook"/>
                <a:ea typeface="Century Schoolbook"/>
                <a:cs typeface="Century Schoolbook"/>
                <a:sym typeface="Century Schoolbook"/>
              </a:rPr>
              <a:t>Control Infrastructure </a:t>
            </a:r>
            <a:endParaRPr sz="1800">
              <a:latin typeface="Century Schoolbook"/>
              <a:ea typeface="Century Schoolbook"/>
              <a:cs typeface="Century Schoolbook"/>
              <a:sym typeface="Century Schoolbook"/>
            </a:endParaRPr>
          </a:p>
        </p:txBody>
      </p:sp>
      <p:sp>
        <p:nvSpPr>
          <p:cNvPr id="901" name="Google Shape;901;p41"/>
          <p:cNvSpPr/>
          <p:nvPr/>
        </p:nvSpPr>
        <p:spPr>
          <a:xfrm>
            <a:off x="8137450" y="1729725"/>
            <a:ext cx="899400" cy="278700"/>
          </a:xfrm>
          <a:prstGeom prst="round2SameRect">
            <a:avLst>
              <a:gd name="adj1" fmla="val 16667"/>
              <a:gd name="adj2" fmla="val 0"/>
            </a:avLst>
          </a:prstGeom>
          <a:solidFill>
            <a:srgbClr val="F4CCCC"/>
          </a:solidFill>
          <a:ln w="2857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Century Schoolbook"/>
                <a:ea typeface="Century Schoolbook"/>
                <a:cs typeface="Century Schoolbook"/>
                <a:sym typeface="Century Schoolbook"/>
              </a:rPr>
              <a:t>Harden</a:t>
            </a:r>
            <a:endParaRPr>
              <a:latin typeface="Century Schoolbook"/>
              <a:ea typeface="Century Schoolbook"/>
              <a:cs typeface="Century Schoolbook"/>
              <a:sym typeface="Century Schoolbook"/>
            </a:endParaRPr>
          </a:p>
        </p:txBody>
      </p:sp>
      <p:grpSp>
        <p:nvGrpSpPr>
          <p:cNvPr id="902" name="Google Shape;902;p41"/>
          <p:cNvGrpSpPr/>
          <p:nvPr/>
        </p:nvGrpSpPr>
        <p:grpSpPr>
          <a:xfrm>
            <a:off x="6308913" y="3168535"/>
            <a:ext cx="2586600" cy="1152465"/>
            <a:chOff x="6308913" y="3168535"/>
            <a:chExt cx="2586600" cy="1152465"/>
          </a:xfrm>
        </p:grpSpPr>
        <p:cxnSp>
          <p:nvCxnSpPr>
            <p:cNvPr id="903" name="Google Shape;903;p41"/>
            <p:cNvCxnSpPr/>
            <p:nvPr/>
          </p:nvCxnSpPr>
          <p:spPr>
            <a:xfrm>
              <a:off x="7985300" y="4092400"/>
              <a:ext cx="899400" cy="0"/>
            </a:xfrm>
            <a:prstGeom prst="straightConnector1">
              <a:avLst/>
            </a:prstGeom>
            <a:noFill/>
            <a:ln w="19050" cap="flat" cmpd="sng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04" name="Google Shape;904;p41"/>
            <p:cNvCxnSpPr/>
            <p:nvPr/>
          </p:nvCxnSpPr>
          <p:spPr>
            <a:xfrm>
              <a:off x="6308913" y="4321000"/>
              <a:ext cx="2586600" cy="0"/>
            </a:xfrm>
            <a:prstGeom prst="straightConnector1">
              <a:avLst/>
            </a:prstGeom>
            <a:noFill/>
            <a:ln w="19050" cap="flat" cmpd="sng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05" name="Google Shape;905;p41"/>
            <p:cNvCxnSpPr/>
            <p:nvPr/>
          </p:nvCxnSpPr>
          <p:spPr>
            <a:xfrm>
              <a:off x="7147100" y="3615029"/>
              <a:ext cx="1737600" cy="0"/>
            </a:xfrm>
            <a:prstGeom prst="straightConnector1">
              <a:avLst/>
            </a:prstGeom>
            <a:noFill/>
            <a:ln w="19050" cap="flat" cmpd="sng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06" name="Google Shape;906;p41"/>
            <p:cNvCxnSpPr/>
            <p:nvPr/>
          </p:nvCxnSpPr>
          <p:spPr>
            <a:xfrm>
              <a:off x="8886198" y="3168535"/>
              <a:ext cx="0" cy="1145700"/>
            </a:xfrm>
            <a:prstGeom prst="straightConnector1">
              <a:avLst/>
            </a:prstGeom>
            <a:noFill/>
            <a:ln w="19050" cap="flat" cmpd="sng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907" name="Google Shape;907;p41"/>
          <p:cNvSpPr/>
          <p:nvPr/>
        </p:nvSpPr>
        <p:spPr>
          <a:xfrm>
            <a:off x="6318324" y="1729725"/>
            <a:ext cx="1071900" cy="278700"/>
          </a:xfrm>
          <a:prstGeom prst="round2SameRect">
            <a:avLst>
              <a:gd name="adj1" fmla="val 16667"/>
              <a:gd name="adj2" fmla="val 0"/>
            </a:avLst>
          </a:prstGeom>
          <a:solidFill>
            <a:srgbClr val="F4CCCC"/>
          </a:solidFill>
          <a:ln w="2857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Century Schoolbook"/>
                <a:ea typeface="Century Schoolbook"/>
                <a:cs typeface="Century Schoolbook"/>
                <a:sym typeface="Century Schoolbook"/>
              </a:rPr>
              <a:t>Validation</a:t>
            </a:r>
            <a:endParaRPr>
              <a:latin typeface="Century Schoolbook"/>
              <a:ea typeface="Century Schoolbook"/>
              <a:cs typeface="Century Schoolbook"/>
              <a:sym typeface="Century Schoolbook"/>
            </a:endParaRPr>
          </a:p>
        </p:txBody>
      </p:sp>
      <p:sp>
        <p:nvSpPr>
          <p:cNvPr id="908" name="Google Shape;908;p41"/>
          <p:cNvSpPr txBox="1"/>
          <p:nvPr/>
        </p:nvSpPr>
        <p:spPr>
          <a:xfrm>
            <a:off x="318309" y="3500550"/>
            <a:ext cx="4567200" cy="78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en" sz="1800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We present our system, </a:t>
            </a:r>
            <a:r>
              <a:rPr lang="en" sz="1800" b="1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Hodor</a:t>
            </a:r>
            <a:r>
              <a:rPr lang="en" sz="1800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, that performs continuous validation.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3" name="Google Shape;913;p42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Hodor: (1) Hardening low-level signals</a:t>
            </a:r>
            <a:endParaRPr/>
          </a:p>
        </p:txBody>
      </p:sp>
      <p:sp>
        <p:nvSpPr>
          <p:cNvPr id="914" name="Google Shape;914;p42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en"/>
              <a:t>Many examples of redundancy in network data…</a:t>
            </a:r>
            <a:endParaRPr/>
          </a:p>
        </p:txBody>
      </p:sp>
      <p:sp>
        <p:nvSpPr>
          <p:cNvPr id="915" name="Google Shape;915;p42"/>
          <p:cNvSpPr txBox="1"/>
          <p:nvPr/>
        </p:nvSpPr>
        <p:spPr>
          <a:xfrm>
            <a:off x="20395" y="4791275"/>
            <a:ext cx="468000" cy="3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2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11</a:t>
            </a:r>
            <a:endParaRPr sz="1200">
              <a:solidFill>
                <a:schemeClr val="dk2"/>
              </a:solidFill>
              <a:latin typeface="Century Schoolbook"/>
              <a:ea typeface="Century Schoolbook"/>
              <a:cs typeface="Century Schoolbook"/>
              <a:sym typeface="Century Schoolbook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0" name="Google Shape;920;p43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1072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Many examples of redundancy in network data…</a:t>
            </a:r>
            <a:endParaRPr/>
          </a:p>
          <a:p>
            <a:pPr marL="457200" lvl="0" indent="-342900" algn="l" rtl="0">
              <a:spcBef>
                <a:spcPts val="1200"/>
              </a:spcBef>
              <a:spcAft>
                <a:spcPts val="0"/>
              </a:spcAft>
              <a:buSzPts val="1800"/>
              <a:buChar char="●"/>
            </a:pPr>
            <a:r>
              <a:rPr lang="en" b="1"/>
              <a:t>R1.</a:t>
            </a:r>
            <a:r>
              <a:rPr lang="en"/>
              <a:t> </a:t>
            </a:r>
            <a:r>
              <a:rPr lang="en" b="1"/>
              <a:t>Symmetry</a:t>
            </a:r>
            <a:r>
              <a:rPr lang="en"/>
              <a:t> across two ends of link: bytes in = bytes out.</a:t>
            </a:r>
            <a:endParaRPr/>
          </a:p>
        </p:txBody>
      </p:sp>
      <p:grpSp>
        <p:nvGrpSpPr>
          <p:cNvPr id="921" name="Google Shape;921;p43"/>
          <p:cNvGrpSpPr/>
          <p:nvPr/>
        </p:nvGrpSpPr>
        <p:grpSpPr>
          <a:xfrm>
            <a:off x="1839675" y="2420125"/>
            <a:ext cx="1012725" cy="881100"/>
            <a:chOff x="1306275" y="2177100"/>
            <a:chExt cx="1012725" cy="881100"/>
          </a:xfrm>
        </p:grpSpPr>
        <p:sp>
          <p:nvSpPr>
            <p:cNvPr id="922" name="Google Shape;922;p43"/>
            <p:cNvSpPr/>
            <p:nvPr/>
          </p:nvSpPr>
          <p:spPr>
            <a:xfrm>
              <a:off x="1306275" y="2177100"/>
              <a:ext cx="881100" cy="881100"/>
            </a:xfrm>
            <a:prstGeom prst="ellipse">
              <a:avLst/>
            </a:prstGeom>
            <a:solidFill>
              <a:schemeClr val="lt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latin typeface="Century Schoolbook"/>
                  <a:ea typeface="Century Schoolbook"/>
                  <a:cs typeface="Century Schoolbook"/>
                  <a:sym typeface="Century Schoolbook"/>
                </a:rPr>
                <a:t>A</a:t>
              </a:r>
              <a:endParaRPr>
                <a:latin typeface="Century Schoolbook"/>
                <a:ea typeface="Century Schoolbook"/>
                <a:cs typeface="Century Schoolbook"/>
                <a:sym typeface="Century Schoolbook"/>
              </a:endParaRPr>
            </a:p>
          </p:txBody>
        </p:sp>
        <p:sp>
          <p:nvSpPr>
            <p:cNvPr id="923" name="Google Shape;923;p43"/>
            <p:cNvSpPr/>
            <p:nvPr/>
          </p:nvSpPr>
          <p:spPr>
            <a:xfrm>
              <a:off x="2096100" y="2537250"/>
              <a:ext cx="222900" cy="160800"/>
            </a:xfrm>
            <a:prstGeom prst="rect">
              <a:avLst/>
            </a:prstGeom>
            <a:solidFill>
              <a:srgbClr val="FFF2CC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entury Schoolbook"/>
                <a:ea typeface="Century Schoolbook"/>
                <a:cs typeface="Century Schoolbook"/>
                <a:sym typeface="Century Schoolbook"/>
              </a:endParaRPr>
            </a:p>
          </p:txBody>
        </p:sp>
      </p:grpSp>
      <p:grpSp>
        <p:nvGrpSpPr>
          <p:cNvPr id="924" name="Google Shape;924;p43"/>
          <p:cNvGrpSpPr/>
          <p:nvPr/>
        </p:nvGrpSpPr>
        <p:grpSpPr>
          <a:xfrm>
            <a:off x="5971950" y="2420125"/>
            <a:ext cx="1012725" cy="881100"/>
            <a:chOff x="3058875" y="2177100"/>
            <a:chExt cx="1012725" cy="881100"/>
          </a:xfrm>
        </p:grpSpPr>
        <p:sp>
          <p:nvSpPr>
            <p:cNvPr id="925" name="Google Shape;925;p43"/>
            <p:cNvSpPr/>
            <p:nvPr/>
          </p:nvSpPr>
          <p:spPr>
            <a:xfrm flipH="1">
              <a:off x="3190500" y="2177100"/>
              <a:ext cx="881100" cy="881100"/>
            </a:xfrm>
            <a:prstGeom prst="ellipse">
              <a:avLst/>
            </a:prstGeom>
            <a:solidFill>
              <a:schemeClr val="lt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latin typeface="Century Schoolbook"/>
                  <a:ea typeface="Century Schoolbook"/>
                  <a:cs typeface="Century Schoolbook"/>
                  <a:sym typeface="Century Schoolbook"/>
                </a:rPr>
                <a:t>B</a:t>
              </a:r>
              <a:endParaRPr>
                <a:latin typeface="Century Schoolbook"/>
                <a:ea typeface="Century Schoolbook"/>
                <a:cs typeface="Century Schoolbook"/>
                <a:sym typeface="Century Schoolbook"/>
              </a:endParaRPr>
            </a:p>
          </p:txBody>
        </p:sp>
        <p:sp>
          <p:nvSpPr>
            <p:cNvPr id="926" name="Google Shape;926;p43"/>
            <p:cNvSpPr/>
            <p:nvPr/>
          </p:nvSpPr>
          <p:spPr>
            <a:xfrm flipH="1">
              <a:off x="3058875" y="2537250"/>
              <a:ext cx="222900" cy="160800"/>
            </a:xfrm>
            <a:prstGeom prst="rect">
              <a:avLst/>
            </a:prstGeom>
            <a:solidFill>
              <a:srgbClr val="FFF2CC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entury Schoolbook"/>
                <a:ea typeface="Century Schoolbook"/>
                <a:cs typeface="Century Schoolbook"/>
                <a:sym typeface="Century Schoolbook"/>
              </a:endParaRPr>
            </a:p>
          </p:txBody>
        </p:sp>
      </p:grpSp>
      <p:cxnSp>
        <p:nvCxnSpPr>
          <p:cNvPr id="927" name="Google Shape;927;p43"/>
          <p:cNvCxnSpPr>
            <a:stCxn id="923" idx="3"/>
            <a:endCxn id="926" idx="3"/>
          </p:cNvCxnSpPr>
          <p:nvPr/>
        </p:nvCxnSpPr>
        <p:spPr>
          <a:xfrm>
            <a:off x="2852400" y="2860675"/>
            <a:ext cx="3119400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928" name="Google Shape;928;p43"/>
          <p:cNvSpPr txBox="1"/>
          <p:nvPr/>
        </p:nvSpPr>
        <p:spPr>
          <a:xfrm>
            <a:off x="2673800" y="2420125"/>
            <a:ext cx="14241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en" sz="1100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→ </a:t>
            </a:r>
            <a:r>
              <a:rPr lang="en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Bytes Sent  </a:t>
            </a:r>
            <a:endParaRPr sz="1000"/>
          </a:p>
        </p:txBody>
      </p:sp>
      <p:sp>
        <p:nvSpPr>
          <p:cNvPr id="929" name="Google Shape;929;p43"/>
          <p:cNvSpPr txBox="1"/>
          <p:nvPr/>
        </p:nvSpPr>
        <p:spPr>
          <a:xfrm>
            <a:off x="4465625" y="2420125"/>
            <a:ext cx="16875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r" rtl="0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en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Bytes Received </a:t>
            </a:r>
            <a:r>
              <a:rPr lang="en" sz="1100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→</a:t>
            </a:r>
            <a:r>
              <a:rPr lang="en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  </a:t>
            </a:r>
            <a:endParaRPr sz="1000"/>
          </a:p>
        </p:txBody>
      </p:sp>
      <p:sp>
        <p:nvSpPr>
          <p:cNvPr id="930" name="Google Shape;930;p43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Hodor: (1) Hardening low-level signals</a:t>
            </a:r>
            <a:endParaRPr/>
          </a:p>
        </p:txBody>
      </p:sp>
      <p:sp>
        <p:nvSpPr>
          <p:cNvPr id="931" name="Google Shape;931;p43"/>
          <p:cNvSpPr txBox="1"/>
          <p:nvPr/>
        </p:nvSpPr>
        <p:spPr>
          <a:xfrm>
            <a:off x="20395" y="4791275"/>
            <a:ext cx="468000" cy="3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2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11</a:t>
            </a:r>
            <a:endParaRPr sz="1200">
              <a:solidFill>
                <a:schemeClr val="dk2"/>
              </a:solidFill>
              <a:latin typeface="Century Schoolbook"/>
              <a:ea typeface="Century Schoolbook"/>
              <a:cs typeface="Century Schoolbook"/>
              <a:sym typeface="Century Schoolbook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1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4569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Background</a:t>
            </a:r>
            <a:endParaRPr/>
          </a:p>
        </p:txBody>
      </p:sp>
      <p:sp>
        <p:nvSpPr>
          <p:cNvPr id="157" name="Google Shape;157;p17"/>
          <p:cNvSpPr txBox="1"/>
          <p:nvPr/>
        </p:nvSpPr>
        <p:spPr>
          <a:xfrm>
            <a:off x="20395" y="4791275"/>
            <a:ext cx="468000" cy="3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2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2</a:t>
            </a:r>
            <a:endParaRPr sz="1200">
              <a:solidFill>
                <a:schemeClr val="dk2"/>
              </a:solidFill>
              <a:latin typeface="Century Schoolbook"/>
              <a:ea typeface="Century Schoolbook"/>
              <a:cs typeface="Century Schoolbook"/>
              <a:sym typeface="Century Schoolbook"/>
            </a:endParaRPr>
          </a:p>
        </p:txBody>
      </p:sp>
      <p:grpSp>
        <p:nvGrpSpPr>
          <p:cNvPr id="158" name="Google Shape;158;p17"/>
          <p:cNvGrpSpPr/>
          <p:nvPr/>
        </p:nvGrpSpPr>
        <p:grpSpPr>
          <a:xfrm>
            <a:off x="5738954" y="1317400"/>
            <a:ext cx="2272285" cy="3063951"/>
            <a:chOff x="5738954" y="1317400"/>
            <a:chExt cx="2272285" cy="3063951"/>
          </a:xfrm>
        </p:grpSpPr>
        <p:sp>
          <p:nvSpPr>
            <p:cNvPr id="159" name="Google Shape;159;p17"/>
            <p:cNvSpPr/>
            <p:nvPr/>
          </p:nvSpPr>
          <p:spPr>
            <a:xfrm>
              <a:off x="5738954" y="3964351"/>
              <a:ext cx="583500" cy="417000"/>
            </a:xfrm>
            <a:prstGeom prst="rect">
              <a:avLst/>
            </a:prstGeom>
            <a:solidFill>
              <a:srgbClr val="CFE2F3"/>
            </a:solidFill>
            <a:ln w="381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latin typeface="Century Schoolbook"/>
                  <a:ea typeface="Century Schoolbook"/>
                  <a:cs typeface="Century Schoolbook"/>
                  <a:sym typeface="Century Schoolbook"/>
                </a:rPr>
                <a:t>A</a:t>
              </a:r>
              <a:endParaRPr sz="1200">
                <a:latin typeface="Century Schoolbook"/>
                <a:ea typeface="Century Schoolbook"/>
                <a:cs typeface="Century Schoolbook"/>
                <a:sym typeface="Century Schoolbook"/>
              </a:endParaRPr>
            </a:p>
          </p:txBody>
        </p:sp>
        <p:sp>
          <p:nvSpPr>
            <p:cNvPr id="160" name="Google Shape;160;p17"/>
            <p:cNvSpPr/>
            <p:nvPr/>
          </p:nvSpPr>
          <p:spPr>
            <a:xfrm>
              <a:off x="7427739" y="3821654"/>
              <a:ext cx="583500" cy="417000"/>
            </a:xfrm>
            <a:prstGeom prst="rect">
              <a:avLst/>
            </a:prstGeom>
            <a:solidFill>
              <a:srgbClr val="CFE2F3"/>
            </a:solidFill>
            <a:ln w="381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latin typeface="Century Schoolbook"/>
                  <a:ea typeface="Century Schoolbook"/>
                  <a:cs typeface="Century Schoolbook"/>
                  <a:sym typeface="Century Schoolbook"/>
                </a:rPr>
                <a:t>C</a:t>
              </a:r>
              <a:endParaRPr sz="1200">
                <a:latin typeface="Century Schoolbook"/>
                <a:ea typeface="Century Schoolbook"/>
                <a:cs typeface="Century Schoolbook"/>
                <a:sym typeface="Century Schoolbook"/>
              </a:endParaRPr>
            </a:p>
          </p:txBody>
        </p:sp>
        <p:sp>
          <p:nvSpPr>
            <p:cNvPr id="161" name="Google Shape;161;p17"/>
            <p:cNvSpPr/>
            <p:nvPr/>
          </p:nvSpPr>
          <p:spPr>
            <a:xfrm>
              <a:off x="6562632" y="3542850"/>
              <a:ext cx="583500" cy="417000"/>
            </a:xfrm>
            <a:prstGeom prst="rect">
              <a:avLst/>
            </a:prstGeom>
            <a:solidFill>
              <a:srgbClr val="CFE2F3"/>
            </a:solidFill>
            <a:ln w="381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latin typeface="Century Schoolbook"/>
                  <a:ea typeface="Century Schoolbook"/>
                  <a:cs typeface="Century Schoolbook"/>
                  <a:sym typeface="Century Schoolbook"/>
                </a:rPr>
                <a:t>B</a:t>
              </a:r>
              <a:endParaRPr sz="1200">
                <a:latin typeface="Century Schoolbook"/>
                <a:ea typeface="Century Schoolbook"/>
                <a:cs typeface="Century Schoolbook"/>
                <a:sym typeface="Century Schoolbook"/>
              </a:endParaRPr>
            </a:p>
          </p:txBody>
        </p:sp>
        <p:cxnSp>
          <p:nvCxnSpPr>
            <p:cNvPr id="162" name="Google Shape;162;p17"/>
            <p:cNvCxnSpPr>
              <a:endCxn id="160" idx="0"/>
            </p:cNvCxnSpPr>
            <p:nvPr/>
          </p:nvCxnSpPr>
          <p:spPr>
            <a:xfrm>
              <a:off x="6854589" y="1733954"/>
              <a:ext cx="864900" cy="2087700"/>
            </a:xfrm>
            <a:prstGeom prst="straightConnector1">
              <a:avLst/>
            </a:prstGeom>
            <a:noFill/>
            <a:ln w="38100" cap="flat" cmpd="sng">
              <a:solidFill>
                <a:schemeClr val="dk1"/>
              </a:solidFill>
              <a:prstDash val="dash"/>
              <a:round/>
              <a:headEnd type="triangle" w="med" len="med"/>
              <a:tailEnd type="triangle" w="med" len="med"/>
            </a:ln>
          </p:spPr>
        </p:cxnSp>
        <p:cxnSp>
          <p:nvCxnSpPr>
            <p:cNvPr id="163" name="Google Shape;163;p17"/>
            <p:cNvCxnSpPr>
              <a:stCxn id="159" idx="3"/>
              <a:endCxn id="161" idx="1"/>
            </p:cNvCxnSpPr>
            <p:nvPr/>
          </p:nvCxnSpPr>
          <p:spPr>
            <a:xfrm rot="10800000" flipH="1">
              <a:off x="6322454" y="3751351"/>
              <a:ext cx="240300" cy="421500"/>
            </a:xfrm>
            <a:prstGeom prst="straightConnector1">
              <a:avLst/>
            </a:prstGeom>
            <a:noFill/>
            <a:ln w="3810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64" name="Google Shape;164;p17"/>
            <p:cNvCxnSpPr>
              <a:stCxn id="161" idx="3"/>
              <a:endCxn id="160" idx="1"/>
            </p:cNvCxnSpPr>
            <p:nvPr/>
          </p:nvCxnSpPr>
          <p:spPr>
            <a:xfrm>
              <a:off x="7146132" y="3751350"/>
              <a:ext cx="281700" cy="278700"/>
            </a:xfrm>
            <a:prstGeom prst="straightConnector1">
              <a:avLst/>
            </a:prstGeom>
            <a:noFill/>
            <a:ln w="3810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sp>
          <p:nvSpPr>
            <p:cNvPr id="165" name="Google Shape;165;p17"/>
            <p:cNvSpPr/>
            <p:nvPr/>
          </p:nvSpPr>
          <p:spPr>
            <a:xfrm>
              <a:off x="5904702" y="1317400"/>
              <a:ext cx="1899300" cy="417000"/>
            </a:xfrm>
            <a:prstGeom prst="roundRect">
              <a:avLst>
                <a:gd name="adj" fmla="val 16667"/>
              </a:avLst>
            </a:prstGeom>
            <a:solidFill>
              <a:srgbClr val="FFF2CC"/>
            </a:solidFill>
            <a:ln w="381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800">
                  <a:latin typeface="Century Schoolbook"/>
                  <a:ea typeface="Century Schoolbook"/>
                  <a:cs typeface="Century Schoolbook"/>
                  <a:sym typeface="Century Schoolbook"/>
                </a:rPr>
                <a:t>SDN Controller</a:t>
              </a:r>
              <a:endParaRPr sz="1800">
                <a:latin typeface="Century Schoolbook"/>
                <a:ea typeface="Century Schoolbook"/>
                <a:cs typeface="Century Schoolbook"/>
                <a:sym typeface="Century Schoolbook"/>
              </a:endParaRPr>
            </a:p>
          </p:txBody>
        </p:sp>
        <p:cxnSp>
          <p:nvCxnSpPr>
            <p:cNvPr id="166" name="Google Shape;166;p17"/>
            <p:cNvCxnSpPr>
              <a:stCxn id="165" idx="2"/>
              <a:endCxn id="161" idx="0"/>
            </p:cNvCxnSpPr>
            <p:nvPr/>
          </p:nvCxnSpPr>
          <p:spPr>
            <a:xfrm>
              <a:off x="6854352" y="1734400"/>
              <a:ext cx="0" cy="1808400"/>
            </a:xfrm>
            <a:prstGeom prst="straightConnector1">
              <a:avLst/>
            </a:prstGeom>
            <a:noFill/>
            <a:ln w="38100" cap="flat" cmpd="sng">
              <a:solidFill>
                <a:schemeClr val="dk1"/>
              </a:solidFill>
              <a:prstDash val="dash"/>
              <a:round/>
              <a:headEnd type="triangle" w="med" len="med"/>
              <a:tailEnd type="triangle" w="med" len="med"/>
            </a:ln>
          </p:spPr>
        </p:cxnSp>
        <p:cxnSp>
          <p:nvCxnSpPr>
            <p:cNvPr id="167" name="Google Shape;167;p17"/>
            <p:cNvCxnSpPr>
              <a:stCxn id="165" idx="2"/>
              <a:endCxn id="159" idx="0"/>
            </p:cNvCxnSpPr>
            <p:nvPr/>
          </p:nvCxnSpPr>
          <p:spPr>
            <a:xfrm flipH="1">
              <a:off x="6030852" y="1734400"/>
              <a:ext cx="823500" cy="2229900"/>
            </a:xfrm>
            <a:prstGeom prst="straightConnector1">
              <a:avLst/>
            </a:prstGeom>
            <a:noFill/>
            <a:ln w="38100" cap="flat" cmpd="sng">
              <a:solidFill>
                <a:schemeClr val="dk1"/>
              </a:solidFill>
              <a:prstDash val="dash"/>
              <a:round/>
              <a:headEnd type="triangle" w="med" len="med"/>
              <a:tailEnd type="triangle" w="med" len="med"/>
            </a:ln>
          </p:spPr>
        </p:cxn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6" name="Google Shape;936;p4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1380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Many examples of redundancy in network data…</a:t>
            </a:r>
            <a:endParaRPr/>
          </a:p>
          <a:p>
            <a:pPr marL="457200" lvl="0" indent="-342900" algn="l" rtl="0">
              <a:spcBef>
                <a:spcPts val="1200"/>
              </a:spcBef>
              <a:spcAft>
                <a:spcPts val="0"/>
              </a:spcAft>
              <a:buSzPts val="1800"/>
              <a:buChar char="●"/>
            </a:pPr>
            <a:r>
              <a:rPr lang="en" b="1"/>
              <a:t>R1.</a:t>
            </a:r>
            <a:r>
              <a:rPr lang="en"/>
              <a:t> </a:t>
            </a:r>
            <a:r>
              <a:rPr lang="en" b="1"/>
              <a:t>Symmetry</a:t>
            </a:r>
            <a:r>
              <a:rPr lang="en"/>
              <a:t> across two ends of link: bytes in = bytes out.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b="1"/>
              <a:t>R2.</a:t>
            </a:r>
            <a:r>
              <a:rPr lang="en"/>
              <a:t> </a:t>
            </a:r>
            <a:r>
              <a:rPr lang="en" b="1"/>
              <a:t>Flow conservation</a:t>
            </a:r>
            <a:r>
              <a:rPr lang="en"/>
              <a:t> across ports: sum in = sum out at a router.</a:t>
            </a:r>
            <a:endParaRPr/>
          </a:p>
        </p:txBody>
      </p:sp>
      <p:sp>
        <p:nvSpPr>
          <p:cNvPr id="937" name="Google Shape;937;p44"/>
          <p:cNvSpPr/>
          <p:nvPr/>
        </p:nvSpPr>
        <p:spPr>
          <a:xfrm>
            <a:off x="4134788" y="3233700"/>
            <a:ext cx="881100" cy="881100"/>
          </a:xfrm>
          <a:prstGeom prst="ellipse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Century Schoolbook"/>
                <a:ea typeface="Century Schoolbook"/>
                <a:cs typeface="Century Schoolbook"/>
                <a:sym typeface="Century Schoolbook"/>
              </a:rPr>
              <a:t>A</a:t>
            </a:r>
            <a:endParaRPr>
              <a:latin typeface="Century Schoolbook"/>
              <a:ea typeface="Century Schoolbook"/>
              <a:cs typeface="Century Schoolbook"/>
              <a:sym typeface="Century Schoolbook"/>
            </a:endParaRPr>
          </a:p>
        </p:txBody>
      </p:sp>
      <p:grpSp>
        <p:nvGrpSpPr>
          <p:cNvPr id="938" name="Google Shape;938;p44"/>
          <p:cNvGrpSpPr/>
          <p:nvPr/>
        </p:nvGrpSpPr>
        <p:grpSpPr>
          <a:xfrm>
            <a:off x="4924613" y="3375600"/>
            <a:ext cx="1583162" cy="602350"/>
            <a:chOff x="4868813" y="3243350"/>
            <a:chExt cx="1583162" cy="602350"/>
          </a:xfrm>
        </p:grpSpPr>
        <p:grpSp>
          <p:nvGrpSpPr>
            <p:cNvPr id="939" name="Google Shape;939;p44"/>
            <p:cNvGrpSpPr/>
            <p:nvPr/>
          </p:nvGrpSpPr>
          <p:grpSpPr>
            <a:xfrm>
              <a:off x="4868813" y="3461600"/>
              <a:ext cx="794700" cy="160800"/>
              <a:chOff x="4868813" y="3461600"/>
              <a:chExt cx="794700" cy="160800"/>
            </a:xfrm>
          </p:grpSpPr>
          <p:sp>
            <p:nvSpPr>
              <p:cNvPr id="940" name="Google Shape;940;p44"/>
              <p:cNvSpPr/>
              <p:nvPr/>
            </p:nvSpPr>
            <p:spPr>
              <a:xfrm>
                <a:off x="4868813" y="3461600"/>
                <a:ext cx="222900" cy="160800"/>
              </a:xfrm>
              <a:prstGeom prst="rect">
                <a:avLst/>
              </a:prstGeom>
              <a:solidFill>
                <a:srgbClr val="FFF2CC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entury Schoolbook"/>
                  <a:ea typeface="Century Schoolbook"/>
                  <a:cs typeface="Century Schoolbook"/>
                  <a:sym typeface="Century Schoolbook"/>
                </a:endParaRPr>
              </a:p>
            </p:txBody>
          </p:sp>
          <p:cxnSp>
            <p:nvCxnSpPr>
              <p:cNvPr id="941" name="Google Shape;941;p44"/>
              <p:cNvCxnSpPr>
                <a:endCxn id="940" idx="3"/>
              </p:cNvCxnSpPr>
              <p:nvPr/>
            </p:nvCxnSpPr>
            <p:spPr>
              <a:xfrm rot="10800000">
                <a:off x="5091713" y="3542000"/>
                <a:ext cx="5718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sp>
          <p:nvSpPr>
            <p:cNvPr id="942" name="Google Shape;942;p44"/>
            <p:cNvSpPr txBox="1"/>
            <p:nvPr/>
          </p:nvSpPr>
          <p:spPr>
            <a:xfrm>
              <a:off x="5061175" y="3243350"/>
              <a:ext cx="1270500" cy="354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1200"/>
                </a:spcAft>
                <a:buNone/>
              </a:pPr>
              <a:r>
                <a:rPr lang="en" sz="1100">
                  <a:solidFill>
                    <a:schemeClr val="dk1"/>
                  </a:solidFill>
                  <a:latin typeface="Century Schoolbook"/>
                  <a:ea typeface="Century Schoolbook"/>
                  <a:cs typeface="Century Schoolbook"/>
                  <a:sym typeface="Century Schoolbook"/>
                </a:rPr>
                <a:t>→ Bytes Sent  </a:t>
              </a:r>
              <a:endParaRPr sz="700"/>
            </a:p>
          </p:txBody>
        </p:sp>
        <p:sp>
          <p:nvSpPr>
            <p:cNvPr id="943" name="Google Shape;943;p44"/>
            <p:cNvSpPr txBox="1"/>
            <p:nvPr/>
          </p:nvSpPr>
          <p:spPr>
            <a:xfrm>
              <a:off x="5061175" y="3491700"/>
              <a:ext cx="1390800" cy="354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1200"/>
                </a:spcAft>
                <a:buNone/>
              </a:pPr>
              <a:r>
                <a:rPr lang="en" sz="1100">
                  <a:solidFill>
                    <a:schemeClr val="dk1"/>
                  </a:solidFill>
                  <a:latin typeface="Century Schoolbook"/>
                  <a:ea typeface="Century Schoolbook"/>
                  <a:cs typeface="Century Schoolbook"/>
                  <a:sym typeface="Century Schoolbook"/>
                </a:rPr>
                <a:t>← Bytes Received  </a:t>
              </a:r>
              <a:endParaRPr sz="700"/>
            </a:p>
          </p:txBody>
        </p:sp>
      </p:grpSp>
      <p:grpSp>
        <p:nvGrpSpPr>
          <p:cNvPr id="944" name="Google Shape;944;p44"/>
          <p:cNvGrpSpPr/>
          <p:nvPr/>
        </p:nvGrpSpPr>
        <p:grpSpPr>
          <a:xfrm>
            <a:off x="3066509" y="3735339"/>
            <a:ext cx="1455460" cy="1532806"/>
            <a:chOff x="2995469" y="3610709"/>
            <a:chExt cx="1455460" cy="1532806"/>
          </a:xfrm>
        </p:grpSpPr>
        <p:grpSp>
          <p:nvGrpSpPr>
            <p:cNvPr id="945" name="Google Shape;945;p44"/>
            <p:cNvGrpSpPr/>
            <p:nvPr/>
          </p:nvGrpSpPr>
          <p:grpSpPr>
            <a:xfrm rot="8100000">
              <a:off x="3570456" y="3807938"/>
              <a:ext cx="794692" cy="571795"/>
              <a:chOff x="4868813" y="3256100"/>
              <a:chExt cx="794700" cy="571800"/>
            </a:xfrm>
          </p:grpSpPr>
          <p:sp>
            <p:nvSpPr>
              <p:cNvPr id="946" name="Google Shape;946;p44"/>
              <p:cNvSpPr/>
              <p:nvPr/>
            </p:nvSpPr>
            <p:spPr>
              <a:xfrm>
                <a:off x="4868813" y="3461600"/>
                <a:ext cx="222900" cy="160800"/>
              </a:xfrm>
              <a:prstGeom prst="rect">
                <a:avLst/>
              </a:prstGeom>
              <a:solidFill>
                <a:srgbClr val="FFF2CC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entury Schoolbook"/>
                  <a:ea typeface="Century Schoolbook"/>
                  <a:cs typeface="Century Schoolbook"/>
                  <a:sym typeface="Century Schoolbook"/>
                </a:endParaRPr>
              </a:p>
            </p:txBody>
          </p:sp>
          <p:cxnSp>
            <p:nvCxnSpPr>
              <p:cNvPr id="947" name="Google Shape;947;p44"/>
              <p:cNvCxnSpPr>
                <a:endCxn id="946" idx="3"/>
              </p:cNvCxnSpPr>
              <p:nvPr/>
            </p:nvCxnSpPr>
            <p:spPr>
              <a:xfrm rot="2700000" flipH="1">
                <a:off x="5175451" y="3339838"/>
                <a:ext cx="404324" cy="404324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sp>
          <p:nvSpPr>
            <p:cNvPr id="948" name="Google Shape;948;p44"/>
            <p:cNvSpPr txBox="1"/>
            <p:nvPr/>
          </p:nvSpPr>
          <p:spPr>
            <a:xfrm rot="-2700000">
              <a:off x="2934483" y="4137828"/>
              <a:ext cx="1270671" cy="35383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r" rtl="0">
                <a:lnSpc>
                  <a:spcPct val="115000"/>
                </a:lnSpc>
                <a:spcBef>
                  <a:spcPts val="0"/>
                </a:spcBef>
                <a:spcAft>
                  <a:spcPts val="1200"/>
                </a:spcAft>
                <a:buNone/>
              </a:pPr>
              <a:r>
                <a:rPr lang="en" sz="1100">
                  <a:solidFill>
                    <a:schemeClr val="dk1"/>
                  </a:solidFill>
                  <a:latin typeface="Century Schoolbook"/>
                  <a:ea typeface="Century Schoolbook"/>
                  <a:cs typeface="Century Schoolbook"/>
                  <a:sym typeface="Century Schoolbook"/>
                </a:rPr>
                <a:t>Bytes Sent ←</a:t>
              </a:r>
              <a:endParaRPr sz="700"/>
            </a:p>
          </p:txBody>
        </p:sp>
        <p:sp>
          <p:nvSpPr>
            <p:cNvPr id="949" name="Google Shape;949;p44"/>
            <p:cNvSpPr txBox="1"/>
            <p:nvPr/>
          </p:nvSpPr>
          <p:spPr>
            <a:xfrm rot="-2700000">
              <a:off x="3011314" y="4349797"/>
              <a:ext cx="1390738" cy="35383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r" rtl="0">
                <a:lnSpc>
                  <a:spcPct val="115000"/>
                </a:lnSpc>
                <a:spcBef>
                  <a:spcPts val="0"/>
                </a:spcBef>
                <a:spcAft>
                  <a:spcPts val="1200"/>
                </a:spcAft>
                <a:buNone/>
              </a:pPr>
              <a:r>
                <a:rPr lang="en" sz="1100">
                  <a:solidFill>
                    <a:schemeClr val="dk1"/>
                  </a:solidFill>
                  <a:latin typeface="Century Schoolbook"/>
                  <a:ea typeface="Century Schoolbook"/>
                  <a:cs typeface="Century Schoolbook"/>
                  <a:sym typeface="Century Schoolbook"/>
                </a:rPr>
                <a:t>Bytes Received →</a:t>
              </a:r>
              <a:endParaRPr sz="700"/>
            </a:p>
          </p:txBody>
        </p:sp>
      </p:grpSp>
      <p:grpSp>
        <p:nvGrpSpPr>
          <p:cNvPr id="950" name="Google Shape;950;p44"/>
          <p:cNvGrpSpPr/>
          <p:nvPr/>
        </p:nvGrpSpPr>
        <p:grpSpPr>
          <a:xfrm rot="5400000">
            <a:off x="3012584" y="2126676"/>
            <a:ext cx="1455460" cy="1532806"/>
            <a:chOff x="2995469" y="3610709"/>
            <a:chExt cx="1455460" cy="1532806"/>
          </a:xfrm>
        </p:grpSpPr>
        <p:grpSp>
          <p:nvGrpSpPr>
            <p:cNvPr id="951" name="Google Shape;951;p44"/>
            <p:cNvGrpSpPr/>
            <p:nvPr/>
          </p:nvGrpSpPr>
          <p:grpSpPr>
            <a:xfrm rot="8100000">
              <a:off x="3570456" y="3807938"/>
              <a:ext cx="794692" cy="571795"/>
              <a:chOff x="4868813" y="3256100"/>
              <a:chExt cx="794700" cy="571800"/>
            </a:xfrm>
          </p:grpSpPr>
          <p:sp>
            <p:nvSpPr>
              <p:cNvPr id="952" name="Google Shape;952;p44"/>
              <p:cNvSpPr/>
              <p:nvPr/>
            </p:nvSpPr>
            <p:spPr>
              <a:xfrm>
                <a:off x="4868813" y="3461600"/>
                <a:ext cx="222900" cy="160800"/>
              </a:xfrm>
              <a:prstGeom prst="rect">
                <a:avLst/>
              </a:prstGeom>
              <a:solidFill>
                <a:srgbClr val="FFF2CC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entury Schoolbook"/>
                  <a:ea typeface="Century Schoolbook"/>
                  <a:cs typeface="Century Schoolbook"/>
                  <a:sym typeface="Century Schoolbook"/>
                </a:endParaRPr>
              </a:p>
            </p:txBody>
          </p:sp>
          <p:cxnSp>
            <p:nvCxnSpPr>
              <p:cNvPr id="953" name="Google Shape;953;p44"/>
              <p:cNvCxnSpPr>
                <a:endCxn id="952" idx="3"/>
              </p:cNvCxnSpPr>
              <p:nvPr/>
            </p:nvCxnSpPr>
            <p:spPr>
              <a:xfrm rot="8100000">
                <a:off x="5175451" y="3339838"/>
                <a:ext cx="404324" cy="404324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sp>
          <p:nvSpPr>
            <p:cNvPr id="954" name="Google Shape;954;p44"/>
            <p:cNvSpPr txBox="1"/>
            <p:nvPr/>
          </p:nvSpPr>
          <p:spPr>
            <a:xfrm rot="-2700000">
              <a:off x="2934483" y="4137828"/>
              <a:ext cx="1270671" cy="35383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r" rtl="0">
                <a:lnSpc>
                  <a:spcPct val="115000"/>
                </a:lnSpc>
                <a:spcBef>
                  <a:spcPts val="0"/>
                </a:spcBef>
                <a:spcAft>
                  <a:spcPts val="1200"/>
                </a:spcAft>
                <a:buNone/>
              </a:pPr>
              <a:r>
                <a:rPr lang="en" sz="1100">
                  <a:solidFill>
                    <a:schemeClr val="dk1"/>
                  </a:solidFill>
                  <a:latin typeface="Century Schoolbook"/>
                  <a:ea typeface="Century Schoolbook"/>
                  <a:cs typeface="Century Schoolbook"/>
                  <a:sym typeface="Century Schoolbook"/>
                </a:rPr>
                <a:t>Bytes Sent ←</a:t>
              </a:r>
              <a:endParaRPr sz="700"/>
            </a:p>
          </p:txBody>
        </p:sp>
        <p:sp>
          <p:nvSpPr>
            <p:cNvPr id="955" name="Google Shape;955;p44"/>
            <p:cNvSpPr txBox="1"/>
            <p:nvPr/>
          </p:nvSpPr>
          <p:spPr>
            <a:xfrm rot="-2700000">
              <a:off x="3011314" y="4349797"/>
              <a:ext cx="1390738" cy="35383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r" rtl="0">
                <a:lnSpc>
                  <a:spcPct val="115000"/>
                </a:lnSpc>
                <a:spcBef>
                  <a:spcPts val="0"/>
                </a:spcBef>
                <a:spcAft>
                  <a:spcPts val="1200"/>
                </a:spcAft>
                <a:buNone/>
              </a:pPr>
              <a:r>
                <a:rPr lang="en" sz="1100">
                  <a:solidFill>
                    <a:schemeClr val="dk1"/>
                  </a:solidFill>
                  <a:latin typeface="Century Schoolbook"/>
                  <a:ea typeface="Century Schoolbook"/>
                  <a:cs typeface="Century Schoolbook"/>
                  <a:sym typeface="Century Schoolbook"/>
                </a:rPr>
                <a:t>Bytes Received →</a:t>
              </a:r>
              <a:endParaRPr sz="700"/>
            </a:p>
          </p:txBody>
        </p:sp>
      </p:grpSp>
      <p:sp>
        <p:nvSpPr>
          <p:cNvPr id="956" name="Google Shape;956;p4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Hodor: (1) Hardening low-level signals</a:t>
            </a:r>
            <a:endParaRPr/>
          </a:p>
        </p:txBody>
      </p:sp>
      <p:sp>
        <p:nvSpPr>
          <p:cNvPr id="957" name="Google Shape;957;p44"/>
          <p:cNvSpPr txBox="1"/>
          <p:nvPr/>
        </p:nvSpPr>
        <p:spPr>
          <a:xfrm>
            <a:off x="20395" y="4791275"/>
            <a:ext cx="468000" cy="3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2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11</a:t>
            </a:r>
            <a:endParaRPr sz="1200">
              <a:solidFill>
                <a:schemeClr val="dk2"/>
              </a:solidFill>
              <a:latin typeface="Century Schoolbook"/>
              <a:ea typeface="Century Schoolbook"/>
              <a:cs typeface="Century Schoolbook"/>
              <a:sym typeface="Century Schoolbook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" name="Google Shape;962;p4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162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Many examples of redundancy in network data…</a:t>
            </a:r>
            <a:endParaRPr/>
          </a:p>
          <a:p>
            <a:pPr marL="457200" lvl="0" indent="-342900" algn="l" rtl="0">
              <a:spcBef>
                <a:spcPts val="1200"/>
              </a:spcBef>
              <a:spcAft>
                <a:spcPts val="0"/>
              </a:spcAft>
              <a:buSzPts val="1800"/>
              <a:buChar char="●"/>
            </a:pPr>
            <a:r>
              <a:rPr lang="en" b="1"/>
              <a:t>R1.</a:t>
            </a:r>
            <a:r>
              <a:rPr lang="en"/>
              <a:t> </a:t>
            </a:r>
            <a:r>
              <a:rPr lang="en" b="1"/>
              <a:t>Symmetry</a:t>
            </a:r>
            <a:r>
              <a:rPr lang="en"/>
              <a:t> across two ends of link: bytes in = bytes out.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b="1"/>
              <a:t>R2.</a:t>
            </a:r>
            <a:r>
              <a:rPr lang="en"/>
              <a:t> </a:t>
            </a:r>
            <a:r>
              <a:rPr lang="en" b="1"/>
              <a:t>Flow conservation</a:t>
            </a:r>
            <a:r>
              <a:rPr lang="en"/>
              <a:t> across ports: sum in = sum out at a router.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b="1"/>
              <a:t>R3.</a:t>
            </a:r>
            <a:r>
              <a:rPr lang="en"/>
              <a:t> </a:t>
            </a:r>
            <a:r>
              <a:rPr lang="en" b="1"/>
              <a:t>Alternative signal</a:t>
            </a:r>
            <a:r>
              <a:rPr lang="en"/>
              <a:t> substitutes: link down ⇒ intf count = 0.</a:t>
            </a:r>
            <a:endParaRPr/>
          </a:p>
        </p:txBody>
      </p:sp>
      <p:grpSp>
        <p:nvGrpSpPr>
          <p:cNvPr id="963" name="Google Shape;963;p45"/>
          <p:cNvGrpSpPr/>
          <p:nvPr/>
        </p:nvGrpSpPr>
        <p:grpSpPr>
          <a:xfrm>
            <a:off x="1839675" y="3334525"/>
            <a:ext cx="1012725" cy="881100"/>
            <a:chOff x="1306275" y="2177100"/>
            <a:chExt cx="1012725" cy="881100"/>
          </a:xfrm>
        </p:grpSpPr>
        <p:sp>
          <p:nvSpPr>
            <p:cNvPr id="964" name="Google Shape;964;p45"/>
            <p:cNvSpPr/>
            <p:nvPr/>
          </p:nvSpPr>
          <p:spPr>
            <a:xfrm>
              <a:off x="1306275" y="2177100"/>
              <a:ext cx="881100" cy="881100"/>
            </a:xfrm>
            <a:prstGeom prst="ellipse">
              <a:avLst/>
            </a:prstGeom>
            <a:solidFill>
              <a:schemeClr val="lt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latin typeface="Century Schoolbook"/>
                  <a:ea typeface="Century Schoolbook"/>
                  <a:cs typeface="Century Schoolbook"/>
                  <a:sym typeface="Century Schoolbook"/>
                </a:rPr>
                <a:t>A</a:t>
              </a:r>
              <a:endParaRPr>
                <a:latin typeface="Century Schoolbook"/>
                <a:ea typeface="Century Schoolbook"/>
                <a:cs typeface="Century Schoolbook"/>
                <a:sym typeface="Century Schoolbook"/>
              </a:endParaRPr>
            </a:p>
          </p:txBody>
        </p:sp>
        <p:sp>
          <p:nvSpPr>
            <p:cNvPr id="965" name="Google Shape;965;p45"/>
            <p:cNvSpPr/>
            <p:nvPr/>
          </p:nvSpPr>
          <p:spPr>
            <a:xfrm>
              <a:off x="2096100" y="2537250"/>
              <a:ext cx="222900" cy="160800"/>
            </a:xfrm>
            <a:prstGeom prst="rect">
              <a:avLst/>
            </a:prstGeom>
            <a:solidFill>
              <a:srgbClr val="FFF2CC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entury Schoolbook"/>
                <a:ea typeface="Century Schoolbook"/>
                <a:cs typeface="Century Schoolbook"/>
                <a:sym typeface="Century Schoolbook"/>
              </a:endParaRPr>
            </a:p>
          </p:txBody>
        </p:sp>
      </p:grpSp>
      <p:grpSp>
        <p:nvGrpSpPr>
          <p:cNvPr id="966" name="Google Shape;966;p45"/>
          <p:cNvGrpSpPr/>
          <p:nvPr/>
        </p:nvGrpSpPr>
        <p:grpSpPr>
          <a:xfrm>
            <a:off x="5971950" y="3334525"/>
            <a:ext cx="1012725" cy="881100"/>
            <a:chOff x="3058875" y="2177100"/>
            <a:chExt cx="1012725" cy="881100"/>
          </a:xfrm>
        </p:grpSpPr>
        <p:sp>
          <p:nvSpPr>
            <p:cNvPr id="967" name="Google Shape;967;p45"/>
            <p:cNvSpPr/>
            <p:nvPr/>
          </p:nvSpPr>
          <p:spPr>
            <a:xfrm flipH="1">
              <a:off x="3190500" y="2177100"/>
              <a:ext cx="881100" cy="881100"/>
            </a:xfrm>
            <a:prstGeom prst="ellipse">
              <a:avLst/>
            </a:prstGeom>
            <a:solidFill>
              <a:schemeClr val="lt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latin typeface="Century Schoolbook"/>
                  <a:ea typeface="Century Schoolbook"/>
                  <a:cs typeface="Century Schoolbook"/>
                  <a:sym typeface="Century Schoolbook"/>
                </a:rPr>
                <a:t>B</a:t>
              </a:r>
              <a:endParaRPr>
                <a:latin typeface="Century Schoolbook"/>
                <a:ea typeface="Century Schoolbook"/>
                <a:cs typeface="Century Schoolbook"/>
                <a:sym typeface="Century Schoolbook"/>
              </a:endParaRPr>
            </a:p>
          </p:txBody>
        </p:sp>
        <p:sp>
          <p:nvSpPr>
            <p:cNvPr id="968" name="Google Shape;968;p45"/>
            <p:cNvSpPr/>
            <p:nvPr/>
          </p:nvSpPr>
          <p:spPr>
            <a:xfrm flipH="1">
              <a:off x="3058875" y="2537250"/>
              <a:ext cx="222900" cy="160800"/>
            </a:xfrm>
            <a:prstGeom prst="rect">
              <a:avLst/>
            </a:prstGeom>
            <a:solidFill>
              <a:srgbClr val="FFF2CC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entury Schoolbook"/>
                <a:ea typeface="Century Schoolbook"/>
                <a:cs typeface="Century Schoolbook"/>
                <a:sym typeface="Century Schoolbook"/>
              </a:endParaRPr>
            </a:p>
          </p:txBody>
        </p:sp>
      </p:grpSp>
      <p:cxnSp>
        <p:nvCxnSpPr>
          <p:cNvPr id="969" name="Google Shape;969;p45"/>
          <p:cNvCxnSpPr>
            <a:stCxn id="965" idx="3"/>
            <a:endCxn id="968" idx="3"/>
          </p:cNvCxnSpPr>
          <p:nvPr/>
        </p:nvCxnSpPr>
        <p:spPr>
          <a:xfrm>
            <a:off x="2852400" y="3775075"/>
            <a:ext cx="3119400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970" name="Google Shape;970;p45"/>
          <p:cNvSpPr txBox="1"/>
          <p:nvPr/>
        </p:nvSpPr>
        <p:spPr>
          <a:xfrm>
            <a:off x="2673800" y="3334525"/>
            <a:ext cx="18783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en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Interface up:   </a:t>
            </a:r>
            <a:endParaRPr sz="1000"/>
          </a:p>
        </p:txBody>
      </p:sp>
      <p:sp>
        <p:nvSpPr>
          <p:cNvPr id="971" name="Google Shape;971;p45"/>
          <p:cNvSpPr txBox="1"/>
          <p:nvPr/>
        </p:nvSpPr>
        <p:spPr>
          <a:xfrm>
            <a:off x="4407572" y="3334525"/>
            <a:ext cx="18018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r" rtl="0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en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Bytes Received: 0  </a:t>
            </a:r>
            <a:endParaRPr sz="1000"/>
          </a:p>
        </p:txBody>
      </p:sp>
      <p:sp>
        <p:nvSpPr>
          <p:cNvPr id="972" name="Google Shape;972;p45"/>
          <p:cNvSpPr/>
          <p:nvPr/>
        </p:nvSpPr>
        <p:spPr>
          <a:xfrm>
            <a:off x="3769900" y="3334525"/>
            <a:ext cx="400200" cy="400200"/>
          </a:xfrm>
          <a:prstGeom prst="mathMultiply">
            <a:avLst>
              <a:gd name="adj1" fmla="val 11082"/>
            </a:avLst>
          </a:prstGeom>
          <a:solidFill>
            <a:srgbClr val="FF000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entury Schoolbook"/>
              <a:ea typeface="Century Schoolbook"/>
              <a:cs typeface="Century Schoolbook"/>
              <a:sym typeface="Century Schoolbook"/>
            </a:endParaRPr>
          </a:p>
        </p:txBody>
      </p:sp>
      <p:sp>
        <p:nvSpPr>
          <p:cNvPr id="973" name="Google Shape;973;p4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Hodor: (1) Hardening low-level signals</a:t>
            </a:r>
            <a:endParaRPr/>
          </a:p>
        </p:txBody>
      </p:sp>
      <p:sp>
        <p:nvSpPr>
          <p:cNvPr id="974" name="Google Shape;974;p45"/>
          <p:cNvSpPr txBox="1"/>
          <p:nvPr/>
        </p:nvSpPr>
        <p:spPr>
          <a:xfrm>
            <a:off x="20395" y="4791275"/>
            <a:ext cx="468000" cy="3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2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11</a:t>
            </a:r>
            <a:endParaRPr sz="1200">
              <a:solidFill>
                <a:schemeClr val="dk2"/>
              </a:solidFill>
              <a:latin typeface="Century Schoolbook"/>
              <a:ea typeface="Century Schoolbook"/>
              <a:cs typeface="Century Schoolbook"/>
              <a:sym typeface="Century Schoolbook"/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9" name="Google Shape;979;p46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194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Many examples of redundancy in network data…</a:t>
            </a:r>
            <a:endParaRPr/>
          </a:p>
          <a:p>
            <a:pPr marL="457200" lvl="0" indent="-342900" algn="l" rtl="0">
              <a:spcBef>
                <a:spcPts val="1200"/>
              </a:spcBef>
              <a:spcAft>
                <a:spcPts val="0"/>
              </a:spcAft>
              <a:buSzPts val="1800"/>
              <a:buChar char="●"/>
            </a:pPr>
            <a:r>
              <a:rPr lang="en" b="1"/>
              <a:t>R1.</a:t>
            </a:r>
            <a:r>
              <a:rPr lang="en"/>
              <a:t> </a:t>
            </a:r>
            <a:r>
              <a:rPr lang="en" b="1"/>
              <a:t>Symmetry</a:t>
            </a:r>
            <a:r>
              <a:rPr lang="en"/>
              <a:t> across two ends of link: bytes in = bytes out.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b="1"/>
              <a:t>R2.</a:t>
            </a:r>
            <a:r>
              <a:rPr lang="en"/>
              <a:t> </a:t>
            </a:r>
            <a:r>
              <a:rPr lang="en" b="1"/>
              <a:t>Flow conservation</a:t>
            </a:r>
            <a:r>
              <a:rPr lang="en"/>
              <a:t> across ports: sum in = sum out at a router.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b="1"/>
              <a:t>R3.</a:t>
            </a:r>
            <a:r>
              <a:rPr lang="en"/>
              <a:t> </a:t>
            </a:r>
            <a:r>
              <a:rPr lang="en" b="1"/>
              <a:t>Alternative signal</a:t>
            </a:r>
            <a:r>
              <a:rPr lang="en"/>
              <a:t> substitutes: link down ⇒ intf count = 0.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b="1"/>
              <a:t>R4. Manufactured signals</a:t>
            </a:r>
            <a:r>
              <a:rPr lang="en"/>
              <a:t>: probe confirms link up/down.</a:t>
            </a:r>
            <a:endParaRPr/>
          </a:p>
        </p:txBody>
      </p:sp>
      <p:grpSp>
        <p:nvGrpSpPr>
          <p:cNvPr id="980" name="Google Shape;980;p46"/>
          <p:cNvGrpSpPr/>
          <p:nvPr/>
        </p:nvGrpSpPr>
        <p:grpSpPr>
          <a:xfrm>
            <a:off x="1839675" y="3334525"/>
            <a:ext cx="1012725" cy="881100"/>
            <a:chOff x="1306275" y="2177100"/>
            <a:chExt cx="1012725" cy="881100"/>
          </a:xfrm>
        </p:grpSpPr>
        <p:sp>
          <p:nvSpPr>
            <p:cNvPr id="981" name="Google Shape;981;p46"/>
            <p:cNvSpPr/>
            <p:nvPr/>
          </p:nvSpPr>
          <p:spPr>
            <a:xfrm>
              <a:off x="1306275" y="2177100"/>
              <a:ext cx="881100" cy="881100"/>
            </a:xfrm>
            <a:prstGeom prst="ellipse">
              <a:avLst/>
            </a:prstGeom>
            <a:solidFill>
              <a:schemeClr val="lt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latin typeface="Century Schoolbook"/>
                  <a:ea typeface="Century Schoolbook"/>
                  <a:cs typeface="Century Schoolbook"/>
                  <a:sym typeface="Century Schoolbook"/>
                </a:rPr>
                <a:t>A</a:t>
              </a:r>
              <a:endParaRPr>
                <a:latin typeface="Century Schoolbook"/>
                <a:ea typeface="Century Schoolbook"/>
                <a:cs typeface="Century Schoolbook"/>
                <a:sym typeface="Century Schoolbook"/>
              </a:endParaRPr>
            </a:p>
          </p:txBody>
        </p:sp>
        <p:sp>
          <p:nvSpPr>
            <p:cNvPr id="982" name="Google Shape;982;p46"/>
            <p:cNvSpPr/>
            <p:nvPr/>
          </p:nvSpPr>
          <p:spPr>
            <a:xfrm>
              <a:off x="2096100" y="2537250"/>
              <a:ext cx="222900" cy="160800"/>
            </a:xfrm>
            <a:prstGeom prst="rect">
              <a:avLst/>
            </a:prstGeom>
            <a:solidFill>
              <a:srgbClr val="FFF2CC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entury Schoolbook"/>
                <a:ea typeface="Century Schoolbook"/>
                <a:cs typeface="Century Schoolbook"/>
                <a:sym typeface="Century Schoolbook"/>
              </a:endParaRPr>
            </a:p>
          </p:txBody>
        </p:sp>
      </p:grpSp>
      <p:grpSp>
        <p:nvGrpSpPr>
          <p:cNvPr id="983" name="Google Shape;983;p46"/>
          <p:cNvGrpSpPr/>
          <p:nvPr/>
        </p:nvGrpSpPr>
        <p:grpSpPr>
          <a:xfrm>
            <a:off x="5971950" y="3334525"/>
            <a:ext cx="1012725" cy="881100"/>
            <a:chOff x="3058875" y="2177100"/>
            <a:chExt cx="1012725" cy="881100"/>
          </a:xfrm>
        </p:grpSpPr>
        <p:sp>
          <p:nvSpPr>
            <p:cNvPr id="984" name="Google Shape;984;p46"/>
            <p:cNvSpPr/>
            <p:nvPr/>
          </p:nvSpPr>
          <p:spPr>
            <a:xfrm flipH="1">
              <a:off x="3190500" y="2177100"/>
              <a:ext cx="881100" cy="881100"/>
            </a:xfrm>
            <a:prstGeom prst="ellipse">
              <a:avLst/>
            </a:prstGeom>
            <a:solidFill>
              <a:schemeClr val="lt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latin typeface="Century Schoolbook"/>
                  <a:ea typeface="Century Schoolbook"/>
                  <a:cs typeface="Century Schoolbook"/>
                  <a:sym typeface="Century Schoolbook"/>
                </a:rPr>
                <a:t>B</a:t>
              </a:r>
              <a:endParaRPr>
                <a:latin typeface="Century Schoolbook"/>
                <a:ea typeface="Century Schoolbook"/>
                <a:cs typeface="Century Schoolbook"/>
                <a:sym typeface="Century Schoolbook"/>
              </a:endParaRPr>
            </a:p>
          </p:txBody>
        </p:sp>
        <p:sp>
          <p:nvSpPr>
            <p:cNvPr id="985" name="Google Shape;985;p46"/>
            <p:cNvSpPr/>
            <p:nvPr/>
          </p:nvSpPr>
          <p:spPr>
            <a:xfrm flipH="1">
              <a:off x="3058875" y="2537250"/>
              <a:ext cx="222900" cy="160800"/>
            </a:xfrm>
            <a:prstGeom prst="rect">
              <a:avLst/>
            </a:prstGeom>
            <a:solidFill>
              <a:srgbClr val="FFF2CC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entury Schoolbook"/>
                <a:ea typeface="Century Schoolbook"/>
                <a:cs typeface="Century Schoolbook"/>
                <a:sym typeface="Century Schoolbook"/>
              </a:endParaRPr>
            </a:p>
          </p:txBody>
        </p:sp>
      </p:grpSp>
      <p:cxnSp>
        <p:nvCxnSpPr>
          <p:cNvPr id="986" name="Google Shape;986;p46"/>
          <p:cNvCxnSpPr>
            <a:stCxn id="982" idx="3"/>
            <a:endCxn id="985" idx="3"/>
          </p:cNvCxnSpPr>
          <p:nvPr/>
        </p:nvCxnSpPr>
        <p:spPr>
          <a:xfrm>
            <a:off x="2852400" y="3775075"/>
            <a:ext cx="3119400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987" name="Google Shape;987;p46"/>
          <p:cNvSpPr txBox="1"/>
          <p:nvPr/>
        </p:nvSpPr>
        <p:spPr>
          <a:xfrm>
            <a:off x="2673800" y="3334525"/>
            <a:ext cx="18783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en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Interface up:   </a:t>
            </a:r>
            <a:endParaRPr sz="1000"/>
          </a:p>
        </p:txBody>
      </p:sp>
      <p:pic>
        <p:nvPicPr>
          <p:cNvPr id="988" name="Google Shape;988;p4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843850" y="3382112"/>
            <a:ext cx="377225" cy="305025"/>
          </a:xfrm>
          <a:prstGeom prst="rect">
            <a:avLst/>
          </a:prstGeom>
          <a:noFill/>
          <a:ln>
            <a:noFill/>
          </a:ln>
        </p:spPr>
      </p:pic>
      <p:sp>
        <p:nvSpPr>
          <p:cNvPr id="989" name="Google Shape;989;p46"/>
          <p:cNvSpPr/>
          <p:nvPr/>
        </p:nvSpPr>
        <p:spPr>
          <a:xfrm>
            <a:off x="2209800" y="3871383"/>
            <a:ext cx="4368800" cy="853000"/>
          </a:xfrm>
          <a:custGeom>
            <a:avLst/>
            <a:gdLst/>
            <a:ahLst/>
            <a:cxnLst/>
            <a:rect l="l" t="t" r="r" b="b"/>
            <a:pathLst>
              <a:path w="174752" h="34120" extrusionOk="0">
                <a:moveTo>
                  <a:pt x="0" y="34121"/>
                </a:moveTo>
                <a:cubicBezTo>
                  <a:pt x="4318" y="29380"/>
                  <a:pt x="14309" y="11176"/>
                  <a:pt x="25908" y="5673"/>
                </a:cubicBezTo>
                <a:cubicBezTo>
                  <a:pt x="37507" y="170"/>
                  <a:pt x="52832" y="1948"/>
                  <a:pt x="69596" y="1101"/>
                </a:cubicBezTo>
                <a:cubicBezTo>
                  <a:pt x="86360" y="254"/>
                  <a:pt x="112861" y="-423"/>
                  <a:pt x="126492" y="593"/>
                </a:cubicBezTo>
                <a:cubicBezTo>
                  <a:pt x="140123" y="1609"/>
                  <a:pt x="143341" y="2032"/>
                  <a:pt x="151384" y="7197"/>
                </a:cubicBezTo>
                <a:cubicBezTo>
                  <a:pt x="159427" y="12362"/>
                  <a:pt x="170857" y="27517"/>
                  <a:pt x="174752" y="31581"/>
                </a:cubicBezTo>
              </a:path>
            </a:pathLst>
          </a:custGeom>
          <a:noFill/>
          <a:ln w="38100" cap="flat" cmpd="sng">
            <a:solidFill>
              <a:srgbClr val="B45F06"/>
            </a:solidFill>
            <a:prstDash val="solid"/>
            <a:round/>
            <a:headEnd type="none" w="med" len="med"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990" name="Google Shape;990;p46"/>
          <p:cNvSpPr txBox="1"/>
          <p:nvPr/>
        </p:nvSpPr>
        <p:spPr>
          <a:xfrm>
            <a:off x="6578588" y="4340275"/>
            <a:ext cx="13707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en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Probe Success</a:t>
            </a:r>
            <a:endParaRPr sz="1000"/>
          </a:p>
        </p:txBody>
      </p:sp>
      <p:sp>
        <p:nvSpPr>
          <p:cNvPr id="991" name="Google Shape;991;p4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Hodor: (1) Hardening low-level signals</a:t>
            </a:r>
            <a:endParaRPr/>
          </a:p>
        </p:txBody>
      </p:sp>
      <p:sp>
        <p:nvSpPr>
          <p:cNvPr id="992" name="Google Shape;992;p46"/>
          <p:cNvSpPr txBox="1"/>
          <p:nvPr/>
        </p:nvSpPr>
        <p:spPr>
          <a:xfrm>
            <a:off x="20395" y="4791275"/>
            <a:ext cx="468000" cy="3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2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11</a:t>
            </a:r>
            <a:endParaRPr sz="1200">
              <a:solidFill>
                <a:schemeClr val="dk2"/>
              </a:solidFill>
              <a:latin typeface="Century Schoolbook"/>
              <a:ea typeface="Century Schoolbook"/>
              <a:cs typeface="Century Schoolbook"/>
              <a:sym typeface="Century Schoolbook"/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7" name="Google Shape;997;p47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Many examples of redundancy in network data…</a:t>
            </a:r>
            <a:endParaRPr/>
          </a:p>
          <a:p>
            <a:pPr marL="457200" lvl="0" indent="-342900" algn="l" rtl="0">
              <a:spcBef>
                <a:spcPts val="1200"/>
              </a:spcBef>
              <a:spcAft>
                <a:spcPts val="0"/>
              </a:spcAft>
              <a:buSzPts val="1800"/>
              <a:buChar char="●"/>
            </a:pPr>
            <a:r>
              <a:rPr lang="en" b="1"/>
              <a:t>R1.</a:t>
            </a:r>
            <a:r>
              <a:rPr lang="en"/>
              <a:t> </a:t>
            </a:r>
            <a:r>
              <a:rPr lang="en" b="1"/>
              <a:t>Symmetry</a:t>
            </a:r>
            <a:r>
              <a:rPr lang="en"/>
              <a:t> across two ends of link: bytes in = bytes out.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b="1"/>
              <a:t>R2.</a:t>
            </a:r>
            <a:r>
              <a:rPr lang="en"/>
              <a:t> </a:t>
            </a:r>
            <a:r>
              <a:rPr lang="en" b="1"/>
              <a:t>Flow conservation</a:t>
            </a:r>
            <a:r>
              <a:rPr lang="en"/>
              <a:t> across ports: sum in = sum out at a router.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b="1"/>
              <a:t>R3.</a:t>
            </a:r>
            <a:r>
              <a:rPr lang="en"/>
              <a:t> </a:t>
            </a:r>
            <a:r>
              <a:rPr lang="en" b="1"/>
              <a:t>Alternative signal</a:t>
            </a:r>
            <a:r>
              <a:rPr lang="en"/>
              <a:t> substitutes: link down ⇒ intf count = 0.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b="1"/>
              <a:t>R4. Manufactured signals</a:t>
            </a:r>
            <a:r>
              <a:rPr lang="en"/>
              <a:t>: probe confirms link up/down.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8" name="Google Shape;998;p4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Hodor: (1) Hardening low-level signals</a:t>
            </a:r>
            <a:endParaRPr/>
          </a:p>
        </p:txBody>
      </p:sp>
      <p:sp>
        <p:nvSpPr>
          <p:cNvPr id="999" name="Google Shape;999;p47"/>
          <p:cNvSpPr txBox="1"/>
          <p:nvPr/>
        </p:nvSpPr>
        <p:spPr>
          <a:xfrm rot="5400000">
            <a:off x="4207347" y="2976569"/>
            <a:ext cx="7293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2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…</a:t>
            </a:r>
            <a:endParaRPr sz="1800">
              <a:solidFill>
                <a:schemeClr val="dk2"/>
              </a:solidFill>
              <a:latin typeface="Century Schoolbook"/>
              <a:ea typeface="Century Schoolbook"/>
              <a:cs typeface="Century Schoolbook"/>
              <a:sym typeface="Century Schoolbook"/>
            </a:endParaRPr>
          </a:p>
        </p:txBody>
      </p:sp>
      <p:grpSp>
        <p:nvGrpSpPr>
          <p:cNvPr id="1000" name="Google Shape;1000;p47"/>
          <p:cNvGrpSpPr/>
          <p:nvPr/>
        </p:nvGrpSpPr>
        <p:grpSpPr>
          <a:xfrm>
            <a:off x="1663130" y="2537522"/>
            <a:ext cx="5953880" cy="2083753"/>
            <a:chOff x="1663130" y="2537522"/>
            <a:chExt cx="5953880" cy="2083753"/>
          </a:xfrm>
        </p:grpSpPr>
        <p:grpSp>
          <p:nvGrpSpPr>
            <p:cNvPr id="1001" name="Google Shape;1001;p47"/>
            <p:cNvGrpSpPr/>
            <p:nvPr/>
          </p:nvGrpSpPr>
          <p:grpSpPr>
            <a:xfrm>
              <a:off x="2532900" y="3740175"/>
              <a:ext cx="1012725" cy="881100"/>
              <a:chOff x="1306275" y="2177100"/>
              <a:chExt cx="1012725" cy="881100"/>
            </a:xfrm>
          </p:grpSpPr>
          <p:sp>
            <p:nvSpPr>
              <p:cNvPr id="1002" name="Google Shape;1002;p47"/>
              <p:cNvSpPr/>
              <p:nvPr/>
            </p:nvSpPr>
            <p:spPr>
              <a:xfrm>
                <a:off x="1306275" y="2177100"/>
                <a:ext cx="881100" cy="881100"/>
              </a:xfrm>
              <a:prstGeom prst="ellipse">
                <a:avLst/>
              </a:prstGeom>
              <a:solidFill>
                <a:schemeClr val="lt2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>
                    <a:latin typeface="Century Schoolbook"/>
                    <a:ea typeface="Century Schoolbook"/>
                    <a:cs typeface="Century Schoolbook"/>
                    <a:sym typeface="Century Schoolbook"/>
                  </a:rPr>
                  <a:t>A</a:t>
                </a:r>
                <a:endParaRPr>
                  <a:latin typeface="Century Schoolbook"/>
                  <a:ea typeface="Century Schoolbook"/>
                  <a:cs typeface="Century Schoolbook"/>
                  <a:sym typeface="Century Schoolbook"/>
                </a:endParaRPr>
              </a:p>
            </p:txBody>
          </p:sp>
          <p:sp>
            <p:nvSpPr>
              <p:cNvPr id="1003" name="Google Shape;1003;p47"/>
              <p:cNvSpPr/>
              <p:nvPr/>
            </p:nvSpPr>
            <p:spPr>
              <a:xfrm>
                <a:off x="2096100" y="2537250"/>
                <a:ext cx="222900" cy="160800"/>
              </a:xfrm>
              <a:prstGeom prst="rect">
                <a:avLst/>
              </a:prstGeom>
              <a:solidFill>
                <a:srgbClr val="FFF2CC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entury Schoolbook"/>
                  <a:ea typeface="Century Schoolbook"/>
                  <a:cs typeface="Century Schoolbook"/>
                  <a:sym typeface="Century Schoolbook"/>
                </a:endParaRPr>
              </a:p>
            </p:txBody>
          </p:sp>
        </p:grpSp>
        <p:grpSp>
          <p:nvGrpSpPr>
            <p:cNvPr id="1004" name="Google Shape;1004;p47"/>
            <p:cNvGrpSpPr/>
            <p:nvPr/>
          </p:nvGrpSpPr>
          <p:grpSpPr>
            <a:xfrm>
              <a:off x="5598375" y="3740175"/>
              <a:ext cx="1012725" cy="881100"/>
              <a:chOff x="3058875" y="2177100"/>
              <a:chExt cx="1012725" cy="881100"/>
            </a:xfrm>
          </p:grpSpPr>
          <p:sp>
            <p:nvSpPr>
              <p:cNvPr id="1005" name="Google Shape;1005;p47"/>
              <p:cNvSpPr/>
              <p:nvPr/>
            </p:nvSpPr>
            <p:spPr>
              <a:xfrm flipH="1">
                <a:off x="3190500" y="2177100"/>
                <a:ext cx="881100" cy="881100"/>
              </a:xfrm>
              <a:prstGeom prst="ellipse">
                <a:avLst/>
              </a:prstGeom>
              <a:solidFill>
                <a:schemeClr val="lt2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>
                    <a:latin typeface="Century Schoolbook"/>
                    <a:ea typeface="Century Schoolbook"/>
                    <a:cs typeface="Century Schoolbook"/>
                    <a:sym typeface="Century Schoolbook"/>
                  </a:rPr>
                  <a:t>B</a:t>
                </a:r>
                <a:endParaRPr>
                  <a:latin typeface="Century Schoolbook"/>
                  <a:ea typeface="Century Schoolbook"/>
                  <a:cs typeface="Century Schoolbook"/>
                  <a:sym typeface="Century Schoolbook"/>
                </a:endParaRPr>
              </a:p>
            </p:txBody>
          </p:sp>
          <p:sp>
            <p:nvSpPr>
              <p:cNvPr id="1006" name="Google Shape;1006;p47"/>
              <p:cNvSpPr/>
              <p:nvPr/>
            </p:nvSpPr>
            <p:spPr>
              <a:xfrm flipH="1">
                <a:off x="3058875" y="2537250"/>
                <a:ext cx="222900" cy="160800"/>
              </a:xfrm>
              <a:prstGeom prst="rect">
                <a:avLst/>
              </a:prstGeom>
              <a:solidFill>
                <a:srgbClr val="FFF2CC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entury Schoolbook"/>
                  <a:ea typeface="Century Schoolbook"/>
                  <a:cs typeface="Century Schoolbook"/>
                  <a:sym typeface="Century Schoolbook"/>
                </a:endParaRPr>
              </a:p>
            </p:txBody>
          </p:sp>
        </p:grpSp>
        <p:cxnSp>
          <p:nvCxnSpPr>
            <p:cNvPr id="1007" name="Google Shape;1007;p47"/>
            <p:cNvCxnSpPr>
              <a:stCxn id="1003" idx="3"/>
              <a:endCxn id="1006" idx="3"/>
            </p:cNvCxnSpPr>
            <p:nvPr/>
          </p:nvCxnSpPr>
          <p:spPr>
            <a:xfrm>
              <a:off x="3545625" y="4180725"/>
              <a:ext cx="20526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sp>
          <p:nvSpPr>
            <p:cNvPr id="1008" name="Google Shape;1008;p47"/>
            <p:cNvSpPr txBox="1"/>
            <p:nvPr/>
          </p:nvSpPr>
          <p:spPr>
            <a:xfrm>
              <a:off x="3358800" y="3701775"/>
              <a:ext cx="753000" cy="477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1200"/>
                </a:spcAft>
                <a:buNone/>
              </a:pPr>
              <a:r>
                <a:rPr lang="en" sz="1600">
                  <a:solidFill>
                    <a:schemeClr val="dk1"/>
                  </a:solidFill>
                  <a:latin typeface="Century Schoolbook"/>
                  <a:ea typeface="Century Schoolbook"/>
                  <a:cs typeface="Century Schoolbook"/>
                  <a:sym typeface="Century Schoolbook"/>
                </a:rPr>
                <a:t>→ </a:t>
              </a:r>
              <a:r>
                <a:rPr lang="en" sz="1900">
                  <a:solidFill>
                    <a:schemeClr val="dk1"/>
                  </a:solidFill>
                  <a:latin typeface="Century Schoolbook"/>
                  <a:ea typeface="Century Schoolbook"/>
                  <a:cs typeface="Century Schoolbook"/>
                  <a:sym typeface="Century Schoolbook"/>
                </a:rPr>
                <a:t>75 </a:t>
              </a:r>
              <a:endParaRPr sz="1500"/>
            </a:p>
          </p:txBody>
        </p:sp>
        <p:sp>
          <p:nvSpPr>
            <p:cNvPr id="1009" name="Google Shape;1009;p47"/>
            <p:cNvSpPr txBox="1"/>
            <p:nvPr/>
          </p:nvSpPr>
          <p:spPr>
            <a:xfrm>
              <a:off x="5026575" y="3740175"/>
              <a:ext cx="753000" cy="477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r" rtl="0">
                <a:lnSpc>
                  <a:spcPct val="115000"/>
                </a:lnSpc>
                <a:spcBef>
                  <a:spcPts val="0"/>
                </a:spcBef>
                <a:spcAft>
                  <a:spcPts val="1200"/>
                </a:spcAft>
                <a:buNone/>
              </a:pPr>
              <a:r>
                <a:rPr lang="en" sz="1900">
                  <a:solidFill>
                    <a:schemeClr val="dk1"/>
                  </a:solidFill>
                  <a:latin typeface="Century Schoolbook"/>
                  <a:ea typeface="Century Schoolbook"/>
                  <a:cs typeface="Century Schoolbook"/>
                  <a:sym typeface="Century Schoolbook"/>
                </a:rPr>
                <a:t>2 </a:t>
              </a:r>
              <a:r>
                <a:rPr lang="en" sz="1600">
                  <a:solidFill>
                    <a:schemeClr val="dk1"/>
                  </a:solidFill>
                  <a:latin typeface="Century Schoolbook"/>
                  <a:ea typeface="Century Schoolbook"/>
                  <a:cs typeface="Century Schoolbook"/>
                  <a:sym typeface="Century Schoolbook"/>
                </a:rPr>
                <a:t>→</a:t>
              </a:r>
              <a:r>
                <a:rPr lang="en" sz="1900">
                  <a:solidFill>
                    <a:schemeClr val="dk1"/>
                  </a:solidFill>
                  <a:latin typeface="Century Schoolbook"/>
                  <a:ea typeface="Century Schoolbook"/>
                  <a:cs typeface="Century Schoolbook"/>
                  <a:sym typeface="Century Schoolbook"/>
                </a:rPr>
                <a:t>  </a:t>
              </a:r>
              <a:endParaRPr sz="1500"/>
            </a:p>
          </p:txBody>
        </p:sp>
        <p:grpSp>
          <p:nvGrpSpPr>
            <p:cNvPr id="1010" name="Google Shape;1010;p47"/>
            <p:cNvGrpSpPr/>
            <p:nvPr/>
          </p:nvGrpSpPr>
          <p:grpSpPr>
            <a:xfrm rot="5400000">
              <a:off x="1534793" y="2742061"/>
              <a:ext cx="1520235" cy="1263562"/>
              <a:chOff x="2930694" y="3610709"/>
              <a:chExt cx="1520235" cy="1263562"/>
            </a:xfrm>
          </p:grpSpPr>
          <p:grpSp>
            <p:nvGrpSpPr>
              <p:cNvPr id="1011" name="Google Shape;1011;p47"/>
              <p:cNvGrpSpPr/>
              <p:nvPr/>
            </p:nvGrpSpPr>
            <p:grpSpPr>
              <a:xfrm rot="8100000">
                <a:off x="3570456" y="3807938"/>
                <a:ext cx="794692" cy="571795"/>
                <a:chOff x="4868813" y="3256100"/>
                <a:chExt cx="794700" cy="571800"/>
              </a:xfrm>
            </p:grpSpPr>
            <p:sp>
              <p:nvSpPr>
                <p:cNvPr id="1012" name="Google Shape;1012;p47"/>
                <p:cNvSpPr/>
                <p:nvPr/>
              </p:nvSpPr>
              <p:spPr>
                <a:xfrm>
                  <a:off x="4868813" y="3461600"/>
                  <a:ext cx="222900" cy="160800"/>
                </a:xfrm>
                <a:prstGeom prst="rect">
                  <a:avLst/>
                </a:prstGeom>
                <a:solidFill>
                  <a:srgbClr val="FFF2CC"/>
                </a:solidFill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latin typeface="Century Schoolbook"/>
                    <a:ea typeface="Century Schoolbook"/>
                    <a:cs typeface="Century Schoolbook"/>
                    <a:sym typeface="Century Schoolbook"/>
                  </a:endParaRPr>
                </a:p>
              </p:txBody>
            </p:sp>
            <p:cxnSp>
              <p:nvCxnSpPr>
                <p:cNvPr id="1013" name="Google Shape;1013;p47"/>
                <p:cNvCxnSpPr>
                  <a:endCxn id="1012" idx="3"/>
                </p:cNvCxnSpPr>
                <p:nvPr/>
              </p:nvCxnSpPr>
              <p:spPr>
                <a:xfrm rot="8100000">
                  <a:off x="5175451" y="3339838"/>
                  <a:ext cx="404324" cy="404324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</p:grpSp>
          <p:sp>
            <p:nvSpPr>
              <p:cNvPr id="1014" name="Google Shape;1014;p47"/>
              <p:cNvSpPr txBox="1"/>
              <p:nvPr/>
            </p:nvSpPr>
            <p:spPr>
              <a:xfrm rot="-2700000">
                <a:off x="2913358" y="4017623"/>
                <a:ext cx="1270671" cy="47729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t" anchorCtr="0">
                <a:spAutoFit/>
              </a:bodyPr>
              <a:lstStyle/>
              <a:p>
                <a:pPr marL="0" lvl="0" indent="0" algn="r" rtl="0">
                  <a:lnSpc>
                    <a:spcPct val="115000"/>
                  </a:lnSpc>
                  <a:spcBef>
                    <a:spcPts val="0"/>
                  </a:spcBef>
                  <a:spcAft>
                    <a:spcPts val="1200"/>
                  </a:spcAft>
                  <a:buNone/>
                </a:pPr>
                <a:r>
                  <a:rPr lang="en" sz="1900">
                    <a:solidFill>
                      <a:schemeClr val="dk1"/>
                    </a:solidFill>
                    <a:latin typeface="Century Schoolbook"/>
                    <a:ea typeface="Century Schoolbook"/>
                    <a:cs typeface="Century Schoolbook"/>
                    <a:sym typeface="Century Schoolbook"/>
                  </a:rPr>
                  <a:t>75 </a:t>
                </a:r>
                <a:r>
                  <a:rPr lang="en" sz="1600">
                    <a:solidFill>
                      <a:schemeClr val="dk1"/>
                    </a:solidFill>
                    <a:latin typeface="Century Schoolbook"/>
                    <a:ea typeface="Century Schoolbook"/>
                    <a:cs typeface="Century Schoolbook"/>
                    <a:sym typeface="Century Schoolbook"/>
                  </a:rPr>
                  <a:t>→</a:t>
                </a:r>
                <a:endParaRPr sz="700"/>
              </a:p>
            </p:txBody>
          </p:sp>
        </p:grpSp>
        <p:grpSp>
          <p:nvGrpSpPr>
            <p:cNvPr id="1015" name="Google Shape;1015;p47"/>
            <p:cNvGrpSpPr/>
            <p:nvPr/>
          </p:nvGrpSpPr>
          <p:grpSpPr>
            <a:xfrm rot="10800000">
              <a:off x="6244864" y="2537522"/>
              <a:ext cx="1372146" cy="1609006"/>
              <a:chOff x="3078782" y="3610709"/>
              <a:chExt cx="1372146" cy="1609006"/>
            </a:xfrm>
          </p:grpSpPr>
          <p:grpSp>
            <p:nvGrpSpPr>
              <p:cNvPr id="1016" name="Google Shape;1016;p47"/>
              <p:cNvGrpSpPr/>
              <p:nvPr/>
            </p:nvGrpSpPr>
            <p:grpSpPr>
              <a:xfrm rot="8100000">
                <a:off x="3570456" y="3807938"/>
                <a:ext cx="794692" cy="571795"/>
                <a:chOff x="4868813" y="3256100"/>
                <a:chExt cx="794700" cy="571800"/>
              </a:xfrm>
            </p:grpSpPr>
            <p:sp>
              <p:nvSpPr>
                <p:cNvPr id="1017" name="Google Shape;1017;p47"/>
                <p:cNvSpPr/>
                <p:nvPr/>
              </p:nvSpPr>
              <p:spPr>
                <a:xfrm>
                  <a:off x="4868813" y="3461600"/>
                  <a:ext cx="222900" cy="160800"/>
                </a:xfrm>
                <a:prstGeom prst="rect">
                  <a:avLst/>
                </a:prstGeom>
                <a:solidFill>
                  <a:srgbClr val="FFF2CC"/>
                </a:solidFill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latin typeface="Century Schoolbook"/>
                    <a:ea typeface="Century Schoolbook"/>
                    <a:cs typeface="Century Schoolbook"/>
                    <a:sym typeface="Century Schoolbook"/>
                  </a:endParaRPr>
                </a:p>
              </p:txBody>
            </p:sp>
            <p:cxnSp>
              <p:nvCxnSpPr>
                <p:cNvPr id="1018" name="Google Shape;1018;p47"/>
                <p:cNvCxnSpPr>
                  <a:endCxn id="1017" idx="3"/>
                </p:cNvCxnSpPr>
                <p:nvPr/>
              </p:nvCxnSpPr>
              <p:spPr>
                <a:xfrm rot="2700000" flipH="1">
                  <a:off x="5175451" y="3339838"/>
                  <a:ext cx="404324" cy="404324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</p:grpSp>
          <p:sp>
            <p:nvSpPr>
              <p:cNvPr id="1019" name="Google Shape;1019;p47"/>
              <p:cNvSpPr txBox="1"/>
              <p:nvPr/>
            </p:nvSpPr>
            <p:spPr>
              <a:xfrm rot="8100000">
                <a:off x="3043864" y="4320616"/>
                <a:ext cx="1390738" cy="47729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t" anchorCtr="0">
                <a:spAutoFit/>
              </a:bodyPr>
              <a:lstStyle/>
              <a:p>
                <a:pPr marL="0" lvl="0" indent="0" algn="l" rtl="0">
                  <a:lnSpc>
                    <a:spcPct val="115000"/>
                  </a:lnSpc>
                  <a:spcBef>
                    <a:spcPts val="0"/>
                  </a:spcBef>
                  <a:spcAft>
                    <a:spcPts val="1200"/>
                  </a:spcAft>
                  <a:buNone/>
                </a:pPr>
                <a:r>
                  <a:rPr lang="en" sz="1900">
                    <a:solidFill>
                      <a:schemeClr val="dk1"/>
                    </a:solidFill>
                    <a:latin typeface="Century Schoolbook"/>
                    <a:ea typeface="Century Schoolbook"/>
                    <a:cs typeface="Century Schoolbook"/>
                    <a:sym typeface="Century Schoolbook"/>
                  </a:rPr>
                  <a:t>75 →</a:t>
                </a:r>
                <a:endParaRPr sz="1900"/>
              </a:p>
            </p:txBody>
          </p:sp>
        </p:grpSp>
      </p:grpSp>
      <p:sp>
        <p:nvSpPr>
          <p:cNvPr id="1020" name="Google Shape;1020;p47"/>
          <p:cNvSpPr txBox="1"/>
          <p:nvPr/>
        </p:nvSpPr>
        <p:spPr>
          <a:xfrm>
            <a:off x="20395" y="4791275"/>
            <a:ext cx="468000" cy="3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2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12</a:t>
            </a:r>
            <a:endParaRPr sz="1200">
              <a:solidFill>
                <a:schemeClr val="dk2"/>
              </a:solidFill>
              <a:latin typeface="Century Schoolbook"/>
              <a:ea typeface="Century Schoolbook"/>
              <a:cs typeface="Century Schoolbook"/>
              <a:sym typeface="Century Schoolbook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Google Shape;1025;p48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Many examples of redundancy in network data…</a:t>
            </a:r>
            <a:endParaRPr/>
          </a:p>
          <a:p>
            <a:pPr marL="457200" lvl="0" indent="-342900" algn="l" rtl="0">
              <a:spcBef>
                <a:spcPts val="1200"/>
              </a:spcBef>
              <a:spcAft>
                <a:spcPts val="0"/>
              </a:spcAft>
              <a:buSzPts val="1800"/>
              <a:buChar char="●"/>
            </a:pPr>
            <a:r>
              <a:rPr lang="en" b="1"/>
              <a:t>R1.</a:t>
            </a:r>
            <a:r>
              <a:rPr lang="en"/>
              <a:t> </a:t>
            </a:r>
            <a:r>
              <a:rPr lang="en" b="1"/>
              <a:t>Symmetry</a:t>
            </a:r>
            <a:r>
              <a:rPr lang="en"/>
              <a:t> across two ends of link: bytes in = bytes out.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b="1"/>
              <a:t>R2.</a:t>
            </a:r>
            <a:r>
              <a:rPr lang="en"/>
              <a:t> </a:t>
            </a:r>
            <a:r>
              <a:rPr lang="en" b="1"/>
              <a:t>Flow conservation</a:t>
            </a:r>
            <a:r>
              <a:rPr lang="en"/>
              <a:t> across ports: sum in = sum out at a router.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b="1"/>
              <a:t>R3.</a:t>
            </a:r>
            <a:r>
              <a:rPr lang="en"/>
              <a:t> </a:t>
            </a:r>
            <a:r>
              <a:rPr lang="en" b="1"/>
              <a:t>Alternative signal</a:t>
            </a:r>
            <a:r>
              <a:rPr lang="en"/>
              <a:t> substitutes: link down ⇒ intf count = 0.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b="1"/>
              <a:t>R4. Manufactured signals</a:t>
            </a:r>
            <a:r>
              <a:rPr lang="en"/>
              <a:t>: probe confirms link up/down.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6" name="Google Shape;1026;p48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Hodor: (1) Hardening low-level signals</a:t>
            </a:r>
            <a:endParaRPr/>
          </a:p>
        </p:txBody>
      </p:sp>
      <p:sp>
        <p:nvSpPr>
          <p:cNvPr id="1027" name="Google Shape;1027;p48"/>
          <p:cNvSpPr txBox="1"/>
          <p:nvPr/>
        </p:nvSpPr>
        <p:spPr>
          <a:xfrm rot="5400000">
            <a:off x="4207347" y="2976569"/>
            <a:ext cx="7293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2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…</a:t>
            </a:r>
            <a:endParaRPr sz="1800">
              <a:solidFill>
                <a:schemeClr val="dk2"/>
              </a:solidFill>
              <a:latin typeface="Century Schoolbook"/>
              <a:ea typeface="Century Schoolbook"/>
              <a:cs typeface="Century Schoolbook"/>
              <a:sym typeface="Century Schoolbook"/>
            </a:endParaRPr>
          </a:p>
        </p:txBody>
      </p:sp>
      <p:grpSp>
        <p:nvGrpSpPr>
          <p:cNvPr id="1028" name="Google Shape;1028;p48"/>
          <p:cNvGrpSpPr/>
          <p:nvPr/>
        </p:nvGrpSpPr>
        <p:grpSpPr>
          <a:xfrm>
            <a:off x="1663130" y="2537522"/>
            <a:ext cx="5953880" cy="2083753"/>
            <a:chOff x="1663130" y="2537522"/>
            <a:chExt cx="5953880" cy="2083753"/>
          </a:xfrm>
        </p:grpSpPr>
        <p:grpSp>
          <p:nvGrpSpPr>
            <p:cNvPr id="1029" name="Google Shape;1029;p48"/>
            <p:cNvGrpSpPr/>
            <p:nvPr/>
          </p:nvGrpSpPr>
          <p:grpSpPr>
            <a:xfrm>
              <a:off x="2532900" y="3740175"/>
              <a:ext cx="1012725" cy="881100"/>
              <a:chOff x="1306275" y="2177100"/>
              <a:chExt cx="1012725" cy="881100"/>
            </a:xfrm>
          </p:grpSpPr>
          <p:sp>
            <p:nvSpPr>
              <p:cNvPr id="1030" name="Google Shape;1030;p48"/>
              <p:cNvSpPr/>
              <p:nvPr/>
            </p:nvSpPr>
            <p:spPr>
              <a:xfrm>
                <a:off x="1306275" y="2177100"/>
                <a:ext cx="881100" cy="881100"/>
              </a:xfrm>
              <a:prstGeom prst="ellipse">
                <a:avLst/>
              </a:prstGeom>
              <a:solidFill>
                <a:schemeClr val="lt2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>
                    <a:latin typeface="Century Schoolbook"/>
                    <a:ea typeface="Century Schoolbook"/>
                    <a:cs typeface="Century Schoolbook"/>
                    <a:sym typeface="Century Schoolbook"/>
                  </a:rPr>
                  <a:t>A</a:t>
                </a:r>
                <a:endParaRPr>
                  <a:latin typeface="Century Schoolbook"/>
                  <a:ea typeface="Century Schoolbook"/>
                  <a:cs typeface="Century Schoolbook"/>
                  <a:sym typeface="Century Schoolbook"/>
                </a:endParaRPr>
              </a:p>
            </p:txBody>
          </p:sp>
          <p:sp>
            <p:nvSpPr>
              <p:cNvPr id="1031" name="Google Shape;1031;p48"/>
              <p:cNvSpPr/>
              <p:nvPr/>
            </p:nvSpPr>
            <p:spPr>
              <a:xfrm>
                <a:off x="2096100" y="2537250"/>
                <a:ext cx="222900" cy="160800"/>
              </a:xfrm>
              <a:prstGeom prst="rect">
                <a:avLst/>
              </a:prstGeom>
              <a:solidFill>
                <a:srgbClr val="FFF2CC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entury Schoolbook"/>
                  <a:ea typeface="Century Schoolbook"/>
                  <a:cs typeface="Century Schoolbook"/>
                  <a:sym typeface="Century Schoolbook"/>
                </a:endParaRPr>
              </a:p>
            </p:txBody>
          </p:sp>
        </p:grpSp>
        <p:grpSp>
          <p:nvGrpSpPr>
            <p:cNvPr id="1032" name="Google Shape;1032;p48"/>
            <p:cNvGrpSpPr/>
            <p:nvPr/>
          </p:nvGrpSpPr>
          <p:grpSpPr>
            <a:xfrm>
              <a:off x="5598375" y="3740175"/>
              <a:ext cx="1012725" cy="881100"/>
              <a:chOff x="3058875" y="2177100"/>
              <a:chExt cx="1012725" cy="881100"/>
            </a:xfrm>
          </p:grpSpPr>
          <p:sp>
            <p:nvSpPr>
              <p:cNvPr id="1033" name="Google Shape;1033;p48"/>
              <p:cNvSpPr/>
              <p:nvPr/>
            </p:nvSpPr>
            <p:spPr>
              <a:xfrm flipH="1">
                <a:off x="3190500" y="2177100"/>
                <a:ext cx="881100" cy="881100"/>
              </a:xfrm>
              <a:prstGeom prst="ellipse">
                <a:avLst/>
              </a:prstGeom>
              <a:solidFill>
                <a:schemeClr val="lt2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>
                    <a:latin typeface="Century Schoolbook"/>
                    <a:ea typeface="Century Schoolbook"/>
                    <a:cs typeface="Century Schoolbook"/>
                    <a:sym typeface="Century Schoolbook"/>
                  </a:rPr>
                  <a:t>B</a:t>
                </a:r>
                <a:endParaRPr>
                  <a:latin typeface="Century Schoolbook"/>
                  <a:ea typeface="Century Schoolbook"/>
                  <a:cs typeface="Century Schoolbook"/>
                  <a:sym typeface="Century Schoolbook"/>
                </a:endParaRPr>
              </a:p>
            </p:txBody>
          </p:sp>
          <p:sp>
            <p:nvSpPr>
              <p:cNvPr id="1034" name="Google Shape;1034;p48"/>
              <p:cNvSpPr/>
              <p:nvPr/>
            </p:nvSpPr>
            <p:spPr>
              <a:xfrm flipH="1">
                <a:off x="3058875" y="2537250"/>
                <a:ext cx="222900" cy="160800"/>
              </a:xfrm>
              <a:prstGeom prst="rect">
                <a:avLst/>
              </a:prstGeom>
              <a:solidFill>
                <a:srgbClr val="FFF2CC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entury Schoolbook"/>
                  <a:ea typeface="Century Schoolbook"/>
                  <a:cs typeface="Century Schoolbook"/>
                  <a:sym typeface="Century Schoolbook"/>
                </a:endParaRPr>
              </a:p>
            </p:txBody>
          </p:sp>
        </p:grpSp>
        <p:cxnSp>
          <p:nvCxnSpPr>
            <p:cNvPr id="1035" name="Google Shape;1035;p48"/>
            <p:cNvCxnSpPr>
              <a:stCxn id="1031" idx="3"/>
              <a:endCxn id="1034" idx="3"/>
            </p:cNvCxnSpPr>
            <p:nvPr/>
          </p:nvCxnSpPr>
          <p:spPr>
            <a:xfrm>
              <a:off x="3545625" y="4180725"/>
              <a:ext cx="20526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sp>
          <p:nvSpPr>
            <p:cNvPr id="1036" name="Google Shape;1036;p48"/>
            <p:cNvSpPr txBox="1"/>
            <p:nvPr/>
          </p:nvSpPr>
          <p:spPr>
            <a:xfrm>
              <a:off x="3358800" y="3701775"/>
              <a:ext cx="753000" cy="477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1200"/>
                </a:spcAft>
                <a:buNone/>
              </a:pPr>
              <a:r>
                <a:rPr lang="en" sz="1600">
                  <a:solidFill>
                    <a:srgbClr val="FF0000"/>
                  </a:solidFill>
                  <a:latin typeface="Century Schoolbook"/>
                  <a:ea typeface="Century Schoolbook"/>
                  <a:cs typeface="Century Schoolbook"/>
                  <a:sym typeface="Century Schoolbook"/>
                </a:rPr>
                <a:t>→ </a:t>
              </a:r>
              <a:r>
                <a:rPr lang="en" sz="1900">
                  <a:solidFill>
                    <a:srgbClr val="FF0000"/>
                  </a:solidFill>
                  <a:latin typeface="Century Schoolbook"/>
                  <a:ea typeface="Century Schoolbook"/>
                  <a:cs typeface="Century Schoolbook"/>
                  <a:sym typeface="Century Schoolbook"/>
                </a:rPr>
                <a:t>75 </a:t>
              </a:r>
              <a:endParaRPr sz="1500">
                <a:solidFill>
                  <a:srgbClr val="FF0000"/>
                </a:solidFill>
              </a:endParaRPr>
            </a:p>
          </p:txBody>
        </p:sp>
        <p:sp>
          <p:nvSpPr>
            <p:cNvPr id="1037" name="Google Shape;1037;p48"/>
            <p:cNvSpPr txBox="1"/>
            <p:nvPr/>
          </p:nvSpPr>
          <p:spPr>
            <a:xfrm>
              <a:off x="5026575" y="3740175"/>
              <a:ext cx="753000" cy="477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r" rtl="0">
                <a:lnSpc>
                  <a:spcPct val="115000"/>
                </a:lnSpc>
                <a:spcBef>
                  <a:spcPts val="0"/>
                </a:spcBef>
                <a:spcAft>
                  <a:spcPts val="1200"/>
                </a:spcAft>
                <a:buNone/>
              </a:pPr>
              <a:r>
                <a:rPr lang="en" sz="1900">
                  <a:solidFill>
                    <a:srgbClr val="FF0000"/>
                  </a:solidFill>
                  <a:latin typeface="Century Schoolbook"/>
                  <a:ea typeface="Century Schoolbook"/>
                  <a:cs typeface="Century Schoolbook"/>
                  <a:sym typeface="Century Schoolbook"/>
                </a:rPr>
                <a:t>2 </a:t>
              </a:r>
              <a:r>
                <a:rPr lang="en" sz="1600">
                  <a:solidFill>
                    <a:srgbClr val="FF0000"/>
                  </a:solidFill>
                  <a:latin typeface="Century Schoolbook"/>
                  <a:ea typeface="Century Schoolbook"/>
                  <a:cs typeface="Century Schoolbook"/>
                  <a:sym typeface="Century Schoolbook"/>
                </a:rPr>
                <a:t>→</a:t>
              </a:r>
              <a:r>
                <a:rPr lang="en" sz="1900">
                  <a:solidFill>
                    <a:srgbClr val="FF0000"/>
                  </a:solidFill>
                  <a:latin typeface="Century Schoolbook"/>
                  <a:ea typeface="Century Schoolbook"/>
                  <a:cs typeface="Century Schoolbook"/>
                  <a:sym typeface="Century Schoolbook"/>
                </a:rPr>
                <a:t>  </a:t>
              </a:r>
              <a:endParaRPr sz="1500">
                <a:solidFill>
                  <a:srgbClr val="FF0000"/>
                </a:solidFill>
              </a:endParaRPr>
            </a:p>
          </p:txBody>
        </p:sp>
        <p:grpSp>
          <p:nvGrpSpPr>
            <p:cNvPr id="1038" name="Google Shape;1038;p48"/>
            <p:cNvGrpSpPr/>
            <p:nvPr/>
          </p:nvGrpSpPr>
          <p:grpSpPr>
            <a:xfrm rot="5400000">
              <a:off x="1534793" y="2742061"/>
              <a:ext cx="1520235" cy="1263562"/>
              <a:chOff x="2930694" y="3610709"/>
              <a:chExt cx="1520235" cy="1263562"/>
            </a:xfrm>
          </p:grpSpPr>
          <p:grpSp>
            <p:nvGrpSpPr>
              <p:cNvPr id="1039" name="Google Shape;1039;p48"/>
              <p:cNvGrpSpPr/>
              <p:nvPr/>
            </p:nvGrpSpPr>
            <p:grpSpPr>
              <a:xfrm rot="8100000">
                <a:off x="3570456" y="3807938"/>
                <a:ext cx="794692" cy="571795"/>
                <a:chOff x="4868813" y="3256100"/>
                <a:chExt cx="794700" cy="571800"/>
              </a:xfrm>
            </p:grpSpPr>
            <p:sp>
              <p:nvSpPr>
                <p:cNvPr id="1040" name="Google Shape;1040;p48"/>
                <p:cNvSpPr/>
                <p:nvPr/>
              </p:nvSpPr>
              <p:spPr>
                <a:xfrm>
                  <a:off x="4868813" y="3461600"/>
                  <a:ext cx="222900" cy="160800"/>
                </a:xfrm>
                <a:prstGeom prst="rect">
                  <a:avLst/>
                </a:prstGeom>
                <a:solidFill>
                  <a:srgbClr val="FFF2CC"/>
                </a:solidFill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latin typeface="Century Schoolbook"/>
                    <a:ea typeface="Century Schoolbook"/>
                    <a:cs typeface="Century Schoolbook"/>
                    <a:sym typeface="Century Schoolbook"/>
                  </a:endParaRPr>
                </a:p>
              </p:txBody>
            </p:sp>
            <p:cxnSp>
              <p:nvCxnSpPr>
                <p:cNvPr id="1041" name="Google Shape;1041;p48"/>
                <p:cNvCxnSpPr>
                  <a:endCxn id="1040" idx="3"/>
                </p:cNvCxnSpPr>
                <p:nvPr/>
              </p:nvCxnSpPr>
              <p:spPr>
                <a:xfrm rot="8100000">
                  <a:off x="5175451" y="3339838"/>
                  <a:ext cx="404324" cy="404324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</p:grpSp>
          <p:sp>
            <p:nvSpPr>
              <p:cNvPr id="1042" name="Google Shape;1042;p48"/>
              <p:cNvSpPr txBox="1"/>
              <p:nvPr/>
            </p:nvSpPr>
            <p:spPr>
              <a:xfrm rot="-2700000">
                <a:off x="2913358" y="4017623"/>
                <a:ext cx="1270671" cy="47729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t" anchorCtr="0">
                <a:spAutoFit/>
              </a:bodyPr>
              <a:lstStyle/>
              <a:p>
                <a:pPr marL="0" lvl="0" indent="0" algn="r" rtl="0">
                  <a:lnSpc>
                    <a:spcPct val="115000"/>
                  </a:lnSpc>
                  <a:spcBef>
                    <a:spcPts val="0"/>
                  </a:spcBef>
                  <a:spcAft>
                    <a:spcPts val="1200"/>
                  </a:spcAft>
                  <a:buNone/>
                </a:pPr>
                <a:r>
                  <a:rPr lang="en" sz="1900">
                    <a:solidFill>
                      <a:schemeClr val="dk1"/>
                    </a:solidFill>
                    <a:latin typeface="Century Schoolbook"/>
                    <a:ea typeface="Century Schoolbook"/>
                    <a:cs typeface="Century Schoolbook"/>
                    <a:sym typeface="Century Schoolbook"/>
                  </a:rPr>
                  <a:t>75 </a:t>
                </a:r>
                <a:r>
                  <a:rPr lang="en" sz="1600">
                    <a:solidFill>
                      <a:schemeClr val="dk1"/>
                    </a:solidFill>
                    <a:latin typeface="Century Schoolbook"/>
                    <a:ea typeface="Century Schoolbook"/>
                    <a:cs typeface="Century Schoolbook"/>
                    <a:sym typeface="Century Schoolbook"/>
                  </a:rPr>
                  <a:t>→</a:t>
                </a:r>
                <a:endParaRPr sz="700"/>
              </a:p>
            </p:txBody>
          </p:sp>
        </p:grpSp>
        <p:grpSp>
          <p:nvGrpSpPr>
            <p:cNvPr id="1043" name="Google Shape;1043;p48"/>
            <p:cNvGrpSpPr/>
            <p:nvPr/>
          </p:nvGrpSpPr>
          <p:grpSpPr>
            <a:xfrm rot="10800000">
              <a:off x="6244864" y="2537522"/>
              <a:ext cx="1372146" cy="1609006"/>
              <a:chOff x="3078782" y="3610709"/>
              <a:chExt cx="1372146" cy="1609006"/>
            </a:xfrm>
          </p:grpSpPr>
          <p:grpSp>
            <p:nvGrpSpPr>
              <p:cNvPr id="1044" name="Google Shape;1044;p48"/>
              <p:cNvGrpSpPr/>
              <p:nvPr/>
            </p:nvGrpSpPr>
            <p:grpSpPr>
              <a:xfrm rot="8100000">
                <a:off x="3570456" y="3807938"/>
                <a:ext cx="794692" cy="571795"/>
                <a:chOff x="4868813" y="3256100"/>
                <a:chExt cx="794700" cy="571800"/>
              </a:xfrm>
            </p:grpSpPr>
            <p:sp>
              <p:nvSpPr>
                <p:cNvPr id="1045" name="Google Shape;1045;p48"/>
                <p:cNvSpPr/>
                <p:nvPr/>
              </p:nvSpPr>
              <p:spPr>
                <a:xfrm>
                  <a:off x="4868813" y="3461600"/>
                  <a:ext cx="222900" cy="160800"/>
                </a:xfrm>
                <a:prstGeom prst="rect">
                  <a:avLst/>
                </a:prstGeom>
                <a:solidFill>
                  <a:srgbClr val="FFF2CC"/>
                </a:solidFill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latin typeface="Century Schoolbook"/>
                    <a:ea typeface="Century Schoolbook"/>
                    <a:cs typeface="Century Schoolbook"/>
                    <a:sym typeface="Century Schoolbook"/>
                  </a:endParaRPr>
                </a:p>
              </p:txBody>
            </p:sp>
            <p:cxnSp>
              <p:nvCxnSpPr>
                <p:cNvPr id="1046" name="Google Shape;1046;p48"/>
                <p:cNvCxnSpPr>
                  <a:endCxn id="1045" idx="3"/>
                </p:cNvCxnSpPr>
                <p:nvPr/>
              </p:nvCxnSpPr>
              <p:spPr>
                <a:xfrm rot="2700000" flipH="1">
                  <a:off x="5175451" y="3339838"/>
                  <a:ext cx="404324" cy="404324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</p:grpSp>
          <p:sp>
            <p:nvSpPr>
              <p:cNvPr id="1047" name="Google Shape;1047;p48"/>
              <p:cNvSpPr txBox="1"/>
              <p:nvPr/>
            </p:nvSpPr>
            <p:spPr>
              <a:xfrm rot="8100000">
                <a:off x="3043864" y="4320616"/>
                <a:ext cx="1390738" cy="47729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t" anchorCtr="0">
                <a:spAutoFit/>
              </a:bodyPr>
              <a:lstStyle/>
              <a:p>
                <a:pPr marL="0" lvl="0" indent="0" algn="l" rtl="0">
                  <a:lnSpc>
                    <a:spcPct val="115000"/>
                  </a:lnSpc>
                  <a:spcBef>
                    <a:spcPts val="0"/>
                  </a:spcBef>
                  <a:spcAft>
                    <a:spcPts val="1200"/>
                  </a:spcAft>
                  <a:buNone/>
                </a:pPr>
                <a:r>
                  <a:rPr lang="en" sz="1900">
                    <a:solidFill>
                      <a:schemeClr val="dk1"/>
                    </a:solidFill>
                    <a:latin typeface="Century Schoolbook"/>
                    <a:ea typeface="Century Schoolbook"/>
                    <a:cs typeface="Century Schoolbook"/>
                    <a:sym typeface="Century Schoolbook"/>
                  </a:rPr>
                  <a:t>75 →</a:t>
                </a:r>
                <a:endParaRPr sz="1900"/>
              </a:p>
            </p:txBody>
          </p:sp>
        </p:grpSp>
      </p:grpSp>
      <p:sp>
        <p:nvSpPr>
          <p:cNvPr id="1048" name="Google Shape;1048;p48"/>
          <p:cNvSpPr/>
          <p:nvPr/>
        </p:nvSpPr>
        <p:spPr>
          <a:xfrm>
            <a:off x="840450" y="1736600"/>
            <a:ext cx="1703400" cy="246900"/>
          </a:xfrm>
          <a:prstGeom prst="rect">
            <a:avLst/>
          </a:prstGeom>
          <a:noFill/>
          <a:ln w="1905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FF0000"/>
              </a:solidFill>
              <a:latin typeface="Century Schoolbook"/>
              <a:ea typeface="Century Schoolbook"/>
              <a:cs typeface="Century Schoolbook"/>
              <a:sym typeface="Century Schoolbook"/>
            </a:endParaRPr>
          </a:p>
        </p:txBody>
      </p:sp>
      <p:sp>
        <p:nvSpPr>
          <p:cNvPr id="1049" name="Google Shape;1049;p48"/>
          <p:cNvSpPr txBox="1"/>
          <p:nvPr/>
        </p:nvSpPr>
        <p:spPr>
          <a:xfrm>
            <a:off x="20395" y="4791275"/>
            <a:ext cx="468000" cy="3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2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12</a:t>
            </a:r>
            <a:endParaRPr sz="1200">
              <a:solidFill>
                <a:schemeClr val="dk2"/>
              </a:solidFill>
              <a:latin typeface="Century Schoolbook"/>
              <a:ea typeface="Century Schoolbook"/>
              <a:cs typeface="Century Schoolbook"/>
              <a:sym typeface="Century Schoolbook"/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" name="Google Shape;1054;p49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Many examples of redundancy in network data…</a:t>
            </a:r>
            <a:endParaRPr/>
          </a:p>
          <a:p>
            <a:pPr marL="457200" lvl="0" indent="-342900" algn="l" rtl="0">
              <a:spcBef>
                <a:spcPts val="1200"/>
              </a:spcBef>
              <a:spcAft>
                <a:spcPts val="0"/>
              </a:spcAft>
              <a:buSzPts val="1800"/>
              <a:buChar char="●"/>
            </a:pPr>
            <a:r>
              <a:rPr lang="en" b="1"/>
              <a:t>R1.</a:t>
            </a:r>
            <a:r>
              <a:rPr lang="en"/>
              <a:t> </a:t>
            </a:r>
            <a:r>
              <a:rPr lang="en" b="1"/>
              <a:t>Symmetry</a:t>
            </a:r>
            <a:r>
              <a:rPr lang="en"/>
              <a:t> across two ends of link: bytes in = bytes out.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b="1"/>
              <a:t>R2.</a:t>
            </a:r>
            <a:r>
              <a:rPr lang="en"/>
              <a:t> </a:t>
            </a:r>
            <a:r>
              <a:rPr lang="en" b="1"/>
              <a:t>Flow conservation</a:t>
            </a:r>
            <a:r>
              <a:rPr lang="en"/>
              <a:t> across ports: sum in = sum out at a router.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b="1"/>
              <a:t>R3.</a:t>
            </a:r>
            <a:r>
              <a:rPr lang="en"/>
              <a:t> </a:t>
            </a:r>
            <a:r>
              <a:rPr lang="en" b="1"/>
              <a:t>Alternative signal</a:t>
            </a:r>
            <a:r>
              <a:rPr lang="en"/>
              <a:t> substitutes: link down ⇒ intf count = 0.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b="1"/>
              <a:t>R4. Manufactured signals</a:t>
            </a:r>
            <a:r>
              <a:rPr lang="en"/>
              <a:t>: probe confirms link up/down.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5" name="Google Shape;1055;p49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Hodor: (1) Hardening low-level signals</a:t>
            </a:r>
            <a:endParaRPr/>
          </a:p>
        </p:txBody>
      </p:sp>
      <p:sp>
        <p:nvSpPr>
          <p:cNvPr id="1056" name="Google Shape;1056;p49"/>
          <p:cNvSpPr txBox="1"/>
          <p:nvPr/>
        </p:nvSpPr>
        <p:spPr>
          <a:xfrm rot="5400000">
            <a:off x="4207347" y="2976569"/>
            <a:ext cx="7293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2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…</a:t>
            </a:r>
            <a:endParaRPr sz="1800">
              <a:solidFill>
                <a:schemeClr val="dk2"/>
              </a:solidFill>
              <a:latin typeface="Century Schoolbook"/>
              <a:ea typeface="Century Schoolbook"/>
              <a:cs typeface="Century Schoolbook"/>
              <a:sym typeface="Century Schoolbook"/>
            </a:endParaRPr>
          </a:p>
        </p:txBody>
      </p:sp>
      <p:grpSp>
        <p:nvGrpSpPr>
          <p:cNvPr id="1057" name="Google Shape;1057;p49"/>
          <p:cNvGrpSpPr/>
          <p:nvPr/>
        </p:nvGrpSpPr>
        <p:grpSpPr>
          <a:xfrm>
            <a:off x="1663130" y="2537522"/>
            <a:ext cx="5953880" cy="2083753"/>
            <a:chOff x="1663130" y="2537522"/>
            <a:chExt cx="5953880" cy="2083753"/>
          </a:xfrm>
        </p:grpSpPr>
        <p:grpSp>
          <p:nvGrpSpPr>
            <p:cNvPr id="1058" name="Google Shape;1058;p49"/>
            <p:cNvGrpSpPr/>
            <p:nvPr/>
          </p:nvGrpSpPr>
          <p:grpSpPr>
            <a:xfrm>
              <a:off x="2532900" y="3740175"/>
              <a:ext cx="1012725" cy="881100"/>
              <a:chOff x="1306275" y="2177100"/>
              <a:chExt cx="1012725" cy="881100"/>
            </a:xfrm>
          </p:grpSpPr>
          <p:sp>
            <p:nvSpPr>
              <p:cNvPr id="1059" name="Google Shape;1059;p49"/>
              <p:cNvSpPr/>
              <p:nvPr/>
            </p:nvSpPr>
            <p:spPr>
              <a:xfrm>
                <a:off x="1306275" y="2177100"/>
                <a:ext cx="881100" cy="881100"/>
              </a:xfrm>
              <a:prstGeom prst="ellipse">
                <a:avLst/>
              </a:prstGeom>
              <a:solidFill>
                <a:schemeClr val="lt2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>
                    <a:latin typeface="Century Schoolbook"/>
                    <a:ea typeface="Century Schoolbook"/>
                    <a:cs typeface="Century Schoolbook"/>
                    <a:sym typeface="Century Schoolbook"/>
                  </a:rPr>
                  <a:t>A</a:t>
                </a:r>
                <a:endParaRPr>
                  <a:latin typeface="Century Schoolbook"/>
                  <a:ea typeface="Century Schoolbook"/>
                  <a:cs typeface="Century Schoolbook"/>
                  <a:sym typeface="Century Schoolbook"/>
                </a:endParaRPr>
              </a:p>
            </p:txBody>
          </p:sp>
          <p:sp>
            <p:nvSpPr>
              <p:cNvPr id="1060" name="Google Shape;1060;p49"/>
              <p:cNvSpPr/>
              <p:nvPr/>
            </p:nvSpPr>
            <p:spPr>
              <a:xfrm>
                <a:off x="2096100" y="2537250"/>
                <a:ext cx="222900" cy="160800"/>
              </a:xfrm>
              <a:prstGeom prst="rect">
                <a:avLst/>
              </a:prstGeom>
              <a:solidFill>
                <a:srgbClr val="FFF2CC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entury Schoolbook"/>
                  <a:ea typeface="Century Schoolbook"/>
                  <a:cs typeface="Century Schoolbook"/>
                  <a:sym typeface="Century Schoolbook"/>
                </a:endParaRPr>
              </a:p>
            </p:txBody>
          </p:sp>
        </p:grpSp>
        <p:grpSp>
          <p:nvGrpSpPr>
            <p:cNvPr id="1061" name="Google Shape;1061;p49"/>
            <p:cNvGrpSpPr/>
            <p:nvPr/>
          </p:nvGrpSpPr>
          <p:grpSpPr>
            <a:xfrm>
              <a:off x="5598375" y="3740175"/>
              <a:ext cx="1012725" cy="881100"/>
              <a:chOff x="3058875" y="2177100"/>
              <a:chExt cx="1012725" cy="881100"/>
            </a:xfrm>
          </p:grpSpPr>
          <p:sp>
            <p:nvSpPr>
              <p:cNvPr id="1062" name="Google Shape;1062;p49"/>
              <p:cNvSpPr/>
              <p:nvPr/>
            </p:nvSpPr>
            <p:spPr>
              <a:xfrm flipH="1">
                <a:off x="3190500" y="2177100"/>
                <a:ext cx="881100" cy="881100"/>
              </a:xfrm>
              <a:prstGeom prst="ellipse">
                <a:avLst/>
              </a:prstGeom>
              <a:solidFill>
                <a:schemeClr val="lt2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>
                    <a:latin typeface="Century Schoolbook"/>
                    <a:ea typeface="Century Schoolbook"/>
                    <a:cs typeface="Century Schoolbook"/>
                    <a:sym typeface="Century Schoolbook"/>
                  </a:rPr>
                  <a:t>B</a:t>
                </a:r>
                <a:endParaRPr>
                  <a:latin typeface="Century Schoolbook"/>
                  <a:ea typeface="Century Schoolbook"/>
                  <a:cs typeface="Century Schoolbook"/>
                  <a:sym typeface="Century Schoolbook"/>
                </a:endParaRPr>
              </a:p>
            </p:txBody>
          </p:sp>
          <p:sp>
            <p:nvSpPr>
              <p:cNvPr id="1063" name="Google Shape;1063;p49"/>
              <p:cNvSpPr/>
              <p:nvPr/>
            </p:nvSpPr>
            <p:spPr>
              <a:xfrm flipH="1">
                <a:off x="3058875" y="2537250"/>
                <a:ext cx="222900" cy="160800"/>
              </a:xfrm>
              <a:prstGeom prst="rect">
                <a:avLst/>
              </a:prstGeom>
              <a:solidFill>
                <a:srgbClr val="FFF2CC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entury Schoolbook"/>
                  <a:ea typeface="Century Schoolbook"/>
                  <a:cs typeface="Century Schoolbook"/>
                  <a:sym typeface="Century Schoolbook"/>
                </a:endParaRPr>
              </a:p>
            </p:txBody>
          </p:sp>
        </p:grpSp>
        <p:cxnSp>
          <p:nvCxnSpPr>
            <p:cNvPr id="1064" name="Google Shape;1064;p49"/>
            <p:cNvCxnSpPr>
              <a:stCxn id="1060" idx="3"/>
              <a:endCxn id="1063" idx="3"/>
            </p:cNvCxnSpPr>
            <p:nvPr/>
          </p:nvCxnSpPr>
          <p:spPr>
            <a:xfrm>
              <a:off x="3545625" y="4180725"/>
              <a:ext cx="20526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sp>
          <p:nvSpPr>
            <p:cNvPr id="1065" name="Google Shape;1065;p49"/>
            <p:cNvSpPr txBox="1"/>
            <p:nvPr/>
          </p:nvSpPr>
          <p:spPr>
            <a:xfrm>
              <a:off x="3358800" y="3701775"/>
              <a:ext cx="753000" cy="477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1200"/>
                </a:spcAft>
                <a:buNone/>
              </a:pPr>
              <a:r>
                <a:rPr lang="en" sz="1600">
                  <a:solidFill>
                    <a:schemeClr val="dk1"/>
                  </a:solidFill>
                  <a:latin typeface="Century Schoolbook"/>
                  <a:ea typeface="Century Schoolbook"/>
                  <a:cs typeface="Century Schoolbook"/>
                  <a:sym typeface="Century Schoolbook"/>
                </a:rPr>
                <a:t>→ </a:t>
              </a:r>
              <a:r>
                <a:rPr lang="en" sz="1900">
                  <a:solidFill>
                    <a:schemeClr val="dk1"/>
                  </a:solidFill>
                  <a:latin typeface="Century Schoolbook"/>
                  <a:ea typeface="Century Schoolbook"/>
                  <a:cs typeface="Century Schoolbook"/>
                  <a:sym typeface="Century Schoolbook"/>
                </a:rPr>
                <a:t>75 </a:t>
              </a:r>
              <a:endParaRPr sz="1500">
                <a:solidFill>
                  <a:schemeClr val="dk1"/>
                </a:solidFill>
              </a:endParaRPr>
            </a:p>
          </p:txBody>
        </p:sp>
        <p:sp>
          <p:nvSpPr>
            <p:cNvPr id="1066" name="Google Shape;1066;p49"/>
            <p:cNvSpPr txBox="1"/>
            <p:nvPr/>
          </p:nvSpPr>
          <p:spPr>
            <a:xfrm>
              <a:off x="5026575" y="3740175"/>
              <a:ext cx="753000" cy="477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r" rtl="0">
                <a:lnSpc>
                  <a:spcPct val="115000"/>
                </a:lnSpc>
                <a:spcBef>
                  <a:spcPts val="0"/>
                </a:spcBef>
                <a:spcAft>
                  <a:spcPts val="1200"/>
                </a:spcAft>
                <a:buNone/>
              </a:pPr>
              <a:r>
                <a:rPr lang="en" sz="1900">
                  <a:solidFill>
                    <a:srgbClr val="FF0000"/>
                  </a:solidFill>
                  <a:latin typeface="Century Schoolbook"/>
                  <a:ea typeface="Century Schoolbook"/>
                  <a:cs typeface="Century Schoolbook"/>
                  <a:sym typeface="Century Schoolbook"/>
                </a:rPr>
                <a:t>2 </a:t>
              </a:r>
              <a:r>
                <a:rPr lang="en" sz="1600">
                  <a:solidFill>
                    <a:srgbClr val="FF0000"/>
                  </a:solidFill>
                  <a:latin typeface="Century Schoolbook"/>
                  <a:ea typeface="Century Schoolbook"/>
                  <a:cs typeface="Century Schoolbook"/>
                  <a:sym typeface="Century Schoolbook"/>
                </a:rPr>
                <a:t>→</a:t>
              </a:r>
              <a:r>
                <a:rPr lang="en" sz="1900">
                  <a:solidFill>
                    <a:srgbClr val="FF0000"/>
                  </a:solidFill>
                  <a:latin typeface="Century Schoolbook"/>
                  <a:ea typeface="Century Schoolbook"/>
                  <a:cs typeface="Century Schoolbook"/>
                  <a:sym typeface="Century Schoolbook"/>
                </a:rPr>
                <a:t>  </a:t>
              </a:r>
              <a:endParaRPr sz="1500">
                <a:solidFill>
                  <a:srgbClr val="FF0000"/>
                </a:solidFill>
              </a:endParaRPr>
            </a:p>
          </p:txBody>
        </p:sp>
        <p:grpSp>
          <p:nvGrpSpPr>
            <p:cNvPr id="1067" name="Google Shape;1067;p49"/>
            <p:cNvGrpSpPr/>
            <p:nvPr/>
          </p:nvGrpSpPr>
          <p:grpSpPr>
            <a:xfrm rot="5400000">
              <a:off x="1534793" y="2742061"/>
              <a:ext cx="1520235" cy="1263562"/>
              <a:chOff x="2930694" y="3610709"/>
              <a:chExt cx="1520235" cy="1263562"/>
            </a:xfrm>
          </p:grpSpPr>
          <p:grpSp>
            <p:nvGrpSpPr>
              <p:cNvPr id="1068" name="Google Shape;1068;p49"/>
              <p:cNvGrpSpPr/>
              <p:nvPr/>
            </p:nvGrpSpPr>
            <p:grpSpPr>
              <a:xfrm rot="8100000">
                <a:off x="3570456" y="3807938"/>
                <a:ext cx="794692" cy="571795"/>
                <a:chOff x="4868813" y="3256100"/>
                <a:chExt cx="794700" cy="571800"/>
              </a:xfrm>
            </p:grpSpPr>
            <p:sp>
              <p:nvSpPr>
                <p:cNvPr id="1069" name="Google Shape;1069;p49"/>
                <p:cNvSpPr/>
                <p:nvPr/>
              </p:nvSpPr>
              <p:spPr>
                <a:xfrm>
                  <a:off x="4868813" y="3461600"/>
                  <a:ext cx="222900" cy="160800"/>
                </a:xfrm>
                <a:prstGeom prst="rect">
                  <a:avLst/>
                </a:prstGeom>
                <a:solidFill>
                  <a:srgbClr val="FFF2CC"/>
                </a:solidFill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latin typeface="Century Schoolbook"/>
                    <a:ea typeface="Century Schoolbook"/>
                    <a:cs typeface="Century Schoolbook"/>
                    <a:sym typeface="Century Schoolbook"/>
                  </a:endParaRPr>
                </a:p>
              </p:txBody>
            </p:sp>
            <p:cxnSp>
              <p:nvCxnSpPr>
                <p:cNvPr id="1070" name="Google Shape;1070;p49"/>
                <p:cNvCxnSpPr>
                  <a:endCxn id="1069" idx="3"/>
                </p:cNvCxnSpPr>
                <p:nvPr/>
              </p:nvCxnSpPr>
              <p:spPr>
                <a:xfrm rot="8100000">
                  <a:off x="5175451" y="3339838"/>
                  <a:ext cx="404324" cy="404324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</p:grpSp>
          <p:sp>
            <p:nvSpPr>
              <p:cNvPr id="1071" name="Google Shape;1071;p49"/>
              <p:cNvSpPr txBox="1"/>
              <p:nvPr/>
            </p:nvSpPr>
            <p:spPr>
              <a:xfrm rot="-2700000">
                <a:off x="2913358" y="4017623"/>
                <a:ext cx="1270671" cy="47729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t" anchorCtr="0">
                <a:spAutoFit/>
              </a:bodyPr>
              <a:lstStyle/>
              <a:p>
                <a:pPr marL="0" lvl="0" indent="0" algn="r" rtl="0">
                  <a:lnSpc>
                    <a:spcPct val="115000"/>
                  </a:lnSpc>
                  <a:spcBef>
                    <a:spcPts val="0"/>
                  </a:spcBef>
                  <a:spcAft>
                    <a:spcPts val="1200"/>
                  </a:spcAft>
                  <a:buNone/>
                </a:pPr>
                <a:r>
                  <a:rPr lang="en" sz="1900">
                    <a:solidFill>
                      <a:schemeClr val="dk1"/>
                    </a:solidFill>
                    <a:latin typeface="Century Schoolbook"/>
                    <a:ea typeface="Century Schoolbook"/>
                    <a:cs typeface="Century Schoolbook"/>
                    <a:sym typeface="Century Schoolbook"/>
                  </a:rPr>
                  <a:t>75 </a:t>
                </a:r>
                <a:r>
                  <a:rPr lang="en" sz="1600">
                    <a:solidFill>
                      <a:schemeClr val="dk1"/>
                    </a:solidFill>
                    <a:latin typeface="Century Schoolbook"/>
                    <a:ea typeface="Century Schoolbook"/>
                    <a:cs typeface="Century Schoolbook"/>
                    <a:sym typeface="Century Schoolbook"/>
                  </a:rPr>
                  <a:t>→</a:t>
                </a:r>
                <a:endParaRPr sz="700"/>
              </a:p>
            </p:txBody>
          </p:sp>
        </p:grpSp>
        <p:grpSp>
          <p:nvGrpSpPr>
            <p:cNvPr id="1072" name="Google Shape;1072;p49"/>
            <p:cNvGrpSpPr/>
            <p:nvPr/>
          </p:nvGrpSpPr>
          <p:grpSpPr>
            <a:xfrm rot="10800000">
              <a:off x="6244864" y="2537522"/>
              <a:ext cx="1372146" cy="1609006"/>
              <a:chOff x="3078782" y="3610709"/>
              <a:chExt cx="1372146" cy="1609006"/>
            </a:xfrm>
          </p:grpSpPr>
          <p:grpSp>
            <p:nvGrpSpPr>
              <p:cNvPr id="1073" name="Google Shape;1073;p49"/>
              <p:cNvGrpSpPr/>
              <p:nvPr/>
            </p:nvGrpSpPr>
            <p:grpSpPr>
              <a:xfrm rot="8100000">
                <a:off x="3570456" y="3807938"/>
                <a:ext cx="794692" cy="571795"/>
                <a:chOff x="4868813" y="3256100"/>
                <a:chExt cx="794700" cy="571800"/>
              </a:xfrm>
            </p:grpSpPr>
            <p:sp>
              <p:nvSpPr>
                <p:cNvPr id="1074" name="Google Shape;1074;p49"/>
                <p:cNvSpPr/>
                <p:nvPr/>
              </p:nvSpPr>
              <p:spPr>
                <a:xfrm>
                  <a:off x="4868813" y="3461600"/>
                  <a:ext cx="222900" cy="160800"/>
                </a:xfrm>
                <a:prstGeom prst="rect">
                  <a:avLst/>
                </a:prstGeom>
                <a:solidFill>
                  <a:srgbClr val="FFF2CC"/>
                </a:solidFill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latin typeface="Century Schoolbook"/>
                    <a:ea typeface="Century Schoolbook"/>
                    <a:cs typeface="Century Schoolbook"/>
                    <a:sym typeface="Century Schoolbook"/>
                  </a:endParaRPr>
                </a:p>
              </p:txBody>
            </p:sp>
            <p:cxnSp>
              <p:nvCxnSpPr>
                <p:cNvPr id="1075" name="Google Shape;1075;p49"/>
                <p:cNvCxnSpPr>
                  <a:endCxn id="1074" idx="3"/>
                </p:cNvCxnSpPr>
                <p:nvPr/>
              </p:nvCxnSpPr>
              <p:spPr>
                <a:xfrm rot="2700000" flipH="1">
                  <a:off x="5175451" y="3339838"/>
                  <a:ext cx="404324" cy="404324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</p:grpSp>
          <p:sp>
            <p:nvSpPr>
              <p:cNvPr id="1076" name="Google Shape;1076;p49"/>
              <p:cNvSpPr txBox="1"/>
              <p:nvPr/>
            </p:nvSpPr>
            <p:spPr>
              <a:xfrm rot="8100000">
                <a:off x="3043864" y="4320616"/>
                <a:ext cx="1390738" cy="47729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t" anchorCtr="0">
                <a:spAutoFit/>
              </a:bodyPr>
              <a:lstStyle/>
              <a:p>
                <a:pPr marL="0" lvl="0" indent="0" algn="l" rtl="0">
                  <a:lnSpc>
                    <a:spcPct val="115000"/>
                  </a:lnSpc>
                  <a:spcBef>
                    <a:spcPts val="0"/>
                  </a:spcBef>
                  <a:spcAft>
                    <a:spcPts val="1200"/>
                  </a:spcAft>
                  <a:buNone/>
                </a:pPr>
                <a:r>
                  <a:rPr lang="en" sz="1900">
                    <a:solidFill>
                      <a:srgbClr val="FF0000"/>
                    </a:solidFill>
                    <a:latin typeface="Century Schoolbook"/>
                    <a:ea typeface="Century Schoolbook"/>
                    <a:cs typeface="Century Schoolbook"/>
                    <a:sym typeface="Century Schoolbook"/>
                  </a:rPr>
                  <a:t>75 →</a:t>
                </a:r>
                <a:endParaRPr sz="1900">
                  <a:solidFill>
                    <a:srgbClr val="FF0000"/>
                  </a:solidFill>
                </a:endParaRPr>
              </a:p>
            </p:txBody>
          </p:sp>
        </p:grpSp>
      </p:grpSp>
      <p:sp>
        <p:nvSpPr>
          <p:cNvPr id="1077" name="Google Shape;1077;p49"/>
          <p:cNvSpPr/>
          <p:nvPr/>
        </p:nvSpPr>
        <p:spPr>
          <a:xfrm>
            <a:off x="840450" y="2039225"/>
            <a:ext cx="2700600" cy="246900"/>
          </a:xfrm>
          <a:prstGeom prst="rect">
            <a:avLst/>
          </a:prstGeom>
          <a:noFill/>
          <a:ln w="1905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9900FF"/>
              </a:solidFill>
              <a:latin typeface="Century Schoolbook"/>
              <a:ea typeface="Century Schoolbook"/>
              <a:cs typeface="Century Schoolbook"/>
              <a:sym typeface="Century Schoolbook"/>
            </a:endParaRPr>
          </a:p>
        </p:txBody>
      </p:sp>
      <p:sp>
        <p:nvSpPr>
          <p:cNvPr id="1078" name="Google Shape;1078;p49"/>
          <p:cNvSpPr txBox="1"/>
          <p:nvPr/>
        </p:nvSpPr>
        <p:spPr>
          <a:xfrm>
            <a:off x="20395" y="4791275"/>
            <a:ext cx="468000" cy="3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2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12</a:t>
            </a:r>
            <a:endParaRPr sz="1200">
              <a:solidFill>
                <a:schemeClr val="dk2"/>
              </a:solidFill>
              <a:latin typeface="Century Schoolbook"/>
              <a:ea typeface="Century Schoolbook"/>
              <a:cs typeface="Century Schoolbook"/>
              <a:sym typeface="Century Schoolbook"/>
            </a:endParaRP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3" name="Google Shape;1083;p50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Many examples of redundancy in network data…</a:t>
            </a:r>
            <a:endParaRPr/>
          </a:p>
          <a:p>
            <a:pPr marL="457200" lvl="0" indent="-342900" algn="l" rtl="0">
              <a:spcBef>
                <a:spcPts val="1200"/>
              </a:spcBef>
              <a:spcAft>
                <a:spcPts val="0"/>
              </a:spcAft>
              <a:buSzPts val="1800"/>
              <a:buChar char="●"/>
            </a:pPr>
            <a:r>
              <a:rPr lang="en" b="1"/>
              <a:t>R1.</a:t>
            </a:r>
            <a:r>
              <a:rPr lang="en"/>
              <a:t> </a:t>
            </a:r>
            <a:r>
              <a:rPr lang="en" b="1"/>
              <a:t>Symmetry</a:t>
            </a:r>
            <a:r>
              <a:rPr lang="en"/>
              <a:t> across two ends of link: bytes in = bytes out.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b="1"/>
              <a:t>R2.</a:t>
            </a:r>
            <a:r>
              <a:rPr lang="en"/>
              <a:t> </a:t>
            </a:r>
            <a:r>
              <a:rPr lang="en" b="1"/>
              <a:t>Flow conservation</a:t>
            </a:r>
            <a:r>
              <a:rPr lang="en"/>
              <a:t> across ports: sum in = sum out at a router.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b="1"/>
              <a:t>R3.</a:t>
            </a:r>
            <a:r>
              <a:rPr lang="en"/>
              <a:t> </a:t>
            </a:r>
            <a:r>
              <a:rPr lang="en" b="1"/>
              <a:t>Alternative signal</a:t>
            </a:r>
            <a:r>
              <a:rPr lang="en"/>
              <a:t> substitutes: link down ⇒ intf count = 0.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b="1"/>
              <a:t>R4. Manufactured signals</a:t>
            </a:r>
            <a:r>
              <a:rPr lang="en"/>
              <a:t>: probe confirms link up/down.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4" name="Google Shape;1084;p50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Hodor: (1) Hardening low-level signals</a:t>
            </a:r>
            <a:endParaRPr/>
          </a:p>
        </p:txBody>
      </p:sp>
      <p:sp>
        <p:nvSpPr>
          <p:cNvPr id="1085" name="Google Shape;1085;p50"/>
          <p:cNvSpPr txBox="1"/>
          <p:nvPr/>
        </p:nvSpPr>
        <p:spPr>
          <a:xfrm rot="5400000">
            <a:off x="4207347" y="2976569"/>
            <a:ext cx="7293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2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…</a:t>
            </a:r>
            <a:endParaRPr sz="1800">
              <a:solidFill>
                <a:schemeClr val="dk2"/>
              </a:solidFill>
              <a:latin typeface="Century Schoolbook"/>
              <a:ea typeface="Century Schoolbook"/>
              <a:cs typeface="Century Schoolbook"/>
              <a:sym typeface="Century Schoolbook"/>
            </a:endParaRPr>
          </a:p>
        </p:txBody>
      </p:sp>
      <p:grpSp>
        <p:nvGrpSpPr>
          <p:cNvPr id="1086" name="Google Shape;1086;p50"/>
          <p:cNvGrpSpPr/>
          <p:nvPr/>
        </p:nvGrpSpPr>
        <p:grpSpPr>
          <a:xfrm>
            <a:off x="1663130" y="2537522"/>
            <a:ext cx="5953880" cy="2083753"/>
            <a:chOff x="1663130" y="2537522"/>
            <a:chExt cx="5953880" cy="2083753"/>
          </a:xfrm>
        </p:grpSpPr>
        <p:grpSp>
          <p:nvGrpSpPr>
            <p:cNvPr id="1087" name="Google Shape;1087;p50"/>
            <p:cNvGrpSpPr/>
            <p:nvPr/>
          </p:nvGrpSpPr>
          <p:grpSpPr>
            <a:xfrm>
              <a:off x="2532900" y="3740175"/>
              <a:ext cx="1012725" cy="881100"/>
              <a:chOff x="1306275" y="2177100"/>
              <a:chExt cx="1012725" cy="881100"/>
            </a:xfrm>
          </p:grpSpPr>
          <p:sp>
            <p:nvSpPr>
              <p:cNvPr id="1088" name="Google Shape;1088;p50"/>
              <p:cNvSpPr/>
              <p:nvPr/>
            </p:nvSpPr>
            <p:spPr>
              <a:xfrm>
                <a:off x="1306275" y="2177100"/>
                <a:ext cx="881100" cy="881100"/>
              </a:xfrm>
              <a:prstGeom prst="ellipse">
                <a:avLst/>
              </a:prstGeom>
              <a:solidFill>
                <a:schemeClr val="lt2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>
                    <a:latin typeface="Century Schoolbook"/>
                    <a:ea typeface="Century Schoolbook"/>
                    <a:cs typeface="Century Schoolbook"/>
                    <a:sym typeface="Century Schoolbook"/>
                  </a:rPr>
                  <a:t>A</a:t>
                </a:r>
                <a:endParaRPr>
                  <a:latin typeface="Century Schoolbook"/>
                  <a:ea typeface="Century Schoolbook"/>
                  <a:cs typeface="Century Schoolbook"/>
                  <a:sym typeface="Century Schoolbook"/>
                </a:endParaRPr>
              </a:p>
            </p:txBody>
          </p:sp>
          <p:sp>
            <p:nvSpPr>
              <p:cNvPr id="1089" name="Google Shape;1089;p50"/>
              <p:cNvSpPr/>
              <p:nvPr/>
            </p:nvSpPr>
            <p:spPr>
              <a:xfrm>
                <a:off x="2096100" y="2537250"/>
                <a:ext cx="222900" cy="160800"/>
              </a:xfrm>
              <a:prstGeom prst="rect">
                <a:avLst/>
              </a:prstGeom>
              <a:solidFill>
                <a:srgbClr val="FFF2CC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entury Schoolbook"/>
                  <a:ea typeface="Century Schoolbook"/>
                  <a:cs typeface="Century Schoolbook"/>
                  <a:sym typeface="Century Schoolbook"/>
                </a:endParaRPr>
              </a:p>
            </p:txBody>
          </p:sp>
        </p:grpSp>
        <p:grpSp>
          <p:nvGrpSpPr>
            <p:cNvPr id="1090" name="Google Shape;1090;p50"/>
            <p:cNvGrpSpPr/>
            <p:nvPr/>
          </p:nvGrpSpPr>
          <p:grpSpPr>
            <a:xfrm>
              <a:off x="5598375" y="3740175"/>
              <a:ext cx="1012725" cy="881100"/>
              <a:chOff x="3058875" y="2177100"/>
              <a:chExt cx="1012725" cy="881100"/>
            </a:xfrm>
          </p:grpSpPr>
          <p:sp>
            <p:nvSpPr>
              <p:cNvPr id="1091" name="Google Shape;1091;p50"/>
              <p:cNvSpPr/>
              <p:nvPr/>
            </p:nvSpPr>
            <p:spPr>
              <a:xfrm flipH="1">
                <a:off x="3190500" y="2177100"/>
                <a:ext cx="881100" cy="881100"/>
              </a:xfrm>
              <a:prstGeom prst="ellipse">
                <a:avLst/>
              </a:prstGeom>
              <a:solidFill>
                <a:schemeClr val="lt2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>
                    <a:latin typeface="Century Schoolbook"/>
                    <a:ea typeface="Century Schoolbook"/>
                    <a:cs typeface="Century Schoolbook"/>
                    <a:sym typeface="Century Schoolbook"/>
                  </a:rPr>
                  <a:t>B</a:t>
                </a:r>
                <a:endParaRPr>
                  <a:latin typeface="Century Schoolbook"/>
                  <a:ea typeface="Century Schoolbook"/>
                  <a:cs typeface="Century Schoolbook"/>
                  <a:sym typeface="Century Schoolbook"/>
                </a:endParaRPr>
              </a:p>
            </p:txBody>
          </p:sp>
          <p:sp>
            <p:nvSpPr>
              <p:cNvPr id="1092" name="Google Shape;1092;p50"/>
              <p:cNvSpPr/>
              <p:nvPr/>
            </p:nvSpPr>
            <p:spPr>
              <a:xfrm flipH="1">
                <a:off x="3058875" y="2537250"/>
                <a:ext cx="222900" cy="160800"/>
              </a:xfrm>
              <a:prstGeom prst="rect">
                <a:avLst/>
              </a:prstGeom>
              <a:solidFill>
                <a:srgbClr val="FFF2CC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entury Schoolbook"/>
                  <a:ea typeface="Century Schoolbook"/>
                  <a:cs typeface="Century Schoolbook"/>
                  <a:sym typeface="Century Schoolbook"/>
                </a:endParaRPr>
              </a:p>
            </p:txBody>
          </p:sp>
        </p:grpSp>
        <p:cxnSp>
          <p:nvCxnSpPr>
            <p:cNvPr id="1093" name="Google Shape;1093;p50"/>
            <p:cNvCxnSpPr>
              <a:stCxn id="1089" idx="3"/>
              <a:endCxn id="1092" idx="3"/>
            </p:cNvCxnSpPr>
            <p:nvPr/>
          </p:nvCxnSpPr>
          <p:spPr>
            <a:xfrm>
              <a:off x="3545625" y="4180725"/>
              <a:ext cx="20526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sp>
          <p:nvSpPr>
            <p:cNvPr id="1094" name="Google Shape;1094;p50"/>
            <p:cNvSpPr txBox="1"/>
            <p:nvPr/>
          </p:nvSpPr>
          <p:spPr>
            <a:xfrm>
              <a:off x="4065638" y="3740175"/>
              <a:ext cx="881100" cy="477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ctr" rtl="0">
                <a:lnSpc>
                  <a:spcPct val="115000"/>
                </a:lnSpc>
                <a:spcBef>
                  <a:spcPts val="0"/>
                </a:spcBef>
                <a:spcAft>
                  <a:spcPts val="1200"/>
                </a:spcAft>
                <a:buNone/>
              </a:pPr>
              <a:r>
                <a:rPr lang="en" sz="1600">
                  <a:solidFill>
                    <a:srgbClr val="FF0000"/>
                  </a:solidFill>
                  <a:latin typeface="Century Schoolbook"/>
                  <a:ea typeface="Century Schoolbook"/>
                  <a:cs typeface="Century Schoolbook"/>
                  <a:sym typeface="Century Schoolbook"/>
                </a:rPr>
                <a:t> </a:t>
              </a:r>
              <a:r>
                <a:rPr lang="en" sz="1900">
                  <a:solidFill>
                    <a:srgbClr val="FF0000"/>
                  </a:solidFill>
                  <a:latin typeface="Century Schoolbook"/>
                  <a:ea typeface="Century Schoolbook"/>
                  <a:cs typeface="Century Schoolbook"/>
                  <a:sym typeface="Century Schoolbook"/>
                </a:rPr>
                <a:t>75 </a:t>
              </a:r>
              <a:r>
                <a:rPr lang="en" sz="1600">
                  <a:solidFill>
                    <a:srgbClr val="FF0000"/>
                  </a:solidFill>
                  <a:latin typeface="Century Schoolbook"/>
                  <a:ea typeface="Century Schoolbook"/>
                  <a:cs typeface="Century Schoolbook"/>
                  <a:sym typeface="Century Schoolbook"/>
                </a:rPr>
                <a:t>→</a:t>
              </a:r>
              <a:r>
                <a:rPr lang="en" sz="1900">
                  <a:solidFill>
                    <a:srgbClr val="FF0000"/>
                  </a:solidFill>
                  <a:latin typeface="Century Schoolbook"/>
                  <a:ea typeface="Century Schoolbook"/>
                  <a:cs typeface="Century Schoolbook"/>
                  <a:sym typeface="Century Schoolbook"/>
                </a:rPr>
                <a:t> </a:t>
              </a:r>
              <a:endParaRPr sz="1500">
                <a:solidFill>
                  <a:srgbClr val="FF0000"/>
                </a:solidFill>
              </a:endParaRPr>
            </a:p>
          </p:txBody>
        </p:sp>
        <p:grpSp>
          <p:nvGrpSpPr>
            <p:cNvPr id="1095" name="Google Shape;1095;p50"/>
            <p:cNvGrpSpPr/>
            <p:nvPr/>
          </p:nvGrpSpPr>
          <p:grpSpPr>
            <a:xfrm rot="5400000">
              <a:off x="1534793" y="2742061"/>
              <a:ext cx="1520235" cy="1263562"/>
              <a:chOff x="2930694" y="3610709"/>
              <a:chExt cx="1520235" cy="1263562"/>
            </a:xfrm>
          </p:grpSpPr>
          <p:grpSp>
            <p:nvGrpSpPr>
              <p:cNvPr id="1096" name="Google Shape;1096;p50"/>
              <p:cNvGrpSpPr/>
              <p:nvPr/>
            </p:nvGrpSpPr>
            <p:grpSpPr>
              <a:xfrm rot="8100000">
                <a:off x="3570456" y="3807938"/>
                <a:ext cx="794692" cy="571795"/>
                <a:chOff x="4868813" y="3256100"/>
                <a:chExt cx="794700" cy="571800"/>
              </a:xfrm>
            </p:grpSpPr>
            <p:sp>
              <p:nvSpPr>
                <p:cNvPr id="1097" name="Google Shape;1097;p50"/>
                <p:cNvSpPr/>
                <p:nvPr/>
              </p:nvSpPr>
              <p:spPr>
                <a:xfrm>
                  <a:off x="4868813" y="3461600"/>
                  <a:ext cx="222900" cy="160800"/>
                </a:xfrm>
                <a:prstGeom prst="rect">
                  <a:avLst/>
                </a:prstGeom>
                <a:solidFill>
                  <a:srgbClr val="FFF2CC"/>
                </a:solidFill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latin typeface="Century Schoolbook"/>
                    <a:ea typeface="Century Schoolbook"/>
                    <a:cs typeface="Century Schoolbook"/>
                    <a:sym typeface="Century Schoolbook"/>
                  </a:endParaRPr>
                </a:p>
              </p:txBody>
            </p:sp>
            <p:cxnSp>
              <p:nvCxnSpPr>
                <p:cNvPr id="1098" name="Google Shape;1098;p50"/>
                <p:cNvCxnSpPr>
                  <a:endCxn id="1097" idx="3"/>
                </p:cNvCxnSpPr>
                <p:nvPr/>
              </p:nvCxnSpPr>
              <p:spPr>
                <a:xfrm rot="8100000">
                  <a:off x="5175451" y="3339838"/>
                  <a:ext cx="404324" cy="404324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</p:grpSp>
          <p:sp>
            <p:nvSpPr>
              <p:cNvPr id="1099" name="Google Shape;1099;p50"/>
              <p:cNvSpPr txBox="1"/>
              <p:nvPr/>
            </p:nvSpPr>
            <p:spPr>
              <a:xfrm rot="-2700000">
                <a:off x="2913358" y="4017623"/>
                <a:ext cx="1270671" cy="47729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t" anchorCtr="0">
                <a:spAutoFit/>
              </a:bodyPr>
              <a:lstStyle/>
              <a:p>
                <a:pPr marL="0" lvl="0" indent="0" algn="r" rtl="0">
                  <a:lnSpc>
                    <a:spcPct val="115000"/>
                  </a:lnSpc>
                  <a:spcBef>
                    <a:spcPts val="0"/>
                  </a:spcBef>
                  <a:spcAft>
                    <a:spcPts val="1200"/>
                  </a:spcAft>
                  <a:buNone/>
                </a:pPr>
                <a:r>
                  <a:rPr lang="en" sz="1900">
                    <a:solidFill>
                      <a:schemeClr val="dk1"/>
                    </a:solidFill>
                    <a:latin typeface="Century Schoolbook"/>
                    <a:ea typeface="Century Schoolbook"/>
                    <a:cs typeface="Century Schoolbook"/>
                    <a:sym typeface="Century Schoolbook"/>
                  </a:rPr>
                  <a:t>75 </a:t>
                </a:r>
                <a:r>
                  <a:rPr lang="en" sz="1600">
                    <a:solidFill>
                      <a:schemeClr val="dk1"/>
                    </a:solidFill>
                    <a:latin typeface="Century Schoolbook"/>
                    <a:ea typeface="Century Schoolbook"/>
                    <a:cs typeface="Century Schoolbook"/>
                    <a:sym typeface="Century Schoolbook"/>
                  </a:rPr>
                  <a:t>→</a:t>
                </a:r>
                <a:endParaRPr sz="700"/>
              </a:p>
            </p:txBody>
          </p:sp>
        </p:grpSp>
        <p:grpSp>
          <p:nvGrpSpPr>
            <p:cNvPr id="1100" name="Google Shape;1100;p50"/>
            <p:cNvGrpSpPr/>
            <p:nvPr/>
          </p:nvGrpSpPr>
          <p:grpSpPr>
            <a:xfrm rot="10800000">
              <a:off x="6244864" y="2537522"/>
              <a:ext cx="1372146" cy="1609006"/>
              <a:chOff x="3078782" y="3610709"/>
              <a:chExt cx="1372146" cy="1609006"/>
            </a:xfrm>
          </p:grpSpPr>
          <p:grpSp>
            <p:nvGrpSpPr>
              <p:cNvPr id="1101" name="Google Shape;1101;p50"/>
              <p:cNvGrpSpPr/>
              <p:nvPr/>
            </p:nvGrpSpPr>
            <p:grpSpPr>
              <a:xfrm rot="8100000">
                <a:off x="3570456" y="3807938"/>
                <a:ext cx="794692" cy="571795"/>
                <a:chOff x="4868813" y="3256100"/>
                <a:chExt cx="794700" cy="571800"/>
              </a:xfrm>
            </p:grpSpPr>
            <p:sp>
              <p:nvSpPr>
                <p:cNvPr id="1102" name="Google Shape;1102;p50"/>
                <p:cNvSpPr/>
                <p:nvPr/>
              </p:nvSpPr>
              <p:spPr>
                <a:xfrm>
                  <a:off x="4868813" y="3461600"/>
                  <a:ext cx="222900" cy="160800"/>
                </a:xfrm>
                <a:prstGeom prst="rect">
                  <a:avLst/>
                </a:prstGeom>
                <a:solidFill>
                  <a:srgbClr val="FFF2CC"/>
                </a:solidFill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latin typeface="Century Schoolbook"/>
                    <a:ea typeface="Century Schoolbook"/>
                    <a:cs typeface="Century Schoolbook"/>
                    <a:sym typeface="Century Schoolbook"/>
                  </a:endParaRPr>
                </a:p>
              </p:txBody>
            </p:sp>
            <p:cxnSp>
              <p:nvCxnSpPr>
                <p:cNvPr id="1103" name="Google Shape;1103;p50"/>
                <p:cNvCxnSpPr>
                  <a:endCxn id="1102" idx="3"/>
                </p:cNvCxnSpPr>
                <p:nvPr/>
              </p:nvCxnSpPr>
              <p:spPr>
                <a:xfrm rot="2700000" flipH="1">
                  <a:off x="5175451" y="3339838"/>
                  <a:ext cx="404324" cy="404324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</p:grpSp>
          <p:sp>
            <p:nvSpPr>
              <p:cNvPr id="1104" name="Google Shape;1104;p50"/>
              <p:cNvSpPr txBox="1"/>
              <p:nvPr/>
            </p:nvSpPr>
            <p:spPr>
              <a:xfrm rot="8100000">
                <a:off x="3043864" y="4320616"/>
                <a:ext cx="1390738" cy="47729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t" anchorCtr="0">
                <a:spAutoFit/>
              </a:bodyPr>
              <a:lstStyle/>
              <a:p>
                <a:pPr marL="0" lvl="0" indent="0" algn="l" rtl="0">
                  <a:lnSpc>
                    <a:spcPct val="115000"/>
                  </a:lnSpc>
                  <a:spcBef>
                    <a:spcPts val="0"/>
                  </a:spcBef>
                  <a:spcAft>
                    <a:spcPts val="1200"/>
                  </a:spcAft>
                  <a:buNone/>
                </a:pPr>
                <a:r>
                  <a:rPr lang="en" sz="1900">
                    <a:solidFill>
                      <a:schemeClr val="dk1"/>
                    </a:solidFill>
                    <a:latin typeface="Century Schoolbook"/>
                    <a:ea typeface="Century Schoolbook"/>
                    <a:cs typeface="Century Schoolbook"/>
                    <a:sym typeface="Century Schoolbook"/>
                  </a:rPr>
                  <a:t>75 →</a:t>
                </a:r>
                <a:endParaRPr sz="1900">
                  <a:solidFill>
                    <a:schemeClr val="dk1"/>
                  </a:solidFill>
                </a:endParaRPr>
              </a:p>
            </p:txBody>
          </p:sp>
        </p:grpSp>
      </p:grpSp>
      <p:sp>
        <p:nvSpPr>
          <p:cNvPr id="1105" name="Google Shape;1105;p50"/>
          <p:cNvSpPr/>
          <p:nvPr/>
        </p:nvSpPr>
        <p:spPr>
          <a:xfrm>
            <a:off x="840450" y="1736600"/>
            <a:ext cx="1703400" cy="246900"/>
          </a:xfrm>
          <a:prstGeom prst="rect">
            <a:avLst/>
          </a:prstGeom>
          <a:noFill/>
          <a:ln w="1905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FF0000"/>
              </a:solidFill>
              <a:latin typeface="Century Schoolbook"/>
              <a:ea typeface="Century Schoolbook"/>
              <a:cs typeface="Century Schoolbook"/>
              <a:sym typeface="Century Schoolbook"/>
            </a:endParaRPr>
          </a:p>
        </p:txBody>
      </p:sp>
      <p:sp>
        <p:nvSpPr>
          <p:cNvPr id="1106" name="Google Shape;1106;p50"/>
          <p:cNvSpPr/>
          <p:nvPr/>
        </p:nvSpPr>
        <p:spPr>
          <a:xfrm>
            <a:off x="840450" y="2039225"/>
            <a:ext cx="2700600" cy="246900"/>
          </a:xfrm>
          <a:prstGeom prst="rect">
            <a:avLst/>
          </a:prstGeom>
          <a:noFill/>
          <a:ln w="1905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9900FF"/>
              </a:solidFill>
              <a:latin typeface="Century Schoolbook"/>
              <a:ea typeface="Century Schoolbook"/>
              <a:cs typeface="Century Schoolbook"/>
              <a:sym typeface="Century Schoolbook"/>
            </a:endParaRPr>
          </a:p>
        </p:txBody>
      </p:sp>
      <p:sp>
        <p:nvSpPr>
          <p:cNvPr id="1107" name="Google Shape;1107;p50"/>
          <p:cNvSpPr txBox="1"/>
          <p:nvPr/>
        </p:nvSpPr>
        <p:spPr>
          <a:xfrm>
            <a:off x="20395" y="4791275"/>
            <a:ext cx="468000" cy="3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2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12</a:t>
            </a:r>
            <a:endParaRPr sz="1200">
              <a:solidFill>
                <a:schemeClr val="dk2"/>
              </a:solidFill>
              <a:latin typeface="Century Schoolbook"/>
              <a:ea typeface="Century Schoolbook"/>
              <a:cs typeface="Century Schoolbook"/>
              <a:sym typeface="Century Schoolbook"/>
            </a:endParaRP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2" name="Google Shape;1112;p5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5237700" cy="1978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System expert can define relationships between low-level observations and high-level abstract inputs.</a:t>
            </a:r>
            <a:endParaRPr/>
          </a:p>
          <a:p>
            <a:pPr marL="457200" lvl="0" indent="-342900" algn="l" rtl="0">
              <a:spcBef>
                <a:spcPts val="120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Ex: for validating demand, sum of demand to a node == egress interface count</a:t>
            </a:r>
            <a:endParaRPr/>
          </a:p>
        </p:txBody>
      </p:sp>
      <p:sp>
        <p:nvSpPr>
          <p:cNvPr id="1113" name="Google Shape;1113;p5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Hodor: (2) Agreement with high-level inputs</a:t>
            </a:r>
            <a:endParaRPr/>
          </a:p>
        </p:txBody>
      </p:sp>
      <p:sp>
        <p:nvSpPr>
          <p:cNvPr id="1114" name="Google Shape;1114;p51"/>
          <p:cNvSpPr txBox="1">
            <a:spLocks noGrp="1"/>
          </p:cNvSpPr>
          <p:nvPr>
            <p:ph type="body" idx="1"/>
          </p:nvPr>
        </p:nvSpPr>
        <p:spPr>
          <a:xfrm>
            <a:off x="311700" y="3895675"/>
            <a:ext cx="4811400" cy="81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en"/>
              <a:t>Hodor verifies that such relations hold for the given inputs and trusted snapshots.</a:t>
            </a:r>
            <a:endParaRPr/>
          </a:p>
        </p:txBody>
      </p:sp>
      <p:sp>
        <p:nvSpPr>
          <p:cNvPr id="1115" name="Google Shape;1115;p51"/>
          <p:cNvSpPr/>
          <p:nvPr/>
        </p:nvSpPr>
        <p:spPr>
          <a:xfrm>
            <a:off x="6834325" y="3248700"/>
            <a:ext cx="646200" cy="1244700"/>
          </a:xfrm>
          <a:prstGeom prst="rect">
            <a:avLst/>
          </a:prstGeom>
          <a:noFill/>
          <a:ln w="3810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9900FF"/>
              </a:solidFill>
              <a:latin typeface="Century Schoolbook"/>
              <a:ea typeface="Century Schoolbook"/>
              <a:cs typeface="Century Schoolbook"/>
              <a:sym typeface="Century Schoolbook"/>
            </a:endParaRPr>
          </a:p>
        </p:txBody>
      </p:sp>
      <p:grpSp>
        <p:nvGrpSpPr>
          <p:cNvPr id="1116" name="Google Shape;1116;p51"/>
          <p:cNvGrpSpPr/>
          <p:nvPr/>
        </p:nvGrpSpPr>
        <p:grpSpPr>
          <a:xfrm>
            <a:off x="5244000" y="476261"/>
            <a:ext cx="3843421" cy="4080639"/>
            <a:chOff x="5244000" y="476261"/>
            <a:chExt cx="3843421" cy="4080639"/>
          </a:xfrm>
        </p:grpSpPr>
        <p:sp>
          <p:nvSpPr>
            <p:cNvPr id="1117" name="Google Shape;1117;p51"/>
            <p:cNvSpPr txBox="1"/>
            <p:nvPr/>
          </p:nvSpPr>
          <p:spPr>
            <a:xfrm>
              <a:off x="5244000" y="3626850"/>
              <a:ext cx="783000" cy="554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r" rtl="0">
                <a:lnSpc>
                  <a:spcPct val="115000"/>
                </a:lnSpc>
                <a:spcBef>
                  <a:spcPts val="0"/>
                </a:spcBef>
                <a:spcAft>
                  <a:spcPts val="1200"/>
                </a:spcAft>
                <a:buNone/>
              </a:pPr>
              <a:r>
                <a:rPr lang="en" sz="2400">
                  <a:solidFill>
                    <a:schemeClr val="dk1"/>
                  </a:solidFill>
                  <a:latin typeface="Century Schoolbook"/>
                  <a:ea typeface="Century Schoolbook"/>
                  <a:cs typeface="Century Schoolbook"/>
                  <a:sym typeface="Century Schoolbook"/>
                </a:rPr>
                <a:t>D = </a:t>
              </a:r>
              <a:endParaRPr sz="2000"/>
            </a:p>
          </p:txBody>
        </p:sp>
        <p:grpSp>
          <p:nvGrpSpPr>
            <p:cNvPr id="1118" name="Google Shape;1118;p51"/>
            <p:cNvGrpSpPr/>
            <p:nvPr/>
          </p:nvGrpSpPr>
          <p:grpSpPr>
            <a:xfrm>
              <a:off x="5576603" y="476261"/>
              <a:ext cx="3510818" cy="4080639"/>
              <a:chOff x="5576603" y="476261"/>
              <a:chExt cx="3510818" cy="4080639"/>
            </a:xfrm>
          </p:grpSpPr>
          <p:pic>
            <p:nvPicPr>
              <p:cNvPr id="1119" name="Google Shape;1119;p51"/>
              <p:cNvPicPr preferRelativeResize="0"/>
              <p:nvPr/>
            </p:nvPicPr>
            <p:blipFill>
              <a:blip r:embed="rId3">
                <a:alphaModFix/>
              </a:blip>
              <a:stretch>
                <a:fillRect/>
              </a:stretch>
            </p:blipFill>
            <p:spPr>
              <a:xfrm>
                <a:off x="6132225" y="3250900"/>
                <a:ext cx="2049400" cy="1306000"/>
              </a:xfrm>
              <a:prstGeom prst="rect">
                <a:avLst/>
              </a:prstGeom>
              <a:noFill/>
              <a:ln>
                <a:noFill/>
              </a:ln>
            </p:spPr>
          </p:pic>
          <p:grpSp>
            <p:nvGrpSpPr>
              <p:cNvPr id="1120" name="Google Shape;1120;p51"/>
              <p:cNvGrpSpPr/>
              <p:nvPr/>
            </p:nvGrpSpPr>
            <p:grpSpPr>
              <a:xfrm>
                <a:off x="5576603" y="476261"/>
                <a:ext cx="3510818" cy="2327449"/>
                <a:chOff x="5576603" y="476261"/>
                <a:chExt cx="3510818" cy="2327449"/>
              </a:xfrm>
            </p:grpSpPr>
            <p:grpSp>
              <p:nvGrpSpPr>
                <p:cNvPr id="1121" name="Google Shape;1121;p51"/>
                <p:cNvGrpSpPr/>
                <p:nvPr/>
              </p:nvGrpSpPr>
              <p:grpSpPr>
                <a:xfrm>
                  <a:off x="5576603" y="476261"/>
                  <a:ext cx="3510818" cy="1551828"/>
                  <a:chOff x="1960440" y="2505049"/>
                  <a:chExt cx="4787697" cy="2116226"/>
                </a:xfrm>
              </p:grpSpPr>
              <p:grpSp>
                <p:nvGrpSpPr>
                  <p:cNvPr id="1122" name="Google Shape;1122;p51"/>
                  <p:cNvGrpSpPr/>
                  <p:nvPr/>
                </p:nvGrpSpPr>
                <p:grpSpPr>
                  <a:xfrm>
                    <a:off x="2532900" y="3740175"/>
                    <a:ext cx="1012725" cy="881100"/>
                    <a:chOff x="1306275" y="2177100"/>
                    <a:chExt cx="1012725" cy="881100"/>
                  </a:xfrm>
                </p:grpSpPr>
                <p:sp>
                  <p:nvSpPr>
                    <p:cNvPr id="1123" name="Google Shape;1123;p51"/>
                    <p:cNvSpPr/>
                    <p:nvPr/>
                  </p:nvSpPr>
                  <p:spPr>
                    <a:xfrm>
                      <a:off x="1306275" y="2177100"/>
                      <a:ext cx="881100" cy="881100"/>
                    </a:xfrm>
                    <a:prstGeom prst="ellipse">
                      <a:avLst/>
                    </a:prstGeom>
                    <a:solidFill>
                      <a:schemeClr val="lt2"/>
                    </a:solidFill>
                    <a:ln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Century Schoolbook"/>
                          <a:ea typeface="Century Schoolbook"/>
                          <a:cs typeface="Century Schoolbook"/>
                          <a:sym typeface="Century Schoolbook"/>
                        </a:rPr>
                        <a:t>A</a:t>
                      </a:r>
                      <a:endParaRPr>
                        <a:latin typeface="Century Schoolbook"/>
                        <a:ea typeface="Century Schoolbook"/>
                        <a:cs typeface="Century Schoolbook"/>
                        <a:sym typeface="Century Schoolbook"/>
                      </a:endParaRPr>
                    </a:p>
                  </p:txBody>
                </p:sp>
                <p:sp>
                  <p:nvSpPr>
                    <p:cNvPr id="1124" name="Google Shape;1124;p51"/>
                    <p:cNvSpPr/>
                    <p:nvPr/>
                  </p:nvSpPr>
                  <p:spPr>
                    <a:xfrm>
                      <a:off x="2096100" y="2537250"/>
                      <a:ext cx="222900" cy="160800"/>
                    </a:xfrm>
                    <a:prstGeom prst="rect">
                      <a:avLst/>
                    </a:prstGeom>
                    <a:solidFill>
                      <a:srgbClr val="FFF2CC"/>
                    </a:solidFill>
                    <a:ln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>
                        <a:latin typeface="Century Schoolbook"/>
                        <a:ea typeface="Century Schoolbook"/>
                        <a:cs typeface="Century Schoolbook"/>
                        <a:sym typeface="Century Schoolbook"/>
                      </a:endParaRPr>
                    </a:p>
                  </p:txBody>
                </p:sp>
              </p:grpSp>
              <p:grpSp>
                <p:nvGrpSpPr>
                  <p:cNvPr id="1125" name="Google Shape;1125;p51"/>
                  <p:cNvGrpSpPr/>
                  <p:nvPr/>
                </p:nvGrpSpPr>
                <p:grpSpPr>
                  <a:xfrm>
                    <a:off x="4683975" y="3740175"/>
                    <a:ext cx="1012725" cy="881100"/>
                    <a:chOff x="2144475" y="2177100"/>
                    <a:chExt cx="1012725" cy="881100"/>
                  </a:xfrm>
                </p:grpSpPr>
                <p:sp>
                  <p:nvSpPr>
                    <p:cNvPr id="1126" name="Google Shape;1126;p51"/>
                    <p:cNvSpPr/>
                    <p:nvPr/>
                  </p:nvSpPr>
                  <p:spPr>
                    <a:xfrm flipH="1">
                      <a:off x="2276100" y="2177100"/>
                      <a:ext cx="881100" cy="881100"/>
                    </a:xfrm>
                    <a:prstGeom prst="ellipse">
                      <a:avLst/>
                    </a:prstGeom>
                    <a:solidFill>
                      <a:schemeClr val="lt2"/>
                    </a:solidFill>
                    <a:ln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Century Schoolbook"/>
                          <a:ea typeface="Century Schoolbook"/>
                          <a:cs typeface="Century Schoolbook"/>
                          <a:sym typeface="Century Schoolbook"/>
                        </a:rPr>
                        <a:t>B</a:t>
                      </a:r>
                      <a:endParaRPr>
                        <a:latin typeface="Century Schoolbook"/>
                        <a:ea typeface="Century Schoolbook"/>
                        <a:cs typeface="Century Schoolbook"/>
                        <a:sym typeface="Century Schoolbook"/>
                      </a:endParaRPr>
                    </a:p>
                  </p:txBody>
                </p:sp>
                <p:sp>
                  <p:nvSpPr>
                    <p:cNvPr id="1127" name="Google Shape;1127;p51"/>
                    <p:cNvSpPr/>
                    <p:nvPr/>
                  </p:nvSpPr>
                  <p:spPr>
                    <a:xfrm flipH="1">
                      <a:off x="2144475" y="2537250"/>
                      <a:ext cx="222900" cy="160800"/>
                    </a:xfrm>
                    <a:prstGeom prst="rect">
                      <a:avLst/>
                    </a:prstGeom>
                    <a:solidFill>
                      <a:srgbClr val="FFF2CC"/>
                    </a:solidFill>
                    <a:ln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>
                        <a:latin typeface="Century Schoolbook"/>
                        <a:ea typeface="Century Schoolbook"/>
                        <a:cs typeface="Century Schoolbook"/>
                        <a:sym typeface="Century Schoolbook"/>
                      </a:endParaRPr>
                    </a:p>
                  </p:txBody>
                </p:sp>
              </p:grpSp>
              <p:cxnSp>
                <p:nvCxnSpPr>
                  <p:cNvPr id="1128" name="Google Shape;1128;p51"/>
                  <p:cNvCxnSpPr>
                    <a:stCxn id="1124" idx="3"/>
                    <a:endCxn id="1127" idx="3"/>
                  </p:cNvCxnSpPr>
                  <p:nvPr/>
                </p:nvCxnSpPr>
                <p:spPr>
                  <a:xfrm>
                    <a:off x="3545625" y="4180725"/>
                    <a:ext cx="1138200" cy="0"/>
                  </a:xfrm>
                  <a:prstGeom prst="straightConnector1">
                    <a:avLst/>
                  </a:prstGeom>
                  <a:noFill/>
                  <a:ln w="9525" cap="flat" cmpd="sng">
                    <a:solidFill>
                      <a:schemeClr val="dk2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</p:cxnSp>
              <p:grpSp>
                <p:nvGrpSpPr>
                  <p:cNvPr id="1129" name="Google Shape;1129;p51"/>
                  <p:cNvGrpSpPr/>
                  <p:nvPr/>
                </p:nvGrpSpPr>
                <p:grpSpPr>
                  <a:xfrm rot="-8100000">
                    <a:off x="2046220" y="3364936"/>
                    <a:ext cx="794692" cy="571795"/>
                    <a:chOff x="4868813" y="3256100"/>
                    <a:chExt cx="794700" cy="571800"/>
                  </a:xfrm>
                </p:grpSpPr>
                <p:sp>
                  <p:nvSpPr>
                    <p:cNvPr id="1130" name="Google Shape;1130;p51"/>
                    <p:cNvSpPr/>
                    <p:nvPr/>
                  </p:nvSpPr>
                  <p:spPr>
                    <a:xfrm>
                      <a:off x="4868813" y="3461600"/>
                      <a:ext cx="222900" cy="160800"/>
                    </a:xfrm>
                    <a:prstGeom prst="rect">
                      <a:avLst/>
                    </a:prstGeom>
                    <a:solidFill>
                      <a:srgbClr val="FFF2CC"/>
                    </a:solidFill>
                    <a:ln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>
                        <a:latin typeface="Century Schoolbook"/>
                        <a:ea typeface="Century Schoolbook"/>
                        <a:cs typeface="Century Schoolbook"/>
                        <a:sym typeface="Century Schoolbook"/>
                      </a:endParaRPr>
                    </a:p>
                  </p:txBody>
                </p:sp>
                <p:cxnSp>
                  <p:nvCxnSpPr>
                    <p:cNvPr id="1131" name="Google Shape;1131;p51"/>
                    <p:cNvCxnSpPr>
                      <a:endCxn id="1130" idx="3"/>
                    </p:cNvCxnSpPr>
                    <p:nvPr/>
                  </p:nvCxnSpPr>
                  <p:spPr>
                    <a:xfrm rot="8100000">
                      <a:off x="5175451" y="3339838"/>
                      <a:ext cx="404324" cy="404324"/>
                    </a:xfrm>
                    <a:prstGeom prst="straightConnector1">
                      <a:avLst/>
                    </a:prstGeom>
                    <a:noFill/>
                    <a:ln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</p:spPr>
                </p:cxnSp>
              </p:grpSp>
              <p:grpSp>
                <p:nvGrpSpPr>
                  <p:cNvPr id="1132" name="Google Shape;1132;p51"/>
                  <p:cNvGrpSpPr/>
                  <p:nvPr/>
                </p:nvGrpSpPr>
                <p:grpSpPr>
                  <a:xfrm rot="10800000">
                    <a:off x="5330464" y="2505049"/>
                    <a:ext cx="1417673" cy="1641479"/>
                    <a:chOff x="3947655" y="3610709"/>
                    <a:chExt cx="1417673" cy="1641479"/>
                  </a:xfrm>
                </p:grpSpPr>
                <p:grpSp>
                  <p:nvGrpSpPr>
                    <p:cNvPr id="1133" name="Google Shape;1133;p51"/>
                    <p:cNvGrpSpPr/>
                    <p:nvPr/>
                  </p:nvGrpSpPr>
                  <p:grpSpPr>
                    <a:xfrm rot="8100000">
                      <a:off x="4484856" y="3807938"/>
                      <a:ext cx="794692" cy="571795"/>
                      <a:chOff x="4222228" y="2609515"/>
                      <a:chExt cx="794700" cy="571800"/>
                    </a:xfrm>
                  </p:grpSpPr>
                  <p:sp>
                    <p:nvSpPr>
                      <p:cNvPr id="1134" name="Google Shape;1134;p51"/>
                      <p:cNvSpPr/>
                      <p:nvPr/>
                    </p:nvSpPr>
                    <p:spPr>
                      <a:xfrm>
                        <a:off x="4222228" y="2815015"/>
                        <a:ext cx="222900" cy="160800"/>
                      </a:xfrm>
                      <a:prstGeom prst="rect">
                        <a:avLst/>
                      </a:prstGeom>
                      <a:solidFill>
                        <a:srgbClr val="FFF2CC"/>
                      </a:solidFill>
                      <a:ln w="9525" cap="flat" cmpd="sng">
                        <a:solidFill>
                          <a:schemeClr val="dk2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ctr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>
                          <a:latin typeface="Century Schoolbook"/>
                          <a:ea typeface="Century Schoolbook"/>
                          <a:cs typeface="Century Schoolbook"/>
                          <a:sym typeface="Century Schoolbook"/>
                        </a:endParaRPr>
                      </a:p>
                    </p:txBody>
                  </p:sp>
                  <p:cxnSp>
                    <p:nvCxnSpPr>
                      <p:cNvPr id="1135" name="Google Shape;1135;p51"/>
                      <p:cNvCxnSpPr>
                        <a:endCxn id="1134" idx="3"/>
                      </p:cNvCxnSpPr>
                      <p:nvPr/>
                    </p:nvCxnSpPr>
                    <p:spPr>
                      <a:xfrm rot="2700000" flipH="1">
                        <a:off x="4528866" y="2693254"/>
                        <a:ext cx="404324" cy="404324"/>
                      </a:xfrm>
                      <a:prstGeom prst="straightConnector1">
                        <a:avLst/>
                      </a:prstGeom>
                      <a:noFill/>
                      <a:ln w="9525" cap="flat" cmpd="sng">
                        <a:solidFill>
                          <a:schemeClr val="dk2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>
                    </p:spPr>
                  </p:cxnSp>
                </p:grpSp>
                <p:sp>
                  <p:nvSpPr>
                    <p:cNvPr id="1136" name="Google Shape;1136;p51"/>
                    <p:cNvSpPr txBox="1"/>
                    <p:nvPr/>
                  </p:nvSpPr>
                  <p:spPr>
                    <a:xfrm rot="8100000">
                      <a:off x="3951737" y="4258935"/>
                      <a:ext cx="1390738" cy="587606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</p:spPr>
                  <p:txBody>
                    <a:bodyPr spcFirstLastPara="1" wrap="square" lIns="91425" tIns="91425" rIns="91425" bIns="91425" anchor="t" anchorCtr="0">
                      <a:spAutoFit/>
                    </a:bodyPr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  <a:buNone/>
                      </a:pPr>
                      <a:r>
                        <a:rPr lang="en" sz="1600">
                          <a:solidFill>
                            <a:schemeClr val="dk1"/>
                          </a:solidFill>
                          <a:latin typeface="Century Schoolbook"/>
                          <a:ea typeface="Century Schoolbook"/>
                          <a:cs typeface="Century Schoolbook"/>
                          <a:sym typeface="Century Schoolbook"/>
                        </a:rPr>
                        <a:t>75 →</a:t>
                      </a:r>
                      <a:endParaRPr sz="1600">
                        <a:solidFill>
                          <a:schemeClr val="dk1"/>
                        </a:solidFill>
                      </a:endParaRPr>
                    </a:p>
                  </p:txBody>
                </p:sp>
              </p:grpSp>
            </p:grpSp>
            <p:sp>
              <p:nvSpPr>
                <p:cNvPr id="1137" name="Google Shape;1137;p51"/>
                <p:cNvSpPr/>
                <p:nvPr/>
              </p:nvSpPr>
              <p:spPr>
                <a:xfrm>
                  <a:off x="6833821" y="2157510"/>
                  <a:ext cx="646200" cy="646200"/>
                </a:xfrm>
                <a:prstGeom prst="ellipse">
                  <a:avLst/>
                </a:prstGeom>
                <a:solidFill>
                  <a:schemeClr val="lt2"/>
                </a:solidFill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en">
                      <a:latin typeface="Century Schoolbook"/>
                      <a:ea typeface="Century Schoolbook"/>
                      <a:cs typeface="Century Schoolbook"/>
                      <a:sym typeface="Century Schoolbook"/>
                    </a:rPr>
                    <a:t>C</a:t>
                  </a:r>
                  <a:endParaRPr>
                    <a:latin typeface="Century Schoolbook"/>
                    <a:ea typeface="Century Schoolbook"/>
                    <a:cs typeface="Century Schoolbook"/>
                    <a:sym typeface="Century Schoolbook"/>
                  </a:endParaRPr>
                </a:p>
              </p:txBody>
            </p:sp>
            <p:sp>
              <p:nvSpPr>
                <p:cNvPr id="1138" name="Google Shape;1138;p51"/>
                <p:cNvSpPr/>
                <p:nvPr/>
              </p:nvSpPr>
              <p:spPr>
                <a:xfrm rot="2704459">
                  <a:off x="6489905" y="1885899"/>
                  <a:ext cx="163554" cy="117945"/>
                </a:xfrm>
                <a:prstGeom prst="rect">
                  <a:avLst/>
                </a:prstGeom>
                <a:solidFill>
                  <a:srgbClr val="FFF2CC"/>
                </a:solidFill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latin typeface="Century Schoolbook"/>
                    <a:ea typeface="Century Schoolbook"/>
                    <a:cs typeface="Century Schoolbook"/>
                    <a:sym typeface="Century Schoolbook"/>
                  </a:endParaRPr>
                </a:p>
              </p:txBody>
            </p:sp>
            <p:sp>
              <p:nvSpPr>
                <p:cNvPr id="1139" name="Google Shape;1139;p51"/>
                <p:cNvSpPr/>
                <p:nvPr/>
              </p:nvSpPr>
              <p:spPr>
                <a:xfrm rot="2704459">
                  <a:off x="6810363" y="2198140"/>
                  <a:ext cx="163554" cy="117945"/>
                </a:xfrm>
                <a:prstGeom prst="rect">
                  <a:avLst/>
                </a:prstGeom>
                <a:solidFill>
                  <a:srgbClr val="FFF2CC"/>
                </a:solidFill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latin typeface="Century Schoolbook"/>
                    <a:ea typeface="Century Schoolbook"/>
                    <a:cs typeface="Century Schoolbook"/>
                    <a:sym typeface="Century Schoolbook"/>
                  </a:endParaRPr>
                </a:p>
              </p:txBody>
            </p:sp>
            <p:sp>
              <p:nvSpPr>
                <p:cNvPr id="1140" name="Google Shape;1140;p51"/>
                <p:cNvSpPr/>
                <p:nvPr/>
              </p:nvSpPr>
              <p:spPr>
                <a:xfrm rot="-2700000" flipH="1">
                  <a:off x="7669018" y="1885821"/>
                  <a:ext cx="163342" cy="117945"/>
                </a:xfrm>
                <a:prstGeom prst="rect">
                  <a:avLst/>
                </a:prstGeom>
                <a:solidFill>
                  <a:srgbClr val="FFF2CC"/>
                </a:solidFill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latin typeface="Century Schoolbook"/>
                    <a:ea typeface="Century Schoolbook"/>
                    <a:cs typeface="Century Schoolbook"/>
                    <a:sym typeface="Century Schoolbook"/>
                  </a:endParaRPr>
                </a:p>
              </p:txBody>
            </p:sp>
            <p:sp>
              <p:nvSpPr>
                <p:cNvPr id="1141" name="Google Shape;1141;p51"/>
                <p:cNvSpPr/>
                <p:nvPr/>
              </p:nvSpPr>
              <p:spPr>
                <a:xfrm rot="-2700000" flipH="1">
                  <a:off x="7350203" y="2204635"/>
                  <a:ext cx="163342" cy="117945"/>
                </a:xfrm>
                <a:prstGeom prst="rect">
                  <a:avLst/>
                </a:prstGeom>
                <a:solidFill>
                  <a:srgbClr val="FFF2CC"/>
                </a:solidFill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latin typeface="Century Schoolbook"/>
                    <a:ea typeface="Century Schoolbook"/>
                    <a:cs typeface="Century Schoolbook"/>
                    <a:sym typeface="Century Schoolbook"/>
                  </a:endParaRPr>
                </a:p>
              </p:txBody>
            </p:sp>
            <p:cxnSp>
              <p:nvCxnSpPr>
                <p:cNvPr id="1142" name="Google Shape;1142;p51"/>
                <p:cNvCxnSpPr>
                  <a:stCxn id="1138" idx="3"/>
                  <a:endCxn id="1139" idx="1"/>
                </p:cNvCxnSpPr>
                <p:nvPr/>
              </p:nvCxnSpPr>
              <p:spPr>
                <a:xfrm>
                  <a:off x="6629432" y="2002772"/>
                  <a:ext cx="204900" cy="1965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143" name="Google Shape;1143;p51"/>
                <p:cNvCxnSpPr>
                  <a:stCxn id="1140" idx="3"/>
                  <a:endCxn id="1141" idx="1"/>
                </p:cNvCxnSpPr>
                <p:nvPr/>
              </p:nvCxnSpPr>
              <p:spPr>
                <a:xfrm flipH="1">
                  <a:off x="7489539" y="2002544"/>
                  <a:ext cx="203400" cy="2034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grpSp>
              <p:nvGrpSpPr>
                <p:cNvPr id="1144" name="Google Shape;1144;p51"/>
                <p:cNvGrpSpPr/>
                <p:nvPr/>
              </p:nvGrpSpPr>
              <p:grpSpPr>
                <a:xfrm>
                  <a:off x="7426974" y="2463599"/>
                  <a:ext cx="514407" cy="117931"/>
                  <a:chOff x="3322725" y="4100325"/>
                  <a:chExt cx="701400" cy="160800"/>
                </a:xfrm>
              </p:grpSpPr>
              <p:sp>
                <p:nvSpPr>
                  <p:cNvPr id="1145" name="Google Shape;1145;p51"/>
                  <p:cNvSpPr/>
                  <p:nvPr/>
                </p:nvSpPr>
                <p:spPr>
                  <a:xfrm>
                    <a:off x="3322725" y="4100325"/>
                    <a:ext cx="222900" cy="160800"/>
                  </a:xfrm>
                  <a:prstGeom prst="rect">
                    <a:avLst/>
                  </a:prstGeom>
                  <a:solidFill>
                    <a:srgbClr val="FFF2CC"/>
                  </a:solidFill>
                  <a:ln w="9525" cap="flat" cmpd="sng">
                    <a:solidFill>
                      <a:schemeClr val="dk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ctr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>
                      <a:latin typeface="Century Schoolbook"/>
                      <a:ea typeface="Century Schoolbook"/>
                      <a:cs typeface="Century Schoolbook"/>
                      <a:sym typeface="Century Schoolbook"/>
                    </a:endParaRPr>
                  </a:p>
                </p:txBody>
              </p:sp>
              <p:cxnSp>
                <p:nvCxnSpPr>
                  <p:cNvPr id="1146" name="Google Shape;1146;p51"/>
                  <p:cNvCxnSpPr>
                    <a:stCxn id="1145" idx="3"/>
                  </p:cNvCxnSpPr>
                  <p:nvPr/>
                </p:nvCxnSpPr>
                <p:spPr>
                  <a:xfrm>
                    <a:off x="3545625" y="4180725"/>
                    <a:ext cx="478500" cy="0"/>
                  </a:xfrm>
                  <a:prstGeom prst="straightConnector1">
                    <a:avLst/>
                  </a:prstGeom>
                  <a:noFill/>
                  <a:ln w="9525" cap="flat" cmpd="sng">
                    <a:solidFill>
                      <a:schemeClr val="dk2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</p:cxnSp>
            </p:grpSp>
          </p:grpSp>
        </p:grpSp>
      </p:grpSp>
      <p:sp>
        <p:nvSpPr>
          <p:cNvPr id="1147" name="Google Shape;1147;p51"/>
          <p:cNvSpPr txBox="1"/>
          <p:nvPr/>
        </p:nvSpPr>
        <p:spPr>
          <a:xfrm rot="-2700000">
            <a:off x="8022273" y="742871"/>
            <a:ext cx="1019931" cy="4772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en" sz="1900" b="1">
                <a:solidFill>
                  <a:srgbClr val="FF0000"/>
                </a:solidFill>
                <a:highlight>
                  <a:schemeClr val="lt1"/>
                </a:highlight>
                <a:latin typeface="Century Schoolbook"/>
                <a:ea typeface="Century Schoolbook"/>
                <a:cs typeface="Century Schoolbook"/>
                <a:sym typeface="Century Schoolbook"/>
              </a:rPr>
              <a:t>75 →</a:t>
            </a:r>
            <a:endParaRPr sz="1900" b="1">
              <a:solidFill>
                <a:srgbClr val="FF0000"/>
              </a:solidFill>
              <a:highlight>
                <a:schemeClr val="lt1"/>
              </a:highlight>
            </a:endParaRPr>
          </a:p>
        </p:txBody>
      </p:sp>
      <p:grpSp>
        <p:nvGrpSpPr>
          <p:cNvPr id="1148" name="Google Shape;1148;p51"/>
          <p:cNvGrpSpPr/>
          <p:nvPr/>
        </p:nvGrpSpPr>
        <p:grpSpPr>
          <a:xfrm>
            <a:off x="5875875" y="2987975"/>
            <a:ext cx="2268992" cy="1505504"/>
            <a:chOff x="5875875" y="2987975"/>
            <a:chExt cx="2268992" cy="1505504"/>
          </a:xfrm>
        </p:grpSpPr>
        <p:sp>
          <p:nvSpPr>
            <p:cNvPr id="1149" name="Google Shape;1149;p51"/>
            <p:cNvSpPr txBox="1"/>
            <p:nvPr/>
          </p:nvSpPr>
          <p:spPr>
            <a:xfrm>
              <a:off x="7010371" y="2987975"/>
              <a:ext cx="417300" cy="354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1200"/>
                </a:spcAft>
                <a:buNone/>
              </a:pPr>
              <a:r>
                <a:rPr lang="en" sz="1100">
                  <a:solidFill>
                    <a:schemeClr val="dk1"/>
                  </a:solidFill>
                  <a:latin typeface="Century Schoolbook"/>
                  <a:ea typeface="Century Schoolbook"/>
                  <a:cs typeface="Century Schoolbook"/>
                  <a:sym typeface="Century Schoolbook"/>
                </a:rPr>
                <a:t>B</a:t>
              </a:r>
              <a:endParaRPr sz="700"/>
            </a:p>
          </p:txBody>
        </p:sp>
        <p:sp>
          <p:nvSpPr>
            <p:cNvPr id="1150" name="Google Shape;1150;p51"/>
            <p:cNvSpPr txBox="1"/>
            <p:nvPr/>
          </p:nvSpPr>
          <p:spPr>
            <a:xfrm>
              <a:off x="5875875" y="3292775"/>
              <a:ext cx="417300" cy="354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1200"/>
                </a:spcAft>
                <a:buNone/>
              </a:pPr>
              <a:r>
                <a:rPr lang="en" sz="1100">
                  <a:solidFill>
                    <a:schemeClr val="dk1"/>
                  </a:solidFill>
                  <a:latin typeface="Century Schoolbook"/>
                  <a:ea typeface="Century Schoolbook"/>
                  <a:cs typeface="Century Schoolbook"/>
                  <a:sym typeface="Century Schoolbook"/>
                </a:rPr>
                <a:t>A</a:t>
              </a:r>
              <a:endParaRPr sz="700"/>
            </a:p>
          </p:txBody>
        </p:sp>
        <p:sp>
          <p:nvSpPr>
            <p:cNvPr id="1151" name="Google Shape;1151;p51"/>
            <p:cNvSpPr txBox="1"/>
            <p:nvPr/>
          </p:nvSpPr>
          <p:spPr>
            <a:xfrm>
              <a:off x="5875875" y="3707793"/>
              <a:ext cx="417300" cy="354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1200"/>
                </a:spcAft>
                <a:buNone/>
              </a:pPr>
              <a:r>
                <a:rPr lang="en" sz="1100">
                  <a:solidFill>
                    <a:schemeClr val="dk1"/>
                  </a:solidFill>
                  <a:latin typeface="Century Schoolbook"/>
                  <a:ea typeface="Century Schoolbook"/>
                  <a:cs typeface="Century Schoolbook"/>
                  <a:sym typeface="Century Schoolbook"/>
                </a:rPr>
                <a:t>B</a:t>
              </a:r>
              <a:endParaRPr sz="700"/>
            </a:p>
          </p:txBody>
        </p:sp>
        <p:sp>
          <p:nvSpPr>
            <p:cNvPr id="1152" name="Google Shape;1152;p51"/>
            <p:cNvSpPr txBox="1"/>
            <p:nvPr/>
          </p:nvSpPr>
          <p:spPr>
            <a:xfrm>
              <a:off x="5875875" y="4139479"/>
              <a:ext cx="417300" cy="354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1200"/>
                </a:spcAft>
                <a:buNone/>
              </a:pPr>
              <a:r>
                <a:rPr lang="en" sz="1100">
                  <a:solidFill>
                    <a:schemeClr val="dk1"/>
                  </a:solidFill>
                  <a:latin typeface="Century Schoolbook"/>
                  <a:ea typeface="Century Schoolbook"/>
                  <a:cs typeface="Century Schoolbook"/>
                  <a:sym typeface="Century Schoolbook"/>
                </a:rPr>
                <a:t>C</a:t>
              </a:r>
              <a:endParaRPr sz="700"/>
            </a:p>
          </p:txBody>
        </p:sp>
        <p:sp>
          <p:nvSpPr>
            <p:cNvPr id="1153" name="Google Shape;1153;p51"/>
            <p:cNvSpPr txBox="1"/>
            <p:nvPr/>
          </p:nvSpPr>
          <p:spPr>
            <a:xfrm>
              <a:off x="6299397" y="2987975"/>
              <a:ext cx="417300" cy="354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1200"/>
                </a:spcAft>
                <a:buNone/>
              </a:pPr>
              <a:r>
                <a:rPr lang="en" sz="1100">
                  <a:solidFill>
                    <a:schemeClr val="dk1"/>
                  </a:solidFill>
                  <a:latin typeface="Century Schoolbook"/>
                  <a:ea typeface="Century Schoolbook"/>
                  <a:cs typeface="Century Schoolbook"/>
                  <a:sym typeface="Century Schoolbook"/>
                </a:rPr>
                <a:t>A</a:t>
              </a:r>
              <a:endParaRPr sz="700"/>
            </a:p>
          </p:txBody>
        </p:sp>
        <p:sp>
          <p:nvSpPr>
            <p:cNvPr id="1154" name="Google Shape;1154;p51"/>
            <p:cNvSpPr txBox="1"/>
            <p:nvPr/>
          </p:nvSpPr>
          <p:spPr>
            <a:xfrm>
              <a:off x="7727567" y="2989806"/>
              <a:ext cx="417300" cy="354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1200"/>
                </a:spcAft>
                <a:buNone/>
              </a:pPr>
              <a:r>
                <a:rPr lang="en" sz="1100">
                  <a:solidFill>
                    <a:schemeClr val="dk1"/>
                  </a:solidFill>
                  <a:latin typeface="Century Schoolbook"/>
                  <a:ea typeface="Century Schoolbook"/>
                  <a:cs typeface="Century Schoolbook"/>
                  <a:sym typeface="Century Schoolbook"/>
                </a:rPr>
                <a:t>C</a:t>
              </a:r>
              <a:endParaRPr sz="700"/>
            </a:p>
          </p:txBody>
        </p:sp>
      </p:grpSp>
      <p:sp>
        <p:nvSpPr>
          <p:cNvPr id="1155" name="Google Shape;1155;p51"/>
          <p:cNvSpPr txBox="1"/>
          <p:nvPr/>
        </p:nvSpPr>
        <p:spPr>
          <a:xfrm>
            <a:off x="20395" y="4791275"/>
            <a:ext cx="468000" cy="3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2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13</a:t>
            </a:r>
            <a:endParaRPr sz="1200">
              <a:solidFill>
                <a:schemeClr val="dk2"/>
              </a:solidFill>
              <a:latin typeface="Century Schoolbook"/>
              <a:ea typeface="Century Schoolbook"/>
              <a:cs typeface="Century Schoolbook"/>
              <a:sym typeface="Century Schoolbook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0" name="Google Shape;1160;p52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Active questions</a:t>
            </a:r>
            <a:endParaRPr/>
          </a:p>
        </p:txBody>
      </p:sp>
      <p:sp>
        <p:nvSpPr>
          <p:cNvPr id="1161" name="Google Shape;1161;p52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2343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How do we build this?</a:t>
            </a:r>
            <a:endParaRPr/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Inconsistent data due to snapshot time skew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Alternative unsupervised learning approaches? Other strategies?</a:t>
            </a:r>
            <a:endParaRPr/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Masked autoencoders, symbolic regression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Right space of response actions?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How prevalent are incorrect inputs in other control systems?</a:t>
            </a:r>
            <a:endParaRPr/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Anecdotally, heard of similar problems for cloud tenant networks, datacenter networks</a:t>
            </a:r>
            <a:endParaRPr/>
          </a:p>
        </p:txBody>
      </p:sp>
      <p:pic>
        <p:nvPicPr>
          <p:cNvPr id="1162" name="Google Shape;1162;p5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493000" y="4762500"/>
            <a:ext cx="1651000" cy="3810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163" name="Google Shape;1163;p52"/>
          <p:cNvGrpSpPr/>
          <p:nvPr/>
        </p:nvGrpSpPr>
        <p:grpSpPr>
          <a:xfrm>
            <a:off x="80618" y="3422655"/>
            <a:ext cx="9186039" cy="1770318"/>
            <a:chOff x="80618" y="3422655"/>
            <a:chExt cx="9186039" cy="1770318"/>
          </a:xfrm>
        </p:grpSpPr>
        <p:grpSp>
          <p:nvGrpSpPr>
            <p:cNvPr id="1164" name="Google Shape;1164;p52"/>
            <p:cNvGrpSpPr/>
            <p:nvPr/>
          </p:nvGrpSpPr>
          <p:grpSpPr>
            <a:xfrm>
              <a:off x="80618" y="4378953"/>
              <a:ext cx="2955590" cy="706010"/>
              <a:chOff x="2692450" y="4058897"/>
              <a:chExt cx="3737941" cy="892892"/>
            </a:xfrm>
          </p:grpSpPr>
          <p:pic>
            <p:nvPicPr>
              <p:cNvPr id="1165" name="Google Shape;1165;p52" descr="Google Shape;247;p27"/>
              <p:cNvPicPr preferRelativeResize="0"/>
              <p:nvPr/>
            </p:nvPicPr>
            <p:blipFill rotWithShape="1">
              <a:blip r:embed="rId4">
                <a:alphaModFix/>
              </a:blip>
              <a:srcRect/>
              <a:stretch/>
            </p:blipFill>
            <p:spPr>
              <a:xfrm>
                <a:off x="2692450" y="4090196"/>
                <a:ext cx="830382" cy="830292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1166" name="Google Shape;1166;p52" descr="Google Shape;248;p27"/>
              <p:cNvPicPr preferRelativeResize="0"/>
              <p:nvPr/>
            </p:nvPicPr>
            <p:blipFill rotWithShape="1">
              <a:blip r:embed="rId5">
                <a:alphaModFix/>
              </a:blip>
              <a:srcRect l="2469" t="31418" r="3651" b="27394"/>
              <a:stretch/>
            </p:blipFill>
            <p:spPr>
              <a:xfrm>
                <a:off x="3677767" y="4224902"/>
                <a:ext cx="1704691" cy="560905"/>
              </a:xfrm>
              <a:custGeom>
                <a:avLst/>
                <a:gdLst/>
                <a:ahLst/>
                <a:cxnLst/>
                <a:rect l="l" t="t" r="r" b="b"/>
                <a:pathLst>
                  <a:path w="21577" h="21468" extrusionOk="0">
                    <a:moveTo>
                      <a:pt x="2774" y="1"/>
                    </a:moveTo>
                    <a:cubicBezTo>
                      <a:pt x="1535" y="71"/>
                      <a:pt x="347" y="2723"/>
                      <a:pt x="70" y="6764"/>
                    </a:cubicBezTo>
                    <a:cubicBezTo>
                      <a:pt x="-21" y="8095"/>
                      <a:pt x="-23" y="8773"/>
                      <a:pt x="64" y="10013"/>
                    </a:cubicBezTo>
                    <a:cubicBezTo>
                      <a:pt x="177" y="11626"/>
                      <a:pt x="423" y="12964"/>
                      <a:pt x="829" y="14180"/>
                    </a:cubicBezTo>
                    <a:cubicBezTo>
                      <a:pt x="1233" y="15390"/>
                      <a:pt x="1602" y="16040"/>
                      <a:pt x="2108" y="16440"/>
                    </a:cubicBezTo>
                    <a:cubicBezTo>
                      <a:pt x="3207" y="17308"/>
                      <a:pt x="4344" y="16165"/>
                      <a:pt x="4952" y="13579"/>
                    </a:cubicBezTo>
                    <a:cubicBezTo>
                      <a:pt x="5271" y="12224"/>
                      <a:pt x="5444" y="10159"/>
                      <a:pt x="5384" y="8459"/>
                    </a:cubicBezTo>
                    <a:lnTo>
                      <a:pt x="5355" y="7576"/>
                    </a:lnTo>
                    <a:lnTo>
                      <a:pt x="4076" y="7576"/>
                    </a:lnTo>
                    <a:lnTo>
                      <a:pt x="2797" y="7576"/>
                    </a:lnTo>
                    <a:lnTo>
                      <a:pt x="2797" y="8777"/>
                    </a:lnTo>
                    <a:lnTo>
                      <a:pt x="2797" y="9960"/>
                    </a:lnTo>
                    <a:lnTo>
                      <a:pt x="3685" y="9960"/>
                    </a:lnTo>
                    <a:lnTo>
                      <a:pt x="4572" y="9960"/>
                    </a:lnTo>
                    <a:lnTo>
                      <a:pt x="4543" y="10419"/>
                    </a:lnTo>
                    <a:cubicBezTo>
                      <a:pt x="4304" y="14287"/>
                      <a:pt x="2531" y="15639"/>
                      <a:pt x="1501" y="12732"/>
                    </a:cubicBezTo>
                    <a:cubicBezTo>
                      <a:pt x="499" y="9906"/>
                      <a:pt x="755" y="4786"/>
                      <a:pt x="1991" y="3021"/>
                    </a:cubicBezTo>
                    <a:cubicBezTo>
                      <a:pt x="2281" y="2607"/>
                      <a:pt x="2343" y="2579"/>
                      <a:pt x="2797" y="2579"/>
                    </a:cubicBezTo>
                    <a:cubicBezTo>
                      <a:pt x="3358" y="2579"/>
                      <a:pt x="3606" y="2787"/>
                      <a:pt x="3953" y="3586"/>
                    </a:cubicBezTo>
                    <a:lnTo>
                      <a:pt x="4163" y="4080"/>
                    </a:lnTo>
                    <a:lnTo>
                      <a:pt x="4444" y="3233"/>
                    </a:lnTo>
                    <a:lnTo>
                      <a:pt x="4730" y="2385"/>
                    </a:lnTo>
                    <a:lnTo>
                      <a:pt x="4590" y="2014"/>
                    </a:lnTo>
                    <a:cubicBezTo>
                      <a:pt x="4515" y="1813"/>
                      <a:pt x="4340" y="1447"/>
                      <a:pt x="4198" y="1184"/>
                    </a:cubicBezTo>
                    <a:cubicBezTo>
                      <a:pt x="3752" y="354"/>
                      <a:pt x="3258" y="-26"/>
                      <a:pt x="2774" y="1"/>
                    </a:cubicBezTo>
                    <a:close/>
                    <a:moveTo>
                      <a:pt x="17186" y="513"/>
                    </a:moveTo>
                    <a:lnTo>
                      <a:pt x="17186" y="8494"/>
                    </a:lnTo>
                    <a:lnTo>
                      <a:pt x="17186" y="16458"/>
                    </a:lnTo>
                    <a:lnTo>
                      <a:pt x="17594" y="16422"/>
                    </a:lnTo>
                    <a:lnTo>
                      <a:pt x="18003" y="16387"/>
                    </a:lnTo>
                    <a:lnTo>
                      <a:pt x="18003" y="8494"/>
                    </a:lnTo>
                    <a:lnTo>
                      <a:pt x="18003" y="602"/>
                    </a:lnTo>
                    <a:lnTo>
                      <a:pt x="17594" y="566"/>
                    </a:lnTo>
                    <a:lnTo>
                      <a:pt x="17186" y="513"/>
                    </a:lnTo>
                    <a:close/>
                    <a:moveTo>
                      <a:pt x="7305" y="5934"/>
                    </a:moveTo>
                    <a:cubicBezTo>
                      <a:pt x="6680" y="6025"/>
                      <a:pt x="6076" y="7075"/>
                      <a:pt x="5763" y="8936"/>
                    </a:cubicBezTo>
                    <a:cubicBezTo>
                      <a:pt x="5636" y="9697"/>
                      <a:pt x="5623" y="9865"/>
                      <a:pt x="5623" y="11302"/>
                    </a:cubicBezTo>
                    <a:cubicBezTo>
                      <a:pt x="5623" y="12715"/>
                      <a:pt x="5632" y="12933"/>
                      <a:pt x="5752" y="13668"/>
                    </a:cubicBezTo>
                    <a:cubicBezTo>
                      <a:pt x="5978" y="15060"/>
                      <a:pt x="6370" y="16036"/>
                      <a:pt x="6885" y="16528"/>
                    </a:cubicBezTo>
                    <a:cubicBezTo>
                      <a:pt x="7323" y="16947"/>
                      <a:pt x="7945" y="16666"/>
                      <a:pt x="8368" y="15857"/>
                    </a:cubicBezTo>
                    <a:cubicBezTo>
                      <a:pt x="9297" y="14078"/>
                      <a:pt x="9446" y="9876"/>
                      <a:pt x="8666" y="7523"/>
                    </a:cubicBezTo>
                    <a:cubicBezTo>
                      <a:pt x="8286" y="6379"/>
                      <a:pt x="7791" y="5863"/>
                      <a:pt x="7305" y="5934"/>
                    </a:cubicBezTo>
                    <a:close/>
                    <a:moveTo>
                      <a:pt x="11241" y="5952"/>
                    </a:moveTo>
                    <a:cubicBezTo>
                      <a:pt x="11000" y="5951"/>
                      <a:pt x="10763" y="6059"/>
                      <a:pt x="10564" y="6287"/>
                    </a:cubicBezTo>
                    <a:cubicBezTo>
                      <a:pt x="9679" y="7299"/>
                      <a:pt x="9223" y="10304"/>
                      <a:pt x="9530" y="13120"/>
                    </a:cubicBezTo>
                    <a:cubicBezTo>
                      <a:pt x="9694" y="14629"/>
                      <a:pt x="10165" y="15998"/>
                      <a:pt x="10704" y="16528"/>
                    </a:cubicBezTo>
                    <a:cubicBezTo>
                      <a:pt x="11030" y="16849"/>
                      <a:pt x="11640" y="16728"/>
                      <a:pt x="11977" y="16263"/>
                    </a:cubicBezTo>
                    <a:cubicBezTo>
                      <a:pt x="12344" y="15757"/>
                      <a:pt x="12702" y="14674"/>
                      <a:pt x="12870" y="13579"/>
                    </a:cubicBezTo>
                    <a:cubicBezTo>
                      <a:pt x="12987" y="12817"/>
                      <a:pt x="13005" y="12553"/>
                      <a:pt x="13005" y="11302"/>
                    </a:cubicBezTo>
                    <a:cubicBezTo>
                      <a:pt x="13005" y="9992"/>
                      <a:pt x="12995" y="9823"/>
                      <a:pt x="12853" y="8953"/>
                    </a:cubicBezTo>
                    <a:cubicBezTo>
                      <a:pt x="12661" y="7780"/>
                      <a:pt x="12292" y="6726"/>
                      <a:pt x="11918" y="6287"/>
                    </a:cubicBezTo>
                    <a:cubicBezTo>
                      <a:pt x="11724" y="6059"/>
                      <a:pt x="11482" y="5952"/>
                      <a:pt x="11241" y="5952"/>
                    </a:cubicBezTo>
                    <a:close/>
                    <a:moveTo>
                      <a:pt x="14932" y="5952"/>
                    </a:moveTo>
                    <a:cubicBezTo>
                      <a:pt x="14734" y="5980"/>
                      <a:pt x="14530" y="6109"/>
                      <a:pt x="14348" y="6358"/>
                    </a:cubicBezTo>
                    <a:cubicBezTo>
                      <a:pt x="14006" y="6825"/>
                      <a:pt x="13584" y="8076"/>
                      <a:pt x="13443" y="9042"/>
                    </a:cubicBezTo>
                    <a:cubicBezTo>
                      <a:pt x="13325" y="9842"/>
                      <a:pt x="13267" y="11332"/>
                      <a:pt x="13314" y="12238"/>
                    </a:cubicBezTo>
                    <a:cubicBezTo>
                      <a:pt x="13402" y="13914"/>
                      <a:pt x="13788" y="15468"/>
                      <a:pt x="14313" y="16246"/>
                    </a:cubicBezTo>
                    <a:cubicBezTo>
                      <a:pt x="14556" y="16606"/>
                      <a:pt x="14645" y="16653"/>
                      <a:pt x="14990" y="16652"/>
                    </a:cubicBezTo>
                    <a:cubicBezTo>
                      <a:pt x="15404" y="16651"/>
                      <a:pt x="15591" y="16470"/>
                      <a:pt x="15819" y="15840"/>
                    </a:cubicBezTo>
                    <a:lnTo>
                      <a:pt x="15924" y="15557"/>
                    </a:lnTo>
                    <a:lnTo>
                      <a:pt x="15924" y="16228"/>
                    </a:lnTo>
                    <a:cubicBezTo>
                      <a:pt x="15924" y="16601"/>
                      <a:pt x="15897" y="17171"/>
                      <a:pt x="15866" y="17482"/>
                    </a:cubicBezTo>
                    <a:cubicBezTo>
                      <a:pt x="15658" y="19576"/>
                      <a:pt x="14671" y="19874"/>
                      <a:pt x="14254" y="17976"/>
                    </a:cubicBezTo>
                    <a:cubicBezTo>
                      <a:pt x="14188" y="17676"/>
                      <a:pt x="14119" y="17429"/>
                      <a:pt x="14097" y="17429"/>
                    </a:cubicBezTo>
                    <a:cubicBezTo>
                      <a:pt x="13974" y="17429"/>
                      <a:pt x="13448" y="18204"/>
                      <a:pt x="13448" y="18382"/>
                    </a:cubicBezTo>
                    <a:cubicBezTo>
                      <a:pt x="13448" y="18682"/>
                      <a:pt x="13699" y="19706"/>
                      <a:pt x="13892" y="20218"/>
                    </a:cubicBezTo>
                    <a:cubicBezTo>
                      <a:pt x="14082" y="20722"/>
                      <a:pt x="14277" y="21061"/>
                      <a:pt x="14546" y="21331"/>
                    </a:cubicBezTo>
                    <a:cubicBezTo>
                      <a:pt x="14789" y="21574"/>
                      <a:pt x="15405" y="21482"/>
                      <a:pt x="15714" y="21154"/>
                    </a:cubicBezTo>
                    <a:cubicBezTo>
                      <a:pt x="16041" y="20809"/>
                      <a:pt x="16437" y="19598"/>
                      <a:pt x="16584" y="18488"/>
                    </a:cubicBezTo>
                    <a:cubicBezTo>
                      <a:pt x="16695" y="17654"/>
                      <a:pt x="16692" y="17574"/>
                      <a:pt x="16707" y="11973"/>
                    </a:cubicBezTo>
                    <a:lnTo>
                      <a:pt x="16724" y="6305"/>
                    </a:lnTo>
                    <a:lnTo>
                      <a:pt x="16327" y="6305"/>
                    </a:lnTo>
                    <a:cubicBezTo>
                      <a:pt x="15928" y="6305"/>
                      <a:pt x="15924" y="6312"/>
                      <a:pt x="15924" y="6676"/>
                    </a:cubicBezTo>
                    <a:lnTo>
                      <a:pt x="15924" y="7029"/>
                    </a:lnTo>
                    <a:lnTo>
                      <a:pt x="15784" y="6676"/>
                    </a:lnTo>
                    <a:cubicBezTo>
                      <a:pt x="15602" y="6215"/>
                      <a:pt x="15338" y="5975"/>
                      <a:pt x="15054" y="5952"/>
                    </a:cubicBezTo>
                    <a:cubicBezTo>
                      <a:pt x="15014" y="5948"/>
                      <a:pt x="14973" y="5946"/>
                      <a:pt x="14932" y="5952"/>
                    </a:cubicBezTo>
                    <a:close/>
                    <a:moveTo>
                      <a:pt x="19965" y="5969"/>
                    </a:moveTo>
                    <a:cubicBezTo>
                      <a:pt x="19655" y="5970"/>
                      <a:pt x="19542" y="6025"/>
                      <a:pt x="19300" y="6358"/>
                    </a:cubicBezTo>
                    <a:cubicBezTo>
                      <a:pt x="18720" y="7155"/>
                      <a:pt x="18361" y="8801"/>
                      <a:pt x="18319" y="10860"/>
                    </a:cubicBezTo>
                    <a:cubicBezTo>
                      <a:pt x="18261" y="13626"/>
                      <a:pt x="18786" y="15959"/>
                      <a:pt x="19603" y="16581"/>
                    </a:cubicBezTo>
                    <a:cubicBezTo>
                      <a:pt x="19931" y="16830"/>
                      <a:pt x="20502" y="16662"/>
                      <a:pt x="20806" y="16228"/>
                    </a:cubicBezTo>
                    <a:cubicBezTo>
                      <a:pt x="21077" y="15841"/>
                      <a:pt x="21530" y="14684"/>
                      <a:pt x="21530" y="14374"/>
                    </a:cubicBezTo>
                    <a:cubicBezTo>
                      <a:pt x="21530" y="14201"/>
                      <a:pt x="21009" y="13067"/>
                      <a:pt x="20929" y="13067"/>
                    </a:cubicBezTo>
                    <a:cubicBezTo>
                      <a:pt x="20902" y="13067"/>
                      <a:pt x="20847" y="13231"/>
                      <a:pt x="20806" y="13421"/>
                    </a:cubicBezTo>
                    <a:cubicBezTo>
                      <a:pt x="20765" y="13611"/>
                      <a:pt x="20622" y="13912"/>
                      <a:pt x="20491" y="14109"/>
                    </a:cubicBezTo>
                    <a:cubicBezTo>
                      <a:pt x="20083" y="14722"/>
                      <a:pt x="19685" y="14550"/>
                      <a:pt x="19405" y="13615"/>
                    </a:cubicBezTo>
                    <a:cubicBezTo>
                      <a:pt x="19273" y="13174"/>
                      <a:pt x="19245" y="13004"/>
                      <a:pt x="19294" y="12926"/>
                    </a:cubicBezTo>
                    <a:cubicBezTo>
                      <a:pt x="19329" y="12870"/>
                      <a:pt x="19857" y="12202"/>
                      <a:pt x="20467" y="11443"/>
                    </a:cubicBezTo>
                    <a:cubicBezTo>
                      <a:pt x="21078" y="10684"/>
                      <a:pt x="21577" y="9997"/>
                      <a:pt x="21577" y="9924"/>
                    </a:cubicBezTo>
                    <a:cubicBezTo>
                      <a:pt x="21577" y="9525"/>
                      <a:pt x="21269" y="7959"/>
                      <a:pt x="21075" y="7364"/>
                    </a:cubicBezTo>
                    <a:cubicBezTo>
                      <a:pt x="20747" y="6358"/>
                      <a:pt x="20431" y="5968"/>
                      <a:pt x="19965" y="5969"/>
                    </a:cubicBezTo>
                    <a:close/>
                    <a:moveTo>
                      <a:pt x="19983" y="8159"/>
                    </a:moveTo>
                    <a:cubicBezTo>
                      <a:pt x="20010" y="8156"/>
                      <a:pt x="20037" y="8170"/>
                      <a:pt x="20065" y="8176"/>
                    </a:cubicBezTo>
                    <a:cubicBezTo>
                      <a:pt x="20306" y="8233"/>
                      <a:pt x="20598" y="8696"/>
                      <a:pt x="20596" y="9024"/>
                    </a:cubicBezTo>
                    <a:cubicBezTo>
                      <a:pt x="20596" y="9026"/>
                      <a:pt x="20590" y="9039"/>
                      <a:pt x="20590" y="9042"/>
                    </a:cubicBezTo>
                    <a:cubicBezTo>
                      <a:pt x="20599" y="9104"/>
                      <a:pt x="20604" y="9154"/>
                      <a:pt x="20590" y="9183"/>
                    </a:cubicBezTo>
                    <a:cubicBezTo>
                      <a:pt x="20585" y="9194"/>
                      <a:pt x="20332" y="9504"/>
                      <a:pt x="20152" y="9730"/>
                    </a:cubicBezTo>
                    <a:cubicBezTo>
                      <a:pt x="20056" y="9860"/>
                      <a:pt x="19955" y="9996"/>
                      <a:pt x="19843" y="10136"/>
                    </a:cubicBezTo>
                    <a:lnTo>
                      <a:pt x="19089" y="11072"/>
                    </a:lnTo>
                    <a:lnTo>
                      <a:pt x="19113" y="10507"/>
                    </a:lnTo>
                    <a:cubicBezTo>
                      <a:pt x="19136" y="9992"/>
                      <a:pt x="19218" y="9502"/>
                      <a:pt x="19335" y="9112"/>
                    </a:cubicBezTo>
                    <a:cubicBezTo>
                      <a:pt x="19464" y="8650"/>
                      <a:pt x="19637" y="8348"/>
                      <a:pt x="19825" y="8229"/>
                    </a:cubicBezTo>
                    <a:cubicBezTo>
                      <a:pt x="19826" y="8229"/>
                      <a:pt x="19830" y="8230"/>
                      <a:pt x="19831" y="8229"/>
                    </a:cubicBezTo>
                    <a:cubicBezTo>
                      <a:pt x="19867" y="8207"/>
                      <a:pt x="19899" y="8184"/>
                      <a:pt x="19936" y="8176"/>
                    </a:cubicBezTo>
                    <a:cubicBezTo>
                      <a:pt x="19950" y="8173"/>
                      <a:pt x="19969" y="8160"/>
                      <a:pt x="19983" y="8159"/>
                    </a:cubicBezTo>
                    <a:close/>
                    <a:moveTo>
                      <a:pt x="15101" y="8176"/>
                    </a:moveTo>
                    <a:cubicBezTo>
                      <a:pt x="15398" y="8219"/>
                      <a:pt x="15688" y="8739"/>
                      <a:pt x="15854" y="9748"/>
                    </a:cubicBezTo>
                    <a:cubicBezTo>
                      <a:pt x="16125" y="11386"/>
                      <a:pt x="15924" y="13551"/>
                      <a:pt x="15440" y="14215"/>
                    </a:cubicBezTo>
                    <a:cubicBezTo>
                      <a:pt x="14662" y="15281"/>
                      <a:pt x="13886" y="12843"/>
                      <a:pt x="14172" y="10242"/>
                    </a:cubicBezTo>
                    <a:cubicBezTo>
                      <a:pt x="14328" y="8833"/>
                      <a:pt x="14720" y="8122"/>
                      <a:pt x="15101" y="8176"/>
                    </a:cubicBezTo>
                    <a:close/>
                    <a:moveTo>
                      <a:pt x="11171" y="8194"/>
                    </a:moveTo>
                    <a:cubicBezTo>
                      <a:pt x="11200" y="8189"/>
                      <a:pt x="11229" y="8191"/>
                      <a:pt x="11259" y="8194"/>
                    </a:cubicBezTo>
                    <a:cubicBezTo>
                      <a:pt x="11346" y="8205"/>
                      <a:pt x="11436" y="8244"/>
                      <a:pt x="11527" y="8335"/>
                    </a:cubicBezTo>
                    <a:cubicBezTo>
                      <a:pt x="12038" y="8847"/>
                      <a:pt x="12252" y="10456"/>
                      <a:pt x="12169" y="11902"/>
                    </a:cubicBezTo>
                    <a:cubicBezTo>
                      <a:pt x="12168" y="11939"/>
                      <a:pt x="12165" y="11971"/>
                      <a:pt x="12164" y="12008"/>
                    </a:cubicBezTo>
                    <a:cubicBezTo>
                      <a:pt x="12162" y="12050"/>
                      <a:pt x="12161" y="12106"/>
                      <a:pt x="12158" y="12149"/>
                    </a:cubicBezTo>
                    <a:cubicBezTo>
                      <a:pt x="12148" y="12276"/>
                      <a:pt x="12135" y="12391"/>
                      <a:pt x="12117" y="12520"/>
                    </a:cubicBezTo>
                    <a:cubicBezTo>
                      <a:pt x="12054" y="13024"/>
                      <a:pt x="11946" y="13477"/>
                      <a:pt x="11802" y="13827"/>
                    </a:cubicBezTo>
                    <a:cubicBezTo>
                      <a:pt x="11764" y="13925"/>
                      <a:pt x="11729" y="14023"/>
                      <a:pt x="11691" y="14092"/>
                    </a:cubicBezTo>
                    <a:cubicBezTo>
                      <a:pt x="11660" y="14146"/>
                      <a:pt x="11621" y="14192"/>
                      <a:pt x="11586" y="14233"/>
                    </a:cubicBezTo>
                    <a:cubicBezTo>
                      <a:pt x="11579" y="14241"/>
                      <a:pt x="11575" y="14242"/>
                      <a:pt x="11568" y="14250"/>
                    </a:cubicBezTo>
                    <a:cubicBezTo>
                      <a:pt x="11187" y="14730"/>
                      <a:pt x="10778" y="14347"/>
                      <a:pt x="10523" y="13474"/>
                    </a:cubicBezTo>
                    <a:cubicBezTo>
                      <a:pt x="10368" y="12942"/>
                      <a:pt x="10272" y="12221"/>
                      <a:pt x="10272" y="11425"/>
                    </a:cubicBezTo>
                    <a:cubicBezTo>
                      <a:pt x="10272" y="10803"/>
                      <a:pt x="10319" y="10243"/>
                      <a:pt x="10400" y="9766"/>
                    </a:cubicBezTo>
                    <a:cubicBezTo>
                      <a:pt x="10410" y="9702"/>
                      <a:pt x="10418" y="9649"/>
                      <a:pt x="10429" y="9589"/>
                    </a:cubicBezTo>
                    <a:cubicBezTo>
                      <a:pt x="10503" y="9187"/>
                      <a:pt x="10608" y="8865"/>
                      <a:pt x="10733" y="8636"/>
                    </a:cubicBezTo>
                    <a:cubicBezTo>
                      <a:pt x="10743" y="8615"/>
                      <a:pt x="10752" y="8602"/>
                      <a:pt x="10762" y="8583"/>
                    </a:cubicBezTo>
                    <a:cubicBezTo>
                      <a:pt x="10884" y="8361"/>
                      <a:pt x="11024" y="8219"/>
                      <a:pt x="11171" y="8194"/>
                    </a:cubicBezTo>
                    <a:close/>
                    <a:moveTo>
                      <a:pt x="7381" y="8229"/>
                    </a:moveTo>
                    <a:cubicBezTo>
                      <a:pt x="8175" y="8227"/>
                      <a:pt x="8611" y="10987"/>
                      <a:pt x="8164" y="13173"/>
                    </a:cubicBezTo>
                    <a:cubicBezTo>
                      <a:pt x="8112" y="13426"/>
                      <a:pt x="8048" y="13589"/>
                      <a:pt x="8023" y="13544"/>
                    </a:cubicBezTo>
                    <a:cubicBezTo>
                      <a:pt x="7999" y="13499"/>
                      <a:pt x="7987" y="13541"/>
                      <a:pt x="7994" y="13632"/>
                    </a:cubicBezTo>
                    <a:cubicBezTo>
                      <a:pt x="8001" y="13724"/>
                      <a:pt x="7929" y="13935"/>
                      <a:pt x="7831" y="14092"/>
                    </a:cubicBezTo>
                    <a:cubicBezTo>
                      <a:pt x="7332" y="14889"/>
                      <a:pt x="6742" y="14248"/>
                      <a:pt x="6511" y="12661"/>
                    </a:cubicBezTo>
                    <a:cubicBezTo>
                      <a:pt x="6421" y="12042"/>
                      <a:pt x="6419" y="10658"/>
                      <a:pt x="6511" y="9995"/>
                    </a:cubicBezTo>
                    <a:cubicBezTo>
                      <a:pt x="6668" y="8862"/>
                      <a:pt x="6983" y="8231"/>
                      <a:pt x="7381" y="8229"/>
                    </a:cubicBezTo>
                    <a:close/>
                  </a:path>
                </a:pathLst>
              </a:custGeom>
              <a:noFill/>
              <a:ln>
                <a:noFill/>
              </a:ln>
            </p:spPr>
          </p:pic>
          <p:pic>
            <p:nvPicPr>
              <p:cNvPr id="1167" name="Google Shape;1167;p52"/>
              <p:cNvPicPr preferRelativeResize="0"/>
              <p:nvPr/>
            </p:nvPicPr>
            <p:blipFill>
              <a:blip r:embed="rId6">
                <a:alphaModFix/>
              </a:blip>
              <a:stretch>
                <a:fillRect/>
              </a:stretch>
            </p:blipFill>
            <p:spPr>
              <a:xfrm>
                <a:off x="5537404" y="4058897"/>
                <a:ext cx="892987" cy="892892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sp>
          <p:nvSpPr>
            <p:cNvPr id="1168" name="Google Shape;1168;p52"/>
            <p:cNvSpPr txBox="1"/>
            <p:nvPr/>
          </p:nvSpPr>
          <p:spPr>
            <a:xfrm>
              <a:off x="1815450" y="3917250"/>
              <a:ext cx="5513100" cy="461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ctr" rtl="0">
                <a:lnSpc>
                  <a:spcPct val="115000"/>
                </a:lnSpc>
                <a:spcBef>
                  <a:spcPts val="0"/>
                </a:spcBef>
                <a:spcAft>
                  <a:spcPts val="1200"/>
                </a:spcAft>
                <a:buNone/>
              </a:pPr>
              <a:r>
                <a:rPr lang="en" sz="1800">
                  <a:solidFill>
                    <a:schemeClr val="dk1"/>
                  </a:solidFill>
                  <a:latin typeface="Century Schoolbook"/>
                  <a:ea typeface="Century Schoolbook"/>
                  <a:cs typeface="Century Schoolbook"/>
                  <a:sym typeface="Century Schoolbook"/>
                </a:rPr>
                <a:t>Alexander Krentsel – </a:t>
              </a:r>
              <a:r>
                <a:rPr lang="en" sz="1800" u="sng">
                  <a:solidFill>
                    <a:schemeClr val="hlink"/>
                  </a:solidFill>
                  <a:latin typeface="Century Schoolbook"/>
                  <a:ea typeface="Century Schoolbook"/>
                  <a:cs typeface="Century Schoolbook"/>
                  <a:sym typeface="Century Schoolbook"/>
                  <a:hlinkClick r:id="rId7"/>
                </a:rPr>
                <a:t>akrentsel@berkeley.edu</a:t>
              </a:r>
              <a:endParaRPr/>
            </a:p>
          </p:txBody>
        </p:sp>
        <p:grpSp>
          <p:nvGrpSpPr>
            <p:cNvPr id="1169" name="Google Shape;1169;p52"/>
            <p:cNvGrpSpPr/>
            <p:nvPr/>
          </p:nvGrpSpPr>
          <p:grpSpPr>
            <a:xfrm>
              <a:off x="7241957" y="3422655"/>
              <a:ext cx="2024700" cy="1770318"/>
              <a:chOff x="7030191" y="2910500"/>
              <a:chExt cx="2024700" cy="1770318"/>
            </a:xfrm>
          </p:grpSpPr>
          <p:sp>
            <p:nvSpPr>
              <p:cNvPr id="1170" name="Google Shape;1170;p52"/>
              <p:cNvSpPr txBox="1"/>
              <p:nvPr/>
            </p:nvSpPr>
            <p:spPr>
              <a:xfrm>
                <a:off x="7030191" y="4280617"/>
                <a:ext cx="2024700" cy="4002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t" anchorCtr="0">
                <a:spAutoFit/>
              </a:bodyPr>
              <a:lstStyle/>
              <a:p>
                <a:pPr marL="0" lvl="0" indent="0" algn="ctr" rtl="0">
                  <a:lnSpc>
                    <a:spcPct val="115000"/>
                  </a:lnSpc>
                  <a:spcBef>
                    <a:spcPts val="0"/>
                  </a:spcBef>
                  <a:spcAft>
                    <a:spcPts val="1200"/>
                  </a:spcAft>
                  <a:buNone/>
                </a:pPr>
                <a:r>
                  <a:rPr lang="en">
                    <a:solidFill>
                      <a:schemeClr val="dk1"/>
                    </a:solidFill>
                    <a:latin typeface="Century Schoolbook"/>
                    <a:ea typeface="Century Schoolbook"/>
                    <a:cs typeface="Century Schoolbook"/>
                    <a:sym typeface="Century Schoolbook"/>
                  </a:rPr>
                  <a:t>Paper Link</a:t>
                </a:r>
                <a:endParaRPr/>
              </a:p>
            </p:txBody>
          </p:sp>
          <p:pic>
            <p:nvPicPr>
              <p:cNvPr id="1171" name="Google Shape;1171;p52" descr="Scan me!"/>
              <p:cNvPicPr preferRelativeResize="0"/>
              <p:nvPr/>
            </p:nvPicPr>
            <p:blipFill>
              <a:blip r:embed="rId8">
                <a:alphaModFix/>
              </a:blip>
              <a:stretch>
                <a:fillRect/>
              </a:stretch>
            </p:blipFill>
            <p:spPr>
              <a:xfrm>
                <a:off x="7328550" y="2910500"/>
                <a:ext cx="1428000" cy="1428000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2" name="Google Shape;172;p18"/>
          <p:cNvGrpSpPr/>
          <p:nvPr/>
        </p:nvGrpSpPr>
        <p:grpSpPr>
          <a:xfrm>
            <a:off x="6030704" y="2596154"/>
            <a:ext cx="1688785" cy="1368197"/>
            <a:chOff x="6030704" y="2596154"/>
            <a:chExt cx="1688785" cy="1368197"/>
          </a:xfrm>
        </p:grpSpPr>
        <p:cxnSp>
          <p:nvCxnSpPr>
            <p:cNvPr id="173" name="Google Shape;173;p18"/>
            <p:cNvCxnSpPr>
              <a:endCxn id="174" idx="0"/>
            </p:cNvCxnSpPr>
            <p:nvPr/>
          </p:nvCxnSpPr>
          <p:spPr>
            <a:xfrm>
              <a:off x="7719489" y="2596154"/>
              <a:ext cx="0" cy="1225500"/>
            </a:xfrm>
            <a:prstGeom prst="straightConnector1">
              <a:avLst/>
            </a:prstGeom>
            <a:noFill/>
            <a:ln w="38100" cap="flat" cmpd="sng">
              <a:solidFill>
                <a:srgbClr val="93C47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75" name="Google Shape;175;p18"/>
            <p:cNvCxnSpPr>
              <a:endCxn id="176" idx="0"/>
            </p:cNvCxnSpPr>
            <p:nvPr/>
          </p:nvCxnSpPr>
          <p:spPr>
            <a:xfrm flipH="1">
              <a:off x="6854382" y="2967150"/>
              <a:ext cx="7800" cy="575700"/>
            </a:xfrm>
            <a:prstGeom prst="straightConnector1">
              <a:avLst/>
            </a:prstGeom>
            <a:noFill/>
            <a:ln w="38100" cap="flat" cmpd="sng">
              <a:solidFill>
                <a:srgbClr val="93C47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77" name="Google Shape;177;p18"/>
            <p:cNvCxnSpPr>
              <a:endCxn id="178" idx="0"/>
            </p:cNvCxnSpPr>
            <p:nvPr/>
          </p:nvCxnSpPr>
          <p:spPr>
            <a:xfrm>
              <a:off x="6030704" y="2797351"/>
              <a:ext cx="0" cy="1167000"/>
            </a:xfrm>
            <a:prstGeom prst="straightConnector1">
              <a:avLst/>
            </a:prstGeom>
            <a:noFill/>
            <a:ln w="38100" cap="flat" cmpd="sng">
              <a:solidFill>
                <a:srgbClr val="93C47D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179" name="Google Shape;179;p18"/>
          <p:cNvSpPr txBox="1"/>
          <p:nvPr/>
        </p:nvSpPr>
        <p:spPr>
          <a:xfrm>
            <a:off x="7804000" y="3082750"/>
            <a:ext cx="1265400" cy="73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low-level </a:t>
            </a:r>
            <a:br>
              <a:rPr lang="en" sz="1800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</a:br>
            <a:r>
              <a:rPr lang="en" sz="1800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signals</a:t>
            </a:r>
            <a:endParaRPr/>
          </a:p>
        </p:txBody>
      </p:sp>
      <p:grpSp>
        <p:nvGrpSpPr>
          <p:cNvPr id="180" name="Google Shape;180;p18"/>
          <p:cNvGrpSpPr/>
          <p:nvPr/>
        </p:nvGrpSpPr>
        <p:grpSpPr>
          <a:xfrm>
            <a:off x="4668563" y="2967151"/>
            <a:ext cx="1161000" cy="1601399"/>
            <a:chOff x="4668563" y="2967151"/>
            <a:chExt cx="1161000" cy="1601399"/>
          </a:xfrm>
        </p:grpSpPr>
        <p:cxnSp>
          <p:nvCxnSpPr>
            <p:cNvPr id="181" name="Google Shape;181;p18"/>
            <p:cNvCxnSpPr/>
            <p:nvPr/>
          </p:nvCxnSpPr>
          <p:spPr>
            <a:xfrm>
              <a:off x="5396729" y="2967151"/>
              <a:ext cx="0" cy="621300"/>
            </a:xfrm>
            <a:prstGeom prst="straightConnector1">
              <a:avLst/>
            </a:prstGeom>
            <a:noFill/>
            <a:ln w="38100" cap="flat" cmpd="sng">
              <a:solidFill>
                <a:srgbClr val="93C47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sp>
          <p:nvSpPr>
            <p:cNvPr id="182" name="Google Shape;182;p18"/>
            <p:cNvSpPr txBox="1"/>
            <p:nvPr/>
          </p:nvSpPr>
          <p:spPr>
            <a:xfrm rot="5400000">
              <a:off x="5028384" y="3530994"/>
              <a:ext cx="729300" cy="572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800">
                  <a:solidFill>
                    <a:schemeClr val="dk2"/>
                  </a:solidFill>
                  <a:latin typeface="Century Schoolbook"/>
                  <a:ea typeface="Century Schoolbook"/>
                  <a:cs typeface="Century Schoolbook"/>
                  <a:sym typeface="Century Schoolbook"/>
                </a:rPr>
                <a:t>…</a:t>
              </a:r>
              <a:endParaRPr sz="1800">
                <a:solidFill>
                  <a:schemeClr val="dk2"/>
                </a:solidFill>
                <a:latin typeface="Century Schoolbook"/>
                <a:ea typeface="Century Schoolbook"/>
                <a:cs typeface="Century Schoolbook"/>
                <a:sym typeface="Century Schoolbook"/>
              </a:endParaRPr>
            </a:p>
          </p:txBody>
        </p:sp>
        <p:sp>
          <p:nvSpPr>
            <p:cNvPr id="183" name="Google Shape;183;p18"/>
            <p:cNvSpPr txBox="1"/>
            <p:nvPr/>
          </p:nvSpPr>
          <p:spPr>
            <a:xfrm>
              <a:off x="4668563" y="3777150"/>
              <a:ext cx="1161000" cy="791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800">
                  <a:solidFill>
                    <a:schemeClr val="dk2"/>
                  </a:solidFill>
                  <a:latin typeface="Century Schoolbook"/>
                  <a:ea typeface="Century Schoolbook"/>
                  <a:cs typeface="Century Schoolbook"/>
                  <a:sym typeface="Century Schoolbook"/>
                </a:rPr>
                <a:t>external</a:t>
              </a:r>
              <a:br>
                <a:rPr lang="en" sz="1800">
                  <a:solidFill>
                    <a:schemeClr val="dk2"/>
                  </a:solidFill>
                  <a:latin typeface="Century Schoolbook"/>
                  <a:ea typeface="Century Schoolbook"/>
                  <a:cs typeface="Century Schoolbook"/>
                  <a:sym typeface="Century Schoolbook"/>
                </a:rPr>
              </a:br>
              <a:r>
                <a:rPr lang="en" sz="1800">
                  <a:solidFill>
                    <a:schemeClr val="dk2"/>
                  </a:solidFill>
                  <a:latin typeface="Century Schoolbook"/>
                  <a:ea typeface="Century Schoolbook"/>
                  <a:cs typeface="Century Schoolbook"/>
                  <a:sym typeface="Century Schoolbook"/>
                </a:rPr>
                <a:t>input</a:t>
              </a:r>
              <a:endParaRPr sz="1800">
                <a:solidFill>
                  <a:schemeClr val="dk2"/>
                </a:solidFill>
                <a:latin typeface="Century Schoolbook"/>
                <a:ea typeface="Century Schoolbook"/>
                <a:cs typeface="Century Schoolbook"/>
                <a:sym typeface="Century Schoolbook"/>
              </a:endParaRPr>
            </a:p>
          </p:txBody>
        </p:sp>
      </p:grpSp>
      <p:sp>
        <p:nvSpPr>
          <p:cNvPr id="184" name="Google Shape;184;p18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4569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Background</a:t>
            </a:r>
            <a:endParaRPr/>
          </a:p>
        </p:txBody>
      </p:sp>
      <p:sp>
        <p:nvSpPr>
          <p:cNvPr id="178" name="Google Shape;178;p18"/>
          <p:cNvSpPr/>
          <p:nvPr/>
        </p:nvSpPr>
        <p:spPr>
          <a:xfrm>
            <a:off x="5738954" y="3964351"/>
            <a:ext cx="583500" cy="417000"/>
          </a:xfrm>
          <a:prstGeom prst="rect">
            <a:avLst/>
          </a:prstGeom>
          <a:solidFill>
            <a:srgbClr val="CFE2F3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Century Schoolbook"/>
                <a:ea typeface="Century Schoolbook"/>
                <a:cs typeface="Century Schoolbook"/>
                <a:sym typeface="Century Schoolbook"/>
              </a:rPr>
              <a:t>A</a:t>
            </a:r>
            <a:endParaRPr sz="1200">
              <a:latin typeface="Century Schoolbook"/>
              <a:ea typeface="Century Schoolbook"/>
              <a:cs typeface="Century Schoolbook"/>
              <a:sym typeface="Century Schoolbook"/>
            </a:endParaRPr>
          </a:p>
        </p:txBody>
      </p:sp>
      <p:sp>
        <p:nvSpPr>
          <p:cNvPr id="174" name="Google Shape;174;p18"/>
          <p:cNvSpPr/>
          <p:nvPr/>
        </p:nvSpPr>
        <p:spPr>
          <a:xfrm>
            <a:off x="7427739" y="3821654"/>
            <a:ext cx="583500" cy="417000"/>
          </a:xfrm>
          <a:prstGeom prst="rect">
            <a:avLst/>
          </a:prstGeom>
          <a:solidFill>
            <a:srgbClr val="CFE2F3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Century Schoolbook"/>
                <a:ea typeface="Century Schoolbook"/>
                <a:cs typeface="Century Schoolbook"/>
                <a:sym typeface="Century Schoolbook"/>
              </a:rPr>
              <a:t>C</a:t>
            </a:r>
            <a:endParaRPr sz="1200">
              <a:latin typeface="Century Schoolbook"/>
              <a:ea typeface="Century Schoolbook"/>
              <a:cs typeface="Century Schoolbook"/>
              <a:sym typeface="Century Schoolbook"/>
            </a:endParaRPr>
          </a:p>
        </p:txBody>
      </p:sp>
      <p:sp>
        <p:nvSpPr>
          <p:cNvPr id="176" name="Google Shape;176;p18"/>
          <p:cNvSpPr/>
          <p:nvPr/>
        </p:nvSpPr>
        <p:spPr>
          <a:xfrm>
            <a:off x="6562632" y="3542850"/>
            <a:ext cx="583500" cy="417000"/>
          </a:xfrm>
          <a:prstGeom prst="rect">
            <a:avLst/>
          </a:prstGeom>
          <a:solidFill>
            <a:srgbClr val="CFE2F3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Century Schoolbook"/>
                <a:ea typeface="Century Schoolbook"/>
                <a:cs typeface="Century Schoolbook"/>
                <a:sym typeface="Century Schoolbook"/>
              </a:rPr>
              <a:t>B</a:t>
            </a:r>
            <a:endParaRPr sz="1200">
              <a:latin typeface="Century Schoolbook"/>
              <a:ea typeface="Century Schoolbook"/>
              <a:cs typeface="Century Schoolbook"/>
              <a:sym typeface="Century Schoolbook"/>
            </a:endParaRPr>
          </a:p>
        </p:txBody>
      </p:sp>
      <p:cxnSp>
        <p:nvCxnSpPr>
          <p:cNvPr id="185" name="Google Shape;185;p18"/>
          <p:cNvCxnSpPr/>
          <p:nvPr/>
        </p:nvCxnSpPr>
        <p:spPr>
          <a:xfrm>
            <a:off x="6854456" y="1733983"/>
            <a:ext cx="0" cy="723300"/>
          </a:xfrm>
          <a:prstGeom prst="straightConnector1">
            <a:avLst/>
          </a:prstGeom>
          <a:noFill/>
          <a:ln w="38100" cap="flat" cmpd="sng">
            <a:solidFill>
              <a:srgbClr val="93C47D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86" name="Google Shape;186;p18"/>
          <p:cNvSpPr txBox="1"/>
          <p:nvPr/>
        </p:nvSpPr>
        <p:spPr>
          <a:xfrm>
            <a:off x="7355499" y="4172850"/>
            <a:ext cx="971700" cy="43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latin typeface="Century Schoolbook"/>
                <a:ea typeface="Century Schoolbook"/>
                <a:cs typeface="Century Schoolbook"/>
                <a:sym typeface="Century Schoolbook"/>
              </a:rPr>
              <a:t>Routers</a:t>
            </a:r>
            <a:endParaRPr sz="1600"/>
          </a:p>
        </p:txBody>
      </p:sp>
      <p:cxnSp>
        <p:nvCxnSpPr>
          <p:cNvPr id="187" name="Google Shape;187;p18"/>
          <p:cNvCxnSpPr>
            <a:stCxn id="178" idx="3"/>
            <a:endCxn id="176" idx="1"/>
          </p:cNvCxnSpPr>
          <p:nvPr/>
        </p:nvCxnSpPr>
        <p:spPr>
          <a:xfrm rot="10800000" flipH="1">
            <a:off x="6322454" y="3751351"/>
            <a:ext cx="240300" cy="421500"/>
          </a:xfrm>
          <a:prstGeom prst="straightConnector1">
            <a:avLst/>
          </a:prstGeom>
          <a:noFill/>
          <a:ln w="3810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88" name="Google Shape;188;p18"/>
          <p:cNvCxnSpPr>
            <a:stCxn id="176" idx="3"/>
            <a:endCxn id="174" idx="1"/>
          </p:cNvCxnSpPr>
          <p:nvPr/>
        </p:nvCxnSpPr>
        <p:spPr>
          <a:xfrm>
            <a:off x="7146132" y="3751350"/>
            <a:ext cx="281700" cy="278700"/>
          </a:xfrm>
          <a:prstGeom prst="straightConnector1">
            <a:avLst/>
          </a:prstGeom>
          <a:noFill/>
          <a:ln w="3810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89" name="Google Shape;189;p18"/>
          <p:cNvSpPr/>
          <p:nvPr/>
        </p:nvSpPr>
        <p:spPr>
          <a:xfrm>
            <a:off x="4789600" y="2153475"/>
            <a:ext cx="3938868" cy="1005912"/>
          </a:xfrm>
          <a:prstGeom prst="cloud">
            <a:avLst/>
          </a:prstGeom>
          <a:solidFill>
            <a:srgbClr val="D9EAD3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latin typeface="Century Schoolbook"/>
                <a:ea typeface="Century Schoolbook"/>
                <a:cs typeface="Century Schoolbook"/>
                <a:sym typeface="Century Schoolbook"/>
              </a:rPr>
              <a:t>Control Infrastructure </a:t>
            </a:r>
            <a:endParaRPr sz="1800">
              <a:latin typeface="Century Schoolbook"/>
              <a:ea typeface="Century Schoolbook"/>
              <a:cs typeface="Century Schoolbook"/>
              <a:sym typeface="Century Schoolbook"/>
            </a:endParaRPr>
          </a:p>
        </p:txBody>
      </p:sp>
      <p:sp>
        <p:nvSpPr>
          <p:cNvPr id="190" name="Google Shape;190;p18"/>
          <p:cNvSpPr/>
          <p:nvPr/>
        </p:nvSpPr>
        <p:spPr>
          <a:xfrm>
            <a:off x="5904702" y="1317400"/>
            <a:ext cx="1899300" cy="417000"/>
          </a:xfrm>
          <a:prstGeom prst="roundRect">
            <a:avLst>
              <a:gd name="adj" fmla="val 16667"/>
            </a:avLst>
          </a:prstGeom>
          <a:solidFill>
            <a:srgbClr val="FFF2CC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latin typeface="Century Schoolbook"/>
                <a:ea typeface="Century Schoolbook"/>
                <a:cs typeface="Century Schoolbook"/>
                <a:sym typeface="Century Schoolbook"/>
              </a:rPr>
              <a:t>SDN Controller</a:t>
            </a:r>
            <a:endParaRPr sz="1800">
              <a:latin typeface="Century Schoolbook"/>
              <a:ea typeface="Century Schoolbook"/>
              <a:cs typeface="Century Schoolbook"/>
              <a:sym typeface="Century Schoolbook"/>
            </a:endParaRPr>
          </a:p>
        </p:txBody>
      </p:sp>
      <p:sp>
        <p:nvSpPr>
          <p:cNvPr id="191" name="Google Shape;191;p18"/>
          <p:cNvSpPr txBox="1"/>
          <p:nvPr/>
        </p:nvSpPr>
        <p:spPr>
          <a:xfrm>
            <a:off x="20395" y="4791275"/>
            <a:ext cx="468000" cy="3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2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2</a:t>
            </a:r>
            <a:endParaRPr sz="1200">
              <a:solidFill>
                <a:schemeClr val="dk2"/>
              </a:solidFill>
              <a:latin typeface="Century Schoolbook"/>
              <a:ea typeface="Century Schoolbook"/>
              <a:cs typeface="Century Schoolbook"/>
              <a:sym typeface="Century Schoolbook"/>
            </a:endParaRPr>
          </a:p>
        </p:txBody>
      </p:sp>
      <p:sp>
        <p:nvSpPr>
          <p:cNvPr id="192" name="Google Shape;192;p18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4735500" cy="144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-336550" algn="l" rtl="0">
              <a:spcBef>
                <a:spcPts val="0"/>
              </a:spcBef>
              <a:spcAft>
                <a:spcPts val="0"/>
              </a:spcAft>
              <a:buSzPts val="1700"/>
              <a:buChar char="●"/>
            </a:pPr>
            <a:r>
              <a:rPr lang="en" sz="1700" u="sng"/>
              <a:t>Low-level signals</a:t>
            </a:r>
            <a:r>
              <a:rPr lang="en" sz="1700"/>
              <a:t> collected from routers and external input</a:t>
            </a:r>
            <a:endParaRPr sz="1700"/>
          </a:p>
          <a:p>
            <a:pPr marL="914400" lvl="1" indent="-311150" algn="l" rtl="0">
              <a:spcBef>
                <a:spcPts val="0"/>
              </a:spcBef>
              <a:spcAft>
                <a:spcPts val="0"/>
              </a:spcAft>
              <a:buSzPts val="1300"/>
              <a:buChar char="○"/>
            </a:pPr>
            <a:r>
              <a:rPr lang="en" sz="1300"/>
              <a:t>interface up/down status</a:t>
            </a:r>
            <a:endParaRPr sz="1300"/>
          </a:p>
          <a:p>
            <a:pPr marL="914400" lvl="1" indent="-311150" algn="l" rtl="0">
              <a:spcBef>
                <a:spcPts val="0"/>
              </a:spcBef>
              <a:spcAft>
                <a:spcPts val="0"/>
              </a:spcAft>
              <a:buSzPts val="1300"/>
              <a:buChar char="○"/>
            </a:pPr>
            <a:r>
              <a:rPr lang="en" sz="1300"/>
              <a:t>host per-destination sending rates</a:t>
            </a:r>
            <a:endParaRPr sz="1300"/>
          </a:p>
          <a:p>
            <a:pPr marL="914400" lvl="1" indent="-311150" algn="l" rtl="0">
              <a:spcBef>
                <a:spcPts val="0"/>
              </a:spcBef>
              <a:spcAft>
                <a:spcPts val="0"/>
              </a:spcAft>
              <a:buSzPts val="1300"/>
              <a:buChar char="○"/>
            </a:pPr>
            <a:r>
              <a:rPr lang="en" sz="1300"/>
              <a:t>…</a:t>
            </a:r>
            <a:endParaRPr sz="17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97" name="Google Shape;197;p19"/>
          <p:cNvCxnSpPr/>
          <p:nvPr/>
        </p:nvCxnSpPr>
        <p:spPr>
          <a:xfrm>
            <a:off x="5396729" y="2967151"/>
            <a:ext cx="0" cy="621300"/>
          </a:xfrm>
          <a:prstGeom prst="straightConnector1">
            <a:avLst/>
          </a:prstGeom>
          <a:noFill/>
          <a:ln w="38100" cap="flat" cmpd="sng">
            <a:solidFill>
              <a:srgbClr val="93C47D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98" name="Google Shape;198;p19"/>
          <p:cNvCxnSpPr>
            <a:endCxn id="199" idx="0"/>
          </p:cNvCxnSpPr>
          <p:nvPr/>
        </p:nvCxnSpPr>
        <p:spPr>
          <a:xfrm>
            <a:off x="7719489" y="2596154"/>
            <a:ext cx="0" cy="1225500"/>
          </a:xfrm>
          <a:prstGeom prst="straightConnector1">
            <a:avLst/>
          </a:prstGeom>
          <a:noFill/>
          <a:ln w="38100" cap="flat" cmpd="sng">
            <a:solidFill>
              <a:srgbClr val="93C47D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00" name="Google Shape;200;p19"/>
          <p:cNvCxnSpPr>
            <a:endCxn id="201" idx="0"/>
          </p:cNvCxnSpPr>
          <p:nvPr/>
        </p:nvCxnSpPr>
        <p:spPr>
          <a:xfrm flipH="1">
            <a:off x="6854382" y="2967150"/>
            <a:ext cx="7800" cy="575700"/>
          </a:xfrm>
          <a:prstGeom prst="straightConnector1">
            <a:avLst/>
          </a:prstGeom>
          <a:noFill/>
          <a:ln w="38100" cap="flat" cmpd="sng">
            <a:solidFill>
              <a:srgbClr val="93C47D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02" name="Google Shape;202;p19"/>
          <p:cNvCxnSpPr>
            <a:endCxn id="203" idx="0"/>
          </p:cNvCxnSpPr>
          <p:nvPr/>
        </p:nvCxnSpPr>
        <p:spPr>
          <a:xfrm>
            <a:off x="6030704" y="2797351"/>
            <a:ext cx="0" cy="1167000"/>
          </a:xfrm>
          <a:prstGeom prst="straightConnector1">
            <a:avLst/>
          </a:prstGeom>
          <a:noFill/>
          <a:ln w="38100" cap="flat" cmpd="sng">
            <a:solidFill>
              <a:srgbClr val="93C47D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04" name="Google Shape;204;p19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4569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Background</a:t>
            </a:r>
            <a:endParaRPr/>
          </a:p>
        </p:txBody>
      </p:sp>
      <p:sp>
        <p:nvSpPr>
          <p:cNvPr id="203" name="Google Shape;203;p19"/>
          <p:cNvSpPr/>
          <p:nvPr/>
        </p:nvSpPr>
        <p:spPr>
          <a:xfrm>
            <a:off x="5738954" y="3964351"/>
            <a:ext cx="583500" cy="417000"/>
          </a:xfrm>
          <a:prstGeom prst="rect">
            <a:avLst/>
          </a:prstGeom>
          <a:solidFill>
            <a:srgbClr val="CFE2F3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Century Schoolbook"/>
                <a:ea typeface="Century Schoolbook"/>
                <a:cs typeface="Century Schoolbook"/>
                <a:sym typeface="Century Schoolbook"/>
              </a:rPr>
              <a:t>A</a:t>
            </a:r>
            <a:endParaRPr sz="1200">
              <a:latin typeface="Century Schoolbook"/>
              <a:ea typeface="Century Schoolbook"/>
              <a:cs typeface="Century Schoolbook"/>
              <a:sym typeface="Century Schoolbook"/>
            </a:endParaRPr>
          </a:p>
        </p:txBody>
      </p:sp>
      <p:sp>
        <p:nvSpPr>
          <p:cNvPr id="199" name="Google Shape;199;p19"/>
          <p:cNvSpPr/>
          <p:nvPr/>
        </p:nvSpPr>
        <p:spPr>
          <a:xfrm>
            <a:off x="7427739" y="3821654"/>
            <a:ext cx="583500" cy="417000"/>
          </a:xfrm>
          <a:prstGeom prst="rect">
            <a:avLst/>
          </a:prstGeom>
          <a:solidFill>
            <a:srgbClr val="CFE2F3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Century Schoolbook"/>
                <a:ea typeface="Century Schoolbook"/>
                <a:cs typeface="Century Schoolbook"/>
                <a:sym typeface="Century Schoolbook"/>
              </a:rPr>
              <a:t>C</a:t>
            </a:r>
            <a:endParaRPr sz="1200">
              <a:latin typeface="Century Schoolbook"/>
              <a:ea typeface="Century Schoolbook"/>
              <a:cs typeface="Century Schoolbook"/>
              <a:sym typeface="Century Schoolbook"/>
            </a:endParaRPr>
          </a:p>
        </p:txBody>
      </p:sp>
      <p:sp>
        <p:nvSpPr>
          <p:cNvPr id="201" name="Google Shape;201;p19"/>
          <p:cNvSpPr/>
          <p:nvPr/>
        </p:nvSpPr>
        <p:spPr>
          <a:xfrm>
            <a:off x="6562632" y="3542850"/>
            <a:ext cx="583500" cy="417000"/>
          </a:xfrm>
          <a:prstGeom prst="rect">
            <a:avLst/>
          </a:prstGeom>
          <a:solidFill>
            <a:srgbClr val="CFE2F3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Century Schoolbook"/>
                <a:ea typeface="Century Schoolbook"/>
                <a:cs typeface="Century Schoolbook"/>
                <a:sym typeface="Century Schoolbook"/>
              </a:rPr>
              <a:t>B</a:t>
            </a:r>
            <a:endParaRPr sz="1200">
              <a:latin typeface="Century Schoolbook"/>
              <a:ea typeface="Century Schoolbook"/>
              <a:cs typeface="Century Schoolbook"/>
              <a:sym typeface="Century Schoolbook"/>
            </a:endParaRPr>
          </a:p>
        </p:txBody>
      </p:sp>
      <p:cxnSp>
        <p:nvCxnSpPr>
          <p:cNvPr id="205" name="Google Shape;205;p19"/>
          <p:cNvCxnSpPr/>
          <p:nvPr/>
        </p:nvCxnSpPr>
        <p:spPr>
          <a:xfrm>
            <a:off x="6854456" y="1733983"/>
            <a:ext cx="0" cy="723300"/>
          </a:xfrm>
          <a:prstGeom prst="straightConnector1">
            <a:avLst/>
          </a:prstGeom>
          <a:noFill/>
          <a:ln w="38100" cap="flat" cmpd="sng">
            <a:solidFill>
              <a:srgbClr val="93C47D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06" name="Google Shape;206;p19"/>
          <p:cNvSpPr txBox="1"/>
          <p:nvPr/>
        </p:nvSpPr>
        <p:spPr>
          <a:xfrm>
            <a:off x="7355499" y="4172850"/>
            <a:ext cx="971700" cy="43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latin typeface="Century Schoolbook"/>
                <a:ea typeface="Century Schoolbook"/>
                <a:cs typeface="Century Schoolbook"/>
                <a:sym typeface="Century Schoolbook"/>
              </a:rPr>
              <a:t>Routers</a:t>
            </a:r>
            <a:endParaRPr sz="1600"/>
          </a:p>
        </p:txBody>
      </p:sp>
      <p:cxnSp>
        <p:nvCxnSpPr>
          <p:cNvPr id="207" name="Google Shape;207;p19"/>
          <p:cNvCxnSpPr>
            <a:stCxn id="203" idx="3"/>
            <a:endCxn id="201" idx="1"/>
          </p:cNvCxnSpPr>
          <p:nvPr/>
        </p:nvCxnSpPr>
        <p:spPr>
          <a:xfrm rot="10800000" flipH="1">
            <a:off x="6322454" y="3751351"/>
            <a:ext cx="240300" cy="421500"/>
          </a:xfrm>
          <a:prstGeom prst="straightConnector1">
            <a:avLst/>
          </a:prstGeom>
          <a:noFill/>
          <a:ln w="3810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08" name="Google Shape;208;p19"/>
          <p:cNvCxnSpPr>
            <a:stCxn id="201" idx="3"/>
            <a:endCxn id="199" idx="1"/>
          </p:cNvCxnSpPr>
          <p:nvPr/>
        </p:nvCxnSpPr>
        <p:spPr>
          <a:xfrm>
            <a:off x="7146132" y="3751350"/>
            <a:ext cx="281700" cy="278700"/>
          </a:xfrm>
          <a:prstGeom prst="straightConnector1">
            <a:avLst/>
          </a:prstGeom>
          <a:noFill/>
          <a:ln w="3810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09" name="Google Shape;209;p19"/>
          <p:cNvSpPr/>
          <p:nvPr/>
        </p:nvSpPr>
        <p:spPr>
          <a:xfrm>
            <a:off x="4789600" y="2153475"/>
            <a:ext cx="3938868" cy="1005912"/>
          </a:xfrm>
          <a:prstGeom prst="cloud">
            <a:avLst/>
          </a:prstGeom>
          <a:solidFill>
            <a:srgbClr val="D9EAD3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latin typeface="Century Schoolbook"/>
                <a:ea typeface="Century Schoolbook"/>
                <a:cs typeface="Century Schoolbook"/>
                <a:sym typeface="Century Schoolbook"/>
              </a:rPr>
              <a:t>Control Infrastructure </a:t>
            </a:r>
            <a:endParaRPr sz="1800">
              <a:latin typeface="Century Schoolbook"/>
              <a:ea typeface="Century Schoolbook"/>
              <a:cs typeface="Century Schoolbook"/>
              <a:sym typeface="Century Schoolbook"/>
            </a:endParaRPr>
          </a:p>
        </p:txBody>
      </p:sp>
      <p:sp>
        <p:nvSpPr>
          <p:cNvPr id="210" name="Google Shape;210;p19"/>
          <p:cNvSpPr/>
          <p:nvPr/>
        </p:nvSpPr>
        <p:spPr>
          <a:xfrm>
            <a:off x="5904702" y="1317400"/>
            <a:ext cx="1899300" cy="417000"/>
          </a:xfrm>
          <a:prstGeom prst="roundRect">
            <a:avLst>
              <a:gd name="adj" fmla="val 16667"/>
            </a:avLst>
          </a:prstGeom>
          <a:solidFill>
            <a:srgbClr val="FFF2CC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latin typeface="Century Schoolbook"/>
                <a:ea typeface="Century Schoolbook"/>
                <a:cs typeface="Century Schoolbook"/>
                <a:sym typeface="Century Schoolbook"/>
              </a:rPr>
              <a:t>SDN Controller</a:t>
            </a:r>
            <a:endParaRPr sz="1800">
              <a:latin typeface="Century Schoolbook"/>
              <a:ea typeface="Century Schoolbook"/>
              <a:cs typeface="Century Schoolbook"/>
              <a:sym typeface="Century Schoolbook"/>
            </a:endParaRPr>
          </a:p>
        </p:txBody>
      </p:sp>
      <p:sp>
        <p:nvSpPr>
          <p:cNvPr id="211" name="Google Shape;211;p19"/>
          <p:cNvSpPr txBox="1"/>
          <p:nvPr/>
        </p:nvSpPr>
        <p:spPr>
          <a:xfrm>
            <a:off x="20395" y="4791275"/>
            <a:ext cx="468000" cy="3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2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2</a:t>
            </a:r>
            <a:endParaRPr sz="1200">
              <a:solidFill>
                <a:schemeClr val="dk2"/>
              </a:solidFill>
              <a:latin typeface="Century Schoolbook"/>
              <a:ea typeface="Century Schoolbook"/>
              <a:cs typeface="Century Schoolbook"/>
              <a:sym typeface="Century Schoolbook"/>
            </a:endParaRPr>
          </a:p>
        </p:txBody>
      </p:sp>
      <p:sp>
        <p:nvSpPr>
          <p:cNvPr id="212" name="Google Shape;212;p19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4735500" cy="3705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-336550" algn="l" rtl="0">
              <a:spcBef>
                <a:spcPts val="0"/>
              </a:spcBef>
              <a:spcAft>
                <a:spcPts val="0"/>
              </a:spcAft>
              <a:buSzPts val="1700"/>
              <a:buChar char="●"/>
            </a:pPr>
            <a:r>
              <a:rPr lang="en" sz="1700" u="sng"/>
              <a:t>Low-level signals</a:t>
            </a:r>
            <a:r>
              <a:rPr lang="en" sz="1700"/>
              <a:t> collected from routers and external input</a:t>
            </a:r>
            <a:endParaRPr sz="1700"/>
          </a:p>
          <a:p>
            <a:pPr marL="914400" lvl="1" indent="-311150" algn="l" rtl="0">
              <a:spcBef>
                <a:spcPts val="0"/>
              </a:spcBef>
              <a:spcAft>
                <a:spcPts val="0"/>
              </a:spcAft>
              <a:buSzPts val="1300"/>
              <a:buChar char="○"/>
            </a:pPr>
            <a:r>
              <a:rPr lang="en" sz="1300"/>
              <a:t>interface up/down status</a:t>
            </a:r>
            <a:endParaRPr sz="1300"/>
          </a:p>
          <a:p>
            <a:pPr marL="914400" lvl="1" indent="-311150" algn="l" rtl="0">
              <a:spcBef>
                <a:spcPts val="0"/>
              </a:spcBef>
              <a:spcAft>
                <a:spcPts val="0"/>
              </a:spcAft>
              <a:buSzPts val="1300"/>
              <a:buChar char="○"/>
            </a:pPr>
            <a:r>
              <a:rPr lang="en" sz="1300"/>
              <a:t>host per-destination sending rates</a:t>
            </a:r>
            <a:endParaRPr sz="1300"/>
          </a:p>
          <a:p>
            <a:pPr marL="914400" lvl="1" indent="-311150" algn="l" rtl="0">
              <a:spcBef>
                <a:spcPts val="0"/>
              </a:spcBef>
              <a:spcAft>
                <a:spcPts val="0"/>
              </a:spcAft>
              <a:buSzPts val="1300"/>
              <a:buChar char="○"/>
            </a:pPr>
            <a:r>
              <a:rPr lang="en" sz="1300"/>
              <a:t>…</a:t>
            </a:r>
            <a:endParaRPr sz="1300"/>
          </a:p>
          <a:p>
            <a:pPr marL="457200" lvl="0" indent="-336550" algn="l" rtl="0">
              <a:spcBef>
                <a:spcPts val="0"/>
              </a:spcBef>
              <a:spcAft>
                <a:spcPts val="0"/>
              </a:spcAft>
              <a:buSzPts val="1700"/>
              <a:buChar char="●"/>
            </a:pPr>
            <a:r>
              <a:rPr lang="en" sz="1700"/>
              <a:t>Aggregated into </a:t>
            </a:r>
            <a:r>
              <a:rPr lang="en" sz="1700" u="sng"/>
              <a:t>abstract inputs</a:t>
            </a:r>
            <a:endParaRPr sz="1700" u="sng"/>
          </a:p>
          <a:p>
            <a:pPr marL="914400" lvl="1" indent="-311150" algn="l" rtl="0">
              <a:spcBef>
                <a:spcPts val="0"/>
              </a:spcBef>
              <a:spcAft>
                <a:spcPts val="0"/>
              </a:spcAft>
              <a:buSzPts val="1300"/>
              <a:buChar char="○"/>
            </a:pPr>
            <a:r>
              <a:rPr lang="en" sz="1300"/>
              <a:t>topology:</a:t>
            </a:r>
            <a:br>
              <a:rPr lang="en" sz="1300"/>
            </a:br>
            <a:endParaRPr sz="1300"/>
          </a:p>
          <a:p>
            <a:pPr marL="914400" lvl="1" indent="-311150" algn="l" rtl="0">
              <a:spcBef>
                <a:spcPts val="0"/>
              </a:spcBef>
              <a:spcAft>
                <a:spcPts val="0"/>
              </a:spcAft>
              <a:buSzPts val="1300"/>
              <a:buChar char="○"/>
            </a:pPr>
            <a:r>
              <a:rPr lang="en" sz="1300"/>
              <a:t>demand:</a:t>
            </a:r>
            <a:endParaRPr sz="1700"/>
          </a:p>
        </p:txBody>
      </p:sp>
      <p:sp>
        <p:nvSpPr>
          <p:cNvPr id="213" name="Google Shape;213;p19"/>
          <p:cNvSpPr txBox="1"/>
          <p:nvPr/>
        </p:nvSpPr>
        <p:spPr>
          <a:xfrm rot="5400000">
            <a:off x="5028384" y="3530994"/>
            <a:ext cx="7293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2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…</a:t>
            </a:r>
            <a:endParaRPr sz="1800">
              <a:solidFill>
                <a:schemeClr val="dk2"/>
              </a:solidFill>
              <a:latin typeface="Century Schoolbook"/>
              <a:ea typeface="Century Schoolbook"/>
              <a:cs typeface="Century Schoolbook"/>
              <a:sym typeface="Century Schoolbook"/>
            </a:endParaRPr>
          </a:p>
        </p:txBody>
      </p:sp>
      <p:sp>
        <p:nvSpPr>
          <p:cNvPr id="214" name="Google Shape;214;p19"/>
          <p:cNvSpPr txBox="1"/>
          <p:nvPr/>
        </p:nvSpPr>
        <p:spPr>
          <a:xfrm>
            <a:off x="7804000" y="3082750"/>
            <a:ext cx="1265400" cy="73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low-level </a:t>
            </a:r>
            <a:br>
              <a:rPr lang="en" sz="1800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</a:br>
            <a:r>
              <a:rPr lang="en" sz="1800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signals</a:t>
            </a:r>
            <a:endParaRPr/>
          </a:p>
        </p:txBody>
      </p:sp>
      <p:sp>
        <p:nvSpPr>
          <p:cNvPr id="215" name="Google Shape;215;p19"/>
          <p:cNvSpPr txBox="1"/>
          <p:nvPr/>
        </p:nvSpPr>
        <p:spPr>
          <a:xfrm>
            <a:off x="6832224" y="1711824"/>
            <a:ext cx="21612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abstract inputs</a:t>
            </a:r>
            <a:endParaRPr/>
          </a:p>
        </p:txBody>
      </p:sp>
      <p:grpSp>
        <p:nvGrpSpPr>
          <p:cNvPr id="216" name="Google Shape;216;p19"/>
          <p:cNvGrpSpPr/>
          <p:nvPr/>
        </p:nvGrpSpPr>
        <p:grpSpPr>
          <a:xfrm>
            <a:off x="2226913" y="2822060"/>
            <a:ext cx="1161010" cy="316205"/>
            <a:chOff x="6053525" y="742946"/>
            <a:chExt cx="1161010" cy="316205"/>
          </a:xfrm>
        </p:grpSpPr>
        <p:sp>
          <p:nvSpPr>
            <p:cNvPr id="217" name="Google Shape;217;p19"/>
            <p:cNvSpPr/>
            <p:nvPr/>
          </p:nvSpPr>
          <p:spPr>
            <a:xfrm>
              <a:off x="6053525" y="841494"/>
              <a:ext cx="298200" cy="212700"/>
            </a:xfrm>
            <a:prstGeom prst="rect">
              <a:avLst/>
            </a:prstGeom>
            <a:solidFill>
              <a:srgbClr val="CFE2F3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000">
                  <a:latin typeface="Century Schoolbook"/>
                  <a:ea typeface="Century Schoolbook"/>
                  <a:cs typeface="Century Schoolbook"/>
                  <a:sym typeface="Century Schoolbook"/>
                </a:rPr>
                <a:t>A</a:t>
              </a:r>
              <a:endParaRPr sz="1000">
                <a:latin typeface="Century Schoolbook"/>
                <a:ea typeface="Century Schoolbook"/>
                <a:cs typeface="Century Schoolbook"/>
                <a:sym typeface="Century Schoolbook"/>
              </a:endParaRPr>
            </a:p>
          </p:txBody>
        </p:sp>
        <p:sp>
          <p:nvSpPr>
            <p:cNvPr id="218" name="Google Shape;218;p19"/>
            <p:cNvSpPr/>
            <p:nvPr/>
          </p:nvSpPr>
          <p:spPr>
            <a:xfrm>
              <a:off x="6916335" y="846451"/>
              <a:ext cx="298200" cy="212700"/>
            </a:xfrm>
            <a:prstGeom prst="rect">
              <a:avLst/>
            </a:prstGeom>
            <a:solidFill>
              <a:srgbClr val="CFE2F3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000">
                  <a:latin typeface="Century Schoolbook"/>
                  <a:ea typeface="Century Schoolbook"/>
                  <a:cs typeface="Century Schoolbook"/>
                  <a:sym typeface="Century Schoolbook"/>
                </a:rPr>
                <a:t>C</a:t>
              </a:r>
              <a:endParaRPr sz="1000">
                <a:latin typeface="Century Schoolbook"/>
                <a:ea typeface="Century Schoolbook"/>
                <a:cs typeface="Century Schoolbook"/>
                <a:sym typeface="Century Schoolbook"/>
              </a:endParaRPr>
            </a:p>
          </p:txBody>
        </p:sp>
        <p:sp>
          <p:nvSpPr>
            <p:cNvPr id="219" name="Google Shape;219;p19"/>
            <p:cNvSpPr/>
            <p:nvPr/>
          </p:nvSpPr>
          <p:spPr>
            <a:xfrm>
              <a:off x="6474347" y="742946"/>
              <a:ext cx="298200" cy="212700"/>
            </a:xfrm>
            <a:prstGeom prst="rect">
              <a:avLst/>
            </a:prstGeom>
            <a:solidFill>
              <a:srgbClr val="CFE2F3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000">
                  <a:latin typeface="Century Schoolbook"/>
                  <a:ea typeface="Century Schoolbook"/>
                  <a:cs typeface="Century Schoolbook"/>
                  <a:sym typeface="Century Schoolbook"/>
                </a:rPr>
                <a:t>B</a:t>
              </a:r>
              <a:endParaRPr sz="1000">
                <a:latin typeface="Century Schoolbook"/>
                <a:ea typeface="Century Schoolbook"/>
                <a:cs typeface="Century Schoolbook"/>
                <a:sym typeface="Century Schoolbook"/>
              </a:endParaRPr>
            </a:p>
          </p:txBody>
        </p:sp>
        <p:cxnSp>
          <p:nvCxnSpPr>
            <p:cNvPr id="220" name="Google Shape;220;p19"/>
            <p:cNvCxnSpPr>
              <a:stCxn id="217" idx="3"/>
              <a:endCxn id="219" idx="1"/>
            </p:cNvCxnSpPr>
            <p:nvPr/>
          </p:nvCxnSpPr>
          <p:spPr>
            <a:xfrm rot="10800000" flipH="1">
              <a:off x="6351725" y="849444"/>
              <a:ext cx="122700" cy="9840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21" name="Google Shape;221;p19"/>
            <p:cNvCxnSpPr>
              <a:stCxn id="219" idx="3"/>
              <a:endCxn id="218" idx="1"/>
            </p:cNvCxnSpPr>
            <p:nvPr/>
          </p:nvCxnSpPr>
          <p:spPr>
            <a:xfrm>
              <a:off x="6772547" y="849296"/>
              <a:ext cx="143700" cy="10350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pic>
        <p:nvPicPr>
          <p:cNvPr id="222" name="Google Shape;222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262825" y="3223739"/>
            <a:ext cx="1089186" cy="513000"/>
          </a:xfrm>
          <a:prstGeom prst="rect">
            <a:avLst/>
          </a:prstGeom>
          <a:noFill/>
          <a:ln>
            <a:noFill/>
          </a:ln>
        </p:spPr>
      </p:pic>
      <p:sp>
        <p:nvSpPr>
          <p:cNvPr id="223" name="Google Shape;223;p19"/>
          <p:cNvSpPr txBox="1"/>
          <p:nvPr/>
        </p:nvSpPr>
        <p:spPr>
          <a:xfrm>
            <a:off x="4668563" y="3777150"/>
            <a:ext cx="1161000" cy="79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2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external</a:t>
            </a:r>
            <a:br>
              <a:rPr lang="en" sz="1800">
                <a:solidFill>
                  <a:schemeClr val="dk2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</a:br>
            <a:r>
              <a:rPr lang="en" sz="1800">
                <a:solidFill>
                  <a:schemeClr val="dk2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input</a:t>
            </a:r>
            <a:endParaRPr sz="1800">
              <a:solidFill>
                <a:schemeClr val="dk2"/>
              </a:solidFill>
              <a:latin typeface="Century Schoolbook"/>
              <a:ea typeface="Century Schoolbook"/>
              <a:cs typeface="Century Schoolbook"/>
              <a:sym typeface="Century Schoolbook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28" name="Google Shape;228;p20"/>
          <p:cNvCxnSpPr/>
          <p:nvPr/>
        </p:nvCxnSpPr>
        <p:spPr>
          <a:xfrm>
            <a:off x="5396729" y="2967151"/>
            <a:ext cx="0" cy="621300"/>
          </a:xfrm>
          <a:prstGeom prst="straightConnector1">
            <a:avLst/>
          </a:prstGeom>
          <a:noFill/>
          <a:ln w="38100" cap="flat" cmpd="sng">
            <a:solidFill>
              <a:srgbClr val="93C47D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29" name="Google Shape;229;p20"/>
          <p:cNvCxnSpPr>
            <a:endCxn id="230" idx="0"/>
          </p:cNvCxnSpPr>
          <p:nvPr/>
        </p:nvCxnSpPr>
        <p:spPr>
          <a:xfrm>
            <a:off x="7719489" y="2596154"/>
            <a:ext cx="0" cy="1225500"/>
          </a:xfrm>
          <a:prstGeom prst="straightConnector1">
            <a:avLst/>
          </a:prstGeom>
          <a:noFill/>
          <a:ln w="38100" cap="flat" cmpd="sng">
            <a:solidFill>
              <a:srgbClr val="93C47D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31" name="Google Shape;231;p20"/>
          <p:cNvCxnSpPr>
            <a:endCxn id="232" idx="0"/>
          </p:cNvCxnSpPr>
          <p:nvPr/>
        </p:nvCxnSpPr>
        <p:spPr>
          <a:xfrm flipH="1">
            <a:off x="6854382" y="2967150"/>
            <a:ext cx="7800" cy="575700"/>
          </a:xfrm>
          <a:prstGeom prst="straightConnector1">
            <a:avLst/>
          </a:prstGeom>
          <a:noFill/>
          <a:ln w="38100" cap="flat" cmpd="sng">
            <a:solidFill>
              <a:srgbClr val="93C47D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33" name="Google Shape;233;p20"/>
          <p:cNvCxnSpPr>
            <a:endCxn id="234" idx="0"/>
          </p:cNvCxnSpPr>
          <p:nvPr/>
        </p:nvCxnSpPr>
        <p:spPr>
          <a:xfrm>
            <a:off x="6030704" y="2797351"/>
            <a:ext cx="0" cy="1167000"/>
          </a:xfrm>
          <a:prstGeom prst="straightConnector1">
            <a:avLst/>
          </a:prstGeom>
          <a:noFill/>
          <a:ln w="38100" cap="flat" cmpd="sng">
            <a:solidFill>
              <a:srgbClr val="93C47D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35" name="Google Shape;235;p20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4569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Background</a:t>
            </a:r>
            <a:endParaRPr/>
          </a:p>
        </p:txBody>
      </p:sp>
      <p:sp>
        <p:nvSpPr>
          <p:cNvPr id="234" name="Google Shape;234;p20"/>
          <p:cNvSpPr/>
          <p:nvPr/>
        </p:nvSpPr>
        <p:spPr>
          <a:xfrm>
            <a:off x="5738954" y="3964351"/>
            <a:ext cx="583500" cy="417000"/>
          </a:xfrm>
          <a:prstGeom prst="rect">
            <a:avLst/>
          </a:prstGeom>
          <a:solidFill>
            <a:srgbClr val="CFE2F3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Century Schoolbook"/>
                <a:ea typeface="Century Schoolbook"/>
                <a:cs typeface="Century Schoolbook"/>
                <a:sym typeface="Century Schoolbook"/>
              </a:rPr>
              <a:t>A</a:t>
            </a:r>
            <a:endParaRPr sz="1200">
              <a:latin typeface="Century Schoolbook"/>
              <a:ea typeface="Century Schoolbook"/>
              <a:cs typeface="Century Schoolbook"/>
              <a:sym typeface="Century Schoolbook"/>
            </a:endParaRPr>
          </a:p>
        </p:txBody>
      </p:sp>
      <p:sp>
        <p:nvSpPr>
          <p:cNvPr id="230" name="Google Shape;230;p20"/>
          <p:cNvSpPr/>
          <p:nvPr/>
        </p:nvSpPr>
        <p:spPr>
          <a:xfrm>
            <a:off x="7427739" y="3821654"/>
            <a:ext cx="583500" cy="417000"/>
          </a:xfrm>
          <a:prstGeom prst="rect">
            <a:avLst/>
          </a:prstGeom>
          <a:solidFill>
            <a:srgbClr val="CFE2F3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Century Schoolbook"/>
                <a:ea typeface="Century Schoolbook"/>
                <a:cs typeface="Century Schoolbook"/>
                <a:sym typeface="Century Schoolbook"/>
              </a:rPr>
              <a:t>C</a:t>
            </a:r>
            <a:endParaRPr sz="1200">
              <a:latin typeface="Century Schoolbook"/>
              <a:ea typeface="Century Schoolbook"/>
              <a:cs typeface="Century Schoolbook"/>
              <a:sym typeface="Century Schoolbook"/>
            </a:endParaRPr>
          </a:p>
        </p:txBody>
      </p:sp>
      <p:sp>
        <p:nvSpPr>
          <p:cNvPr id="232" name="Google Shape;232;p20"/>
          <p:cNvSpPr/>
          <p:nvPr/>
        </p:nvSpPr>
        <p:spPr>
          <a:xfrm>
            <a:off x="6562632" y="3542850"/>
            <a:ext cx="583500" cy="417000"/>
          </a:xfrm>
          <a:prstGeom prst="rect">
            <a:avLst/>
          </a:prstGeom>
          <a:solidFill>
            <a:srgbClr val="CFE2F3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Century Schoolbook"/>
                <a:ea typeface="Century Schoolbook"/>
                <a:cs typeface="Century Schoolbook"/>
                <a:sym typeface="Century Schoolbook"/>
              </a:rPr>
              <a:t>B</a:t>
            </a:r>
            <a:endParaRPr sz="1200">
              <a:latin typeface="Century Schoolbook"/>
              <a:ea typeface="Century Schoolbook"/>
              <a:cs typeface="Century Schoolbook"/>
              <a:sym typeface="Century Schoolbook"/>
            </a:endParaRPr>
          </a:p>
        </p:txBody>
      </p:sp>
      <p:cxnSp>
        <p:nvCxnSpPr>
          <p:cNvPr id="236" name="Google Shape;236;p20"/>
          <p:cNvCxnSpPr/>
          <p:nvPr/>
        </p:nvCxnSpPr>
        <p:spPr>
          <a:xfrm>
            <a:off x="6854456" y="1733983"/>
            <a:ext cx="0" cy="723300"/>
          </a:xfrm>
          <a:prstGeom prst="straightConnector1">
            <a:avLst/>
          </a:prstGeom>
          <a:noFill/>
          <a:ln w="38100" cap="flat" cmpd="sng">
            <a:solidFill>
              <a:srgbClr val="93C47D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37" name="Google Shape;237;p20"/>
          <p:cNvSpPr txBox="1"/>
          <p:nvPr/>
        </p:nvSpPr>
        <p:spPr>
          <a:xfrm>
            <a:off x="7355499" y="4172850"/>
            <a:ext cx="971700" cy="43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latin typeface="Century Schoolbook"/>
                <a:ea typeface="Century Schoolbook"/>
                <a:cs typeface="Century Schoolbook"/>
                <a:sym typeface="Century Schoolbook"/>
              </a:rPr>
              <a:t>Routers</a:t>
            </a:r>
            <a:endParaRPr sz="1600"/>
          </a:p>
        </p:txBody>
      </p:sp>
      <p:cxnSp>
        <p:nvCxnSpPr>
          <p:cNvPr id="238" name="Google Shape;238;p20"/>
          <p:cNvCxnSpPr>
            <a:stCxn id="234" idx="3"/>
            <a:endCxn id="232" idx="1"/>
          </p:cNvCxnSpPr>
          <p:nvPr/>
        </p:nvCxnSpPr>
        <p:spPr>
          <a:xfrm rot="10800000" flipH="1">
            <a:off x="6322454" y="3751351"/>
            <a:ext cx="240300" cy="421500"/>
          </a:xfrm>
          <a:prstGeom prst="straightConnector1">
            <a:avLst/>
          </a:prstGeom>
          <a:noFill/>
          <a:ln w="3810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39" name="Google Shape;239;p20"/>
          <p:cNvCxnSpPr>
            <a:stCxn id="232" idx="3"/>
            <a:endCxn id="230" idx="1"/>
          </p:cNvCxnSpPr>
          <p:nvPr/>
        </p:nvCxnSpPr>
        <p:spPr>
          <a:xfrm>
            <a:off x="7146132" y="3751350"/>
            <a:ext cx="281700" cy="278700"/>
          </a:xfrm>
          <a:prstGeom prst="straightConnector1">
            <a:avLst/>
          </a:prstGeom>
          <a:noFill/>
          <a:ln w="3810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40" name="Google Shape;240;p20"/>
          <p:cNvSpPr/>
          <p:nvPr/>
        </p:nvSpPr>
        <p:spPr>
          <a:xfrm>
            <a:off x="4789600" y="2153475"/>
            <a:ext cx="3938868" cy="1005912"/>
          </a:xfrm>
          <a:prstGeom prst="cloud">
            <a:avLst/>
          </a:prstGeom>
          <a:solidFill>
            <a:srgbClr val="D9EAD3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latin typeface="Century Schoolbook"/>
                <a:ea typeface="Century Schoolbook"/>
                <a:cs typeface="Century Schoolbook"/>
                <a:sym typeface="Century Schoolbook"/>
              </a:rPr>
              <a:t>Control Infrastructure </a:t>
            </a:r>
            <a:endParaRPr sz="1800">
              <a:latin typeface="Century Schoolbook"/>
              <a:ea typeface="Century Schoolbook"/>
              <a:cs typeface="Century Schoolbook"/>
              <a:sym typeface="Century Schoolbook"/>
            </a:endParaRPr>
          </a:p>
        </p:txBody>
      </p:sp>
      <p:sp>
        <p:nvSpPr>
          <p:cNvPr id="241" name="Google Shape;241;p20"/>
          <p:cNvSpPr/>
          <p:nvPr/>
        </p:nvSpPr>
        <p:spPr>
          <a:xfrm>
            <a:off x="5904702" y="1317400"/>
            <a:ext cx="1899300" cy="417000"/>
          </a:xfrm>
          <a:prstGeom prst="roundRect">
            <a:avLst>
              <a:gd name="adj" fmla="val 16667"/>
            </a:avLst>
          </a:prstGeom>
          <a:solidFill>
            <a:srgbClr val="FFF2CC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latin typeface="Century Schoolbook"/>
                <a:ea typeface="Century Schoolbook"/>
                <a:cs typeface="Century Schoolbook"/>
                <a:sym typeface="Century Schoolbook"/>
              </a:rPr>
              <a:t>SDN Controller</a:t>
            </a:r>
            <a:endParaRPr sz="1800">
              <a:latin typeface="Century Schoolbook"/>
              <a:ea typeface="Century Schoolbook"/>
              <a:cs typeface="Century Schoolbook"/>
              <a:sym typeface="Century Schoolbook"/>
            </a:endParaRPr>
          </a:p>
        </p:txBody>
      </p:sp>
      <p:sp>
        <p:nvSpPr>
          <p:cNvPr id="242" name="Google Shape;242;p20"/>
          <p:cNvSpPr txBox="1"/>
          <p:nvPr/>
        </p:nvSpPr>
        <p:spPr>
          <a:xfrm>
            <a:off x="20395" y="4791275"/>
            <a:ext cx="468000" cy="3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2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2</a:t>
            </a:r>
            <a:endParaRPr sz="1200">
              <a:solidFill>
                <a:schemeClr val="dk2"/>
              </a:solidFill>
              <a:latin typeface="Century Schoolbook"/>
              <a:ea typeface="Century Schoolbook"/>
              <a:cs typeface="Century Schoolbook"/>
              <a:sym typeface="Century Schoolbook"/>
            </a:endParaRPr>
          </a:p>
        </p:txBody>
      </p:sp>
      <p:sp>
        <p:nvSpPr>
          <p:cNvPr id="243" name="Google Shape;243;p20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4735500" cy="3705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-336550" algn="l" rtl="0">
              <a:spcBef>
                <a:spcPts val="0"/>
              </a:spcBef>
              <a:spcAft>
                <a:spcPts val="0"/>
              </a:spcAft>
              <a:buSzPts val="1700"/>
              <a:buChar char="●"/>
            </a:pPr>
            <a:r>
              <a:rPr lang="en" sz="1700" u="sng"/>
              <a:t>Low-level signals</a:t>
            </a:r>
            <a:r>
              <a:rPr lang="en" sz="1700"/>
              <a:t> collected from routers and external input</a:t>
            </a:r>
            <a:endParaRPr sz="1700"/>
          </a:p>
          <a:p>
            <a:pPr marL="914400" lvl="1" indent="-311150" algn="l" rtl="0">
              <a:spcBef>
                <a:spcPts val="0"/>
              </a:spcBef>
              <a:spcAft>
                <a:spcPts val="0"/>
              </a:spcAft>
              <a:buSzPts val="1300"/>
              <a:buChar char="○"/>
            </a:pPr>
            <a:r>
              <a:rPr lang="en" sz="1300"/>
              <a:t>interface up/down status</a:t>
            </a:r>
            <a:endParaRPr sz="1300"/>
          </a:p>
          <a:p>
            <a:pPr marL="914400" lvl="1" indent="-311150" algn="l" rtl="0">
              <a:spcBef>
                <a:spcPts val="0"/>
              </a:spcBef>
              <a:spcAft>
                <a:spcPts val="0"/>
              </a:spcAft>
              <a:buSzPts val="1300"/>
              <a:buChar char="○"/>
            </a:pPr>
            <a:r>
              <a:rPr lang="en" sz="1300"/>
              <a:t>host per-destination sending rates</a:t>
            </a:r>
            <a:endParaRPr sz="1300"/>
          </a:p>
          <a:p>
            <a:pPr marL="914400" lvl="1" indent="-311150" algn="l" rtl="0">
              <a:spcBef>
                <a:spcPts val="0"/>
              </a:spcBef>
              <a:spcAft>
                <a:spcPts val="0"/>
              </a:spcAft>
              <a:buSzPts val="1300"/>
              <a:buChar char="○"/>
            </a:pPr>
            <a:r>
              <a:rPr lang="en" sz="1300"/>
              <a:t>…</a:t>
            </a:r>
            <a:endParaRPr sz="1300"/>
          </a:p>
          <a:p>
            <a:pPr marL="457200" lvl="0" indent="-336550" algn="l" rtl="0">
              <a:spcBef>
                <a:spcPts val="0"/>
              </a:spcBef>
              <a:spcAft>
                <a:spcPts val="0"/>
              </a:spcAft>
              <a:buSzPts val="1700"/>
              <a:buChar char="●"/>
            </a:pPr>
            <a:r>
              <a:rPr lang="en" sz="1700"/>
              <a:t>Aggregated into </a:t>
            </a:r>
            <a:r>
              <a:rPr lang="en" sz="1700" u="sng"/>
              <a:t>abstract inputs</a:t>
            </a:r>
            <a:endParaRPr sz="1700" u="sng"/>
          </a:p>
          <a:p>
            <a:pPr marL="914400" lvl="1" indent="-311150" algn="l" rtl="0">
              <a:spcBef>
                <a:spcPts val="0"/>
              </a:spcBef>
              <a:spcAft>
                <a:spcPts val="0"/>
              </a:spcAft>
              <a:buSzPts val="1300"/>
              <a:buChar char="○"/>
            </a:pPr>
            <a:r>
              <a:rPr lang="en" sz="1300"/>
              <a:t>topology:</a:t>
            </a:r>
            <a:br>
              <a:rPr lang="en" sz="1300"/>
            </a:br>
            <a:endParaRPr sz="1300"/>
          </a:p>
          <a:p>
            <a:pPr marL="914400" lvl="1" indent="-311150" algn="l" rtl="0">
              <a:spcBef>
                <a:spcPts val="0"/>
              </a:spcBef>
              <a:spcAft>
                <a:spcPts val="0"/>
              </a:spcAft>
              <a:buSzPts val="1300"/>
              <a:buChar char="○"/>
            </a:pPr>
            <a:r>
              <a:rPr lang="en" sz="1300"/>
              <a:t>demand:</a:t>
            </a:r>
            <a:endParaRPr sz="13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700"/>
          </a:p>
          <a:p>
            <a:pPr marL="457200" lvl="0" indent="-336550" algn="l" rtl="0">
              <a:spcBef>
                <a:spcPts val="0"/>
              </a:spcBef>
              <a:spcAft>
                <a:spcPts val="0"/>
              </a:spcAft>
              <a:buSzPts val="1700"/>
              <a:buChar char="●"/>
            </a:pPr>
            <a:r>
              <a:rPr lang="en" sz="1700"/>
              <a:t>SDN controller computes new routes</a:t>
            </a:r>
            <a:endParaRPr sz="1700"/>
          </a:p>
          <a:p>
            <a:pPr marL="457200" lvl="0" indent="-336550" algn="l" rtl="0">
              <a:spcBef>
                <a:spcPts val="0"/>
              </a:spcBef>
              <a:spcAft>
                <a:spcPts val="0"/>
              </a:spcAft>
              <a:buSzPts val="1700"/>
              <a:buChar char="●"/>
            </a:pPr>
            <a:r>
              <a:rPr lang="en" sz="1700"/>
              <a:t>Routes programmed back into routers</a:t>
            </a:r>
            <a:endParaRPr sz="1700"/>
          </a:p>
        </p:txBody>
      </p:sp>
      <p:sp>
        <p:nvSpPr>
          <p:cNvPr id="244" name="Google Shape;244;p20"/>
          <p:cNvSpPr txBox="1"/>
          <p:nvPr/>
        </p:nvSpPr>
        <p:spPr>
          <a:xfrm rot="5400000">
            <a:off x="5028384" y="3530994"/>
            <a:ext cx="7293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2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…</a:t>
            </a:r>
            <a:endParaRPr sz="1800">
              <a:solidFill>
                <a:schemeClr val="dk2"/>
              </a:solidFill>
              <a:latin typeface="Century Schoolbook"/>
              <a:ea typeface="Century Schoolbook"/>
              <a:cs typeface="Century Schoolbook"/>
              <a:sym typeface="Century Schoolbook"/>
            </a:endParaRPr>
          </a:p>
        </p:txBody>
      </p:sp>
      <p:sp>
        <p:nvSpPr>
          <p:cNvPr id="245" name="Google Shape;245;p20"/>
          <p:cNvSpPr txBox="1"/>
          <p:nvPr/>
        </p:nvSpPr>
        <p:spPr>
          <a:xfrm>
            <a:off x="7804000" y="3082750"/>
            <a:ext cx="1265400" cy="73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low-level </a:t>
            </a:r>
            <a:br>
              <a:rPr lang="en" sz="1800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</a:br>
            <a:r>
              <a:rPr lang="en" sz="1800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signals</a:t>
            </a:r>
            <a:endParaRPr/>
          </a:p>
        </p:txBody>
      </p:sp>
      <p:sp>
        <p:nvSpPr>
          <p:cNvPr id="246" name="Google Shape;246;p20"/>
          <p:cNvSpPr txBox="1"/>
          <p:nvPr/>
        </p:nvSpPr>
        <p:spPr>
          <a:xfrm>
            <a:off x="6832224" y="1711824"/>
            <a:ext cx="21612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abstract inputs</a:t>
            </a:r>
            <a:endParaRPr/>
          </a:p>
        </p:txBody>
      </p:sp>
      <p:grpSp>
        <p:nvGrpSpPr>
          <p:cNvPr id="247" name="Google Shape;247;p20"/>
          <p:cNvGrpSpPr/>
          <p:nvPr/>
        </p:nvGrpSpPr>
        <p:grpSpPr>
          <a:xfrm>
            <a:off x="2226913" y="2822060"/>
            <a:ext cx="1161010" cy="316205"/>
            <a:chOff x="6053525" y="742946"/>
            <a:chExt cx="1161010" cy="316205"/>
          </a:xfrm>
        </p:grpSpPr>
        <p:sp>
          <p:nvSpPr>
            <p:cNvPr id="248" name="Google Shape;248;p20"/>
            <p:cNvSpPr/>
            <p:nvPr/>
          </p:nvSpPr>
          <p:spPr>
            <a:xfrm>
              <a:off x="6053525" y="841494"/>
              <a:ext cx="298200" cy="212700"/>
            </a:xfrm>
            <a:prstGeom prst="rect">
              <a:avLst/>
            </a:prstGeom>
            <a:solidFill>
              <a:srgbClr val="CFE2F3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000">
                  <a:latin typeface="Century Schoolbook"/>
                  <a:ea typeface="Century Schoolbook"/>
                  <a:cs typeface="Century Schoolbook"/>
                  <a:sym typeface="Century Schoolbook"/>
                </a:rPr>
                <a:t>A</a:t>
              </a:r>
              <a:endParaRPr sz="1000">
                <a:latin typeface="Century Schoolbook"/>
                <a:ea typeface="Century Schoolbook"/>
                <a:cs typeface="Century Schoolbook"/>
                <a:sym typeface="Century Schoolbook"/>
              </a:endParaRPr>
            </a:p>
          </p:txBody>
        </p:sp>
        <p:sp>
          <p:nvSpPr>
            <p:cNvPr id="249" name="Google Shape;249;p20"/>
            <p:cNvSpPr/>
            <p:nvPr/>
          </p:nvSpPr>
          <p:spPr>
            <a:xfrm>
              <a:off x="6916335" y="846451"/>
              <a:ext cx="298200" cy="212700"/>
            </a:xfrm>
            <a:prstGeom prst="rect">
              <a:avLst/>
            </a:prstGeom>
            <a:solidFill>
              <a:srgbClr val="CFE2F3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000">
                  <a:latin typeface="Century Schoolbook"/>
                  <a:ea typeface="Century Schoolbook"/>
                  <a:cs typeface="Century Schoolbook"/>
                  <a:sym typeface="Century Schoolbook"/>
                </a:rPr>
                <a:t>C</a:t>
              </a:r>
              <a:endParaRPr sz="1000">
                <a:latin typeface="Century Schoolbook"/>
                <a:ea typeface="Century Schoolbook"/>
                <a:cs typeface="Century Schoolbook"/>
                <a:sym typeface="Century Schoolbook"/>
              </a:endParaRPr>
            </a:p>
          </p:txBody>
        </p:sp>
        <p:sp>
          <p:nvSpPr>
            <p:cNvPr id="250" name="Google Shape;250;p20"/>
            <p:cNvSpPr/>
            <p:nvPr/>
          </p:nvSpPr>
          <p:spPr>
            <a:xfrm>
              <a:off x="6474347" y="742946"/>
              <a:ext cx="298200" cy="212700"/>
            </a:xfrm>
            <a:prstGeom prst="rect">
              <a:avLst/>
            </a:prstGeom>
            <a:solidFill>
              <a:srgbClr val="CFE2F3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000">
                  <a:latin typeface="Century Schoolbook"/>
                  <a:ea typeface="Century Schoolbook"/>
                  <a:cs typeface="Century Schoolbook"/>
                  <a:sym typeface="Century Schoolbook"/>
                </a:rPr>
                <a:t>B</a:t>
              </a:r>
              <a:endParaRPr sz="1000">
                <a:latin typeface="Century Schoolbook"/>
                <a:ea typeface="Century Schoolbook"/>
                <a:cs typeface="Century Schoolbook"/>
                <a:sym typeface="Century Schoolbook"/>
              </a:endParaRPr>
            </a:p>
          </p:txBody>
        </p:sp>
        <p:cxnSp>
          <p:nvCxnSpPr>
            <p:cNvPr id="251" name="Google Shape;251;p20"/>
            <p:cNvCxnSpPr>
              <a:stCxn id="248" idx="3"/>
              <a:endCxn id="250" idx="1"/>
            </p:cNvCxnSpPr>
            <p:nvPr/>
          </p:nvCxnSpPr>
          <p:spPr>
            <a:xfrm rot="10800000" flipH="1">
              <a:off x="6351725" y="849444"/>
              <a:ext cx="122700" cy="9840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52" name="Google Shape;252;p20"/>
            <p:cNvCxnSpPr>
              <a:stCxn id="250" idx="3"/>
              <a:endCxn id="249" idx="1"/>
            </p:cNvCxnSpPr>
            <p:nvPr/>
          </p:nvCxnSpPr>
          <p:spPr>
            <a:xfrm>
              <a:off x="6772547" y="849296"/>
              <a:ext cx="143700" cy="10350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pic>
        <p:nvPicPr>
          <p:cNvPr id="253" name="Google Shape;253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262825" y="3223739"/>
            <a:ext cx="1089186" cy="513000"/>
          </a:xfrm>
          <a:prstGeom prst="rect">
            <a:avLst/>
          </a:prstGeom>
          <a:noFill/>
          <a:ln>
            <a:noFill/>
          </a:ln>
        </p:spPr>
      </p:pic>
      <p:sp>
        <p:nvSpPr>
          <p:cNvPr id="254" name="Google Shape;254;p20"/>
          <p:cNvSpPr txBox="1"/>
          <p:nvPr/>
        </p:nvSpPr>
        <p:spPr>
          <a:xfrm>
            <a:off x="4668563" y="3777150"/>
            <a:ext cx="1161000" cy="79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2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external</a:t>
            </a:r>
            <a:br>
              <a:rPr lang="en" sz="1800">
                <a:solidFill>
                  <a:schemeClr val="dk2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</a:br>
            <a:r>
              <a:rPr lang="en" sz="1800">
                <a:solidFill>
                  <a:schemeClr val="dk2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input</a:t>
            </a:r>
            <a:endParaRPr sz="1800">
              <a:solidFill>
                <a:schemeClr val="dk2"/>
              </a:solidFill>
              <a:latin typeface="Century Schoolbook"/>
              <a:ea typeface="Century Schoolbook"/>
              <a:cs typeface="Century Schoolbook"/>
              <a:sym typeface="Century Schoolbook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Google Shape;259;p2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4417500" cy="942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en"/>
              <a:t>Conducted analysis of high-impact SDN WAN outages over past 5 years…</a:t>
            </a:r>
            <a:endParaRPr/>
          </a:p>
        </p:txBody>
      </p:sp>
      <p:sp>
        <p:nvSpPr>
          <p:cNvPr id="260" name="Google Shape;260;p2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Key cause: </a:t>
            </a:r>
            <a:r>
              <a:rPr lang="en" i="1"/>
              <a:t>incorrect inputs</a:t>
            </a:r>
            <a:endParaRPr/>
          </a:p>
        </p:txBody>
      </p:sp>
      <p:sp>
        <p:nvSpPr>
          <p:cNvPr id="261" name="Google Shape;261;p21"/>
          <p:cNvSpPr txBox="1"/>
          <p:nvPr/>
        </p:nvSpPr>
        <p:spPr>
          <a:xfrm>
            <a:off x="20395" y="4791275"/>
            <a:ext cx="468000" cy="3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2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3</a:t>
            </a:r>
            <a:endParaRPr sz="1200">
              <a:solidFill>
                <a:schemeClr val="dk2"/>
              </a:solidFill>
              <a:latin typeface="Century Schoolbook"/>
              <a:ea typeface="Century Schoolbook"/>
              <a:cs typeface="Century Schoolbook"/>
              <a:sym typeface="Century Schoolbook"/>
            </a:endParaRPr>
          </a:p>
        </p:txBody>
      </p:sp>
      <p:cxnSp>
        <p:nvCxnSpPr>
          <p:cNvPr id="262" name="Google Shape;262;p21"/>
          <p:cNvCxnSpPr/>
          <p:nvPr/>
        </p:nvCxnSpPr>
        <p:spPr>
          <a:xfrm>
            <a:off x="5396729" y="2967151"/>
            <a:ext cx="0" cy="621300"/>
          </a:xfrm>
          <a:prstGeom prst="straightConnector1">
            <a:avLst/>
          </a:prstGeom>
          <a:noFill/>
          <a:ln w="38100" cap="flat" cmpd="sng">
            <a:solidFill>
              <a:srgbClr val="93C47D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63" name="Google Shape;263;p21"/>
          <p:cNvCxnSpPr>
            <a:endCxn id="264" idx="0"/>
          </p:cNvCxnSpPr>
          <p:nvPr/>
        </p:nvCxnSpPr>
        <p:spPr>
          <a:xfrm>
            <a:off x="7719489" y="2596154"/>
            <a:ext cx="0" cy="1225500"/>
          </a:xfrm>
          <a:prstGeom prst="straightConnector1">
            <a:avLst/>
          </a:prstGeom>
          <a:noFill/>
          <a:ln w="38100" cap="flat" cmpd="sng">
            <a:solidFill>
              <a:srgbClr val="93C47D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65" name="Google Shape;265;p21"/>
          <p:cNvCxnSpPr>
            <a:endCxn id="266" idx="0"/>
          </p:cNvCxnSpPr>
          <p:nvPr/>
        </p:nvCxnSpPr>
        <p:spPr>
          <a:xfrm flipH="1">
            <a:off x="6854382" y="2967150"/>
            <a:ext cx="7800" cy="575700"/>
          </a:xfrm>
          <a:prstGeom prst="straightConnector1">
            <a:avLst/>
          </a:prstGeom>
          <a:noFill/>
          <a:ln w="38100" cap="flat" cmpd="sng">
            <a:solidFill>
              <a:srgbClr val="93C47D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67" name="Google Shape;267;p21"/>
          <p:cNvCxnSpPr>
            <a:endCxn id="268" idx="0"/>
          </p:cNvCxnSpPr>
          <p:nvPr/>
        </p:nvCxnSpPr>
        <p:spPr>
          <a:xfrm>
            <a:off x="6030704" y="2797351"/>
            <a:ext cx="0" cy="1167000"/>
          </a:xfrm>
          <a:prstGeom prst="straightConnector1">
            <a:avLst/>
          </a:prstGeom>
          <a:noFill/>
          <a:ln w="38100" cap="flat" cmpd="sng">
            <a:solidFill>
              <a:srgbClr val="93C47D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68" name="Google Shape;268;p21"/>
          <p:cNvSpPr/>
          <p:nvPr/>
        </p:nvSpPr>
        <p:spPr>
          <a:xfrm>
            <a:off x="5738954" y="3964351"/>
            <a:ext cx="583500" cy="417000"/>
          </a:xfrm>
          <a:prstGeom prst="rect">
            <a:avLst/>
          </a:prstGeom>
          <a:solidFill>
            <a:srgbClr val="CFE2F3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Century Schoolbook"/>
                <a:ea typeface="Century Schoolbook"/>
                <a:cs typeface="Century Schoolbook"/>
                <a:sym typeface="Century Schoolbook"/>
              </a:rPr>
              <a:t>A</a:t>
            </a:r>
            <a:endParaRPr sz="1200">
              <a:latin typeface="Century Schoolbook"/>
              <a:ea typeface="Century Schoolbook"/>
              <a:cs typeface="Century Schoolbook"/>
              <a:sym typeface="Century Schoolbook"/>
            </a:endParaRPr>
          </a:p>
        </p:txBody>
      </p:sp>
      <p:sp>
        <p:nvSpPr>
          <p:cNvPr id="264" name="Google Shape;264;p21"/>
          <p:cNvSpPr/>
          <p:nvPr/>
        </p:nvSpPr>
        <p:spPr>
          <a:xfrm>
            <a:off x="7427739" y="3821654"/>
            <a:ext cx="583500" cy="417000"/>
          </a:xfrm>
          <a:prstGeom prst="rect">
            <a:avLst/>
          </a:prstGeom>
          <a:solidFill>
            <a:srgbClr val="CFE2F3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Century Schoolbook"/>
                <a:ea typeface="Century Schoolbook"/>
                <a:cs typeface="Century Schoolbook"/>
                <a:sym typeface="Century Schoolbook"/>
              </a:rPr>
              <a:t>C</a:t>
            </a:r>
            <a:endParaRPr sz="1200">
              <a:latin typeface="Century Schoolbook"/>
              <a:ea typeface="Century Schoolbook"/>
              <a:cs typeface="Century Schoolbook"/>
              <a:sym typeface="Century Schoolbook"/>
            </a:endParaRPr>
          </a:p>
        </p:txBody>
      </p:sp>
      <p:sp>
        <p:nvSpPr>
          <p:cNvPr id="266" name="Google Shape;266;p21"/>
          <p:cNvSpPr/>
          <p:nvPr/>
        </p:nvSpPr>
        <p:spPr>
          <a:xfrm>
            <a:off x="6562632" y="3542850"/>
            <a:ext cx="583500" cy="417000"/>
          </a:xfrm>
          <a:prstGeom prst="rect">
            <a:avLst/>
          </a:prstGeom>
          <a:solidFill>
            <a:srgbClr val="CFE2F3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Century Schoolbook"/>
                <a:ea typeface="Century Schoolbook"/>
                <a:cs typeface="Century Schoolbook"/>
                <a:sym typeface="Century Schoolbook"/>
              </a:rPr>
              <a:t>B</a:t>
            </a:r>
            <a:endParaRPr sz="1200">
              <a:latin typeface="Century Schoolbook"/>
              <a:ea typeface="Century Schoolbook"/>
              <a:cs typeface="Century Schoolbook"/>
              <a:sym typeface="Century Schoolbook"/>
            </a:endParaRPr>
          </a:p>
        </p:txBody>
      </p:sp>
      <p:cxnSp>
        <p:nvCxnSpPr>
          <p:cNvPr id="269" name="Google Shape;269;p21"/>
          <p:cNvCxnSpPr/>
          <p:nvPr/>
        </p:nvCxnSpPr>
        <p:spPr>
          <a:xfrm>
            <a:off x="6854456" y="1733983"/>
            <a:ext cx="0" cy="723300"/>
          </a:xfrm>
          <a:prstGeom prst="straightConnector1">
            <a:avLst/>
          </a:prstGeom>
          <a:noFill/>
          <a:ln w="38100" cap="flat" cmpd="sng">
            <a:solidFill>
              <a:srgbClr val="93C47D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70" name="Google Shape;270;p21"/>
          <p:cNvSpPr txBox="1"/>
          <p:nvPr/>
        </p:nvSpPr>
        <p:spPr>
          <a:xfrm>
            <a:off x="7355499" y="4172850"/>
            <a:ext cx="971700" cy="43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latin typeface="Century Schoolbook"/>
                <a:ea typeface="Century Schoolbook"/>
                <a:cs typeface="Century Schoolbook"/>
                <a:sym typeface="Century Schoolbook"/>
              </a:rPr>
              <a:t>Routers</a:t>
            </a:r>
            <a:endParaRPr sz="1600"/>
          </a:p>
        </p:txBody>
      </p:sp>
      <p:cxnSp>
        <p:nvCxnSpPr>
          <p:cNvPr id="271" name="Google Shape;271;p21"/>
          <p:cNvCxnSpPr>
            <a:stCxn id="268" idx="3"/>
            <a:endCxn id="266" idx="1"/>
          </p:cNvCxnSpPr>
          <p:nvPr/>
        </p:nvCxnSpPr>
        <p:spPr>
          <a:xfrm rot="10800000" flipH="1">
            <a:off x="6322454" y="3751351"/>
            <a:ext cx="240300" cy="421500"/>
          </a:xfrm>
          <a:prstGeom prst="straightConnector1">
            <a:avLst/>
          </a:prstGeom>
          <a:noFill/>
          <a:ln w="3810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72" name="Google Shape;272;p21"/>
          <p:cNvCxnSpPr>
            <a:stCxn id="266" idx="3"/>
            <a:endCxn id="264" idx="1"/>
          </p:cNvCxnSpPr>
          <p:nvPr/>
        </p:nvCxnSpPr>
        <p:spPr>
          <a:xfrm>
            <a:off x="7146132" y="3751350"/>
            <a:ext cx="281700" cy="278700"/>
          </a:xfrm>
          <a:prstGeom prst="straightConnector1">
            <a:avLst/>
          </a:prstGeom>
          <a:noFill/>
          <a:ln w="3810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73" name="Google Shape;273;p21"/>
          <p:cNvSpPr/>
          <p:nvPr/>
        </p:nvSpPr>
        <p:spPr>
          <a:xfrm>
            <a:off x="4789600" y="2153475"/>
            <a:ext cx="3938868" cy="1005912"/>
          </a:xfrm>
          <a:prstGeom prst="cloud">
            <a:avLst/>
          </a:prstGeom>
          <a:solidFill>
            <a:srgbClr val="D9EAD3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latin typeface="Century Schoolbook"/>
                <a:ea typeface="Century Schoolbook"/>
                <a:cs typeface="Century Schoolbook"/>
                <a:sym typeface="Century Schoolbook"/>
              </a:rPr>
              <a:t>Control Infrastructure </a:t>
            </a:r>
            <a:endParaRPr sz="1800">
              <a:latin typeface="Century Schoolbook"/>
              <a:ea typeface="Century Schoolbook"/>
              <a:cs typeface="Century Schoolbook"/>
              <a:sym typeface="Century Schoolbook"/>
            </a:endParaRPr>
          </a:p>
        </p:txBody>
      </p:sp>
      <p:sp>
        <p:nvSpPr>
          <p:cNvPr id="274" name="Google Shape;274;p21"/>
          <p:cNvSpPr/>
          <p:nvPr/>
        </p:nvSpPr>
        <p:spPr>
          <a:xfrm>
            <a:off x="5904702" y="1317400"/>
            <a:ext cx="1899300" cy="417000"/>
          </a:xfrm>
          <a:prstGeom prst="roundRect">
            <a:avLst>
              <a:gd name="adj" fmla="val 16667"/>
            </a:avLst>
          </a:prstGeom>
          <a:solidFill>
            <a:srgbClr val="FFF2CC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latin typeface="Century Schoolbook"/>
                <a:ea typeface="Century Schoolbook"/>
                <a:cs typeface="Century Schoolbook"/>
                <a:sym typeface="Century Schoolbook"/>
              </a:rPr>
              <a:t>SDN Controller</a:t>
            </a:r>
            <a:endParaRPr sz="1800">
              <a:latin typeface="Century Schoolbook"/>
              <a:ea typeface="Century Schoolbook"/>
              <a:cs typeface="Century Schoolbook"/>
              <a:sym typeface="Century Schoolbook"/>
            </a:endParaRPr>
          </a:p>
        </p:txBody>
      </p:sp>
      <p:sp>
        <p:nvSpPr>
          <p:cNvPr id="275" name="Google Shape;275;p21"/>
          <p:cNvSpPr txBox="1"/>
          <p:nvPr/>
        </p:nvSpPr>
        <p:spPr>
          <a:xfrm rot="5400000">
            <a:off x="5028384" y="3530994"/>
            <a:ext cx="7293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2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…</a:t>
            </a:r>
            <a:endParaRPr sz="1800">
              <a:solidFill>
                <a:schemeClr val="dk2"/>
              </a:solidFill>
              <a:latin typeface="Century Schoolbook"/>
              <a:ea typeface="Century Schoolbook"/>
              <a:cs typeface="Century Schoolbook"/>
              <a:sym typeface="Century Schoolbook"/>
            </a:endParaRPr>
          </a:p>
        </p:txBody>
      </p:sp>
      <p:grpSp>
        <p:nvGrpSpPr>
          <p:cNvPr id="276" name="Google Shape;276;p21"/>
          <p:cNvGrpSpPr/>
          <p:nvPr/>
        </p:nvGrpSpPr>
        <p:grpSpPr>
          <a:xfrm>
            <a:off x="6994389" y="1786126"/>
            <a:ext cx="1450200" cy="315600"/>
            <a:chOff x="1665150" y="4174825"/>
            <a:chExt cx="1450200" cy="315600"/>
          </a:xfrm>
        </p:grpSpPr>
        <p:sp>
          <p:nvSpPr>
            <p:cNvPr id="277" name="Google Shape;277;p21"/>
            <p:cNvSpPr/>
            <p:nvPr/>
          </p:nvSpPr>
          <p:spPr>
            <a:xfrm>
              <a:off x="1665150" y="4174825"/>
              <a:ext cx="1450200" cy="315600"/>
            </a:xfrm>
            <a:prstGeom prst="bracketPair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latin typeface="Century Schoolbook"/>
                  <a:ea typeface="Century Schoolbook"/>
                  <a:cs typeface="Century Schoolbook"/>
                  <a:sym typeface="Century Schoolbook"/>
                </a:rPr>
                <a:t>,</a:t>
              </a:r>
              <a:endParaRPr>
                <a:latin typeface="Century Schoolbook"/>
                <a:ea typeface="Century Schoolbook"/>
                <a:cs typeface="Century Schoolbook"/>
                <a:sym typeface="Century Schoolbook"/>
              </a:endParaRPr>
            </a:p>
          </p:txBody>
        </p:sp>
        <p:grpSp>
          <p:nvGrpSpPr>
            <p:cNvPr id="278" name="Google Shape;278;p21"/>
            <p:cNvGrpSpPr/>
            <p:nvPr/>
          </p:nvGrpSpPr>
          <p:grpSpPr>
            <a:xfrm>
              <a:off x="1713680" y="4246119"/>
              <a:ext cx="631468" cy="175715"/>
              <a:chOff x="6053525" y="742946"/>
              <a:chExt cx="1136347" cy="316205"/>
            </a:xfrm>
          </p:grpSpPr>
          <p:sp>
            <p:nvSpPr>
              <p:cNvPr id="279" name="Google Shape;279;p21"/>
              <p:cNvSpPr/>
              <p:nvPr/>
            </p:nvSpPr>
            <p:spPr>
              <a:xfrm>
                <a:off x="6053525" y="841494"/>
                <a:ext cx="298200" cy="212700"/>
              </a:xfrm>
              <a:prstGeom prst="rect">
                <a:avLst/>
              </a:prstGeom>
              <a:solidFill>
                <a:srgbClr val="CFE2F3"/>
              </a:solidFill>
              <a:ln w="1905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800">
                  <a:latin typeface="Century Schoolbook"/>
                  <a:ea typeface="Century Schoolbook"/>
                  <a:cs typeface="Century Schoolbook"/>
                  <a:sym typeface="Century Schoolbook"/>
                </a:endParaRPr>
              </a:p>
            </p:txBody>
          </p:sp>
          <p:sp>
            <p:nvSpPr>
              <p:cNvPr id="280" name="Google Shape;280;p21"/>
              <p:cNvSpPr/>
              <p:nvPr/>
            </p:nvSpPr>
            <p:spPr>
              <a:xfrm>
                <a:off x="6891672" y="846451"/>
                <a:ext cx="298200" cy="212700"/>
              </a:xfrm>
              <a:prstGeom prst="rect">
                <a:avLst/>
              </a:prstGeom>
              <a:solidFill>
                <a:srgbClr val="CFE2F3"/>
              </a:solidFill>
              <a:ln w="1905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800">
                  <a:latin typeface="Century Schoolbook"/>
                  <a:ea typeface="Century Schoolbook"/>
                  <a:cs typeface="Century Schoolbook"/>
                  <a:sym typeface="Century Schoolbook"/>
                </a:endParaRPr>
              </a:p>
            </p:txBody>
          </p:sp>
          <p:sp>
            <p:nvSpPr>
              <p:cNvPr id="281" name="Google Shape;281;p21"/>
              <p:cNvSpPr/>
              <p:nvPr/>
            </p:nvSpPr>
            <p:spPr>
              <a:xfrm>
                <a:off x="6474347" y="742946"/>
                <a:ext cx="298200" cy="212700"/>
              </a:xfrm>
              <a:prstGeom prst="rect">
                <a:avLst/>
              </a:prstGeom>
              <a:solidFill>
                <a:srgbClr val="CFE2F3"/>
              </a:solidFill>
              <a:ln w="1905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800">
                  <a:latin typeface="Century Schoolbook"/>
                  <a:ea typeface="Century Schoolbook"/>
                  <a:cs typeface="Century Schoolbook"/>
                  <a:sym typeface="Century Schoolbook"/>
                </a:endParaRPr>
              </a:p>
            </p:txBody>
          </p:sp>
          <p:cxnSp>
            <p:nvCxnSpPr>
              <p:cNvPr id="282" name="Google Shape;282;p21"/>
              <p:cNvCxnSpPr>
                <a:stCxn id="279" idx="3"/>
                <a:endCxn id="281" idx="1"/>
              </p:cNvCxnSpPr>
              <p:nvPr/>
            </p:nvCxnSpPr>
            <p:spPr>
              <a:xfrm rot="10800000" flipH="1">
                <a:off x="6351725" y="849444"/>
                <a:ext cx="122700" cy="984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83" name="Google Shape;283;p21"/>
              <p:cNvCxnSpPr>
                <a:stCxn id="281" idx="3"/>
                <a:endCxn id="280" idx="1"/>
              </p:cNvCxnSpPr>
              <p:nvPr/>
            </p:nvCxnSpPr>
            <p:spPr>
              <a:xfrm>
                <a:off x="6772547" y="849296"/>
                <a:ext cx="119100" cy="1035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pic>
          <p:nvPicPr>
            <p:cNvPr id="284" name="Google Shape;284;p21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2445150" y="4191397"/>
              <a:ext cx="605192" cy="285044"/>
            </a:xfrm>
            <a:prstGeom prst="rect">
              <a:avLst/>
            </a:prstGeom>
            <a:noFill/>
            <a:ln>
              <a:noFill/>
            </a:ln>
          </p:spPr>
        </p:pic>
      </p:grpSp>
      <p:cxnSp>
        <p:nvCxnSpPr>
          <p:cNvPr id="285" name="Google Shape;285;p21"/>
          <p:cNvCxnSpPr/>
          <p:nvPr/>
        </p:nvCxnSpPr>
        <p:spPr>
          <a:xfrm>
            <a:off x="5186725" y="1943925"/>
            <a:ext cx="1447200" cy="0"/>
          </a:xfrm>
          <a:prstGeom prst="straightConnector1">
            <a:avLst/>
          </a:prstGeom>
          <a:noFill/>
          <a:ln w="38100" cap="flat" cmpd="sng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286" name="Google Shape;286;p21"/>
          <p:cNvSpPr/>
          <p:nvPr/>
        </p:nvSpPr>
        <p:spPr>
          <a:xfrm>
            <a:off x="8225125" y="2095500"/>
            <a:ext cx="793425" cy="1893800"/>
          </a:xfrm>
          <a:custGeom>
            <a:avLst/>
            <a:gdLst/>
            <a:ahLst/>
            <a:cxnLst/>
            <a:rect l="l" t="t" r="r" b="b"/>
            <a:pathLst>
              <a:path w="31737" h="75752" extrusionOk="0">
                <a:moveTo>
                  <a:pt x="0" y="75752"/>
                </a:moveTo>
                <a:cubicBezTo>
                  <a:pt x="3735" y="73137"/>
                  <a:pt x="17182" y="66489"/>
                  <a:pt x="22411" y="60064"/>
                </a:cubicBezTo>
                <a:cubicBezTo>
                  <a:pt x="27640" y="53639"/>
                  <a:pt x="30405" y="44824"/>
                  <a:pt x="31376" y="37204"/>
                </a:cubicBezTo>
                <a:cubicBezTo>
                  <a:pt x="32347" y="29584"/>
                  <a:pt x="31377" y="20545"/>
                  <a:pt x="28239" y="14344"/>
                </a:cubicBezTo>
                <a:cubicBezTo>
                  <a:pt x="25101" y="8143"/>
                  <a:pt x="15165" y="2391"/>
                  <a:pt x="12550" y="0"/>
                </a:cubicBezTo>
              </a:path>
            </a:pathLst>
          </a:custGeom>
          <a:noFill/>
          <a:ln w="38100" cap="flat" cmpd="sng">
            <a:solidFill>
              <a:schemeClr val="dk2"/>
            </a:solidFill>
            <a:prstDash val="dash"/>
            <a:round/>
            <a:headEnd type="triangle" w="med" len="med"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87" name="Google Shape;287;p21"/>
          <p:cNvSpPr txBox="1"/>
          <p:nvPr/>
        </p:nvSpPr>
        <p:spPr>
          <a:xfrm>
            <a:off x="636340" y="2250053"/>
            <a:ext cx="3760500" cy="85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en" sz="2200" b="1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⇒ </a:t>
            </a:r>
            <a:r>
              <a:rPr lang="en" sz="1800" b="1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Over 1/3rd root-caused to </a:t>
            </a:r>
            <a:r>
              <a:rPr lang="en" sz="1800" b="1" u="sng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incorrect inputs</a:t>
            </a:r>
            <a:r>
              <a:rPr lang="en" sz="1800" b="1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.</a:t>
            </a:r>
            <a:endParaRPr/>
          </a:p>
        </p:txBody>
      </p:sp>
      <p:sp>
        <p:nvSpPr>
          <p:cNvPr id="288" name="Google Shape;288;p21"/>
          <p:cNvSpPr txBox="1"/>
          <p:nvPr/>
        </p:nvSpPr>
        <p:spPr>
          <a:xfrm>
            <a:off x="488400" y="4030050"/>
            <a:ext cx="43641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en" sz="1800" u="sng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incorrect</a:t>
            </a:r>
            <a:r>
              <a:rPr lang="en" sz="1800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: do not reflect reality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" name="Google Shape;293;p22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4569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How can inputs be wrong?</a:t>
            </a:r>
            <a:endParaRPr/>
          </a:p>
        </p:txBody>
      </p:sp>
      <p:sp>
        <p:nvSpPr>
          <p:cNvPr id="294" name="Google Shape;294;p22"/>
          <p:cNvSpPr txBox="1"/>
          <p:nvPr/>
        </p:nvSpPr>
        <p:spPr>
          <a:xfrm>
            <a:off x="7355499" y="4172850"/>
            <a:ext cx="971700" cy="43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latin typeface="Century Schoolbook"/>
                <a:ea typeface="Century Schoolbook"/>
                <a:cs typeface="Century Schoolbook"/>
                <a:sym typeface="Century Schoolbook"/>
              </a:rPr>
              <a:t>Routers</a:t>
            </a:r>
            <a:endParaRPr sz="1600"/>
          </a:p>
        </p:txBody>
      </p:sp>
      <p:sp>
        <p:nvSpPr>
          <p:cNvPr id="295" name="Google Shape;295;p22"/>
          <p:cNvSpPr txBox="1"/>
          <p:nvPr/>
        </p:nvSpPr>
        <p:spPr>
          <a:xfrm>
            <a:off x="20395" y="4791275"/>
            <a:ext cx="468000" cy="3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2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4</a:t>
            </a:r>
            <a:endParaRPr sz="1200">
              <a:solidFill>
                <a:schemeClr val="dk2"/>
              </a:solidFill>
              <a:latin typeface="Century Schoolbook"/>
              <a:ea typeface="Century Schoolbook"/>
              <a:cs typeface="Century Schoolbook"/>
              <a:sym typeface="Century Schoolbook"/>
            </a:endParaRPr>
          </a:p>
        </p:txBody>
      </p:sp>
      <p:grpSp>
        <p:nvGrpSpPr>
          <p:cNvPr id="296" name="Google Shape;296;p22"/>
          <p:cNvGrpSpPr/>
          <p:nvPr/>
        </p:nvGrpSpPr>
        <p:grpSpPr>
          <a:xfrm>
            <a:off x="4789600" y="1317400"/>
            <a:ext cx="3938868" cy="3286550"/>
            <a:chOff x="4789600" y="1317400"/>
            <a:chExt cx="3938868" cy="3286550"/>
          </a:xfrm>
        </p:grpSpPr>
        <p:cxnSp>
          <p:nvCxnSpPr>
            <p:cNvPr id="297" name="Google Shape;297;p22"/>
            <p:cNvCxnSpPr/>
            <p:nvPr/>
          </p:nvCxnSpPr>
          <p:spPr>
            <a:xfrm>
              <a:off x="5396729" y="2967151"/>
              <a:ext cx="0" cy="621300"/>
            </a:xfrm>
            <a:prstGeom prst="straightConnector1">
              <a:avLst/>
            </a:prstGeom>
            <a:noFill/>
            <a:ln w="38100" cap="flat" cmpd="sng">
              <a:solidFill>
                <a:srgbClr val="93C47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98" name="Google Shape;298;p22"/>
            <p:cNvCxnSpPr>
              <a:endCxn id="299" idx="0"/>
            </p:cNvCxnSpPr>
            <p:nvPr/>
          </p:nvCxnSpPr>
          <p:spPr>
            <a:xfrm>
              <a:off x="7719489" y="2596154"/>
              <a:ext cx="0" cy="1225500"/>
            </a:xfrm>
            <a:prstGeom prst="straightConnector1">
              <a:avLst/>
            </a:prstGeom>
            <a:noFill/>
            <a:ln w="38100" cap="flat" cmpd="sng">
              <a:solidFill>
                <a:srgbClr val="93C47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00" name="Google Shape;300;p22"/>
            <p:cNvCxnSpPr>
              <a:endCxn id="301" idx="0"/>
            </p:cNvCxnSpPr>
            <p:nvPr/>
          </p:nvCxnSpPr>
          <p:spPr>
            <a:xfrm flipH="1">
              <a:off x="6854382" y="2967150"/>
              <a:ext cx="7800" cy="575700"/>
            </a:xfrm>
            <a:prstGeom prst="straightConnector1">
              <a:avLst/>
            </a:prstGeom>
            <a:noFill/>
            <a:ln w="38100" cap="flat" cmpd="sng">
              <a:solidFill>
                <a:srgbClr val="93C47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02" name="Google Shape;302;p22"/>
            <p:cNvCxnSpPr>
              <a:endCxn id="303" idx="0"/>
            </p:cNvCxnSpPr>
            <p:nvPr/>
          </p:nvCxnSpPr>
          <p:spPr>
            <a:xfrm>
              <a:off x="6030704" y="2797351"/>
              <a:ext cx="0" cy="1167000"/>
            </a:xfrm>
            <a:prstGeom prst="straightConnector1">
              <a:avLst/>
            </a:prstGeom>
            <a:noFill/>
            <a:ln w="38100" cap="flat" cmpd="sng">
              <a:solidFill>
                <a:srgbClr val="93C47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sp>
          <p:nvSpPr>
            <p:cNvPr id="303" name="Google Shape;303;p22"/>
            <p:cNvSpPr/>
            <p:nvPr/>
          </p:nvSpPr>
          <p:spPr>
            <a:xfrm>
              <a:off x="5738954" y="3964351"/>
              <a:ext cx="583500" cy="417000"/>
            </a:xfrm>
            <a:prstGeom prst="rect">
              <a:avLst/>
            </a:prstGeom>
            <a:solidFill>
              <a:srgbClr val="CFE2F3"/>
            </a:solidFill>
            <a:ln w="381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latin typeface="Century Schoolbook"/>
                  <a:ea typeface="Century Schoolbook"/>
                  <a:cs typeface="Century Schoolbook"/>
                  <a:sym typeface="Century Schoolbook"/>
                </a:rPr>
                <a:t>A</a:t>
              </a:r>
              <a:endParaRPr sz="1200">
                <a:latin typeface="Century Schoolbook"/>
                <a:ea typeface="Century Schoolbook"/>
                <a:cs typeface="Century Schoolbook"/>
                <a:sym typeface="Century Schoolbook"/>
              </a:endParaRPr>
            </a:p>
          </p:txBody>
        </p:sp>
        <p:sp>
          <p:nvSpPr>
            <p:cNvPr id="299" name="Google Shape;299;p22"/>
            <p:cNvSpPr/>
            <p:nvPr/>
          </p:nvSpPr>
          <p:spPr>
            <a:xfrm>
              <a:off x="7427739" y="3821654"/>
              <a:ext cx="583500" cy="417000"/>
            </a:xfrm>
            <a:prstGeom prst="rect">
              <a:avLst/>
            </a:prstGeom>
            <a:solidFill>
              <a:srgbClr val="CFE2F3"/>
            </a:solidFill>
            <a:ln w="381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latin typeface="Century Schoolbook"/>
                  <a:ea typeface="Century Schoolbook"/>
                  <a:cs typeface="Century Schoolbook"/>
                  <a:sym typeface="Century Schoolbook"/>
                </a:rPr>
                <a:t>C</a:t>
              </a:r>
              <a:endParaRPr sz="1200">
                <a:latin typeface="Century Schoolbook"/>
                <a:ea typeface="Century Schoolbook"/>
                <a:cs typeface="Century Schoolbook"/>
                <a:sym typeface="Century Schoolbook"/>
              </a:endParaRPr>
            </a:p>
          </p:txBody>
        </p:sp>
        <p:sp>
          <p:nvSpPr>
            <p:cNvPr id="301" name="Google Shape;301;p22"/>
            <p:cNvSpPr/>
            <p:nvPr/>
          </p:nvSpPr>
          <p:spPr>
            <a:xfrm>
              <a:off x="6562632" y="3542850"/>
              <a:ext cx="583500" cy="417000"/>
            </a:xfrm>
            <a:prstGeom prst="rect">
              <a:avLst/>
            </a:prstGeom>
            <a:solidFill>
              <a:srgbClr val="CFE2F3"/>
            </a:solidFill>
            <a:ln w="381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latin typeface="Century Schoolbook"/>
                  <a:ea typeface="Century Schoolbook"/>
                  <a:cs typeface="Century Schoolbook"/>
                  <a:sym typeface="Century Schoolbook"/>
                </a:rPr>
                <a:t>B</a:t>
              </a:r>
              <a:endParaRPr sz="1200">
                <a:latin typeface="Century Schoolbook"/>
                <a:ea typeface="Century Schoolbook"/>
                <a:cs typeface="Century Schoolbook"/>
                <a:sym typeface="Century Schoolbook"/>
              </a:endParaRPr>
            </a:p>
          </p:txBody>
        </p:sp>
        <p:cxnSp>
          <p:nvCxnSpPr>
            <p:cNvPr id="304" name="Google Shape;304;p22"/>
            <p:cNvCxnSpPr/>
            <p:nvPr/>
          </p:nvCxnSpPr>
          <p:spPr>
            <a:xfrm>
              <a:off x="6854456" y="1733983"/>
              <a:ext cx="0" cy="723300"/>
            </a:xfrm>
            <a:prstGeom prst="straightConnector1">
              <a:avLst/>
            </a:prstGeom>
            <a:noFill/>
            <a:ln w="38100" cap="flat" cmpd="sng">
              <a:solidFill>
                <a:srgbClr val="93C47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sp>
          <p:nvSpPr>
            <p:cNvPr id="305" name="Google Shape;305;p22"/>
            <p:cNvSpPr txBox="1"/>
            <p:nvPr/>
          </p:nvSpPr>
          <p:spPr>
            <a:xfrm>
              <a:off x="7355499" y="4172850"/>
              <a:ext cx="971700" cy="431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600">
                  <a:latin typeface="Century Schoolbook"/>
                  <a:ea typeface="Century Schoolbook"/>
                  <a:cs typeface="Century Schoolbook"/>
                  <a:sym typeface="Century Schoolbook"/>
                </a:rPr>
                <a:t>Routers</a:t>
              </a:r>
              <a:endParaRPr sz="1600"/>
            </a:p>
          </p:txBody>
        </p:sp>
        <p:cxnSp>
          <p:nvCxnSpPr>
            <p:cNvPr id="306" name="Google Shape;306;p22"/>
            <p:cNvCxnSpPr>
              <a:stCxn id="303" idx="3"/>
              <a:endCxn id="301" idx="1"/>
            </p:cNvCxnSpPr>
            <p:nvPr/>
          </p:nvCxnSpPr>
          <p:spPr>
            <a:xfrm rot="10800000" flipH="1">
              <a:off x="6322454" y="3751351"/>
              <a:ext cx="240300" cy="421500"/>
            </a:xfrm>
            <a:prstGeom prst="straightConnector1">
              <a:avLst/>
            </a:prstGeom>
            <a:noFill/>
            <a:ln w="3810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07" name="Google Shape;307;p22"/>
            <p:cNvCxnSpPr>
              <a:stCxn id="301" idx="3"/>
              <a:endCxn id="299" idx="1"/>
            </p:cNvCxnSpPr>
            <p:nvPr/>
          </p:nvCxnSpPr>
          <p:spPr>
            <a:xfrm>
              <a:off x="7146132" y="3751350"/>
              <a:ext cx="281700" cy="278700"/>
            </a:xfrm>
            <a:prstGeom prst="straightConnector1">
              <a:avLst/>
            </a:prstGeom>
            <a:noFill/>
            <a:ln w="3810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sp>
          <p:nvSpPr>
            <p:cNvPr id="308" name="Google Shape;308;p22"/>
            <p:cNvSpPr/>
            <p:nvPr/>
          </p:nvSpPr>
          <p:spPr>
            <a:xfrm>
              <a:off x="4789600" y="2153475"/>
              <a:ext cx="3938868" cy="1005912"/>
            </a:xfrm>
            <a:prstGeom prst="cloud">
              <a:avLst/>
            </a:prstGeom>
            <a:solidFill>
              <a:srgbClr val="D9EAD3"/>
            </a:solidFill>
            <a:ln w="381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800">
                  <a:latin typeface="Century Schoolbook"/>
                  <a:ea typeface="Century Schoolbook"/>
                  <a:cs typeface="Century Schoolbook"/>
                  <a:sym typeface="Century Schoolbook"/>
                </a:rPr>
                <a:t>Control Infrastructure </a:t>
              </a:r>
              <a:endParaRPr sz="1800">
                <a:latin typeface="Century Schoolbook"/>
                <a:ea typeface="Century Schoolbook"/>
                <a:cs typeface="Century Schoolbook"/>
                <a:sym typeface="Century Schoolbook"/>
              </a:endParaRPr>
            </a:p>
          </p:txBody>
        </p:sp>
        <p:sp>
          <p:nvSpPr>
            <p:cNvPr id="309" name="Google Shape;309;p22"/>
            <p:cNvSpPr/>
            <p:nvPr/>
          </p:nvSpPr>
          <p:spPr>
            <a:xfrm>
              <a:off x="5904702" y="1317400"/>
              <a:ext cx="1899300" cy="417000"/>
            </a:xfrm>
            <a:prstGeom prst="roundRect">
              <a:avLst>
                <a:gd name="adj" fmla="val 16667"/>
              </a:avLst>
            </a:prstGeom>
            <a:solidFill>
              <a:srgbClr val="FFF2CC"/>
            </a:solidFill>
            <a:ln w="381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800">
                  <a:latin typeface="Century Schoolbook"/>
                  <a:ea typeface="Century Schoolbook"/>
                  <a:cs typeface="Century Schoolbook"/>
                  <a:sym typeface="Century Schoolbook"/>
                </a:rPr>
                <a:t>SDN Controller</a:t>
              </a:r>
              <a:endParaRPr sz="1800">
                <a:latin typeface="Century Schoolbook"/>
                <a:ea typeface="Century Schoolbook"/>
                <a:cs typeface="Century Schoolbook"/>
                <a:sym typeface="Century Schoolbook"/>
              </a:endParaRPr>
            </a:p>
          </p:txBody>
        </p:sp>
        <p:sp>
          <p:nvSpPr>
            <p:cNvPr id="310" name="Google Shape;310;p22"/>
            <p:cNvSpPr txBox="1"/>
            <p:nvPr/>
          </p:nvSpPr>
          <p:spPr>
            <a:xfrm rot="5400000">
              <a:off x="5028384" y="3530994"/>
              <a:ext cx="729300" cy="572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800">
                  <a:solidFill>
                    <a:schemeClr val="dk2"/>
                  </a:solidFill>
                  <a:latin typeface="Century Schoolbook"/>
                  <a:ea typeface="Century Schoolbook"/>
                  <a:cs typeface="Century Schoolbook"/>
                  <a:sym typeface="Century Schoolbook"/>
                </a:rPr>
                <a:t>…</a:t>
              </a:r>
              <a:endParaRPr sz="1800">
                <a:solidFill>
                  <a:schemeClr val="dk2"/>
                </a:solidFill>
                <a:latin typeface="Century Schoolbook"/>
                <a:ea typeface="Century Schoolbook"/>
                <a:cs typeface="Century Schoolbook"/>
                <a:sym typeface="Century Schoolbook"/>
              </a:endParaRPr>
            </a:p>
          </p:txBody>
        </p:sp>
      </p:grpSp>
      <p:grpSp>
        <p:nvGrpSpPr>
          <p:cNvPr id="311" name="Google Shape;311;p22"/>
          <p:cNvGrpSpPr/>
          <p:nvPr/>
        </p:nvGrpSpPr>
        <p:grpSpPr>
          <a:xfrm>
            <a:off x="4173475" y="1152475"/>
            <a:ext cx="4887676" cy="3642150"/>
            <a:chOff x="4173475" y="1152475"/>
            <a:chExt cx="4887676" cy="3642150"/>
          </a:xfrm>
        </p:grpSpPr>
        <p:pic>
          <p:nvPicPr>
            <p:cNvPr id="312" name="Google Shape;312;p22"/>
            <p:cNvPicPr preferRelativeResize="0"/>
            <p:nvPr/>
          </p:nvPicPr>
          <p:blipFill rotWithShape="1">
            <a:blip r:embed="rId3">
              <a:alphaModFix/>
            </a:blip>
            <a:srcRect l="4203" t="1614" r="7120" b="7161"/>
            <a:stretch/>
          </p:blipFill>
          <p:spPr>
            <a:xfrm>
              <a:off x="4173475" y="1152475"/>
              <a:ext cx="4887676" cy="314685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13" name="Google Shape;313;p22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4740100" y="4299325"/>
              <a:ext cx="3938875" cy="49530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314" name="Google Shape;314;p22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4569600" cy="363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Control system is conceptually simple, but practically </a:t>
            </a:r>
            <a:r>
              <a:rPr lang="en" i="1"/>
              <a:t>complex</a:t>
            </a:r>
            <a:r>
              <a:rPr lang="en"/>
              <a:t>…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5" name="Google Shape;315;p22"/>
          <p:cNvSpPr txBox="1"/>
          <p:nvPr/>
        </p:nvSpPr>
        <p:spPr>
          <a:xfrm>
            <a:off x="311700" y="3676575"/>
            <a:ext cx="4474800" cy="78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Bugs can happen </a:t>
            </a:r>
            <a:r>
              <a:rPr lang="en" sz="1800" i="1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anywhere</a:t>
            </a:r>
            <a:r>
              <a:rPr lang="en" sz="1800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 that lead to incorrect input produced.</a:t>
            </a:r>
            <a:endParaRPr/>
          </a:p>
        </p:txBody>
      </p:sp>
      <p:pic>
        <p:nvPicPr>
          <p:cNvPr id="316" name="Google Shape;316;p2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277178" y="2526973"/>
            <a:ext cx="235200" cy="235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17" name="Google Shape;317;p2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277178" y="3212773"/>
            <a:ext cx="235200" cy="235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18" name="Google Shape;318;p2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210378" y="3593773"/>
            <a:ext cx="235200" cy="235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19" name="Google Shape;319;p2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057978" y="1688773"/>
            <a:ext cx="235200" cy="235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20" name="Google Shape;320;p2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786553" y="2291773"/>
            <a:ext cx="235200" cy="235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21" name="Google Shape;321;p2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286578" y="2679373"/>
            <a:ext cx="235200" cy="235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22" name="Google Shape;322;p2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819353" y="1987898"/>
            <a:ext cx="235200" cy="235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1000"/>
                                        <p:tgtEl>
                                          <p:spTgt spid="29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" name="Google Shape;327;p23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Real world examples…</a:t>
            </a:r>
            <a:endParaRPr/>
          </a:p>
        </p:txBody>
      </p:sp>
      <p:sp>
        <p:nvSpPr>
          <p:cNvPr id="328" name="Google Shape;328;p23"/>
          <p:cNvSpPr txBox="1"/>
          <p:nvPr/>
        </p:nvSpPr>
        <p:spPr>
          <a:xfrm>
            <a:off x="20395" y="4791275"/>
            <a:ext cx="468000" cy="3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2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5</a:t>
            </a:r>
            <a:endParaRPr sz="1200">
              <a:solidFill>
                <a:schemeClr val="dk2"/>
              </a:solidFill>
              <a:latin typeface="Century Schoolbook"/>
              <a:ea typeface="Century Schoolbook"/>
              <a:cs typeface="Century Schoolbook"/>
              <a:sym typeface="Century Schoolbook"/>
            </a:endParaRPr>
          </a:p>
        </p:txBody>
      </p:sp>
      <p:grpSp>
        <p:nvGrpSpPr>
          <p:cNvPr id="329" name="Google Shape;329;p23"/>
          <p:cNvGrpSpPr/>
          <p:nvPr/>
        </p:nvGrpSpPr>
        <p:grpSpPr>
          <a:xfrm>
            <a:off x="5631425" y="1705725"/>
            <a:ext cx="3429871" cy="2254483"/>
            <a:chOff x="5783825" y="1858125"/>
            <a:chExt cx="3429871" cy="2254483"/>
          </a:xfrm>
        </p:grpSpPr>
        <p:cxnSp>
          <p:nvCxnSpPr>
            <p:cNvPr id="330" name="Google Shape;330;p23"/>
            <p:cNvCxnSpPr/>
            <p:nvPr/>
          </p:nvCxnSpPr>
          <p:spPr>
            <a:xfrm>
              <a:off x="6312249" y="2947648"/>
              <a:ext cx="0" cy="511800"/>
            </a:xfrm>
            <a:prstGeom prst="straightConnector1">
              <a:avLst/>
            </a:prstGeom>
            <a:noFill/>
            <a:ln w="28575" cap="flat" cmpd="sng">
              <a:solidFill>
                <a:srgbClr val="93C47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grpSp>
          <p:nvGrpSpPr>
            <p:cNvPr id="331" name="Google Shape;331;p23"/>
            <p:cNvGrpSpPr/>
            <p:nvPr/>
          </p:nvGrpSpPr>
          <p:grpSpPr>
            <a:xfrm>
              <a:off x="5783825" y="1858125"/>
              <a:ext cx="3429871" cy="2254483"/>
              <a:chOff x="5783825" y="1858125"/>
              <a:chExt cx="3429871" cy="2254483"/>
            </a:xfrm>
          </p:grpSpPr>
          <p:cxnSp>
            <p:nvCxnSpPr>
              <p:cNvPr id="332" name="Google Shape;332;p23"/>
              <p:cNvCxnSpPr>
                <a:endCxn id="333" idx="0"/>
              </p:cNvCxnSpPr>
              <p:nvPr/>
            </p:nvCxnSpPr>
            <p:spPr>
              <a:xfrm>
                <a:off x="8225619" y="2642059"/>
                <a:ext cx="0" cy="1009500"/>
              </a:xfrm>
              <a:prstGeom prst="straightConnector1">
                <a:avLst/>
              </a:prstGeom>
              <a:noFill/>
              <a:ln w="28575" cap="flat" cmpd="sng">
                <a:solidFill>
                  <a:srgbClr val="93C47D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34" name="Google Shape;334;p23"/>
              <p:cNvCxnSpPr>
                <a:endCxn id="335" idx="0"/>
              </p:cNvCxnSpPr>
              <p:nvPr/>
            </p:nvCxnSpPr>
            <p:spPr>
              <a:xfrm flipH="1">
                <a:off x="7512977" y="2947889"/>
                <a:ext cx="6600" cy="474000"/>
              </a:xfrm>
              <a:prstGeom prst="straightConnector1">
                <a:avLst/>
              </a:prstGeom>
              <a:noFill/>
              <a:ln w="28575" cap="flat" cmpd="sng">
                <a:solidFill>
                  <a:srgbClr val="93C47D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36" name="Google Shape;336;p23"/>
              <p:cNvCxnSpPr>
                <a:endCxn id="337" idx="0"/>
              </p:cNvCxnSpPr>
              <p:nvPr/>
            </p:nvCxnSpPr>
            <p:spPr>
              <a:xfrm>
                <a:off x="6834461" y="2807608"/>
                <a:ext cx="0" cy="961500"/>
              </a:xfrm>
              <a:prstGeom prst="straightConnector1">
                <a:avLst/>
              </a:prstGeom>
              <a:noFill/>
              <a:ln w="28575" cap="flat" cmpd="sng">
                <a:solidFill>
                  <a:srgbClr val="93C47D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sp>
            <p:nvSpPr>
              <p:cNvPr id="337" name="Google Shape;337;p23"/>
              <p:cNvSpPr/>
              <p:nvPr/>
            </p:nvSpPr>
            <p:spPr>
              <a:xfrm>
                <a:off x="6594161" y="3769108"/>
                <a:ext cx="480600" cy="343500"/>
              </a:xfrm>
              <a:prstGeom prst="rect">
                <a:avLst/>
              </a:prstGeom>
              <a:solidFill>
                <a:srgbClr val="CFE2F3"/>
              </a:solidFill>
              <a:ln w="2857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900">
                    <a:latin typeface="Century Schoolbook"/>
                    <a:ea typeface="Century Schoolbook"/>
                    <a:cs typeface="Century Schoolbook"/>
                    <a:sym typeface="Century Schoolbook"/>
                  </a:rPr>
                  <a:t>A</a:t>
                </a:r>
                <a:endParaRPr sz="900">
                  <a:latin typeface="Century Schoolbook"/>
                  <a:ea typeface="Century Schoolbook"/>
                  <a:cs typeface="Century Schoolbook"/>
                  <a:sym typeface="Century Schoolbook"/>
                </a:endParaRPr>
              </a:p>
            </p:txBody>
          </p:sp>
          <p:sp>
            <p:nvSpPr>
              <p:cNvPr id="333" name="Google Shape;333;p23"/>
              <p:cNvSpPr/>
              <p:nvPr/>
            </p:nvSpPr>
            <p:spPr>
              <a:xfrm>
                <a:off x="7985319" y="3651559"/>
                <a:ext cx="480600" cy="343500"/>
              </a:xfrm>
              <a:prstGeom prst="rect">
                <a:avLst/>
              </a:prstGeom>
              <a:solidFill>
                <a:srgbClr val="CFE2F3"/>
              </a:solidFill>
              <a:ln w="2857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900">
                    <a:latin typeface="Century Schoolbook"/>
                    <a:ea typeface="Century Schoolbook"/>
                    <a:cs typeface="Century Schoolbook"/>
                    <a:sym typeface="Century Schoolbook"/>
                  </a:rPr>
                  <a:t>C</a:t>
                </a:r>
                <a:endParaRPr sz="900">
                  <a:latin typeface="Century Schoolbook"/>
                  <a:ea typeface="Century Schoolbook"/>
                  <a:cs typeface="Century Schoolbook"/>
                  <a:sym typeface="Century Schoolbook"/>
                </a:endParaRPr>
              </a:p>
            </p:txBody>
          </p:sp>
          <p:sp>
            <p:nvSpPr>
              <p:cNvPr id="335" name="Google Shape;335;p23"/>
              <p:cNvSpPr/>
              <p:nvPr/>
            </p:nvSpPr>
            <p:spPr>
              <a:xfrm>
                <a:off x="7272677" y="3421889"/>
                <a:ext cx="480600" cy="343500"/>
              </a:xfrm>
              <a:prstGeom prst="rect">
                <a:avLst/>
              </a:prstGeom>
              <a:solidFill>
                <a:srgbClr val="CFE2F3"/>
              </a:solidFill>
              <a:ln w="2857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900">
                    <a:latin typeface="Century Schoolbook"/>
                    <a:ea typeface="Century Schoolbook"/>
                    <a:cs typeface="Century Schoolbook"/>
                    <a:sym typeface="Century Schoolbook"/>
                  </a:rPr>
                  <a:t>B</a:t>
                </a:r>
                <a:endParaRPr sz="900">
                  <a:latin typeface="Century Schoolbook"/>
                  <a:ea typeface="Century Schoolbook"/>
                  <a:cs typeface="Century Schoolbook"/>
                  <a:sym typeface="Century Schoolbook"/>
                </a:endParaRPr>
              </a:p>
            </p:txBody>
          </p:sp>
          <p:cxnSp>
            <p:nvCxnSpPr>
              <p:cNvPr id="338" name="Google Shape;338;p23"/>
              <p:cNvCxnSpPr>
                <a:stCxn id="337" idx="3"/>
                <a:endCxn id="335" idx="1"/>
              </p:cNvCxnSpPr>
              <p:nvPr/>
            </p:nvCxnSpPr>
            <p:spPr>
              <a:xfrm rot="10800000" flipH="1">
                <a:off x="7074761" y="3593758"/>
                <a:ext cx="198000" cy="347100"/>
              </a:xfrm>
              <a:prstGeom prst="straightConnector1">
                <a:avLst/>
              </a:prstGeom>
              <a:noFill/>
              <a:ln w="2857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39" name="Google Shape;339;p23"/>
              <p:cNvCxnSpPr>
                <a:stCxn id="335" idx="3"/>
                <a:endCxn id="333" idx="1"/>
              </p:cNvCxnSpPr>
              <p:nvPr/>
            </p:nvCxnSpPr>
            <p:spPr>
              <a:xfrm>
                <a:off x="7753277" y="3593639"/>
                <a:ext cx="231900" cy="229800"/>
              </a:xfrm>
              <a:prstGeom prst="straightConnector1">
                <a:avLst/>
              </a:prstGeom>
              <a:noFill/>
              <a:ln w="2857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sp>
            <p:nvSpPr>
              <p:cNvPr id="340" name="Google Shape;340;p23"/>
              <p:cNvSpPr txBox="1"/>
              <p:nvPr/>
            </p:nvSpPr>
            <p:spPr>
              <a:xfrm rot="5400000">
                <a:off x="6042307" y="3378505"/>
                <a:ext cx="600900" cy="471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t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>
                    <a:solidFill>
                      <a:schemeClr val="dk2"/>
                    </a:solidFill>
                    <a:latin typeface="Century Schoolbook"/>
                    <a:ea typeface="Century Schoolbook"/>
                    <a:cs typeface="Century Schoolbook"/>
                    <a:sym typeface="Century Schoolbook"/>
                  </a:rPr>
                  <a:t>…</a:t>
                </a:r>
                <a:endParaRPr>
                  <a:solidFill>
                    <a:schemeClr val="dk2"/>
                  </a:solidFill>
                  <a:latin typeface="Century Schoolbook"/>
                  <a:ea typeface="Century Schoolbook"/>
                  <a:cs typeface="Century Schoolbook"/>
                  <a:sym typeface="Century Schoolbook"/>
                </a:endParaRPr>
              </a:p>
            </p:txBody>
          </p:sp>
          <p:cxnSp>
            <p:nvCxnSpPr>
              <p:cNvPr id="341" name="Google Shape;341;p23"/>
              <p:cNvCxnSpPr/>
              <p:nvPr/>
            </p:nvCxnSpPr>
            <p:spPr>
              <a:xfrm>
                <a:off x="7228171" y="2209999"/>
                <a:ext cx="0" cy="221400"/>
              </a:xfrm>
              <a:prstGeom prst="straightConnector1">
                <a:avLst/>
              </a:prstGeom>
              <a:noFill/>
              <a:ln w="28575" cap="flat" cmpd="sng">
                <a:solidFill>
                  <a:srgbClr val="93C47D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42" name="Google Shape;342;p23"/>
              <p:cNvCxnSpPr/>
              <p:nvPr/>
            </p:nvCxnSpPr>
            <p:spPr>
              <a:xfrm>
                <a:off x="7796314" y="2204287"/>
                <a:ext cx="0" cy="192000"/>
              </a:xfrm>
              <a:prstGeom prst="straightConnector1">
                <a:avLst/>
              </a:prstGeom>
              <a:noFill/>
              <a:ln w="28575" cap="flat" cmpd="sng">
                <a:solidFill>
                  <a:srgbClr val="93C47D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sp>
            <p:nvSpPr>
              <p:cNvPr id="343" name="Google Shape;343;p23"/>
              <p:cNvSpPr/>
              <p:nvPr/>
            </p:nvSpPr>
            <p:spPr>
              <a:xfrm>
                <a:off x="5783825" y="2392404"/>
                <a:ext cx="3293244" cy="697248"/>
              </a:xfrm>
              <a:prstGeom prst="cloud">
                <a:avLst/>
              </a:prstGeom>
              <a:solidFill>
                <a:srgbClr val="D9EAD3"/>
              </a:solidFill>
              <a:ln w="2857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00">
                  <a:latin typeface="Century Schoolbook"/>
                  <a:ea typeface="Century Schoolbook"/>
                  <a:cs typeface="Century Schoolbook"/>
                  <a:sym typeface="Century Schoolbook"/>
                </a:endParaRPr>
              </a:p>
            </p:txBody>
          </p:sp>
          <p:sp>
            <p:nvSpPr>
              <p:cNvPr id="344" name="Google Shape;344;p23"/>
              <p:cNvSpPr/>
              <p:nvPr/>
            </p:nvSpPr>
            <p:spPr>
              <a:xfrm>
                <a:off x="6716130" y="1858125"/>
                <a:ext cx="1588200" cy="348000"/>
              </a:xfrm>
              <a:prstGeom prst="roundRect">
                <a:avLst>
                  <a:gd name="adj" fmla="val 16667"/>
                </a:avLst>
              </a:prstGeom>
              <a:solidFill>
                <a:srgbClr val="FFF2CC"/>
              </a:solidFill>
              <a:ln w="2857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300">
                    <a:latin typeface="Century Schoolbook"/>
                    <a:ea typeface="Century Schoolbook"/>
                    <a:cs typeface="Century Schoolbook"/>
                    <a:sym typeface="Century Schoolbook"/>
                  </a:rPr>
                  <a:t>SDN Controller</a:t>
                </a:r>
                <a:endParaRPr sz="1300">
                  <a:latin typeface="Century Schoolbook"/>
                  <a:ea typeface="Century Schoolbook"/>
                  <a:cs typeface="Century Schoolbook"/>
                  <a:sym typeface="Century Schoolbook"/>
                </a:endParaRPr>
              </a:p>
            </p:txBody>
          </p:sp>
          <p:sp>
            <p:nvSpPr>
              <p:cNvPr id="345" name="Google Shape;345;p23"/>
              <p:cNvSpPr/>
              <p:nvPr/>
            </p:nvSpPr>
            <p:spPr>
              <a:xfrm>
                <a:off x="6324564" y="2554314"/>
                <a:ext cx="638400" cy="373500"/>
              </a:xfrm>
              <a:prstGeom prst="roundRect">
                <a:avLst>
                  <a:gd name="adj" fmla="val 16667"/>
                </a:avLst>
              </a:prstGeom>
              <a:solidFill>
                <a:srgbClr val="FAFFF8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0" tIns="91425" rIns="0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900">
                    <a:latin typeface="Century Schoolbook"/>
                    <a:ea typeface="Century Schoolbook"/>
                    <a:cs typeface="Century Schoolbook"/>
                    <a:sym typeface="Century Schoolbook"/>
                  </a:rPr>
                  <a:t>Demand Collection</a:t>
                </a:r>
                <a:endParaRPr sz="900">
                  <a:latin typeface="Century Schoolbook"/>
                  <a:ea typeface="Century Schoolbook"/>
                  <a:cs typeface="Century Schoolbook"/>
                  <a:sym typeface="Century Schoolbook"/>
                </a:endParaRPr>
              </a:p>
            </p:txBody>
          </p:sp>
          <p:sp>
            <p:nvSpPr>
              <p:cNvPr id="346" name="Google Shape;346;p23"/>
              <p:cNvSpPr/>
              <p:nvPr/>
            </p:nvSpPr>
            <p:spPr>
              <a:xfrm>
                <a:off x="7031117" y="2565052"/>
                <a:ext cx="638400" cy="373500"/>
              </a:xfrm>
              <a:prstGeom prst="roundRect">
                <a:avLst>
                  <a:gd name="adj" fmla="val 16667"/>
                </a:avLst>
              </a:prstGeom>
              <a:solidFill>
                <a:srgbClr val="FAFFF8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0" tIns="91425" rIns="0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900">
                    <a:latin typeface="Century Schoolbook"/>
                    <a:ea typeface="Century Schoolbook"/>
                    <a:cs typeface="Century Schoolbook"/>
                    <a:sym typeface="Century Schoolbook"/>
                  </a:rPr>
                  <a:t>Topology Collection</a:t>
                </a:r>
                <a:endParaRPr sz="900">
                  <a:latin typeface="Century Schoolbook"/>
                  <a:ea typeface="Century Schoolbook"/>
                  <a:cs typeface="Century Schoolbook"/>
                  <a:sym typeface="Century Schoolbook"/>
                </a:endParaRPr>
              </a:p>
            </p:txBody>
          </p:sp>
          <p:sp>
            <p:nvSpPr>
              <p:cNvPr id="347" name="Google Shape;347;p23"/>
              <p:cNvSpPr txBox="1"/>
              <p:nvPr/>
            </p:nvSpPr>
            <p:spPr>
              <a:xfrm>
                <a:off x="7860037" y="2540810"/>
                <a:ext cx="354000" cy="3693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t" anchorCtr="0">
                <a:sp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200">
                    <a:latin typeface="Century Schoolbook"/>
                    <a:ea typeface="Century Schoolbook"/>
                    <a:cs typeface="Century Schoolbook"/>
                    <a:sym typeface="Century Schoolbook"/>
                  </a:rPr>
                  <a:t>…</a:t>
                </a:r>
                <a:endParaRPr sz="1800"/>
              </a:p>
            </p:txBody>
          </p:sp>
          <p:sp>
            <p:nvSpPr>
              <p:cNvPr id="348" name="Google Shape;348;p23"/>
              <p:cNvSpPr txBox="1"/>
              <p:nvPr/>
            </p:nvSpPr>
            <p:spPr>
              <a:xfrm>
                <a:off x="7803996" y="2159150"/>
                <a:ext cx="1409700" cy="3231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t" anchorCtr="0">
                <a:sp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900">
                    <a:latin typeface="Century Schoolbook"/>
                    <a:ea typeface="Century Schoolbook"/>
                    <a:cs typeface="Century Schoolbook"/>
                    <a:sym typeface="Century Schoolbook"/>
                  </a:rPr>
                  <a:t>Control Infrastructure</a:t>
                </a:r>
                <a:endParaRPr sz="1000"/>
              </a:p>
            </p:txBody>
          </p:sp>
        </p:grpSp>
      </p:grpSp>
    </p:spTree>
  </p:cSld>
  <p:clrMapOvr>
    <a:masterClrMapping/>
  </p:clrMapOvr>
</p:sld>
</file>

<file path=ppt/theme/theme1.xml><?xml version="1.0" encoding="utf-8"?>
<a:theme xmlns:a="http://schemas.openxmlformats.org/drawingml/2006/main" name="Latex Presentation">
  <a:themeElements>
    <a:clrScheme name="Simple Light">
      <a:dk1>
        <a:srgbClr val="1B1918"/>
      </a:dk1>
      <a:lt1>
        <a:srgbClr val="F9FAFB"/>
      </a:lt1>
      <a:dk2>
        <a:srgbClr val="1B1918"/>
      </a:dk2>
      <a:lt2>
        <a:srgbClr val="F0F0F0"/>
      </a:lt2>
      <a:accent1>
        <a:srgbClr val="012676"/>
      </a:accent1>
      <a:accent2>
        <a:srgbClr val="212121"/>
      </a:accent2>
      <a:accent3>
        <a:srgbClr val="78909C"/>
      </a:accent3>
      <a:accent4>
        <a:srgbClr val="FC9312"/>
      </a:accent4>
      <a:accent5>
        <a:srgbClr val="015539"/>
      </a:accent5>
      <a:accent6>
        <a:srgbClr val="EEFF41"/>
      </a:accent6>
      <a:hlink>
        <a:srgbClr val="A80001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2008</Words>
  <Application>Microsoft Office PowerPoint</Application>
  <PresentationFormat>On-screen Show (16:9)</PresentationFormat>
  <Paragraphs>495</Paragraphs>
  <Slides>38</Slides>
  <Notes>38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38</vt:i4>
      </vt:variant>
    </vt:vector>
  </HeadingPairs>
  <TitlesOfParts>
    <vt:vector size="43" baseType="lpstr">
      <vt:lpstr>Arial</vt:lpstr>
      <vt:lpstr>Consolas</vt:lpstr>
      <vt:lpstr>Century Schoolbook</vt:lpstr>
      <vt:lpstr>Roboto</vt:lpstr>
      <vt:lpstr>Latex Presentation</vt:lpstr>
      <vt:lpstr>The Case for Validating SDN Inputs</vt:lpstr>
      <vt:lpstr>No end in sight for WAN outages</vt:lpstr>
      <vt:lpstr>Background</vt:lpstr>
      <vt:lpstr>Background</vt:lpstr>
      <vt:lpstr>Background</vt:lpstr>
      <vt:lpstr>Background</vt:lpstr>
      <vt:lpstr>Key cause: incorrect inputs</vt:lpstr>
      <vt:lpstr>How can inputs be wrong?</vt:lpstr>
      <vt:lpstr>Real world examples…</vt:lpstr>
      <vt:lpstr>Real world examples…</vt:lpstr>
      <vt:lpstr>Real world examples…</vt:lpstr>
      <vt:lpstr>Real world examples…</vt:lpstr>
      <vt:lpstr>Real world examples…</vt:lpstr>
      <vt:lpstr>Why is it not caught today?</vt:lpstr>
      <vt:lpstr>Why is it not caught today?</vt:lpstr>
      <vt:lpstr>Validating controller inputs</vt:lpstr>
      <vt:lpstr>Rich view of reality</vt:lpstr>
      <vt:lpstr>Making low-level signals trustworthy</vt:lpstr>
      <vt:lpstr>Making low-level signals trustworthy</vt:lpstr>
      <vt:lpstr>Making low-level signals trustworthy</vt:lpstr>
      <vt:lpstr>Making low-level signals trustworthy</vt:lpstr>
      <vt:lpstr>Making low-level signals trustworthy</vt:lpstr>
      <vt:lpstr>Making low-level signals trustworthy</vt:lpstr>
      <vt:lpstr>Making low-level signals trustworthy</vt:lpstr>
      <vt:lpstr>Making low-level signals trustworthy</vt:lpstr>
      <vt:lpstr>Input validation: agreement with high-level inputs</vt:lpstr>
      <vt:lpstr>Input validation: agreement with high-level inputs</vt:lpstr>
      <vt:lpstr>Hodor: (1) Hardening low-level signals</vt:lpstr>
      <vt:lpstr>Hodor: (1) Hardening low-level signals</vt:lpstr>
      <vt:lpstr>Hodor: (1) Hardening low-level signals</vt:lpstr>
      <vt:lpstr>Hodor: (1) Hardening low-level signals</vt:lpstr>
      <vt:lpstr>Hodor: (1) Hardening low-level signals</vt:lpstr>
      <vt:lpstr>Hodor: (1) Hardening low-level signals</vt:lpstr>
      <vt:lpstr>Hodor: (1) Hardening low-level signals</vt:lpstr>
      <vt:lpstr>Hodor: (1) Hardening low-level signals</vt:lpstr>
      <vt:lpstr>Hodor: (1) Hardening low-level signals</vt:lpstr>
      <vt:lpstr>Hodor: (2) Agreement with high-level inputs</vt:lpstr>
      <vt:lpstr>Active questions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cp:lastModifiedBy/>
  <cp:revision>1</cp:revision>
  <dcterms:modified xsi:type="dcterms:W3CDTF">2025-02-13T16:28:39Z</dcterms:modified>
</cp:coreProperties>
</file>