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14" r:id="rId3"/>
    <p:sldId id="258" r:id="rId4"/>
    <p:sldId id="294" r:id="rId5"/>
    <p:sldId id="293" r:id="rId6"/>
    <p:sldId id="267" r:id="rId7"/>
    <p:sldId id="268" r:id="rId8"/>
    <p:sldId id="295" r:id="rId9"/>
    <p:sldId id="266" r:id="rId10"/>
    <p:sldId id="271" r:id="rId11"/>
    <p:sldId id="313" r:id="rId12"/>
    <p:sldId id="273" r:id="rId13"/>
    <p:sldId id="274" r:id="rId14"/>
    <p:sldId id="275" r:id="rId15"/>
    <p:sldId id="286" r:id="rId16"/>
    <p:sldId id="309" r:id="rId17"/>
    <p:sldId id="300" r:id="rId18"/>
    <p:sldId id="285" r:id="rId19"/>
    <p:sldId id="311" r:id="rId20"/>
    <p:sldId id="307" r:id="rId21"/>
    <p:sldId id="308" r:id="rId2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8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88064" autoAdjust="0"/>
  </p:normalViewPr>
  <p:slideViewPr>
    <p:cSldViewPr snapToGrid="0">
      <p:cViewPr varScale="1">
        <p:scale>
          <a:sx n="60" d="100"/>
          <a:sy n="60" d="100"/>
        </p:scale>
        <p:origin x="1132" y="4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ar1984\Dropbox\Shay%20V%20-%20Research\IBM\CoNEXT_2016\Book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ar1984\Dropbox\Shay%20V%20-%20Research\IBM\CoNEXT_2016\Book1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ar1984\Dropbox\Shay%20V%20-%20Research\IBM\CoNEXT_2016\Book1%20-%20Copy%20-%20Copy%20-%20C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ar1984\Dropbox\Shay%20V%20-%20Research\IBM\CoNEXT_2016\Book1%20-%20Copy%20-%20Copy%20-%20Cop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ar1984\Dropbox\Shay%20V%20-%20Research\IBM\CoNEXT_2016\Book1%20-%20Copy%20-%20Copy%20-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Completion Time [ms]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Typical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7.450379452887293E-2"/>
                  <c:y val="2.115498206490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73-4B01-9C31-DFBCD2794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2.17</c:v>
                </c:pt>
                <c:pt idx="1">
                  <c:v>2.2200000000000002</c:v>
                </c:pt>
                <c:pt idx="2">
                  <c:v>2.4300000000000002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F0-4F4C-975D-B38D2F7440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Typical + O2M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7.450379452887293E-2"/>
                  <c:y val="-3.80789677168310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73-4B01-9C31-DFBCD2794420}"/>
                </c:ext>
              </c:extLst>
            </c:dLbl>
            <c:dLbl>
              <c:idx val="1"/>
              <c:layout>
                <c:manualLayout>
                  <c:x val="-7.7344462788252341E-2"/>
                  <c:y val="-7.6157935433662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73-4B01-9C31-DFBCD2794420}"/>
                </c:ext>
              </c:extLst>
            </c:dLbl>
            <c:dLbl>
              <c:idx val="2"/>
              <c:layout>
                <c:manualLayout>
                  <c:x val="-8.302579930701115E-2"/>
                  <c:y val="-5.92339497817372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73-4B01-9C31-DFBCD2794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2.2799999999999998</c:v>
                </c:pt>
                <c:pt idx="1">
                  <c:v>2.79</c:v>
                </c:pt>
                <c:pt idx="2">
                  <c:v>3.58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F0-4F4C-975D-B38D2F7440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o2m</c:v>
                </c:pt>
              </c:strCache>
            </c:strRef>
          </c:tx>
          <c:spPr>
            <a:ln w="25400">
              <a:solidFill>
                <a:schemeClr val="accent2"/>
              </a:solidFill>
              <a:prstDash val="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4.5450692150070492E-2"/>
                  <c:y val="8.46199282596238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73-4B01-9C31-DFBCD2794420}"/>
                </c:ext>
              </c:extLst>
            </c:dLbl>
            <c:dLbl>
              <c:idx val="1"/>
              <c:layout>
                <c:manualLayout>
                  <c:x val="-7.9538711262623366E-2"/>
                  <c:y val="-2.9616974890868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73-4B01-9C31-DFBCD2794420}"/>
                </c:ext>
              </c:extLst>
            </c:dLbl>
            <c:dLbl>
              <c:idx val="2"/>
              <c:layout>
                <c:manualLayout>
                  <c:x val="-8.8060716040761572E-2"/>
                  <c:y val="5.0771623806450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73-4B01-9C31-DFBCD2794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2.25</c:v>
                </c:pt>
                <c:pt idx="1">
                  <c:v>2.61</c:v>
                </c:pt>
                <c:pt idx="2">
                  <c:v>3.57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D73-4B01-9C31-DFBCD2794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380224"/>
        <c:axId val="73381760"/>
      </c:lineChart>
      <c:catAx>
        <c:axId val="733802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81760"/>
        <c:crosses val="autoZero"/>
        <c:auto val="1"/>
        <c:lblAlgn val="ctr"/>
        <c:lblOffset val="100"/>
        <c:noMultiLvlLbl val="0"/>
      </c:catAx>
      <c:valAx>
        <c:axId val="73381760"/>
        <c:scaling>
          <c:orientation val="minMax"/>
          <c:min val="1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38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OCS Configurations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Typical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Sheet1!$A$29:$A$31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23</c:v>
                </c:pt>
                <c:pt idx="1">
                  <c:v>29</c:v>
                </c:pt>
                <c:pt idx="2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52-4489-8E34-179A4042D1DF}"/>
            </c:ext>
          </c:extLst>
        </c:ser>
        <c:ser>
          <c:idx val="1"/>
          <c:order val="1"/>
          <c:tx>
            <c:strRef>
              <c:f>Sheet1!$C$28</c:f>
              <c:strCache>
                <c:ptCount val="1"/>
                <c:pt idx="0">
                  <c:v>Typical + O2M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2844206886973485E-2"/>
                  <c:y val="-2.9616974890868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45-4117-B40E-174AC77090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Sheet1!$A$29:$A$31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Sheet1!$C$29:$C$31</c:f>
              <c:numCache>
                <c:formatCode>General</c:formatCode>
                <c:ptCount val="3"/>
                <c:pt idx="0">
                  <c:v>33</c:v>
                </c:pt>
                <c:pt idx="1">
                  <c:v>59</c:v>
                </c:pt>
                <c:pt idx="2">
                  <c:v>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52-4489-8E34-179A4042D1D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3703808"/>
        <c:axId val="73705344"/>
      </c:lineChart>
      <c:catAx>
        <c:axId val="7370380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05344"/>
        <c:crosses val="autoZero"/>
        <c:auto val="1"/>
        <c:lblAlgn val="ctr"/>
        <c:lblOffset val="100"/>
        <c:noMultiLvlLbl val="0"/>
      </c:catAx>
      <c:valAx>
        <c:axId val="737053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70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OCS Configurations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Hybrid - Typical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0511082591842051E-2"/>
                  <c:y val="1.3112188191906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CE-422E-804B-57DFBC09D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</c:v>
                </c:pt>
                <c:pt idx="1">
                  <c:v>29</c:v>
                </c:pt>
                <c:pt idx="2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52-4489-8E34-179A4042D1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 - Typical + O2M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33</c:v>
                </c:pt>
                <c:pt idx="1">
                  <c:v>59</c:v>
                </c:pt>
                <c:pt idx="2">
                  <c:v>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52-4489-8E34-179A4042D1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Composite - Typical + O2M </c:v>
                </c:pt>
              </c:strCache>
            </c:strRef>
          </c:tx>
          <c:spPr>
            <a:ln w="22225" cap="rnd">
              <a:solidFill>
                <a:srgbClr val="00B050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3286757364936104E-2"/>
                  <c:y val="-9.83414114393001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CE-422E-804B-57DFBC09D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25</c:v>
                </c:pt>
                <c:pt idx="1">
                  <c:v>35</c:v>
                </c:pt>
                <c:pt idx="2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C6-48E7-AE4A-2461191432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0190848"/>
        <c:axId val="80200832"/>
      </c:lineChart>
      <c:catAx>
        <c:axId val="80190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832"/>
        <c:crosses val="autoZero"/>
        <c:auto val="1"/>
        <c:lblAlgn val="ctr"/>
        <c:lblOffset val="100"/>
        <c:noMultiLvlLbl val="0"/>
      </c:catAx>
      <c:valAx>
        <c:axId val="802008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19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Completion Time [ms]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Hybrid - Typical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6.9648481106349733E-2"/>
                  <c:y val="-6.465247892621904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27-4F6B-94CD-7BB6B1CE478C}"/>
                </c:ext>
              </c:extLst>
            </c:dLbl>
            <c:dLbl>
              <c:idx val="1"/>
              <c:layout>
                <c:manualLayout>
                  <c:x val="-6.382259393726987E-2"/>
                  <c:y val="1.6163119731554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27-4F6B-94CD-7BB6B1CE478C}"/>
                </c:ext>
              </c:extLst>
            </c:dLbl>
            <c:dLbl>
              <c:idx val="2"/>
              <c:layout>
                <c:manualLayout>
                  <c:x val="-6.0909650352729945E-2"/>
                  <c:y val="-1.9395743677865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27-4F6B-94CD-7BB6B1CE4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Sheet1!$A$9:$A$11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Sheet1!$B$9:$B$11</c:f>
              <c:numCache>
                <c:formatCode>General</c:formatCode>
                <c:ptCount val="3"/>
                <c:pt idx="0">
                  <c:v>2.17</c:v>
                </c:pt>
                <c:pt idx="1">
                  <c:v>2.2200000000000002</c:v>
                </c:pt>
                <c:pt idx="2">
                  <c:v>2.4300000000000002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52-4489-8E34-179A4042D1DF}"/>
            </c:ext>
          </c:extLst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Hybrid - Typical + O2M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6.9648481106349733E-2"/>
                  <c:y val="-2.9093615516798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27-4F6B-94CD-7BB6B1CE4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Sheet1!$A$9:$A$11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Sheet1!$C$9:$C$11</c:f>
              <c:numCache>
                <c:formatCode>General</c:formatCode>
                <c:ptCount val="3"/>
                <c:pt idx="0">
                  <c:v>2.2799999999999998</c:v>
                </c:pt>
                <c:pt idx="1">
                  <c:v>2.79</c:v>
                </c:pt>
                <c:pt idx="2">
                  <c:v>3.58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52-4489-8E34-179A4042D1DF}"/>
            </c:ext>
          </c:extLst>
        </c:ser>
        <c:ser>
          <c:idx val="2"/>
          <c:order val="2"/>
          <c:tx>
            <c:strRef>
              <c:f>Sheet1!$D$8</c:f>
              <c:strCache>
                <c:ptCount val="1"/>
                <c:pt idx="0">
                  <c:v>Composite - Typical + O2M </c:v>
                </c:pt>
              </c:strCache>
            </c:strRef>
          </c:tx>
          <c:spPr>
            <a:ln w="22225" cap="rnd">
              <a:solidFill>
                <a:srgbClr val="00B050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6.9648481106349733E-2"/>
                  <c:y val="3.2326239463109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27-4F6B-94CD-7BB6B1CE478C}"/>
                </c:ext>
              </c:extLst>
            </c:dLbl>
            <c:dLbl>
              <c:idx val="1"/>
              <c:layout>
                <c:manualLayout>
                  <c:x val="-6.0909650352729945E-2"/>
                  <c:y val="-1.29304957852438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27-4F6B-94CD-7BB6B1CE4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Sheet1!$A$9:$A$11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Sheet1!$D$9:$D$11</c:f>
              <c:numCache>
                <c:formatCode>General</c:formatCode>
                <c:ptCount val="3"/>
                <c:pt idx="0">
                  <c:v>2.16</c:v>
                </c:pt>
                <c:pt idx="1">
                  <c:v>2.35</c:v>
                </c:pt>
                <c:pt idx="2">
                  <c:v>2.27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A9-488E-ACB8-C913E15056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0231424"/>
        <c:axId val="80265984"/>
      </c:lineChart>
      <c:catAx>
        <c:axId val="802314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65984"/>
        <c:crosses val="autoZero"/>
        <c:auto val="1"/>
        <c:lblAlgn val="ctr"/>
        <c:lblOffset val="100"/>
        <c:noMultiLvlLbl val="0"/>
      </c:catAx>
      <c:valAx>
        <c:axId val="80265984"/>
        <c:scaling>
          <c:orientation val="minMax"/>
          <c:min val="1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8023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Completion Time [ms]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Sheet1!$B$8</c:f>
              <c:strCache>
                <c:ptCount val="1"/>
                <c:pt idx="0">
                  <c:v>Hybrid - coflow</c:v>
                </c:pt>
              </c:strCache>
            </c:strRef>
          </c:tx>
          <c:spPr>
            <a:ln w="22225" cap="rnd">
              <a:solidFill>
                <a:schemeClr val="accent2"/>
              </a:solidFill>
              <a:prstDash val="sysDash"/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518541607201957E-2"/>
                  <c:y val="-4.2024111302042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D3-4976-B8CE-94B881879D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Sheet1!$A$9:$A$11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Sheet1!$B$9:$B$11</c:f>
              <c:numCache>
                <c:formatCode>General</c:formatCode>
                <c:ptCount val="3"/>
                <c:pt idx="0">
                  <c:v>2.25</c:v>
                </c:pt>
                <c:pt idx="1">
                  <c:v>2.61</c:v>
                </c:pt>
                <c:pt idx="2">
                  <c:v>3.57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52-4489-8E34-179A4042D1DF}"/>
            </c:ext>
          </c:extLst>
        </c:ser>
        <c:ser>
          <c:idx val="2"/>
          <c:order val="1"/>
          <c:tx>
            <c:strRef>
              <c:f>Sheet1!$C$8</c:f>
              <c:strCache>
                <c:ptCount val="1"/>
                <c:pt idx="0">
                  <c:v>Hybrid - Typical + O2M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7.1872302199216559E-2"/>
                  <c:y val="6.465247892621904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D3-4976-B8CE-94B881879DF6}"/>
                </c:ext>
              </c:extLst>
            </c:dLbl>
            <c:dLbl>
              <c:idx val="1"/>
              <c:layout>
                <c:manualLayout>
                  <c:x val="-6.0909650352729945E-2"/>
                  <c:y val="-1.29304957852438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D3-4976-B8CE-94B881879DF6}"/>
                </c:ext>
              </c:extLst>
            </c:dLbl>
            <c:dLbl>
              <c:idx val="2"/>
              <c:layout>
                <c:manualLayout>
                  <c:x val="-5.3173620608439991E-2"/>
                  <c:y val="-3.555886340942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D3-4976-B8CE-94B881879D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Sheet1!$A$9:$A$11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Sheet1!$C$9:$C$11</c:f>
              <c:numCache>
                <c:formatCode>General</c:formatCode>
                <c:ptCount val="3"/>
                <c:pt idx="0">
                  <c:v>2.2799999999999998</c:v>
                </c:pt>
                <c:pt idx="1">
                  <c:v>2.79</c:v>
                </c:pt>
                <c:pt idx="2">
                  <c:v>3.58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A9-488E-ACB8-C913E1505606}"/>
            </c:ext>
          </c:extLst>
        </c:ser>
        <c:ser>
          <c:idx val="0"/>
          <c:order val="2"/>
          <c:tx>
            <c:strRef>
              <c:f>Sheet1!$D$8</c:f>
              <c:strCache>
                <c:ptCount val="1"/>
                <c:pt idx="0">
                  <c:v>Composite - Typical + O2M 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981501294944376E-2"/>
                  <c:y val="1.9395743677865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D3-4976-B8CE-94B881879D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Sheet1!$A$9:$A$11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Sheet1!$D$9:$D$11</c:f>
              <c:numCache>
                <c:formatCode>General</c:formatCode>
                <c:ptCount val="3"/>
                <c:pt idx="0">
                  <c:v>2.16</c:v>
                </c:pt>
                <c:pt idx="1">
                  <c:v>2.35</c:v>
                </c:pt>
                <c:pt idx="2">
                  <c:v>2.27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9D3-4976-B8CE-94B881879DF6}"/>
            </c:ext>
          </c:extLst>
        </c:ser>
        <c:ser>
          <c:idx val="3"/>
          <c:order val="3"/>
          <c:tx>
            <c:strRef>
              <c:f>Sheet1!$E$8</c:f>
              <c:strCache>
                <c:ptCount val="1"/>
                <c:pt idx="0">
                  <c:v>Composite - O2M Coflow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382363190308665E-2"/>
                  <c:y val="1.9395743677865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D3-4976-B8CE-94B881879DF6}"/>
                </c:ext>
              </c:extLst>
            </c:dLbl>
            <c:dLbl>
              <c:idx val="1"/>
              <c:layout>
                <c:manualLayout>
                  <c:x val="-4.2054084722107914E-2"/>
                  <c:y val="-1.6163119731554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D3-4976-B8CE-94B881879D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Sheet1!$A$9:$A$11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cat>
          <c:val>
            <c:numRef>
              <c:f>Sheet1!$E$9:$E$11</c:f>
              <c:numCache>
                <c:formatCode>General</c:formatCode>
                <c:ptCount val="3"/>
                <c:pt idx="0">
                  <c:v>1.93</c:v>
                </c:pt>
                <c:pt idx="1">
                  <c:v>0.87</c:v>
                </c:pt>
                <c:pt idx="2">
                  <c:v>1.51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9D3-4976-B8CE-94B881879D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901312"/>
        <c:axId val="45902848"/>
      </c:lineChart>
      <c:catAx>
        <c:axId val="4590131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02848"/>
        <c:crosses val="autoZero"/>
        <c:auto val="1"/>
        <c:lblAlgn val="ctr"/>
        <c:lblOffset val="100"/>
        <c:noMultiLvlLbl val="0"/>
      </c:catAx>
      <c:valAx>
        <c:axId val="45902848"/>
        <c:scaling>
          <c:orientation val="minMax"/>
          <c:min val="0.5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590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AAB724-06B5-460C-85FE-381B14B6393C}" type="datetimeFigureOut">
              <a:rPr lang="he-IL" smtClean="0"/>
              <a:t>י"ח/כסלו/תשע"ז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7EC446-E73B-4C7F-97B6-8F51EF3B7A3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526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0720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479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3854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8712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0002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8825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8126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l"/>
                <a:endParaRPr lang="he-IL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l"/>
                <a:r>
                  <a:rPr lang="en-US" dirty="0" smtClean="0"/>
                  <a:t>To illustrate this process consider the following example with </a:t>
                </a:r>
                <a:r>
                  <a:rPr lang="en-US" b="0" i="0" smtClean="0">
                    <a:latin typeface="Cambria Math"/>
                  </a:rPr>
                  <a:t>𝐵</a:t>
                </a:r>
                <a:r>
                  <a:rPr lang="en-US" b="0" i="0" smtClean="0">
                    <a:latin typeface="Cambria Math"/>
                  </a:rPr>
                  <a:t>_</a:t>
                </a:r>
                <a:r>
                  <a:rPr lang="en-US" b="0" i="0" smtClean="0">
                    <a:latin typeface="Cambria Math"/>
                  </a:rPr>
                  <a:t>𝑡=10, 𝑅_𝑡=4</a:t>
                </a:r>
                <a:r>
                  <a:rPr lang="en-US" dirty="0" smtClean="0"/>
                  <a:t>.</a:t>
                </a:r>
              </a:p>
              <a:p>
                <a:pPr algn="l"/>
                <a:endParaRPr lang="en-US" dirty="0" smtClean="0"/>
              </a:p>
              <a:p>
                <a:pPr algn="l"/>
                <a:r>
                  <a:rPr lang="en-US" dirty="0" smtClean="0"/>
                  <a:t>For</a:t>
                </a:r>
                <a:r>
                  <a:rPr lang="en-US" baseline="0" dirty="0" smtClean="0"/>
                  <a:t> the composite entries we consider only entries below 10  - thus removing from consideration the entries marked by a square. Then we remove from our consideration any entries that do not belong to any row or column with at least a total of 4 remained entries. These entries are marked by a circle. Finally, we aggregate the remained entries to the composite entries while removing them from the non composite entries. We consider them by an arbitrary order. Note that the entry marked by a </a:t>
                </a:r>
                <a:r>
                  <a:rPr lang="en-US" dirty="0" smtClean="0"/>
                  <a:t>hexagonal can be aggregated</a:t>
                </a:r>
                <a:r>
                  <a:rPr lang="en-US" baseline="0" dirty="0" smtClean="0"/>
                  <a:t> to both optional composite entries. We greedily assign it to the less loaded composite entry to achieve better balance between the two paths.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 </a:t>
                </a:r>
                <a:endParaRPr lang="he-IL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98806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2403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4431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4431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8222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9034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126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99174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99174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79877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6598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89276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1845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C446-E73B-4C7F-97B6-8F51EF3B7A31}" type="slidenum">
              <a:rPr lang="he-IL" smtClean="0"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627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D0F8-2EB7-438A-BEA8-9495F81155FC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3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FDC3-F84C-4872-B79F-55E3FDFA795F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1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027-0479-4FF8-950A-78A0C788CF58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D2E5-284E-472E-BB74-A994D54C8573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1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EB-DACE-43E1-8666-D710D936A075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0A6A-B018-4AF9-9727-DB9AFD97B9D2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46809-F898-4BE7-981B-E04280EB95FF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5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7A7-E121-43BA-9CF2-B92AADCBEBCE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7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9BA-E37E-4968-A94C-AC78EB226ADD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8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9BF5-A940-4E63-B92A-2FE9A521F462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8DF7-9BAA-4E7D-B0CC-6702CEC696FE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5E324-5CBB-4E95-8B7B-27F06234BD32}" type="datetime1">
              <a:rPr lang="en-US" smtClean="0"/>
              <a:t>18-Dec-16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7388-CDFE-4BFB-B76B-D7BCD2A1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35.png"/><Relationship Id="rId7" Type="http://schemas.openxmlformats.org/officeDocument/2006/relationships/image" Target="../media/image25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28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chart" Target="../charts/chart5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4603"/>
            <a:ext cx="12192000" cy="23601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US" sz="8000" b="1" dirty="0"/>
              <a:t>Composite-Path</a:t>
            </a:r>
            <a:br>
              <a:rPr lang="en-US" sz="8000" b="1" dirty="0"/>
            </a:br>
            <a:r>
              <a:rPr lang="en-US" sz="8000" b="1" dirty="0"/>
              <a:t> Switching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304" y="3997608"/>
            <a:ext cx="9964530" cy="1655762"/>
          </a:xfrm>
        </p:spPr>
        <p:txBody>
          <a:bodyPr/>
          <a:lstStyle/>
          <a:p>
            <a:r>
              <a:rPr lang="en-US" dirty="0"/>
              <a:t>Shay Vargaftik, Katherine Barabash, Yaniv Ben-</a:t>
            </a:r>
            <a:r>
              <a:rPr lang="en-US" dirty="0" err="1"/>
              <a:t>Itzhak</a:t>
            </a:r>
            <a:r>
              <a:rPr lang="en-US" dirty="0"/>
              <a:t>, </a:t>
            </a:r>
          </a:p>
          <a:p>
            <a:r>
              <a:rPr lang="en-US" dirty="0"/>
              <a:t>Ofer Biran, Isaac Keslassy, Dean Lorenz, Ariel Orda.</a:t>
            </a:r>
          </a:p>
        </p:txBody>
      </p:sp>
      <p:pic>
        <p:nvPicPr>
          <p:cNvPr id="4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85597" y="5249390"/>
            <a:ext cx="4177216" cy="117475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pasted-image.png"/>
          <p:cNvPicPr>
            <a:picLocks noChangeAspect="1"/>
          </p:cNvPicPr>
          <p:nvPr/>
        </p:nvPicPr>
        <p:blipFill>
          <a:blip r:embed="rId4">
            <a:extLst/>
          </a:blip>
          <a:srcRect l="5081" t="16672" r="5081" b="16672"/>
          <a:stretch>
            <a:fillRect/>
          </a:stretch>
        </p:blipFill>
        <p:spPr>
          <a:xfrm>
            <a:off x="8590755" y="5249390"/>
            <a:ext cx="2457083" cy="117475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5249390"/>
            <a:ext cx="2654299" cy="11747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40636" y="297455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10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Composite-Path Switch (</a:t>
            </a:r>
            <a:r>
              <a:rPr lang="en-US" sz="5400" b="1" dirty="0" err="1"/>
              <a:t>cp</a:t>
            </a:r>
            <a:r>
              <a:rPr lang="en-US" sz="5400" b="1" dirty="0"/>
              <a:t>-Switch)</a:t>
            </a:r>
          </a:p>
        </p:txBody>
      </p:sp>
      <p:sp>
        <p:nvSpPr>
          <p:cNvPr id="24" name="TextBox 68"/>
          <p:cNvSpPr txBox="1">
            <a:spLocks noChangeArrowheads="1"/>
          </p:cNvSpPr>
          <p:nvPr/>
        </p:nvSpPr>
        <p:spPr bwMode="auto">
          <a:xfrm>
            <a:off x="2412427" y="4323200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25" name="TextBox 68"/>
          <p:cNvSpPr txBox="1">
            <a:spLocks noChangeArrowheads="1"/>
          </p:cNvSpPr>
          <p:nvPr/>
        </p:nvSpPr>
        <p:spPr bwMode="auto">
          <a:xfrm>
            <a:off x="2412427" y="4394637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27" name="Rounded Rectangle 54"/>
          <p:cNvSpPr/>
          <p:nvPr/>
        </p:nvSpPr>
        <p:spPr>
          <a:xfrm>
            <a:off x="4468239" y="2204776"/>
            <a:ext cx="2624138" cy="105251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Rounded Rectangle 55"/>
          <p:cNvSpPr/>
          <p:nvPr/>
        </p:nvSpPr>
        <p:spPr>
          <a:xfrm>
            <a:off x="4468239" y="4580113"/>
            <a:ext cx="2624138" cy="110516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5325703" y="2345746"/>
            <a:ext cx="747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EPS</a:t>
            </a:r>
            <a:endParaRPr lang="he-IL" altLang="en-US" sz="18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244277" y="2375013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66"/>
          <p:cNvSpPr/>
          <p:nvPr/>
        </p:nvSpPr>
        <p:spPr>
          <a:xfrm>
            <a:off x="2410839" y="2847713"/>
            <a:ext cx="82708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2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67"/>
          <p:cNvSpPr/>
          <p:nvPr/>
        </p:nvSpPr>
        <p:spPr>
          <a:xfrm>
            <a:off x="2415602" y="5191562"/>
            <a:ext cx="8223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endParaRPr lang="he-IL" sz="1200" i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022152" y="2936613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231577" y="2666738"/>
            <a:ext cx="790575" cy="226764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026914" y="4947087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026914" y="5099487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23739" y="5467787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76"/>
          <p:cNvSpPr txBox="1">
            <a:spLocks noChangeArrowheads="1"/>
          </p:cNvSpPr>
          <p:nvPr/>
        </p:nvSpPr>
        <p:spPr bwMode="auto">
          <a:xfrm>
            <a:off x="3703064" y="5205850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/>
              <a:t>⁞</a:t>
            </a: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43" name="TextBox 77"/>
          <p:cNvSpPr txBox="1">
            <a:spLocks noChangeArrowheads="1"/>
          </p:cNvSpPr>
          <p:nvPr/>
        </p:nvSpPr>
        <p:spPr bwMode="auto">
          <a:xfrm>
            <a:off x="3723702" y="2666738"/>
            <a:ext cx="995362" cy="306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/>
              <a:t>⁞</a:t>
            </a:r>
            <a:endParaRPr lang="en-US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244277" y="3189026"/>
            <a:ext cx="777875" cy="1953324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5" idx="3"/>
          </p:cNvCxnSpPr>
          <p:nvPr/>
        </p:nvCxnSpPr>
        <p:spPr>
          <a:xfrm flipV="1">
            <a:off x="3237927" y="2925502"/>
            <a:ext cx="793750" cy="2499423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231577" y="5467787"/>
            <a:ext cx="798512" cy="1254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086027" y="2377813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079677" y="2534976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7086027" y="2882638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086027" y="49629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086027" y="5113775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070152" y="54709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88"/>
          <p:cNvSpPr txBox="1">
            <a:spLocks noChangeArrowheads="1"/>
          </p:cNvSpPr>
          <p:nvPr/>
        </p:nvSpPr>
        <p:spPr bwMode="auto">
          <a:xfrm>
            <a:off x="6712964" y="5207437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⁞</a:t>
            </a:r>
            <a:endParaRPr lang="en-US" altLang="en-US" sz="1400"/>
          </a:p>
        </p:txBody>
      </p:sp>
      <p:sp>
        <p:nvSpPr>
          <p:cNvPr id="54" name="TextBox 89"/>
          <p:cNvSpPr txBox="1">
            <a:spLocks noChangeArrowheads="1"/>
          </p:cNvSpPr>
          <p:nvPr/>
        </p:nvSpPr>
        <p:spPr bwMode="auto">
          <a:xfrm>
            <a:off x="6749477" y="2620701"/>
            <a:ext cx="995362" cy="306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⁞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5" name="Rounded Rectangle 90"/>
          <p:cNvSpPr/>
          <p:nvPr/>
        </p:nvSpPr>
        <p:spPr>
          <a:xfrm>
            <a:off x="8287763" y="2276213"/>
            <a:ext cx="89725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Receiver 1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7492427" y="2377813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93"/>
          <p:cNvSpPr txBox="1">
            <a:spLocks noChangeArrowheads="1"/>
          </p:cNvSpPr>
          <p:nvPr/>
        </p:nvSpPr>
        <p:spPr bwMode="auto">
          <a:xfrm>
            <a:off x="8121077" y="4723250"/>
            <a:ext cx="995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59" name="Straight Arrow Connector 58"/>
          <p:cNvCxnSpPr>
            <a:stCxn id="55" idx="1"/>
          </p:cNvCxnSpPr>
          <p:nvPr/>
        </p:nvCxnSpPr>
        <p:spPr>
          <a:xfrm flipH="1">
            <a:off x="7492427" y="2509576"/>
            <a:ext cx="795336" cy="245929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7497189" y="2533388"/>
            <a:ext cx="792163" cy="503238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527352" y="3071551"/>
            <a:ext cx="760412" cy="2067624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7506714" y="2881051"/>
            <a:ext cx="771525" cy="2702623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7494014" y="5464612"/>
            <a:ext cx="798513" cy="1238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110"/>
          <p:cNvSpPr/>
          <p:nvPr/>
        </p:nvSpPr>
        <p:spPr>
          <a:xfrm>
            <a:off x="8287764" y="2847713"/>
            <a:ext cx="897254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2</a:t>
            </a:r>
          </a:p>
        </p:txBody>
      </p:sp>
      <p:sp>
        <p:nvSpPr>
          <p:cNvPr id="65" name="Rounded Rectangle 111"/>
          <p:cNvSpPr/>
          <p:nvPr/>
        </p:nvSpPr>
        <p:spPr>
          <a:xfrm>
            <a:off x="8278239" y="5191562"/>
            <a:ext cx="90677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</a:t>
            </a:r>
            <a:r>
              <a:rPr lang="en-US" sz="1400" i="1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68" name="Rounded Rectangle 61"/>
          <p:cNvSpPr/>
          <p:nvPr/>
        </p:nvSpPr>
        <p:spPr>
          <a:xfrm>
            <a:off x="2402902" y="2271451"/>
            <a:ext cx="8350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Sender 1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1" name="Rounded Rectangle 122"/>
          <p:cNvSpPr/>
          <p:nvPr/>
        </p:nvSpPr>
        <p:spPr>
          <a:xfrm>
            <a:off x="2415602" y="4405750"/>
            <a:ext cx="820737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2" name="Rounded Rectangle 129"/>
          <p:cNvSpPr/>
          <p:nvPr/>
        </p:nvSpPr>
        <p:spPr>
          <a:xfrm>
            <a:off x="8286176" y="4402575"/>
            <a:ext cx="898841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</a:t>
            </a:r>
            <a:r>
              <a:rPr lang="en-US" sz="1400" dirty="0">
                <a:solidFill>
                  <a:schemeClr val="tx1"/>
                </a:solidFill>
              </a:rPr>
              <a:t>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3" name="TextBox 93"/>
          <p:cNvSpPr txBox="1">
            <a:spLocks noChangeArrowheads="1"/>
          </p:cNvSpPr>
          <p:nvPr/>
        </p:nvSpPr>
        <p:spPr bwMode="auto">
          <a:xfrm>
            <a:off x="8121077" y="4801037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74" name="TextBox 93"/>
          <p:cNvSpPr txBox="1">
            <a:spLocks noChangeArrowheads="1"/>
          </p:cNvSpPr>
          <p:nvPr/>
        </p:nvSpPr>
        <p:spPr bwMode="auto">
          <a:xfrm>
            <a:off x="8121077" y="4883587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7101902" y="52169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7527352" y="4721662"/>
            <a:ext cx="755650" cy="500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087614" y="2658801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7511477" y="2652451"/>
            <a:ext cx="766762" cy="2106359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36439" y="2674676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031677" y="5245537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20464" y="4681975"/>
            <a:ext cx="828675" cy="56356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57"/>
          <p:cNvSpPr txBox="1">
            <a:spLocks noChangeArrowheads="1"/>
          </p:cNvSpPr>
          <p:nvPr/>
        </p:nvSpPr>
        <p:spPr bwMode="auto">
          <a:xfrm>
            <a:off x="5325490" y="4918724"/>
            <a:ext cx="817562" cy="523875"/>
          </a:xfrm>
          <a:prstGeom prst="rect">
            <a:avLst/>
          </a:prstGeom>
          <a:ln w="12700">
            <a:noFill/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 dirty="0"/>
              <a:t>OCS</a:t>
            </a:r>
            <a:endParaRPr lang="he-IL" altLang="en-US" b="1" dirty="0"/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4022152" y="2376226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066602" y="2534976"/>
            <a:ext cx="395287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239514" y="2531801"/>
            <a:ext cx="831850" cy="49530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1" idx="3"/>
          </p:cNvCxnSpPr>
          <p:nvPr/>
        </p:nvCxnSpPr>
        <p:spPr>
          <a:xfrm flipV="1">
            <a:off x="3236339" y="2666738"/>
            <a:ext cx="825500" cy="1972375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7079677" y="49629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079677" y="51153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101902" y="4770825"/>
            <a:ext cx="390525" cy="0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492427" y="4507985"/>
            <a:ext cx="0" cy="280353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169472" y="4507985"/>
            <a:ext cx="3322955" cy="17463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164709" y="3092824"/>
            <a:ext cx="7938" cy="1415161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4164709" y="3097586"/>
            <a:ext cx="287338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7101902" y="3092823"/>
            <a:ext cx="404812" cy="3493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492427" y="3092823"/>
            <a:ext cx="0" cy="1309752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288534" y="4374635"/>
            <a:ext cx="3203893" cy="0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4259959" y="4758810"/>
            <a:ext cx="215900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279009" y="4352410"/>
            <a:ext cx="0" cy="396875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03051" y="0"/>
            <a:ext cx="1600656" cy="21671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9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7 L 0.27123 0.12732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5" y="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B23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B23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2929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2929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2929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2929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2929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2929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Composite-Path Switch (</a:t>
            </a:r>
            <a:r>
              <a:rPr lang="en-US" b="1" dirty="0" err="1"/>
              <a:t>cp</a:t>
            </a:r>
            <a:r>
              <a:rPr lang="en-US" b="1" dirty="0"/>
              <a:t>-Switch)</a:t>
            </a:r>
          </a:p>
        </p:txBody>
      </p:sp>
      <p:sp>
        <p:nvSpPr>
          <p:cNvPr id="24" name="TextBox 68"/>
          <p:cNvSpPr txBox="1">
            <a:spLocks noChangeArrowheads="1"/>
          </p:cNvSpPr>
          <p:nvPr/>
        </p:nvSpPr>
        <p:spPr bwMode="auto">
          <a:xfrm>
            <a:off x="2412427" y="4323200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25" name="TextBox 68"/>
          <p:cNvSpPr txBox="1">
            <a:spLocks noChangeArrowheads="1"/>
          </p:cNvSpPr>
          <p:nvPr/>
        </p:nvSpPr>
        <p:spPr bwMode="auto">
          <a:xfrm>
            <a:off x="2412427" y="4394637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27" name="Rounded Rectangle 54"/>
          <p:cNvSpPr/>
          <p:nvPr/>
        </p:nvSpPr>
        <p:spPr>
          <a:xfrm>
            <a:off x="4468239" y="2204776"/>
            <a:ext cx="2624138" cy="105251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Rounded Rectangle 55"/>
          <p:cNvSpPr/>
          <p:nvPr/>
        </p:nvSpPr>
        <p:spPr>
          <a:xfrm>
            <a:off x="4468239" y="4580113"/>
            <a:ext cx="2624138" cy="110516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5325703" y="2345746"/>
            <a:ext cx="747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EPS</a:t>
            </a:r>
            <a:endParaRPr lang="he-IL" altLang="en-US" sz="18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244277" y="2375013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66"/>
          <p:cNvSpPr/>
          <p:nvPr/>
        </p:nvSpPr>
        <p:spPr>
          <a:xfrm>
            <a:off x="2410839" y="2847713"/>
            <a:ext cx="82708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2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67"/>
          <p:cNvSpPr/>
          <p:nvPr/>
        </p:nvSpPr>
        <p:spPr>
          <a:xfrm>
            <a:off x="2415602" y="5191562"/>
            <a:ext cx="8223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endParaRPr lang="he-IL" sz="1200" i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022152" y="2936613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231577" y="2666738"/>
            <a:ext cx="790575" cy="226764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026914" y="4947087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026914" y="5099487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23739" y="5467787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76"/>
          <p:cNvSpPr txBox="1">
            <a:spLocks noChangeArrowheads="1"/>
          </p:cNvSpPr>
          <p:nvPr/>
        </p:nvSpPr>
        <p:spPr bwMode="auto">
          <a:xfrm>
            <a:off x="3703064" y="5205850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/>
              <a:t>⁞</a:t>
            </a: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43" name="TextBox 77"/>
          <p:cNvSpPr txBox="1">
            <a:spLocks noChangeArrowheads="1"/>
          </p:cNvSpPr>
          <p:nvPr/>
        </p:nvSpPr>
        <p:spPr bwMode="auto">
          <a:xfrm>
            <a:off x="3723702" y="2666738"/>
            <a:ext cx="995362" cy="306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/>
              <a:t>⁞</a:t>
            </a:r>
            <a:endParaRPr lang="en-US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244277" y="3189026"/>
            <a:ext cx="777875" cy="1953324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5" idx="3"/>
          </p:cNvCxnSpPr>
          <p:nvPr/>
        </p:nvCxnSpPr>
        <p:spPr>
          <a:xfrm flipV="1">
            <a:off x="3237927" y="2925502"/>
            <a:ext cx="793750" cy="2499423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231577" y="5467787"/>
            <a:ext cx="798512" cy="1254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086027" y="2377813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079677" y="2534976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7086027" y="2882638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086027" y="49629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086027" y="5113775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070152" y="54709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88"/>
          <p:cNvSpPr txBox="1">
            <a:spLocks noChangeArrowheads="1"/>
          </p:cNvSpPr>
          <p:nvPr/>
        </p:nvSpPr>
        <p:spPr bwMode="auto">
          <a:xfrm>
            <a:off x="6712964" y="5207437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⁞</a:t>
            </a:r>
            <a:endParaRPr lang="en-US" altLang="en-US" sz="1400"/>
          </a:p>
        </p:txBody>
      </p:sp>
      <p:sp>
        <p:nvSpPr>
          <p:cNvPr id="54" name="TextBox 89"/>
          <p:cNvSpPr txBox="1">
            <a:spLocks noChangeArrowheads="1"/>
          </p:cNvSpPr>
          <p:nvPr/>
        </p:nvSpPr>
        <p:spPr bwMode="auto">
          <a:xfrm>
            <a:off x="6749477" y="2620701"/>
            <a:ext cx="995362" cy="306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⁞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5" name="Rounded Rectangle 90"/>
          <p:cNvSpPr/>
          <p:nvPr/>
        </p:nvSpPr>
        <p:spPr>
          <a:xfrm>
            <a:off x="8287763" y="2276213"/>
            <a:ext cx="89725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Receiver 1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7492427" y="2377813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93"/>
          <p:cNvSpPr txBox="1">
            <a:spLocks noChangeArrowheads="1"/>
          </p:cNvSpPr>
          <p:nvPr/>
        </p:nvSpPr>
        <p:spPr bwMode="auto">
          <a:xfrm>
            <a:off x="8121077" y="4723250"/>
            <a:ext cx="995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59" name="Straight Arrow Connector 58"/>
          <p:cNvCxnSpPr>
            <a:stCxn id="55" idx="1"/>
          </p:cNvCxnSpPr>
          <p:nvPr/>
        </p:nvCxnSpPr>
        <p:spPr>
          <a:xfrm flipH="1">
            <a:off x="7492427" y="2509576"/>
            <a:ext cx="795336" cy="245929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7497189" y="2533388"/>
            <a:ext cx="792163" cy="503238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527352" y="3071551"/>
            <a:ext cx="760412" cy="2067624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7506714" y="2881051"/>
            <a:ext cx="771525" cy="2702623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7494014" y="5464612"/>
            <a:ext cx="798513" cy="1238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110"/>
          <p:cNvSpPr/>
          <p:nvPr/>
        </p:nvSpPr>
        <p:spPr>
          <a:xfrm>
            <a:off x="8287764" y="2847713"/>
            <a:ext cx="897254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2</a:t>
            </a:r>
          </a:p>
        </p:txBody>
      </p:sp>
      <p:sp>
        <p:nvSpPr>
          <p:cNvPr id="65" name="Rounded Rectangle 111"/>
          <p:cNvSpPr/>
          <p:nvPr/>
        </p:nvSpPr>
        <p:spPr>
          <a:xfrm>
            <a:off x="8278239" y="5191562"/>
            <a:ext cx="90677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</a:t>
            </a:r>
            <a:r>
              <a:rPr lang="en-US" sz="1400" i="1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68" name="Rounded Rectangle 61"/>
          <p:cNvSpPr/>
          <p:nvPr/>
        </p:nvSpPr>
        <p:spPr>
          <a:xfrm>
            <a:off x="2402902" y="2271451"/>
            <a:ext cx="8350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Sender 1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1" name="Rounded Rectangle 122"/>
          <p:cNvSpPr/>
          <p:nvPr/>
        </p:nvSpPr>
        <p:spPr>
          <a:xfrm>
            <a:off x="2415602" y="4405750"/>
            <a:ext cx="820737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2" name="Rounded Rectangle 129"/>
          <p:cNvSpPr/>
          <p:nvPr/>
        </p:nvSpPr>
        <p:spPr>
          <a:xfrm>
            <a:off x="8286176" y="4402575"/>
            <a:ext cx="898841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</a:t>
            </a:r>
            <a:r>
              <a:rPr lang="en-US" sz="1400" dirty="0">
                <a:solidFill>
                  <a:schemeClr val="tx1"/>
                </a:solidFill>
              </a:rPr>
              <a:t>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3" name="TextBox 93"/>
          <p:cNvSpPr txBox="1">
            <a:spLocks noChangeArrowheads="1"/>
          </p:cNvSpPr>
          <p:nvPr/>
        </p:nvSpPr>
        <p:spPr bwMode="auto">
          <a:xfrm>
            <a:off x="8121077" y="4801037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74" name="TextBox 93"/>
          <p:cNvSpPr txBox="1">
            <a:spLocks noChangeArrowheads="1"/>
          </p:cNvSpPr>
          <p:nvPr/>
        </p:nvSpPr>
        <p:spPr bwMode="auto">
          <a:xfrm>
            <a:off x="8121077" y="4883587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7101902" y="52169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7527352" y="4721662"/>
            <a:ext cx="755650" cy="500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087614" y="2658801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7511477" y="2652451"/>
            <a:ext cx="766762" cy="2106359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36439" y="2674676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031677" y="5245537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20464" y="4681975"/>
            <a:ext cx="828675" cy="56356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57"/>
          <p:cNvSpPr txBox="1">
            <a:spLocks noChangeArrowheads="1"/>
          </p:cNvSpPr>
          <p:nvPr/>
        </p:nvSpPr>
        <p:spPr bwMode="auto">
          <a:xfrm>
            <a:off x="5325490" y="4918724"/>
            <a:ext cx="817562" cy="523875"/>
          </a:xfrm>
          <a:prstGeom prst="rect">
            <a:avLst/>
          </a:prstGeom>
          <a:ln w="12700">
            <a:noFill/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 dirty="0"/>
              <a:t>OCS</a:t>
            </a:r>
            <a:endParaRPr lang="he-IL" altLang="en-US" b="1" dirty="0"/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4022152" y="2376226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066602" y="2534976"/>
            <a:ext cx="395287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239514" y="2531801"/>
            <a:ext cx="831850" cy="49530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1" idx="3"/>
          </p:cNvCxnSpPr>
          <p:nvPr/>
        </p:nvCxnSpPr>
        <p:spPr>
          <a:xfrm flipV="1">
            <a:off x="3236339" y="2666738"/>
            <a:ext cx="825500" cy="1972375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7079677" y="49629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079677" y="5115362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101902" y="4770825"/>
            <a:ext cx="390525" cy="0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492427" y="4507985"/>
            <a:ext cx="0" cy="280353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169472" y="4507985"/>
            <a:ext cx="3322955" cy="17463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164709" y="3092824"/>
            <a:ext cx="7938" cy="1415161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4164709" y="3097586"/>
            <a:ext cx="287338" cy="0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7101902" y="3092823"/>
            <a:ext cx="404812" cy="3493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492427" y="3092823"/>
            <a:ext cx="0" cy="1309752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288534" y="4374635"/>
            <a:ext cx="3203893" cy="0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4259959" y="4758810"/>
            <a:ext cx="215900" cy="0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279009" y="4352410"/>
            <a:ext cx="0" cy="396875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17" y="625597"/>
            <a:ext cx="1658047" cy="26316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34" y="3420801"/>
            <a:ext cx="1671941" cy="25989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5849" y="1262146"/>
            <a:ext cx="1600656" cy="21671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2194" y="3789051"/>
            <a:ext cx="1594311" cy="21113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04 0.00185 L 0.375 0.1104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44444E-6 L 0.37709 0.06505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2153 L -0.52916 0.21389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19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48148E-6 L -0.25755 -0.15069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78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982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h-Switch </a:t>
            </a:r>
            <a:r>
              <a:rPr lang="en-US" sz="2400" dirty="0"/>
              <a:t>(e.g., Solstice [CoNEXT ’15], Eclipse [SIGMETRICS ‘16])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OCS and EPS planes are independent.</a:t>
            </a:r>
          </a:p>
          <a:p>
            <a:pPr lvl="1"/>
            <a:r>
              <a:rPr lang="en-US" dirty="0"/>
              <a:t>Decide on permutation matrice(s) and their duration for the OCS.</a:t>
            </a:r>
          </a:p>
          <a:p>
            <a:pPr lvl="1"/>
            <a:r>
              <a:rPr lang="en-US" dirty="0"/>
              <a:t>Schedule the rest over the EPS.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390090"/>
              </p:ext>
            </p:extLst>
          </p:nvPr>
        </p:nvGraphicFramePr>
        <p:xfrm>
          <a:off x="1713517" y="4508373"/>
          <a:ext cx="212571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43">
                  <a:extLst>
                    <a:ext uri="{9D8B030D-6E8A-4147-A177-3AD203B41FA5}">
                      <a16:colId xmlns:a16="http://schemas.microsoft.com/office/drawing/2014/main" val="341304230"/>
                    </a:ext>
                  </a:extLst>
                </a:gridCol>
                <a:gridCol w="425143">
                  <a:extLst>
                    <a:ext uri="{9D8B030D-6E8A-4147-A177-3AD203B41FA5}">
                      <a16:colId xmlns:a16="http://schemas.microsoft.com/office/drawing/2014/main" val="2714790331"/>
                    </a:ext>
                  </a:extLst>
                </a:gridCol>
                <a:gridCol w="425143">
                  <a:extLst>
                    <a:ext uri="{9D8B030D-6E8A-4147-A177-3AD203B41FA5}">
                      <a16:colId xmlns:a16="http://schemas.microsoft.com/office/drawing/2014/main" val="3097424412"/>
                    </a:ext>
                  </a:extLst>
                </a:gridCol>
                <a:gridCol w="425143">
                  <a:extLst>
                    <a:ext uri="{9D8B030D-6E8A-4147-A177-3AD203B41FA5}">
                      <a16:colId xmlns:a16="http://schemas.microsoft.com/office/drawing/2014/main" val="3883338893"/>
                    </a:ext>
                  </a:extLst>
                </a:gridCol>
                <a:gridCol w="425143">
                  <a:extLst>
                    <a:ext uri="{9D8B030D-6E8A-4147-A177-3AD203B41FA5}">
                      <a16:colId xmlns:a16="http://schemas.microsoft.com/office/drawing/2014/main" val="310142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0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9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9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4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49651"/>
                  </a:ext>
                </a:extLst>
              </a:tr>
            </a:tbl>
          </a:graphicData>
        </a:graphic>
      </p:graphicFrame>
      <p:sp>
        <p:nvSpPr>
          <p:cNvPr id="19" name="Left Brace 18"/>
          <p:cNvSpPr/>
          <p:nvPr/>
        </p:nvSpPr>
        <p:spPr>
          <a:xfrm>
            <a:off x="1273771" y="4508373"/>
            <a:ext cx="292100" cy="1854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30071" y="5250807"/>
            <a:ext cx="91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21" name="Left Brace 20"/>
          <p:cNvSpPr/>
          <p:nvPr/>
        </p:nvSpPr>
        <p:spPr>
          <a:xfrm rot="5400000">
            <a:off x="2679754" y="3132611"/>
            <a:ext cx="193239" cy="212571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41130" y="3697899"/>
            <a:ext cx="107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75905" y="3867730"/>
                <a:ext cx="6376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he-IL" sz="28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905" y="3867730"/>
                <a:ext cx="63761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657" y="257799"/>
            <a:ext cx="3457238" cy="132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15180" y="4862127"/>
                <a:ext cx="763351" cy="76944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180" y="4862127"/>
                <a:ext cx="763351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60306"/>
              </p:ext>
            </p:extLst>
          </p:nvPr>
        </p:nvGraphicFramePr>
        <p:xfrm>
          <a:off x="5666277" y="4508373"/>
          <a:ext cx="1854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">
                  <a:extLst>
                    <a:ext uri="{9D8B030D-6E8A-4147-A177-3AD203B41FA5}">
                      <a16:colId xmlns:a16="http://schemas.microsoft.com/office/drawing/2014/main" val="341304230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714790331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097424412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883338893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10142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0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9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9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4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4965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90302"/>
              </p:ext>
            </p:extLst>
          </p:nvPr>
        </p:nvGraphicFramePr>
        <p:xfrm>
          <a:off x="8394468" y="4508373"/>
          <a:ext cx="1854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">
                  <a:extLst>
                    <a:ext uri="{9D8B030D-6E8A-4147-A177-3AD203B41FA5}">
                      <a16:colId xmlns:a16="http://schemas.microsoft.com/office/drawing/2014/main" val="341304230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714790331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097424412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883338893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10142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0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9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9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4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4965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84883" y="5015284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20</m:t>
                      </m:r>
                      <m:r>
                        <a:rPr lang="en-US" sz="2800" b="0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883" y="5015284"/>
                <a:ext cx="101784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78801" y="4989527"/>
                <a:ext cx="551754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801" y="4989527"/>
                <a:ext cx="55175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461057" y="4076522"/>
            <a:ext cx="22540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Demand over the OCS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8230555" y="4060233"/>
            <a:ext cx="22091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Demand over the EPS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053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  <p:bldP spid="20" grpId="0"/>
      <p:bldP spid="21" grpId="0" animBg="1"/>
      <p:bldP spid="22" grpId="0"/>
      <p:bldP spid="23" grpId="0"/>
      <p:bldP spid="5" grpId="0"/>
      <p:bldP spid="6" grpId="0"/>
      <p:bldP spid="26" grpId="0"/>
      <p:bldP spid="7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for the cp-Switch?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571363"/>
            <a:ext cx="1189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>
                <a:solidFill>
                  <a:srgbClr val="FF0000"/>
                </a:solidFill>
              </a:rPr>
              <a:t>The h-Switch scheduling approach cannot be directly applied.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56168"/>
              </p:ext>
            </p:extLst>
          </p:nvPr>
        </p:nvGraphicFramePr>
        <p:xfrm>
          <a:off x="2270098" y="4504547"/>
          <a:ext cx="1854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">
                  <a:extLst>
                    <a:ext uri="{9D8B030D-6E8A-4147-A177-3AD203B41FA5}">
                      <a16:colId xmlns:a16="http://schemas.microsoft.com/office/drawing/2014/main" val="341304230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714790331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097424412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883338893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10142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0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9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9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4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49651"/>
                  </a:ext>
                </a:extLst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1867933" y="4504547"/>
            <a:ext cx="292100" cy="1854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1124233" y="5246981"/>
            <a:ext cx="91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9" name="Left Brace 8"/>
          <p:cNvSpPr/>
          <p:nvPr/>
        </p:nvSpPr>
        <p:spPr>
          <a:xfrm rot="5400000">
            <a:off x="3051148" y="3313974"/>
            <a:ext cx="292100" cy="1854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50287" y="3666981"/>
            <a:ext cx="107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608" y="4036312"/>
            <a:ext cx="3900488" cy="231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97000" y="2465649"/>
            <a:ext cx="103165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Challenge 1: How to represent the composite paths?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Challenge 2: What to serve using the composite paths?</a:t>
            </a:r>
          </a:p>
          <a:p>
            <a:pPr lvl="1"/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61383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animBg="1"/>
      <p:bldP spid="8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595" y="278769"/>
            <a:ext cx="1551394" cy="1551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86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cp-Switch Scheduling?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27" y="1682867"/>
            <a:ext cx="11437173" cy="10318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>
                <a:solidFill>
                  <a:schemeClr val="accent5"/>
                </a:solidFill>
              </a:rPr>
              <a:t>OUR IDEA: Efficiently</a:t>
            </a:r>
            <a:r>
              <a:rPr lang="en-US" sz="11200" b="1" i="1" dirty="0">
                <a:solidFill>
                  <a:schemeClr val="accent5"/>
                </a:solidFill>
              </a:rPr>
              <a:t> </a:t>
            </a:r>
            <a:r>
              <a:rPr lang="en-US" sz="11200" b="1" i="1" u="sng" dirty="0">
                <a:solidFill>
                  <a:schemeClr val="accent5"/>
                </a:solidFill>
              </a:rPr>
              <a:t>translate</a:t>
            </a:r>
            <a:r>
              <a:rPr lang="en-US" sz="11200" b="1" i="1" dirty="0">
                <a:solidFill>
                  <a:schemeClr val="accent5"/>
                </a:solidFill>
              </a:rPr>
              <a:t> </a:t>
            </a:r>
            <a:r>
              <a:rPr lang="en-US" sz="11200" b="1" dirty="0">
                <a:solidFill>
                  <a:schemeClr val="accent5"/>
                </a:solidFill>
              </a:rPr>
              <a:t>h-Switch to cp-Switch scheduling  </a:t>
            </a:r>
          </a:p>
          <a:p>
            <a:pPr marL="0" indent="0">
              <a:buNone/>
            </a:pPr>
            <a:endParaRPr lang="en-US" sz="3200" b="1" u="sng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1200" dirty="0"/>
              <a:t> Leverage existing and future body of literature.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1200" dirty="0"/>
              <a:t> Make the problem more tractable.</a:t>
            </a:r>
            <a:endParaRPr lang="en-US" sz="800" dirty="0"/>
          </a:p>
          <a:p>
            <a:pPr>
              <a:buFont typeface="Wingdings" panose="05000000000000000000" pitchFamily="2" charset="2"/>
              <a:buChar char="Ø"/>
            </a:pPr>
            <a:endParaRPr lang="en-US" sz="5600" b="1" dirty="0"/>
          </a:p>
          <a:p>
            <a:pPr marL="0" indent="0">
              <a:buNone/>
            </a:pPr>
            <a:endParaRPr lang="en-US" sz="112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43119"/>
              </p:ext>
            </p:extLst>
          </p:nvPr>
        </p:nvGraphicFramePr>
        <p:xfrm>
          <a:off x="2270098" y="4731290"/>
          <a:ext cx="1854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">
                  <a:extLst>
                    <a:ext uri="{9D8B030D-6E8A-4147-A177-3AD203B41FA5}">
                      <a16:colId xmlns:a16="http://schemas.microsoft.com/office/drawing/2014/main" val="341304230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714790331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097424412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883338893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310142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0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9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9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4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49651"/>
                  </a:ext>
                </a:extLst>
              </a:tr>
            </a:tbl>
          </a:graphicData>
        </a:graphic>
      </p:graphicFrame>
      <p:sp>
        <p:nvSpPr>
          <p:cNvPr id="19" name="Left Brace 18"/>
          <p:cNvSpPr/>
          <p:nvPr/>
        </p:nvSpPr>
        <p:spPr>
          <a:xfrm>
            <a:off x="1867933" y="4731290"/>
            <a:ext cx="292100" cy="1854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1124233" y="5473724"/>
            <a:ext cx="91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21" name="Left Brace 20"/>
          <p:cNvSpPr/>
          <p:nvPr/>
        </p:nvSpPr>
        <p:spPr>
          <a:xfrm rot="5400000">
            <a:off x="3051148" y="3540717"/>
            <a:ext cx="292100" cy="1854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650287" y="3893724"/>
            <a:ext cx="107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7309" y="3505536"/>
            <a:ext cx="390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represent the composite paths?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3600" y="3520742"/>
            <a:ext cx="424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What to serve using the composite paths?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63054"/>
            <a:ext cx="3900488" cy="231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838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141711"/>
            <a:ext cx="10515600" cy="505373"/>
          </a:xfrm>
        </p:spPr>
        <p:txBody>
          <a:bodyPr>
            <a:normAutofit fontScale="90000"/>
          </a:bodyPr>
          <a:lstStyle/>
          <a:p>
            <a:pPr marL="742950" lvl="1" indent="-285750"/>
            <a:r>
              <a:rPr lang="en-US" sz="3200" dirty="0"/>
              <a:t>Challenge 1: How to represent the composite paths?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960336"/>
              </p:ext>
            </p:extLst>
          </p:nvPr>
        </p:nvGraphicFramePr>
        <p:xfrm>
          <a:off x="564118" y="1109488"/>
          <a:ext cx="1878365" cy="18542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7998816" y="1881598"/>
            <a:ext cx="106898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75718" y="694709"/>
            <a:ext cx="19263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Regular paths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3675718" y="3353013"/>
            <a:ext cx="20733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many-to-one composite-path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5934999" y="1558432"/>
            <a:ext cx="20733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one-to-many composite-path</a:t>
            </a:r>
            <a:endParaRPr lang="he-IL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669307" y="1881598"/>
            <a:ext cx="852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088992"/>
              </p:ext>
            </p:extLst>
          </p:nvPr>
        </p:nvGraphicFramePr>
        <p:xfrm>
          <a:off x="3724274" y="3013427"/>
          <a:ext cx="1889125" cy="365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622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826179"/>
              </p:ext>
            </p:extLst>
          </p:nvPr>
        </p:nvGraphicFramePr>
        <p:xfrm>
          <a:off x="5730974" y="1058367"/>
          <a:ext cx="392669" cy="1828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92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3622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22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76262"/>
              </p:ext>
            </p:extLst>
          </p:nvPr>
        </p:nvGraphicFramePr>
        <p:xfrm>
          <a:off x="3732768" y="1058367"/>
          <a:ext cx="1878365" cy="18542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0902"/>
              </p:ext>
            </p:extLst>
          </p:nvPr>
        </p:nvGraphicFramePr>
        <p:xfrm>
          <a:off x="9315449" y="1042352"/>
          <a:ext cx="2283579" cy="2225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8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70454"/>
              </p:ext>
            </p:extLst>
          </p:nvPr>
        </p:nvGraphicFramePr>
        <p:xfrm>
          <a:off x="379224" y="4406582"/>
          <a:ext cx="2283579" cy="2225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8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>
            <a:off x="2889317" y="5513939"/>
            <a:ext cx="560591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092649"/>
              </p:ext>
            </p:extLst>
          </p:nvPr>
        </p:nvGraphicFramePr>
        <p:xfrm>
          <a:off x="4244020" y="4401419"/>
          <a:ext cx="2283579" cy="2225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8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80561" y="5273518"/>
                <a:ext cx="727571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561" y="5273518"/>
                <a:ext cx="72757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6668600" y="5513939"/>
            <a:ext cx="443971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5"/>
          <p:cNvSpPr/>
          <p:nvPr/>
        </p:nvSpPr>
        <p:spPr>
          <a:xfrm>
            <a:off x="8310344" y="4527394"/>
            <a:ext cx="2624138" cy="18845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7711573" y="5138945"/>
            <a:ext cx="598772" cy="0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711573" y="5391680"/>
            <a:ext cx="598772" cy="1946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711573" y="5882670"/>
            <a:ext cx="598772" cy="0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711573" y="5638118"/>
            <a:ext cx="589246" cy="1947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198627" y="4889901"/>
            <a:ext cx="1106956" cy="1947"/>
          </a:xfrm>
          <a:prstGeom prst="line">
            <a:avLst/>
          </a:prstGeom>
          <a:ln w="50800">
            <a:solidFill>
              <a:srgbClr val="00B050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10939246" y="5138945"/>
            <a:ext cx="433196" cy="1947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10939246" y="5391680"/>
            <a:ext cx="433196" cy="1946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0939246" y="5882670"/>
            <a:ext cx="433196" cy="1947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10939245" y="5638118"/>
            <a:ext cx="428435" cy="1947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0934484" y="4889901"/>
            <a:ext cx="1085248" cy="1947"/>
          </a:xfrm>
          <a:prstGeom prst="line">
            <a:avLst/>
          </a:prstGeom>
          <a:ln w="50800">
            <a:solidFill>
              <a:srgbClr val="00B050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7720773" y="6135431"/>
            <a:ext cx="598772" cy="0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10939246" y="6135431"/>
            <a:ext cx="433196" cy="1947"/>
          </a:xfrm>
          <a:prstGeom prst="line">
            <a:avLst/>
          </a:prstGeom>
          <a:ln w="508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310345" y="5140892"/>
            <a:ext cx="2628901" cy="994539"/>
          </a:xfrm>
          <a:prstGeom prst="straightConnector1">
            <a:avLst/>
          </a:prstGeom>
          <a:ln w="412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8319545" y="4891848"/>
            <a:ext cx="2614937" cy="501778"/>
          </a:xfrm>
          <a:prstGeom prst="straightConnector1">
            <a:avLst/>
          </a:prstGeom>
          <a:ln w="412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8319545" y="5391680"/>
            <a:ext cx="2614937" cy="248385"/>
          </a:xfrm>
          <a:prstGeom prst="straightConnector1">
            <a:avLst/>
          </a:prstGeom>
          <a:ln w="412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8300819" y="5640065"/>
            <a:ext cx="2633663" cy="242606"/>
          </a:xfrm>
          <a:prstGeom prst="straightConnector1">
            <a:avLst/>
          </a:prstGeom>
          <a:ln w="412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8310345" y="5882670"/>
            <a:ext cx="2624137" cy="252761"/>
          </a:xfrm>
          <a:prstGeom prst="straightConnector1">
            <a:avLst/>
          </a:prstGeom>
          <a:ln w="412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310345" y="4891848"/>
            <a:ext cx="2624137" cy="250889"/>
          </a:xfrm>
          <a:prstGeom prst="straightConnector1">
            <a:avLst/>
          </a:prstGeom>
          <a:ln w="412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370777"/>
              </p:ext>
            </p:extLst>
          </p:nvPr>
        </p:nvGraphicFramePr>
        <p:xfrm>
          <a:off x="5384800" y="3251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84800" y="3251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63943" y="4941742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943" y="4941742"/>
                <a:ext cx="537327" cy="369332"/>
              </a:xfrm>
              <a:prstGeom prst="rect">
                <a:avLst/>
              </a:prstGeom>
              <a:blipFill>
                <a:blip r:embed="rId7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269382" y="5192116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382" y="5192116"/>
                <a:ext cx="537327" cy="369332"/>
              </a:xfrm>
              <a:prstGeom prst="rect">
                <a:avLst/>
              </a:prstGeom>
              <a:blipFill>
                <a:blip r:embed="rId8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269382" y="5437051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382" y="5437051"/>
                <a:ext cx="537327" cy="369332"/>
              </a:xfrm>
              <a:prstGeom prst="rect">
                <a:avLst/>
              </a:prstGeom>
              <a:blipFill>
                <a:blip r:embed="rId9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269382" y="5681986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382" y="5681986"/>
                <a:ext cx="537327" cy="369332"/>
              </a:xfrm>
              <a:prstGeom prst="rect">
                <a:avLst/>
              </a:prstGeom>
              <a:blipFill>
                <a:blip r:embed="rId10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269382" y="5926921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382" y="5926921"/>
                <a:ext cx="537327" cy="369332"/>
              </a:xfrm>
              <a:prstGeom prst="rect">
                <a:avLst/>
              </a:prstGeom>
              <a:blipFill>
                <a:blip r:embed="rId11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286316" y="4930852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6316" y="4930852"/>
                <a:ext cx="537327" cy="369332"/>
              </a:xfrm>
              <a:prstGeom prst="rect">
                <a:avLst/>
              </a:prstGeom>
              <a:blipFill>
                <a:blip r:embed="rId12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1291755" y="5181226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1755" y="5181226"/>
                <a:ext cx="537327" cy="369332"/>
              </a:xfrm>
              <a:prstGeom prst="rect">
                <a:avLst/>
              </a:prstGeom>
              <a:blipFill>
                <a:blip r:embed="rId13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291755" y="5426161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1755" y="5426161"/>
                <a:ext cx="537327" cy="369332"/>
              </a:xfrm>
              <a:prstGeom prst="rect">
                <a:avLst/>
              </a:prstGeom>
              <a:blipFill>
                <a:blip r:embed="rId1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1291755" y="5671096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1755" y="5671096"/>
                <a:ext cx="537327" cy="369332"/>
              </a:xfrm>
              <a:prstGeom prst="rect">
                <a:avLst/>
              </a:prstGeom>
              <a:blipFill>
                <a:blip r:embed="rId15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291755" y="5916031"/>
                <a:ext cx="53732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1755" y="5916031"/>
                <a:ext cx="537327" cy="369332"/>
              </a:xfrm>
              <a:prstGeom prst="rect">
                <a:avLst/>
              </a:prstGeom>
              <a:blipFill>
                <a:blip r:embed="rId16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168977" y="4558038"/>
            <a:ext cx="112857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many-to-one</a:t>
            </a:r>
            <a:endParaRPr lang="he-IL" sz="1400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79933" y="4551532"/>
            <a:ext cx="112857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one-to-many</a:t>
            </a:r>
            <a:endParaRPr lang="he-IL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2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11" grpId="0"/>
      <p:bldP spid="55" grpId="0" animBg="1"/>
      <p:bldP spid="5" grpId="0"/>
      <p:bldP spid="40" grpId="0"/>
      <p:bldP spid="41" grpId="0"/>
      <p:bldP spid="42" grpId="0"/>
      <p:bldP spid="43" grpId="0"/>
      <p:bldP spid="44" grpId="0"/>
      <p:bldP spid="48" grpId="0"/>
      <p:bldP spid="49" grpId="0"/>
      <p:bldP spid="50" grpId="0"/>
      <p:bldP spid="59" grpId="0"/>
      <p:bldP spid="6" grpId="0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427" y="1747069"/>
            <a:ext cx="3581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64" y="-231629"/>
            <a:ext cx="12183943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Challenge 2: What to serve using the composite paths?</a:t>
            </a:r>
            <a:endParaRPr lang="he-IL" sz="4000" dirty="0"/>
          </a:p>
        </p:txBody>
      </p:sp>
      <p:pic>
        <p:nvPicPr>
          <p:cNvPr id="5" name="Picture 3" descr="C:\Users\svar1984\Desktop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42" b="53943"/>
          <a:stretch>
            <a:fillRect/>
          </a:stretch>
        </p:blipFill>
        <p:spPr bwMode="auto">
          <a:xfrm>
            <a:off x="4730880" y="1916525"/>
            <a:ext cx="2461444" cy="2161779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  <a:extLst/>
        </p:spPr>
      </p:pic>
      <p:pic>
        <p:nvPicPr>
          <p:cNvPr id="6" name="Picture 3" descr="C:\Users\svar1984\Desktop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9" t="46057" r="37761"/>
          <a:stretch>
            <a:fillRect/>
          </a:stretch>
        </p:blipFill>
        <p:spPr bwMode="auto">
          <a:xfrm>
            <a:off x="4132175" y="4333739"/>
            <a:ext cx="3431779" cy="24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svar1984\Desktop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0" r="47362" b="53943"/>
          <a:stretch>
            <a:fillRect/>
          </a:stretch>
        </p:blipFill>
        <p:spPr bwMode="auto">
          <a:xfrm>
            <a:off x="559670" y="1891765"/>
            <a:ext cx="2887252" cy="21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03296" y="2616716"/>
            <a:ext cx="337139" cy="32293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2563396" y="2266640"/>
            <a:ext cx="337139" cy="32293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2584193" y="2939651"/>
            <a:ext cx="337139" cy="32293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" name="Rectangle 10"/>
          <p:cNvSpPr/>
          <p:nvPr/>
        </p:nvSpPr>
        <p:spPr>
          <a:xfrm>
            <a:off x="662701" y="2574688"/>
            <a:ext cx="337139" cy="324123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662701" y="2922869"/>
            <a:ext cx="337139" cy="32293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Down Arrow 12"/>
          <p:cNvSpPr/>
          <p:nvPr/>
        </p:nvSpPr>
        <p:spPr>
          <a:xfrm rot="16200000">
            <a:off x="7529251" y="2556799"/>
            <a:ext cx="238129" cy="49401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448632" y="1846608"/>
            <a:ext cx="2736042" cy="1936251"/>
          </a:xfrm>
          <a:prstGeom prst="roundRect">
            <a:avLst>
              <a:gd name="adj" fmla="val 5712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467682" y="3805310"/>
            <a:ext cx="2758327" cy="345039"/>
          </a:xfrm>
          <a:prstGeom prst="roundRect">
            <a:avLst>
              <a:gd name="adj" fmla="val 5712"/>
            </a:avLst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16200000">
            <a:off x="10476622" y="2594931"/>
            <a:ext cx="1965890" cy="467115"/>
          </a:xfrm>
          <a:prstGeom prst="roundRect">
            <a:avLst>
              <a:gd name="adj" fmla="val 21525"/>
            </a:avLst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830900" y="2277116"/>
            <a:ext cx="2218707" cy="350075"/>
          </a:xfrm>
          <a:prstGeom prst="roundRect">
            <a:avLst/>
          </a:prstGeom>
          <a:solidFill>
            <a:srgbClr val="00B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817842" y="3337175"/>
            <a:ext cx="336650" cy="296816"/>
          </a:xfrm>
          <a:prstGeom prst="roundRect">
            <a:avLst>
              <a:gd name="adj" fmla="val 0"/>
            </a:avLst>
          </a:prstGeom>
          <a:solidFill>
            <a:srgbClr val="00B050">
              <a:alpha val="40000"/>
            </a:srgbClr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595996" y="3337175"/>
            <a:ext cx="1453612" cy="296816"/>
          </a:xfrm>
          <a:prstGeom prst="roundRect">
            <a:avLst>
              <a:gd name="adj" fmla="val 0"/>
            </a:avLst>
          </a:prstGeom>
          <a:solidFill>
            <a:srgbClr val="00B050">
              <a:alpha val="40000"/>
            </a:srgbClr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16200000">
            <a:off x="4308695" y="2820629"/>
            <a:ext cx="2129231" cy="360362"/>
          </a:xfrm>
          <a:prstGeom prst="roundRect">
            <a:avLst>
              <a:gd name="adj" fmla="val 50000"/>
            </a:avLst>
          </a:prstGeom>
          <a:solidFill>
            <a:srgbClr val="00B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1252187" y="2134461"/>
            <a:ext cx="396875" cy="396875"/>
          </a:xfrm>
          <a:prstGeom prst="roundRect">
            <a:avLst/>
          </a:prstGeom>
          <a:solidFill>
            <a:srgbClr val="00B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1265066" y="3119330"/>
            <a:ext cx="395288" cy="395288"/>
          </a:xfrm>
          <a:prstGeom prst="roundRect">
            <a:avLst>
              <a:gd name="adj" fmla="val 0"/>
            </a:avLst>
          </a:prstGeom>
          <a:solidFill>
            <a:srgbClr val="00B050">
              <a:alpha val="40000"/>
            </a:srgbClr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 rot="16200000">
            <a:off x="8943175" y="3779391"/>
            <a:ext cx="345041" cy="396875"/>
          </a:xfrm>
          <a:prstGeom prst="roundRect">
            <a:avLst>
              <a:gd name="adj" fmla="val 36530"/>
            </a:avLst>
          </a:prstGeom>
          <a:solidFill>
            <a:srgbClr val="00B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71314" y="1938597"/>
            <a:ext cx="337139" cy="29681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533977" y="3666955"/>
            <a:ext cx="337139" cy="29681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1243" y="688924"/>
                <a:ext cx="9807877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1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solidFill>
                      <a:srgbClr val="FFC000"/>
                    </a:solidFill>
                  </a:rPr>
                  <a:t>Remove big entries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>
                    <a:solidFill>
                      <a:srgbClr val="FFC000"/>
                    </a:solidFill>
                  </a:rPr>
                  <a:t> OCS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solidFill>
                      <a:srgbClr val="FF0000"/>
                    </a:solidFill>
                  </a:rPr>
                  <a:t>Remove entries with insufficient number of row/column neighbors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EPS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solidFill>
                      <a:srgbClr val="00B050"/>
                    </a:solidFill>
                  </a:rPr>
                  <a:t>Aggregate to composite entries using greedy load-balancing</a:t>
                </a:r>
                <a:endParaRPr lang="en-US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43" y="688924"/>
                <a:ext cx="9807877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808" t="-4061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75350"/>
            <a:ext cx="2743200" cy="365125"/>
          </a:xfrm>
        </p:spPr>
        <p:txBody>
          <a:bodyPr/>
          <a:lstStyle/>
          <a:p>
            <a:fld id="{D5F77388-CDFE-4BFB-B76B-D7BCD2A1A4CA}" type="slidenum">
              <a:rPr lang="en-US" smtClean="0"/>
              <a:t>16</a:t>
            </a:fld>
            <a:endParaRPr lang="en-US" dirty="0"/>
          </a:p>
        </p:txBody>
      </p:sp>
      <p:sp>
        <p:nvSpPr>
          <p:cNvPr id="17" name="Hexagon 16"/>
          <p:cNvSpPr/>
          <p:nvPr/>
        </p:nvSpPr>
        <p:spPr>
          <a:xfrm>
            <a:off x="5193129" y="3305604"/>
            <a:ext cx="360363" cy="360362"/>
          </a:xfrm>
          <a:prstGeom prst="hexagon">
            <a:avLst/>
          </a:prstGeom>
          <a:solidFill>
            <a:srgbClr val="92D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6200000">
            <a:off x="3942376" y="2556799"/>
            <a:ext cx="238129" cy="49401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Bent-Up Arrow 27"/>
          <p:cNvSpPr/>
          <p:nvPr/>
        </p:nvSpPr>
        <p:spPr>
          <a:xfrm rot="5400000">
            <a:off x="1952212" y="4138429"/>
            <a:ext cx="1751682" cy="1972763"/>
          </a:xfrm>
          <a:prstGeom prst="bentUpArrow">
            <a:avLst>
              <a:gd name="adj1" fmla="val 13050"/>
              <a:gd name="adj2" fmla="val 25000"/>
              <a:gd name="adj3" fmla="val 25000"/>
            </a:avLst>
          </a:prstGeom>
          <a:gradFill flip="none" rotWithShape="1">
            <a:gsLst>
              <a:gs pos="0">
                <a:srgbClr val="FFF200"/>
              </a:gs>
              <a:gs pos="33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Bent-Up Arrow 45"/>
          <p:cNvSpPr/>
          <p:nvPr/>
        </p:nvSpPr>
        <p:spPr>
          <a:xfrm rot="16200000">
            <a:off x="8127275" y="4149445"/>
            <a:ext cx="1751682" cy="1972763"/>
          </a:xfrm>
          <a:prstGeom prst="bentUpArrow">
            <a:avLst>
              <a:gd name="adj1" fmla="val 13050"/>
              <a:gd name="adj2" fmla="val 25000"/>
              <a:gd name="adj3" fmla="val 25000"/>
            </a:avLst>
          </a:prstGeom>
          <a:solidFill>
            <a:srgbClr val="00B050"/>
          </a:solidFill>
          <a:scene3d>
            <a:camera prst="orthographicFront">
              <a:rot lat="0" lon="1079997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Rectangle 46"/>
          <p:cNvSpPr/>
          <p:nvPr/>
        </p:nvSpPr>
        <p:spPr>
          <a:xfrm>
            <a:off x="5673081" y="5008883"/>
            <a:ext cx="337139" cy="32293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48" name="Rectangle 47"/>
          <p:cNvSpPr/>
          <p:nvPr/>
        </p:nvSpPr>
        <p:spPr>
          <a:xfrm>
            <a:off x="6189113" y="4680841"/>
            <a:ext cx="337139" cy="32293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49" name="Rectangle 48"/>
          <p:cNvSpPr/>
          <p:nvPr/>
        </p:nvSpPr>
        <p:spPr>
          <a:xfrm>
            <a:off x="6187876" y="5342835"/>
            <a:ext cx="337139" cy="32293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50" name="Rectangle 49"/>
          <p:cNvSpPr/>
          <p:nvPr/>
        </p:nvSpPr>
        <p:spPr>
          <a:xfrm>
            <a:off x="4255367" y="5363174"/>
            <a:ext cx="337139" cy="324123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51" name="Rectangle 50"/>
          <p:cNvSpPr/>
          <p:nvPr/>
        </p:nvSpPr>
        <p:spPr>
          <a:xfrm>
            <a:off x="4255367" y="4998944"/>
            <a:ext cx="337139" cy="32293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52" name="Oval 51"/>
          <p:cNvSpPr/>
          <p:nvPr/>
        </p:nvSpPr>
        <p:spPr>
          <a:xfrm>
            <a:off x="6197031" y="4373040"/>
            <a:ext cx="337139" cy="29681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04146" y="6026455"/>
            <a:ext cx="337139" cy="29681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0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66081" y="4665501"/>
            <a:ext cx="396875" cy="396875"/>
          </a:xfrm>
          <a:prstGeom prst="roundRect">
            <a:avLst/>
          </a:prstGeom>
          <a:solidFill>
            <a:srgbClr val="00B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7078960" y="5650370"/>
            <a:ext cx="395288" cy="395288"/>
          </a:xfrm>
          <a:prstGeom prst="roundRect">
            <a:avLst>
              <a:gd name="adj" fmla="val 0"/>
            </a:avLst>
          </a:prstGeom>
          <a:solidFill>
            <a:srgbClr val="00B050">
              <a:alpha val="40000"/>
            </a:srgbClr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16200000">
            <a:off x="4745780" y="6310431"/>
            <a:ext cx="345041" cy="396875"/>
          </a:xfrm>
          <a:prstGeom prst="roundRect">
            <a:avLst>
              <a:gd name="adj" fmla="val 36530"/>
            </a:avLst>
          </a:prstGeom>
          <a:solidFill>
            <a:srgbClr val="00B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4227902" y="4377648"/>
            <a:ext cx="2736042" cy="1936251"/>
          </a:xfrm>
          <a:prstGeom prst="roundRect">
            <a:avLst>
              <a:gd name="adj" fmla="val 5712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4235663" y="6336350"/>
            <a:ext cx="2758327" cy="345039"/>
          </a:xfrm>
          <a:prstGeom prst="roundRect">
            <a:avLst>
              <a:gd name="adj" fmla="val 5712"/>
            </a:avLst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 rot="16200000">
            <a:off x="6267181" y="5125971"/>
            <a:ext cx="1965890" cy="467115"/>
          </a:xfrm>
          <a:prstGeom prst="roundRect">
            <a:avLst>
              <a:gd name="adj" fmla="val 21525"/>
            </a:avLst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401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17" grpId="0" animBg="1"/>
      <p:bldP spid="37" grpId="0" animBg="1"/>
      <p:bldP spid="2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6" grpId="0" animBg="1"/>
      <p:bldP spid="67" grpId="0" animBg="1"/>
      <p:bldP spid="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cp-Switch Scheduling?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545" y="1503507"/>
            <a:ext cx="10515600" cy="10318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Leverage existing and future body of literature.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Make the problem more tractable.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Bind the scheduling feasibility of both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98273" y="3305063"/>
            <a:ext cx="1365487" cy="1101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h-Switch scheduling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80663" y="3305063"/>
            <a:ext cx="1542053" cy="1101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Reduction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Process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9223" y="3398803"/>
            <a:ext cx="1634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Cambria Math"/>
              </a:rPr>
              <a:t>Demand and a cp-Switch parameters</a:t>
            </a:r>
            <a:endParaRPr lang="he-IL" i="1" dirty="0">
              <a:latin typeface="Cambria Math"/>
            </a:endParaRPr>
          </a:p>
        </p:txBody>
      </p:sp>
      <p:cxnSp>
        <p:nvCxnSpPr>
          <p:cNvPr id="16" name="Straight Arrow Connector 15"/>
          <p:cNvCxnSpPr>
            <a:endCxn id="15" idx="1"/>
          </p:cNvCxnSpPr>
          <p:nvPr/>
        </p:nvCxnSpPr>
        <p:spPr>
          <a:xfrm>
            <a:off x="1385647" y="3855781"/>
            <a:ext cx="2950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10662" y="3117114"/>
            <a:ext cx="18143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Cambria Math"/>
              </a:rPr>
              <a:t>New Demand and corresponding h-Switch parameters</a:t>
            </a:r>
            <a:endParaRPr lang="he-IL" i="1" dirty="0">
              <a:latin typeface="Cambria Math"/>
            </a:endParaRPr>
          </a:p>
        </p:txBody>
      </p:sp>
      <p:cxnSp>
        <p:nvCxnSpPr>
          <p:cNvPr id="24" name="Straight Arrow Connector 23"/>
          <p:cNvCxnSpPr>
            <a:stCxn id="15" idx="3"/>
          </p:cNvCxnSpPr>
          <p:nvPr/>
        </p:nvCxnSpPr>
        <p:spPr>
          <a:xfrm flipV="1">
            <a:off x="3222716" y="3855778"/>
            <a:ext cx="289920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3" idx="1"/>
          </p:cNvCxnSpPr>
          <p:nvPr/>
        </p:nvCxnSpPr>
        <p:spPr>
          <a:xfrm>
            <a:off x="5151033" y="3855781"/>
            <a:ext cx="2472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937021" y="3255614"/>
            <a:ext cx="16778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Cambria Math"/>
              </a:rPr>
              <a:t>Scheduling for the corresponding h-Switch</a:t>
            </a:r>
            <a:endParaRPr lang="he-IL" i="1" dirty="0">
              <a:latin typeface="Cambria Math"/>
            </a:endParaRPr>
          </a:p>
        </p:txBody>
      </p:sp>
      <p:cxnSp>
        <p:nvCxnSpPr>
          <p:cNvPr id="32" name="Straight Arrow Connector 31"/>
          <p:cNvCxnSpPr>
            <a:stCxn id="13" idx="3"/>
          </p:cNvCxnSpPr>
          <p:nvPr/>
        </p:nvCxnSpPr>
        <p:spPr>
          <a:xfrm flipV="1">
            <a:off x="6763760" y="3855778"/>
            <a:ext cx="334520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780280" y="3305063"/>
            <a:ext cx="1524001" cy="1101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Interpretation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Process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21" idx="1"/>
          </p:cNvCxnSpPr>
          <p:nvPr/>
        </p:nvCxnSpPr>
        <p:spPr>
          <a:xfrm>
            <a:off x="8469880" y="3855778"/>
            <a:ext cx="310400" cy="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3"/>
          </p:cNvCxnSpPr>
          <p:nvPr/>
        </p:nvCxnSpPr>
        <p:spPr>
          <a:xfrm>
            <a:off x="10304281" y="3855781"/>
            <a:ext cx="317785" cy="15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0518454" y="3538105"/>
            <a:ext cx="1718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Cambria Math"/>
              </a:rPr>
              <a:t>Scheduling for cp-Switch</a:t>
            </a:r>
            <a:endParaRPr lang="he-IL" i="1" dirty="0">
              <a:latin typeface="Cambria Math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98273" y="3305795"/>
            <a:ext cx="1365487" cy="1102353"/>
          </a:xfrm>
          <a:prstGeom prst="rect">
            <a:avLst/>
          </a:prstGeom>
          <a:solidFill>
            <a:srgbClr val="00B0F0">
              <a:alpha val="3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5292395" y="4534626"/>
            <a:ext cx="2735557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2286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Eclipse [SIGMETRICS ‘16]</a:t>
            </a:r>
          </a:p>
          <a:p>
            <a:pPr indent="-2286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Solstice [CoNEXT ’15]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780280" y="3305063"/>
            <a:ext cx="1524001" cy="1103085"/>
          </a:xfrm>
          <a:prstGeom prst="rect">
            <a:avLst/>
          </a:prstGeom>
          <a:solidFill>
            <a:srgbClr val="FFC000">
              <a:alpha val="3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21"/>
          <p:cNvSpPr/>
          <p:nvPr/>
        </p:nvSpPr>
        <p:spPr>
          <a:xfrm>
            <a:off x="1680663" y="3305794"/>
            <a:ext cx="1542053" cy="1102353"/>
          </a:xfrm>
          <a:prstGeom prst="rect">
            <a:avLst/>
          </a:prstGeom>
          <a:solidFill>
            <a:srgbClr val="FFC000">
              <a:alpha val="3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194719" y="5354101"/>
            <a:ext cx="1179408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Run time is dominated by the used h-Switch scheduling algorithm (up to 99.9%).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Run time for </a:t>
            </a:r>
            <a:r>
              <a:rPr lang="en-US" sz="2400" b="1" dirty="0" err="1">
                <a:solidFill>
                  <a:srgbClr val="FF0000"/>
                </a:solidFill>
              </a:rPr>
              <a:t>cp</a:t>
            </a:r>
            <a:r>
              <a:rPr lang="en-US" sz="2400" b="1" dirty="0">
                <a:solidFill>
                  <a:srgbClr val="FF0000"/>
                </a:solidFill>
              </a:rPr>
              <a:t>-Switch is actually faster than for h-Switch due to the lower number of produced permutation matrices.</a:t>
            </a:r>
            <a:endParaRPr lang="he-I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2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7" grpId="0"/>
      <p:bldP spid="23" grpId="0"/>
      <p:bldP spid="30" grpId="0"/>
      <p:bldP spid="35" grpId="0" animBg="1"/>
      <p:bldP spid="42" grpId="0"/>
      <p:bldP spid="18" grpId="0" animBg="1"/>
      <p:bldP spid="6" grpId="0"/>
      <p:bldP spid="21" grpId="0" animBg="1"/>
      <p:bldP spid="22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0491" y="113288"/>
            <a:ext cx="10432473" cy="1747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00" y="215104"/>
            <a:ext cx="4535775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81" y="190338"/>
            <a:ext cx="4572000" cy="158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26728" y="113288"/>
            <a:ext cx="0" cy="17478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050F6D5-D27A-4B76-B792-C8F075135A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345512"/>
              </p:ext>
            </p:extLst>
          </p:nvPr>
        </p:nvGraphicFramePr>
        <p:xfrm>
          <a:off x="7520335" y="2243081"/>
          <a:ext cx="4575464" cy="392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050F6D5-D27A-4B76-B792-C8F075135A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83931"/>
              </p:ext>
            </p:extLst>
          </p:nvPr>
        </p:nvGraphicFramePr>
        <p:xfrm>
          <a:off x="2970555" y="2243081"/>
          <a:ext cx="4359851" cy="392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Rectangle 17"/>
          <p:cNvSpPr/>
          <p:nvPr/>
        </p:nvSpPr>
        <p:spPr>
          <a:xfrm>
            <a:off x="1363002" y="2462761"/>
            <a:ext cx="1469407" cy="61974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Baseline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63003" y="3143431"/>
            <a:ext cx="1469406" cy="594119"/>
          </a:xfrm>
          <a:prstGeom prst="rect">
            <a:avLst/>
          </a:prstGeom>
          <a:solidFill>
            <a:schemeClr val="accent2"/>
          </a:solidFill>
          <a:ln>
            <a:solidFill>
              <a:srgbClr val="C680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Adding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one-to-many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63003" y="4700178"/>
            <a:ext cx="1469406" cy="622693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Adding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one-to-many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1116374" y="4628728"/>
            <a:ext cx="281617" cy="771525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134488" y="2924001"/>
            <a:ext cx="101508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/>
              <a:t>h-Switch</a:t>
            </a:r>
            <a:endParaRPr lang="he-IL" b="1" dirty="0"/>
          </a:p>
        </p:txBody>
      </p:sp>
      <p:sp>
        <p:nvSpPr>
          <p:cNvPr id="26" name="Rectangle 25"/>
          <p:cNvSpPr/>
          <p:nvPr/>
        </p:nvSpPr>
        <p:spPr>
          <a:xfrm>
            <a:off x="88994" y="4829824"/>
            <a:ext cx="110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cp</a:t>
            </a:r>
            <a:r>
              <a:rPr lang="en-US" b="1" dirty="0"/>
              <a:t>-Switch</a:t>
            </a:r>
            <a:endParaRPr lang="he-IL" dirty="0"/>
          </a:p>
        </p:txBody>
      </p:sp>
      <p:sp>
        <p:nvSpPr>
          <p:cNvPr id="27" name="Left Brace 26"/>
          <p:cNvSpPr/>
          <p:nvPr/>
        </p:nvSpPr>
        <p:spPr>
          <a:xfrm>
            <a:off x="1116374" y="2370164"/>
            <a:ext cx="281617" cy="147700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497781" y="3293333"/>
            <a:ext cx="0" cy="110720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442026" y="3541149"/>
                <a:ext cx="114740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𝟏</m:t>
                      </m:r>
                      <m:r>
                        <a:rPr lang="en-US" sz="2400" b="1" i="1" dirty="0" smtClean="0">
                          <a:latin typeface="Cambria Math"/>
                        </a:rPr>
                        <m:t>.</m:t>
                      </m:r>
                      <m:r>
                        <a:rPr lang="en-US" sz="2400" b="1" i="1" dirty="0" smtClean="0">
                          <a:latin typeface="Cambria Math"/>
                        </a:rPr>
                        <m:t>𝟓𝟕</m:t>
                      </m:r>
                      <m:r>
                        <a:rPr lang="en-US" sz="2400" b="1" i="1" dirty="0" smtClean="0">
                          <a:latin typeface="Cambria Math"/>
                        </a:rPr>
                        <m:t>𝑿</m:t>
                      </m:r>
                    </m:oMath>
                  </m:oMathPara>
                </a14:m>
                <a:endParaRPr lang="he-IL" sz="2400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026" y="3541149"/>
                <a:ext cx="1147409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11242964" y="3293333"/>
            <a:ext cx="0" cy="1536491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1142605" y="3796779"/>
                <a:ext cx="114740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𝟎</m:t>
                      </m:r>
                      <m:r>
                        <a:rPr lang="en-US" sz="2400" b="1" i="1" dirty="0" smtClean="0">
                          <a:latin typeface="Cambria Math"/>
                        </a:rPr>
                        <m:t>.</m:t>
                      </m:r>
                      <m:r>
                        <a:rPr lang="en-US" sz="2400" b="1" i="1" dirty="0" smtClean="0">
                          <a:latin typeface="Cambria Math"/>
                        </a:rPr>
                        <m:t>𝟑</m:t>
                      </m:r>
                      <m:r>
                        <a:rPr lang="en-US" sz="2400" b="1" i="1" dirty="0" smtClean="0">
                          <a:latin typeface="Cambria Math"/>
                        </a:rPr>
                        <m:t>𝑿</m:t>
                      </m:r>
                    </m:oMath>
                  </m:oMathPara>
                </a14:m>
                <a:endParaRPr lang="he-IL" sz="2400" b="1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2605" y="3796779"/>
                <a:ext cx="1147409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301930" y="5297507"/>
            <a:ext cx="1917513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Number of ports</a:t>
            </a:r>
            <a:endParaRPr lang="he-IL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87509" y="5297507"/>
            <a:ext cx="1917513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Number of ports</a:t>
            </a:r>
            <a:endParaRPr lang="he-IL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2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  <p:bldGraphic spid="11" grpId="0" uiExpand="1">
        <p:bldSub>
          <a:bldChart bld="series"/>
        </p:bldSub>
      </p:bldGraphic>
      <p:bldP spid="18" grpId="0" animBg="1"/>
      <p:bldP spid="20" grpId="0" animBg="1"/>
      <p:bldP spid="22" grpId="0" animBg="1"/>
      <p:bldP spid="23" grpId="0" animBg="1"/>
      <p:bldP spid="24" grpId="0"/>
      <p:bldP spid="26" grpId="0"/>
      <p:bldP spid="27" grpId="0" animBg="1"/>
      <p:bldP spid="29" grpId="0"/>
      <p:bldP spid="34" grpId="0"/>
      <p:bldP spid="21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0491" y="113288"/>
            <a:ext cx="10432473" cy="1747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19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00" y="215104"/>
            <a:ext cx="4535775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81" y="190338"/>
            <a:ext cx="4572000" cy="158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26728" y="113288"/>
            <a:ext cx="0" cy="17478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050F6D5-D27A-4B76-B792-C8F075135A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829381"/>
              </p:ext>
            </p:extLst>
          </p:nvPr>
        </p:nvGraphicFramePr>
        <p:xfrm>
          <a:off x="3889601" y="2366141"/>
          <a:ext cx="5710670" cy="392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8397233" y="3359580"/>
            <a:ext cx="0" cy="960043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591195" y="3348429"/>
            <a:ext cx="0" cy="1524654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557741" y="3678359"/>
                <a:ext cx="11808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latin typeface="Cambria Math"/>
                        </a:rPr>
                        <m:t>𝟐</m:t>
                      </m:r>
                      <m:r>
                        <a:rPr lang="en-US" sz="2400" b="1" i="1" dirty="0"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latin typeface="Cambria Math"/>
                        </a:rPr>
                        <m:t>𝟑𝟔</m:t>
                      </m:r>
                      <m:r>
                        <a:rPr lang="en-US" sz="2400" b="1" i="1" dirty="0">
                          <a:latin typeface="Cambria Math"/>
                        </a:rPr>
                        <m:t>𝑿</m:t>
                      </m:r>
                    </m:oMath>
                  </m:oMathPara>
                </a14:m>
                <a:endParaRPr lang="he-IL" sz="2400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741" y="3678359"/>
                <a:ext cx="118086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1363003" y="3825059"/>
            <a:ext cx="1469406" cy="594119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One-to-many Coflow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63003" y="5429431"/>
            <a:ext cx="1469406" cy="622693"/>
          </a:xfrm>
          <a:prstGeom prst="rect">
            <a:avLst/>
          </a:prstGeom>
          <a:pattFill prst="narVert">
            <a:fgClr>
              <a:srgbClr val="00B050"/>
            </a:fgClr>
            <a:bgClr>
              <a:schemeClr val="bg1"/>
            </a:bgClr>
          </a:patt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One-to-many Coflow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63003" y="3143431"/>
            <a:ext cx="1469406" cy="594119"/>
          </a:xfrm>
          <a:prstGeom prst="rect">
            <a:avLst/>
          </a:prstGeom>
          <a:solidFill>
            <a:schemeClr val="accent2"/>
          </a:solidFill>
          <a:ln>
            <a:solidFill>
              <a:srgbClr val="C680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Adding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one-to-many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363003" y="4700178"/>
            <a:ext cx="1469406" cy="622693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Adding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one-to-many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1116374" y="4628728"/>
            <a:ext cx="281617" cy="154305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TextBox 32"/>
          <p:cNvSpPr txBox="1"/>
          <p:nvPr/>
        </p:nvSpPr>
        <p:spPr>
          <a:xfrm>
            <a:off x="134488" y="3252868"/>
            <a:ext cx="101508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/>
              <a:t>h-Switch</a:t>
            </a:r>
            <a:endParaRPr lang="he-IL" b="1" dirty="0"/>
          </a:p>
        </p:txBody>
      </p:sp>
      <p:sp>
        <p:nvSpPr>
          <p:cNvPr id="34" name="Rectangle 33"/>
          <p:cNvSpPr/>
          <p:nvPr/>
        </p:nvSpPr>
        <p:spPr>
          <a:xfrm>
            <a:off x="43501" y="5195355"/>
            <a:ext cx="110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cp</a:t>
            </a:r>
            <a:r>
              <a:rPr lang="en-US" b="1" dirty="0"/>
              <a:t>-Switch</a:t>
            </a:r>
            <a:endParaRPr lang="he-IL" dirty="0"/>
          </a:p>
        </p:txBody>
      </p:sp>
      <p:sp>
        <p:nvSpPr>
          <p:cNvPr id="35" name="Left Brace 34"/>
          <p:cNvSpPr/>
          <p:nvPr/>
        </p:nvSpPr>
        <p:spPr>
          <a:xfrm>
            <a:off x="1116374" y="3078480"/>
            <a:ext cx="281617" cy="1426424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597222" y="3654935"/>
                <a:ext cx="8760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>
                          <a:latin typeface="Cambria Math"/>
                        </a:rPr>
                        <m:t>𝟏</m:t>
                      </m:r>
                      <m:r>
                        <a:rPr lang="en-US" sz="1600" b="1" i="1" dirty="0">
                          <a:latin typeface="Cambria Math"/>
                        </a:rPr>
                        <m:t>.</m:t>
                      </m:r>
                      <m:r>
                        <a:rPr lang="en-US" sz="1600" b="1" i="1" dirty="0">
                          <a:latin typeface="Cambria Math"/>
                        </a:rPr>
                        <m:t>𝟓𝟕</m:t>
                      </m:r>
                      <m:r>
                        <a:rPr lang="en-US" sz="1600" b="1" i="1" dirty="0">
                          <a:latin typeface="Cambria Math"/>
                        </a:rPr>
                        <m:t>𝑿</m:t>
                      </m:r>
                      <m:r>
                        <a:rPr lang="en-US" sz="1600" b="1" i="1" dirty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222" y="3654935"/>
                <a:ext cx="876073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889430" y="5540722"/>
            <a:ext cx="1917513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Number of ports</a:t>
            </a:r>
            <a:endParaRPr lang="he-IL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6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30" grpId="0"/>
      <p:bldP spid="26" grpId="0" animBg="1"/>
      <p:bldP spid="28" grpId="0" animBg="1"/>
      <p:bldP spid="29" grpId="0" animBg="1"/>
      <p:bldP spid="31" grpId="0" animBg="1"/>
      <p:bldP spid="32" grpId="0" animBg="1"/>
      <p:bldP spid="33" grpId="0"/>
      <p:bldP spid="34" grpId="0"/>
      <p:bldP spid="35" grpId="0" animBg="1"/>
      <p:bldP spid="3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338138"/>
            <a:ext cx="10515600" cy="1325563"/>
          </a:xfrm>
        </p:spPr>
        <p:txBody>
          <a:bodyPr/>
          <a:lstStyle/>
          <a:p>
            <a:r>
              <a:rPr lang="en-US" b="1" dirty="0"/>
              <a:t>Background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825625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4000" dirty="0"/>
                  <a:t>  Observed data center workloads</a:t>
                </a:r>
              </a:p>
              <a:p>
                <a:pPr lvl="2"/>
                <a:r>
                  <a:rPr lang="en-US" sz="3200" dirty="0"/>
                  <a:t>Many racks exchange little traffic. </a:t>
                </a:r>
              </a:p>
              <a:p>
                <a:pPr lvl="2"/>
                <a:r>
                  <a:rPr lang="en-US" sz="3200" dirty="0"/>
                  <a:t>Several racks exchange lots of traffic.</a:t>
                </a:r>
              </a:p>
              <a:p>
                <a:pPr marL="457200" lvl="1" indent="0">
                  <a:buNone/>
                </a:pPr>
                <a:endParaRPr lang="en-US" sz="36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4000" dirty="0"/>
                  <a:t>  Observations</a:t>
                </a:r>
              </a:p>
              <a:p>
                <a:pPr lvl="2"/>
                <a:r>
                  <a:rPr lang="en-US" sz="3200" dirty="0"/>
                  <a:t>Low link utilization for most racks.</a:t>
                </a:r>
              </a:p>
              <a:p>
                <a:pPr lvl="2"/>
                <a:r>
                  <a:rPr lang="en-US" sz="3200" dirty="0"/>
                  <a:t>Congested links for several racks.</a:t>
                </a:r>
              </a:p>
              <a:p>
                <a:pPr marL="457200" lvl="1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4400" dirty="0">
                    <a:solidFill>
                      <a:srgbClr val="00B050"/>
                    </a:solidFill>
                  </a:rPr>
                  <a:t> Reconfigurable interconnects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825625"/>
                <a:ext cx="10515600" cy="4351338"/>
              </a:xfrm>
              <a:blipFill>
                <a:blip r:embed="rId3"/>
                <a:stretch>
                  <a:fillRect l="-1623" t="-5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AutoShape 4" descr="Image result for what to do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12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76" y="545957"/>
            <a:ext cx="3343506" cy="1325563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Conclusions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6" y="2488794"/>
            <a:ext cx="11515525" cy="52625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  A tighter integration leads to better performance.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  cp-Switch can accommodate more traffic patterns.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  Does not add scheduling complexity.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1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6612" y="1052401"/>
            <a:ext cx="8386887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4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you!</a:t>
            </a:r>
          </a:p>
        </p:txBody>
      </p:sp>
      <p:sp>
        <p:nvSpPr>
          <p:cNvPr id="6" name="Rectangle: Rounded Corners 14"/>
          <p:cNvSpPr/>
          <p:nvPr/>
        </p:nvSpPr>
        <p:spPr>
          <a:xfrm>
            <a:off x="7235685" y="3746515"/>
            <a:ext cx="2009909" cy="1600679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38"/>
          <p:cNvSpPr/>
          <p:nvPr/>
        </p:nvSpPr>
        <p:spPr>
          <a:xfrm>
            <a:off x="2501895" y="3746516"/>
            <a:ext cx="1934575" cy="160067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OCS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470" y="4075446"/>
            <a:ext cx="28098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21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Hybrid Switching</a:t>
            </a: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76" y="4150258"/>
            <a:ext cx="5301391" cy="2113589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4219" y="5014624"/>
            <a:ext cx="4083996" cy="174498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625" y="1947366"/>
            <a:ext cx="3726645" cy="261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0236" y="1947366"/>
            <a:ext cx="4956229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</a:t>
            </a:r>
            <a:r>
              <a:rPr lang="en-US" sz="2800" b="1" dirty="0"/>
              <a:t>lectrical </a:t>
            </a:r>
            <a:r>
              <a:rPr lang="en-US" sz="2800" b="1" dirty="0">
                <a:solidFill>
                  <a:srgbClr val="FF0000"/>
                </a:solidFill>
              </a:rPr>
              <a:t>P</a:t>
            </a:r>
            <a:r>
              <a:rPr lang="en-US" sz="2800" b="1" dirty="0"/>
              <a:t>acket 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b="1" dirty="0"/>
              <a:t>witching (</a:t>
            </a:r>
            <a:r>
              <a:rPr lang="en-US" sz="2800" b="1" dirty="0">
                <a:solidFill>
                  <a:srgbClr val="FF0000"/>
                </a:solidFill>
              </a:rPr>
              <a:t>EPS</a:t>
            </a:r>
            <a:r>
              <a:rPr lang="en-US" sz="2800" b="1" dirty="0"/>
              <a:t>)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O</a:t>
            </a:r>
            <a:r>
              <a:rPr lang="en-US" sz="2800" b="1" dirty="0"/>
              <a:t>ptical </a:t>
            </a:r>
            <a:r>
              <a:rPr lang="en-US" sz="2800" b="1" dirty="0">
                <a:solidFill>
                  <a:srgbClr val="FFFF00"/>
                </a:solidFill>
              </a:rPr>
              <a:t>C</a:t>
            </a:r>
            <a:r>
              <a:rPr lang="en-US" sz="2800" b="1" dirty="0"/>
              <a:t>ircuit </a:t>
            </a:r>
            <a:r>
              <a:rPr lang="en-US" sz="2800" b="1" dirty="0">
                <a:solidFill>
                  <a:srgbClr val="FFFF00"/>
                </a:solidFill>
              </a:rPr>
              <a:t>S</a:t>
            </a:r>
            <a:r>
              <a:rPr lang="en-US" sz="2800" b="1" dirty="0"/>
              <a:t>witching (</a:t>
            </a:r>
            <a:r>
              <a:rPr lang="en-US" sz="2800" b="1" dirty="0">
                <a:solidFill>
                  <a:srgbClr val="FFFF00"/>
                </a:solidFill>
              </a:rPr>
              <a:t>OCS</a:t>
            </a:r>
            <a:r>
              <a:rPr lang="en-US" sz="2800" b="1" dirty="0"/>
              <a:t>)</a:t>
            </a:r>
            <a:endParaRPr lang="he-IL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291" y="3705790"/>
            <a:ext cx="5062796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Helios - Farrington et. al. </a:t>
            </a:r>
            <a:r>
              <a:rPr lang="en-US" sz="2400" i="1" dirty="0"/>
              <a:t>SIGCOMM’10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6464925" y="1554678"/>
            <a:ext cx="4989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c-Through - Wang et. al. </a:t>
            </a:r>
            <a:r>
              <a:rPr lang="en-US" sz="2400" i="1" dirty="0"/>
              <a:t>SIGCOMM’10</a:t>
            </a:r>
          </a:p>
        </p:txBody>
      </p:sp>
      <p:sp>
        <p:nvSpPr>
          <p:cNvPr id="8" name="Rectangle 7"/>
          <p:cNvSpPr/>
          <p:nvPr/>
        </p:nvSpPr>
        <p:spPr>
          <a:xfrm>
            <a:off x="6138559" y="4654559"/>
            <a:ext cx="3780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REACToR - Liu et. al. </a:t>
            </a:r>
            <a:r>
              <a:rPr lang="en-US" sz="2400" i="1" dirty="0"/>
              <a:t>NSDI’14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217228" y="2038757"/>
            <a:ext cx="44755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EPS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772886" y="4218704"/>
            <a:ext cx="44755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EPS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2471840" y="4225164"/>
            <a:ext cx="48122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OCS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251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Hybrid Switch (h-Switch)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68"/>
          <p:cNvSpPr txBox="1">
            <a:spLocks noChangeArrowheads="1"/>
          </p:cNvSpPr>
          <p:nvPr/>
        </p:nvSpPr>
        <p:spPr bwMode="auto">
          <a:xfrm>
            <a:off x="2679127" y="3677071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11" name="TextBox 68"/>
          <p:cNvSpPr txBox="1">
            <a:spLocks noChangeArrowheads="1"/>
          </p:cNvSpPr>
          <p:nvPr/>
        </p:nvSpPr>
        <p:spPr bwMode="auto">
          <a:xfrm>
            <a:off x="2679127" y="3748508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12" name="Rounded Rectangle 54"/>
          <p:cNvSpPr/>
          <p:nvPr/>
        </p:nvSpPr>
        <p:spPr>
          <a:xfrm>
            <a:off x="4734939" y="2540421"/>
            <a:ext cx="2624138" cy="87947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ounded Rectangle 55"/>
          <p:cNvSpPr/>
          <p:nvPr/>
        </p:nvSpPr>
        <p:spPr>
          <a:xfrm>
            <a:off x="4734939" y="4112046"/>
            <a:ext cx="2624138" cy="927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extBox 56"/>
          <p:cNvSpPr txBox="1">
            <a:spLocks noChangeArrowheads="1"/>
          </p:cNvSpPr>
          <p:nvPr/>
        </p:nvSpPr>
        <p:spPr bwMode="auto">
          <a:xfrm>
            <a:off x="5592403" y="2681391"/>
            <a:ext cx="747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EPS</a:t>
            </a:r>
            <a:endParaRPr lang="he-IL" altLang="en-US" sz="18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510977" y="2710658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66"/>
          <p:cNvSpPr/>
          <p:nvPr/>
        </p:nvSpPr>
        <p:spPr>
          <a:xfrm>
            <a:off x="2677539" y="3183358"/>
            <a:ext cx="82708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2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67"/>
          <p:cNvSpPr/>
          <p:nvPr/>
        </p:nvSpPr>
        <p:spPr>
          <a:xfrm>
            <a:off x="2682302" y="4545433"/>
            <a:ext cx="8223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endParaRPr lang="he-IL" sz="1200" i="1" dirty="0">
              <a:solidFill>
                <a:schemeClr val="tx1"/>
              </a:solidFill>
            </a:endParaRPr>
          </a:p>
        </p:txBody>
      </p:sp>
      <p:sp>
        <p:nvSpPr>
          <p:cNvPr id="18" name="TextBox 68"/>
          <p:cNvSpPr txBox="1">
            <a:spLocks noChangeArrowheads="1"/>
          </p:cNvSpPr>
          <p:nvPr/>
        </p:nvSpPr>
        <p:spPr bwMode="auto">
          <a:xfrm>
            <a:off x="2679127" y="3592933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288852" y="3272258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98277" y="3002383"/>
            <a:ext cx="812800" cy="1308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93614" y="4300958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293614" y="4453358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90439" y="4821658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76"/>
          <p:cNvSpPr txBox="1">
            <a:spLocks noChangeArrowheads="1"/>
          </p:cNvSpPr>
          <p:nvPr/>
        </p:nvSpPr>
        <p:spPr bwMode="auto">
          <a:xfrm>
            <a:off x="3969764" y="4559721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/>
              <a:t>⁞</a:t>
            </a: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25" name="TextBox 77"/>
          <p:cNvSpPr txBox="1">
            <a:spLocks noChangeArrowheads="1"/>
          </p:cNvSpPr>
          <p:nvPr/>
        </p:nvSpPr>
        <p:spPr bwMode="auto">
          <a:xfrm>
            <a:off x="3990402" y="3002383"/>
            <a:ext cx="995362" cy="306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⁞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510977" y="3524671"/>
            <a:ext cx="792162" cy="9366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507802" y="3261146"/>
            <a:ext cx="790575" cy="1489075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498277" y="4821658"/>
            <a:ext cx="798512" cy="1254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352727" y="2713458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346377" y="2870621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352727" y="3218283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352727" y="4316833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352727" y="4467646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336852" y="4824833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88"/>
          <p:cNvSpPr txBox="1">
            <a:spLocks noChangeArrowheads="1"/>
          </p:cNvSpPr>
          <p:nvPr/>
        </p:nvSpPr>
        <p:spPr bwMode="auto">
          <a:xfrm>
            <a:off x="6979664" y="4561308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⁞</a:t>
            </a:r>
            <a:endParaRPr lang="en-US" altLang="en-US" sz="1400"/>
          </a:p>
        </p:txBody>
      </p:sp>
      <p:sp>
        <p:nvSpPr>
          <p:cNvPr id="36" name="TextBox 89"/>
          <p:cNvSpPr txBox="1">
            <a:spLocks noChangeArrowheads="1"/>
          </p:cNvSpPr>
          <p:nvPr/>
        </p:nvSpPr>
        <p:spPr bwMode="auto">
          <a:xfrm>
            <a:off x="7016177" y="2956346"/>
            <a:ext cx="995362" cy="306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⁞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7" name="Rounded Rectangle 90"/>
          <p:cNvSpPr/>
          <p:nvPr/>
        </p:nvSpPr>
        <p:spPr>
          <a:xfrm>
            <a:off x="8554463" y="2611858"/>
            <a:ext cx="89725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Receiver 1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7759127" y="2713458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93"/>
          <p:cNvSpPr txBox="1">
            <a:spLocks noChangeArrowheads="1"/>
          </p:cNvSpPr>
          <p:nvPr/>
        </p:nvSpPr>
        <p:spPr bwMode="auto">
          <a:xfrm>
            <a:off x="8387777" y="4077121"/>
            <a:ext cx="995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40" name="Straight Arrow Connector 39"/>
          <p:cNvCxnSpPr>
            <a:stCxn id="37" idx="1"/>
          </p:cNvCxnSpPr>
          <p:nvPr/>
        </p:nvCxnSpPr>
        <p:spPr>
          <a:xfrm flipH="1">
            <a:off x="7765479" y="2845221"/>
            <a:ext cx="788984" cy="1474787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7763889" y="2869033"/>
            <a:ext cx="792163" cy="503238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7773414" y="3407196"/>
            <a:ext cx="781050" cy="10763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7773414" y="3216696"/>
            <a:ext cx="755650" cy="146050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7760714" y="4818483"/>
            <a:ext cx="798513" cy="1238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10"/>
          <p:cNvSpPr/>
          <p:nvPr/>
        </p:nvSpPr>
        <p:spPr>
          <a:xfrm>
            <a:off x="8554464" y="3183358"/>
            <a:ext cx="897254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2</a:t>
            </a:r>
          </a:p>
        </p:txBody>
      </p:sp>
      <p:sp>
        <p:nvSpPr>
          <p:cNvPr id="46" name="Rounded Rectangle 111"/>
          <p:cNvSpPr/>
          <p:nvPr/>
        </p:nvSpPr>
        <p:spPr>
          <a:xfrm>
            <a:off x="8544939" y="4545433"/>
            <a:ext cx="90677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</a:t>
            </a:r>
            <a:r>
              <a:rPr lang="en-US" sz="1400" i="1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47" name="Rounded Rectangle 61"/>
          <p:cNvSpPr/>
          <p:nvPr/>
        </p:nvSpPr>
        <p:spPr>
          <a:xfrm>
            <a:off x="2669602" y="2607096"/>
            <a:ext cx="8350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Sender 1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48" name="Rounded Rectangle 122"/>
          <p:cNvSpPr/>
          <p:nvPr/>
        </p:nvSpPr>
        <p:spPr>
          <a:xfrm>
            <a:off x="2682302" y="3759621"/>
            <a:ext cx="820737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49" name="Rounded Rectangle 129"/>
          <p:cNvSpPr/>
          <p:nvPr/>
        </p:nvSpPr>
        <p:spPr>
          <a:xfrm>
            <a:off x="8552876" y="3756446"/>
            <a:ext cx="898841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</a:t>
            </a:r>
            <a:r>
              <a:rPr lang="en-US" sz="1400" dirty="0">
                <a:solidFill>
                  <a:schemeClr val="tx1"/>
                </a:solidFill>
              </a:rPr>
              <a:t>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50" name="TextBox 93"/>
          <p:cNvSpPr txBox="1">
            <a:spLocks noChangeArrowheads="1"/>
          </p:cNvSpPr>
          <p:nvPr/>
        </p:nvSpPr>
        <p:spPr bwMode="auto">
          <a:xfrm>
            <a:off x="8387777" y="4154908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51" name="TextBox 93"/>
          <p:cNvSpPr txBox="1">
            <a:spLocks noChangeArrowheads="1"/>
          </p:cNvSpPr>
          <p:nvPr/>
        </p:nvSpPr>
        <p:spPr bwMode="auto">
          <a:xfrm>
            <a:off x="8387777" y="4237458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368602" y="4570833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794052" y="4075533"/>
            <a:ext cx="755650" cy="500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54314" y="2994446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7778177" y="2988096"/>
            <a:ext cx="774700" cy="982662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303139" y="3010321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298377" y="4599408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87164" y="4035846"/>
            <a:ext cx="828675" cy="56356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7"/>
          <p:cNvSpPr txBox="1">
            <a:spLocks noChangeArrowheads="1"/>
          </p:cNvSpPr>
          <p:nvPr/>
        </p:nvSpPr>
        <p:spPr bwMode="auto">
          <a:xfrm>
            <a:off x="5592190" y="4272595"/>
            <a:ext cx="817562" cy="523875"/>
          </a:xfrm>
          <a:prstGeom prst="rect">
            <a:avLst/>
          </a:prstGeom>
          <a:ln w="12700">
            <a:noFill/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 dirty="0"/>
              <a:t>OCS</a:t>
            </a:r>
            <a:endParaRPr lang="he-IL" altLang="en-US" b="1" dirty="0"/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4288852" y="2711871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333302" y="2870621"/>
            <a:ext cx="395287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3506214" y="2867446"/>
            <a:ext cx="831850" cy="49530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510977" y="3002383"/>
            <a:ext cx="817562" cy="839788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346377" y="4316833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7346377" y="4469233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6461" y="5526274"/>
                <a:ext cx="572349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 EPS has lower bandwidth than OCS  (e.g., 1:10 ratio).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 OCS has a reconfiguration penalty (e.g., 20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 or 20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𝑚𝑠</m:t>
                    </m:r>
                  </m:oMath>
                </a14:m>
                <a:r>
                  <a:rPr lang="en-US" dirty="0"/>
                  <a:t>).</a:t>
                </a:r>
                <a:endParaRPr lang="he-IL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61" y="5526274"/>
                <a:ext cx="572349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639" t="-4717" r="-213" b="-1415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476462" y="1518793"/>
            <a:ext cx="2831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Solstice [CoNEXT ’15]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Eclipse [SIGMETRICS ‘16] </a:t>
            </a:r>
          </a:p>
        </p:txBody>
      </p:sp>
    </p:spTree>
    <p:extLst>
      <p:ext uri="{BB962C8B-B14F-4D97-AF65-F5344CB8AC3E}">
        <p14:creationId xmlns:p14="http://schemas.microsoft.com/office/powerpoint/2010/main" val="296755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  <p:bldP spid="14" grpId="0"/>
      <p:bldP spid="16" grpId="0" animBg="1"/>
      <p:bldP spid="17" grpId="0" animBg="1"/>
      <p:bldP spid="18" grpId="0"/>
      <p:bldP spid="24" grpId="0"/>
      <p:bldP spid="25" grpId="0"/>
      <p:bldP spid="35" grpId="0"/>
      <p:bldP spid="36" grpId="0"/>
      <p:bldP spid="37" grpId="0" animBg="1"/>
      <p:bldP spid="39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9" grpId="0"/>
      <p:bldP spid="4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DCN traffic patterns – Via the Coflow abstraction </a:t>
            </a:r>
          </a:p>
        </p:txBody>
      </p:sp>
      <p:sp>
        <p:nvSpPr>
          <p:cNvPr id="4" name="Oval 3"/>
          <p:cNvSpPr/>
          <p:nvPr/>
        </p:nvSpPr>
        <p:spPr>
          <a:xfrm rot="16200000">
            <a:off x="5573312" y="3429133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4" idx="4"/>
            <a:endCxn id="10" idx="0"/>
          </p:cNvCxnSpPr>
          <p:nvPr/>
        </p:nvCxnSpPr>
        <p:spPr>
          <a:xfrm>
            <a:off x="6232813" y="3752814"/>
            <a:ext cx="1490399" cy="4172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4"/>
            <a:endCxn id="9" idx="0"/>
          </p:cNvCxnSpPr>
          <p:nvPr/>
        </p:nvCxnSpPr>
        <p:spPr>
          <a:xfrm flipV="1">
            <a:off x="6232813" y="3325899"/>
            <a:ext cx="1488156" cy="42691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8" idx="0"/>
          </p:cNvCxnSpPr>
          <p:nvPr/>
        </p:nvCxnSpPr>
        <p:spPr>
          <a:xfrm flipV="1">
            <a:off x="6232813" y="2488715"/>
            <a:ext cx="1502677" cy="12640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16200000">
            <a:off x="7723352" y="2165034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7708831" y="3002218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6200000">
            <a:off x="7711074" y="3846422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6200000">
            <a:off x="481971" y="2236309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6200000">
            <a:off x="493315" y="3072673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6200000">
            <a:off x="481970" y="3917699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6200000">
            <a:off x="1951358" y="2250864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6200000">
            <a:off x="1925875" y="3071772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6200000">
            <a:off x="1925875" y="3927255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1141472" y="2559990"/>
            <a:ext cx="796541" cy="8354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4"/>
            <a:endCxn id="16" idx="0"/>
          </p:cNvCxnSpPr>
          <p:nvPr/>
        </p:nvCxnSpPr>
        <p:spPr>
          <a:xfrm>
            <a:off x="1141472" y="2559990"/>
            <a:ext cx="796541" cy="169094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4"/>
            <a:endCxn id="14" idx="0"/>
          </p:cNvCxnSpPr>
          <p:nvPr/>
        </p:nvCxnSpPr>
        <p:spPr>
          <a:xfrm flipV="1">
            <a:off x="1152816" y="2574545"/>
            <a:ext cx="810680" cy="8218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6" idx="0"/>
          </p:cNvCxnSpPr>
          <p:nvPr/>
        </p:nvCxnSpPr>
        <p:spPr>
          <a:xfrm>
            <a:off x="1152816" y="3396354"/>
            <a:ext cx="785197" cy="8545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4"/>
            <a:endCxn id="15" idx="0"/>
          </p:cNvCxnSpPr>
          <p:nvPr/>
        </p:nvCxnSpPr>
        <p:spPr>
          <a:xfrm flipV="1">
            <a:off x="1141471" y="3395453"/>
            <a:ext cx="796542" cy="8459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 rot="16200000">
            <a:off x="7708831" y="4683681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4" idx="4"/>
            <a:endCxn id="22" idx="0"/>
          </p:cNvCxnSpPr>
          <p:nvPr/>
        </p:nvCxnSpPr>
        <p:spPr>
          <a:xfrm>
            <a:off x="6232813" y="3752814"/>
            <a:ext cx="1488156" cy="12545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rot="16200000">
            <a:off x="1951358" y="4754958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16200000">
            <a:off x="493314" y="4764517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11" idx="4"/>
            <a:endCxn id="24" idx="0"/>
          </p:cNvCxnSpPr>
          <p:nvPr/>
        </p:nvCxnSpPr>
        <p:spPr>
          <a:xfrm>
            <a:off x="1141472" y="2559990"/>
            <a:ext cx="822024" cy="25186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24" idx="0"/>
          </p:cNvCxnSpPr>
          <p:nvPr/>
        </p:nvCxnSpPr>
        <p:spPr>
          <a:xfrm>
            <a:off x="1152816" y="3396354"/>
            <a:ext cx="810680" cy="16822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4"/>
            <a:endCxn id="24" idx="0"/>
          </p:cNvCxnSpPr>
          <p:nvPr/>
        </p:nvCxnSpPr>
        <p:spPr>
          <a:xfrm>
            <a:off x="1141471" y="4241380"/>
            <a:ext cx="822025" cy="83725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4"/>
            <a:endCxn id="14" idx="0"/>
          </p:cNvCxnSpPr>
          <p:nvPr/>
        </p:nvCxnSpPr>
        <p:spPr>
          <a:xfrm flipV="1">
            <a:off x="1152815" y="2574545"/>
            <a:ext cx="810681" cy="251365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4"/>
            <a:endCxn id="15" idx="0"/>
          </p:cNvCxnSpPr>
          <p:nvPr/>
        </p:nvCxnSpPr>
        <p:spPr>
          <a:xfrm flipV="1">
            <a:off x="1152815" y="3395453"/>
            <a:ext cx="785198" cy="169274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4"/>
            <a:endCxn id="16" idx="0"/>
          </p:cNvCxnSpPr>
          <p:nvPr/>
        </p:nvCxnSpPr>
        <p:spPr>
          <a:xfrm flipV="1">
            <a:off x="1152815" y="4250936"/>
            <a:ext cx="785198" cy="83726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 rot="16200000">
            <a:off x="3096696" y="2247841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6200000">
            <a:off x="3108040" y="3084205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16200000">
            <a:off x="3096695" y="3929231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16200000">
            <a:off x="4566083" y="2262396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16200000">
            <a:off x="4540600" y="3083306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6200000">
            <a:off x="4540600" y="3938787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2" idx="4"/>
            <a:endCxn id="37" idx="0"/>
          </p:cNvCxnSpPr>
          <p:nvPr/>
        </p:nvCxnSpPr>
        <p:spPr>
          <a:xfrm>
            <a:off x="3756197" y="2571522"/>
            <a:ext cx="796541" cy="169094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 rot="16200000">
            <a:off x="4566083" y="4766490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16200000">
            <a:off x="3108039" y="4776049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40" idx="4"/>
            <a:endCxn id="35" idx="0"/>
          </p:cNvCxnSpPr>
          <p:nvPr/>
        </p:nvCxnSpPr>
        <p:spPr>
          <a:xfrm flipV="1">
            <a:off x="3767540" y="2586077"/>
            <a:ext cx="810681" cy="251365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 rot="16200000">
            <a:off x="9145990" y="2199435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6200000">
            <a:off x="9133201" y="3035311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6200000">
            <a:off x="9183068" y="3878533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 rot="16200000">
            <a:off x="9183068" y="4718083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16200000">
            <a:off x="11393927" y="3457861"/>
            <a:ext cx="671639" cy="6473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5" idx="4"/>
            <a:endCxn id="46" idx="0"/>
          </p:cNvCxnSpPr>
          <p:nvPr/>
        </p:nvCxnSpPr>
        <p:spPr>
          <a:xfrm flipV="1">
            <a:off x="9842569" y="3781542"/>
            <a:ext cx="1563496" cy="12602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4"/>
            <a:endCxn id="46" idx="0"/>
          </p:cNvCxnSpPr>
          <p:nvPr/>
        </p:nvCxnSpPr>
        <p:spPr>
          <a:xfrm>
            <a:off x="9792702" y="3358992"/>
            <a:ext cx="1613363" cy="4225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4"/>
            <a:endCxn id="46" idx="0"/>
          </p:cNvCxnSpPr>
          <p:nvPr/>
        </p:nvCxnSpPr>
        <p:spPr>
          <a:xfrm flipV="1">
            <a:off x="9842569" y="3781542"/>
            <a:ext cx="1563496" cy="4206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6" idx="0"/>
          </p:cNvCxnSpPr>
          <p:nvPr/>
        </p:nvCxnSpPr>
        <p:spPr>
          <a:xfrm>
            <a:off x="9805145" y="2552225"/>
            <a:ext cx="1600920" cy="12293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48150" y="1565979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ill Sans"/>
                <a:cs typeface="Gill Sans"/>
              </a:rPr>
              <a:t>one-to-many</a:t>
            </a:r>
            <a:endParaRPr lang="en-US" sz="2000" dirty="0">
              <a:latin typeface="Gill Sans"/>
              <a:cs typeface="Gill San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7254" y="1565979"/>
            <a:ext cx="2484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ill Sans"/>
                <a:cs typeface="Gill Sans"/>
              </a:rPr>
              <a:t>many-to-many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65649" y="1565979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ill Sans"/>
                <a:cs typeface="Gill Sans"/>
              </a:rPr>
              <a:t>one-to-one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200012" y="1565979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ill Sans"/>
                <a:cs typeface="Gill Sans"/>
              </a:rPr>
              <a:t>many-to-one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8624" y="5626610"/>
            <a:ext cx="323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 parallel applications.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Dataflow pipelines.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249934" y="5626610"/>
            <a:ext cx="2715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Distributed file systems.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Backups.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48150" y="5626610"/>
            <a:ext cx="6133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MAP-Reduce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Partition-Aggregate (e.g., web search, content composition)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>
          <a:xfrm>
            <a:off x="8751401" y="6314248"/>
            <a:ext cx="2743200" cy="365125"/>
          </a:xfrm>
        </p:spPr>
        <p:txBody>
          <a:bodyPr/>
          <a:lstStyle/>
          <a:p>
            <a:fld id="{D5F77388-CDFE-4BFB-B76B-D7BCD2A1A4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4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 animBg="1"/>
      <p:bldP spid="24" grpId="0" animBg="1"/>
      <p:bldP spid="25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1" grpId="0"/>
      <p:bldP spid="52" grpId="0"/>
      <p:bldP spid="53" grpId="0"/>
      <p:bldP spid="54" grpId="0"/>
      <p:bldP spid="3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Hybrid Switch (h-Switch)</a:t>
            </a:r>
          </a:p>
        </p:txBody>
      </p:sp>
      <p:sp>
        <p:nvSpPr>
          <p:cNvPr id="24" name="TextBox 68"/>
          <p:cNvSpPr txBox="1">
            <a:spLocks noChangeArrowheads="1"/>
          </p:cNvSpPr>
          <p:nvPr/>
        </p:nvSpPr>
        <p:spPr bwMode="auto">
          <a:xfrm>
            <a:off x="2412427" y="3341426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25" name="TextBox 68"/>
          <p:cNvSpPr txBox="1">
            <a:spLocks noChangeArrowheads="1"/>
          </p:cNvSpPr>
          <p:nvPr/>
        </p:nvSpPr>
        <p:spPr bwMode="auto">
          <a:xfrm>
            <a:off x="2412427" y="3412863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27" name="Rounded Rectangle 54"/>
          <p:cNvSpPr/>
          <p:nvPr/>
        </p:nvSpPr>
        <p:spPr>
          <a:xfrm>
            <a:off x="4468239" y="2204776"/>
            <a:ext cx="2624138" cy="87947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Rounded Rectangle 55"/>
          <p:cNvSpPr/>
          <p:nvPr/>
        </p:nvSpPr>
        <p:spPr>
          <a:xfrm>
            <a:off x="4468239" y="3776401"/>
            <a:ext cx="2624138" cy="927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5325703" y="2345746"/>
            <a:ext cx="747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EPS</a:t>
            </a:r>
            <a:endParaRPr lang="he-IL" altLang="en-US" sz="18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244277" y="2375013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66"/>
          <p:cNvSpPr/>
          <p:nvPr/>
        </p:nvSpPr>
        <p:spPr>
          <a:xfrm>
            <a:off x="2410839" y="2847713"/>
            <a:ext cx="82708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2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67"/>
          <p:cNvSpPr/>
          <p:nvPr/>
        </p:nvSpPr>
        <p:spPr>
          <a:xfrm>
            <a:off x="2415602" y="4209788"/>
            <a:ext cx="8223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endParaRPr lang="he-IL" sz="1200" i="1" dirty="0">
              <a:solidFill>
                <a:schemeClr val="tx1"/>
              </a:solidFill>
            </a:endParaRPr>
          </a:p>
        </p:txBody>
      </p:sp>
      <p:sp>
        <p:nvSpPr>
          <p:cNvPr id="36" name="TextBox 68"/>
          <p:cNvSpPr txBox="1">
            <a:spLocks noChangeArrowheads="1"/>
          </p:cNvSpPr>
          <p:nvPr/>
        </p:nvSpPr>
        <p:spPr bwMode="auto">
          <a:xfrm>
            <a:off x="2412427" y="3257288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022152" y="2936613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231577" y="2666738"/>
            <a:ext cx="812800" cy="1308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026914" y="3965313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026914" y="4117713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23739" y="4486013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76"/>
          <p:cNvSpPr txBox="1">
            <a:spLocks noChangeArrowheads="1"/>
          </p:cNvSpPr>
          <p:nvPr/>
        </p:nvSpPr>
        <p:spPr bwMode="auto">
          <a:xfrm>
            <a:off x="3703064" y="4224076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/>
              <a:t>⁞</a:t>
            </a: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43" name="TextBox 77"/>
          <p:cNvSpPr txBox="1">
            <a:spLocks noChangeArrowheads="1"/>
          </p:cNvSpPr>
          <p:nvPr/>
        </p:nvSpPr>
        <p:spPr bwMode="auto">
          <a:xfrm>
            <a:off x="3723702" y="2666738"/>
            <a:ext cx="995362" cy="306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⁞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244277" y="3189026"/>
            <a:ext cx="792162" cy="9366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241102" y="2925501"/>
            <a:ext cx="790575" cy="1489075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231577" y="4486013"/>
            <a:ext cx="798512" cy="1254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086027" y="2377813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079677" y="2534976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7086027" y="2882638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086027" y="39811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086027" y="4132001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070152" y="44891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88"/>
          <p:cNvSpPr txBox="1">
            <a:spLocks noChangeArrowheads="1"/>
          </p:cNvSpPr>
          <p:nvPr/>
        </p:nvSpPr>
        <p:spPr bwMode="auto">
          <a:xfrm>
            <a:off x="6712964" y="4225663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⁞</a:t>
            </a:r>
            <a:endParaRPr lang="en-US" altLang="en-US" sz="1400"/>
          </a:p>
        </p:txBody>
      </p:sp>
      <p:sp>
        <p:nvSpPr>
          <p:cNvPr id="54" name="TextBox 89"/>
          <p:cNvSpPr txBox="1">
            <a:spLocks noChangeArrowheads="1"/>
          </p:cNvSpPr>
          <p:nvPr/>
        </p:nvSpPr>
        <p:spPr bwMode="auto">
          <a:xfrm>
            <a:off x="6749477" y="2620701"/>
            <a:ext cx="995362" cy="306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⁞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5" name="Rounded Rectangle 90"/>
          <p:cNvSpPr/>
          <p:nvPr/>
        </p:nvSpPr>
        <p:spPr>
          <a:xfrm>
            <a:off x="8287763" y="2276213"/>
            <a:ext cx="89725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Receiver 1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7492427" y="2377813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93"/>
          <p:cNvSpPr txBox="1">
            <a:spLocks noChangeArrowheads="1"/>
          </p:cNvSpPr>
          <p:nvPr/>
        </p:nvSpPr>
        <p:spPr bwMode="auto">
          <a:xfrm>
            <a:off x="8121077" y="3741476"/>
            <a:ext cx="995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59" name="Straight Arrow Connector 58"/>
          <p:cNvCxnSpPr>
            <a:stCxn id="55" idx="1"/>
          </p:cNvCxnSpPr>
          <p:nvPr/>
        </p:nvCxnSpPr>
        <p:spPr>
          <a:xfrm flipH="1">
            <a:off x="7498779" y="2509576"/>
            <a:ext cx="788984" cy="1474787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7497189" y="2533388"/>
            <a:ext cx="792163" cy="503238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506714" y="3071551"/>
            <a:ext cx="781050" cy="10763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7506714" y="2881051"/>
            <a:ext cx="755650" cy="146050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7494014" y="4482838"/>
            <a:ext cx="798513" cy="1238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110"/>
          <p:cNvSpPr/>
          <p:nvPr/>
        </p:nvSpPr>
        <p:spPr>
          <a:xfrm>
            <a:off x="8287764" y="2847713"/>
            <a:ext cx="897254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2</a:t>
            </a:r>
          </a:p>
        </p:txBody>
      </p:sp>
      <p:sp>
        <p:nvSpPr>
          <p:cNvPr id="65" name="Rounded Rectangle 111"/>
          <p:cNvSpPr/>
          <p:nvPr/>
        </p:nvSpPr>
        <p:spPr>
          <a:xfrm>
            <a:off x="8278239" y="4209788"/>
            <a:ext cx="90677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</a:t>
            </a:r>
            <a:r>
              <a:rPr lang="en-US" sz="1400" i="1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68" name="Rounded Rectangle 61"/>
          <p:cNvSpPr/>
          <p:nvPr/>
        </p:nvSpPr>
        <p:spPr>
          <a:xfrm>
            <a:off x="2402902" y="2271451"/>
            <a:ext cx="8350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Sender 1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1" name="Rounded Rectangle 122"/>
          <p:cNvSpPr/>
          <p:nvPr/>
        </p:nvSpPr>
        <p:spPr>
          <a:xfrm>
            <a:off x="2415602" y="3423976"/>
            <a:ext cx="820737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2" name="Rounded Rectangle 129"/>
          <p:cNvSpPr/>
          <p:nvPr/>
        </p:nvSpPr>
        <p:spPr>
          <a:xfrm>
            <a:off x="8286176" y="3420801"/>
            <a:ext cx="898841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</a:t>
            </a:r>
            <a:r>
              <a:rPr lang="en-US" sz="1400" dirty="0">
                <a:solidFill>
                  <a:schemeClr val="tx1"/>
                </a:solidFill>
              </a:rPr>
              <a:t>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3" name="TextBox 93"/>
          <p:cNvSpPr txBox="1">
            <a:spLocks noChangeArrowheads="1"/>
          </p:cNvSpPr>
          <p:nvPr/>
        </p:nvSpPr>
        <p:spPr bwMode="auto">
          <a:xfrm>
            <a:off x="8121077" y="3819263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74" name="TextBox 93"/>
          <p:cNvSpPr txBox="1">
            <a:spLocks noChangeArrowheads="1"/>
          </p:cNvSpPr>
          <p:nvPr/>
        </p:nvSpPr>
        <p:spPr bwMode="auto">
          <a:xfrm>
            <a:off x="8121077" y="3901813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7101902" y="42351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7527352" y="3739888"/>
            <a:ext cx="755650" cy="500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087614" y="2658801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7511477" y="2652451"/>
            <a:ext cx="774700" cy="982662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36439" y="2674676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031677" y="4263763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20464" y="3700201"/>
            <a:ext cx="828675" cy="56356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57"/>
          <p:cNvSpPr txBox="1">
            <a:spLocks noChangeArrowheads="1"/>
          </p:cNvSpPr>
          <p:nvPr/>
        </p:nvSpPr>
        <p:spPr bwMode="auto">
          <a:xfrm>
            <a:off x="5325490" y="3936950"/>
            <a:ext cx="817562" cy="523875"/>
          </a:xfrm>
          <a:prstGeom prst="rect">
            <a:avLst/>
          </a:prstGeom>
          <a:ln w="12700">
            <a:noFill/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 dirty="0"/>
              <a:t>OCS</a:t>
            </a:r>
            <a:endParaRPr lang="he-IL" altLang="en-US" b="1" dirty="0"/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4022152" y="2376226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066602" y="2534976"/>
            <a:ext cx="395287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239514" y="2531801"/>
            <a:ext cx="831850" cy="49530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244277" y="2666738"/>
            <a:ext cx="817562" cy="839788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7079677" y="39811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079677" y="41335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17" y="625597"/>
            <a:ext cx="1658047" cy="26316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34" y="3420801"/>
            <a:ext cx="1671941" cy="25989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5849" y="1262146"/>
            <a:ext cx="1600656" cy="21671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2194" y="3789051"/>
            <a:ext cx="1594311" cy="21113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5588000" y="5341626"/>
            <a:ext cx="682052" cy="863601"/>
          </a:xfrm>
          <a:prstGeom prst="actionButtonHel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04 0.00185 L 0.37565 0.09653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1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44444E-6 L 0.37318 -0.07685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59" y="-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2153 L -0.45039 0.49699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74" y="2592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48148E-6 L -0.32031 0.1331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6" y="664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Hybrid Switch (h-Switch)</a:t>
            </a:r>
          </a:p>
        </p:txBody>
      </p:sp>
      <p:sp>
        <p:nvSpPr>
          <p:cNvPr id="24" name="TextBox 68"/>
          <p:cNvSpPr txBox="1">
            <a:spLocks noChangeArrowheads="1"/>
          </p:cNvSpPr>
          <p:nvPr/>
        </p:nvSpPr>
        <p:spPr bwMode="auto">
          <a:xfrm>
            <a:off x="2412427" y="3341426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25" name="TextBox 68"/>
          <p:cNvSpPr txBox="1">
            <a:spLocks noChangeArrowheads="1"/>
          </p:cNvSpPr>
          <p:nvPr/>
        </p:nvSpPr>
        <p:spPr bwMode="auto">
          <a:xfrm>
            <a:off x="2412427" y="3412863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27" name="Rounded Rectangle 54"/>
          <p:cNvSpPr/>
          <p:nvPr/>
        </p:nvSpPr>
        <p:spPr>
          <a:xfrm>
            <a:off x="4468239" y="2204776"/>
            <a:ext cx="2624138" cy="87947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Rounded Rectangle 55"/>
          <p:cNvSpPr/>
          <p:nvPr/>
        </p:nvSpPr>
        <p:spPr>
          <a:xfrm>
            <a:off x="4468239" y="3776401"/>
            <a:ext cx="2624138" cy="927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5325703" y="2345746"/>
            <a:ext cx="747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EPS</a:t>
            </a:r>
            <a:endParaRPr lang="he-IL" altLang="en-US" sz="18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244277" y="2375013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66"/>
          <p:cNvSpPr/>
          <p:nvPr/>
        </p:nvSpPr>
        <p:spPr>
          <a:xfrm>
            <a:off x="2410839" y="2847713"/>
            <a:ext cx="82708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2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67"/>
          <p:cNvSpPr/>
          <p:nvPr/>
        </p:nvSpPr>
        <p:spPr>
          <a:xfrm>
            <a:off x="2415602" y="4209788"/>
            <a:ext cx="8223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endParaRPr lang="he-IL" sz="1200" i="1" dirty="0">
              <a:solidFill>
                <a:schemeClr val="tx1"/>
              </a:solidFill>
            </a:endParaRPr>
          </a:p>
        </p:txBody>
      </p:sp>
      <p:sp>
        <p:nvSpPr>
          <p:cNvPr id="36" name="TextBox 68"/>
          <p:cNvSpPr txBox="1">
            <a:spLocks noChangeArrowheads="1"/>
          </p:cNvSpPr>
          <p:nvPr/>
        </p:nvSpPr>
        <p:spPr bwMode="auto">
          <a:xfrm>
            <a:off x="2412427" y="3257288"/>
            <a:ext cx="99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022152" y="2936613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231577" y="2666738"/>
            <a:ext cx="812800" cy="1308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026914" y="3965313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026914" y="4117713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23739" y="4486013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76"/>
          <p:cNvSpPr txBox="1">
            <a:spLocks noChangeArrowheads="1"/>
          </p:cNvSpPr>
          <p:nvPr/>
        </p:nvSpPr>
        <p:spPr bwMode="auto">
          <a:xfrm>
            <a:off x="3703064" y="4224076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/>
              <a:t>⁞</a:t>
            </a: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43" name="TextBox 77"/>
          <p:cNvSpPr txBox="1">
            <a:spLocks noChangeArrowheads="1"/>
          </p:cNvSpPr>
          <p:nvPr/>
        </p:nvSpPr>
        <p:spPr bwMode="auto">
          <a:xfrm>
            <a:off x="3723702" y="2666738"/>
            <a:ext cx="995362" cy="306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⁞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244277" y="3189026"/>
            <a:ext cx="792162" cy="9366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241102" y="2925501"/>
            <a:ext cx="790575" cy="1489075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231577" y="4486013"/>
            <a:ext cx="798512" cy="1254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086027" y="2377813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079677" y="2534976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7086027" y="2882638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086027" y="39811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086027" y="4132001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070152" y="44891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88"/>
          <p:cNvSpPr txBox="1">
            <a:spLocks noChangeArrowheads="1"/>
          </p:cNvSpPr>
          <p:nvPr/>
        </p:nvSpPr>
        <p:spPr bwMode="auto">
          <a:xfrm>
            <a:off x="6712964" y="4225663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⁞</a:t>
            </a:r>
            <a:endParaRPr lang="en-US" altLang="en-US" sz="1400"/>
          </a:p>
        </p:txBody>
      </p:sp>
      <p:sp>
        <p:nvSpPr>
          <p:cNvPr id="54" name="TextBox 89"/>
          <p:cNvSpPr txBox="1">
            <a:spLocks noChangeArrowheads="1"/>
          </p:cNvSpPr>
          <p:nvPr/>
        </p:nvSpPr>
        <p:spPr bwMode="auto">
          <a:xfrm>
            <a:off x="6749477" y="2620701"/>
            <a:ext cx="995362" cy="306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⁞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5" name="Rounded Rectangle 90"/>
          <p:cNvSpPr/>
          <p:nvPr/>
        </p:nvSpPr>
        <p:spPr>
          <a:xfrm>
            <a:off x="8287763" y="2276213"/>
            <a:ext cx="89725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Receiver 1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7492427" y="2377813"/>
            <a:ext cx="798512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93"/>
          <p:cNvSpPr txBox="1">
            <a:spLocks noChangeArrowheads="1"/>
          </p:cNvSpPr>
          <p:nvPr/>
        </p:nvSpPr>
        <p:spPr bwMode="auto">
          <a:xfrm>
            <a:off x="8121077" y="3741476"/>
            <a:ext cx="995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59" name="Straight Arrow Connector 58"/>
          <p:cNvCxnSpPr>
            <a:stCxn id="55" idx="1"/>
          </p:cNvCxnSpPr>
          <p:nvPr/>
        </p:nvCxnSpPr>
        <p:spPr>
          <a:xfrm flipH="1">
            <a:off x="7498779" y="2509576"/>
            <a:ext cx="788984" cy="1474787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7497189" y="2533388"/>
            <a:ext cx="792163" cy="503238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506714" y="3071551"/>
            <a:ext cx="781050" cy="10763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7506714" y="2881051"/>
            <a:ext cx="755650" cy="146050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7492427" y="4492363"/>
            <a:ext cx="800101" cy="11430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110"/>
          <p:cNvSpPr/>
          <p:nvPr/>
        </p:nvSpPr>
        <p:spPr>
          <a:xfrm>
            <a:off x="8287764" y="2847713"/>
            <a:ext cx="897254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2</a:t>
            </a:r>
          </a:p>
        </p:txBody>
      </p:sp>
      <p:sp>
        <p:nvSpPr>
          <p:cNvPr id="65" name="Rounded Rectangle 111"/>
          <p:cNvSpPr/>
          <p:nvPr/>
        </p:nvSpPr>
        <p:spPr>
          <a:xfrm>
            <a:off x="8278239" y="4209788"/>
            <a:ext cx="906778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 </a:t>
            </a:r>
            <a:r>
              <a:rPr lang="en-US" sz="1400" i="1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68" name="Rounded Rectangle 61"/>
          <p:cNvSpPr/>
          <p:nvPr/>
        </p:nvSpPr>
        <p:spPr>
          <a:xfrm>
            <a:off x="2402902" y="2271451"/>
            <a:ext cx="835025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Sender 1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1" name="Rounded Rectangle 122"/>
          <p:cNvSpPr/>
          <p:nvPr/>
        </p:nvSpPr>
        <p:spPr>
          <a:xfrm>
            <a:off x="2415602" y="3423976"/>
            <a:ext cx="820737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Sender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2" name="Rounded Rectangle 129"/>
          <p:cNvSpPr/>
          <p:nvPr/>
        </p:nvSpPr>
        <p:spPr>
          <a:xfrm>
            <a:off x="8286176" y="3420801"/>
            <a:ext cx="898841" cy="4667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Receiver</a:t>
            </a:r>
            <a:r>
              <a:rPr lang="en-US" sz="1400" dirty="0">
                <a:solidFill>
                  <a:schemeClr val="tx1"/>
                </a:solidFill>
              </a:rPr>
              <a:t> 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73" name="TextBox 93"/>
          <p:cNvSpPr txBox="1">
            <a:spLocks noChangeArrowheads="1"/>
          </p:cNvSpPr>
          <p:nvPr/>
        </p:nvSpPr>
        <p:spPr bwMode="auto">
          <a:xfrm>
            <a:off x="8121077" y="3819263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sp>
        <p:nvSpPr>
          <p:cNvPr id="74" name="TextBox 93"/>
          <p:cNvSpPr txBox="1">
            <a:spLocks noChangeArrowheads="1"/>
          </p:cNvSpPr>
          <p:nvPr/>
        </p:nvSpPr>
        <p:spPr bwMode="auto">
          <a:xfrm>
            <a:off x="8121077" y="3901813"/>
            <a:ext cx="995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/>
              <a:t>.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7101902" y="42351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7527352" y="3739888"/>
            <a:ext cx="755650" cy="500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087614" y="2658801"/>
            <a:ext cx="43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7511477" y="2652451"/>
            <a:ext cx="774700" cy="982662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36439" y="2674676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031677" y="4263763"/>
            <a:ext cx="431800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20464" y="3700201"/>
            <a:ext cx="828675" cy="56356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57"/>
          <p:cNvSpPr txBox="1">
            <a:spLocks noChangeArrowheads="1"/>
          </p:cNvSpPr>
          <p:nvPr/>
        </p:nvSpPr>
        <p:spPr bwMode="auto">
          <a:xfrm>
            <a:off x="5325490" y="3936950"/>
            <a:ext cx="817562" cy="523875"/>
          </a:xfrm>
          <a:prstGeom prst="rect">
            <a:avLst/>
          </a:prstGeom>
          <a:ln w="12700">
            <a:noFill/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 dirty="0"/>
              <a:t>OCS</a:t>
            </a:r>
            <a:endParaRPr lang="he-IL" altLang="en-US" b="1" dirty="0"/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4022152" y="2376226"/>
            <a:ext cx="4318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066602" y="2534976"/>
            <a:ext cx="395287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239514" y="2531801"/>
            <a:ext cx="831850" cy="49530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244277" y="2666738"/>
            <a:ext cx="817562" cy="839788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7079677" y="39811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079677" y="413358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5984" y="37577"/>
            <a:ext cx="1600656" cy="216719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6" name="Straight Connector 65"/>
          <p:cNvCxnSpPr/>
          <p:nvPr/>
        </p:nvCxnSpPr>
        <p:spPr>
          <a:xfrm>
            <a:off x="4469827" y="3951026"/>
            <a:ext cx="2665412" cy="179387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469827" y="3965313"/>
            <a:ext cx="2632075" cy="52070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23802" y="3965313"/>
            <a:ext cx="2600325" cy="277813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 103"/>
          <p:cNvSpPr/>
          <p:nvPr/>
        </p:nvSpPr>
        <p:spPr>
          <a:xfrm>
            <a:off x="7328913" y="4036752"/>
            <a:ext cx="158751" cy="706436"/>
          </a:xfrm>
          <a:custGeom>
            <a:avLst/>
            <a:gdLst>
              <a:gd name="connsiteX0" fmla="*/ 0 w 271462"/>
              <a:gd name="connsiteY0" fmla="*/ 0 h 1057275"/>
              <a:gd name="connsiteX1" fmla="*/ 266700 w 271462"/>
              <a:gd name="connsiteY1" fmla="*/ 514350 h 1057275"/>
              <a:gd name="connsiteX2" fmla="*/ 28575 w 271462"/>
              <a:gd name="connsiteY2" fmla="*/ 1057275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462" h="1057275">
                <a:moveTo>
                  <a:pt x="0" y="0"/>
                </a:moveTo>
                <a:cubicBezTo>
                  <a:pt x="130969" y="169069"/>
                  <a:pt x="261938" y="338138"/>
                  <a:pt x="266700" y="514350"/>
                </a:cubicBezTo>
                <a:cubicBezTo>
                  <a:pt x="271462" y="690562"/>
                  <a:pt x="28575" y="1057275"/>
                  <a:pt x="28575" y="1057275"/>
                </a:cubicBezTo>
              </a:path>
            </a:pathLst>
          </a:custGeom>
          <a:ln w="19050">
            <a:solidFill>
              <a:schemeClr val="tx1"/>
            </a:solidFill>
            <a:prstDash val="dash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5" name="TextBox 107"/>
          <p:cNvSpPr txBox="1">
            <a:spLocks noChangeArrowheads="1"/>
          </p:cNvSpPr>
          <p:nvPr/>
        </p:nvSpPr>
        <p:spPr bwMode="auto">
          <a:xfrm>
            <a:off x="6993908" y="4693182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TDM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950" y="5352788"/>
            <a:ext cx="9523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Constrained by the low bandwidth of the EPS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Constrained by the reconfiguration penalty of the OCS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5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96296E-6 L 0.27162 0.1023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5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F42A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F42A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9163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Evaluation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1338"/>
            <a:ext cx="10282482" cy="803131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 We take a baseline scenario from Solstice [CoNEXT’15]. 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 Add one-to-many demand with 1-2% of traffic.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ADAD40F-CFDC-4E94-BB0E-2BB1C56279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431982"/>
              </p:ext>
            </p:extLst>
          </p:nvPr>
        </p:nvGraphicFramePr>
        <p:xfrm>
          <a:off x="2415079" y="2060646"/>
          <a:ext cx="4470779" cy="300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050F6D5-D27A-4B76-B792-C8F075135A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381289"/>
              </p:ext>
            </p:extLst>
          </p:nvPr>
        </p:nvGraphicFramePr>
        <p:xfrm>
          <a:off x="7243727" y="2060646"/>
          <a:ext cx="4478542" cy="300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/>
          <p:cNvSpPr/>
          <p:nvPr/>
        </p:nvSpPr>
        <p:spPr>
          <a:xfrm>
            <a:off x="405683" y="2069070"/>
            <a:ext cx="1587500" cy="86774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Baseline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5683" y="3157365"/>
            <a:ext cx="1587500" cy="854804"/>
          </a:xfrm>
          <a:prstGeom prst="rect">
            <a:avLst/>
          </a:prstGeom>
          <a:solidFill>
            <a:schemeClr val="accent2"/>
          </a:solidFill>
          <a:ln>
            <a:solidFill>
              <a:srgbClr val="C680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Adding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one-to-many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5683" y="4202669"/>
            <a:ext cx="1587500" cy="854804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bg1"/>
            </a:bgClr>
          </a:pattFill>
          <a:ln>
            <a:solidFill>
              <a:srgbClr val="C680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one-to-many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807" y="5527295"/>
                <a:ext cx="9265998" cy="230832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The one-to-many demand is only 1-2% of the traffic and has a high fan-out (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Sender’s baseline demand: 4 big flows, 12 small flows. The big flows are ~70% of the demand.</a:t>
                </a:r>
              </a:p>
              <a:p>
                <a:pPr marL="285750" lvl="1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OCS Reconfiguration Penalty -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, 1:10 bandwidth ratio.</a:t>
                </a:r>
              </a:p>
              <a:p>
                <a:pPr marL="285750" lvl="1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Demand Model: Solstice [CoNEXT’15], TCP Outcast [NSDI’12] , DCTCP [SIGCOMM’10]. </a:t>
                </a:r>
              </a:p>
              <a:p>
                <a:pPr marL="285750" lvl="1" indent="-285750">
                  <a:buFont typeface="Wingdings" panose="05000000000000000000" pitchFamily="2" charset="2"/>
                  <a:buChar char="Ø"/>
                </a:pPr>
                <a:endParaRPr lang="en-US" dirty="0"/>
              </a:p>
              <a:p>
                <a:pPr marL="285750" lvl="1" indent="-285750">
                  <a:buFont typeface="Wingdings" panose="05000000000000000000" pitchFamily="2" charset="2"/>
                  <a:buChar char="Ø"/>
                </a:pP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he-IL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07" y="5527295"/>
                <a:ext cx="9265998" cy="2308324"/>
              </a:xfrm>
              <a:prstGeom prst="rect">
                <a:avLst/>
              </a:prstGeom>
              <a:blipFill>
                <a:blip r:embed="rId5"/>
                <a:stretch>
                  <a:fillRect l="-461" t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781230" y="4306907"/>
            <a:ext cx="17459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Number of ports</a:t>
            </a:r>
            <a:endParaRPr lang="he-IL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20809" y="4306907"/>
            <a:ext cx="17459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Number of ports</a:t>
            </a:r>
            <a:endParaRPr lang="he-IL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  <p:bldGraphic spid="9" grpId="0" uiExpand="1">
        <p:bldSub>
          <a:bldChart bld="series"/>
        </p:bldSub>
      </p:bldGraphic>
      <p:bldP spid="5" grpId="0" animBg="1"/>
      <p:bldP spid="12" grpId="0" animBg="1"/>
      <p:bldP spid="11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0" y="-33256"/>
            <a:ext cx="11052630" cy="1325563"/>
          </a:xfrm>
        </p:spPr>
        <p:txBody>
          <a:bodyPr>
            <a:noAutofit/>
          </a:bodyPr>
          <a:lstStyle/>
          <a:p>
            <a:r>
              <a:rPr lang="en-US" sz="4800" b="1" dirty="0"/>
              <a:t>How to combine the benefits of both fabrics?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469" y="1462088"/>
            <a:ext cx="1600656" cy="21671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469" y="4198626"/>
            <a:ext cx="1594311" cy="21113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Arrow: Right 6"/>
          <p:cNvSpPr/>
          <p:nvPr/>
        </p:nvSpPr>
        <p:spPr>
          <a:xfrm>
            <a:off x="3057525" y="2236124"/>
            <a:ext cx="1047750" cy="61912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/>
          <p:cNvSpPr/>
          <p:nvPr/>
        </p:nvSpPr>
        <p:spPr>
          <a:xfrm>
            <a:off x="3057525" y="4944751"/>
            <a:ext cx="1047750" cy="61912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39" idx="3"/>
            <a:endCxn id="15" idx="1"/>
          </p:cNvCxnSpPr>
          <p:nvPr/>
        </p:nvCxnSpPr>
        <p:spPr>
          <a:xfrm>
            <a:off x="7221763" y="2545686"/>
            <a:ext cx="838201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/>
          <p:cNvSpPr/>
          <p:nvPr/>
        </p:nvSpPr>
        <p:spPr>
          <a:xfrm>
            <a:off x="8059964" y="2137571"/>
            <a:ext cx="1340757" cy="81623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/>
          <p:cNvSpPr/>
          <p:nvPr/>
        </p:nvSpPr>
        <p:spPr>
          <a:xfrm>
            <a:off x="10909300" y="3492500"/>
            <a:ext cx="495300" cy="54490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5" idx="3"/>
            <a:endCxn id="16" idx="1"/>
          </p:cNvCxnSpPr>
          <p:nvPr/>
        </p:nvCxnSpPr>
        <p:spPr>
          <a:xfrm>
            <a:off x="9400721" y="2545686"/>
            <a:ext cx="1508579" cy="12192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/>
          <p:cNvSpPr/>
          <p:nvPr/>
        </p:nvSpPr>
        <p:spPr>
          <a:xfrm>
            <a:off x="10909300" y="2855249"/>
            <a:ext cx="495300" cy="54490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15" idx="3"/>
            <a:endCxn id="26" idx="1"/>
          </p:cNvCxnSpPr>
          <p:nvPr/>
        </p:nvCxnSpPr>
        <p:spPr>
          <a:xfrm>
            <a:off x="9400721" y="2545686"/>
            <a:ext cx="1508579" cy="58201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/>
          <p:cNvSpPr/>
          <p:nvPr/>
        </p:nvSpPr>
        <p:spPr>
          <a:xfrm>
            <a:off x="10909300" y="2217998"/>
            <a:ext cx="495300" cy="54490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15" idx="3"/>
            <a:endCxn id="30" idx="1"/>
          </p:cNvCxnSpPr>
          <p:nvPr/>
        </p:nvCxnSpPr>
        <p:spPr>
          <a:xfrm flipV="1">
            <a:off x="9400721" y="2490449"/>
            <a:ext cx="1508579" cy="552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/>
          <p:cNvSpPr/>
          <p:nvPr/>
        </p:nvSpPr>
        <p:spPr>
          <a:xfrm>
            <a:off x="10909300" y="1582825"/>
            <a:ext cx="495300" cy="54490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15" idx="3"/>
            <a:endCxn id="34" idx="1"/>
          </p:cNvCxnSpPr>
          <p:nvPr/>
        </p:nvCxnSpPr>
        <p:spPr>
          <a:xfrm flipV="1">
            <a:off x="9400721" y="1855276"/>
            <a:ext cx="1508579" cy="6904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/>
          <p:cNvSpPr/>
          <p:nvPr/>
        </p:nvSpPr>
        <p:spPr>
          <a:xfrm>
            <a:off x="5881006" y="2137571"/>
            <a:ext cx="1340757" cy="81623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OCS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: Rounded Corners 41"/>
          <p:cNvSpPr/>
          <p:nvPr/>
        </p:nvSpPr>
        <p:spPr>
          <a:xfrm>
            <a:off x="4364264" y="2137571"/>
            <a:ext cx="742042" cy="81623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2" idx="3"/>
            <a:endCxn id="39" idx="1"/>
          </p:cNvCxnSpPr>
          <p:nvPr/>
        </p:nvCxnSpPr>
        <p:spPr>
          <a:xfrm>
            <a:off x="5106306" y="2545686"/>
            <a:ext cx="77470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/>
          <p:cNvSpPr/>
          <p:nvPr/>
        </p:nvSpPr>
        <p:spPr>
          <a:xfrm>
            <a:off x="4364264" y="5947077"/>
            <a:ext cx="495300" cy="54490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/>
          <p:cNvSpPr/>
          <p:nvPr/>
        </p:nvSpPr>
        <p:spPr>
          <a:xfrm>
            <a:off x="4364264" y="5309826"/>
            <a:ext cx="495300" cy="54490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: Rounded Corners 47"/>
          <p:cNvSpPr/>
          <p:nvPr/>
        </p:nvSpPr>
        <p:spPr>
          <a:xfrm>
            <a:off x="4364264" y="4672575"/>
            <a:ext cx="495300" cy="54490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Rounded Corners 48"/>
          <p:cNvSpPr/>
          <p:nvPr/>
        </p:nvSpPr>
        <p:spPr>
          <a:xfrm>
            <a:off x="4364264" y="4037402"/>
            <a:ext cx="495300" cy="54490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9" idx="3"/>
            <a:endCxn id="53" idx="1"/>
          </p:cNvCxnSpPr>
          <p:nvPr/>
        </p:nvCxnSpPr>
        <p:spPr>
          <a:xfrm>
            <a:off x="4859564" y="4309853"/>
            <a:ext cx="1500413" cy="9936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/>
          <p:cNvSpPr/>
          <p:nvPr/>
        </p:nvSpPr>
        <p:spPr>
          <a:xfrm>
            <a:off x="6359977" y="4895346"/>
            <a:ext cx="1340757" cy="81623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EPS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48" idx="3"/>
            <a:endCxn id="53" idx="1"/>
          </p:cNvCxnSpPr>
          <p:nvPr/>
        </p:nvCxnSpPr>
        <p:spPr>
          <a:xfrm>
            <a:off x="4859564" y="4945026"/>
            <a:ext cx="1500413" cy="3584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7" idx="3"/>
            <a:endCxn id="53" idx="1"/>
          </p:cNvCxnSpPr>
          <p:nvPr/>
        </p:nvCxnSpPr>
        <p:spPr>
          <a:xfrm flipV="1">
            <a:off x="4859564" y="5303461"/>
            <a:ext cx="1500413" cy="2788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6" idx="3"/>
            <a:endCxn id="53" idx="1"/>
          </p:cNvCxnSpPr>
          <p:nvPr/>
        </p:nvCxnSpPr>
        <p:spPr>
          <a:xfrm flipV="1">
            <a:off x="4859564" y="5303461"/>
            <a:ext cx="1500413" cy="9160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700735" y="5303461"/>
            <a:ext cx="838201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/>
          <p:cNvSpPr/>
          <p:nvPr/>
        </p:nvSpPr>
        <p:spPr>
          <a:xfrm>
            <a:off x="8534399" y="4895346"/>
            <a:ext cx="1340757" cy="81623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OCS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9875156" y="5303461"/>
            <a:ext cx="77470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/>
          <p:cNvSpPr/>
          <p:nvPr/>
        </p:nvSpPr>
        <p:spPr>
          <a:xfrm>
            <a:off x="10662558" y="4895346"/>
            <a:ext cx="742042" cy="81623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24386" y="1462088"/>
            <a:ext cx="449796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one-to-many composite-path</a:t>
            </a:r>
            <a:endParaRPr lang="he-IL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853958" y="4182910"/>
            <a:ext cx="453823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many-to-one composite-path</a:t>
            </a:r>
            <a:endParaRPr lang="he-I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388-CDFE-4BFB-B76B-D7BCD2A1A4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6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6" grpId="0" animBg="1"/>
      <p:bldP spid="30" grpId="0" animBg="1"/>
      <p:bldP spid="34" grpId="0" animBg="1"/>
      <p:bldP spid="39" grpId="0" animBg="1"/>
      <p:bldP spid="42" grpId="0" animBg="1"/>
      <p:bldP spid="46" grpId="0" animBg="1"/>
      <p:bldP spid="47" grpId="0" animBg="1"/>
      <p:bldP spid="48" grpId="0" animBg="1"/>
      <p:bldP spid="49" grpId="0" animBg="1"/>
      <p:bldP spid="53" grpId="0" animBg="1"/>
      <p:bldP spid="65" grpId="0" animBg="1"/>
      <p:bldP spid="67" grpId="0" animBg="1"/>
      <p:bldP spid="3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7481</TotalTime>
  <Words>1059</Words>
  <Application>Microsoft Office PowerPoint</Application>
  <PresentationFormat>Widescreen</PresentationFormat>
  <Paragraphs>438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Gill Sans</vt:lpstr>
      <vt:lpstr>Times New Roman</vt:lpstr>
      <vt:lpstr>Wingdings</vt:lpstr>
      <vt:lpstr>Office Theme</vt:lpstr>
      <vt:lpstr>Equation</vt:lpstr>
      <vt:lpstr>Composite-Path  Switching</vt:lpstr>
      <vt:lpstr>Background</vt:lpstr>
      <vt:lpstr>Hybrid Switching</vt:lpstr>
      <vt:lpstr>Hybrid Switch (h-Switch)</vt:lpstr>
      <vt:lpstr>DCN traffic patterns – Via the Coflow abstraction </vt:lpstr>
      <vt:lpstr>Hybrid Switch (h-Switch)</vt:lpstr>
      <vt:lpstr>Hybrid Switch (h-Switch)</vt:lpstr>
      <vt:lpstr>Evaluation</vt:lpstr>
      <vt:lpstr>How to combine the benefits of both fabrics?</vt:lpstr>
      <vt:lpstr>Composite-Path Switch (cp-Switch)</vt:lpstr>
      <vt:lpstr>Composite-Path Switch (cp-Switch)</vt:lpstr>
      <vt:lpstr>Scheduling?</vt:lpstr>
      <vt:lpstr>Scheduling for the cp-Switch?</vt:lpstr>
      <vt:lpstr>cp-Switch Scheduling? </vt:lpstr>
      <vt:lpstr>Challenge 1: How to represent the composite paths? </vt:lpstr>
      <vt:lpstr>Challenge 2: What to serve using the composite paths?</vt:lpstr>
      <vt:lpstr>cp-Switch Scheduling? 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HOME-LP</dc:creator>
  <cp:lastModifiedBy>HOME-LP</cp:lastModifiedBy>
  <cp:revision>1507</cp:revision>
  <cp:lastPrinted>2016-11-18T12:57:58Z</cp:lastPrinted>
  <dcterms:created xsi:type="dcterms:W3CDTF">2016-11-03T21:16:00Z</dcterms:created>
  <dcterms:modified xsi:type="dcterms:W3CDTF">2016-12-18T16:00:04Z</dcterms:modified>
</cp:coreProperties>
</file>