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76" r:id="rId3"/>
    <p:sldId id="277" r:id="rId4"/>
    <p:sldId id="287" r:id="rId5"/>
    <p:sldId id="316" r:id="rId6"/>
    <p:sldId id="288" r:id="rId7"/>
    <p:sldId id="289" r:id="rId8"/>
    <p:sldId id="290" r:id="rId9"/>
    <p:sldId id="278" r:id="rId10"/>
    <p:sldId id="291" r:id="rId11"/>
    <p:sldId id="292" r:id="rId12"/>
    <p:sldId id="280" r:id="rId13"/>
    <p:sldId id="281" r:id="rId14"/>
    <p:sldId id="282" r:id="rId15"/>
    <p:sldId id="317" r:id="rId16"/>
    <p:sldId id="293" r:id="rId17"/>
    <p:sldId id="283" r:id="rId18"/>
    <p:sldId id="318" r:id="rId19"/>
    <p:sldId id="295" r:id="rId20"/>
    <p:sldId id="302" r:id="rId21"/>
    <p:sldId id="298" r:id="rId22"/>
    <p:sldId id="304" r:id="rId23"/>
    <p:sldId id="294" r:id="rId24"/>
    <p:sldId id="297" r:id="rId25"/>
    <p:sldId id="299" r:id="rId26"/>
    <p:sldId id="300" r:id="rId27"/>
    <p:sldId id="320" r:id="rId28"/>
    <p:sldId id="305" r:id="rId29"/>
    <p:sldId id="324" r:id="rId30"/>
    <p:sldId id="314" r:id="rId31"/>
    <p:sldId id="325" r:id="rId32"/>
    <p:sldId id="306" r:id="rId33"/>
    <p:sldId id="307" r:id="rId34"/>
    <p:sldId id="309" r:id="rId35"/>
    <p:sldId id="308" r:id="rId36"/>
    <p:sldId id="310" r:id="rId37"/>
    <p:sldId id="322" r:id="rId38"/>
    <p:sldId id="311" r:id="rId39"/>
    <p:sldId id="323" r:id="rId40"/>
    <p:sldId id="312" r:id="rId41"/>
    <p:sldId id="31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0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96" autoAdjust="0"/>
    <p:restoredTop sz="94660"/>
  </p:normalViewPr>
  <p:slideViewPr>
    <p:cSldViewPr>
      <p:cViewPr varScale="1">
        <p:scale>
          <a:sx n="66" d="100"/>
          <a:sy n="6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4.wmf"/><Relationship Id="rId7" Type="http://schemas.openxmlformats.org/officeDocument/2006/relationships/image" Target="../media/image87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6.wmf"/><Relationship Id="rId4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9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09.wmf"/><Relationship Id="rId1" Type="http://schemas.openxmlformats.org/officeDocument/2006/relationships/image" Target="../media/image116.wmf"/><Relationship Id="rId6" Type="http://schemas.openxmlformats.org/officeDocument/2006/relationships/image" Target="../media/image118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07.wmf"/><Relationship Id="rId4" Type="http://schemas.openxmlformats.org/officeDocument/2006/relationships/image" Target="../media/image12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79.wmf"/><Relationship Id="rId1" Type="http://schemas.openxmlformats.org/officeDocument/2006/relationships/image" Target="../media/image125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2.wmf"/><Relationship Id="rId18" Type="http://schemas.openxmlformats.org/officeDocument/2006/relationships/image" Target="../media/image14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12" Type="http://schemas.openxmlformats.org/officeDocument/2006/relationships/image" Target="../media/image141.wmf"/><Relationship Id="rId17" Type="http://schemas.openxmlformats.org/officeDocument/2006/relationships/image" Target="../media/image146.wmf"/><Relationship Id="rId2" Type="http://schemas.openxmlformats.org/officeDocument/2006/relationships/image" Target="../media/image131.wmf"/><Relationship Id="rId16" Type="http://schemas.openxmlformats.org/officeDocument/2006/relationships/image" Target="../media/image145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11" Type="http://schemas.openxmlformats.org/officeDocument/2006/relationships/image" Target="../media/image140.wmf"/><Relationship Id="rId5" Type="http://schemas.openxmlformats.org/officeDocument/2006/relationships/image" Target="../media/image134.wmf"/><Relationship Id="rId15" Type="http://schemas.openxmlformats.org/officeDocument/2006/relationships/image" Target="../media/image144.wmf"/><Relationship Id="rId10" Type="http://schemas.openxmlformats.org/officeDocument/2006/relationships/image" Target="../media/image139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Relationship Id="rId14" Type="http://schemas.openxmlformats.org/officeDocument/2006/relationships/image" Target="../media/image14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image" Target="../media/image166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12" Type="http://schemas.openxmlformats.org/officeDocument/2006/relationships/image" Target="../media/image165.wmf"/><Relationship Id="rId2" Type="http://schemas.openxmlformats.org/officeDocument/2006/relationships/image" Target="../media/image155.wmf"/><Relationship Id="rId1" Type="http://schemas.openxmlformats.org/officeDocument/2006/relationships/image" Target="../media/image143.wmf"/><Relationship Id="rId6" Type="http://schemas.openxmlformats.org/officeDocument/2006/relationships/image" Target="../media/image159.wmf"/><Relationship Id="rId11" Type="http://schemas.openxmlformats.org/officeDocument/2006/relationships/image" Target="../media/image164.wmf"/><Relationship Id="rId5" Type="http://schemas.openxmlformats.org/officeDocument/2006/relationships/image" Target="../media/image158.wmf"/><Relationship Id="rId10" Type="http://schemas.openxmlformats.org/officeDocument/2006/relationships/image" Target="../media/image163.wmf"/><Relationship Id="rId4" Type="http://schemas.openxmlformats.org/officeDocument/2006/relationships/image" Target="../media/image157.wmf"/><Relationship Id="rId9" Type="http://schemas.openxmlformats.org/officeDocument/2006/relationships/image" Target="../media/image162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12" Type="http://schemas.openxmlformats.org/officeDocument/2006/relationships/image" Target="../media/image131.wmf"/><Relationship Id="rId2" Type="http://schemas.openxmlformats.org/officeDocument/2006/relationships/image" Target="../media/image167.wmf"/><Relationship Id="rId1" Type="http://schemas.openxmlformats.org/officeDocument/2006/relationships/image" Target="../media/image26.wmf"/><Relationship Id="rId6" Type="http://schemas.openxmlformats.org/officeDocument/2006/relationships/image" Target="../media/image171.wmf"/><Relationship Id="rId11" Type="http://schemas.openxmlformats.org/officeDocument/2006/relationships/image" Target="../media/image174.wmf"/><Relationship Id="rId5" Type="http://schemas.openxmlformats.org/officeDocument/2006/relationships/image" Target="../media/image170.wmf"/><Relationship Id="rId10" Type="http://schemas.openxmlformats.org/officeDocument/2006/relationships/image" Target="../media/image130.wmf"/><Relationship Id="rId4" Type="http://schemas.openxmlformats.org/officeDocument/2006/relationships/image" Target="../media/image169.wmf"/><Relationship Id="rId9" Type="http://schemas.openxmlformats.org/officeDocument/2006/relationships/image" Target="../media/image14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37.wmf"/><Relationship Id="rId2" Type="http://schemas.openxmlformats.org/officeDocument/2006/relationships/image" Target="../media/image24.wmf"/><Relationship Id="rId1" Type="http://schemas.openxmlformats.org/officeDocument/2006/relationships/image" Target="../media/image33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" Type="http://schemas.openxmlformats.org/officeDocument/2006/relationships/image" Target="../media/image26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26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30414C-5550-4EFA-8AF5-E1B91752FEE9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5C309-22FC-47DD-8DE2-F83BDA860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DB38-3417-42CC-A09C-22FFE4E044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3AD3-89DB-47B1-9832-B02FECD48B29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B2F2-658A-4AB2-849F-5FB77DCAA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C11A-CEFD-4D64-83EB-069E2397DF32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9E99-1514-4B89-831A-416071C33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BB41-2489-4616-B5AC-43D4F949D289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07BE-4798-4CF4-B92A-2B6E414C6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0610-0A97-4227-9E6C-4AA9309546A9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E71D-E889-4FF7-B276-8ADFC4EC9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D737-7074-4F03-99BB-36E97EF59F9F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BF96-02ED-4B9E-B2D3-878F4E502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F536-1089-4C21-9A65-F28F35618AD2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D232-C9AF-47BD-A69F-5B86397558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E013-5380-40E1-BB96-E2972A0D6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DE9D-ED8D-4DD0-A61B-D1E37FEB6E34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EA62-50C6-455B-95C7-B95B17CA5694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5FD0-9DC1-49F1-9DFA-A08A83858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2E9F-C7DF-44B7-8007-C01E81F269AD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2353-CF44-4A5C-BAAA-6FCA93A8B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6361-B866-4329-84EC-F7DA845301FD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0EAA-71A8-4F45-AD63-9C43DC204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73D9-D325-4761-9EBC-7A4595459DF7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05CC-DAC9-475F-9D74-D4FD7886C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DCE9911-2C01-4EB0-A73E-D88BB77E8735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1B40397-820F-4803-88ED-0CB87CBED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4.png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0.gi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9.png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7.png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7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11.bin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2.png"/><Relationship Id="rId5" Type="http://schemas.openxmlformats.org/officeDocument/2006/relationships/oleObject" Target="../embeddings/oleObject125.bin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4.bin"/><Relationship Id="rId9" Type="http://schemas.openxmlformats.org/officeDocument/2006/relationships/oleObject" Target="../embeddings/oleObject1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0.bin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Relationship Id="rId9" Type="http://schemas.openxmlformats.org/officeDocument/2006/relationships/oleObject" Target="../embeddings/oleObject1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oleObject" Target="../embeddings/oleObject143.bin"/><Relationship Id="rId18" Type="http://schemas.openxmlformats.org/officeDocument/2006/relationships/oleObject" Target="../embeddings/oleObject148.bin"/><Relationship Id="rId26" Type="http://schemas.openxmlformats.org/officeDocument/2006/relationships/oleObject" Target="../embeddings/oleObject155.bin"/><Relationship Id="rId3" Type="http://schemas.openxmlformats.org/officeDocument/2006/relationships/notesSlide" Target="../notesSlides/notesSlide31.xml"/><Relationship Id="rId21" Type="http://schemas.openxmlformats.org/officeDocument/2006/relationships/oleObject" Target="../embeddings/oleObject151.bin"/><Relationship Id="rId7" Type="http://schemas.openxmlformats.org/officeDocument/2006/relationships/oleObject" Target="../embeddings/oleObject137.bin"/><Relationship Id="rId12" Type="http://schemas.openxmlformats.org/officeDocument/2006/relationships/oleObject" Target="../embeddings/oleObject142.bin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6.bin"/><Relationship Id="rId20" Type="http://schemas.openxmlformats.org/officeDocument/2006/relationships/oleObject" Target="../embeddings/oleObject150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6.bin"/><Relationship Id="rId11" Type="http://schemas.openxmlformats.org/officeDocument/2006/relationships/oleObject" Target="../embeddings/oleObject141.bin"/><Relationship Id="rId24" Type="http://schemas.openxmlformats.org/officeDocument/2006/relationships/image" Target="../media/image3.png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5.bin"/><Relationship Id="rId23" Type="http://schemas.openxmlformats.org/officeDocument/2006/relationships/oleObject" Target="../embeddings/oleObject153.bin"/><Relationship Id="rId10" Type="http://schemas.openxmlformats.org/officeDocument/2006/relationships/oleObject" Target="../embeddings/oleObject140.bin"/><Relationship Id="rId19" Type="http://schemas.openxmlformats.org/officeDocument/2006/relationships/oleObject" Target="../embeddings/oleObject149.bin"/><Relationship Id="rId4" Type="http://schemas.openxmlformats.org/officeDocument/2006/relationships/oleObject" Target="../embeddings/oleObject134.bin"/><Relationship Id="rId9" Type="http://schemas.openxmlformats.org/officeDocument/2006/relationships/oleObject" Target="../embeddings/oleObject139.bin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5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8.bin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Relationship Id="rId9" Type="http://schemas.openxmlformats.org/officeDocument/2006/relationships/oleObject" Target="../embeddings/oleObject16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13" Type="http://schemas.openxmlformats.org/officeDocument/2006/relationships/oleObject" Target="../embeddings/oleObject171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65.bin"/><Relationship Id="rId12" Type="http://schemas.openxmlformats.org/officeDocument/2006/relationships/oleObject" Target="../embeddings/oleObject170.bin"/><Relationship Id="rId17" Type="http://schemas.openxmlformats.org/officeDocument/2006/relationships/oleObject" Target="../embeddings/oleObject17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4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3.bin"/><Relationship Id="rId15" Type="http://schemas.openxmlformats.org/officeDocument/2006/relationships/oleObject" Target="../embeddings/oleObject173.bin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2.bin"/><Relationship Id="rId9" Type="http://schemas.openxmlformats.org/officeDocument/2006/relationships/oleObject" Target="../embeddings/oleObject167.bin"/><Relationship Id="rId14" Type="http://schemas.openxmlformats.org/officeDocument/2006/relationships/oleObject" Target="../embeddings/oleObject17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oleObject" Target="../embeddings/oleObject185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79.bin"/><Relationship Id="rId12" Type="http://schemas.openxmlformats.org/officeDocument/2006/relationships/oleObject" Target="../embeddings/oleObject184.bin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78.bin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7.bin"/><Relationship Id="rId10" Type="http://schemas.openxmlformats.org/officeDocument/2006/relationships/oleObject" Target="../embeddings/oleObject182.bin"/><Relationship Id="rId4" Type="http://schemas.openxmlformats.org/officeDocument/2006/relationships/oleObject" Target="../embeddings/oleObject176.bin"/><Relationship Id="rId9" Type="http://schemas.openxmlformats.org/officeDocument/2006/relationships/oleObject" Target="../embeddings/oleObject181.bin"/><Relationship Id="rId14" Type="http://schemas.openxmlformats.org/officeDocument/2006/relationships/oleObject" Target="../embeddings/oleObject18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Relationship Id="rId9" Type="http://schemas.openxmlformats.org/officeDocument/2006/relationships/oleObject" Target="../embeddings/oleObject18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92.bin"/><Relationship Id="rId5" Type="http://schemas.openxmlformats.org/officeDocument/2006/relationships/oleObject" Target="../embeddings/oleObject191.bin"/><Relationship Id="rId4" Type="http://schemas.openxmlformats.org/officeDocument/2006/relationships/oleObject" Target="../embeddings/oleObject190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Paper Review by: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Niv</a:t>
            </a:r>
            <a:r>
              <a:rPr lang="en-US" dirty="0" smtClean="0"/>
              <a:t> </a:t>
            </a:r>
            <a:r>
              <a:rPr lang="en-US" dirty="0" err="1" smtClean="0"/>
              <a:t>Nayman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Technion</a:t>
            </a:r>
            <a:r>
              <a:rPr lang="en-US" dirty="0" smtClean="0"/>
              <a:t>- Israel Institute of Technology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/>
              <a:t>Efficient Monte Carlo Simulation of Security Prices  </a:t>
            </a:r>
            <a:endParaRPr sz="600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81000" y="3733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By Darrell</a:t>
            </a:r>
            <a:r>
              <a:rPr kumimoji="0" lang="en-US" sz="2200" b="0" i="0" u="none" strike="noStrike" kern="1200" cap="none" spc="10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10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Duffie</a:t>
            </a:r>
            <a:r>
              <a:rPr kumimoji="0" lang="en-US" sz="2200" b="0" i="0" u="none" strike="noStrike" kern="1200" cap="none" spc="10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Peter Glynn, Stanford University, 1995</a:t>
            </a:r>
            <a:endParaRPr kumimoji="0" lang="en-US" sz="22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process satisfying the SDE 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f(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t,x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is a twice- differentiable scalar function.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more detail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Sketch of proof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Taylor series expansion of f(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t,x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is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Recall that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/>
              <a:t>Substituting              </a:t>
            </a:r>
            <a:r>
              <a:rPr lang="en-US" sz="2000" i="1" dirty="0" smtClean="0"/>
              <a:t>and                         </a:t>
            </a:r>
            <a:r>
              <a:rPr lang="en-US" sz="2000" dirty="0" smtClean="0"/>
              <a:t>gives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             the terms        and                         tend to zero faster. 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Setting                 and we are done.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smtClean="0">
                <a:latin typeface="Times New Roman" pitchFamily="18" charset="0"/>
                <a:cs typeface="Times New Roman" pitchFamily="18" charset="0"/>
              </a:rPr>
              <a:t>Itō's</a:t>
            </a:r>
            <a:r>
              <a:rPr smtClean="0"/>
              <a:t> Lemma</a:t>
            </a:r>
            <a:endParaRPr/>
          </a:p>
        </p:txBody>
      </p:sp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5562600" y="685800"/>
          <a:ext cx="2895600" cy="377540"/>
        </p:xfrm>
        <a:graphic>
          <a:graphicData uri="http://schemas.openxmlformats.org/presentationml/2006/ole">
            <p:oleObj spid="_x0000_s72713" name="Equation" r:id="rId4" imgW="1942920" imgH="253800" progId="Equation.DSMT4">
              <p:embed/>
            </p:oleObj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1905000" y="2819400"/>
          <a:ext cx="6726238" cy="555715"/>
        </p:xfrm>
        <a:graphic>
          <a:graphicData uri="http://schemas.openxmlformats.org/presentationml/2006/ole">
            <p:oleObj spid="_x0000_s72715" name="Equation" r:id="rId5" imgW="5841720" imgH="482400" progId="Equation.DSMT4">
              <p:embed/>
            </p:oleObj>
          </a:graphicData>
        </a:graphic>
      </p:graphicFrame>
      <p:graphicFrame>
        <p:nvGraphicFramePr>
          <p:cNvPr id="72718" name="Object 14"/>
          <p:cNvGraphicFramePr>
            <a:graphicFrameLocks noChangeAspect="1"/>
          </p:cNvGraphicFramePr>
          <p:nvPr/>
        </p:nvGraphicFramePr>
        <p:xfrm>
          <a:off x="2667000" y="1719262"/>
          <a:ext cx="3744913" cy="719138"/>
        </p:xfrm>
        <a:graphic>
          <a:graphicData uri="http://schemas.openxmlformats.org/presentationml/2006/ole">
            <p:oleObj spid="_x0000_s72718" name="Equation" r:id="rId6" imgW="2514600" imgH="482400" progId="Equation.DSMT4">
              <p:embed/>
            </p:oleObj>
          </a:graphicData>
        </a:graphic>
      </p:graphicFrame>
      <p:graphicFrame>
        <p:nvGraphicFramePr>
          <p:cNvPr id="72721" name="Object 17"/>
          <p:cNvGraphicFramePr>
            <a:graphicFrameLocks noChangeAspect="1"/>
          </p:cNvGraphicFramePr>
          <p:nvPr/>
        </p:nvGraphicFramePr>
        <p:xfrm>
          <a:off x="4572000" y="3810000"/>
          <a:ext cx="2590799" cy="508583"/>
        </p:xfrm>
        <a:graphic>
          <a:graphicData uri="http://schemas.openxmlformats.org/presentationml/2006/ole">
            <p:oleObj spid="_x0000_s72721" name="Equation" r:id="rId7" imgW="2133360" imgH="419040" progId="Equation.DSMT4">
              <p:embed/>
            </p:oleObj>
          </a:graphicData>
        </a:graphic>
      </p:graphicFrame>
      <p:graphicFrame>
        <p:nvGraphicFramePr>
          <p:cNvPr id="72722" name="Object 18"/>
          <p:cNvGraphicFramePr>
            <a:graphicFrameLocks noChangeAspect="1"/>
          </p:cNvGraphicFramePr>
          <p:nvPr/>
        </p:nvGraphicFramePr>
        <p:xfrm>
          <a:off x="1828800" y="5257800"/>
          <a:ext cx="5999306" cy="559060"/>
        </p:xfrm>
        <a:graphic>
          <a:graphicData uri="http://schemas.openxmlformats.org/presentationml/2006/ole">
            <p:oleObj spid="_x0000_s72722" name="Equation" r:id="rId8" imgW="4330440" imgH="419040" progId="Equation.DSMT4">
              <p:embed/>
            </p:oleObj>
          </a:graphicData>
        </a:graphic>
      </p:graphicFrame>
      <p:graphicFrame>
        <p:nvGraphicFramePr>
          <p:cNvPr id="72723" name="Object 19"/>
          <p:cNvGraphicFramePr>
            <a:graphicFrameLocks noChangeAspect="1"/>
          </p:cNvGraphicFramePr>
          <p:nvPr/>
        </p:nvGraphicFramePr>
        <p:xfrm>
          <a:off x="1981200" y="4817475"/>
          <a:ext cx="691439" cy="317441"/>
        </p:xfrm>
        <a:graphic>
          <a:graphicData uri="http://schemas.openxmlformats.org/presentationml/2006/ole">
            <p:oleObj spid="_x0000_s72723" name="Equation" r:id="rId9" imgW="495000" imgH="228600" progId="Equation.DSMT4">
              <p:embed/>
            </p:oleObj>
          </a:graphicData>
        </a:graphic>
      </p:graphicFrame>
      <p:graphicFrame>
        <p:nvGraphicFramePr>
          <p:cNvPr id="72725" name="Object 21"/>
          <p:cNvGraphicFramePr>
            <a:graphicFrameLocks noChangeAspect="1"/>
          </p:cNvGraphicFramePr>
          <p:nvPr/>
        </p:nvGraphicFramePr>
        <p:xfrm>
          <a:off x="3276600" y="4849345"/>
          <a:ext cx="1295400" cy="276225"/>
        </p:xfrm>
        <a:graphic>
          <a:graphicData uri="http://schemas.openxmlformats.org/presentationml/2006/ole">
            <p:oleObj spid="_x0000_s72725" name="Equation" r:id="rId10" imgW="1066680" imgH="228600" progId="Equation.DSMT4">
              <p:embed/>
            </p:oleObj>
          </a:graphicData>
        </a:graphic>
      </p:graphicFrame>
      <p:graphicFrame>
        <p:nvGraphicFramePr>
          <p:cNvPr id="72726" name="Object 22"/>
          <p:cNvGraphicFramePr>
            <a:graphicFrameLocks noChangeAspect="1"/>
          </p:cNvGraphicFramePr>
          <p:nvPr/>
        </p:nvGraphicFramePr>
        <p:xfrm>
          <a:off x="914401" y="5943600"/>
          <a:ext cx="728664" cy="274638"/>
        </p:xfrm>
        <a:graphic>
          <a:graphicData uri="http://schemas.openxmlformats.org/presentationml/2006/ole">
            <p:oleObj spid="_x0000_s72726" name="Equation" r:id="rId11" imgW="469800" imgH="177480" progId="Equation.DSMT4">
              <p:embed/>
            </p:oleObj>
          </a:graphicData>
        </a:graphic>
      </p:graphicFrame>
      <p:graphicFrame>
        <p:nvGraphicFramePr>
          <p:cNvPr id="72728" name="Object 24"/>
          <p:cNvGraphicFramePr>
            <a:graphicFrameLocks noChangeAspect="1"/>
          </p:cNvGraphicFramePr>
          <p:nvPr/>
        </p:nvGraphicFramePr>
        <p:xfrm>
          <a:off x="1752600" y="4343400"/>
          <a:ext cx="3200400" cy="381000"/>
        </p:xfrm>
        <a:graphic>
          <a:graphicData uri="http://schemas.openxmlformats.org/presentationml/2006/ole">
            <p:oleObj spid="_x0000_s72728" name="Equation" r:id="rId12" imgW="2374560" imgH="304560" progId="Equation.DSMT4">
              <p:embed/>
            </p:oleObj>
          </a:graphicData>
        </a:graphic>
      </p:graphicFrame>
      <p:graphicFrame>
        <p:nvGraphicFramePr>
          <p:cNvPr id="72730" name="Object 26"/>
          <p:cNvGraphicFramePr>
            <a:graphicFrameLocks noChangeAspect="1"/>
          </p:cNvGraphicFramePr>
          <p:nvPr/>
        </p:nvGraphicFramePr>
        <p:xfrm>
          <a:off x="2728912" y="5943600"/>
          <a:ext cx="319088" cy="284162"/>
        </p:xfrm>
        <a:graphic>
          <a:graphicData uri="http://schemas.openxmlformats.org/presentationml/2006/ole">
            <p:oleObj spid="_x0000_s72730" name="Equation" r:id="rId13" imgW="228600" imgH="203040" progId="Equation.DSMT4">
              <p:embed/>
            </p:oleObj>
          </a:graphicData>
        </a:graphic>
      </p:graphicFrame>
      <p:graphicFrame>
        <p:nvGraphicFramePr>
          <p:cNvPr id="72731" name="Object 27"/>
          <p:cNvGraphicFramePr>
            <a:graphicFrameLocks noChangeAspect="1"/>
          </p:cNvGraphicFramePr>
          <p:nvPr/>
        </p:nvGraphicFramePr>
        <p:xfrm>
          <a:off x="1371600" y="6248400"/>
          <a:ext cx="906463" cy="336550"/>
        </p:xfrm>
        <a:graphic>
          <a:graphicData uri="http://schemas.openxmlformats.org/presentationml/2006/ole">
            <p:oleObj spid="_x0000_s72731" name="Equation" r:id="rId14" imgW="647640" imgH="241200" progId="Equation.DSMT4">
              <p:embed/>
            </p:oleObj>
          </a:graphicData>
        </a:graphic>
      </p:graphicFrame>
      <p:graphicFrame>
        <p:nvGraphicFramePr>
          <p:cNvPr id="72733" name="Object 29"/>
          <p:cNvGraphicFramePr>
            <a:graphicFrameLocks noChangeAspect="1"/>
          </p:cNvGraphicFramePr>
          <p:nvPr/>
        </p:nvGraphicFramePr>
        <p:xfrm>
          <a:off x="3581401" y="5898997"/>
          <a:ext cx="1394923" cy="380999"/>
        </p:xfrm>
        <a:graphic>
          <a:graphicData uri="http://schemas.openxmlformats.org/presentationml/2006/ole">
            <p:oleObj spid="_x0000_s72733" name="Equation" r:id="rId15" imgW="1015920" imgH="279360" progId="Equation.DSMT4">
              <p:embed/>
            </p:oleObj>
          </a:graphicData>
        </a:graphic>
      </p:graphicFrame>
      <p:pic>
        <p:nvPicPr>
          <p:cNvPr id="16" name="Picture 4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4800" y="3429000"/>
            <a:ext cx="8486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304800" y="4038600"/>
            <a:ext cx="8229600" cy="115932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Sketch of Proof</a:t>
            </a:r>
            <a:endParaRPr kumimoji="0" lang="en-US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44514" y="609600"/>
            <a:ext cx="8229600" cy="6172200"/>
          </a:xfrm>
        </p:spPr>
        <p:txBody>
          <a:bodyPr/>
          <a:lstStyle/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satisfies following SDE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                         and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Thus the SDE turns into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Since                               is a twice- differentiable scalar function in (0,∞)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Itō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Lemma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have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integral equation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Finally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314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smtClean="0"/>
              <a:t>Geometric Brownian Motion</a:t>
            </a:r>
            <a:endParaRPr/>
          </a:p>
        </p:txBody>
      </p:sp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4054514" y="838200"/>
          <a:ext cx="2895600" cy="377540"/>
        </p:xfrm>
        <a:graphic>
          <a:graphicData uri="http://schemas.openxmlformats.org/presentationml/2006/ole">
            <p:oleObj spid="_x0000_s74754" name="Equation" r:id="rId4" imgW="1942920" imgH="253800" progId="Equation.DSMT4">
              <p:embed/>
            </p:oleObj>
          </a:graphicData>
        </a:graphic>
      </p:graphicFrame>
      <p:graphicFrame>
        <p:nvGraphicFramePr>
          <p:cNvPr id="72718" name="Object 14"/>
          <p:cNvGraphicFramePr>
            <a:graphicFrameLocks noChangeAspect="1"/>
          </p:cNvGraphicFramePr>
          <p:nvPr/>
        </p:nvGraphicFramePr>
        <p:xfrm>
          <a:off x="1330364" y="4114800"/>
          <a:ext cx="7067550" cy="652462"/>
        </p:xfrm>
        <a:graphic>
          <a:graphicData uri="http://schemas.openxmlformats.org/presentationml/2006/ole">
            <p:oleObj spid="_x0000_s74756" name="Equation" r:id="rId5" imgW="5511600" imgH="507960" progId="Equation.DSMT4">
              <p:embed/>
            </p:oleObj>
          </a:graphicData>
        </a:graphic>
      </p:graphicFrame>
      <p:graphicFrame>
        <p:nvGraphicFramePr>
          <p:cNvPr id="74767" name="Object 15"/>
          <p:cNvGraphicFramePr>
            <a:graphicFrameLocks noChangeAspect="1"/>
          </p:cNvGraphicFramePr>
          <p:nvPr/>
        </p:nvGraphicFramePr>
        <p:xfrm>
          <a:off x="942975" y="1447800"/>
          <a:ext cx="1419225" cy="377825"/>
        </p:xfrm>
        <a:graphic>
          <a:graphicData uri="http://schemas.openxmlformats.org/presentationml/2006/ole">
            <p:oleObj spid="_x0000_s74767" name="Equation" r:id="rId6" imgW="952200" imgH="253800" progId="Equation.DSMT4">
              <p:embed/>
            </p:oleObj>
          </a:graphicData>
        </a:graphic>
      </p:graphicFrame>
      <p:graphicFrame>
        <p:nvGraphicFramePr>
          <p:cNvPr id="74768" name="Object 16"/>
          <p:cNvGraphicFramePr>
            <a:graphicFrameLocks noChangeAspect="1"/>
          </p:cNvGraphicFramePr>
          <p:nvPr/>
        </p:nvGraphicFramePr>
        <p:xfrm>
          <a:off x="2911514" y="1447800"/>
          <a:ext cx="1438275" cy="377825"/>
        </p:xfrm>
        <a:graphic>
          <a:graphicData uri="http://schemas.openxmlformats.org/presentationml/2006/ole">
            <p:oleObj spid="_x0000_s74768" name="Equation" r:id="rId7" imgW="965160" imgH="253800" progId="Equation.DSMT4">
              <p:embed/>
            </p:oleObj>
          </a:graphicData>
        </a:graphic>
      </p:graphicFrame>
      <p:graphicFrame>
        <p:nvGraphicFramePr>
          <p:cNvPr id="74769" name="Object 17"/>
          <p:cNvGraphicFramePr>
            <a:graphicFrameLocks noChangeAspect="1"/>
          </p:cNvGraphicFramePr>
          <p:nvPr/>
        </p:nvGraphicFramePr>
        <p:xfrm>
          <a:off x="2911514" y="1981200"/>
          <a:ext cx="2100263" cy="339725"/>
        </p:xfrm>
        <a:graphic>
          <a:graphicData uri="http://schemas.openxmlformats.org/presentationml/2006/ole">
            <p:oleObj spid="_x0000_s74769" name="Equation" r:id="rId8" imgW="1409400" imgH="228600" progId="Equation.DSMT4">
              <p:embed/>
            </p:oleObj>
          </a:graphicData>
        </a:graphic>
      </p:graphicFrame>
      <p:graphicFrame>
        <p:nvGraphicFramePr>
          <p:cNvPr id="74771" name="Object 19"/>
          <p:cNvGraphicFramePr>
            <a:graphicFrameLocks noChangeAspect="1"/>
          </p:cNvGraphicFramePr>
          <p:nvPr/>
        </p:nvGraphicFramePr>
        <p:xfrm>
          <a:off x="963767" y="2408122"/>
          <a:ext cx="1798637" cy="377825"/>
        </p:xfrm>
        <a:graphic>
          <a:graphicData uri="http://schemas.openxmlformats.org/presentationml/2006/ole">
            <p:oleObj spid="_x0000_s74771" name="Equation" r:id="rId9" imgW="1206360" imgH="253800" progId="Equation.DSMT4">
              <p:embed/>
            </p:oleObj>
          </a:graphicData>
        </a:graphic>
      </p:graphicFrame>
      <p:graphicFrame>
        <p:nvGraphicFramePr>
          <p:cNvPr id="74773" name="Object 21"/>
          <p:cNvGraphicFramePr>
            <a:graphicFrameLocks noChangeAspect="1"/>
          </p:cNvGraphicFramePr>
          <p:nvPr/>
        </p:nvGraphicFramePr>
        <p:xfrm>
          <a:off x="1895514" y="3276600"/>
          <a:ext cx="3225800" cy="619125"/>
        </p:xfrm>
        <a:graphic>
          <a:graphicData uri="http://schemas.openxmlformats.org/presentationml/2006/ole">
            <p:oleObj spid="_x0000_s74773" name="Equation" r:id="rId10" imgW="2514600" imgH="482400" progId="Equation.DSMT4">
              <p:embed/>
            </p:oleObj>
          </a:graphicData>
        </a:graphic>
      </p:graphicFrame>
      <p:graphicFrame>
        <p:nvGraphicFramePr>
          <p:cNvPr id="74774" name="Object 22"/>
          <p:cNvGraphicFramePr>
            <a:graphicFrameLocks noChangeAspect="1"/>
          </p:cNvGraphicFramePr>
          <p:nvPr/>
        </p:nvGraphicFramePr>
        <p:xfrm>
          <a:off x="2595563" y="5029200"/>
          <a:ext cx="6091237" cy="620712"/>
        </p:xfrm>
        <a:graphic>
          <a:graphicData uri="http://schemas.openxmlformats.org/presentationml/2006/ole">
            <p:oleObj spid="_x0000_s74774" name="Equation" r:id="rId11" imgW="4749480" imgH="482400" progId="Equation.DSMT4">
              <p:embed/>
            </p:oleObj>
          </a:graphicData>
        </a:graphic>
      </p:graphicFrame>
      <p:graphicFrame>
        <p:nvGraphicFramePr>
          <p:cNvPr id="74776" name="Object 24"/>
          <p:cNvGraphicFramePr>
            <a:graphicFrameLocks noChangeAspect="1"/>
          </p:cNvGraphicFramePr>
          <p:nvPr/>
        </p:nvGraphicFramePr>
        <p:xfrm>
          <a:off x="2895600" y="5867400"/>
          <a:ext cx="1960562" cy="682625"/>
        </p:xfrm>
        <a:graphic>
          <a:graphicData uri="http://schemas.openxmlformats.org/presentationml/2006/ole">
            <p:oleObj spid="_x0000_s74776" name="Equation" r:id="rId12" imgW="1168200" imgH="406080" progId="Equation.DSMT4">
              <p:embed/>
            </p:oleObj>
          </a:graphicData>
        </a:graphic>
      </p:graphicFrame>
      <p:sp>
        <p:nvSpPr>
          <p:cNvPr id="27" name="Title 2"/>
          <p:cNvSpPr txBox="1">
            <a:spLocks/>
          </p:cNvSpPr>
          <p:nvPr/>
        </p:nvSpPr>
        <p:spPr>
          <a:xfrm>
            <a:off x="4953000" y="5791200"/>
            <a:ext cx="38100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 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&gt;0 then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0 for all t&gt; 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876800"/>
          </a:xfrm>
        </p:spPr>
        <p:txBody>
          <a:bodyPr/>
          <a:lstStyle/>
          <a:p>
            <a:pPr marL="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Definition. </a:t>
            </a:r>
            <a:r>
              <a:rPr lang="en-US" sz="2000" dirty="0" smtClean="0"/>
              <a:t>We say that a random process,                , is 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geometric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Brownian motion</a:t>
            </a:r>
            <a:r>
              <a:rPr lang="en-US" sz="2000" dirty="0" smtClean="0"/>
              <a:t> (GBM)  if for all t≥0 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an SBM.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say that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~GBM</a:t>
            </a:r>
            <a:r>
              <a:rPr lang="en-US" sz="16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(µ,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with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drift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µ and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volatility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Note that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Geometric Brownian Motion</a:t>
            </a:r>
            <a:endParaRPr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0" y="889000"/>
          <a:ext cx="941070" cy="330200"/>
        </p:xfrm>
        <a:graphic>
          <a:graphicData uri="http://schemas.openxmlformats.org/presentationml/2006/ole">
            <p:oleObj spid="_x0000_s60418" name="Equation" r:id="rId4" imgW="723600" imgH="253800" progId="Equation.DSMT4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671888" y="1905000"/>
          <a:ext cx="1960562" cy="682625"/>
        </p:xfrm>
        <a:graphic>
          <a:graphicData uri="http://schemas.openxmlformats.org/presentationml/2006/ole">
            <p:oleObj spid="_x0000_s60419" name="Equation" r:id="rId5" imgW="1168200" imgH="406080" progId="Equation.DSMT4">
              <p:embed/>
            </p:oleObj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33400" y="5562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 representation which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will later see that is useful for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simulating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 prices.</a:t>
            </a:r>
            <a:endParaRPr lang="en-US" sz="1600" dirty="0" smtClean="0">
              <a:latin typeface="+mn-lt"/>
            </a:endParaRPr>
          </a:p>
          <a:p>
            <a:pPr marL="0" marR="0" lvl="0" indent="-2730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2763838" y="3919538"/>
          <a:ext cx="3621087" cy="2100262"/>
        </p:xfrm>
        <a:graphic>
          <a:graphicData uri="http://schemas.openxmlformats.org/presentationml/2006/ole">
            <p:oleObj spid="_x0000_s60421" name="Equation" r:id="rId6" imgW="2145960" imgH="1244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876800"/>
          </a:xfrm>
        </p:spPr>
        <p:txBody>
          <a:bodyPr/>
          <a:lstStyle/>
          <a:p>
            <a:pPr marL="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Define                       , where      denotes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available at time t. </a:t>
            </a:r>
          </a:p>
          <a:p>
            <a:pPr marL="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Recall the moment generating function of</a:t>
            </a:r>
          </a:p>
          <a:p>
            <a:pPr marL="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~GBM</a:t>
            </a:r>
            <a:r>
              <a:rPr lang="en-US" sz="16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(µ,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, then </a:t>
            </a:r>
          </a:p>
          <a:p>
            <a:pPr marL="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Expected Growth Rate of GBM</a:t>
            </a:r>
            <a:endParaRPr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965200"/>
          <a:ext cx="1336675" cy="330200"/>
        </p:xfrm>
        <a:graphic>
          <a:graphicData uri="http://schemas.openxmlformats.org/presentationml/2006/ole">
            <p:oleObj spid="_x0000_s61442" name="Equation" r:id="rId4" imgW="1028520" imgH="253800" progId="Equation.DSMT4">
              <p:embed/>
            </p:oleObj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09600" y="5943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273050">
              <a:lnSpc>
                <a:spcPct val="200000"/>
              </a:lnSpc>
              <a:spcBef>
                <a:spcPts val="0"/>
              </a:spcBef>
              <a:buClr>
                <a:schemeClr val="accent2"/>
              </a:buClr>
              <a:buSzPct val="85000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So the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growth rate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Xt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2828925" y="3186113"/>
          <a:ext cx="3298825" cy="2909887"/>
        </p:xfrm>
        <a:graphic>
          <a:graphicData uri="http://schemas.openxmlformats.org/presentationml/2006/ole">
            <p:oleObj spid="_x0000_s61444" name="Equation" r:id="rId5" imgW="2133360" imgH="1879560" progId="Equation.DSMT4">
              <p:embed/>
            </p:oleObj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3429000" y="2057400"/>
          <a:ext cx="2438400" cy="532509"/>
        </p:xfrm>
        <a:graphic>
          <a:graphicData uri="http://schemas.openxmlformats.org/presentationml/2006/ole">
            <p:oleObj spid="_x0000_s61445" name="Equation" r:id="rId6" imgW="1688760" imgH="368280" progId="Equation.DSMT4">
              <p:embed/>
            </p:oleObj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3657600" y="998537"/>
          <a:ext cx="231775" cy="296863"/>
        </p:xfrm>
        <a:graphic>
          <a:graphicData uri="http://schemas.openxmlformats.org/presentationml/2006/ole">
            <p:oleObj spid="_x0000_s61446" name="Equation" r:id="rId7" imgW="177480" imgH="228600" progId="Equation.DSMT4">
              <p:embed/>
            </p:oleObj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5105400" y="1531212"/>
          <a:ext cx="1219200" cy="373788"/>
        </p:xfrm>
        <a:graphic>
          <a:graphicData uri="http://schemas.openxmlformats.org/presentationml/2006/ole">
            <p:oleObj spid="_x0000_s61448" name="Equation" r:id="rId8" imgW="9144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876800"/>
          </a:xfrm>
        </p:spPr>
        <p:txBody>
          <a:bodyPr/>
          <a:lstStyle/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Note that,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Thus 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Fix 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…&lt;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.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                              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are mutually independent. 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Paths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continuous as a function of t, i.e. they do not jump.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For s&gt;0,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Properties of GBM</a:t>
            </a:r>
            <a:endParaRPr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449387" y="1371600"/>
          <a:ext cx="6627813" cy="820738"/>
        </p:xfrm>
        <a:graphic>
          <a:graphicData uri="http://schemas.openxmlformats.org/presentationml/2006/ole">
            <p:oleObj spid="_x0000_s62467" name="Equation" r:id="rId4" imgW="4305240" imgH="533160" progId="Equation.DSMT4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3886200" y="3505200"/>
          <a:ext cx="1681163" cy="742950"/>
        </p:xfrm>
        <a:graphic>
          <a:graphicData uri="http://schemas.openxmlformats.org/presentationml/2006/ole">
            <p:oleObj spid="_x0000_s62470" name="Equation" r:id="rId5" imgW="1091880" imgH="482400" progId="Equation.DSMT4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3200400" y="5695950"/>
          <a:ext cx="3206750" cy="781050"/>
        </p:xfrm>
        <a:graphic>
          <a:graphicData uri="http://schemas.openxmlformats.org/presentationml/2006/ole">
            <p:oleObj spid="_x0000_s62472" name="Equation" r:id="rId6" imgW="208260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2016510"/>
            <a:ext cx="5181600" cy="4191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Brownian Motion 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Wiener Process (SBM)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Stochastic Calculus (</a:t>
            </a:r>
            <a:r>
              <a:rPr lang="en-US" sz="2000" dirty="0" err="1" smtClean="0"/>
              <a:t>Itō’s</a:t>
            </a:r>
            <a:r>
              <a:rPr lang="en-US" sz="2000" dirty="0" smtClean="0"/>
              <a:t> Calculus)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 Integral (</a:t>
            </a:r>
            <a:r>
              <a:rPr lang="en-US" sz="1800" dirty="0" err="1" smtClean="0"/>
              <a:t>Itō’s</a:t>
            </a:r>
            <a:r>
              <a:rPr lang="en-US" sz="1800" dirty="0" smtClean="0"/>
              <a:t> Integral)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Differential Equation (SDE)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</a:t>
            </a:r>
            <a:r>
              <a:rPr lang="en-US" sz="1800" dirty="0" smtClean="0"/>
              <a:t>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Diffusion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Itō’s</a:t>
            </a:r>
            <a:r>
              <a:rPr lang="en-US" sz="1800" dirty="0" smtClean="0"/>
              <a:t> Lemma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Example : Geometric Brownian Motion (GBM)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Security Price Models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 Model   (1973)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 err="1" smtClean="0"/>
              <a:t>Heston</a:t>
            </a:r>
            <a:r>
              <a:rPr lang="en-US" sz="1800" dirty="0" smtClean="0"/>
              <a:t>  Model              (1993)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800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>Background</a:t>
            </a:r>
            <a:endParaRPr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90812" y="3852862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495800" y="1143000"/>
            <a:ext cx="4800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Paper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201651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Introduction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Discretization</a:t>
            </a:r>
            <a:r>
              <a:rPr lang="en-US" sz="2000" dirty="0" smtClean="0">
                <a:latin typeface="+mn-lt"/>
              </a:rPr>
              <a:t> Schemes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Euler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Milshtein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 (1978) 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Talay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(1984, 1986)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Abstract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Theorem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Proof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Interpretation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Experiments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More to go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are we going to speak about ?</a:t>
            </a:r>
            <a:endParaRPr kumimoji="0" lang="en-US" sz="5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4008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equation is a partial differential equation (PDE) satisfied by a derivative (financial) of a stock price process that  follows a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deterministic volatility </a:t>
            </a:r>
            <a:r>
              <a:rPr lang="en-US" sz="1800" dirty="0" smtClean="0"/>
              <a:t>GBM, under the no-arbitrage condition and risk neutrality settings.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Starting with a stock price process                  that follows GBM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 represent the price of the derivative of the stock price process as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Where                      a twice- differentiable scalar function at 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&gt;K.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 apply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Itō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lemma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The arbitrage-free condition serves to eliminate the stochastic BM component, leaving only a deterministic PDE.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3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Risk neutrality is achieved by setting µ = r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With              we have the celebrated BS PDE: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Black-Scholes Model</a:t>
            </a:r>
            <a:endParaRPr/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2514600" y="2286000"/>
          <a:ext cx="3810000" cy="549020"/>
        </p:xfrm>
        <a:graphic>
          <a:graphicData uri="http://schemas.openxmlformats.org/presentationml/2006/ole">
            <p:oleObj spid="_x0000_s75778" name="Equation" r:id="rId4" imgW="2819160" imgH="406080" progId="Equation.DSMT4">
              <p:embed/>
            </p:oleObj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3810000" y="1828800"/>
          <a:ext cx="890588" cy="330200"/>
        </p:xfrm>
        <a:graphic>
          <a:graphicData uri="http://schemas.openxmlformats.org/presentationml/2006/ole">
            <p:oleObj spid="_x0000_s75779" name="Equation" r:id="rId5" imgW="685800" imgH="253800" progId="Equation.DSMT4">
              <p:embed/>
            </p:oleObj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6953250" y="2895600"/>
          <a:ext cx="1733550" cy="346181"/>
        </p:xfrm>
        <a:graphic>
          <a:graphicData uri="http://schemas.openxmlformats.org/presentationml/2006/ole">
            <p:oleObj spid="_x0000_s75780" name="Equation" r:id="rId6" imgW="1396800" imgH="279360" progId="Equation.DSMT4">
              <p:embed/>
            </p:oleObj>
          </a:graphicData>
        </a:graphic>
      </p:graphicFrame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1371600" y="3200400"/>
          <a:ext cx="990600" cy="301120"/>
        </p:xfrm>
        <a:graphic>
          <a:graphicData uri="http://schemas.openxmlformats.org/presentationml/2006/ole">
            <p:oleObj spid="_x0000_s75781" name="Equation" r:id="rId7" imgW="749160" imgH="228600" progId="Equation.DSMT4">
              <p:embed/>
            </p:oleObj>
          </a:graphicData>
        </a:graphic>
      </p:graphicFrame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2971800" y="3886200"/>
          <a:ext cx="3763962" cy="619125"/>
        </p:xfrm>
        <a:graphic>
          <a:graphicData uri="http://schemas.openxmlformats.org/presentationml/2006/ole">
            <p:oleObj spid="_x0000_s75782" name="Equation" r:id="rId8" imgW="2933640" imgH="482400" progId="Equation.DSMT4">
              <p:embed/>
            </p:oleObj>
          </a:graphicData>
        </a:graphic>
      </p:graphicFrame>
      <p:graphicFrame>
        <p:nvGraphicFramePr>
          <p:cNvPr id="63502" name="Object 14"/>
          <p:cNvGraphicFramePr>
            <a:graphicFrameLocks noChangeAspect="1"/>
          </p:cNvGraphicFramePr>
          <p:nvPr/>
        </p:nvGraphicFramePr>
        <p:xfrm>
          <a:off x="1393903" y="5181600"/>
          <a:ext cx="2727574" cy="609600"/>
        </p:xfrm>
        <a:graphic>
          <a:graphicData uri="http://schemas.openxmlformats.org/presentationml/2006/ole">
            <p:oleObj spid="_x0000_s75783" name="Equation" r:id="rId9" imgW="2158920" imgH="482400" progId="Equation.DSMT4">
              <p:embed/>
            </p:oleObj>
          </a:graphicData>
        </a:graphic>
      </p:graphicFrame>
      <p:graphicFrame>
        <p:nvGraphicFramePr>
          <p:cNvPr id="63504" name="Object 16"/>
          <p:cNvGraphicFramePr>
            <a:graphicFrameLocks noChangeAspect="1"/>
          </p:cNvGraphicFramePr>
          <p:nvPr/>
        </p:nvGraphicFramePr>
        <p:xfrm>
          <a:off x="5040313" y="5786438"/>
          <a:ext cx="3297237" cy="766762"/>
        </p:xfrm>
        <a:graphic>
          <a:graphicData uri="http://schemas.openxmlformats.org/presentationml/2006/ole">
            <p:oleObj spid="_x0000_s75784" name="Equation" r:id="rId10" imgW="1803240" imgH="419040" progId="Equation.DSMT4">
              <p:embed/>
            </p:oleObj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6800" y="5029200"/>
            <a:ext cx="3627120" cy="6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1176453" y="6196359"/>
          <a:ext cx="569912" cy="409575"/>
        </p:xfrm>
        <a:graphic>
          <a:graphicData uri="http://schemas.openxmlformats.org/presentationml/2006/ole">
            <p:oleObj spid="_x0000_s75785" name="Equation" r:id="rId12" imgW="545760" imgH="39348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00" y="327660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 – interest rate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strick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price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5626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A more elaborated model, dealing with a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stochastic volatility </a:t>
            </a:r>
            <a:r>
              <a:rPr lang="en-US" sz="1800" dirty="0" smtClean="0"/>
              <a:t>stock price process that  follows a GBM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Where       , the  instantaneous variance, is a Cox–Ingersoll–Ross (CIR) process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and                    are SBM with correlation </a:t>
            </a:r>
            <a:r>
              <a:rPr lang="el-GR" sz="1800" dirty="0" smtClean="0"/>
              <a:t>ρ</a:t>
            </a:r>
            <a:r>
              <a:rPr lang="en-US" sz="1800" dirty="0" smtClean="0"/>
              <a:t>, or equivalently, with covariance  </a:t>
            </a:r>
            <a:r>
              <a:rPr lang="el-GR" sz="1800" dirty="0" smtClean="0"/>
              <a:t>ρ</a:t>
            </a:r>
            <a:r>
              <a:rPr lang="en-US" sz="1800" dirty="0" err="1" smtClean="0"/>
              <a:t>dt</a:t>
            </a:r>
            <a:r>
              <a:rPr lang="en-US" sz="1800" dirty="0" smtClean="0"/>
              <a:t>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r>
              <a:rPr lang="en-US" sz="1800" dirty="0" smtClean="0"/>
              <a:t>μ is the rate of return of the asset.</a:t>
            </a:r>
          </a:p>
          <a:p>
            <a:r>
              <a:rPr lang="en-US" sz="1800" dirty="0" smtClean="0"/>
              <a:t>θ is the long variance, or long run average price variance:</a:t>
            </a:r>
          </a:p>
          <a:p>
            <a:pPr>
              <a:buNone/>
            </a:pPr>
            <a:r>
              <a:rPr lang="en-US" sz="1800" dirty="0" smtClean="0"/>
              <a:t>     as </a:t>
            </a:r>
            <a:r>
              <a:rPr lang="en-US" sz="1800" i="1" dirty="0" smtClean="0"/>
              <a:t>t</a:t>
            </a:r>
            <a:r>
              <a:rPr lang="en-US" sz="1800" dirty="0" smtClean="0"/>
              <a:t> tends to infinity, the expected value of </a:t>
            </a:r>
            <a:r>
              <a:rPr lang="en-US" sz="1800" dirty="0" err="1" smtClean="0"/>
              <a:t>ν</a:t>
            </a:r>
            <a:r>
              <a:rPr lang="en-US" sz="1800" i="1" baseline="-25000" dirty="0" err="1" smtClean="0"/>
              <a:t>t</a:t>
            </a:r>
            <a:r>
              <a:rPr lang="en-US" sz="1800" dirty="0" smtClean="0"/>
              <a:t> tends to θ.</a:t>
            </a:r>
          </a:p>
          <a:p>
            <a:r>
              <a:rPr lang="en-US" sz="1800" dirty="0" smtClean="0"/>
              <a:t>κ is the rate at which </a:t>
            </a:r>
            <a:r>
              <a:rPr lang="en-US" sz="1800" dirty="0" err="1" smtClean="0"/>
              <a:t>ν</a:t>
            </a:r>
            <a:r>
              <a:rPr lang="en-US" sz="1800" i="1" baseline="-25000" dirty="0" err="1" smtClean="0"/>
              <a:t>t</a:t>
            </a:r>
            <a:r>
              <a:rPr lang="en-US" sz="1800" dirty="0" smtClean="0"/>
              <a:t> reverts to θ.</a:t>
            </a:r>
          </a:p>
          <a:p>
            <a:r>
              <a:rPr lang="el-GR" sz="1800" dirty="0" smtClean="0"/>
              <a:t>σ</a:t>
            </a:r>
            <a:r>
              <a:rPr lang="en-US" sz="1800" dirty="0" smtClean="0"/>
              <a:t> is the volatility of the volatility.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Heston Model</a:t>
            </a:r>
            <a:endParaRPr/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2987675" y="1754188"/>
          <a:ext cx="2595563" cy="461962"/>
        </p:xfrm>
        <a:graphic>
          <a:graphicData uri="http://schemas.openxmlformats.org/presentationml/2006/ole">
            <p:oleObj spid="_x0000_s63494" name="Equation" r:id="rId4" imgW="1498320" imgH="266400" progId="Equation.DSMT4">
              <p:embed/>
            </p:oleObj>
          </a:graphicData>
        </a:graphic>
      </p:graphicFrame>
      <p:graphicFrame>
        <p:nvGraphicFramePr>
          <p:cNvPr id="63508" name="Object 20"/>
          <p:cNvGraphicFramePr>
            <a:graphicFrameLocks noChangeAspect="1"/>
          </p:cNvGraphicFramePr>
          <p:nvPr/>
        </p:nvGraphicFramePr>
        <p:xfrm>
          <a:off x="2552700" y="2819400"/>
          <a:ext cx="3895725" cy="538163"/>
        </p:xfrm>
        <a:graphic>
          <a:graphicData uri="http://schemas.openxmlformats.org/presentationml/2006/ole">
            <p:oleObj spid="_x0000_s63508" name="Equation" r:id="rId5" imgW="1930320" imgH="266400" progId="Equation.DSMT4">
              <p:embed/>
            </p:oleObj>
          </a:graphicData>
        </a:graphic>
      </p:graphicFrame>
      <p:graphicFrame>
        <p:nvGraphicFramePr>
          <p:cNvPr id="63509" name="Object 21"/>
          <p:cNvGraphicFramePr>
            <a:graphicFrameLocks noChangeAspect="1"/>
          </p:cNvGraphicFramePr>
          <p:nvPr/>
        </p:nvGraphicFramePr>
        <p:xfrm>
          <a:off x="1371600" y="2362200"/>
          <a:ext cx="234479" cy="384175"/>
        </p:xfrm>
        <a:graphic>
          <a:graphicData uri="http://schemas.openxmlformats.org/presentationml/2006/ole">
            <p:oleObj spid="_x0000_s63509" name="Equation" r:id="rId6" imgW="139680" imgH="228600" progId="Equation.DSMT4">
              <p:embed/>
            </p:oleObj>
          </a:graphicData>
        </a:graphic>
      </p:graphicFrame>
      <p:graphicFrame>
        <p:nvGraphicFramePr>
          <p:cNvPr id="63510" name="Object 22"/>
          <p:cNvGraphicFramePr>
            <a:graphicFrameLocks noChangeAspect="1"/>
          </p:cNvGraphicFramePr>
          <p:nvPr/>
        </p:nvGraphicFramePr>
        <p:xfrm>
          <a:off x="1143000" y="3657600"/>
          <a:ext cx="876300" cy="404813"/>
        </p:xfrm>
        <a:graphic>
          <a:graphicData uri="http://schemas.openxmlformats.org/presentationml/2006/ole">
            <p:oleObj spid="_x0000_s63510" name="Equation" r:id="rId7" imgW="5205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2016510"/>
            <a:ext cx="5181600" cy="4191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Brownian Motion 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Wiener Process (SBM)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Stochastic Calculus (</a:t>
            </a:r>
            <a:r>
              <a:rPr lang="en-US" sz="2000" dirty="0" err="1" smtClean="0"/>
              <a:t>Itō’s</a:t>
            </a:r>
            <a:r>
              <a:rPr lang="en-US" sz="2000" dirty="0" smtClean="0"/>
              <a:t> Calculus)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 Integral (</a:t>
            </a:r>
            <a:r>
              <a:rPr lang="en-US" sz="1800" dirty="0" err="1" smtClean="0"/>
              <a:t>Itō’s</a:t>
            </a:r>
            <a:r>
              <a:rPr lang="en-US" sz="1800" dirty="0" smtClean="0"/>
              <a:t> Integral)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Differential Equation (SDE)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</a:t>
            </a:r>
            <a:r>
              <a:rPr lang="en-US" sz="1800" dirty="0" smtClean="0"/>
              <a:t>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Diffusion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Itō’s</a:t>
            </a:r>
            <a:r>
              <a:rPr lang="en-US" sz="1800" dirty="0" smtClean="0"/>
              <a:t> Lemma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Example : Geometric Brownian Motion (GBM)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Security Price Models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 Model   (1973)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 err="1" smtClean="0"/>
              <a:t>Heston</a:t>
            </a:r>
            <a:r>
              <a:rPr lang="en-US" sz="1800" dirty="0" smtClean="0"/>
              <a:t>  Model              (1993)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800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>Background</a:t>
            </a:r>
            <a:endParaRPr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90812" y="3852862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495800" y="1143000"/>
            <a:ext cx="4800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Paper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201651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Introduction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Discretization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Schemes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Euler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Milshtein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 (1978) 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Talay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(1984, 1986)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Abstract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Theorem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Proof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Interpretation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Experiments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More to go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are we going to speak about ?</a:t>
            </a:r>
            <a:endParaRPr kumimoji="0" lang="en-US" sz="5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9436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Suppose                  is an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Itō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process satisfying the SDE 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one is interested in computing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Sometimes it is hard to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analytically</a:t>
            </a:r>
            <a:r>
              <a:rPr lang="en-US" sz="1800" dirty="0" smtClean="0"/>
              <a:t> solve the SDE or to determine its distribution.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Although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numerical</a:t>
            </a:r>
            <a:r>
              <a:rPr lang="en-US" sz="1800" dirty="0" smtClean="0"/>
              <a:t> computations methods are usually available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400" dirty="0" smtClean="0"/>
              <a:t>(i.e. the </a:t>
            </a:r>
            <a:r>
              <a:rPr lang="en-US" sz="1400" dirty="0" err="1" smtClean="0"/>
              <a:t>Kolmogorov</a:t>
            </a:r>
            <a:r>
              <a:rPr lang="en-US" sz="1400" dirty="0" smtClean="0"/>
              <a:t> backward equation (KBE) via some finite-difference  algorithm),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in some cases it is convenient to obtain a Monte Carlo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approximation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This requires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simulation </a:t>
            </a:r>
            <a:r>
              <a:rPr lang="en-US" sz="1800" dirty="0" smtClean="0"/>
              <a:t>of the system.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4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  </a:t>
            </a: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Monte Carlo Evaluation</a:t>
            </a:r>
            <a:endParaRPr/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3581400" y="2438400"/>
          <a:ext cx="1452563" cy="427038"/>
        </p:xfrm>
        <a:graphic>
          <a:graphicData uri="http://schemas.openxmlformats.org/presentationml/2006/ole">
            <p:oleObj spid="_x0000_s77830" name="Equation" r:id="rId4" imgW="952200" imgH="279360" progId="Equation.DSMT4">
              <p:embed/>
            </p:oleObj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1207895" y="804708"/>
          <a:ext cx="793750" cy="369888"/>
        </p:xfrm>
        <a:graphic>
          <a:graphicData uri="http://schemas.openxmlformats.org/presentationml/2006/ole">
            <p:oleObj spid="_x0000_s77831" name="Equation" r:id="rId5" imgW="520560" imgH="241200" progId="Equation.DSMT4">
              <p:embed/>
            </p:oleObj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2895600" y="1371600"/>
          <a:ext cx="3048000" cy="397710"/>
        </p:xfrm>
        <a:graphic>
          <a:graphicData uri="http://schemas.openxmlformats.org/presentationml/2006/ole">
            <p:oleObj spid="_x0000_s77833" name="Equation" r:id="rId6" imgW="1942920" imgH="253800" progId="Equation.DSMT4">
              <p:embed/>
            </p:oleObj>
          </a:graphicData>
        </a:graphic>
      </p:graphicFrame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3810000" y="5463540"/>
          <a:ext cx="1407405" cy="556260"/>
        </p:xfrm>
        <a:graphic>
          <a:graphicData uri="http://schemas.openxmlformats.org/presentationml/2006/ole">
            <p:oleObj spid="_x0000_s77834" name="Equation" r:id="rId7" imgW="10918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2016510"/>
            <a:ext cx="5181600" cy="4191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Brownian Motion 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Wiener Process (SBM)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Stochastic Calculus (</a:t>
            </a:r>
            <a:r>
              <a:rPr lang="en-US" sz="2000" dirty="0" err="1" smtClean="0"/>
              <a:t>Itō’s</a:t>
            </a:r>
            <a:r>
              <a:rPr lang="en-US" sz="2000" dirty="0" smtClean="0"/>
              <a:t> Calculus)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 Integral (</a:t>
            </a:r>
            <a:r>
              <a:rPr lang="en-US" sz="1800" dirty="0" err="1" smtClean="0"/>
              <a:t>Itō’s</a:t>
            </a:r>
            <a:r>
              <a:rPr lang="en-US" sz="1800" dirty="0" smtClean="0"/>
              <a:t> Integral)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Differential Equation (SDE)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</a:t>
            </a:r>
            <a:r>
              <a:rPr lang="en-US" sz="1800" dirty="0" smtClean="0"/>
              <a:t>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Diffusion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Itō’s</a:t>
            </a:r>
            <a:r>
              <a:rPr lang="en-US" sz="1800" dirty="0" smtClean="0"/>
              <a:t> Lemma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Example : Geometric Brownian Motion (GBM)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Security Price Models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 Model   (1973)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 err="1" smtClean="0"/>
              <a:t>Heston</a:t>
            </a:r>
            <a:r>
              <a:rPr lang="en-US" sz="1800" dirty="0" smtClean="0"/>
              <a:t>  Model              (1993)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800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>Background</a:t>
            </a:r>
            <a:endParaRPr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90812" y="3852862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495800" y="1143000"/>
            <a:ext cx="4800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Paper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201651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Introduction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Discretization</a:t>
            </a:r>
            <a:r>
              <a:rPr lang="en-US" sz="2000" dirty="0" smtClean="0">
                <a:latin typeface="+mn-lt"/>
              </a:rPr>
              <a:t> Schemes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Euler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Milshtein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 (1978) 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Talay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(1984, 1986)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Abstract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Theorem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Proof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Interpretation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Experiments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More to go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are we going to speak about ?</a:t>
            </a:r>
            <a:endParaRPr kumimoji="0" lang="en-US" sz="5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59436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endParaRPr lang="en-US" sz="14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Monte Carlo  </a:t>
            </a:r>
            <a:r>
              <a:rPr lang="en-US" sz="1800" dirty="0" smtClean="0"/>
              <a:t>realizations are done by simulating a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discrete-time</a:t>
            </a:r>
            <a:r>
              <a:rPr lang="en-US" sz="1800" dirty="0" smtClean="0"/>
              <a:t> approximation of the continuous-time SDE.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The time interval [0,T] is sampled at periods of length h&gt;0.</a:t>
            </a:r>
            <a:endParaRPr lang="en-US" sz="20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Denote         as  </a:t>
            </a:r>
            <a:r>
              <a:rPr lang="en-US" sz="1800" dirty="0" err="1" smtClean="0"/>
              <a:t>X</a:t>
            </a:r>
            <a:r>
              <a:rPr lang="en-US" sz="1600" dirty="0" err="1" smtClean="0"/>
              <a:t>t</a:t>
            </a:r>
            <a:r>
              <a:rPr lang="en-US" sz="1800" dirty="0" smtClean="0"/>
              <a:t> evaluated at t=</a:t>
            </a:r>
            <a:r>
              <a:rPr lang="en-US" sz="1800" dirty="0" err="1" smtClean="0"/>
              <a:t>kh</a:t>
            </a:r>
            <a:r>
              <a:rPr lang="en-US" sz="1800" dirty="0" smtClean="0"/>
              <a:t>.    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Thus          is the discrete evaluation of X</a:t>
            </a:r>
            <a:r>
              <a:rPr lang="en-US" sz="1100" dirty="0" smtClean="0"/>
              <a:t>T.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1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Denote  the approximation of                          by                          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And the approximation error by                .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It can be shown, under some technical conditions, that                   .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800" b="1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/>
              <a:t>Definition.  </a:t>
            </a:r>
            <a:r>
              <a:rPr lang="en-US" sz="1800" dirty="0" smtClean="0"/>
              <a:t>A sequence          has order-k convergence if           is bounded in h.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800" b="1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Discrete-time Simulation</a:t>
            </a:r>
            <a:endParaRPr/>
          </a:p>
        </p:txBody>
      </p:sp>
      <p:graphicFrame>
        <p:nvGraphicFramePr>
          <p:cNvPr id="77835" name="Object 11"/>
          <p:cNvGraphicFramePr>
            <a:graphicFrameLocks noChangeAspect="1"/>
          </p:cNvGraphicFramePr>
          <p:nvPr/>
        </p:nvGraphicFramePr>
        <p:xfrm>
          <a:off x="1143000" y="1828800"/>
          <a:ext cx="334963" cy="371475"/>
        </p:xfrm>
        <a:graphic>
          <a:graphicData uri="http://schemas.openxmlformats.org/presentationml/2006/ole">
            <p:oleObj spid="_x0000_s111622" name="Equation" r:id="rId4" imgW="228600" imgH="253800" progId="Equation.DSMT4">
              <p:embed/>
            </p:oleObj>
          </a:graphicData>
        </a:graphic>
      </p:graphicFrame>
      <p:graphicFrame>
        <p:nvGraphicFramePr>
          <p:cNvPr id="77838" name="Object 14"/>
          <p:cNvGraphicFramePr>
            <a:graphicFrameLocks noChangeAspect="1"/>
          </p:cNvGraphicFramePr>
          <p:nvPr/>
        </p:nvGraphicFramePr>
        <p:xfrm>
          <a:off x="923925" y="2257425"/>
          <a:ext cx="371475" cy="409575"/>
        </p:xfrm>
        <a:graphic>
          <a:graphicData uri="http://schemas.openxmlformats.org/presentationml/2006/ole">
            <p:oleObj spid="_x0000_s111623" name="Equation" r:id="rId5" imgW="253800" imgH="279360" progId="Equation.DSMT4">
              <p:embed/>
            </p:oleObj>
          </a:graphicData>
        </a:graphic>
      </p:graphicFrame>
      <p:pic>
        <p:nvPicPr>
          <p:cNvPr id="77842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219200"/>
            <a:ext cx="2590800" cy="14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7847" name="Object 23"/>
          <p:cNvGraphicFramePr>
            <a:graphicFrameLocks noChangeAspect="1"/>
          </p:cNvGraphicFramePr>
          <p:nvPr/>
        </p:nvGraphicFramePr>
        <p:xfrm>
          <a:off x="5105400" y="2949631"/>
          <a:ext cx="1219200" cy="392018"/>
        </p:xfrm>
        <a:graphic>
          <a:graphicData uri="http://schemas.openxmlformats.org/presentationml/2006/ole">
            <p:oleObj spid="_x0000_s111625" name="Equation" r:id="rId7" imgW="1028520" imgH="330120" progId="Equation.DSMT4">
              <p:embed/>
            </p:oleObj>
          </a:graphicData>
        </a:graphic>
      </p:graphicFrame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3424237" y="2971800"/>
          <a:ext cx="1071563" cy="315028"/>
        </p:xfrm>
        <a:graphic>
          <a:graphicData uri="http://schemas.openxmlformats.org/presentationml/2006/ole">
            <p:oleObj spid="_x0000_s111627" name="Equation" r:id="rId8" imgW="952200" imgH="279360" progId="Equation.DSMT4">
              <p:embed/>
            </p:oleObj>
          </a:graphicData>
        </a:graphic>
      </p:graphicFrame>
      <p:graphicFrame>
        <p:nvGraphicFramePr>
          <p:cNvPr id="111630" name="Object 14"/>
          <p:cNvGraphicFramePr>
            <a:graphicFrameLocks noChangeAspect="1"/>
          </p:cNvGraphicFramePr>
          <p:nvPr/>
        </p:nvGraphicFramePr>
        <p:xfrm>
          <a:off x="3505200" y="3799003"/>
          <a:ext cx="782637" cy="301625"/>
        </p:xfrm>
        <a:graphic>
          <a:graphicData uri="http://schemas.openxmlformats.org/presentationml/2006/ole">
            <p:oleObj spid="_x0000_s111630" name="Equation" r:id="rId9" imgW="660240" imgH="253800" progId="Equation.DSMT4">
              <p:embed/>
            </p:oleObj>
          </a:graphicData>
        </a:graphic>
      </p:graphicFrame>
      <p:graphicFrame>
        <p:nvGraphicFramePr>
          <p:cNvPr id="111631" name="Object 15"/>
          <p:cNvGraphicFramePr>
            <a:graphicFrameLocks noChangeAspect="1"/>
          </p:cNvGraphicFramePr>
          <p:nvPr/>
        </p:nvGraphicFramePr>
        <p:xfrm>
          <a:off x="5791200" y="4603750"/>
          <a:ext cx="877576" cy="395287"/>
        </p:xfrm>
        <a:graphic>
          <a:graphicData uri="http://schemas.openxmlformats.org/presentationml/2006/ole">
            <p:oleObj spid="_x0000_s111631" name="Equation" r:id="rId10" imgW="622080" imgH="279360" progId="Equation.DSMT4">
              <p:embed/>
            </p:oleObj>
          </a:graphicData>
        </a:graphic>
      </p:graphicFrame>
      <p:graphicFrame>
        <p:nvGraphicFramePr>
          <p:cNvPr id="111632" name="Object 16"/>
          <p:cNvGraphicFramePr>
            <a:graphicFrameLocks noChangeAspect="1"/>
          </p:cNvGraphicFramePr>
          <p:nvPr/>
        </p:nvGraphicFramePr>
        <p:xfrm>
          <a:off x="2819400" y="6227955"/>
          <a:ext cx="426949" cy="373063"/>
        </p:xfrm>
        <a:graphic>
          <a:graphicData uri="http://schemas.openxmlformats.org/presentationml/2006/ole">
            <p:oleObj spid="_x0000_s111632" name="Equation" r:id="rId11" imgW="291960" imgH="253800" progId="Equation.DSMT4">
              <p:embed/>
            </p:oleObj>
          </a:graphicData>
        </a:graphic>
      </p:graphicFrame>
      <p:graphicFrame>
        <p:nvGraphicFramePr>
          <p:cNvPr id="111635" name="Object 19"/>
          <p:cNvGraphicFramePr>
            <a:graphicFrameLocks noChangeAspect="1"/>
          </p:cNvGraphicFramePr>
          <p:nvPr/>
        </p:nvGraphicFramePr>
        <p:xfrm>
          <a:off x="5940502" y="6240578"/>
          <a:ext cx="519113" cy="354013"/>
        </p:xfrm>
        <a:graphic>
          <a:graphicData uri="http://schemas.openxmlformats.org/presentationml/2006/ole">
            <p:oleObj spid="_x0000_s111635" name="Equation" r:id="rId12" imgW="355320" imgH="241200" progId="Equation.DSMT4">
              <p:embed/>
            </p:oleObj>
          </a:graphicData>
        </a:graphic>
      </p:graphicFrame>
      <p:pic>
        <p:nvPicPr>
          <p:cNvPr id="23" name="Picture 13" descr="C:\Users\Niv\Documents\Graduate studies\048715\Articles\Int2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90800" y="5051502"/>
            <a:ext cx="5029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The integral equation form of the SDE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Euler</a:t>
            </a:r>
            <a:r>
              <a:rPr lang="en-US" sz="1800" dirty="0" smtClean="0"/>
              <a:t> method approximates the integrals using the left point rule.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With </a:t>
            </a:r>
            <a:r>
              <a:rPr lang="el-GR" sz="1800" dirty="0" smtClean="0"/>
              <a:t>ε</a:t>
            </a:r>
            <a:r>
              <a:rPr lang="en-US" sz="1800" dirty="0" smtClean="0"/>
              <a:t>~N(0,1).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Thus, one can evaluate X</a:t>
            </a:r>
            <a:r>
              <a:rPr lang="en-US" sz="1200" dirty="0" smtClean="0"/>
              <a:t>T</a:t>
            </a:r>
            <a:r>
              <a:rPr lang="en-US" sz="1800" dirty="0" smtClean="0"/>
              <a:t> with        by starting at               and proceeding by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For k=0,…, T/h-1.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Where </a:t>
            </a:r>
            <a:r>
              <a:rPr lang="el-GR" sz="1800" dirty="0" smtClean="0"/>
              <a:t>ε</a:t>
            </a:r>
            <a:r>
              <a:rPr lang="en-US" sz="1400" dirty="0" smtClean="0"/>
              <a:t>1</a:t>
            </a:r>
            <a:r>
              <a:rPr lang="en-US" sz="1800" dirty="0" smtClean="0"/>
              <a:t>,</a:t>
            </a:r>
            <a:r>
              <a:rPr lang="el-GR" sz="1800" dirty="0" smtClean="0"/>
              <a:t>ε</a:t>
            </a:r>
            <a:r>
              <a:rPr lang="en-US" sz="1400" dirty="0" smtClean="0"/>
              <a:t>2</a:t>
            </a:r>
            <a:r>
              <a:rPr lang="en-US" sz="1800" dirty="0" smtClean="0"/>
              <a:t>,… are N(0,1) </a:t>
            </a:r>
            <a:r>
              <a:rPr lang="en-US" sz="1800" dirty="0" err="1" smtClean="0"/>
              <a:t>i.i.d</a:t>
            </a:r>
            <a:r>
              <a:rPr lang="en-US" sz="1800" dirty="0" smtClean="0"/>
              <a:t>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b="1" dirty="0" smtClean="0"/>
              <a:t>Note.</a:t>
            </a:r>
            <a:r>
              <a:rPr lang="en-US" sz="1800" dirty="0" smtClean="0"/>
              <a:t>   The processes </a:t>
            </a:r>
            <a:r>
              <a:rPr lang="en-US" sz="1800" dirty="0" err="1" smtClean="0"/>
              <a:t>X</a:t>
            </a:r>
            <a:r>
              <a:rPr lang="en-US" sz="1400" dirty="0" err="1" smtClean="0"/>
              <a:t>t</a:t>
            </a:r>
            <a:r>
              <a:rPr lang="en-US" sz="1800" dirty="0" smtClean="0"/>
              <a:t>  and         are not necessarily defined on the same probability  space   (</a:t>
            </a:r>
            <a:r>
              <a:rPr lang="el-GR" sz="1800" dirty="0" smtClean="0"/>
              <a:t>Ω</a:t>
            </a:r>
            <a:r>
              <a:rPr lang="en-US" sz="1800" dirty="0" smtClean="0"/>
              <a:t>,</a:t>
            </a:r>
            <a:r>
              <a:rPr lang="el-GR" sz="1800" dirty="0" smtClean="0"/>
              <a:t>Σ</a:t>
            </a:r>
            <a:r>
              <a:rPr lang="en-US" sz="1800" dirty="0" smtClean="0"/>
              <a:t>,</a:t>
            </a:r>
            <a:r>
              <a:rPr lang="el-GR" sz="1800" dirty="0" smtClean="0"/>
              <a:t>Ρ</a:t>
            </a:r>
            <a:r>
              <a:rPr lang="en-US" sz="1800" dirty="0" smtClean="0"/>
              <a:t>).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Euler Approximation</a:t>
            </a:r>
            <a:endParaRPr/>
          </a:p>
        </p:txBody>
      </p:sp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1752600" y="1295400"/>
          <a:ext cx="4160838" cy="481013"/>
        </p:xfrm>
        <a:graphic>
          <a:graphicData uri="http://schemas.openxmlformats.org/presentationml/2006/ole">
            <p:oleObj spid="_x0000_s107522" name="Equation" r:id="rId4" imgW="2844720" imgH="330120" progId="Equation.DSMT4">
              <p:embed/>
            </p:oleObj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685800" y="2514600"/>
          <a:ext cx="3046413" cy="850900"/>
        </p:xfrm>
        <a:graphic>
          <a:graphicData uri="http://schemas.openxmlformats.org/presentationml/2006/ole">
            <p:oleObj spid="_x0000_s107523" name="Equation" r:id="rId5" imgW="2082600" imgH="583920" progId="Equation.DSMT4">
              <p:embed/>
            </p:oleObj>
          </a:graphicData>
        </a:graphic>
      </p:graphicFrame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4953000" y="2476500"/>
          <a:ext cx="3436938" cy="1257300"/>
        </p:xfrm>
        <a:graphic>
          <a:graphicData uri="http://schemas.openxmlformats.org/presentationml/2006/ole">
            <p:oleObj spid="_x0000_s107524" name="Equation" r:id="rId6" imgW="2349360" imgH="863280" progId="Equation.DSMT4">
              <p:embed/>
            </p:oleObj>
          </a:graphicData>
        </a:graphic>
      </p:graphicFrame>
      <p:pic>
        <p:nvPicPr>
          <p:cNvPr id="7681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762000"/>
            <a:ext cx="2296438" cy="11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5313" y="4419600"/>
            <a:ext cx="23638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3657600" y="4022764"/>
          <a:ext cx="371475" cy="407987"/>
        </p:xfrm>
        <a:graphic>
          <a:graphicData uri="http://schemas.openxmlformats.org/presentationml/2006/ole">
            <p:oleObj spid="_x0000_s107526" name="Equation" r:id="rId9" imgW="253800" imgH="279360" progId="Equation.DSMT4">
              <p:embed/>
            </p:oleObj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5484813" y="4007004"/>
          <a:ext cx="687387" cy="369888"/>
        </p:xfrm>
        <a:graphic>
          <a:graphicData uri="http://schemas.openxmlformats.org/presentationml/2006/ole">
            <p:oleObj spid="_x0000_s107528" name="Equation" r:id="rId10" imgW="469800" imgH="253800" progId="Equation.DSMT4">
              <p:embed/>
            </p:oleObj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1066800" y="4506951"/>
          <a:ext cx="4876800" cy="532984"/>
        </p:xfrm>
        <a:graphic>
          <a:graphicData uri="http://schemas.openxmlformats.org/presentationml/2006/ole">
            <p:oleObj spid="_x0000_s107529" name="Equation" r:id="rId11" imgW="2781000" imgH="304560" progId="Equation.DSMT4">
              <p:embed/>
            </p:oleObj>
          </a:graphicData>
        </a:graphic>
      </p:graphicFrame>
      <p:graphicFrame>
        <p:nvGraphicFramePr>
          <p:cNvPr id="107532" name="Object 12"/>
          <p:cNvGraphicFramePr>
            <a:graphicFrameLocks noChangeAspect="1"/>
          </p:cNvGraphicFramePr>
          <p:nvPr/>
        </p:nvGraphicFramePr>
        <p:xfrm>
          <a:off x="3527502" y="5923155"/>
          <a:ext cx="371475" cy="407987"/>
        </p:xfrm>
        <a:graphic>
          <a:graphicData uri="http://schemas.openxmlformats.org/presentationml/2006/ole">
            <p:oleObj spid="_x0000_s107532" name="Equation" r:id="rId12" imgW="2538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6096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said to be a first-order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discretizaion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scheme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which 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has order-1 convergence.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There is an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error coefficient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              has a order-2 convergence.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error coefficient gives a notion of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 the approximation.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Although usually unknown it can be approximated to first order by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Under the polynomial growth condition of  f 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Talay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Tubaro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1990).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Euler Approximation Error</a:t>
            </a:r>
            <a:endParaRPr/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2209800" y="1447800"/>
          <a:ext cx="4876800" cy="532984"/>
        </p:xfrm>
        <a:graphic>
          <a:graphicData uri="http://schemas.openxmlformats.org/presentationml/2006/ole">
            <p:oleObj spid="_x0000_s113671" name="Equation" r:id="rId4" imgW="2781000" imgH="304560" progId="Equation.DSMT4">
              <p:embed/>
            </p:oleObj>
          </a:graphicData>
        </a:graphic>
      </p:graphicFrame>
      <p:graphicFrame>
        <p:nvGraphicFramePr>
          <p:cNvPr id="107532" name="Object 12"/>
          <p:cNvGraphicFramePr>
            <a:graphicFrameLocks noChangeAspect="1"/>
          </p:cNvGraphicFramePr>
          <p:nvPr/>
        </p:nvGraphicFramePr>
        <p:xfrm>
          <a:off x="4252913" y="2644775"/>
          <a:ext cx="779462" cy="334963"/>
        </p:xfrm>
        <a:graphic>
          <a:graphicData uri="http://schemas.openxmlformats.org/presentationml/2006/ole">
            <p:oleObj spid="_x0000_s113672" name="Equation" r:id="rId5" imgW="533160" imgH="228600" progId="Equation.DSMT4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3249613" y="2630488"/>
          <a:ext cx="668337" cy="334962"/>
        </p:xfrm>
        <a:graphic>
          <a:graphicData uri="http://schemas.openxmlformats.org/presentationml/2006/ole">
            <p:oleObj spid="_x0000_s113673" name="Equation" r:id="rId6" imgW="457200" imgH="228600" progId="Equation.DSMT4">
              <p:embed/>
            </p:oleObj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3581400" y="4191000"/>
          <a:ext cx="1430337" cy="614362"/>
        </p:xfrm>
        <a:graphic>
          <a:graphicData uri="http://schemas.openxmlformats.org/presentationml/2006/ole">
            <p:oleObj spid="_x0000_s113674" name="Equation" r:id="rId7" imgW="97776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The integral equation form of the SDE </a:t>
            </a: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The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Milshtein</a:t>
            </a:r>
            <a:r>
              <a:rPr lang="en-US" sz="2000" dirty="0" smtClean="0"/>
              <a:t> method apply the </a:t>
            </a:r>
            <a:r>
              <a:rPr lang="en-US" sz="2000" dirty="0" err="1" smtClean="0"/>
              <a:t>It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ō</a:t>
            </a:r>
            <a:r>
              <a:rPr lang="en-US" sz="2000" dirty="0" err="1" smtClean="0"/>
              <a:t>’s</a:t>
            </a:r>
            <a:r>
              <a:rPr lang="en-US" sz="2000" dirty="0" smtClean="0"/>
              <a:t> lemma on                             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The integral form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Then the original SDE turns into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Milshtein Scheme</a:t>
            </a:r>
            <a:endParaRPr/>
          </a:p>
        </p:txBody>
      </p:sp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4267200" y="752318"/>
          <a:ext cx="4038600" cy="466882"/>
        </p:xfrm>
        <a:graphic>
          <a:graphicData uri="http://schemas.openxmlformats.org/presentationml/2006/ole">
            <p:oleObj spid="_x0000_s76808" name="Equation" r:id="rId4" imgW="2844720" imgH="330120" progId="Equation.DSMT4">
              <p:embed/>
            </p:oleObj>
          </a:graphicData>
        </a:graphic>
      </p:graphicFrame>
      <p:graphicFrame>
        <p:nvGraphicFramePr>
          <p:cNvPr id="76821" name="Object 21"/>
          <p:cNvGraphicFramePr>
            <a:graphicFrameLocks noChangeAspect="1"/>
          </p:cNvGraphicFramePr>
          <p:nvPr/>
        </p:nvGraphicFramePr>
        <p:xfrm>
          <a:off x="5562600" y="1295400"/>
          <a:ext cx="1666875" cy="593725"/>
        </p:xfrm>
        <a:graphic>
          <a:graphicData uri="http://schemas.openxmlformats.org/presentationml/2006/ole">
            <p:oleObj spid="_x0000_s76821" name="Equation" r:id="rId5" imgW="1422360" imgH="507960" progId="Equation.DSMT4">
              <p:embed/>
            </p:oleObj>
          </a:graphicData>
        </a:graphic>
      </p:graphicFrame>
      <p:graphicFrame>
        <p:nvGraphicFramePr>
          <p:cNvPr id="76823" name="Object 23"/>
          <p:cNvGraphicFramePr>
            <a:graphicFrameLocks noChangeAspect="1"/>
          </p:cNvGraphicFramePr>
          <p:nvPr/>
        </p:nvGraphicFramePr>
        <p:xfrm>
          <a:off x="1304925" y="1981200"/>
          <a:ext cx="6543675" cy="1262063"/>
        </p:xfrm>
        <a:graphic>
          <a:graphicData uri="http://schemas.openxmlformats.org/presentationml/2006/ole">
            <p:oleObj spid="_x0000_s76823" name="Equation" r:id="rId6" imgW="5130720" imgH="990360" progId="Equation.DSMT4">
              <p:embed/>
            </p:oleObj>
          </a:graphicData>
        </a:graphic>
      </p:graphicFrame>
      <p:graphicFrame>
        <p:nvGraphicFramePr>
          <p:cNvPr id="76824" name="Object 24"/>
          <p:cNvGraphicFramePr>
            <a:graphicFrameLocks noChangeAspect="1"/>
          </p:cNvGraphicFramePr>
          <p:nvPr/>
        </p:nvGraphicFramePr>
        <p:xfrm>
          <a:off x="1643062" y="5181600"/>
          <a:ext cx="5824538" cy="1328737"/>
        </p:xfrm>
        <a:graphic>
          <a:graphicData uri="http://schemas.openxmlformats.org/presentationml/2006/ole">
            <p:oleObj spid="_x0000_s76824" name="Equation" r:id="rId7" imgW="4101840" imgH="939600" progId="Equation.DSMT4">
              <p:embed/>
            </p:oleObj>
          </a:graphicData>
        </a:graphic>
      </p:graphicFrame>
      <p:graphicFrame>
        <p:nvGraphicFramePr>
          <p:cNvPr id="76826" name="Object 26"/>
          <p:cNvGraphicFramePr>
            <a:graphicFrameLocks noChangeAspect="1"/>
          </p:cNvGraphicFramePr>
          <p:nvPr/>
        </p:nvGraphicFramePr>
        <p:xfrm>
          <a:off x="2589212" y="3581400"/>
          <a:ext cx="3887788" cy="1131887"/>
        </p:xfrm>
        <a:graphic>
          <a:graphicData uri="http://schemas.openxmlformats.org/presentationml/2006/ole">
            <p:oleObj spid="_x0000_s76826" name="Equation" r:id="rId8" imgW="3047760" imgH="888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             the terms                      and                         are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ignored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Thus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Applying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Euler</a:t>
            </a:r>
            <a:r>
              <a:rPr lang="en-US" sz="2000" dirty="0" smtClean="0"/>
              <a:t> approximation to the last term we obtain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Define                                                         and suggest a solution                   .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Indeed,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Thus,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and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Milshtein Scheme</a:t>
            </a:r>
            <a:endParaRPr/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723900" y="914246"/>
          <a:ext cx="650875" cy="274638"/>
        </p:xfrm>
        <a:graphic>
          <a:graphicData uri="http://schemas.openxmlformats.org/presentationml/2006/ole">
            <p:oleObj spid="_x0000_s106503" name="Equation" r:id="rId4" imgW="419040" imgH="177480" progId="Equation.DSMT4">
              <p:embed/>
            </p:oleObj>
          </a:graphicData>
        </a:graphic>
      </p:graphicFrame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2492375" y="869796"/>
          <a:ext cx="1241425" cy="390525"/>
        </p:xfrm>
        <a:graphic>
          <a:graphicData uri="http://schemas.openxmlformats.org/presentationml/2006/ole">
            <p:oleObj spid="_x0000_s106504" name="Equation" r:id="rId5" imgW="888840" imgH="279360" progId="Equation.DSMT4">
              <p:embed/>
            </p:oleObj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4267200" y="869796"/>
          <a:ext cx="1377950" cy="381000"/>
        </p:xfrm>
        <a:graphic>
          <a:graphicData uri="http://schemas.openxmlformats.org/presentationml/2006/ole">
            <p:oleObj spid="_x0000_s106506" name="Equation" r:id="rId6" imgW="1002960" imgH="279360" progId="Equation.DSMT4">
              <p:embed/>
            </p:oleObj>
          </a:graphicData>
        </a:graphic>
      </p:graphicFrame>
      <p:graphicFrame>
        <p:nvGraphicFramePr>
          <p:cNvPr id="106507" name="Object 11"/>
          <p:cNvGraphicFramePr>
            <a:graphicFrameLocks noChangeAspect="1"/>
          </p:cNvGraphicFramePr>
          <p:nvPr/>
        </p:nvGraphicFramePr>
        <p:xfrm>
          <a:off x="1449388" y="1752600"/>
          <a:ext cx="5824537" cy="577850"/>
        </p:xfrm>
        <a:graphic>
          <a:graphicData uri="http://schemas.openxmlformats.org/presentationml/2006/ole">
            <p:oleObj spid="_x0000_s106507" name="Equation" r:id="rId7" imgW="3314520" imgH="330120" progId="Equation.DSMT4">
              <p:embed/>
            </p:oleObj>
          </a:graphicData>
        </a:graphic>
      </p:graphicFrame>
      <p:graphicFrame>
        <p:nvGraphicFramePr>
          <p:cNvPr id="106509" name="Object 13"/>
          <p:cNvGraphicFramePr>
            <a:graphicFrameLocks noChangeAspect="1"/>
          </p:cNvGraphicFramePr>
          <p:nvPr/>
        </p:nvGraphicFramePr>
        <p:xfrm>
          <a:off x="762000" y="2819400"/>
          <a:ext cx="7585392" cy="990600"/>
        </p:xfrm>
        <a:graphic>
          <a:graphicData uri="http://schemas.openxmlformats.org/presentationml/2006/ole">
            <p:oleObj spid="_x0000_s106509" name="Equation" r:id="rId8" imgW="5422680" imgH="711000" progId="Equation.DSMT4">
              <p:embed/>
            </p:oleObj>
          </a:graphicData>
        </a:graphic>
      </p:graphicFrame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7162800" y="4114800"/>
          <a:ext cx="1092258" cy="467957"/>
        </p:xfrm>
        <a:graphic>
          <a:graphicData uri="http://schemas.openxmlformats.org/presentationml/2006/ole">
            <p:oleObj spid="_x0000_s106510" name="Equation" r:id="rId9" imgW="914400" imgH="393480" progId="Equation.DSMT4">
              <p:embed/>
            </p:oleObj>
          </a:graphicData>
        </a:graphic>
      </p:graphicFrame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1219200" y="4800600"/>
          <a:ext cx="6623046" cy="615950"/>
        </p:xfrm>
        <a:graphic>
          <a:graphicData uri="http://schemas.openxmlformats.org/presentationml/2006/ole">
            <p:oleObj spid="_x0000_s106512" name="Equation" r:id="rId10" imgW="5194080" imgH="482400" progId="Equation.DSMT4">
              <p:embed/>
            </p:oleObj>
          </a:graphicData>
        </a:graphic>
      </p:graphicFrame>
      <p:graphicFrame>
        <p:nvGraphicFramePr>
          <p:cNvPr id="106516" name="Object 20"/>
          <p:cNvGraphicFramePr>
            <a:graphicFrameLocks noChangeAspect="1"/>
          </p:cNvGraphicFramePr>
          <p:nvPr/>
        </p:nvGraphicFramePr>
        <p:xfrm>
          <a:off x="1219200" y="4237038"/>
          <a:ext cx="3352800" cy="368300"/>
        </p:xfrm>
        <a:graphic>
          <a:graphicData uri="http://schemas.openxmlformats.org/presentationml/2006/ole">
            <p:oleObj spid="_x0000_s106516" name="Equation" r:id="rId11" imgW="2311200" imgH="253800" progId="Equation.DSMT4">
              <p:embed/>
            </p:oleObj>
          </a:graphicData>
        </a:graphic>
      </p:graphicFrame>
      <p:graphicFrame>
        <p:nvGraphicFramePr>
          <p:cNvPr id="106517" name="Object 21"/>
          <p:cNvGraphicFramePr>
            <a:graphicFrameLocks noChangeAspect="1"/>
          </p:cNvGraphicFramePr>
          <p:nvPr/>
        </p:nvGraphicFramePr>
        <p:xfrm>
          <a:off x="1981200" y="5562600"/>
          <a:ext cx="4813300" cy="547687"/>
        </p:xfrm>
        <a:graphic>
          <a:graphicData uri="http://schemas.openxmlformats.org/presentationml/2006/ole">
            <p:oleObj spid="_x0000_s106517" name="Equation" r:id="rId12" imgW="3441600" imgH="393480" progId="Equation.DSMT4">
              <p:embed/>
            </p:oleObj>
          </a:graphicData>
        </a:graphic>
      </p:graphicFrame>
      <p:graphicFrame>
        <p:nvGraphicFramePr>
          <p:cNvPr id="106518" name="Object 22"/>
          <p:cNvGraphicFramePr>
            <a:graphicFrameLocks noChangeAspect="1"/>
          </p:cNvGraphicFramePr>
          <p:nvPr/>
        </p:nvGraphicFramePr>
        <p:xfrm>
          <a:off x="1143000" y="6248400"/>
          <a:ext cx="7397750" cy="473316"/>
        </p:xfrm>
        <a:graphic>
          <a:graphicData uri="http://schemas.openxmlformats.org/presentationml/2006/ole">
            <p:oleObj spid="_x0000_s106518" name="Equation" r:id="rId13" imgW="67053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Thus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b="1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Then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Turns into the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Milshtein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discretization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With </a:t>
            </a:r>
            <a:r>
              <a:rPr lang="el-GR" sz="2000" dirty="0" smtClean="0"/>
              <a:t>ε</a:t>
            </a:r>
            <a:r>
              <a:rPr lang="en-US" sz="2000" dirty="0" smtClean="0"/>
              <a:t>~N(0,1).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Thus, one can evaluate X</a:t>
            </a:r>
            <a:r>
              <a:rPr lang="en-US" sz="1400" dirty="0" smtClean="0"/>
              <a:t>T</a:t>
            </a:r>
            <a:r>
              <a:rPr lang="en-US" sz="2000" dirty="0" smtClean="0"/>
              <a:t> with        by starting at               and proceeding by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For k=0,…, T/h-1.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Where </a:t>
            </a:r>
            <a:r>
              <a:rPr lang="el-GR" sz="2000" dirty="0" smtClean="0"/>
              <a:t>ε</a:t>
            </a:r>
            <a:r>
              <a:rPr lang="en-US" sz="1600" dirty="0" smtClean="0"/>
              <a:t>1</a:t>
            </a:r>
            <a:r>
              <a:rPr lang="en-US" sz="2000" dirty="0" smtClean="0"/>
              <a:t>,</a:t>
            </a:r>
            <a:r>
              <a:rPr lang="el-GR" sz="2000" dirty="0" smtClean="0"/>
              <a:t>ε</a:t>
            </a:r>
            <a:r>
              <a:rPr lang="en-US" sz="1600" dirty="0" smtClean="0"/>
              <a:t>2</a:t>
            </a:r>
            <a:r>
              <a:rPr lang="en-US" sz="2000" dirty="0" smtClean="0"/>
              <a:t>,… are N(0,1) </a:t>
            </a:r>
            <a:r>
              <a:rPr lang="en-US" sz="2000" dirty="0" err="1" smtClean="0"/>
              <a:t>i.i.d</a:t>
            </a:r>
            <a:r>
              <a:rPr lang="en-US" sz="2000" dirty="0" smtClean="0"/>
              <a:t>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Milshtein Scheme</a:t>
            </a:r>
            <a:endParaRPr/>
          </a:p>
        </p:txBody>
      </p:sp>
      <p:graphicFrame>
        <p:nvGraphicFramePr>
          <p:cNvPr id="106518" name="Object 22"/>
          <p:cNvGraphicFramePr>
            <a:graphicFrameLocks noChangeAspect="1"/>
          </p:cNvGraphicFramePr>
          <p:nvPr/>
        </p:nvGraphicFramePr>
        <p:xfrm>
          <a:off x="762000" y="1219200"/>
          <a:ext cx="7585075" cy="585787"/>
        </p:xfrm>
        <a:graphic>
          <a:graphicData uri="http://schemas.openxmlformats.org/presentationml/2006/ole">
            <p:oleObj spid="_x0000_s108556" name="Equation" r:id="rId4" imgW="5549760" imgH="431640" progId="Equation.DSMT4">
              <p:embed/>
            </p:oleObj>
          </a:graphicData>
        </a:graphic>
      </p:graphicFrame>
      <p:graphicFrame>
        <p:nvGraphicFramePr>
          <p:cNvPr id="108559" name="Object 15"/>
          <p:cNvGraphicFramePr>
            <a:graphicFrameLocks noChangeAspect="1"/>
          </p:cNvGraphicFramePr>
          <p:nvPr/>
        </p:nvGraphicFramePr>
        <p:xfrm>
          <a:off x="1524000" y="2057400"/>
          <a:ext cx="5824537" cy="577850"/>
        </p:xfrm>
        <a:graphic>
          <a:graphicData uri="http://schemas.openxmlformats.org/presentationml/2006/ole">
            <p:oleObj spid="_x0000_s108559" name="Equation" r:id="rId5" imgW="3314520" imgH="330120" progId="Equation.DSMT4">
              <p:embed/>
            </p:oleObj>
          </a:graphicData>
        </a:graphic>
      </p:graphicFrame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1981200" y="3048000"/>
          <a:ext cx="4664075" cy="688975"/>
        </p:xfrm>
        <a:graphic>
          <a:graphicData uri="http://schemas.openxmlformats.org/presentationml/2006/ole">
            <p:oleObj spid="_x0000_s108561" name="Equation" r:id="rId6" imgW="2654280" imgH="393480" progId="Equation.DSMT4">
              <p:embed/>
            </p:oleObj>
          </a:graphicData>
        </a:graphic>
      </p:graphicFrame>
      <p:graphicFrame>
        <p:nvGraphicFramePr>
          <p:cNvPr id="108562" name="Object 18"/>
          <p:cNvGraphicFramePr>
            <a:graphicFrameLocks noChangeAspect="1"/>
          </p:cNvGraphicFramePr>
          <p:nvPr/>
        </p:nvGraphicFramePr>
        <p:xfrm>
          <a:off x="3733800" y="4206875"/>
          <a:ext cx="371475" cy="407988"/>
        </p:xfrm>
        <a:graphic>
          <a:graphicData uri="http://schemas.openxmlformats.org/presentationml/2006/ole">
            <p:oleObj spid="_x0000_s108562" name="Equation" r:id="rId7" imgW="253800" imgH="279360" progId="Equation.DSMT4">
              <p:embed/>
            </p:oleObj>
          </a:graphicData>
        </a:graphic>
      </p:graphicFrame>
      <p:graphicFrame>
        <p:nvGraphicFramePr>
          <p:cNvPr id="108563" name="Object 19"/>
          <p:cNvGraphicFramePr>
            <a:graphicFrameLocks noChangeAspect="1"/>
          </p:cNvGraphicFramePr>
          <p:nvPr/>
        </p:nvGraphicFramePr>
        <p:xfrm>
          <a:off x="5715000" y="4191000"/>
          <a:ext cx="687387" cy="369888"/>
        </p:xfrm>
        <a:graphic>
          <a:graphicData uri="http://schemas.openxmlformats.org/presentationml/2006/ole">
            <p:oleObj spid="_x0000_s108563" name="Equation" r:id="rId8" imgW="469800" imgH="253800" progId="Equation.DSMT4">
              <p:embed/>
            </p:oleObj>
          </a:graphicData>
        </a:graphic>
      </p:graphicFrame>
      <p:graphicFrame>
        <p:nvGraphicFramePr>
          <p:cNvPr id="108564" name="Object 20"/>
          <p:cNvGraphicFramePr>
            <a:graphicFrameLocks noChangeAspect="1"/>
          </p:cNvGraphicFramePr>
          <p:nvPr/>
        </p:nvGraphicFramePr>
        <p:xfrm>
          <a:off x="990600" y="4800600"/>
          <a:ext cx="7481888" cy="688975"/>
        </p:xfrm>
        <a:graphic>
          <a:graphicData uri="http://schemas.openxmlformats.org/presentationml/2006/ole">
            <p:oleObj spid="_x0000_s108564" name="Equation" r:id="rId9" imgW="42670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7912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 the terms                      and                         are to be visible.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have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Remark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Euler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Milshtein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deal with first and second-order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discretization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schemes respectively for 1-D SDE with             .             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(1984,1986)   provides second-order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discretization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schemes for multidimensional SDE with                       .                 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Milshtein Scheme</a:t>
            </a:r>
            <a:endParaRPr/>
          </a:p>
        </p:txBody>
      </p:sp>
      <p:graphicFrame>
        <p:nvGraphicFramePr>
          <p:cNvPr id="109577" name="Object 9"/>
          <p:cNvGraphicFramePr>
            <a:graphicFrameLocks noChangeAspect="1"/>
          </p:cNvGraphicFramePr>
          <p:nvPr/>
        </p:nvGraphicFramePr>
        <p:xfrm>
          <a:off x="1589049" y="893955"/>
          <a:ext cx="1241425" cy="390525"/>
        </p:xfrm>
        <a:graphic>
          <a:graphicData uri="http://schemas.openxmlformats.org/presentationml/2006/ole">
            <p:oleObj spid="_x0000_s109577" name="Equation" r:id="rId4" imgW="888840" imgH="279360" progId="Equation.DSMT4">
              <p:embed/>
            </p:oleObj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3436938" y="854075"/>
          <a:ext cx="1360487" cy="415925"/>
        </p:xfrm>
        <a:graphic>
          <a:graphicData uri="http://schemas.openxmlformats.org/presentationml/2006/ole">
            <p:oleObj spid="_x0000_s109578" name="Equation" r:id="rId5" imgW="990360" imgH="304560" progId="Equation.DSMT4">
              <p:embed/>
            </p:oleObj>
          </a:graphicData>
        </a:graphic>
      </p:graphicFrame>
      <p:pic>
        <p:nvPicPr>
          <p:cNvPr id="10958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828800"/>
            <a:ext cx="73628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50520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3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4114800"/>
            <a:ext cx="395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9584" name="Object 16"/>
          <p:cNvGraphicFramePr>
            <a:graphicFrameLocks noChangeAspect="1"/>
          </p:cNvGraphicFramePr>
          <p:nvPr/>
        </p:nvGraphicFramePr>
        <p:xfrm>
          <a:off x="4428894" y="5148147"/>
          <a:ext cx="655638" cy="319088"/>
        </p:xfrm>
        <a:graphic>
          <a:graphicData uri="http://schemas.openxmlformats.org/presentationml/2006/ole">
            <p:oleObj spid="_x0000_s109584" name="Equation" r:id="rId9" imgW="469800" imgH="228600" progId="Equation.DSMT4">
              <p:embed/>
            </p:oleObj>
          </a:graphicData>
        </a:graphic>
      </p:graphicFrame>
      <p:graphicFrame>
        <p:nvGraphicFramePr>
          <p:cNvPr id="109585" name="Object 17"/>
          <p:cNvGraphicFramePr>
            <a:graphicFrameLocks noChangeAspect="1"/>
          </p:cNvGraphicFramePr>
          <p:nvPr/>
        </p:nvGraphicFramePr>
        <p:xfrm>
          <a:off x="3200400" y="6040360"/>
          <a:ext cx="1312863" cy="338138"/>
        </p:xfrm>
        <a:graphic>
          <a:graphicData uri="http://schemas.openxmlformats.org/presentationml/2006/ole">
            <p:oleObj spid="_x0000_s109585" name="Equation" r:id="rId10" imgW="9396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2016510"/>
            <a:ext cx="5181600" cy="4191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Brownian Motion 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Wiener Process (SBM)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Stochastic Calculus (</a:t>
            </a:r>
            <a:r>
              <a:rPr lang="en-US" sz="2000" dirty="0" err="1" smtClean="0"/>
              <a:t>Itō’s</a:t>
            </a:r>
            <a:r>
              <a:rPr lang="en-US" sz="2000" dirty="0" smtClean="0"/>
              <a:t> Calculus)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 Integral (</a:t>
            </a:r>
            <a:r>
              <a:rPr lang="en-US" sz="1800" dirty="0" err="1" smtClean="0"/>
              <a:t>Itō’s</a:t>
            </a:r>
            <a:r>
              <a:rPr lang="en-US" sz="1800" dirty="0" smtClean="0"/>
              <a:t> Integral)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Differential Equation (SDE)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</a:t>
            </a:r>
            <a:r>
              <a:rPr lang="en-US" sz="1800" dirty="0" smtClean="0"/>
              <a:t>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Diffusion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Itō’s</a:t>
            </a:r>
            <a:r>
              <a:rPr lang="en-US" sz="1800" dirty="0" smtClean="0"/>
              <a:t> Lemma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Example : Geometric Brownian Motion (GBM)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Security Price Models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 Model   (1973)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 err="1" smtClean="0"/>
              <a:t>Heston</a:t>
            </a:r>
            <a:r>
              <a:rPr lang="en-US" sz="1800" dirty="0" smtClean="0"/>
              <a:t>  Model              (1993)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800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>Background</a:t>
            </a:r>
            <a:endParaRPr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90812" y="3852862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495800" y="1143000"/>
            <a:ext cx="4800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Paper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201651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Introduction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Discretization</a:t>
            </a:r>
            <a:r>
              <a:rPr lang="en-US" sz="2000" dirty="0" smtClean="0">
                <a:latin typeface="+mn-lt"/>
              </a:rPr>
              <a:t> Schemes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Euler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Milshtein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 (1978) 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Talay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(1984, 1986)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Abstract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Theorem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Proof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Interpretation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Experiments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More to go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are we going to speak about ?</a:t>
            </a:r>
            <a:endParaRPr kumimoji="0" lang="en-US" sz="5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8674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endParaRPr lang="en-US" sz="14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Monte Carlo  </a:t>
            </a:r>
            <a:r>
              <a:rPr lang="en-US" sz="1800" dirty="0" smtClean="0"/>
              <a:t>realizations are done by simulating a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discrete-time</a:t>
            </a:r>
            <a:r>
              <a:rPr lang="en-US" sz="1800" dirty="0" smtClean="0"/>
              <a:t> approximation of the continuous-time SDE.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Denote,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                  as the </a:t>
            </a:r>
            <a:r>
              <a:rPr lang="en-US" sz="1800" dirty="0" err="1" smtClean="0"/>
              <a:t>i’th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discrete-time</a:t>
            </a:r>
            <a:r>
              <a:rPr lang="en-US" sz="1800" dirty="0" smtClean="0"/>
              <a:t>  simulation output.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</a:pPr>
            <a:endParaRPr lang="en-US" sz="18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                               as a discrete-time crude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monte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carlo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approximation of                    . 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</a:pPr>
            <a:endParaRPr lang="en-US" sz="18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                                 as the approximation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error</a:t>
            </a:r>
            <a:r>
              <a:rPr lang="en-US" sz="1800" dirty="0" smtClean="0"/>
              <a:t> 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</a:pPr>
            <a:endParaRPr lang="en-US" sz="18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The time required to compute               is roughly  proportional to                  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Where n and T are fixed for a given problem.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 smtClean="0"/>
          </a:p>
          <a:p>
            <a:pPr marL="0"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/>
              <a:t>This paper pursues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optimal tradeoff </a:t>
            </a:r>
            <a:r>
              <a:rPr lang="en-US" sz="2000" dirty="0" smtClean="0"/>
              <a:t>between N and h </a:t>
            </a:r>
          </a:p>
          <a:p>
            <a:pPr marL="0"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/>
              <a:t>given limited computation time.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  </a:t>
            </a: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Discrete-time Monte Carlo Simulations</a:t>
            </a:r>
            <a:endParaRPr/>
          </a:p>
        </p:txBody>
      </p:sp>
      <p:graphicFrame>
        <p:nvGraphicFramePr>
          <p:cNvPr id="77848" name="Object 24"/>
          <p:cNvGraphicFramePr>
            <a:graphicFrameLocks noChangeAspect="1"/>
          </p:cNvGraphicFramePr>
          <p:nvPr/>
        </p:nvGraphicFramePr>
        <p:xfrm>
          <a:off x="609600" y="2057400"/>
          <a:ext cx="914400" cy="410215"/>
        </p:xfrm>
        <a:graphic>
          <a:graphicData uri="http://schemas.openxmlformats.org/presentationml/2006/ole">
            <p:oleObj spid="_x0000_s114693" name="Equation" r:id="rId4" imgW="622080" imgH="279360" progId="Equation.DSMT4">
              <p:embed/>
            </p:oleObj>
          </a:graphicData>
        </a:graphic>
      </p:graphicFrame>
      <p:graphicFrame>
        <p:nvGraphicFramePr>
          <p:cNvPr id="111628" name="Object 12"/>
          <p:cNvGraphicFramePr>
            <a:graphicFrameLocks noChangeAspect="1"/>
          </p:cNvGraphicFramePr>
          <p:nvPr/>
        </p:nvGraphicFramePr>
        <p:xfrm>
          <a:off x="7696200" y="2929054"/>
          <a:ext cx="1071562" cy="314325"/>
        </p:xfrm>
        <a:graphic>
          <a:graphicData uri="http://schemas.openxmlformats.org/presentationml/2006/ole">
            <p:oleObj spid="_x0000_s114695" name="Equation" r:id="rId5" imgW="952200" imgH="279360" progId="Equation.DSMT4">
              <p:embed/>
            </p:oleObj>
          </a:graphicData>
        </a:graphic>
      </p:graphicFrame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533400" y="2830552"/>
          <a:ext cx="1736725" cy="555625"/>
        </p:xfrm>
        <a:graphic>
          <a:graphicData uri="http://schemas.openxmlformats.org/presentationml/2006/ole">
            <p:oleObj spid="_x0000_s114696" name="Equation" r:id="rId6" imgW="1346040" imgH="431640" progId="Equation.DSMT4">
              <p:embed/>
            </p:oleObj>
          </a:graphicData>
        </a:graphic>
      </p:graphicFrame>
      <p:graphicFrame>
        <p:nvGraphicFramePr>
          <p:cNvPr id="111630" name="Object 14"/>
          <p:cNvGraphicFramePr>
            <a:graphicFrameLocks noChangeAspect="1"/>
          </p:cNvGraphicFramePr>
          <p:nvPr/>
        </p:nvGraphicFramePr>
        <p:xfrm>
          <a:off x="544551" y="3719897"/>
          <a:ext cx="1828800" cy="383754"/>
        </p:xfrm>
        <a:graphic>
          <a:graphicData uri="http://schemas.openxmlformats.org/presentationml/2006/ole">
            <p:oleObj spid="_x0000_s114697" name="Equation" r:id="rId7" imgW="1333440" imgH="279360" progId="Equation.DSMT4">
              <p:embed/>
            </p:oleObj>
          </a:graphicData>
        </a:graphic>
      </p:graphicFrame>
      <p:graphicFrame>
        <p:nvGraphicFramePr>
          <p:cNvPr id="114704" name="Object 16"/>
          <p:cNvGraphicFramePr>
            <a:graphicFrameLocks noChangeAspect="1"/>
          </p:cNvGraphicFramePr>
          <p:nvPr/>
        </p:nvGraphicFramePr>
        <p:xfrm>
          <a:off x="3325697" y="4592446"/>
          <a:ext cx="679450" cy="349250"/>
        </p:xfrm>
        <a:graphic>
          <a:graphicData uri="http://schemas.openxmlformats.org/presentationml/2006/ole">
            <p:oleObj spid="_x0000_s114704" name="Equation" r:id="rId8" imgW="495000" imgH="253800" progId="Equation.DSMT4">
              <p:embed/>
            </p:oleObj>
          </a:graphicData>
        </a:graphic>
      </p:graphicFrame>
      <p:graphicFrame>
        <p:nvGraphicFramePr>
          <p:cNvPr id="114705" name="Object 17"/>
          <p:cNvGraphicFramePr>
            <a:graphicFrameLocks noChangeAspect="1"/>
          </p:cNvGraphicFramePr>
          <p:nvPr/>
        </p:nvGraphicFramePr>
        <p:xfrm>
          <a:off x="6757833" y="4453053"/>
          <a:ext cx="817563" cy="593725"/>
        </p:xfrm>
        <a:graphic>
          <a:graphicData uri="http://schemas.openxmlformats.org/presentationml/2006/ole">
            <p:oleObj spid="_x0000_s114705" name="Equation" r:id="rId9" imgW="5968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2016510"/>
            <a:ext cx="5181600" cy="4191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Brownian Motion 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Wiener Process (SBM)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Stochastic Calculus (</a:t>
            </a:r>
            <a:r>
              <a:rPr lang="en-US" sz="2000" dirty="0" err="1" smtClean="0"/>
              <a:t>Itō’s</a:t>
            </a:r>
            <a:r>
              <a:rPr lang="en-US" sz="2000" dirty="0" smtClean="0"/>
              <a:t> Calculus)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 Integral (</a:t>
            </a:r>
            <a:r>
              <a:rPr lang="en-US" sz="1800" dirty="0" err="1" smtClean="0"/>
              <a:t>Itō’s</a:t>
            </a:r>
            <a:r>
              <a:rPr lang="en-US" sz="1800" dirty="0" smtClean="0"/>
              <a:t> Integral)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Differential Equation (SDE)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</a:t>
            </a:r>
            <a:r>
              <a:rPr lang="en-US" sz="1800" dirty="0" smtClean="0"/>
              <a:t>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Diffusion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Itō’s</a:t>
            </a:r>
            <a:r>
              <a:rPr lang="en-US" sz="1800" dirty="0" smtClean="0"/>
              <a:t> Lemma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Example : Geometric Brownian Motion (GBM)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Security Price Models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 Model   (1973)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 err="1" smtClean="0"/>
              <a:t>Heston</a:t>
            </a:r>
            <a:r>
              <a:rPr lang="en-US" sz="1800" dirty="0" smtClean="0"/>
              <a:t>  Model              (1993)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800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>Background</a:t>
            </a:r>
            <a:endParaRPr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90812" y="3852862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495800" y="1143000"/>
            <a:ext cx="4800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Paper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201651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Introduction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Discretization</a:t>
            </a:r>
            <a:r>
              <a:rPr lang="en-US" sz="2000" dirty="0" smtClean="0">
                <a:latin typeface="+mn-lt"/>
              </a:rPr>
              <a:t> Schemes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Euler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Milshtein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 (1978) 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Talay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(1984, 1986)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Abstract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Theorem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Proof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Interpretation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Experiments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More to go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are we going to speak about ?</a:t>
            </a:r>
            <a:endParaRPr kumimoji="0" lang="en-US" sz="5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876800"/>
          </a:xfrm>
        </p:spPr>
        <p:txBody>
          <a:bodyPr/>
          <a:lstStyle/>
          <a:p>
            <a:pPr marL="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Definition. </a:t>
            </a:r>
            <a:r>
              <a:rPr lang="en-US" sz="2000" dirty="0" smtClean="0"/>
              <a:t>We say that a random process,               , is 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Brownian motion</a:t>
            </a:r>
            <a:r>
              <a:rPr lang="en-US" sz="2000" dirty="0" smtClean="0"/>
              <a:t> with parameters (µ,</a:t>
            </a:r>
            <a:r>
              <a:rPr lang="el-GR" sz="2000" dirty="0" smtClean="0"/>
              <a:t>σ</a:t>
            </a:r>
            <a:r>
              <a:rPr lang="en-US" sz="2000" dirty="0" smtClean="0"/>
              <a:t>) if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For 0 &lt;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…&lt;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mutually independent.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For s&gt;0, 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a continuous function of t.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say that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is a B</a:t>
            </a:r>
            <a:r>
              <a:rPr lang="en-US" sz="16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(µ,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Brownian motion with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drift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µ and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volatility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Brownian Motion</a:t>
            </a:r>
            <a:endParaRPr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0" y="838200"/>
          <a:ext cx="941070" cy="330200"/>
        </p:xfrm>
        <a:graphic>
          <a:graphicData uri="http://schemas.openxmlformats.org/presentationml/2006/ole">
            <p:oleObj spid="_x0000_s57346" name="Equation" r:id="rId4" imgW="723600" imgH="253800" progId="Equation.DSMT4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895600" y="2540000"/>
          <a:ext cx="3270250" cy="396875"/>
        </p:xfrm>
        <a:graphic>
          <a:graphicData uri="http://schemas.openxmlformats.org/presentationml/2006/ole">
            <p:oleObj spid="_x0000_s57347" name="Equation" r:id="rId5" imgW="2514600" imgH="304560" progId="Equation.DSMT4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828800" y="3733800"/>
          <a:ext cx="2065337" cy="363538"/>
        </p:xfrm>
        <a:graphic>
          <a:graphicData uri="http://schemas.openxmlformats.org/presentationml/2006/ole">
            <p:oleObj spid="_x0000_s57348" name="Equation" r:id="rId6" imgW="1587240" imgH="279360" progId="Equation.DSMT4">
              <p:embed/>
            </p:oleObj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33400" y="53340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Remark.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14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Bachelier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(1900) – Modeling in Finance</a:t>
            </a:r>
          </a:p>
          <a:p>
            <a:pPr marL="0" marR="0" lvl="0" indent="-2730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en-US" sz="1400" dirty="0" smtClean="0">
                <a:latin typeface="+mn-lt"/>
              </a:rPr>
              <a:t>	</a:t>
            </a:r>
            <a:r>
              <a:rPr lang="en-US" sz="1400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Einstein</a:t>
            </a:r>
            <a:r>
              <a:rPr lang="en-US" sz="1400" dirty="0" smtClean="0">
                <a:latin typeface="+mn-lt"/>
              </a:rPr>
              <a:t> (1905) – Modeling in Physics</a:t>
            </a:r>
          </a:p>
          <a:p>
            <a:pPr marL="0" marR="0" lvl="0" indent="-2730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en-US" sz="1400" dirty="0" smtClean="0">
                <a:latin typeface="+mn-lt"/>
              </a:rPr>
              <a:t>	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Wiener </a:t>
            </a:r>
            <a:r>
              <a:rPr lang="en-US" sz="1400" dirty="0" smtClean="0">
                <a:latin typeface="+mn-lt"/>
              </a:rPr>
              <a:t>(1920’s) – Mathematical  formulation </a:t>
            </a:r>
          </a:p>
          <a:p>
            <a:pPr marL="0" marR="0" lvl="0" indent="-2730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200400"/>
            <a:ext cx="3124200" cy="151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72000"/>
          </a:xfrm>
        </p:spPr>
        <p:txBody>
          <a:bodyPr/>
          <a:lstStyle/>
          <a:p>
            <a:pPr marL="0" eaLnBrk="1" hangingPunct="1">
              <a:lnSpc>
                <a:spcPct val="2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2000" dirty="0" smtClean="0"/>
              <a:t>This paper provides an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asymptotically efficient algorithm </a:t>
            </a:r>
            <a:r>
              <a:rPr lang="en-US" sz="2000" dirty="0" smtClean="0"/>
              <a:t>for the allocation of computing resources to the problem of Monte Carlo integration of continuous-time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security prices</a:t>
            </a:r>
            <a:r>
              <a:rPr lang="en-US" sz="2000" dirty="0" smtClean="0"/>
              <a:t>. The tradeoff between increasing the number of time intervals per unit of time and increasing the number of simulations, given a limited budget of computer time, is resolved for first-order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discretization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schemes </a:t>
            </a:r>
            <a:r>
              <a:rPr lang="en-US" sz="2000" dirty="0" smtClean="0"/>
              <a:t>(such as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Euler</a:t>
            </a:r>
            <a:r>
              <a:rPr lang="en-US" sz="2000" dirty="0" smtClean="0"/>
              <a:t>) as well as second- and higher order schemes (such as those of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Milshtein</a:t>
            </a:r>
            <a:r>
              <a:rPr lang="en-US" sz="2000" dirty="0" smtClean="0"/>
              <a:t> or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Talay</a:t>
            </a:r>
            <a:r>
              <a:rPr lang="en-US" sz="2000" dirty="0" smtClean="0"/>
              <a:t>).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Abstract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2016510"/>
            <a:ext cx="5181600" cy="4191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Brownian Motion 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Wiener Process (SBM)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Stochastic Calculus (</a:t>
            </a:r>
            <a:r>
              <a:rPr lang="en-US" sz="2000" dirty="0" err="1" smtClean="0"/>
              <a:t>Itō’s</a:t>
            </a:r>
            <a:r>
              <a:rPr lang="en-US" sz="2000" dirty="0" smtClean="0"/>
              <a:t> Calculus)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 Integral (</a:t>
            </a:r>
            <a:r>
              <a:rPr lang="en-US" sz="1800" dirty="0" err="1" smtClean="0"/>
              <a:t>Itō’s</a:t>
            </a:r>
            <a:r>
              <a:rPr lang="en-US" sz="1800" dirty="0" smtClean="0"/>
              <a:t> Integral)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Differential Equation (SDE)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</a:t>
            </a:r>
            <a:r>
              <a:rPr lang="en-US" sz="1800" dirty="0" smtClean="0"/>
              <a:t>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Diffusion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Itō’s</a:t>
            </a:r>
            <a:r>
              <a:rPr lang="en-US" sz="1800" dirty="0" smtClean="0"/>
              <a:t> Lemma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Example : Geometric Brownian Motion (GBM)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Security Price Models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 Model   (1973)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 err="1" smtClean="0"/>
              <a:t>Heston</a:t>
            </a:r>
            <a:r>
              <a:rPr lang="en-US" sz="1800" dirty="0" smtClean="0"/>
              <a:t>  Model              (1993)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800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>Background</a:t>
            </a:r>
            <a:endParaRPr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90812" y="3852862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495800" y="1143000"/>
            <a:ext cx="4800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Paper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201651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Introduction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Discretization</a:t>
            </a:r>
            <a:r>
              <a:rPr lang="en-US" sz="2000" dirty="0" smtClean="0">
                <a:latin typeface="+mn-lt"/>
              </a:rPr>
              <a:t> Schemes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Euler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Milshtein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 (1978) 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Talay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(1984, 1986)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Abstract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Theorem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Proof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Interpretation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Experiments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More to go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are we going to speak about ?</a:t>
            </a:r>
            <a:endParaRPr kumimoji="0" lang="en-US" sz="5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477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1600" dirty="0" smtClean="0"/>
              <a:t>f is      and satisfies the polynomial growth condition. 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800" dirty="0" smtClean="0"/>
              <a:t>                            as            .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800" dirty="0" smtClean="0"/>
              <a:t>                                                 as               (i.e.                         is uniformly </a:t>
            </a:r>
            <a:r>
              <a:rPr lang="en-US" sz="1800" dirty="0" err="1" smtClean="0"/>
              <a:t>integrable</a:t>
            </a:r>
            <a:r>
              <a:rPr lang="en-US" sz="1800" dirty="0" smtClean="0"/>
              <a:t> ).         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800" dirty="0" smtClean="0"/>
              <a:t>                            as            , where </a:t>
            </a:r>
            <a:r>
              <a:rPr lang="el-GR" sz="1800" dirty="0" smtClean="0"/>
              <a:t>β≠</a:t>
            </a:r>
            <a:r>
              <a:rPr lang="en-US" sz="1800" dirty="0" smtClean="0"/>
              <a:t>0 and p&gt;0.  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800" dirty="0" smtClean="0"/>
              <a:t>The (computer) time required to generate                is given the deterministic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dirty="0" smtClean="0"/>
              <a:t>                                     as            , where </a:t>
            </a:r>
            <a:r>
              <a:rPr lang="el-GR" sz="1800" dirty="0" smtClean="0"/>
              <a:t>γ</a:t>
            </a:r>
            <a:r>
              <a:rPr lang="en-US" sz="1800" dirty="0" smtClean="0"/>
              <a:t>&gt;0 and q&gt;0.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800" dirty="0" smtClean="0"/>
              <a:t>If                          or                         as            then 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dirty="0" smtClean="0"/>
              <a:t>                                                                                             as            .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romanLcPeriod" startAt="2"/>
            </a:pPr>
            <a:r>
              <a:rPr lang="en-US" sz="1800" dirty="0" smtClean="0"/>
              <a:t>If                         , where 0&lt;c&lt;∞, as             then 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dirty="0" smtClean="0"/>
              <a:t>                                                                         as           , where </a:t>
            </a:r>
            <a:r>
              <a:rPr lang="el-GR" sz="1800" dirty="0" smtClean="0"/>
              <a:t>ε</a:t>
            </a:r>
            <a:r>
              <a:rPr lang="en-US" sz="1800" dirty="0" smtClean="0"/>
              <a:t> is N(0,1) and </a:t>
            </a:r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romanLcPeriod" startAt="2"/>
            </a:pPr>
            <a:endParaRPr lang="en-US" sz="1800" dirty="0" smtClean="0"/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/>
              <a:t>  </a:t>
            </a:r>
            <a:endParaRPr lang="en-US" sz="20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Assumptions</a:t>
            </a:r>
            <a:endParaRPr/>
          </a:p>
        </p:txBody>
      </p:sp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533400" y="992457"/>
          <a:ext cx="1655763" cy="392113"/>
        </p:xfrm>
        <a:graphic>
          <a:graphicData uri="http://schemas.openxmlformats.org/presentationml/2006/ole">
            <p:oleObj spid="_x0000_s115716" name="Equation" r:id="rId4" imgW="1282680" imgH="304560" progId="Equation.DSMT4">
              <p:embed/>
            </p:oleObj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2590800" y="1068657"/>
          <a:ext cx="541337" cy="261937"/>
        </p:xfrm>
        <a:graphic>
          <a:graphicData uri="http://schemas.openxmlformats.org/presentationml/2006/ole">
            <p:oleObj spid="_x0000_s115720" name="Equation" r:id="rId5" imgW="419040" imgH="203040" progId="Equation.DSMT4">
              <p:embed/>
            </p:oleObj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557520" y="1536700"/>
          <a:ext cx="2884488" cy="490538"/>
        </p:xfrm>
        <a:graphic>
          <a:graphicData uri="http://schemas.openxmlformats.org/presentationml/2006/ole">
            <p:oleObj spid="_x0000_s115721" name="Equation" r:id="rId6" imgW="2234880" imgH="380880" progId="Equation.DSMT4">
              <p:embed/>
            </p:oleObj>
          </a:graphicData>
        </a:graphic>
      </p:graphicFrame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3832302" y="1633653"/>
          <a:ext cx="541338" cy="261938"/>
        </p:xfrm>
        <a:graphic>
          <a:graphicData uri="http://schemas.openxmlformats.org/presentationml/2006/ole">
            <p:oleObj spid="_x0000_s115722" name="Equation" r:id="rId7" imgW="419040" imgH="203040" progId="Equation.DSMT4">
              <p:embed/>
            </p:oleObj>
          </a:graphicData>
        </a:graphic>
      </p:graphicFrame>
      <p:graphicFrame>
        <p:nvGraphicFramePr>
          <p:cNvPr id="115724" name="Object 12"/>
          <p:cNvGraphicFramePr>
            <a:graphicFrameLocks noChangeAspect="1"/>
          </p:cNvGraphicFramePr>
          <p:nvPr/>
        </p:nvGraphicFramePr>
        <p:xfrm>
          <a:off x="4954857" y="1524001"/>
          <a:ext cx="1376362" cy="457199"/>
        </p:xfrm>
        <a:graphic>
          <a:graphicData uri="http://schemas.openxmlformats.org/presentationml/2006/ole">
            <p:oleObj spid="_x0000_s115724" name="Equation" r:id="rId8" imgW="1066680" imgH="406080" progId="Equation.DSMT4">
              <p:embed/>
            </p:oleObj>
          </a:graphicData>
        </a:graphic>
      </p:graphicFrame>
      <p:graphicFrame>
        <p:nvGraphicFramePr>
          <p:cNvPr id="115725" name="Object 13"/>
          <p:cNvGraphicFramePr>
            <a:graphicFrameLocks noChangeAspect="1"/>
          </p:cNvGraphicFramePr>
          <p:nvPr/>
        </p:nvGraphicFramePr>
        <p:xfrm>
          <a:off x="609600" y="2133600"/>
          <a:ext cx="1655762" cy="360363"/>
        </p:xfrm>
        <a:graphic>
          <a:graphicData uri="http://schemas.openxmlformats.org/presentationml/2006/ole">
            <p:oleObj spid="_x0000_s115725" name="Equation" r:id="rId9" imgW="1282680" imgH="279360" progId="Equation.DSMT4">
              <p:embed/>
            </p:oleObj>
          </a:graphicData>
        </a:graphic>
      </p:graphicFrame>
      <p:graphicFrame>
        <p:nvGraphicFramePr>
          <p:cNvPr id="115726" name="Object 14"/>
          <p:cNvGraphicFramePr>
            <a:graphicFrameLocks noChangeAspect="1"/>
          </p:cNvGraphicFramePr>
          <p:nvPr/>
        </p:nvGraphicFramePr>
        <p:xfrm>
          <a:off x="2590800" y="2178204"/>
          <a:ext cx="541338" cy="261938"/>
        </p:xfrm>
        <a:graphic>
          <a:graphicData uri="http://schemas.openxmlformats.org/presentationml/2006/ole">
            <p:oleObj spid="_x0000_s115726" name="Equation" r:id="rId10" imgW="419040" imgH="203040" progId="Equation.DSMT4">
              <p:embed/>
            </p:oleObj>
          </a:graphicData>
        </a:graphic>
      </p:graphicFrame>
      <p:graphicFrame>
        <p:nvGraphicFramePr>
          <p:cNvPr id="115727" name="Object 15"/>
          <p:cNvGraphicFramePr>
            <a:graphicFrameLocks noChangeAspect="1"/>
          </p:cNvGraphicFramePr>
          <p:nvPr/>
        </p:nvGraphicFramePr>
        <p:xfrm>
          <a:off x="4906963" y="2667000"/>
          <a:ext cx="655637" cy="392113"/>
        </p:xfrm>
        <a:graphic>
          <a:graphicData uri="http://schemas.openxmlformats.org/presentationml/2006/ole">
            <p:oleObj spid="_x0000_s115727" name="Equation" r:id="rId11" imgW="507960" imgH="304560" progId="Equation.DSMT4">
              <p:embed/>
            </p:oleObj>
          </a:graphicData>
        </a:graphic>
      </p:graphicFrame>
      <p:graphicFrame>
        <p:nvGraphicFramePr>
          <p:cNvPr id="115728" name="Object 16"/>
          <p:cNvGraphicFramePr>
            <a:graphicFrameLocks noChangeAspect="1"/>
          </p:cNvGraphicFramePr>
          <p:nvPr/>
        </p:nvGraphicFramePr>
        <p:xfrm>
          <a:off x="762000" y="3224559"/>
          <a:ext cx="1541463" cy="360363"/>
        </p:xfrm>
        <a:graphic>
          <a:graphicData uri="http://schemas.openxmlformats.org/presentationml/2006/ole">
            <p:oleObj spid="_x0000_s115728" name="Equation" r:id="rId12" imgW="1193760" imgH="279360" progId="Equation.DSMT4">
              <p:embed/>
            </p:oleObj>
          </a:graphicData>
        </a:graphic>
      </p:graphicFrame>
      <p:graphicFrame>
        <p:nvGraphicFramePr>
          <p:cNvPr id="115730" name="Object 18"/>
          <p:cNvGraphicFramePr>
            <a:graphicFrameLocks noChangeAspect="1"/>
          </p:cNvGraphicFramePr>
          <p:nvPr/>
        </p:nvGraphicFramePr>
        <p:xfrm>
          <a:off x="2712960" y="3276600"/>
          <a:ext cx="541338" cy="261938"/>
        </p:xfrm>
        <a:graphic>
          <a:graphicData uri="http://schemas.openxmlformats.org/presentationml/2006/ole">
            <p:oleObj spid="_x0000_s115730" name="Equation" r:id="rId13" imgW="419040" imgH="203040" progId="Equation.DSMT4">
              <p:embed/>
            </p:oleObj>
          </a:graphicData>
        </a:graphic>
      </p:graphicFrame>
      <p:graphicFrame>
        <p:nvGraphicFramePr>
          <p:cNvPr id="115731" name="Object 19"/>
          <p:cNvGraphicFramePr>
            <a:graphicFrameLocks noChangeAspect="1"/>
          </p:cNvGraphicFramePr>
          <p:nvPr/>
        </p:nvGraphicFramePr>
        <p:xfrm>
          <a:off x="1021491" y="4451196"/>
          <a:ext cx="1271223" cy="436563"/>
        </p:xfrm>
        <a:graphic>
          <a:graphicData uri="http://schemas.openxmlformats.org/presentationml/2006/ole">
            <p:oleObj spid="_x0000_s115731" name="Equation" r:id="rId14" imgW="812520" imgH="279360" progId="Equation.DSMT4">
              <p:embed/>
            </p:oleObj>
          </a:graphicData>
        </a:graphic>
      </p:graphicFrame>
      <p:graphicFrame>
        <p:nvGraphicFramePr>
          <p:cNvPr id="115732" name="Object 20"/>
          <p:cNvGraphicFramePr>
            <a:graphicFrameLocks noChangeAspect="1"/>
          </p:cNvGraphicFramePr>
          <p:nvPr/>
        </p:nvGraphicFramePr>
        <p:xfrm>
          <a:off x="2675178" y="4451196"/>
          <a:ext cx="1211022" cy="436563"/>
        </p:xfrm>
        <a:graphic>
          <a:graphicData uri="http://schemas.openxmlformats.org/presentationml/2006/ole">
            <p:oleObj spid="_x0000_s115732" name="Equation" r:id="rId15" imgW="774360" imgH="279360" progId="Equation.DSMT4">
              <p:embed/>
            </p:oleObj>
          </a:graphicData>
        </a:graphic>
      </p:graphicFrame>
      <p:graphicFrame>
        <p:nvGraphicFramePr>
          <p:cNvPr id="115736" name="Object 24"/>
          <p:cNvGraphicFramePr>
            <a:graphicFrameLocks noChangeAspect="1"/>
          </p:cNvGraphicFramePr>
          <p:nvPr/>
        </p:nvGraphicFramePr>
        <p:xfrm>
          <a:off x="4259262" y="4603596"/>
          <a:ext cx="541338" cy="196850"/>
        </p:xfrm>
        <a:graphic>
          <a:graphicData uri="http://schemas.openxmlformats.org/presentationml/2006/ole">
            <p:oleObj spid="_x0000_s115736" name="Equation" r:id="rId16" imgW="419040" imgH="152280" progId="Equation.DSMT4">
              <p:embed/>
            </p:oleObj>
          </a:graphicData>
        </a:graphic>
      </p:graphicFrame>
      <p:graphicFrame>
        <p:nvGraphicFramePr>
          <p:cNvPr id="115737" name="Object 25"/>
          <p:cNvGraphicFramePr>
            <a:graphicFrameLocks noChangeAspect="1"/>
          </p:cNvGraphicFramePr>
          <p:nvPr/>
        </p:nvGraphicFramePr>
        <p:xfrm>
          <a:off x="3313113" y="4962525"/>
          <a:ext cx="1906587" cy="476250"/>
        </p:xfrm>
        <a:graphic>
          <a:graphicData uri="http://schemas.openxmlformats.org/presentationml/2006/ole">
            <p:oleObj spid="_x0000_s115737" name="Equation" r:id="rId17" imgW="1218960" imgH="304560" progId="Equation.DSMT4">
              <p:embed/>
            </p:oleObj>
          </a:graphicData>
        </a:graphic>
      </p:graphicFrame>
      <p:graphicFrame>
        <p:nvGraphicFramePr>
          <p:cNvPr id="115738" name="Object 26"/>
          <p:cNvGraphicFramePr>
            <a:graphicFrameLocks noChangeAspect="1"/>
          </p:cNvGraphicFramePr>
          <p:nvPr/>
        </p:nvGraphicFramePr>
        <p:xfrm>
          <a:off x="5889702" y="5136996"/>
          <a:ext cx="541338" cy="196850"/>
        </p:xfrm>
        <a:graphic>
          <a:graphicData uri="http://schemas.openxmlformats.org/presentationml/2006/ole">
            <p:oleObj spid="_x0000_s115738" name="Equation" r:id="rId18" imgW="419040" imgH="152280" progId="Equation.DSMT4">
              <p:embed/>
            </p:oleObj>
          </a:graphicData>
        </a:graphic>
      </p:graphicFrame>
      <p:graphicFrame>
        <p:nvGraphicFramePr>
          <p:cNvPr id="115744" name="Object 32"/>
          <p:cNvGraphicFramePr>
            <a:graphicFrameLocks noChangeAspect="1"/>
          </p:cNvGraphicFramePr>
          <p:nvPr/>
        </p:nvGraphicFramePr>
        <p:xfrm>
          <a:off x="1030288" y="5551449"/>
          <a:ext cx="1192212" cy="436563"/>
        </p:xfrm>
        <a:graphic>
          <a:graphicData uri="http://schemas.openxmlformats.org/presentationml/2006/ole">
            <p:oleObj spid="_x0000_s115744" name="Equation" r:id="rId19" imgW="761760" imgH="279360" progId="Equation.DSMT4">
              <p:embed/>
            </p:oleObj>
          </a:graphicData>
        </a:graphic>
      </p:graphicFrame>
      <p:graphicFrame>
        <p:nvGraphicFramePr>
          <p:cNvPr id="115745" name="Object 33"/>
          <p:cNvGraphicFramePr>
            <a:graphicFrameLocks noChangeAspect="1"/>
          </p:cNvGraphicFramePr>
          <p:nvPr/>
        </p:nvGraphicFramePr>
        <p:xfrm>
          <a:off x="5280102" y="5594196"/>
          <a:ext cx="1211262" cy="436563"/>
        </p:xfrm>
        <a:graphic>
          <a:graphicData uri="http://schemas.openxmlformats.org/presentationml/2006/ole">
            <p:oleObj spid="_x0000_s115745" name="Equation" r:id="rId20" imgW="774360" imgH="279360" progId="Equation.DSMT4">
              <p:embed/>
            </p:oleObj>
          </a:graphicData>
        </a:graphic>
      </p:graphicFrame>
      <p:graphicFrame>
        <p:nvGraphicFramePr>
          <p:cNvPr id="115746" name="Object 34"/>
          <p:cNvGraphicFramePr>
            <a:graphicFrameLocks noChangeAspect="1"/>
          </p:cNvGraphicFramePr>
          <p:nvPr/>
        </p:nvGraphicFramePr>
        <p:xfrm>
          <a:off x="4114800" y="5702146"/>
          <a:ext cx="541337" cy="196850"/>
        </p:xfrm>
        <a:graphic>
          <a:graphicData uri="http://schemas.openxmlformats.org/presentationml/2006/ole">
            <p:oleObj spid="_x0000_s115746" name="Equation" r:id="rId21" imgW="419040" imgH="152280" progId="Equation.DSMT4">
              <p:embed/>
            </p:oleObj>
          </a:graphicData>
        </a:graphic>
      </p:graphicFrame>
      <p:graphicFrame>
        <p:nvGraphicFramePr>
          <p:cNvPr id="115747" name="Object 35"/>
          <p:cNvGraphicFramePr>
            <a:graphicFrameLocks noChangeAspect="1"/>
          </p:cNvGraphicFramePr>
          <p:nvPr/>
        </p:nvGraphicFramePr>
        <p:xfrm>
          <a:off x="1152525" y="6110134"/>
          <a:ext cx="3103563" cy="577850"/>
        </p:xfrm>
        <a:graphic>
          <a:graphicData uri="http://schemas.openxmlformats.org/presentationml/2006/ole">
            <p:oleObj spid="_x0000_s115747" name="Equation" r:id="rId22" imgW="2184120" imgH="406080" progId="Equation.DSMT4">
              <p:embed/>
            </p:oleObj>
          </a:graphicData>
        </a:graphic>
      </p:graphicFrame>
      <p:graphicFrame>
        <p:nvGraphicFramePr>
          <p:cNvPr id="115748" name="Object 36"/>
          <p:cNvGraphicFramePr>
            <a:graphicFrameLocks noChangeAspect="1"/>
          </p:cNvGraphicFramePr>
          <p:nvPr/>
        </p:nvGraphicFramePr>
        <p:xfrm>
          <a:off x="4724400" y="6279996"/>
          <a:ext cx="541338" cy="196850"/>
        </p:xfrm>
        <a:graphic>
          <a:graphicData uri="http://schemas.openxmlformats.org/presentationml/2006/ole">
            <p:oleObj spid="_x0000_s115748" name="Equation" r:id="rId23" imgW="419040" imgH="152280" progId="Equation.DSMT4">
              <p:embed/>
            </p:oleObj>
          </a:graphicData>
        </a:graphic>
      </p:graphicFrame>
      <p:sp>
        <p:nvSpPr>
          <p:cNvPr id="40" name="Title 2"/>
          <p:cNvSpPr txBox="1">
            <a:spLocks/>
          </p:cNvSpPr>
          <p:nvPr/>
        </p:nvSpPr>
        <p:spPr>
          <a:xfrm>
            <a:off x="609600" y="354609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Theorem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5750" name="Picture 38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905000" y="3622290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5753" name="Object 41"/>
          <p:cNvGraphicFramePr>
            <a:graphicFrameLocks noChangeAspect="1"/>
          </p:cNvGraphicFramePr>
          <p:nvPr/>
        </p:nvGraphicFramePr>
        <p:xfrm>
          <a:off x="7510347" y="6226016"/>
          <a:ext cx="1295400" cy="304959"/>
        </p:xfrm>
        <a:graphic>
          <a:graphicData uri="http://schemas.openxmlformats.org/presentationml/2006/ole">
            <p:oleObj spid="_x0000_s115753" name="Equation" r:id="rId25" imgW="1180800" imgH="279360" progId="Equation.DSMT4">
              <p:embed/>
            </p:oleObj>
          </a:graphicData>
        </a:graphic>
      </p:graphicFrame>
      <p:sp>
        <p:nvSpPr>
          <p:cNvPr id="47" name="Rectangle 46"/>
          <p:cNvSpPr/>
          <p:nvPr/>
        </p:nvSpPr>
        <p:spPr>
          <a:xfrm>
            <a:off x="221352" y="3850890"/>
            <a:ext cx="3283848" cy="566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 indent="-40005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latin typeface="+mn-lt"/>
              </a:rPr>
              <a:t>Given t units of computer time.</a:t>
            </a:r>
          </a:p>
        </p:txBody>
      </p:sp>
      <p:graphicFrame>
        <p:nvGraphicFramePr>
          <p:cNvPr id="115756" name="Object 44"/>
          <p:cNvGraphicFramePr>
            <a:graphicFrameLocks noChangeAspect="1"/>
          </p:cNvGraphicFramePr>
          <p:nvPr/>
        </p:nvGraphicFramePr>
        <p:xfrm>
          <a:off x="589155" y="652347"/>
          <a:ext cx="258763" cy="228600"/>
        </p:xfrm>
        <a:graphic>
          <a:graphicData uri="http://schemas.openxmlformats.org/presentationml/2006/ole">
            <p:oleObj spid="_x0000_s115756" name="Equation" r:id="rId26" imgW="2286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1151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Proof</a:t>
            </a:r>
            <a:endParaRPr/>
          </a:p>
        </p:txBody>
      </p:sp>
      <p:pic>
        <p:nvPicPr>
          <p:cNvPr id="11675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5823708" cy="426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66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981200"/>
            <a:ext cx="717232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67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838200"/>
            <a:ext cx="5105400" cy="97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763000" cy="6477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Assuming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discritization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error alone  has order-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convergence with h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 the computation budget t gets large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period 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should have order-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1/(q+2p)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convergence  with t.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Then the estimation error has order-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p/(q+2p)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convergence in probability with t.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it the above does not hold,                      the estimation error does not converge in distribution to zero “as quickly” (i.e. not at this order                               ).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follows that this rule is “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Asymptotically Optimal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151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Asymptotically Optimal Allocation</a:t>
            </a:r>
            <a:endParaRPr/>
          </a:p>
        </p:txBody>
      </p:sp>
      <p:graphicFrame>
        <p:nvGraphicFramePr>
          <p:cNvPr id="115738" name="Object 26"/>
          <p:cNvGraphicFramePr>
            <a:graphicFrameLocks noChangeAspect="1"/>
          </p:cNvGraphicFramePr>
          <p:nvPr/>
        </p:nvGraphicFramePr>
        <p:xfrm>
          <a:off x="4038600" y="1566747"/>
          <a:ext cx="541338" cy="196850"/>
        </p:xfrm>
        <a:graphic>
          <a:graphicData uri="http://schemas.openxmlformats.org/presentationml/2006/ole">
            <p:oleObj spid="_x0000_s119810" name="Equation" r:id="rId4" imgW="419040" imgH="152280" progId="Equation.DSMT4">
              <p:embed/>
            </p:oleObj>
          </a:graphicData>
        </a:graphic>
      </p:graphicFrame>
      <p:graphicFrame>
        <p:nvGraphicFramePr>
          <p:cNvPr id="115744" name="Object 32"/>
          <p:cNvGraphicFramePr>
            <a:graphicFrameLocks noChangeAspect="1"/>
          </p:cNvGraphicFramePr>
          <p:nvPr/>
        </p:nvGraphicFramePr>
        <p:xfrm>
          <a:off x="6172200" y="1719147"/>
          <a:ext cx="1192212" cy="436563"/>
        </p:xfrm>
        <a:graphic>
          <a:graphicData uri="http://schemas.openxmlformats.org/presentationml/2006/ole">
            <p:oleObj spid="_x0000_s119811" name="Equation" r:id="rId5" imgW="761760" imgH="279360" progId="Equation.DSMT4">
              <p:embed/>
            </p:oleObj>
          </a:graphicData>
        </a:graphic>
      </p:graphicFrame>
      <p:graphicFrame>
        <p:nvGraphicFramePr>
          <p:cNvPr id="115747" name="Object 35"/>
          <p:cNvGraphicFramePr>
            <a:graphicFrameLocks noChangeAspect="1"/>
          </p:cNvGraphicFramePr>
          <p:nvPr/>
        </p:nvGraphicFramePr>
        <p:xfrm>
          <a:off x="3209925" y="2709863"/>
          <a:ext cx="3103563" cy="577850"/>
        </p:xfrm>
        <a:graphic>
          <a:graphicData uri="http://schemas.openxmlformats.org/presentationml/2006/ole">
            <p:oleObj spid="_x0000_s119812" name="Equation" r:id="rId6" imgW="2184120" imgH="406080" progId="Equation.DSMT4">
              <p:embed/>
            </p:oleObj>
          </a:graphicData>
        </a:graphic>
      </p:graphicFrame>
      <p:graphicFrame>
        <p:nvGraphicFramePr>
          <p:cNvPr id="117783" name="Object 23"/>
          <p:cNvGraphicFramePr>
            <a:graphicFrameLocks noChangeAspect="1"/>
          </p:cNvGraphicFramePr>
          <p:nvPr/>
        </p:nvGraphicFramePr>
        <p:xfrm>
          <a:off x="7086600" y="990600"/>
          <a:ext cx="1638300" cy="360363"/>
        </p:xfrm>
        <a:graphic>
          <a:graphicData uri="http://schemas.openxmlformats.org/presentationml/2006/ole">
            <p:oleObj spid="_x0000_s119813" name="Equation" r:id="rId7" imgW="1269720" imgH="279360" progId="Equation.DSMT4">
              <p:embed/>
            </p:oleObj>
          </a:graphicData>
        </a:graphic>
      </p:graphicFrame>
      <p:graphicFrame>
        <p:nvGraphicFramePr>
          <p:cNvPr id="117784" name="Object 24"/>
          <p:cNvGraphicFramePr>
            <a:graphicFrameLocks noChangeAspect="1"/>
          </p:cNvGraphicFramePr>
          <p:nvPr/>
        </p:nvGraphicFramePr>
        <p:xfrm>
          <a:off x="3070302" y="3657600"/>
          <a:ext cx="1120698" cy="360363"/>
        </p:xfrm>
        <a:graphic>
          <a:graphicData uri="http://schemas.openxmlformats.org/presentationml/2006/ole">
            <p:oleObj spid="_x0000_s119814" name="Equation" r:id="rId8" imgW="977760" imgH="279360" progId="Equation.DSMT4">
              <p:embed/>
            </p:oleObj>
          </a:graphicData>
        </a:graphic>
      </p:graphicFrame>
      <p:graphicFrame>
        <p:nvGraphicFramePr>
          <p:cNvPr id="117785" name="Object 25"/>
          <p:cNvGraphicFramePr>
            <a:graphicFrameLocks noChangeAspect="1"/>
          </p:cNvGraphicFramePr>
          <p:nvPr/>
        </p:nvGraphicFramePr>
        <p:xfrm>
          <a:off x="5334000" y="3962400"/>
          <a:ext cx="1614488" cy="404813"/>
        </p:xfrm>
        <a:graphic>
          <a:graphicData uri="http://schemas.openxmlformats.org/presentationml/2006/ole">
            <p:oleObj spid="_x0000_s119815" name="Equation" r:id="rId9" imgW="121896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59436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Informally,  if                          then                       , where                                                        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Thus, 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Let               be the number of time intervals, as 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the period.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 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Euler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scheme (p=1) :  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Milshtein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Talay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schemes (p=2):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the asymptotically optimal allocation, if                       then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Thus                                         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Thus, 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root-mean-squared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estimation error is                             and the error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 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Euler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scheme (p=1) :  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Milshtein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Talay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schemes (p=2):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151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Interpertation</a:t>
            </a:r>
            <a:endParaRPr/>
          </a:p>
        </p:txBody>
      </p:sp>
      <p:graphicFrame>
        <p:nvGraphicFramePr>
          <p:cNvPr id="117787" name="Object 27"/>
          <p:cNvGraphicFramePr>
            <a:graphicFrameLocks noChangeAspect="1"/>
          </p:cNvGraphicFramePr>
          <p:nvPr/>
        </p:nvGraphicFramePr>
        <p:xfrm>
          <a:off x="1784234" y="871615"/>
          <a:ext cx="1192213" cy="436562"/>
        </p:xfrm>
        <a:graphic>
          <a:graphicData uri="http://schemas.openxmlformats.org/presentationml/2006/ole">
            <p:oleObj spid="_x0000_s117787" name="Equation" r:id="rId4" imgW="761760" imgH="279360" progId="Equation.DSMT4">
              <p:embed/>
            </p:oleObj>
          </a:graphicData>
        </a:graphic>
      </p:graphicFrame>
      <p:graphicFrame>
        <p:nvGraphicFramePr>
          <p:cNvPr id="117788" name="Object 28"/>
          <p:cNvGraphicFramePr>
            <a:graphicFrameLocks noChangeAspect="1"/>
          </p:cNvGraphicFramePr>
          <p:nvPr/>
        </p:nvGraphicFramePr>
        <p:xfrm>
          <a:off x="3657600" y="914400"/>
          <a:ext cx="1131887" cy="376238"/>
        </p:xfrm>
        <a:graphic>
          <a:graphicData uri="http://schemas.openxmlformats.org/presentationml/2006/ole">
            <p:oleObj spid="_x0000_s117788" name="Equation" r:id="rId5" imgW="723600" imgH="241200" progId="Equation.DSMT4">
              <p:embed/>
            </p:oleObj>
          </a:graphicData>
        </a:graphic>
      </p:graphicFrame>
      <p:graphicFrame>
        <p:nvGraphicFramePr>
          <p:cNvPr id="117789" name="Object 29"/>
          <p:cNvGraphicFramePr>
            <a:graphicFrameLocks noChangeAspect="1"/>
          </p:cNvGraphicFramePr>
          <p:nvPr/>
        </p:nvGraphicFramePr>
        <p:xfrm>
          <a:off x="5608637" y="917575"/>
          <a:ext cx="3067050" cy="415925"/>
        </p:xfrm>
        <a:graphic>
          <a:graphicData uri="http://schemas.openxmlformats.org/presentationml/2006/ole">
            <p:oleObj spid="_x0000_s117789" name="Equation" r:id="rId6" imgW="2057400" imgH="279360" progId="Equation.DSMT4">
              <p:embed/>
            </p:oleObj>
          </a:graphicData>
        </a:graphic>
      </p:graphicFrame>
      <p:graphicFrame>
        <p:nvGraphicFramePr>
          <p:cNvPr id="117790" name="Object 30"/>
          <p:cNvGraphicFramePr>
            <a:graphicFrameLocks noChangeAspect="1"/>
          </p:cNvGraphicFramePr>
          <p:nvPr/>
        </p:nvGraphicFramePr>
        <p:xfrm>
          <a:off x="3695700" y="1469871"/>
          <a:ext cx="1579562" cy="404813"/>
        </p:xfrm>
        <a:graphic>
          <a:graphicData uri="http://schemas.openxmlformats.org/presentationml/2006/ole">
            <p:oleObj spid="_x0000_s117790" name="Equation" r:id="rId7" imgW="939600" imgH="241200" progId="Equation.DSMT4">
              <p:embed/>
            </p:oleObj>
          </a:graphicData>
        </a:graphic>
      </p:graphicFrame>
      <p:graphicFrame>
        <p:nvGraphicFramePr>
          <p:cNvPr id="117791" name="Object 31"/>
          <p:cNvGraphicFramePr>
            <a:graphicFrameLocks noChangeAspect="1"/>
          </p:cNvGraphicFramePr>
          <p:nvPr/>
        </p:nvGraphicFramePr>
        <p:xfrm>
          <a:off x="4345257" y="2893743"/>
          <a:ext cx="3130550" cy="280988"/>
        </p:xfrm>
        <a:graphic>
          <a:graphicData uri="http://schemas.openxmlformats.org/presentationml/2006/ole">
            <p:oleObj spid="_x0000_s117791" name="Equation" r:id="rId8" imgW="2692080" imgH="241200" progId="Equation.DSMT4">
              <p:embed/>
            </p:oleObj>
          </a:graphicData>
        </a:graphic>
      </p:graphicFrame>
      <p:graphicFrame>
        <p:nvGraphicFramePr>
          <p:cNvPr id="117792" name="Object 32"/>
          <p:cNvGraphicFramePr>
            <a:graphicFrameLocks noChangeAspect="1"/>
          </p:cNvGraphicFramePr>
          <p:nvPr/>
        </p:nvGraphicFramePr>
        <p:xfrm>
          <a:off x="4343400" y="2588943"/>
          <a:ext cx="3057525" cy="280988"/>
        </p:xfrm>
        <a:graphic>
          <a:graphicData uri="http://schemas.openxmlformats.org/presentationml/2006/ole">
            <p:oleObj spid="_x0000_s117792" name="Equation" r:id="rId9" imgW="2628720" imgH="241200" progId="Equation.DSMT4">
              <p:embed/>
            </p:oleObj>
          </a:graphicData>
        </a:graphic>
      </p:graphicFrame>
      <p:sp>
        <p:nvSpPr>
          <p:cNvPr id="38" name="Rectangle 37"/>
          <p:cNvSpPr/>
          <p:nvPr/>
        </p:nvSpPr>
        <p:spPr>
          <a:xfrm>
            <a:off x="304800" y="2546196"/>
            <a:ext cx="7272453" cy="68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7793" name="Object 33"/>
          <p:cNvGraphicFramePr>
            <a:graphicFrameLocks noChangeAspect="1"/>
          </p:cNvGraphicFramePr>
          <p:nvPr/>
        </p:nvGraphicFramePr>
        <p:xfrm>
          <a:off x="762000" y="1905000"/>
          <a:ext cx="693738" cy="561975"/>
        </p:xfrm>
        <a:graphic>
          <a:graphicData uri="http://schemas.openxmlformats.org/presentationml/2006/ole">
            <p:oleObj spid="_x0000_s117793" name="Equation" r:id="rId10" imgW="596880" imgH="482400" progId="Equation.DSMT4">
              <p:embed/>
            </p:oleObj>
          </a:graphicData>
        </a:graphic>
      </p:graphicFrame>
      <p:graphicFrame>
        <p:nvGraphicFramePr>
          <p:cNvPr id="41" name="Object 27"/>
          <p:cNvGraphicFramePr>
            <a:graphicFrameLocks noChangeAspect="1"/>
          </p:cNvGraphicFramePr>
          <p:nvPr/>
        </p:nvGraphicFramePr>
        <p:xfrm>
          <a:off x="6283325" y="3614738"/>
          <a:ext cx="2547938" cy="473075"/>
        </p:xfrm>
        <a:graphic>
          <a:graphicData uri="http://schemas.openxmlformats.org/presentationml/2006/ole">
            <p:oleObj spid="_x0000_s117794" name="Equation" r:id="rId11" imgW="2184120" imgH="406080" progId="Equation.DSMT4">
              <p:embed/>
            </p:oleObj>
          </a:graphicData>
        </a:graphic>
      </p:graphicFrame>
      <p:graphicFrame>
        <p:nvGraphicFramePr>
          <p:cNvPr id="45" name="Object 31"/>
          <p:cNvGraphicFramePr>
            <a:graphicFrameLocks noChangeAspect="1"/>
          </p:cNvGraphicFramePr>
          <p:nvPr/>
        </p:nvGraphicFramePr>
        <p:xfrm>
          <a:off x="4449724" y="6346902"/>
          <a:ext cx="2894013" cy="280988"/>
        </p:xfrm>
        <a:graphic>
          <a:graphicData uri="http://schemas.openxmlformats.org/presentationml/2006/ole">
            <p:oleObj spid="_x0000_s117798" name="Equation" r:id="rId12" imgW="2489040" imgH="241200" progId="Equation.DSMT4">
              <p:embed/>
            </p:oleObj>
          </a:graphicData>
        </a:graphic>
      </p:graphicFrame>
      <p:graphicFrame>
        <p:nvGraphicFramePr>
          <p:cNvPr id="46" name="Object 32"/>
          <p:cNvGraphicFramePr>
            <a:graphicFrameLocks noChangeAspect="1"/>
          </p:cNvGraphicFramePr>
          <p:nvPr/>
        </p:nvGraphicFramePr>
        <p:xfrm>
          <a:off x="4462347" y="6040438"/>
          <a:ext cx="2924175" cy="280987"/>
        </p:xfrm>
        <a:graphic>
          <a:graphicData uri="http://schemas.openxmlformats.org/presentationml/2006/ole">
            <p:oleObj spid="_x0000_s117799" name="Equation" r:id="rId13" imgW="2514600" imgH="241200" progId="Equation.DSMT4">
              <p:embed/>
            </p:oleObj>
          </a:graphicData>
        </a:graphic>
      </p:graphicFrame>
      <p:sp>
        <p:nvSpPr>
          <p:cNvPr id="48" name="Rectangle 47"/>
          <p:cNvSpPr/>
          <p:nvPr/>
        </p:nvSpPr>
        <p:spPr>
          <a:xfrm>
            <a:off x="304800" y="5986347"/>
            <a:ext cx="7272453" cy="68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7802" name="Object 42"/>
          <p:cNvGraphicFramePr>
            <a:graphicFrameLocks noChangeAspect="1"/>
          </p:cNvGraphicFramePr>
          <p:nvPr/>
        </p:nvGraphicFramePr>
        <p:xfrm>
          <a:off x="800100" y="4267200"/>
          <a:ext cx="7715250" cy="487363"/>
        </p:xfrm>
        <a:graphic>
          <a:graphicData uri="http://schemas.openxmlformats.org/presentationml/2006/ole">
            <p:oleObj spid="_x0000_s117802" name="Equation" r:id="rId14" imgW="6400800" imgH="406080" progId="Equation.DSMT4">
              <p:embed/>
            </p:oleObj>
          </a:graphicData>
        </a:graphic>
      </p:graphicFrame>
      <p:graphicFrame>
        <p:nvGraphicFramePr>
          <p:cNvPr id="117803" name="Object 43"/>
          <p:cNvGraphicFramePr>
            <a:graphicFrameLocks noChangeAspect="1"/>
          </p:cNvGraphicFramePr>
          <p:nvPr/>
        </p:nvGraphicFramePr>
        <p:xfrm>
          <a:off x="3184525" y="4876800"/>
          <a:ext cx="2547938" cy="381000"/>
        </p:xfrm>
        <a:graphic>
          <a:graphicData uri="http://schemas.openxmlformats.org/presentationml/2006/ole">
            <p:oleObj spid="_x0000_s117803" name="Equation" r:id="rId15" imgW="1866600" imgH="279360" progId="Equation.DSMT4">
              <p:embed/>
            </p:oleObj>
          </a:graphicData>
        </a:graphic>
      </p:graphicFrame>
      <p:graphicFrame>
        <p:nvGraphicFramePr>
          <p:cNvPr id="117805" name="Object 45"/>
          <p:cNvGraphicFramePr>
            <a:graphicFrameLocks noChangeAspect="1"/>
          </p:cNvGraphicFramePr>
          <p:nvPr/>
        </p:nvGraphicFramePr>
        <p:xfrm>
          <a:off x="4495800" y="3581400"/>
          <a:ext cx="1192213" cy="436562"/>
        </p:xfrm>
        <a:graphic>
          <a:graphicData uri="http://schemas.openxmlformats.org/presentationml/2006/ole">
            <p:oleObj spid="_x0000_s117805" name="Equation" r:id="rId16" imgW="761760" imgH="279360" progId="Equation.DSMT4">
              <p:embed/>
            </p:oleObj>
          </a:graphicData>
        </a:graphic>
      </p:graphicFrame>
      <p:graphicFrame>
        <p:nvGraphicFramePr>
          <p:cNvPr id="117806" name="Object 46"/>
          <p:cNvGraphicFramePr>
            <a:graphicFrameLocks noChangeAspect="1"/>
          </p:cNvGraphicFramePr>
          <p:nvPr/>
        </p:nvGraphicFramePr>
        <p:xfrm>
          <a:off x="4708525" y="5400675"/>
          <a:ext cx="1319213" cy="381000"/>
        </p:xfrm>
        <a:graphic>
          <a:graphicData uri="http://schemas.openxmlformats.org/presentationml/2006/ole">
            <p:oleObj spid="_x0000_s117806" name="Equation" r:id="rId17" imgW="9651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943600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Consider the SDE                                           with                                                .                                 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diffusion process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&gt;0 which satisfies  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constant-elasticity-of-variance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(Cox,1975)        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with              , can be simulated by the Euler or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Milshtein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Schemes.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European call option on the asset with strike price K and expiration date T is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, has we would try to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its initial price                                    by                .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=1 we obtain 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Black-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Scholes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model.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Technical Details.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which f is       and satisfies the polynomial growth conditions everywhere but at x=K.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Then it can be uniformly well approximated for above by                                                      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we take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 be of order-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convergence we preserve the quality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aproximation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               we have                               as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(Yamada, 1796 and dominated convergence).             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Experiments - Settings</a:t>
            </a:r>
            <a:endParaRPr/>
          </a:p>
        </p:txBody>
      </p:sp>
      <p:graphicFrame>
        <p:nvGraphicFramePr>
          <p:cNvPr id="120851" name="Object 19"/>
          <p:cNvGraphicFramePr>
            <a:graphicFrameLocks noChangeAspect="1"/>
          </p:cNvGraphicFramePr>
          <p:nvPr/>
        </p:nvGraphicFramePr>
        <p:xfrm>
          <a:off x="1983057" y="1286106"/>
          <a:ext cx="2270125" cy="296211"/>
        </p:xfrm>
        <a:graphic>
          <a:graphicData uri="http://schemas.openxmlformats.org/presentationml/2006/ole">
            <p:oleObj spid="_x0000_s120851" name="Equation" r:id="rId4" imgW="1942920" imgH="253800" progId="Equation.DSMT4">
              <p:embed/>
            </p:oleObj>
          </a:graphicData>
        </a:graphic>
      </p:graphicFrame>
      <p:graphicFrame>
        <p:nvGraphicFramePr>
          <p:cNvPr id="120852" name="Object 20"/>
          <p:cNvGraphicFramePr>
            <a:graphicFrameLocks noChangeAspect="1"/>
          </p:cNvGraphicFramePr>
          <p:nvPr/>
        </p:nvGraphicFramePr>
        <p:xfrm>
          <a:off x="3276600" y="2057400"/>
          <a:ext cx="2606992" cy="419637"/>
        </p:xfrm>
        <a:graphic>
          <a:graphicData uri="http://schemas.openxmlformats.org/presentationml/2006/ole">
            <p:oleObj spid="_x0000_s120852" name="Equation" r:id="rId5" imgW="1498320" imgH="241200" progId="Equation.DSMT4">
              <p:embed/>
            </p:oleObj>
          </a:graphicData>
        </a:graphic>
      </p:graphicFrame>
      <p:graphicFrame>
        <p:nvGraphicFramePr>
          <p:cNvPr id="120854" name="Object 22"/>
          <p:cNvGraphicFramePr>
            <a:graphicFrameLocks noChangeAspect="1"/>
          </p:cNvGraphicFramePr>
          <p:nvPr/>
        </p:nvGraphicFramePr>
        <p:xfrm>
          <a:off x="4800600" y="1033347"/>
          <a:ext cx="2635250" cy="593725"/>
        </p:xfrm>
        <a:graphic>
          <a:graphicData uri="http://schemas.openxmlformats.org/presentationml/2006/ole">
            <p:oleObj spid="_x0000_s120854" name="Equation" r:id="rId6" imgW="2247840" imgH="507960" progId="Equation.DSMT4">
              <p:embed/>
            </p:oleObj>
          </a:graphicData>
        </a:graphic>
      </p:graphicFrame>
      <p:graphicFrame>
        <p:nvGraphicFramePr>
          <p:cNvPr id="120856" name="Object 24"/>
          <p:cNvGraphicFramePr>
            <a:graphicFrameLocks noChangeAspect="1"/>
          </p:cNvGraphicFramePr>
          <p:nvPr/>
        </p:nvGraphicFramePr>
        <p:xfrm>
          <a:off x="719253" y="2609696"/>
          <a:ext cx="685800" cy="263248"/>
        </p:xfrm>
        <a:graphic>
          <a:graphicData uri="http://schemas.openxmlformats.org/presentationml/2006/ole">
            <p:oleObj spid="_x0000_s120856" name="Equation" r:id="rId7" imgW="660240" imgH="253800" progId="Equation.DSMT4">
              <p:embed/>
            </p:oleObj>
          </a:graphicData>
        </a:graphic>
      </p:graphicFrame>
      <p:graphicFrame>
        <p:nvGraphicFramePr>
          <p:cNvPr id="120858" name="Object 26"/>
          <p:cNvGraphicFramePr>
            <a:graphicFrameLocks noChangeAspect="1"/>
          </p:cNvGraphicFramePr>
          <p:nvPr/>
        </p:nvGraphicFramePr>
        <p:xfrm>
          <a:off x="315643" y="3373245"/>
          <a:ext cx="1268413" cy="315913"/>
        </p:xfrm>
        <a:graphic>
          <a:graphicData uri="http://schemas.openxmlformats.org/presentationml/2006/ole">
            <p:oleObj spid="_x0000_s120858" name="Equation" r:id="rId8" imgW="1117440" imgH="279360" progId="Equation.DSMT4">
              <p:embed/>
            </p:oleObj>
          </a:graphicData>
        </a:graphic>
      </p:graphicFrame>
      <p:graphicFrame>
        <p:nvGraphicFramePr>
          <p:cNvPr id="120861" name="Object 29"/>
          <p:cNvGraphicFramePr>
            <a:graphicFrameLocks noChangeAspect="1"/>
          </p:cNvGraphicFramePr>
          <p:nvPr/>
        </p:nvGraphicFramePr>
        <p:xfrm>
          <a:off x="8041890" y="3373245"/>
          <a:ext cx="850900" cy="317500"/>
        </p:xfrm>
        <a:graphic>
          <a:graphicData uri="http://schemas.openxmlformats.org/presentationml/2006/ole">
            <p:oleObj spid="_x0000_s120861" name="Equation" r:id="rId9" imgW="749160" imgH="279360" progId="Equation.DSMT4">
              <p:embed/>
            </p:oleObj>
          </a:graphicData>
        </a:graphic>
      </p:graphicFrame>
      <p:graphicFrame>
        <p:nvGraphicFramePr>
          <p:cNvPr id="120864" name="Object 32"/>
          <p:cNvGraphicFramePr>
            <a:graphicFrameLocks noChangeAspect="1"/>
          </p:cNvGraphicFramePr>
          <p:nvPr/>
        </p:nvGraphicFramePr>
        <p:xfrm>
          <a:off x="5789343" y="3373245"/>
          <a:ext cx="1974850" cy="317500"/>
        </p:xfrm>
        <a:graphic>
          <a:graphicData uri="http://schemas.openxmlformats.org/presentationml/2006/ole">
            <p:oleObj spid="_x0000_s120864" name="Equation" r:id="rId10" imgW="1739880" imgH="279360" progId="Equation.DSMT4">
              <p:embed/>
            </p:oleObj>
          </a:graphicData>
        </a:graphic>
      </p:graphicFrame>
      <p:graphicFrame>
        <p:nvGraphicFramePr>
          <p:cNvPr id="120865" name="Object 33"/>
          <p:cNvGraphicFramePr>
            <a:graphicFrameLocks noChangeAspect="1"/>
          </p:cNvGraphicFramePr>
          <p:nvPr/>
        </p:nvGraphicFramePr>
        <p:xfrm>
          <a:off x="5562600" y="5135139"/>
          <a:ext cx="2897187" cy="560387"/>
        </p:xfrm>
        <a:graphic>
          <a:graphicData uri="http://schemas.openxmlformats.org/presentationml/2006/ole">
            <p:oleObj spid="_x0000_s120865" name="Equation" r:id="rId11" imgW="2552400" imgH="495000" progId="Equation.DSMT4">
              <p:embed/>
            </p:oleObj>
          </a:graphicData>
        </a:graphic>
      </p:graphicFrame>
      <p:graphicFrame>
        <p:nvGraphicFramePr>
          <p:cNvPr id="120867" name="Object 35"/>
          <p:cNvGraphicFramePr>
            <a:graphicFrameLocks noChangeAspect="1"/>
          </p:cNvGraphicFramePr>
          <p:nvPr/>
        </p:nvGraphicFramePr>
        <p:xfrm>
          <a:off x="1590906" y="4800600"/>
          <a:ext cx="258762" cy="228600"/>
        </p:xfrm>
        <a:graphic>
          <a:graphicData uri="http://schemas.openxmlformats.org/presentationml/2006/ole">
            <p:oleObj spid="_x0000_s120867" name="Equation" r:id="rId12" imgW="228600" imgH="203040" progId="Equation.DSMT4">
              <p:embed/>
            </p:oleObj>
          </a:graphicData>
        </a:graphic>
      </p:graphicFrame>
      <p:graphicFrame>
        <p:nvGraphicFramePr>
          <p:cNvPr id="120869" name="Object 37"/>
          <p:cNvGraphicFramePr>
            <a:graphicFrameLocks noChangeAspect="1"/>
          </p:cNvGraphicFramePr>
          <p:nvPr/>
        </p:nvGraphicFramePr>
        <p:xfrm>
          <a:off x="2286000" y="6138747"/>
          <a:ext cx="1655763" cy="392112"/>
        </p:xfrm>
        <a:graphic>
          <a:graphicData uri="http://schemas.openxmlformats.org/presentationml/2006/ole">
            <p:oleObj spid="_x0000_s120869" name="Equation" r:id="rId13" imgW="1282680" imgH="304560" progId="Equation.DSMT4">
              <p:embed/>
            </p:oleObj>
          </a:graphicData>
        </a:graphic>
      </p:graphicFrame>
      <p:graphicFrame>
        <p:nvGraphicFramePr>
          <p:cNvPr id="120870" name="Object 38"/>
          <p:cNvGraphicFramePr>
            <a:graphicFrameLocks noChangeAspect="1"/>
          </p:cNvGraphicFramePr>
          <p:nvPr/>
        </p:nvGraphicFramePr>
        <p:xfrm>
          <a:off x="625552" y="6172200"/>
          <a:ext cx="700088" cy="263525"/>
        </p:xfrm>
        <a:graphic>
          <a:graphicData uri="http://schemas.openxmlformats.org/presentationml/2006/ole">
            <p:oleObj spid="_x0000_s120870" name="Equation" r:id="rId14" imgW="672840" imgH="253800" progId="Equation.DSMT4">
              <p:embed/>
            </p:oleObj>
          </a:graphicData>
        </a:graphic>
      </p:graphicFrame>
      <p:graphicFrame>
        <p:nvGraphicFramePr>
          <p:cNvPr id="120872" name="Object 40"/>
          <p:cNvGraphicFramePr>
            <a:graphicFrameLocks noChangeAspect="1"/>
          </p:cNvGraphicFramePr>
          <p:nvPr/>
        </p:nvGraphicFramePr>
        <p:xfrm>
          <a:off x="4267200" y="6161049"/>
          <a:ext cx="541338" cy="261937"/>
        </p:xfrm>
        <a:graphic>
          <a:graphicData uri="http://schemas.openxmlformats.org/presentationml/2006/ole">
            <p:oleObj spid="_x0000_s120872" name="Equation" r:id="rId15" imgW="419040" imgH="203040" progId="Equation.DSMT4">
              <p:embed/>
            </p:oleObj>
          </a:graphicData>
        </a:graphic>
      </p:graphicFrame>
      <p:pic>
        <p:nvPicPr>
          <p:cNvPr id="47" name="Picture 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05000" y="4362450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74" name="Picture 4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4495800"/>
            <a:ext cx="8486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itle 2"/>
          <p:cNvSpPr txBox="1">
            <a:spLocks/>
          </p:cNvSpPr>
          <p:nvPr/>
        </p:nvSpPr>
        <p:spPr>
          <a:xfrm>
            <a:off x="381000" y="502920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Technical</a:t>
            </a:r>
            <a:r>
              <a:rPr kumimoji="0" lang="en-US" sz="24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Details</a:t>
            </a:r>
            <a:endParaRPr kumimoji="0" lang="en-US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2016510"/>
            <a:ext cx="5181600" cy="4191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Brownian Motion 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Wiener Process (SBM)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Stochastic Calculus (</a:t>
            </a:r>
            <a:r>
              <a:rPr lang="en-US" sz="2000" dirty="0" err="1" smtClean="0"/>
              <a:t>Itō’s</a:t>
            </a:r>
            <a:r>
              <a:rPr lang="en-US" sz="2000" dirty="0" smtClean="0"/>
              <a:t> Calculus)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 Integral (</a:t>
            </a:r>
            <a:r>
              <a:rPr lang="en-US" sz="1800" dirty="0" err="1" smtClean="0"/>
              <a:t>Itō’s</a:t>
            </a:r>
            <a:r>
              <a:rPr lang="en-US" sz="1800" dirty="0" smtClean="0"/>
              <a:t> Integral)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Differential Equation (SDE)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</a:t>
            </a:r>
            <a:r>
              <a:rPr lang="en-US" sz="1800" dirty="0" smtClean="0"/>
              <a:t>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Diffusion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Itō’s</a:t>
            </a:r>
            <a:r>
              <a:rPr lang="en-US" sz="1800" dirty="0" smtClean="0"/>
              <a:t> Lemma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Example : Geometric Brownian Motion (GBM)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Security Price Models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 Model   (1973)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 err="1" smtClean="0"/>
              <a:t>Heston</a:t>
            </a:r>
            <a:r>
              <a:rPr lang="en-US" sz="1800" dirty="0" smtClean="0"/>
              <a:t>  Model              (1993)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800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>Background</a:t>
            </a:r>
            <a:endParaRPr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90812" y="3852862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495800" y="1143000"/>
            <a:ext cx="4800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Paper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201651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Introduction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Discretization</a:t>
            </a:r>
            <a:r>
              <a:rPr lang="en-US" sz="2000" dirty="0" smtClean="0">
                <a:latin typeface="+mn-lt"/>
              </a:rPr>
              <a:t> Schemes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Euler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Milshtein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 (1978) 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Talay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(1984, 1986)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Abstract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Theorem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Proof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Interpretation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Experiments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More to go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are we going to speak about ?</a:t>
            </a:r>
            <a:endParaRPr kumimoji="0" lang="en-US" sz="5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9436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the particular case:                                                                                        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 take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following results are obtained,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Comments</a:t>
            </a:r>
            <a:endParaRPr lang="en-US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 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Euler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scheme (p=1) :          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For the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Milshtein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scheme (p=2):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assumption hold with other but normal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i.i.d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increments with zero mean and unit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variance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uder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technical conditions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Talay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1984,1986).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Experiments - Results</a:t>
            </a:r>
            <a:endParaRPr/>
          </a:p>
        </p:txBody>
      </p:sp>
      <p:pic>
        <p:nvPicPr>
          <p:cNvPr id="12186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230351"/>
            <a:ext cx="4819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014" y="2898390"/>
            <a:ext cx="419336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8613" y="3175677"/>
            <a:ext cx="3824287" cy="120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7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9759" y="1752600"/>
            <a:ext cx="4593841" cy="6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1875" name="Object 19"/>
          <p:cNvGraphicFramePr>
            <a:graphicFrameLocks noChangeAspect="1"/>
          </p:cNvGraphicFramePr>
          <p:nvPr/>
        </p:nvGraphicFramePr>
        <p:xfrm>
          <a:off x="3562427" y="5235498"/>
          <a:ext cx="2557463" cy="266700"/>
        </p:xfrm>
        <a:graphic>
          <a:graphicData uri="http://schemas.openxmlformats.org/presentationml/2006/ole">
            <p:oleObj spid="_x0000_s121875" name="Equation" r:id="rId8" imgW="2197080" imgH="228600" progId="Equation.DSMT4">
              <p:embed/>
            </p:oleObj>
          </a:graphicData>
        </a:graphic>
      </p:graphicFrame>
      <p:graphicFrame>
        <p:nvGraphicFramePr>
          <p:cNvPr id="121878" name="Object 22"/>
          <p:cNvGraphicFramePr>
            <a:graphicFrameLocks noChangeAspect="1"/>
          </p:cNvGraphicFramePr>
          <p:nvPr/>
        </p:nvGraphicFramePr>
        <p:xfrm>
          <a:off x="3562427" y="5542155"/>
          <a:ext cx="2632075" cy="266700"/>
        </p:xfrm>
        <a:graphic>
          <a:graphicData uri="http://schemas.openxmlformats.org/presentationml/2006/ole">
            <p:oleObj spid="_x0000_s121878" name="Equation" r:id="rId9" imgW="2260440" imgH="228600" progId="Equation.DSMT4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304800" y="3733800"/>
            <a:ext cx="853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544" y="4175886"/>
            <a:ext cx="853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2016510"/>
            <a:ext cx="5181600" cy="4191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Brownian Motion 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Wiener Process (SBM)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Stochastic Calculus (</a:t>
            </a:r>
            <a:r>
              <a:rPr lang="en-US" sz="2000" dirty="0" err="1" smtClean="0"/>
              <a:t>Itō’s</a:t>
            </a:r>
            <a:r>
              <a:rPr lang="en-US" sz="2000" dirty="0" smtClean="0"/>
              <a:t> Calculus)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 Integral (</a:t>
            </a:r>
            <a:r>
              <a:rPr lang="en-US" sz="1800" dirty="0" err="1" smtClean="0"/>
              <a:t>Itō’s</a:t>
            </a:r>
            <a:r>
              <a:rPr lang="en-US" sz="1800" dirty="0" smtClean="0"/>
              <a:t> Integral)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Differential Equation (SDE)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</a:t>
            </a:r>
            <a:r>
              <a:rPr lang="en-US" sz="1800" dirty="0" smtClean="0"/>
              <a:t>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Diffusion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Itō’s</a:t>
            </a:r>
            <a:r>
              <a:rPr lang="en-US" sz="1800" dirty="0" smtClean="0"/>
              <a:t> Lemma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Example : Geometric Brownian Motion (GBM)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Security Price Models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 Model   (1973)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 err="1" smtClean="0"/>
              <a:t>Heston</a:t>
            </a:r>
            <a:r>
              <a:rPr lang="en-US" sz="1800" dirty="0" smtClean="0"/>
              <a:t>  Model              (1993)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800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>Background</a:t>
            </a:r>
            <a:endParaRPr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90812" y="3852862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495800" y="1143000"/>
            <a:ext cx="4800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Paper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201651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Introduction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Discretization</a:t>
            </a:r>
            <a:r>
              <a:rPr lang="en-US" sz="2000" dirty="0" smtClean="0">
                <a:latin typeface="+mn-lt"/>
              </a:rPr>
              <a:t> Schemes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Euler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Milshtein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 (1978) 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Talay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(1984, 1986)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Abstract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Theorem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Proof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Interpretation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Experiments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More to go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are we going to speak about ?</a:t>
            </a:r>
            <a:endParaRPr kumimoji="0" lang="en-US" sz="5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533400" y="660400"/>
            <a:ext cx="8229600" cy="4876800"/>
          </a:xfrm>
        </p:spPr>
        <p:txBody>
          <a:bodyPr/>
          <a:lstStyle/>
          <a:p>
            <a:pPr marL="0" eaLnBrk="1" hangingPunct="1">
              <a:lnSpc>
                <a:spcPct val="200000"/>
              </a:lnSpc>
              <a:spcBef>
                <a:spcPts val="0"/>
              </a:spcBef>
            </a:pPr>
            <a:r>
              <a:rPr lang="en-US" sz="2000" dirty="0" smtClean="0"/>
              <a:t>When  µ=0 and </a:t>
            </a:r>
            <a:r>
              <a:rPr lang="el-GR" sz="2000" dirty="0" smtClean="0"/>
              <a:t>σ</a:t>
            </a:r>
            <a:r>
              <a:rPr lang="en-US" sz="2000" dirty="0" smtClean="0"/>
              <a:t>=1 we have 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Wiener </a:t>
            </a:r>
            <a:r>
              <a:rPr lang="en-US" sz="2000" dirty="0" smtClean="0"/>
              <a:t>Process</a:t>
            </a:r>
          </a:p>
          <a:p>
            <a:pPr marL="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/>
              <a:t>     or 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standard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Brownian motion</a:t>
            </a:r>
            <a:r>
              <a:rPr lang="en-US" sz="2000" dirty="0" smtClean="0"/>
              <a:t> (SBM) .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will use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denote a SBM and we always assume that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=0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/>
              <a:t>	     Then,   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</a:pPr>
            <a:r>
              <a:rPr lang="en-US" sz="2000" dirty="0" smtClean="0"/>
              <a:t>Note that if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~B</a:t>
            </a:r>
            <a:r>
              <a:rPr lang="en-US" sz="16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(µ,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and 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=x then we can write</a:t>
            </a:r>
            <a:endParaRPr lang="en-US" sz="2000" dirty="0" smtClean="0"/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an SBM.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Therefore see that 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Since,</a:t>
            </a:r>
          </a:p>
          <a:p>
            <a:pPr marL="18415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Wiener Process</a:t>
            </a:r>
            <a:endParaRPr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505200" y="3968750"/>
          <a:ext cx="1422400" cy="298450"/>
        </p:xfrm>
        <a:graphic>
          <a:graphicData uri="http://schemas.openxmlformats.org/presentationml/2006/ole">
            <p:oleObj spid="_x0000_s68610" name="Equation" r:id="rId4" imgW="1091880" imgH="228600" progId="Equation.DSMT4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3429000" y="5410200"/>
          <a:ext cx="1635125" cy="363538"/>
        </p:xfrm>
        <a:graphic>
          <a:graphicData uri="http://schemas.openxmlformats.org/presentationml/2006/ole">
            <p:oleObj spid="_x0000_s68611" name="Equation" r:id="rId5" imgW="1257120" imgH="279360" progId="Equation.DSMT4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031875" y="6070600"/>
          <a:ext cx="3302000" cy="330200"/>
        </p:xfrm>
        <a:graphic>
          <a:graphicData uri="http://schemas.openxmlformats.org/presentationml/2006/ole">
            <p:oleObj spid="_x0000_s68612" name="Equation" r:id="rId6" imgW="2539800" imgH="253800" progId="Equation.DSMT4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3276600" y="2868612"/>
          <a:ext cx="1919287" cy="331788"/>
        </p:xfrm>
        <a:graphic>
          <a:graphicData uri="http://schemas.openxmlformats.org/presentationml/2006/ole">
            <p:oleObj spid="_x0000_s68613" name="Equation" r:id="rId7" imgW="1473120" imgH="253800" progId="Equation.DSMT4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5537200" y="6070600"/>
          <a:ext cx="2379663" cy="330200"/>
        </p:xfrm>
        <a:graphic>
          <a:graphicData uri="http://schemas.openxmlformats.org/presentationml/2006/ole">
            <p:oleObj spid="_x0000_s68614" name="Equation" r:id="rId8" imgW="1828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9436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methods for asset pricing problems: </a:t>
            </a:r>
          </a:p>
          <a:p>
            <a:pPr marL="366713" lvl="1" eaLnBrk="1" hangingPunct="1"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Boyle (1977,1988,1990)</a:t>
            </a:r>
          </a:p>
          <a:p>
            <a:pPr marL="366713" lvl="1" eaLnBrk="1" hangingPunct="1"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Jones and Jacobs (1986)</a:t>
            </a:r>
          </a:p>
          <a:p>
            <a:pPr marL="366713" lvl="1" eaLnBrk="1" hangingPunct="1"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Boyle,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Evnine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Gibbs (1989)</a:t>
            </a:r>
          </a:p>
          <a:p>
            <a:pPr marL="366713" lvl="1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Alternative large deviation method for the optimal tradeoff : </a:t>
            </a:r>
          </a:p>
          <a:p>
            <a:pPr marL="366713" lvl="1" eaLnBrk="1" hangingPunct="1"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chapter 10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Duffie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(1992).</a:t>
            </a:r>
          </a:p>
          <a:p>
            <a:pPr marL="0" eaLnBrk="1" hangingPunct="1">
              <a:spcBef>
                <a:spcPts val="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Extensions</a:t>
            </a:r>
          </a:p>
          <a:p>
            <a:pPr marL="366713"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Path dependent security payoffs </a:t>
            </a:r>
          </a:p>
          <a:p>
            <a:pPr marL="366713"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Stochastic short-term interest rates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(Duffie,1992)</a:t>
            </a:r>
          </a:p>
          <a:p>
            <a:pPr marL="366713"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path dependent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lookback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 payoff </a:t>
            </a:r>
          </a:p>
          <a:p>
            <a:pPr marL="366713"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Extension of the general theory of weak convergence for more general path-dependent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functionals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6713"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discretization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schemes: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Slominski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(1993,1994),  Liu (1993)</a:t>
            </a:r>
          </a:p>
          <a:p>
            <a:pPr marL="366713"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Adding a memory constraint</a:t>
            </a:r>
          </a:p>
          <a:p>
            <a:pPr marL="0" eaLnBrk="1" hangingPunct="1">
              <a:spcBef>
                <a:spcPts val="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151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More to go</a:t>
            </a:r>
            <a:endParaRPr/>
          </a:p>
        </p:txBody>
      </p:sp>
      <p:graphicFrame>
        <p:nvGraphicFramePr>
          <p:cNvPr id="121878" name="Object 22"/>
          <p:cNvGraphicFramePr>
            <a:graphicFrameLocks noChangeAspect="1"/>
          </p:cNvGraphicFramePr>
          <p:nvPr/>
        </p:nvGraphicFramePr>
        <p:xfrm>
          <a:off x="3657600" y="3430857"/>
          <a:ext cx="1105618" cy="455343"/>
        </p:xfrm>
        <a:graphic>
          <a:graphicData uri="http://schemas.openxmlformats.org/presentationml/2006/ole">
            <p:oleObj spid="_x0000_s122883" name="Equation" r:id="rId4" imgW="990360" imgH="406080" progId="Equation.DSMT4">
              <p:embed/>
            </p:oleObj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3868737" y="3971925"/>
          <a:ext cx="779463" cy="284163"/>
        </p:xfrm>
        <a:graphic>
          <a:graphicData uri="http://schemas.openxmlformats.org/presentationml/2006/ole">
            <p:oleObj spid="_x0000_s122884" name="Equation" r:id="rId5" imgW="698400" imgH="253800" progId="Equation.DSMT4">
              <p:embed/>
            </p:oleObj>
          </a:graphicData>
        </a:graphic>
      </p:graphicFrame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4143298" y="4421457"/>
          <a:ext cx="849313" cy="257175"/>
        </p:xfrm>
        <a:graphic>
          <a:graphicData uri="http://schemas.openxmlformats.org/presentationml/2006/ole">
            <p:oleObj spid="_x0000_s122885" name="Equation" r:id="rId6" imgW="7617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/>
              <a:t>Thank you for listening</a:t>
            </a:r>
            <a:endParaRPr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2016510"/>
            <a:ext cx="5181600" cy="41910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Brownian Motion 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Wiener Process (SBM)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Stochastic Calculus 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Itō’s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Calculus)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 Integral (</a:t>
            </a:r>
            <a:r>
              <a:rPr lang="en-US" sz="1800" dirty="0" err="1" smtClean="0"/>
              <a:t>Itō’s</a:t>
            </a:r>
            <a:r>
              <a:rPr lang="en-US" sz="1800" dirty="0" smtClean="0"/>
              <a:t> Integral)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Stochastic Differential Equation (SDE)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</a:t>
            </a:r>
            <a:r>
              <a:rPr lang="en-US" sz="1800" dirty="0" smtClean="0"/>
              <a:t>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Diffusion Process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err="1" smtClean="0"/>
              <a:t>Itō’s</a:t>
            </a:r>
            <a:r>
              <a:rPr lang="en-US" sz="1800" dirty="0" smtClean="0"/>
              <a:t> Lemma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Example : Geometric Brownian Motion (GBM)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  <a:p>
            <a:pPr marL="0" eaLnBrk="1" hangingPunct="1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Security Price Models 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Black-</a:t>
            </a:r>
            <a:r>
              <a:rPr lang="en-US" sz="1800" dirty="0" err="1" smtClean="0"/>
              <a:t>Scholes</a:t>
            </a:r>
            <a:r>
              <a:rPr lang="en-US" sz="1800" dirty="0" smtClean="0"/>
              <a:t>  Model   (1973)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 err="1" smtClean="0"/>
              <a:t>Heston</a:t>
            </a:r>
            <a:r>
              <a:rPr lang="en-US" sz="1800" dirty="0" smtClean="0"/>
              <a:t>  Model              (1993)</a:t>
            </a:r>
          </a:p>
          <a:p>
            <a:pPr marL="366713" lvl="1" eaLnBrk="1" hangingPunct="1">
              <a:spcBef>
                <a:spcPts val="0"/>
              </a:spcBef>
              <a:buFontTx/>
              <a:buChar char="-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800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>Background</a:t>
            </a:r>
            <a:endParaRPr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90812" y="3852862"/>
            <a:ext cx="5419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495800" y="1143000"/>
            <a:ext cx="4800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Paper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201651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Introduction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Discretization</a:t>
            </a:r>
            <a:r>
              <a:rPr lang="en-US" sz="2000" dirty="0" smtClean="0">
                <a:latin typeface="+mn-lt"/>
              </a:rPr>
              <a:t> Schemes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Euler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Milshtein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 (1978) </a:t>
            </a:r>
          </a:p>
          <a:p>
            <a:pPr marL="366713" lvl="1" indent="-273050">
              <a:spcBef>
                <a:spcPts val="0"/>
              </a:spcBef>
              <a:buClr>
                <a:srgbClr val="D6903D"/>
              </a:buClr>
              <a:buSzPct val="85000"/>
              <a:buFontTx/>
              <a:buChar char="-"/>
              <a:defRPr/>
            </a:pPr>
            <a:r>
              <a:rPr lang="en-US" dirty="0" err="1" smtClean="0">
                <a:solidFill>
                  <a:schemeClr val="tx2"/>
                </a:solidFill>
                <a:latin typeface="+mn-lt"/>
              </a:rPr>
              <a:t>Talay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(1984, 1986)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Abstract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0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lang="en-US" sz="2000" dirty="0" smtClean="0">
                <a:latin typeface="+mn-lt"/>
              </a:rPr>
              <a:t>Theorem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Proof</a:t>
            </a:r>
          </a:p>
          <a:p>
            <a:pPr lvl="1"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Interpretation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Experiments</a:t>
            </a:r>
          </a:p>
          <a:p>
            <a:pPr indent="-273050">
              <a:spcBef>
                <a:spcPts val="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000" dirty="0" smtClean="0">
                <a:latin typeface="+mn-lt"/>
              </a:rPr>
              <a:t>More to go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304800"/>
            <a:ext cx="77724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are we going to speak about ?</a:t>
            </a:r>
            <a:endParaRPr kumimoji="0" lang="en-US" sz="5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867400"/>
          </a:xfrm>
        </p:spPr>
        <p:txBody>
          <a:bodyPr/>
          <a:lstStyle/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Definition.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partition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an interval  [0,T] is a finite sequence of numbers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of the form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Definition.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mesh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a partition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length of the longest of it’s subintervals, that is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Recall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Riemann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integral of a real function µ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Riemann-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Stieltjes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integral of a real function µ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real function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=g(t)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the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Itō</a:t>
            </a:r>
            <a:r>
              <a:rPr lang="en-US" sz="2000" dirty="0" smtClean="0"/>
              <a:t> integral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random process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SBM 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can be shown that this limit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converges in probability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smtClean="0">
                <a:latin typeface="Times New Roman" pitchFamily="18" charset="0"/>
                <a:cs typeface="Times New Roman" pitchFamily="18" charset="0"/>
              </a:rPr>
              <a:t>Itō</a:t>
            </a:r>
            <a:r>
              <a:rPr smtClean="0"/>
              <a:t> Integral</a:t>
            </a:r>
            <a:endParaRPr/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1939925" y="1295400"/>
          <a:ext cx="5451475" cy="365125"/>
        </p:xfrm>
        <a:graphic>
          <a:graphicData uri="http://schemas.openxmlformats.org/presentationml/2006/ole">
            <p:oleObj spid="_x0000_s69642" name="Equation" r:id="rId4" imgW="3403440" imgH="228600" progId="Equation.DSMT4">
              <p:embed/>
            </p:oleObj>
          </a:graphicData>
        </a:graphic>
      </p:graphicFrame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2514" y="2133600"/>
            <a:ext cx="308428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9645" name="Object 13"/>
          <p:cNvGraphicFramePr>
            <a:graphicFrameLocks noChangeAspect="1"/>
          </p:cNvGraphicFramePr>
          <p:nvPr/>
        </p:nvGraphicFramePr>
        <p:xfrm>
          <a:off x="2819400" y="2286000"/>
          <a:ext cx="2351088" cy="475585"/>
        </p:xfrm>
        <a:graphic>
          <a:graphicData uri="http://schemas.openxmlformats.org/presentationml/2006/ole">
            <p:oleObj spid="_x0000_s69645" name="Equation" r:id="rId6" imgW="1562040" imgH="317160" progId="Equation.DSMT4">
              <p:embed/>
            </p:oleObj>
          </a:graphicData>
        </a:graphic>
      </p:graphicFrame>
      <p:graphicFrame>
        <p:nvGraphicFramePr>
          <p:cNvPr id="69646" name="Object 14"/>
          <p:cNvGraphicFramePr>
            <a:graphicFrameLocks noChangeAspect="1"/>
          </p:cNvGraphicFramePr>
          <p:nvPr/>
        </p:nvGraphicFramePr>
        <p:xfrm>
          <a:off x="1752600" y="3581400"/>
          <a:ext cx="3200400" cy="487693"/>
        </p:xfrm>
        <a:graphic>
          <a:graphicData uri="http://schemas.openxmlformats.org/presentationml/2006/ole">
            <p:oleObj spid="_x0000_s69646" name="Equation" r:id="rId7" imgW="2654280" imgH="431640" progId="Equation.DSMT4">
              <p:embed/>
            </p:oleObj>
          </a:graphicData>
        </a:graphic>
      </p:graphicFrame>
      <p:graphicFrame>
        <p:nvGraphicFramePr>
          <p:cNvPr id="69647" name="Object 15"/>
          <p:cNvGraphicFramePr>
            <a:graphicFrameLocks noChangeAspect="1"/>
          </p:cNvGraphicFramePr>
          <p:nvPr/>
        </p:nvGraphicFramePr>
        <p:xfrm>
          <a:off x="1679575" y="4572000"/>
          <a:ext cx="3502025" cy="495595"/>
        </p:xfrm>
        <a:graphic>
          <a:graphicData uri="http://schemas.openxmlformats.org/presentationml/2006/ole">
            <p:oleObj spid="_x0000_s69647" name="Equation" r:id="rId8" imgW="2857320" imgH="431640" progId="Equation.DSMT4">
              <p:embed/>
            </p:oleObj>
          </a:graphicData>
        </a:graphic>
      </p:graphicFrame>
      <p:graphicFrame>
        <p:nvGraphicFramePr>
          <p:cNvPr id="69650" name="Object 18"/>
          <p:cNvGraphicFramePr>
            <a:graphicFrameLocks noChangeAspect="1"/>
          </p:cNvGraphicFramePr>
          <p:nvPr/>
        </p:nvGraphicFramePr>
        <p:xfrm>
          <a:off x="1665287" y="5524500"/>
          <a:ext cx="3516313" cy="495300"/>
        </p:xfrm>
        <a:graphic>
          <a:graphicData uri="http://schemas.openxmlformats.org/presentationml/2006/ole">
            <p:oleObj spid="_x0000_s69650" name="Equation" r:id="rId9" imgW="286992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562600"/>
          </a:xfrm>
        </p:spPr>
        <p:txBody>
          <a:bodyPr/>
          <a:lstStyle/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stochastic differential equation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(SDE) is of the form                    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is a short-hand of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integral equation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Wiener Process (SBM).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is 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Riemann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integral.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is an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Itō</a:t>
            </a:r>
            <a:r>
              <a:rPr lang="en-US" sz="2000" dirty="0" smtClean="0"/>
              <a:t> integral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Stochastic Differential Equation</a:t>
            </a:r>
            <a:endParaRPr/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990600" y="4343400"/>
          <a:ext cx="1143000" cy="427037"/>
        </p:xfrm>
        <a:graphic>
          <a:graphicData uri="http://schemas.openxmlformats.org/presentationml/2006/ole">
            <p:oleObj spid="_x0000_s70662" name="Equation" r:id="rId4" imgW="876240" imgH="330120" progId="Equation.DSMT4">
              <p:embed/>
            </p:oleObj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990600" y="4876800"/>
          <a:ext cx="1243012" cy="427037"/>
        </p:xfrm>
        <a:graphic>
          <a:graphicData uri="http://schemas.openxmlformats.org/presentationml/2006/ole">
            <p:oleObj spid="_x0000_s70663" name="Equation" r:id="rId5" imgW="952200" imgH="330120" progId="Equation.DSMT4">
              <p:embed/>
            </p:oleObj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2743200" y="1610313"/>
          <a:ext cx="3429000" cy="447087"/>
        </p:xfrm>
        <a:graphic>
          <a:graphicData uri="http://schemas.openxmlformats.org/presentationml/2006/ole">
            <p:oleObj spid="_x0000_s70665" name="Equation" r:id="rId6" imgW="1942920" imgH="253800" progId="Equation.DSMT4">
              <p:embed/>
            </p:oleObj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2438400" y="2889030"/>
          <a:ext cx="4191000" cy="539970"/>
        </p:xfrm>
        <a:graphic>
          <a:graphicData uri="http://schemas.openxmlformats.org/presentationml/2006/ole">
            <p:oleObj spid="_x0000_s70668" name="Equation" r:id="rId7" imgW="255240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5867400"/>
          </a:xfrm>
        </p:spPr>
        <p:txBody>
          <a:bodyPr/>
          <a:lstStyle/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process in n-dimensional Euclidean space                                                             is a process                             defined on a probability space                       and satisfying 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stochastic differential equation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form                  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Where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 &gt; 0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is a m-dimensional  SBM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satisfies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Lipschitz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continuity and polynomial growth conditions.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satisfies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Lipschitz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continuity and polynomial growth conditions.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Such that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Where                    and                    .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These conditions ensure the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existence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strong solution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 the SDE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/>
              <a:t>Øksendal</a:t>
            </a:r>
            <a:r>
              <a:rPr lang="en-US" sz="1400" dirty="0" smtClean="0"/>
              <a:t> 2003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It</a:t>
            </a:r>
            <a:r>
              <a:rPr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ō</a:t>
            </a:r>
            <a:r>
              <a:rPr smtClean="0"/>
              <a:t> Process</a:t>
            </a:r>
            <a:endParaRPr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1841500" y="1219200"/>
          <a:ext cx="1571625" cy="330200"/>
        </p:xfrm>
        <a:graphic>
          <a:graphicData uri="http://schemas.openxmlformats.org/presentationml/2006/ole">
            <p:oleObj spid="_x0000_s71682" name="Equation" r:id="rId4" imgW="1206360" imgH="25380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5356302" y="785658"/>
          <a:ext cx="677862" cy="312738"/>
        </p:xfrm>
        <a:graphic>
          <a:graphicData uri="http://schemas.openxmlformats.org/presentationml/2006/ole">
            <p:oleObj spid="_x0000_s71683" name="Equation" r:id="rId5" imgW="520560" imgH="241200" progId="Equation.DSMT4">
              <p:embed/>
            </p:oleObj>
          </a:graphicData>
        </a:graphic>
      </p:graphicFrame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6705600" y="1219200"/>
          <a:ext cx="744538" cy="330200"/>
        </p:xfrm>
        <a:graphic>
          <a:graphicData uri="http://schemas.openxmlformats.org/presentationml/2006/ole">
            <p:oleObj spid="_x0000_s71684" name="Equation" r:id="rId6" imgW="571320" imgH="253800" progId="Equation.DSMT4">
              <p:embed/>
            </p:oleObj>
          </a:graphicData>
        </a:graphic>
      </p:graphicFrame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2691546" y="2004501"/>
          <a:ext cx="4090254" cy="533400"/>
        </p:xfrm>
        <a:graphic>
          <a:graphicData uri="http://schemas.openxmlformats.org/presentationml/2006/ole">
            <p:oleObj spid="_x0000_s71685" name="Equation" r:id="rId7" imgW="1942920" imgH="253800" progId="Equation.DSMT4">
              <p:embed/>
            </p:oleObj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762000" y="3733800"/>
          <a:ext cx="1627187" cy="328613"/>
        </p:xfrm>
        <a:graphic>
          <a:graphicData uri="http://schemas.openxmlformats.org/presentationml/2006/ole">
            <p:oleObj spid="_x0000_s71686" name="Equation" r:id="rId8" imgW="1244520" imgH="253800" progId="Equation.DSMT4">
              <p:embed/>
            </p:oleObj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815975" y="4191000"/>
          <a:ext cx="1774825" cy="328613"/>
        </p:xfrm>
        <a:graphic>
          <a:graphicData uri="http://schemas.openxmlformats.org/presentationml/2006/ole">
            <p:oleObj spid="_x0000_s71687" name="Equation" r:id="rId9" imgW="1358640" imgH="253800" progId="Equation.DSMT4">
              <p:embed/>
            </p:oleObj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1295400" y="4724400"/>
          <a:ext cx="7000875" cy="690562"/>
        </p:xfrm>
        <a:graphic>
          <a:graphicData uri="http://schemas.openxmlformats.org/presentationml/2006/ole">
            <p:oleObj spid="_x0000_s71688" name="Equation" r:id="rId10" imgW="5359320" imgH="533160" progId="Equation.DSMT4">
              <p:embed/>
            </p:oleObj>
          </a:graphicData>
        </a:graphic>
      </p:graphicFrame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2514600" y="5586413"/>
          <a:ext cx="1001787" cy="433387"/>
        </p:xfrm>
        <a:graphic>
          <a:graphicData uri="http://schemas.openxmlformats.org/presentationml/2006/ole">
            <p:oleObj spid="_x0000_s71689" name="Equation" r:id="rId11" imgW="901440" imgH="393480" progId="Equation.DSMT4">
              <p:embed/>
            </p:oleObj>
          </a:graphicData>
        </a:graphic>
      </p:graphicFrame>
      <p:graphicFrame>
        <p:nvGraphicFramePr>
          <p:cNvPr id="71690" name="Object 10"/>
          <p:cNvGraphicFramePr>
            <a:graphicFrameLocks noChangeAspect="1"/>
          </p:cNvGraphicFramePr>
          <p:nvPr/>
        </p:nvGraphicFramePr>
        <p:xfrm>
          <a:off x="1008063" y="5614988"/>
          <a:ext cx="973137" cy="404812"/>
        </p:xfrm>
        <a:graphic>
          <a:graphicData uri="http://schemas.openxmlformats.org/presentationml/2006/ole">
            <p:oleObj spid="_x0000_s71690" name="Equation" r:id="rId12" imgW="876240" imgH="368280" progId="Equation.DSMT4">
              <p:embed/>
            </p:oleObj>
          </a:graphicData>
        </a:graphic>
      </p:graphicFrame>
      <p:pic>
        <p:nvPicPr>
          <p:cNvPr id="13" name="Picture 4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514600"/>
            <a:ext cx="8486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457200" y="3124199"/>
            <a:ext cx="8229600" cy="1387929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Existence and Uniqueness Conditions</a:t>
            </a:r>
            <a:endParaRPr kumimoji="0" lang="en-US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867400"/>
          </a:xfrm>
        </p:spPr>
        <p:txBody>
          <a:bodyPr/>
          <a:lstStyle/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time-homogeneous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n-dimensional Euclidean space                              is a process                      defined on a probability space                              and satisfying 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stochastic differential equation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form                  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is a m-dimensional  SBM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Lipschitz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continuous.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Lipschitz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continuous.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Meaning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                   and                    .</a:t>
            </a:r>
          </a:p>
          <a:p>
            <a:pPr marL="184150" indent="-457200" eaLnBrk="1" hangingPunct="1"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condition ensures the existence of a unique strong solution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the SDE (</a:t>
            </a:r>
            <a:r>
              <a:rPr lang="en-US" sz="2000" dirty="0" err="1" smtClean="0"/>
              <a:t>Øksendal</a:t>
            </a:r>
            <a:r>
              <a:rPr lang="en-US" sz="2000" dirty="0" smtClean="0"/>
              <a:t> 2003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indent="-45720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Diffusion Process</a:t>
            </a:r>
            <a:endParaRPr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132012" y="1412875"/>
          <a:ext cx="992188" cy="263525"/>
        </p:xfrm>
        <a:graphic>
          <a:graphicData uri="http://schemas.openxmlformats.org/presentationml/2006/ole">
            <p:oleObj spid="_x0000_s58375" name="Equation" r:id="rId4" imgW="761760" imgH="20304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7772400" y="906462"/>
          <a:ext cx="677862" cy="312738"/>
        </p:xfrm>
        <a:graphic>
          <a:graphicData uri="http://schemas.openxmlformats.org/presentationml/2006/ole">
            <p:oleObj spid="_x0000_s58376" name="Equation" r:id="rId5" imgW="520560" imgH="241200" progId="Equation.DSMT4">
              <p:embed/>
            </p:oleObj>
          </a:graphicData>
        </a:graphic>
      </p:graphicFrame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6553200" y="1371600"/>
          <a:ext cx="744538" cy="330200"/>
        </p:xfrm>
        <a:graphic>
          <a:graphicData uri="http://schemas.openxmlformats.org/presentationml/2006/ole">
            <p:oleObj spid="_x0000_s58377" name="Equation" r:id="rId6" imgW="571320" imgH="253800" progId="Equation.DSMT4">
              <p:embed/>
            </p:oleObj>
          </a:graphicData>
        </a:graphic>
      </p:graphicFrame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2651125" y="2209800"/>
          <a:ext cx="3663950" cy="533400"/>
        </p:xfrm>
        <a:graphic>
          <a:graphicData uri="http://schemas.openxmlformats.org/presentationml/2006/ole">
            <p:oleObj spid="_x0000_s58378" name="Equation" r:id="rId7" imgW="1739880" imgH="253800" progId="Equation.DSMT4">
              <p:embed/>
            </p:oleObj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1066800" y="3698875"/>
          <a:ext cx="1044575" cy="295275"/>
        </p:xfrm>
        <a:graphic>
          <a:graphicData uri="http://schemas.openxmlformats.org/presentationml/2006/ole">
            <p:oleObj spid="_x0000_s58379" name="Equation" r:id="rId8" imgW="799920" imgH="228600" progId="Equation.DSMT4">
              <p:embed/>
            </p:oleObj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1066800" y="4079875"/>
          <a:ext cx="1193800" cy="263525"/>
        </p:xfrm>
        <a:graphic>
          <a:graphicData uri="http://schemas.openxmlformats.org/presentationml/2006/ole">
            <p:oleObj spid="_x0000_s58380" name="Equation" r:id="rId9" imgW="914400" imgH="203040" progId="Equation.DSMT4">
              <p:embed/>
            </p:oleObj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1935163" y="4819650"/>
          <a:ext cx="5340350" cy="361950"/>
        </p:xfrm>
        <a:graphic>
          <a:graphicData uri="http://schemas.openxmlformats.org/presentationml/2006/ole">
            <p:oleObj spid="_x0000_s58381" name="Equation" r:id="rId10" imgW="4089240" imgH="279360" progId="Equation.DSMT4">
              <p:embed/>
            </p:oleObj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3048000" y="5334000"/>
          <a:ext cx="1001713" cy="433387"/>
        </p:xfrm>
        <a:graphic>
          <a:graphicData uri="http://schemas.openxmlformats.org/presentationml/2006/ole">
            <p:oleObj spid="_x0000_s58382" name="Equation" r:id="rId11" imgW="901440" imgH="393480" progId="Equation.DSMT4">
              <p:embed/>
            </p:oleObj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1447800" y="5362575"/>
          <a:ext cx="973137" cy="404812"/>
        </p:xfrm>
        <a:graphic>
          <a:graphicData uri="http://schemas.openxmlformats.org/presentationml/2006/ole">
            <p:oleObj spid="_x0000_s58383" name="Equation" r:id="rId12" imgW="876240" imgH="368280" progId="Equation.DSMT4">
              <p:embed/>
            </p:oleObj>
          </a:graphicData>
        </a:graphic>
      </p:graphicFrame>
      <p:pic>
        <p:nvPicPr>
          <p:cNvPr id="14" name="Picture 4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743200"/>
            <a:ext cx="84867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457200" y="3276599"/>
            <a:ext cx="8229600" cy="1387929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Existence and Uniqueness Conditions</a:t>
            </a:r>
            <a:endParaRPr kumimoji="0" lang="en-US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5374</TotalTime>
  <Words>2863</Words>
  <Application>Microsoft Office PowerPoint</Application>
  <PresentationFormat>On-screen Show (4:3)</PresentationFormat>
  <Paragraphs>899</Paragraphs>
  <Slides>41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Paper</vt:lpstr>
      <vt:lpstr>Equation</vt:lpstr>
      <vt:lpstr>Efficient Monte Carlo Simulation of Security Prices  </vt:lpstr>
      <vt:lpstr>Background</vt:lpstr>
      <vt:lpstr>Brownian Motion</vt:lpstr>
      <vt:lpstr>Wiener Process</vt:lpstr>
      <vt:lpstr>Background</vt:lpstr>
      <vt:lpstr>Itō Integral</vt:lpstr>
      <vt:lpstr>Stochastic Differential Equation</vt:lpstr>
      <vt:lpstr>Itō Process</vt:lpstr>
      <vt:lpstr>Diffusion Process</vt:lpstr>
      <vt:lpstr>Itō's Lemma</vt:lpstr>
      <vt:lpstr>Geometric Brownian Motion</vt:lpstr>
      <vt:lpstr>Geometric Brownian Motion</vt:lpstr>
      <vt:lpstr>Expected Growth Rate of GBM</vt:lpstr>
      <vt:lpstr>Properties of GBM</vt:lpstr>
      <vt:lpstr>Background</vt:lpstr>
      <vt:lpstr>The Black-Scholes Model</vt:lpstr>
      <vt:lpstr>The Heston Model</vt:lpstr>
      <vt:lpstr>Background</vt:lpstr>
      <vt:lpstr>Monte Carlo Evaluation</vt:lpstr>
      <vt:lpstr>Discrete-time Simulation</vt:lpstr>
      <vt:lpstr>The Euler Approximation</vt:lpstr>
      <vt:lpstr>The Euler Approximation Error</vt:lpstr>
      <vt:lpstr>The Milshtein Scheme</vt:lpstr>
      <vt:lpstr>The Milshtein Scheme</vt:lpstr>
      <vt:lpstr>The Milshtein Scheme</vt:lpstr>
      <vt:lpstr>The Milshtein Scheme</vt:lpstr>
      <vt:lpstr>Background</vt:lpstr>
      <vt:lpstr>Discrete-time Monte Carlo Simulations</vt:lpstr>
      <vt:lpstr>Background</vt:lpstr>
      <vt:lpstr>Abstract</vt:lpstr>
      <vt:lpstr>Background</vt:lpstr>
      <vt:lpstr>Assumptions</vt:lpstr>
      <vt:lpstr>Proof</vt:lpstr>
      <vt:lpstr>The Asymptotically Optimal Allocation</vt:lpstr>
      <vt:lpstr>Interpertation</vt:lpstr>
      <vt:lpstr>Experiments - Settings</vt:lpstr>
      <vt:lpstr>Background</vt:lpstr>
      <vt:lpstr>Experiments - Results</vt:lpstr>
      <vt:lpstr>Background</vt:lpstr>
      <vt:lpstr>More to go</vt:lpstr>
      <vt:lpstr>Thank you for listening</vt:lpstr>
    </vt:vector>
  </TitlesOfParts>
  <Company>Education Management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Good People Do Evil Things?</dc:title>
  <dc:creator>student</dc:creator>
  <cp:lastModifiedBy>Niv Nayman</cp:lastModifiedBy>
  <cp:revision>287</cp:revision>
  <dcterms:created xsi:type="dcterms:W3CDTF">2010-12-09T20:49:41Z</dcterms:created>
  <dcterms:modified xsi:type="dcterms:W3CDTF">2015-08-02T22:09:32Z</dcterms:modified>
</cp:coreProperties>
</file>