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2"/>
  </p:notesMasterIdLst>
  <p:handoutMasterIdLst>
    <p:handoutMasterId r:id="rId33"/>
  </p:handoutMasterIdLst>
  <p:sldIdLst>
    <p:sldId id="1667" r:id="rId3"/>
    <p:sldId id="1610" r:id="rId4"/>
    <p:sldId id="1620" r:id="rId5"/>
    <p:sldId id="1646" r:id="rId6"/>
    <p:sldId id="1516" r:id="rId7"/>
    <p:sldId id="1670" r:id="rId8"/>
    <p:sldId id="1666" r:id="rId9"/>
    <p:sldId id="1607" r:id="rId10"/>
    <p:sldId id="1672" r:id="rId11"/>
    <p:sldId id="1609" r:id="rId12"/>
    <p:sldId id="1678" r:id="rId13"/>
    <p:sldId id="1680" r:id="rId14"/>
    <p:sldId id="1681" r:id="rId15"/>
    <p:sldId id="1682" r:id="rId16"/>
    <p:sldId id="1692" r:id="rId17"/>
    <p:sldId id="1687" r:id="rId18"/>
    <p:sldId id="1696" r:id="rId19"/>
    <p:sldId id="1697" r:id="rId20"/>
    <p:sldId id="1698" r:id="rId21"/>
    <p:sldId id="1691" r:id="rId22"/>
    <p:sldId id="1699" r:id="rId23"/>
    <p:sldId id="1700" r:id="rId24"/>
    <p:sldId id="1701" r:id="rId25"/>
    <p:sldId id="1702" r:id="rId26"/>
    <p:sldId id="1703" r:id="rId27"/>
    <p:sldId id="1584" r:id="rId28"/>
    <p:sldId id="1587" r:id="rId29"/>
    <p:sldId id="1588" r:id="rId30"/>
    <p:sldId id="1704" r:id="rId31"/>
  </p:sldIdLst>
  <p:sldSz cx="9144000" cy="6858000" type="screen4x3"/>
  <p:notesSz cx="7315200" cy="9601200"/>
  <p:custDataLst>
    <p:tags r:id="rId34"/>
  </p:custDataLst>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EAEAEA"/>
    <a:srgbClr val="FFCC00"/>
    <a:srgbClr val="00FFFF"/>
    <a:srgbClr val="0000FF"/>
    <a:srgbClr val="000000"/>
    <a:srgbClr val="FFFFCC"/>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589" autoAdjust="0"/>
    <p:restoredTop sz="63949" autoAdjust="0"/>
  </p:normalViewPr>
  <p:slideViewPr>
    <p:cSldViewPr snapToGrid="0">
      <p:cViewPr>
        <p:scale>
          <a:sx n="75" d="100"/>
          <a:sy n="75" d="100"/>
        </p:scale>
        <p:origin x="-172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512"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5" Type="http://schemas.openxmlformats.org/officeDocument/2006/relationships/image" Target="../media/image74.wmf"/><Relationship Id="rId4" Type="http://schemas.openxmlformats.org/officeDocument/2006/relationships/image" Target="../media/image7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5" Type="http://schemas.openxmlformats.org/officeDocument/2006/relationships/image" Target="../media/image79.wmf"/><Relationship Id="rId4" Type="http://schemas.openxmlformats.org/officeDocument/2006/relationships/image" Target="../media/image7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88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55" tIns="48327" rIns="96655" bIns="48327" numCol="1" anchor="t" anchorCtr="0" compatLnSpc="1">
            <a:prstTxWarp prst="textNoShape">
              <a:avLst/>
            </a:prstTxWarp>
          </a:bodyPr>
          <a:lstStyle>
            <a:lvl1pPr defTabSz="965200">
              <a:defRPr sz="1200" b="0"/>
            </a:lvl1pPr>
          </a:lstStyle>
          <a:p>
            <a:endParaRPr lang="en-US"/>
          </a:p>
        </p:txBody>
      </p:sp>
      <p:sp>
        <p:nvSpPr>
          <p:cNvPr id="263885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p:spPr>
        <p:txBody>
          <a:bodyPr vert="horz" wrap="square" lIns="96655" tIns="48327" rIns="96655" bIns="48327" numCol="1" anchor="t" anchorCtr="0" compatLnSpc="1">
            <a:prstTxWarp prst="textNoShape">
              <a:avLst/>
            </a:prstTxWarp>
          </a:bodyPr>
          <a:lstStyle>
            <a:lvl1pPr algn="r" defTabSz="965200">
              <a:defRPr sz="1200" b="0"/>
            </a:lvl1pPr>
          </a:lstStyle>
          <a:p>
            <a:endParaRPr lang="en-US"/>
          </a:p>
        </p:txBody>
      </p:sp>
      <p:sp>
        <p:nvSpPr>
          <p:cNvPr id="263885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p:spPr>
        <p:txBody>
          <a:bodyPr vert="horz" wrap="square" lIns="96655" tIns="48327" rIns="96655" bIns="48327" numCol="1" anchor="b" anchorCtr="0" compatLnSpc="1">
            <a:prstTxWarp prst="textNoShape">
              <a:avLst/>
            </a:prstTxWarp>
          </a:bodyPr>
          <a:lstStyle>
            <a:lvl1pPr defTabSz="965200">
              <a:defRPr sz="1200" b="0"/>
            </a:lvl1pPr>
          </a:lstStyle>
          <a:p>
            <a:endParaRPr lang="en-US"/>
          </a:p>
        </p:txBody>
      </p:sp>
      <p:sp>
        <p:nvSpPr>
          <p:cNvPr id="263885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p:spPr>
        <p:txBody>
          <a:bodyPr vert="horz" wrap="square" lIns="96655" tIns="48327" rIns="96655" bIns="48327" numCol="1" anchor="b" anchorCtr="0" compatLnSpc="1">
            <a:prstTxWarp prst="textNoShape">
              <a:avLst/>
            </a:prstTxWarp>
          </a:bodyPr>
          <a:lstStyle>
            <a:lvl1pPr algn="r" defTabSz="965200">
              <a:defRPr sz="1200" b="0"/>
            </a:lvl1pPr>
          </a:lstStyle>
          <a:p>
            <a:fld id="{11AD3ED9-1E9F-4207-B580-430F831D230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55" tIns="48327" rIns="96655" bIns="48327" numCol="1" anchor="t" anchorCtr="0" compatLnSpc="1">
            <a:prstTxWarp prst="textNoShape">
              <a:avLst/>
            </a:prstTxWarp>
          </a:bodyPr>
          <a:lstStyle>
            <a:lvl1pPr defTabSz="965200">
              <a:defRPr sz="1200" b="0"/>
            </a:lvl1pPr>
          </a:lstStyle>
          <a:p>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6655" tIns="48327" rIns="96655" bIns="48327" numCol="1" anchor="t" anchorCtr="0" compatLnSpc="1">
            <a:prstTxWarp prst="textNoShape">
              <a:avLst/>
            </a:prstTxWarp>
          </a:bodyPr>
          <a:lstStyle>
            <a:lvl1pPr algn="r" defTabSz="965200">
              <a:defRPr sz="1200" b="0"/>
            </a:lvl1pPr>
          </a:lstStyle>
          <a:p>
            <a:endParaRPr lang="en-US"/>
          </a:p>
        </p:txBody>
      </p:sp>
      <p:sp>
        <p:nvSpPr>
          <p:cNvPr id="829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55" tIns="48327" rIns="96655"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6655" tIns="48327" rIns="96655" bIns="48327" numCol="1" anchor="b" anchorCtr="0" compatLnSpc="1">
            <a:prstTxWarp prst="textNoShape">
              <a:avLst/>
            </a:prstTxWarp>
          </a:bodyPr>
          <a:lstStyle>
            <a:lvl1pPr defTabSz="965200">
              <a:defRPr sz="1200" b="0"/>
            </a:lvl1pPr>
          </a:lstStyle>
          <a:p>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55" tIns="48327" rIns="96655" bIns="48327" numCol="1" anchor="b" anchorCtr="0" compatLnSpc="1">
            <a:prstTxWarp prst="textNoShape">
              <a:avLst/>
            </a:prstTxWarp>
          </a:bodyPr>
          <a:lstStyle>
            <a:lvl1pPr algn="r" defTabSz="965200">
              <a:defRPr sz="1200" b="0"/>
            </a:lvl1pPr>
          </a:lstStyle>
          <a:p>
            <a:fld id="{F37D8920-692E-49B9-8483-249E2960E90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465C2739-E951-47E7-9B81-F3773FC480F8}" type="slidenum">
              <a:rPr lang="en-US" sz="1200" b="0">
                <a:sym typeface="Arial" charset="0"/>
              </a:rPr>
              <a:pPr algn="r" defTabSz="965200"/>
              <a:t>1</a:t>
            </a:fld>
            <a:endParaRPr lang="en-US" sz="1200" b="0">
              <a:sym typeface="Arial" charset="0"/>
            </a:endParaRPr>
          </a:p>
        </p:txBody>
      </p:sp>
      <p:sp>
        <p:nvSpPr>
          <p:cNvPr id="1173507" name="Rectangle 2"/>
          <p:cNvSpPr>
            <a:spLocks noGrp="1" noRot="1" noChangeAspect="1" noChangeArrowheads="1" noTextEdit="1"/>
          </p:cNvSpPr>
          <p:nvPr>
            <p:ph type="sldImg"/>
          </p:nvPr>
        </p:nvSpPr>
        <p:spPr>
          <a:ln/>
        </p:spPr>
      </p:sp>
      <p:sp>
        <p:nvSpPr>
          <p:cNvPr id="1173508" name="Rectangle 3"/>
          <p:cNvSpPr>
            <a:spLocks noGrp="1" noChangeArrowheads="1"/>
          </p:cNvSpPr>
          <p:nvPr>
            <p:ph type="body" idx="1"/>
          </p:nvPr>
        </p:nvSpPr>
        <p:spPr/>
        <p:txBody>
          <a:bodyPr/>
          <a:lstStyle/>
          <a:p>
            <a:pPr eaLnBrk="1" hangingPunct="1"/>
            <a:r>
              <a:rPr lang="en-US" smtClean="0"/>
              <a:t>34</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0B792096-B82C-4164-B5E6-397827850E81}" type="slidenum">
              <a:rPr lang="en-US" sz="1200" b="0"/>
              <a:pPr algn="r" defTabSz="965200"/>
              <a:t>10</a:t>
            </a:fld>
            <a:endParaRPr lang="en-US" sz="1200" b="0"/>
          </a:p>
        </p:txBody>
      </p:sp>
      <p:sp>
        <p:nvSpPr>
          <p:cNvPr id="1045507" name="Rectangle 2"/>
          <p:cNvSpPr>
            <a:spLocks noGrp="1" noRot="1" noChangeAspect="1" noChangeArrowheads="1" noTextEdit="1"/>
          </p:cNvSpPr>
          <p:nvPr>
            <p:ph type="sldImg"/>
          </p:nvPr>
        </p:nvSpPr>
        <p:spPr>
          <a:ln/>
        </p:spPr>
      </p:sp>
      <p:sp>
        <p:nvSpPr>
          <p:cNvPr id="1045508"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We computed the optimal MMSE for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algorithms which are limited to certain patch size. </a:t>
            </a:r>
          </a:p>
          <a:p>
            <a:r>
              <a:rPr lang="en-US" sz="1200" kern="1200" dirty="0" smtClean="0">
                <a:solidFill>
                  <a:schemeClr val="tx1"/>
                </a:solidFill>
                <a:latin typeface="Arial" charset="0"/>
                <a:ea typeface="+mn-ea"/>
                <a:cs typeface="Arial" charset="0"/>
              </a:rPr>
              <a:t>But to compute the actual bound on image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we need to compute the MMSE for infinitely wide patches.  </a:t>
            </a:r>
          </a:p>
          <a:p>
            <a:r>
              <a:rPr lang="en-US" sz="1200" kern="1200" dirty="0" smtClean="0">
                <a:solidFill>
                  <a:schemeClr val="tx1"/>
                </a:solidFill>
                <a:latin typeface="Arial" charset="0"/>
                <a:ea typeface="+mn-ea"/>
                <a:cs typeface="Arial" charset="0"/>
              </a:rPr>
              <a:t>For that we want to know if there is any rule which will allow us to extrapolate this curve to infinity </a:t>
            </a:r>
          </a:p>
          <a:p>
            <a:endParaRPr lang="en-US" dirty="0" smtClean="0"/>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4E4B0DC7-2E6F-4D3E-AFAF-EE4AAB665709}" type="slidenum">
              <a:rPr lang="en-US" sz="1200" b="0"/>
              <a:pPr algn="r" defTabSz="965200"/>
              <a:t>11</a:t>
            </a:fld>
            <a:endParaRPr lang="en-US" sz="1200" b="0"/>
          </a:p>
        </p:txBody>
      </p:sp>
      <p:sp>
        <p:nvSpPr>
          <p:cNvPr id="1198083" name="Rectangle 2"/>
          <p:cNvSpPr>
            <a:spLocks noGrp="1" noRot="1" noChangeAspect="1" noChangeArrowheads="1" noTextEdit="1"/>
          </p:cNvSpPr>
          <p:nvPr>
            <p:ph type="sldImg"/>
          </p:nvPr>
        </p:nvSpPr>
        <p:spPr>
          <a:ln/>
        </p:spPr>
      </p:sp>
      <p:sp>
        <p:nvSpPr>
          <p:cNvPr id="119808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178" name="Rectangle 2"/>
          <p:cNvSpPr>
            <a:spLocks noGrp="1" noRot="1" noChangeAspect="1" noChangeArrowheads="1" noTextEdit="1"/>
          </p:cNvSpPr>
          <p:nvPr>
            <p:ph type="sldImg"/>
          </p:nvPr>
        </p:nvSpPr>
        <p:spPr>
          <a:ln/>
        </p:spPr>
      </p:sp>
      <p:sp>
        <p:nvSpPr>
          <p:cNvPr id="120217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Arial" charset="0"/>
              </a:rPr>
              <a:t>Roughly the number of samples is dense enough for a</a:t>
            </a:r>
            <a:r>
              <a:rPr lang="en-US" sz="1200" kern="1200" baseline="0" dirty="0" smtClean="0">
                <a:solidFill>
                  <a:schemeClr val="tx1"/>
                </a:solidFill>
                <a:latin typeface="Arial" charset="0"/>
                <a:ea typeface="+mn-ea"/>
                <a:cs typeface="Arial" charset="0"/>
              </a:rPr>
              <a:t> Non Parametric approach to work,  if we have enough clean samples around any noisy observation</a:t>
            </a:r>
            <a:endParaRPr lang="en-US" sz="1200" kern="1200" dirty="0" smtClean="0">
              <a:solidFill>
                <a:schemeClr val="tx1"/>
              </a:solidFill>
              <a:latin typeface="Arial" charset="0"/>
              <a:ea typeface="+mn-ea"/>
              <a:cs typeface="Arial" charset="0"/>
            </a:endParaRP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Let’s start by illustrating a search in a DB</a:t>
            </a:r>
          </a:p>
          <a:p>
            <a:r>
              <a:rPr lang="en-US" sz="1200" kern="1200" dirty="0" smtClean="0">
                <a:solidFill>
                  <a:schemeClr val="tx1"/>
                </a:solidFill>
                <a:latin typeface="Arial" charset="0"/>
                <a:ea typeface="+mn-ea"/>
                <a:cs typeface="Arial" charset="0"/>
              </a:rPr>
              <a:t>Here is a quarry noisy image and some possible clean explanations we found in a DB</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p:cNvSpPr>
            <a:spLocks noGrp="1" noRot="1" noChangeAspect="1" noChangeArrowheads="1" noTextEdit="1"/>
          </p:cNvSpPr>
          <p:nvPr>
            <p:ph type="sldImg"/>
          </p:nvPr>
        </p:nvSpPr>
        <p:spPr>
          <a:ln/>
        </p:spPr>
      </p:sp>
      <p:sp>
        <p:nvSpPr>
          <p:cNvPr id="1204227"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If we now consider a larger window not all these patches are still similar to the query</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6274" name="Rectangle 2"/>
          <p:cNvSpPr>
            <a:spLocks noGrp="1" noRot="1" noChangeAspect="1" noChangeArrowheads="1" noTextEdit="1"/>
          </p:cNvSpPr>
          <p:nvPr>
            <p:ph type="sldImg"/>
          </p:nvPr>
        </p:nvSpPr>
        <p:spPr>
          <a:ln/>
        </p:spPr>
      </p:sp>
      <p:sp>
        <p:nvSpPr>
          <p:cNvPr id="120627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Arial" charset="0"/>
              </a:rPr>
              <a:t>If we further increase the support these two last patches don’t fit either. </a:t>
            </a:r>
          </a:p>
          <a:p>
            <a:r>
              <a:rPr lang="en-US" sz="1200" kern="1200" dirty="0" smtClean="0">
                <a:solidFill>
                  <a:schemeClr val="tx1"/>
                </a:solidFill>
                <a:latin typeface="Arial" charset="0"/>
                <a:ea typeface="+mn-ea"/>
                <a:cs typeface="Arial" charset="0"/>
              </a:rPr>
              <a:t>So as we increase patch size good neighbors became more rare.  </a:t>
            </a:r>
          </a:p>
          <a:p>
            <a:r>
              <a:rPr lang="en-US" sz="1200" kern="1200" dirty="0" smtClean="0">
                <a:solidFill>
                  <a:schemeClr val="tx1"/>
                </a:solidFill>
                <a:latin typeface="Arial" charset="0"/>
                <a:ea typeface="+mn-ea"/>
                <a:cs typeface="Arial" charset="0"/>
              </a:rPr>
              <a:t> </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2"/>
          <p:cNvSpPr>
            <a:spLocks noGrp="1" noRot="1" noChangeAspect="1" noChangeArrowheads="1" noTextEdit="1"/>
          </p:cNvSpPr>
          <p:nvPr>
            <p:ph type="sldImg"/>
          </p:nvPr>
        </p:nvSpPr>
        <p:spPr>
          <a:ln/>
        </p:spPr>
      </p:sp>
      <p:sp>
        <p:nvSpPr>
          <p:cNvPr id="1226755"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But not all patches are equally hard. If we consider a smooth region, we have plenty of neighbors, even with a large support. </a:t>
            </a:r>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15F048C8-755E-4137-90C9-6EF4B1AA2F60}" type="slidenum">
              <a:rPr lang="en-US" sz="1200" b="0"/>
              <a:pPr algn="r" defTabSz="965200"/>
              <a:t>16</a:t>
            </a:fld>
            <a:endParaRPr lang="en-US" sz="1200" b="0"/>
          </a:p>
        </p:txBody>
      </p:sp>
      <p:sp>
        <p:nvSpPr>
          <p:cNvPr id="1216515" name="Rectangle 2"/>
          <p:cNvSpPr>
            <a:spLocks noGrp="1" noRot="1" noChangeAspect="1" noChangeArrowheads="1" noTextEdit="1"/>
          </p:cNvSpPr>
          <p:nvPr>
            <p:ph type="sldImg"/>
          </p:nvPr>
        </p:nvSpPr>
        <p:spPr>
          <a:ln/>
        </p:spPr>
      </p:sp>
      <p:sp>
        <p:nvSpPr>
          <p:cNvPr id="1216516"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We wanted to understand how much we can hope to gain by increasing window size, and we designed a number of empirical experiments described in the paper. </a:t>
            </a:r>
          </a:p>
          <a:p>
            <a:r>
              <a:rPr lang="en-US" sz="1200" kern="1200" dirty="0" smtClean="0">
                <a:solidFill>
                  <a:schemeClr val="tx1"/>
                </a:solidFill>
                <a:latin typeface="Arial" charset="0"/>
                <a:ea typeface="+mn-ea"/>
                <a:cs typeface="Arial" charset="0"/>
              </a:rPr>
              <a:t>We observed law of diminishing return. When an increase in patch size requires many more samples the performance gain due to these additional samples is relatively small.</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We saw that for uniform regions in which it is easy to increase the patch support because it is easy to find neighbors, </a:t>
            </a:r>
            <a:r>
              <a:rPr lang="en-US" sz="1200" kern="1200" baseline="0" dirty="0" smtClean="0">
                <a:solidFill>
                  <a:schemeClr val="tx1"/>
                </a:solidFill>
                <a:latin typeface="Arial" charset="0"/>
                <a:ea typeface="+mn-ea"/>
                <a:cs typeface="Arial" charset="0"/>
              </a:rPr>
              <a:t> a wider support also leads to a</a:t>
            </a:r>
            <a:r>
              <a:rPr lang="en-US" sz="1200" kern="1200" dirty="0" smtClean="0">
                <a:solidFill>
                  <a:schemeClr val="tx1"/>
                </a:solidFill>
                <a:latin typeface="Arial" charset="0"/>
                <a:ea typeface="+mn-ea"/>
                <a:cs typeface="Arial" charset="0"/>
              </a:rPr>
              <a:t> noticeable gain in PSNR</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On the other hand, for texture regions at which finding close neighbors is hard are actually the ones which gain less from a wider support.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suggest that one way to improve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algorithms it to choose their support size adaptively, and we show some results in the paper.</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E81E6A9B-1675-440E-BAEC-3ADEE7ABCCA0}" type="slidenum">
              <a:rPr lang="en-US" sz="1200" b="0"/>
              <a:pPr algn="r" defTabSz="965200"/>
              <a:t>17</a:t>
            </a:fld>
            <a:endParaRPr lang="en-US" sz="1200" b="0"/>
          </a:p>
        </p:txBody>
      </p:sp>
      <p:sp>
        <p:nvSpPr>
          <p:cNvPr id="1218563" name="Rectangle 2"/>
          <p:cNvSpPr>
            <a:spLocks noGrp="1" noRot="1" noChangeAspect="1" noChangeArrowheads="1" noTextEdit="1"/>
          </p:cNvSpPr>
          <p:nvPr>
            <p:ph type="sldImg"/>
          </p:nvPr>
        </p:nvSpPr>
        <p:spPr>
          <a:ln/>
        </p:spPr>
      </p:sp>
      <p:sp>
        <p:nvSpPr>
          <p:cNvPr id="1218564" name="Rectangle 3"/>
          <p:cNvSpPr>
            <a:spLocks noGrp="1" noChangeArrowheads="1"/>
          </p:cNvSpPr>
          <p:nvPr>
            <p:ph type="body" idx="1"/>
          </p:nvPr>
        </p:nvSpPr>
        <p:spPr>
          <a:noFill/>
        </p:spPr>
        <p:txBody>
          <a:bodyPr/>
          <a:lstStyle/>
          <a:p>
            <a:r>
              <a:rPr lang="en-US" dirty="0" smtClean="0"/>
              <a:t>To explain this lets consider a toy problem.</a:t>
            </a:r>
          </a:p>
          <a:p>
            <a:r>
              <a:rPr lang="en-US" dirty="0" smtClean="0"/>
              <a:t>Suppose we see a single pixel</a:t>
            </a:r>
            <a:r>
              <a:rPr lang="en-US" dirty="0" smtClean="0"/>
              <a:t>. We plot the noisy observation in black and some clean samples at red.</a:t>
            </a:r>
          </a:p>
          <a:p>
            <a:r>
              <a:rPr lang="en-US" dirty="0" smtClean="0"/>
              <a:t>Given</a:t>
            </a:r>
            <a:r>
              <a:rPr lang="en-US" baseline="0" dirty="0" smtClean="0"/>
              <a:t> one pixel, </a:t>
            </a:r>
            <a:r>
              <a:rPr lang="en-US" dirty="0" smtClean="0"/>
              <a:t> </a:t>
            </a:r>
            <a:r>
              <a:rPr lang="en-US" dirty="0" smtClean="0"/>
              <a:t>the uncertainty is at the order of the noise variance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46B418B8-2823-465A-9C10-5CE526BB252E}" type="slidenum">
              <a:rPr lang="en-US" sz="1200" b="0"/>
              <a:pPr algn="r" defTabSz="965200"/>
              <a:t>18</a:t>
            </a:fld>
            <a:endParaRPr lang="en-US" sz="1200" b="0"/>
          </a:p>
        </p:txBody>
      </p:sp>
      <p:sp>
        <p:nvSpPr>
          <p:cNvPr id="1220611" name="Rectangle 2"/>
          <p:cNvSpPr>
            <a:spLocks noGrp="1" noRot="1" noChangeAspect="1" noChangeArrowheads="1" noTextEdit="1"/>
          </p:cNvSpPr>
          <p:nvPr>
            <p:ph type="sldImg"/>
          </p:nvPr>
        </p:nvSpPr>
        <p:spPr>
          <a:ln/>
        </p:spPr>
      </p:sp>
      <p:sp>
        <p:nvSpPr>
          <p:cNvPr id="1220612" name="Rectangle 3"/>
          <p:cNvSpPr>
            <a:spLocks noGrp="1" noChangeArrowheads="1"/>
          </p:cNvSpPr>
          <p:nvPr>
            <p:ph type="body" idx="1"/>
          </p:nvPr>
        </p:nvSpPr>
        <p:spPr>
          <a:noFill/>
        </p:spPr>
        <p:txBody>
          <a:bodyPr/>
          <a:lstStyle/>
          <a:p>
            <a:r>
              <a:rPr lang="en-US" smtClean="0"/>
              <a:t>Now suppose we increase our window and see a 2nd pixel. Will that additional dimension help us? We consider 2 types of distributions. In the first one the two variables are fully independent so the x samples spread over the entire plane. In the 2nd case they are fully dependent and x values lie on a 1D line.</a:t>
            </a:r>
          </a:p>
          <a:p>
            <a:r>
              <a:rPr lang="en-US" smtClean="0"/>
              <a:t>Since the independent samples are spread over a larger volume we will have to draw a larger number of x samples until we find a sufficient number of neighbors for y. In the dependent case the volume of the distribution is smaller and we find more neighbors around y. </a:t>
            </a:r>
          </a:p>
          <a:p>
            <a:r>
              <a:rPr lang="en-US" smtClean="0"/>
              <a:t>On the other hand in the independent case seeing the extra dimension does not help us in reducing the uncertainty about the first pixel.  But in the dependent case the extra dimension reduces our uncertainty by a factor of 2.</a:t>
            </a:r>
          </a:p>
          <a:p>
            <a:r>
              <a:rPr lang="en-US" smtClean="0"/>
              <a:t>So when the two dimensions are correlated it is both easier to find neighbors and these neighbors are more helpful.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AEDEC7B0-9FE3-4D8D-84B8-A9111AC31EF4}" type="slidenum">
              <a:rPr lang="en-US" sz="1200" b="0"/>
              <a:pPr algn="r" defTabSz="965200"/>
              <a:t>19</a:t>
            </a:fld>
            <a:endParaRPr lang="en-US" sz="1200" b="0"/>
          </a:p>
        </p:txBody>
      </p:sp>
      <p:sp>
        <p:nvSpPr>
          <p:cNvPr id="1222659" name="Rectangle 2"/>
          <p:cNvSpPr>
            <a:spLocks noGrp="1" noRot="1" noChangeAspect="1" noChangeArrowheads="1" noTextEdit="1"/>
          </p:cNvSpPr>
          <p:nvPr>
            <p:ph type="sldImg"/>
          </p:nvPr>
        </p:nvSpPr>
        <p:spPr>
          <a:ln/>
        </p:spPr>
      </p:sp>
      <p:sp>
        <p:nvSpPr>
          <p:cNvPr id="122266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8" tIns="48329" rIns="96658" bIns="48329" anchor="b"/>
          <a:lstStyle/>
          <a:p>
            <a:pPr algn="r" defTabSz="966788"/>
            <a:fld id="{DBB19DEE-7E8E-4B23-BE70-C93B2FAD6872}" type="slidenum">
              <a:rPr lang="en-US" sz="1200" b="0"/>
              <a:pPr algn="r" defTabSz="966788"/>
              <a:t>2</a:t>
            </a:fld>
            <a:endParaRPr lang="en-US" sz="1200" b="0"/>
          </a:p>
        </p:txBody>
      </p:sp>
      <p:sp>
        <p:nvSpPr>
          <p:cNvPr id="1047555" name="Rectangle 2"/>
          <p:cNvSpPr>
            <a:spLocks noGrp="1" noRot="1" noChangeAspect="1" noChangeArrowheads="1" noTextEdit="1"/>
          </p:cNvSpPr>
          <p:nvPr>
            <p:ph type="sldImg"/>
          </p:nvPr>
        </p:nvSpPr>
        <p:spPr>
          <a:ln/>
        </p:spPr>
      </p:sp>
      <p:sp>
        <p:nvSpPr>
          <p:cNvPr id="1047556" name="Rectangle 3"/>
          <p:cNvSpPr>
            <a:spLocks noGrp="1" noChangeArrowheads="1"/>
          </p:cNvSpPr>
          <p:nvPr>
            <p:ph type="body" idx="1"/>
          </p:nvPr>
        </p:nvSpPr>
        <p:spPr/>
        <p:txBody>
          <a:bodyPr lIns="96658" tIns="48329" rIns="96658" bIns="48329"/>
          <a:lstStyle/>
          <a:p>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is probably the oldest image processing problem, and the vague definition is that we try to retrieve a clean source of a noisy shot.</a:t>
            </a:r>
          </a:p>
          <a:p>
            <a:r>
              <a:rPr lang="en-US" sz="1200" kern="1200" dirty="0" smtClean="0">
                <a:solidFill>
                  <a:schemeClr val="tx1"/>
                </a:solidFill>
                <a:latin typeface="Arial" charset="0"/>
                <a:ea typeface="+mn-ea"/>
                <a:cs typeface="Arial" charset="0"/>
              </a:rPr>
              <a:t>Our community invested numerous research efforts in image restoration algorithms and the results have improved significantly during the years. </a:t>
            </a:r>
          </a:p>
          <a:p>
            <a:r>
              <a:rPr lang="en-US" sz="1200" kern="1200" dirty="0" smtClean="0">
                <a:solidFill>
                  <a:schemeClr val="tx1"/>
                </a:solidFill>
                <a:latin typeface="Arial" charset="0"/>
                <a:ea typeface="+mn-ea"/>
                <a:cs typeface="Arial" charset="0"/>
              </a:rPr>
              <a:t>Yet, the results are not perfect. </a:t>
            </a:r>
          </a:p>
          <a:p>
            <a:r>
              <a:rPr lang="en-US" sz="1200" kern="1200" dirty="0" smtClean="0">
                <a:solidFill>
                  <a:schemeClr val="tx1"/>
                </a:solidFill>
                <a:latin typeface="Arial" charset="0"/>
                <a:ea typeface="+mn-ea"/>
                <a:cs typeface="Arial" charset="0"/>
              </a:rPr>
              <a:t>And the question is why. Is it just because vision researchers are not smart enough, or perhaps some uncertainty is inherent in the problem, and won’t go away even if we find perfect image models?</a:t>
            </a:r>
          </a:p>
          <a:p>
            <a:r>
              <a:rPr lang="en-US" sz="1200" kern="1200" dirty="0" smtClean="0">
                <a:solidFill>
                  <a:schemeClr val="tx1"/>
                </a:solidFill>
                <a:latin typeface="Arial" charset="0"/>
                <a:ea typeface="+mn-ea"/>
                <a:cs typeface="Arial" charset="0"/>
              </a:rPr>
              <a:t>The main question we would like to tackle in this talk is how much further can we expect to improve our algorithms if we invest additional years of research in the problem? </a:t>
            </a:r>
          </a:p>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70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2E52A48B-3C3F-4D6A-A7EB-79058474532E}" type="slidenum">
              <a:rPr lang="en-US" sz="1200" b="0"/>
              <a:pPr algn="r" defTabSz="965200"/>
              <a:t>20</a:t>
            </a:fld>
            <a:endParaRPr lang="en-US" sz="1200" b="0"/>
          </a:p>
        </p:txBody>
      </p:sp>
      <p:sp>
        <p:nvSpPr>
          <p:cNvPr id="1224707" name="Rectangle 2"/>
          <p:cNvSpPr>
            <a:spLocks noGrp="1" noRot="1" noChangeAspect="1" noChangeArrowheads="1" noTextEdit="1"/>
          </p:cNvSpPr>
          <p:nvPr>
            <p:ph type="sldImg"/>
          </p:nvPr>
        </p:nvSpPr>
        <p:spPr>
          <a:ln/>
        </p:spPr>
      </p:sp>
      <p:sp>
        <p:nvSpPr>
          <p:cNvPr id="122470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1CD9AEA3-3CD3-4866-AE02-DB0CD1619AD9}" type="slidenum">
              <a:rPr lang="en-US" sz="1200" b="0"/>
              <a:pPr algn="r" defTabSz="965200"/>
              <a:t>21</a:t>
            </a:fld>
            <a:endParaRPr lang="en-US" sz="1200" b="0"/>
          </a:p>
        </p:txBody>
      </p:sp>
      <p:sp>
        <p:nvSpPr>
          <p:cNvPr id="984067" name="Rectangle 2"/>
          <p:cNvSpPr>
            <a:spLocks noRot="1" noChangeArrowheads="1" noTextEdit="1"/>
          </p:cNvSpPr>
          <p:nvPr>
            <p:ph type="sldImg"/>
          </p:nvPr>
        </p:nvSpPr>
        <p:spPr>
          <a:ln/>
        </p:spPr>
      </p:sp>
      <p:sp>
        <p:nvSpPr>
          <p:cNvPr id="984068" name="Rectangle 3"/>
          <p:cNvSpPr>
            <a:spLocks noGrp="1" noChangeArrowheads="1"/>
          </p:cNvSpPr>
          <p:nvPr>
            <p:ph type="body" idx="1"/>
          </p:nvPr>
        </p:nvSpPr>
        <p:spPr>
          <a:noFill/>
        </p:spPr>
        <p:txBody>
          <a:bodyPr/>
          <a:lstStyle/>
          <a:p>
            <a:r>
              <a:rPr lang="en-US" dirty="0" smtClean="0"/>
              <a:t>To</a:t>
            </a:r>
            <a:r>
              <a:rPr lang="en-US" baseline="0" dirty="0" smtClean="0"/>
              <a:t> gain intuition, w</a:t>
            </a:r>
            <a:r>
              <a:rPr lang="en-US" dirty="0" smtClean="0"/>
              <a:t>e start by studying a</a:t>
            </a:r>
            <a:r>
              <a:rPr lang="en-US" baseline="0" dirty="0" smtClean="0"/>
              <a:t> simplified image formation model- the dead leaves model.</a:t>
            </a:r>
            <a:endParaRPr lang="en-US" dirty="0" smtClean="0"/>
          </a:p>
          <a:p>
            <a:r>
              <a:rPr lang="en-US" dirty="0" smtClean="0"/>
              <a:t>in </a:t>
            </a:r>
            <a:r>
              <a:rPr lang="en-US" dirty="0" smtClean="0"/>
              <a:t>the dead leaves </a:t>
            </a:r>
            <a:r>
              <a:rPr lang="en-US" dirty="0" smtClean="0"/>
              <a:t>model </a:t>
            </a:r>
            <a:r>
              <a:rPr lang="en-US" dirty="0" smtClean="0"/>
              <a:t>an image is formed as a collection of piecewise constant segments, and the intensity of each region selected independently.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5A4B594F-A208-4B02-B6DC-D0F8C08A70B4}" type="slidenum">
              <a:rPr lang="en-US" sz="1200" b="0"/>
              <a:pPr algn="r" defTabSz="965200"/>
              <a:t>22</a:t>
            </a:fld>
            <a:endParaRPr lang="en-US" sz="1200" b="0"/>
          </a:p>
        </p:txBody>
      </p:sp>
      <p:sp>
        <p:nvSpPr>
          <p:cNvPr id="986115" name="Rectangle 2"/>
          <p:cNvSpPr>
            <a:spLocks noRot="1" noChangeArrowheads="1" noTextEdit="1"/>
          </p:cNvSpPr>
          <p:nvPr>
            <p:ph type="sldImg"/>
          </p:nvPr>
        </p:nvSpPr>
        <p:spPr>
          <a:ln/>
        </p:spPr>
      </p:sp>
      <p:sp>
        <p:nvSpPr>
          <p:cNvPr id="986116" name="Rectangle 3"/>
          <p:cNvSpPr>
            <a:spLocks noGrp="1" noChangeArrowheads="1"/>
          </p:cNvSpPr>
          <p:nvPr>
            <p:ph type="body" idx="1"/>
          </p:nvPr>
        </p:nvSpPr>
        <p:spPr>
          <a:noFill/>
        </p:spPr>
        <p:txBody>
          <a:bodyPr/>
          <a:lstStyle/>
          <a:p>
            <a:r>
              <a:rPr lang="en-US" dirty="0" smtClean="0"/>
              <a:t>The advantage of this model is that defining the optimal </a:t>
            </a:r>
            <a:r>
              <a:rPr lang="en-US" dirty="0" err="1" smtClean="0"/>
              <a:t>denoising</a:t>
            </a:r>
            <a:r>
              <a:rPr lang="en-US" baseline="0" dirty="0" smtClean="0"/>
              <a:t> is easy, and we can do calculations in closed  form for any support size.</a:t>
            </a:r>
          </a:p>
          <a:p>
            <a:endParaRPr lang="en-US" dirty="0" smtClean="0"/>
          </a:p>
          <a:p>
            <a:r>
              <a:rPr lang="en-US" dirty="0" smtClean="0"/>
              <a:t>Suppose </a:t>
            </a:r>
            <a:r>
              <a:rPr lang="en-US" dirty="0" smtClean="0"/>
              <a:t>we are also given an oracle which tells us the edges locations. Then the best </a:t>
            </a:r>
            <a:r>
              <a:rPr lang="en-US" dirty="0" err="1" smtClean="0"/>
              <a:t>denoising</a:t>
            </a:r>
            <a:r>
              <a:rPr lang="en-US" dirty="0" smtClean="0"/>
              <a:t> is to average all pixels in each segment. And the error will be the noise variance divided by the number of pixels in a segment.</a:t>
            </a:r>
          </a:p>
          <a:p>
            <a:r>
              <a:rPr lang="en-US" dirty="0" smtClean="0"/>
              <a:t>So the MMSE with infinite support will be the average over all possible segment sizes s, of sigma^2 over s, times the probability of finding a segment of size 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93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00E76C90-F3B6-43E1-81D2-0744DF530634}" type="slidenum">
              <a:rPr lang="en-US" sz="1200" b="0"/>
              <a:pPr algn="r" defTabSz="965200"/>
              <a:t>23</a:t>
            </a:fld>
            <a:endParaRPr lang="en-US" sz="1200" b="0"/>
          </a:p>
        </p:txBody>
      </p:sp>
      <p:sp>
        <p:nvSpPr>
          <p:cNvPr id="1063939" name="Rectangle 2"/>
          <p:cNvSpPr>
            <a:spLocks noRot="1" noChangeArrowheads="1" noTextEdit="1"/>
          </p:cNvSpPr>
          <p:nvPr>
            <p:ph type="sldImg"/>
          </p:nvPr>
        </p:nvSpPr>
        <p:spPr>
          <a:ln/>
        </p:spPr>
      </p:sp>
      <p:sp>
        <p:nvSpPr>
          <p:cNvPr id="1063940" name="Rectangle 3"/>
          <p:cNvSpPr>
            <a:spLocks noGrp="1" noChangeArrowheads="1"/>
          </p:cNvSpPr>
          <p:nvPr>
            <p:ph type="body" idx="1"/>
          </p:nvPr>
        </p:nvSpPr>
        <p:spPr>
          <a:noFill/>
        </p:spPr>
        <p:txBody>
          <a:bodyPr/>
          <a:lstStyle/>
          <a:p>
            <a:r>
              <a:rPr lang="en-US" smtClean="0"/>
              <a:t>To compute the MMSE with a finite support d, we need to distinguish between two types of segments. If segment has size s smaller than d, only average over s pixels.   Otherwise, use all d pixels inside window but not the full segment.</a:t>
            </a:r>
          </a:p>
          <a:p>
            <a:r>
              <a:rPr lang="en-US" smtClean="0"/>
              <a:t>Now to actually compute this integral we need to know the probability  for a segment of size s pixels.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8307B15D-5C54-457F-A2BC-DA39D65D1F9E}" type="slidenum">
              <a:rPr lang="en-US" sz="1200" b="0"/>
              <a:pPr algn="r" defTabSz="965200"/>
              <a:t>24</a:t>
            </a:fld>
            <a:endParaRPr lang="en-US" sz="1200" b="0"/>
          </a:p>
        </p:txBody>
      </p:sp>
      <p:sp>
        <p:nvSpPr>
          <p:cNvPr id="988163" name="Rectangle 2"/>
          <p:cNvSpPr>
            <a:spLocks noRot="1" noChangeArrowheads="1" noTextEdit="1"/>
          </p:cNvSpPr>
          <p:nvPr>
            <p:ph type="sldImg"/>
          </p:nvPr>
        </p:nvSpPr>
        <p:spPr>
          <a:ln/>
        </p:spPr>
      </p:sp>
      <p:sp>
        <p:nvSpPr>
          <p:cNvPr id="988164" name="Rectangle 3"/>
          <p:cNvSpPr>
            <a:spLocks noGrp="1" noChangeArrowheads="1"/>
          </p:cNvSpPr>
          <p:nvPr>
            <p:ph type="body" idx="1"/>
          </p:nvPr>
        </p:nvSpPr>
        <p:spPr>
          <a:noFill/>
        </p:spPr>
        <p:txBody>
          <a:bodyPr/>
          <a:lstStyle/>
          <a:p>
            <a:r>
              <a:rPr lang="en-US" dirty="0" smtClean="0"/>
              <a:t>For that we are going to use a very strong property of natural images, the fact that their statistics are the same at all scales.</a:t>
            </a:r>
          </a:p>
          <a:p>
            <a:r>
              <a:rPr lang="en-US" dirty="0" smtClean="0"/>
              <a:t>A simple theorem shows that in a scale invariance distribution, segment size distribution  must be 1 over </a:t>
            </a:r>
            <a:r>
              <a:rPr lang="en-US" dirty="0" smtClean="0"/>
              <a:t>s</a:t>
            </a:r>
          </a:p>
          <a:p>
            <a:endParaRPr lang="en-US" dirty="0" smtClean="0"/>
          </a:p>
          <a:p>
            <a:r>
              <a:rPr lang="en-US" dirty="0" smtClean="0"/>
              <a:t>We wanted to check the actual distribution of segment size in real images. For that we repeated a simple experiment by Morel. We selected a threshold on intensities and divided the image to segments by simple quantization. In the figure we plot the inverse histogram of segment sizes we observed. It matches a straight line very accurately, which means that the empirical distribution is indeed 1/s.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4127875F-10F6-4BE9-833B-66824E12D4DC}" type="slidenum">
              <a:rPr lang="en-US" sz="1200" b="0"/>
              <a:pPr algn="r" defTabSz="965200"/>
              <a:t>25</a:t>
            </a:fld>
            <a:endParaRPr lang="en-US" sz="1200" b="0"/>
          </a:p>
        </p:txBody>
      </p:sp>
      <p:sp>
        <p:nvSpPr>
          <p:cNvPr id="992259" name="Rectangle 2"/>
          <p:cNvSpPr>
            <a:spLocks noRot="1" noChangeArrowheads="1" noTextEdit="1"/>
          </p:cNvSpPr>
          <p:nvPr>
            <p:ph type="sldImg"/>
          </p:nvPr>
        </p:nvSpPr>
        <p:spPr>
          <a:ln/>
        </p:spPr>
      </p:sp>
      <p:sp>
        <p:nvSpPr>
          <p:cNvPr id="992260" name="Rectangle 3"/>
          <p:cNvSpPr>
            <a:spLocks noGrp="1" noChangeArrowheads="1"/>
          </p:cNvSpPr>
          <p:nvPr>
            <p:ph type="body" idx="1"/>
          </p:nvPr>
        </p:nvSpPr>
        <p:spPr>
          <a:noFill/>
        </p:spPr>
        <p:txBody>
          <a:bodyPr/>
          <a:lstStyle/>
          <a:p>
            <a:r>
              <a:rPr lang="en-US" dirty="0" smtClean="0"/>
              <a:t>Once we convince ourselves that the distribution of segment sizes is 1/s we can compute the MMSE integral.</a:t>
            </a:r>
          </a:p>
          <a:p>
            <a:r>
              <a:rPr lang="en-US" dirty="0" smtClean="0"/>
              <a:t>A simple calculation shows that </a:t>
            </a:r>
            <a:r>
              <a:rPr lang="en-US" dirty="0" err="1" smtClean="0"/>
              <a:t>MMSEd</a:t>
            </a:r>
            <a:r>
              <a:rPr lang="en-US" dirty="0" smtClean="0"/>
              <a:t> which is the best achievable </a:t>
            </a:r>
            <a:r>
              <a:rPr lang="en-US" dirty="0" err="1" smtClean="0"/>
              <a:t>denoising</a:t>
            </a:r>
            <a:r>
              <a:rPr lang="en-US" dirty="0" smtClean="0"/>
              <a:t> results of a patch based algorithm equals the MMSE with infinite support plus a term which converges like 1/d. </a:t>
            </a:r>
          </a:p>
          <a:p>
            <a:r>
              <a:rPr lang="en-US" dirty="0" smtClean="0"/>
              <a:t>That is, the MMSE of finite support windows converge to the optimal one with a power law.</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02B09855-763A-48DC-8025-9A828900B8A9}" type="slidenum">
              <a:rPr lang="en-US" sz="1200" b="0"/>
              <a:pPr algn="r" defTabSz="965200"/>
              <a:t>26</a:t>
            </a:fld>
            <a:endParaRPr lang="en-US" sz="1200" b="0"/>
          </a:p>
        </p:txBody>
      </p:sp>
      <p:sp>
        <p:nvSpPr>
          <p:cNvPr id="994307" name="Rectangle 2"/>
          <p:cNvSpPr>
            <a:spLocks noGrp="1" noRot="1" noChangeAspect="1" noChangeArrowheads="1" noTextEdit="1"/>
          </p:cNvSpPr>
          <p:nvPr>
            <p:ph type="sldImg"/>
          </p:nvPr>
        </p:nvSpPr>
        <p:spPr>
          <a:ln/>
        </p:spPr>
      </p:sp>
      <p:sp>
        <p:nvSpPr>
          <p:cNvPr id="994308"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We reached the power law conclusion using the simplified dead leaves model. Yet, it turns out that it matches very well with the behavior of real images. </a:t>
            </a:r>
          </a:p>
          <a:p>
            <a:r>
              <a:rPr lang="en-US" sz="1200" kern="1200" dirty="0" smtClean="0">
                <a:solidFill>
                  <a:schemeClr val="tx1"/>
                </a:solidFill>
                <a:latin typeface="Arial" charset="0"/>
                <a:ea typeface="+mn-ea"/>
                <a:cs typeface="Arial" charset="0"/>
              </a:rPr>
              <a:t>To see that we used the optimal PSNR we have computed non parametrically on *real* images and plotted it as a function of window size, for the small sizes in which we could compute it.</a:t>
            </a:r>
          </a:p>
          <a:p>
            <a:r>
              <a:rPr lang="en-US" sz="1200" kern="1200" dirty="0" smtClean="0">
                <a:solidFill>
                  <a:schemeClr val="tx1"/>
                </a:solidFill>
                <a:latin typeface="Arial" charset="0"/>
                <a:ea typeface="+mn-ea"/>
                <a:cs typeface="Arial" charset="0"/>
              </a:rPr>
              <a:t>We observed an excellent fit with a power law model. </a:t>
            </a:r>
          </a:p>
          <a:p>
            <a:r>
              <a:rPr lang="en-US" sz="1200" kern="1200" dirty="0" smtClean="0">
                <a:solidFill>
                  <a:schemeClr val="tx1"/>
                </a:solidFill>
                <a:latin typeface="Arial" charset="0"/>
                <a:ea typeface="+mn-ea"/>
                <a:cs typeface="Arial" charset="0"/>
              </a:rPr>
              <a:t>But to convince you that this is not just a smooth curve we could fit with any parametric model, we tried an exponential curve, which fits quite poorly. The motivation for an exponential curve is that it results from the popular Markov random field priors.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If we conjecture that the optimal MMSE as a function of patch size follows a power law, we can fit a parametric model to the observations on finite supports. And we can extrapolate the curves and predict the optimal MMSE at infinitely wide windows.   </a:t>
            </a:r>
          </a:p>
          <a:p>
            <a:r>
              <a:rPr lang="en-US" sz="1200" kern="1200" dirty="0" smtClean="0">
                <a:solidFill>
                  <a:schemeClr val="tx1"/>
                </a:solidFill>
                <a:latin typeface="Arial" charset="0"/>
                <a:ea typeface="+mn-ea"/>
                <a:cs typeface="Arial" charset="0"/>
              </a:rPr>
              <a:t>And again the MMSE at infinite support is a bound on the best result of *any*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algorithm. </a:t>
            </a:r>
          </a:p>
          <a:p>
            <a:endParaRPr lang="en-US" dirty="0" smtClean="0"/>
          </a:p>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964588CD-F65D-412A-A362-02C64B4F12AB}" type="slidenum">
              <a:rPr lang="en-US" sz="1200" b="0"/>
              <a:pPr algn="r" defTabSz="965200"/>
              <a:t>27</a:t>
            </a:fld>
            <a:endParaRPr lang="en-US" sz="1200" b="0"/>
          </a:p>
        </p:txBody>
      </p:sp>
      <p:sp>
        <p:nvSpPr>
          <p:cNvPr id="1000451" name="Rectangle 2"/>
          <p:cNvSpPr>
            <a:spLocks noGrp="1" noRot="1" noChangeAspect="1" noChangeArrowheads="1" noTextEdit="1"/>
          </p:cNvSpPr>
          <p:nvPr>
            <p:ph type="sldImg"/>
          </p:nvPr>
        </p:nvSpPr>
        <p:spPr>
          <a:ln/>
        </p:spPr>
      </p:sp>
      <p:sp>
        <p:nvSpPr>
          <p:cNvPr id="1000452"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When we compare this extrapolation to the results of existing algorithms we see that there is still some room for improvement, but it is modest, at the order of 0.6 to 1.2 dB (depending on the exact noise</a:t>
            </a:r>
            <a:r>
              <a:rPr lang="en-US" sz="1200" kern="1200" baseline="0" dirty="0" smtClean="0">
                <a:solidFill>
                  <a:schemeClr val="tx1"/>
                </a:solidFill>
                <a:latin typeface="Arial" charset="0"/>
                <a:ea typeface="+mn-ea"/>
                <a:cs typeface="Arial" charset="0"/>
              </a:rPr>
              <a:t> variance)</a:t>
            </a:r>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Of course this extrapolation should be taken with a grain of salt but it can still provide some ballpark estimate of the best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results we can hope to achieve with future sophisticated algorithms.</a:t>
            </a:r>
          </a:p>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440EDDFE-7234-41F6-9112-2952A89CFBA0}" type="slidenum">
              <a:rPr lang="en-US" sz="1200" b="0"/>
              <a:pPr algn="r" defTabSz="965200"/>
              <a:t>28</a:t>
            </a:fld>
            <a:endParaRPr lang="en-US" sz="1200" b="0"/>
          </a:p>
        </p:txBody>
      </p:sp>
      <p:sp>
        <p:nvSpPr>
          <p:cNvPr id="1002499" name="Rectangle 2"/>
          <p:cNvSpPr>
            <a:spLocks noGrp="1" noRot="1" noChangeAspect="1" noChangeArrowheads="1" noTextEdit="1"/>
          </p:cNvSpPr>
          <p:nvPr>
            <p:ph type="sldImg"/>
          </p:nvPr>
        </p:nvSpPr>
        <p:spPr>
          <a:ln/>
        </p:spPr>
      </p:sp>
      <p:sp>
        <p:nvSpPr>
          <p:cNvPr id="100250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Rot="1" noChangeAspect="1" noChangeArrowheads="1" noTextEdit="1"/>
          </p:cNvSpPr>
          <p:nvPr>
            <p:ph type="sldImg"/>
          </p:nvPr>
        </p:nvSpPr>
        <p:spPr>
          <a:ln/>
        </p:spPr>
      </p:sp>
      <p:sp>
        <p:nvSpPr>
          <p:cNvPr id="115609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Arial" charset="0"/>
              </a:rPr>
              <a:t>Now about the exact scope of this conclusion. Lets try to restate the main assumptions. First of all we measured MSE and perhaps want we want to do is to sample from the posterior one image which will look good and not to find the mean image. Second the specific images database we used may not be a sufficiently good sample of images. And finally the power law is still a conjecture.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Yet I want to re emphasis that MMSE is by definition a bound on the result of any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algorithm. This includes algorithms which use recognition and class specific information like face detection or OCR, because if we have a perfect image prior it will know what is a face, so it can apply a face detector and then restrict itself to face images or text images.  </a:t>
            </a:r>
          </a:p>
          <a:p>
            <a:r>
              <a:rPr lang="en-US" sz="1200" kern="1200" dirty="0" smtClean="0">
                <a:solidFill>
                  <a:schemeClr val="tx1"/>
                </a:solidFill>
                <a:latin typeface="Arial" charset="0"/>
                <a:ea typeface="+mn-ea"/>
                <a:cs typeface="Arial" charset="0"/>
              </a:rPr>
              <a:t>Yet what we have computed here is the average error on all images and it is possible that the error only on the class of face or text images is lower.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MMSE also covers cases in which you captured a sequence of noisy images of the same scene. Since if we represent an ideal prior as an infinite enumeration of all images in the world it will eventually include multiple images of your specific scene.  Yet when we compute the conditional mean we need to identify images of the same scene from the noisy observation and this by itself may be hard. If you have an oracle telling you that those are images of the same scene you might do better than the MMSE </a:t>
            </a: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E7A5F481-A9A0-4FB4-B308-EA404E8FA5CF}" type="slidenum">
              <a:rPr lang="en-US" sz="1200" b="0"/>
              <a:pPr algn="r" defTabSz="965200"/>
              <a:t>3</a:t>
            </a:fld>
            <a:endParaRPr lang="en-US" sz="1200" b="0"/>
          </a:p>
        </p:txBody>
      </p:sp>
      <p:sp>
        <p:nvSpPr>
          <p:cNvPr id="1068035" name="Rectangle 2"/>
          <p:cNvSpPr>
            <a:spLocks noGrp="1" noRot="1" noChangeAspect="1" noChangeArrowheads="1" noTextEdit="1"/>
          </p:cNvSpPr>
          <p:nvPr>
            <p:ph type="sldImg"/>
          </p:nvPr>
        </p:nvSpPr>
        <p:spPr>
          <a:ln/>
        </p:spPr>
      </p:sp>
      <p:sp>
        <p:nvSpPr>
          <p:cNvPr id="1068036"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Before we go into details </a:t>
            </a:r>
          </a:p>
          <a:p>
            <a:r>
              <a:rPr lang="en-US" sz="1200" kern="1200" dirty="0" smtClean="0">
                <a:solidFill>
                  <a:schemeClr val="tx1"/>
                </a:solidFill>
                <a:latin typeface="Arial" charset="0"/>
                <a:ea typeface="+mn-ea"/>
                <a:cs typeface="Arial" charset="0"/>
              </a:rPr>
              <a:t>I would like to quickly illustrate what uncertainty in the actual statistics implies.  </a:t>
            </a:r>
          </a:p>
          <a:p>
            <a:r>
              <a:rPr lang="en-US" sz="1200" kern="1200" dirty="0" smtClean="0">
                <a:solidFill>
                  <a:schemeClr val="tx1"/>
                </a:solidFill>
                <a:latin typeface="Arial" charset="0"/>
                <a:ea typeface="+mn-ea"/>
                <a:cs typeface="Arial" charset="0"/>
              </a:rPr>
              <a:t>Suppose we look at a noisy image and try to infer the clean source.</a:t>
            </a:r>
          </a:p>
          <a:p>
            <a:r>
              <a:rPr lang="en-US" sz="1200" kern="1200" dirty="0" smtClean="0">
                <a:solidFill>
                  <a:schemeClr val="tx1"/>
                </a:solidFill>
                <a:latin typeface="Arial" charset="0"/>
                <a:ea typeface="+mn-ea"/>
                <a:cs typeface="Arial" charset="0"/>
              </a:rPr>
              <a:t>Any signal within the noise radii could generate the noisy observation.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395A334A-1E13-4005-AA87-6061A38CFEB7}" type="slidenum">
              <a:rPr lang="en-US" sz="1200" b="0"/>
              <a:pPr algn="r" defTabSz="965200"/>
              <a:t>4</a:t>
            </a:fld>
            <a:endParaRPr lang="en-US" sz="1200" b="0"/>
          </a:p>
        </p:txBody>
      </p:sp>
      <p:sp>
        <p:nvSpPr>
          <p:cNvPr id="1125379" name="Rectangle 2"/>
          <p:cNvSpPr>
            <a:spLocks noGrp="1" noRot="1" noChangeAspect="1" noChangeArrowheads="1" noTextEdit="1"/>
          </p:cNvSpPr>
          <p:nvPr>
            <p:ph type="sldImg"/>
          </p:nvPr>
        </p:nvSpPr>
        <p:spPr>
          <a:ln/>
        </p:spPr>
      </p:sp>
      <p:sp>
        <p:nvSpPr>
          <p:cNvPr id="1125380"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If we have a prior on clean images and we know they occupy only a subset of the space, we know that clean images could come only from this region and we can reduce the uncertainty volume.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However, note that even if we had a perfect prior it does not imply we can reduce the uncertainty to zero because there is no single true x.</a:t>
            </a:r>
          </a:p>
          <a:p>
            <a:r>
              <a:rPr lang="en-US" sz="1200" kern="1200" dirty="0" smtClean="0">
                <a:solidFill>
                  <a:schemeClr val="tx1"/>
                </a:solidFill>
                <a:latin typeface="Arial" charset="0"/>
                <a:ea typeface="+mn-ea"/>
                <a:cs typeface="Arial" charset="0"/>
              </a:rPr>
              <a:t>At one run of our algorithm that would be the true image, and on different run we can meet the exact same input y, but the actual x would be this one, and next time this one. Or this one or any of these.</a:t>
            </a:r>
          </a:p>
          <a:p>
            <a:r>
              <a:rPr lang="en-US" sz="1200" kern="1200" dirty="0" smtClean="0">
                <a:solidFill>
                  <a:schemeClr val="tx1"/>
                </a:solidFill>
                <a:latin typeface="Arial" charset="0"/>
                <a:ea typeface="+mn-ea"/>
                <a:cs typeface="Arial" charset="0"/>
              </a:rPr>
              <a:t>In this talk we would like to say something on the inherent size of this uncertainty volume. </a:t>
            </a:r>
          </a:p>
          <a:p>
            <a:r>
              <a:rPr lang="en-US" sz="1200" kern="1200" dirty="0" smtClean="0">
                <a:solidFill>
                  <a:schemeClr val="tx1"/>
                </a:solidFill>
                <a:latin typeface="Arial" charset="0"/>
                <a:ea typeface="+mn-ea"/>
                <a:cs typeface="Arial" charset="0"/>
              </a:rPr>
              <a:t> </a:t>
            </a:r>
          </a:p>
          <a:p>
            <a:endParaRPr lang="en-US" dirty="0" smtClean="0"/>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0C2F66B6-4660-4939-9966-04249A4B205E}" type="slidenum">
              <a:rPr lang="en-US" sz="1200" b="0"/>
              <a:pPr algn="r" defTabSz="965200"/>
              <a:t>5</a:t>
            </a:fld>
            <a:endParaRPr lang="en-US" sz="1200" b="0"/>
          </a:p>
        </p:txBody>
      </p:sp>
      <p:sp>
        <p:nvSpPr>
          <p:cNvPr id="848899" name="Rectangle 2"/>
          <p:cNvSpPr>
            <a:spLocks noGrp="1" noRot="1" noChangeAspect="1" noChangeArrowheads="1" noTextEdit="1"/>
          </p:cNvSpPr>
          <p:nvPr>
            <p:ph type="sldImg"/>
          </p:nvPr>
        </p:nvSpPr>
        <p:spPr>
          <a:ln/>
        </p:spPr>
      </p:sp>
      <p:sp>
        <p:nvSpPr>
          <p:cNvPr id="848900" name="Rectangle 3"/>
          <p:cNvSpPr>
            <a:spLocks noGrp="1" noChangeArrowheads="1"/>
          </p:cNvSpPr>
          <p:nvPr>
            <p:ph type="body" idx="1"/>
          </p:nvPr>
        </p:nvSpPr>
        <p:spPr>
          <a:noFill/>
        </p:spPr>
        <p:txBody>
          <a:bodyPr/>
          <a:lstStyle/>
          <a:p>
            <a:r>
              <a:rPr lang="en-US" dirty="0" smtClean="0"/>
              <a:t>There are a few previous attempts to study </a:t>
            </a:r>
            <a:r>
              <a:rPr lang="en-US" dirty="0" err="1" smtClean="0"/>
              <a:t>denoising</a:t>
            </a:r>
            <a:r>
              <a:rPr lang="en-US" dirty="0" smtClean="0"/>
              <a:t> limits, but all these approaches make some assumption on the distribution and study the limits of a distribution which satisfy such assumptions. This limits the conclusions since it is not clear if the actual natural image distribution satisfy any of these assumptions</a:t>
            </a:r>
          </a:p>
          <a:p>
            <a:r>
              <a:rPr lang="en-US" dirty="0" smtClean="0"/>
              <a:t>Our goal is to study </a:t>
            </a:r>
            <a:r>
              <a:rPr lang="en-US" dirty="0" err="1" smtClean="0"/>
              <a:t>denoising</a:t>
            </a:r>
            <a:r>
              <a:rPr lang="en-US" dirty="0" smtClean="0"/>
              <a:t> limits without assumptions. And of course the main challenge is that despite years of research there is not even a model for the distribution of natural images.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CFD74068-0EF7-41CC-BD4B-C62BDE1E1E90}" type="slidenum">
              <a:rPr lang="en-US" sz="1200" b="0"/>
              <a:pPr algn="r" defTabSz="965200"/>
              <a:t>6</a:t>
            </a:fld>
            <a:endParaRPr lang="en-US" sz="1200" b="0"/>
          </a:p>
        </p:txBody>
      </p:sp>
      <p:sp>
        <p:nvSpPr>
          <p:cNvPr id="1179651" name="Rectangle 2"/>
          <p:cNvSpPr>
            <a:spLocks noGrp="1" noRot="1" noChangeAspect="1" noChangeArrowheads="1" noTextEdit="1"/>
          </p:cNvSpPr>
          <p:nvPr>
            <p:ph type="sldImg"/>
          </p:nvPr>
        </p:nvSpPr>
        <p:spPr>
          <a:ln/>
        </p:spPr>
      </p:sp>
      <p:sp>
        <p:nvSpPr>
          <p:cNvPr id="1179652" name="Rectangle 3"/>
          <p:cNvSpPr>
            <a:spLocks noGrp="1" noChangeArrowheads="1"/>
          </p:cNvSpPr>
          <p:nvPr>
            <p:ph type="body" idx="1"/>
          </p:nvPr>
        </p:nvSpPr>
        <p:spPr>
          <a:noFill/>
        </p:spPr>
        <p:txBody>
          <a:bodyPr/>
          <a:lstStyle/>
          <a:p>
            <a:r>
              <a:rPr lang="en-US" dirty="0" smtClean="0"/>
              <a:t>In the statistics literature, the minimum mean squared error of an inference problem is a  basic statistics concept and it is equal to the conditional variance, which is the volume of the distribution p x given y. It also provide a rule for the best answer of an algorithm, it should be the conditional mean.</a:t>
            </a:r>
          </a:p>
          <a:p>
            <a:r>
              <a:rPr lang="en-US" dirty="0" smtClean="0"/>
              <a:t>To compute that ideal MMSE we need to have access to the actual natural image distribution, and our main challenge is that despite years of research we not have a good model</a:t>
            </a:r>
          </a:p>
          <a:p>
            <a:r>
              <a:rPr lang="en-US" dirty="0" smtClean="0"/>
              <a:t>However, note that if we could compute the conditional variance with the true p(x) and not with any of the existing approximations, this is by definition the lowest </a:t>
            </a:r>
            <a:r>
              <a:rPr lang="en-US" dirty="0" smtClean="0"/>
              <a:t>mean squared error </a:t>
            </a:r>
            <a:r>
              <a:rPr lang="en-US" dirty="0" smtClean="0"/>
              <a:t>we can hope to achieve with </a:t>
            </a:r>
            <a:r>
              <a:rPr lang="en-US" dirty="0" smtClean="0"/>
              <a:t>*any* </a:t>
            </a:r>
            <a:r>
              <a:rPr lang="en-US" dirty="0" smtClean="0"/>
              <a:t>future algorithm.</a:t>
            </a:r>
          </a:p>
          <a:p>
            <a:r>
              <a:rPr lang="en-US" dirty="0" smtClean="0"/>
              <a:t>It is a measure </a:t>
            </a:r>
            <a:r>
              <a:rPr lang="en-US" dirty="0" smtClean="0"/>
              <a:t>of </a:t>
            </a:r>
            <a:r>
              <a:rPr lang="en-US" dirty="0" smtClean="0"/>
              <a:t>the inherent uncertainty in the data, rather than the result of any particular algorithm. </a:t>
            </a:r>
            <a:endParaRPr lang="en-US" dirty="0" smtClean="0"/>
          </a:p>
          <a:p>
            <a:endParaRPr lang="en-US"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In particular the MMSE will outperform algorithms which use internal image statistics and class specific information. Since the optimal algorithm which can utilize the full image support can in particular use internal repetition of smaller patches. Also, an algorithm which have a perfect model for natural images will also know what is a face so it can also run a face detector and then restrict itself to face images. </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1C118F67-D066-42CB-82A8-34D2D032A58A}" type="slidenum">
              <a:rPr lang="en-US" sz="1200" b="0"/>
              <a:pPr algn="r" defTabSz="965200"/>
              <a:t>7</a:t>
            </a:fld>
            <a:endParaRPr lang="en-US" sz="1200" b="0"/>
          </a:p>
        </p:txBody>
      </p:sp>
      <p:sp>
        <p:nvSpPr>
          <p:cNvPr id="1171459" name="Rectangle 2"/>
          <p:cNvSpPr>
            <a:spLocks noGrp="1" noRot="1" noChangeAspect="1" noChangeArrowheads="1" noTextEdit="1"/>
          </p:cNvSpPr>
          <p:nvPr>
            <p:ph type="sldImg"/>
          </p:nvPr>
        </p:nvSpPr>
        <p:spPr>
          <a:ln/>
        </p:spPr>
      </p:sp>
      <p:sp>
        <p:nvSpPr>
          <p:cNvPr id="1171460"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At some parts of this talk we will consider patch based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algorithms.</a:t>
            </a:r>
          </a:p>
          <a:p>
            <a:r>
              <a:rPr lang="en-US" sz="1200" kern="1200" dirty="0" smtClean="0">
                <a:solidFill>
                  <a:schemeClr val="tx1"/>
                </a:solidFill>
                <a:latin typeface="Arial" charset="0"/>
                <a:ea typeface="+mn-ea"/>
                <a:cs typeface="Arial" charset="0"/>
              </a:rPr>
              <a:t>To determine the clean value of a central pixel, a patch based algorithm can access and use only the </a:t>
            </a:r>
            <a:r>
              <a:rPr lang="en-US" sz="1200" kern="1200" dirty="0" err="1" smtClean="0">
                <a:solidFill>
                  <a:schemeClr val="tx1"/>
                </a:solidFill>
                <a:latin typeface="Arial" charset="0"/>
                <a:ea typeface="+mn-ea"/>
                <a:cs typeface="Arial" charset="0"/>
              </a:rPr>
              <a:t>kxk</a:t>
            </a:r>
            <a:r>
              <a:rPr lang="en-US" sz="1200" kern="1200" dirty="0" smtClean="0">
                <a:solidFill>
                  <a:schemeClr val="tx1"/>
                </a:solidFill>
                <a:latin typeface="Arial" charset="0"/>
                <a:ea typeface="+mn-ea"/>
                <a:cs typeface="Arial" charset="0"/>
              </a:rPr>
              <a:t> support of pixels around it.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For example a bilateral filer smoothing over a compact support window is a patch based algorithm. However a non local means algorithm which averages patches from the same noisy image is effectively using as support the entire image.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MMSE of a patch based </a:t>
            </a:r>
            <a:r>
              <a:rPr lang="en-US" sz="1200" kern="1200" dirty="0" err="1" smtClean="0">
                <a:solidFill>
                  <a:schemeClr val="tx1"/>
                </a:solidFill>
                <a:latin typeface="Arial" charset="0"/>
                <a:ea typeface="+mn-ea"/>
                <a:cs typeface="Arial" charset="0"/>
              </a:rPr>
              <a:t>denoising</a:t>
            </a:r>
            <a:r>
              <a:rPr lang="en-US" sz="1200" kern="1200" dirty="0" smtClean="0">
                <a:solidFill>
                  <a:schemeClr val="tx1"/>
                </a:solidFill>
                <a:latin typeface="Arial" charset="0"/>
                <a:ea typeface="+mn-ea"/>
                <a:cs typeface="Arial" charset="0"/>
              </a:rPr>
              <a:t> algorithm is defined in a similar way, as the conditional variance, but  over the distribution of d pixel patches and not over the distribution of full images.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Of course the exact support size should affect performance and we will try to study how the performance change as a function of patch size.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 </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0"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7EACF791-7C3A-47D2-9365-AD7B7163CC1A}" type="slidenum">
              <a:rPr lang="en-US" sz="1200" b="0"/>
              <a:pPr algn="r" defTabSz="965200"/>
              <a:t>8</a:t>
            </a:fld>
            <a:endParaRPr lang="en-US" sz="1200" b="0"/>
          </a:p>
        </p:txBody>
      </p:sp>
      <p:sp>
        <p:nvSpPr>
          <p:cNvPr id="1041411" name="Rectangle 2"/>
          <p:cNvSpPr>
            <a:spLocks noGrp="1" noRot="1" noChangeAspect="1" noChangeArrowheads="1" noTextEdit="1"/>
          </p:cNvSpPr>
          <p:nvPr>
            <p:ph type="sldImg"/>
          </p:nvPr>
        </p:nvSpPr>
        <p:spPr>
          <a:ln/>
        </p:spPr>
      </p:sp>
      <p:sp>
        <p:nvSpPr>
          <p:cNvPr id="1041412" name="Rectangle 3"/>
          <p:cNvSpPr>
            <a:spLocks noGrp="1" noChangeArrowheads="1"/>
          </p:cNvSpPr>
          <p:nvPr>
            <p:ph type="body" idx="1"/>
          </p:nvPr>
        </p:nvSpPr>
        <p:spPr>
          <a:noFill/>
        </p:spPr>
        <p:txBody>
          <a:bodyPr/>
          <a:lstStyle/>
          <a:p>
            <a:r>
              <a:rPr lang="en-US" smtClean="0"/>
              <a:t>Once we promoted the definition of MMSE we want to ask if we can compute it. The main challenge is that to compute the MMSE we need access to the true natural image distribution, and despite years of research a good model was not yet achieved.</a:t>
            </a:r>
          </a:p>
          <a:p>
            <a:r>
              <a:rPr lang="en-US" smtClean="0"/>
              <a:t>Our idea was that despite the fact that we don’t have a parametric model we can still sample from the image distribution by collecting many images from the web.</a:t>
            </a:r>
          </a:p>
          <a:p>
            <a:r>
              <a:rPr lang="en-US" smtClean="0"/>
              <a:t>And then we can compute the conditional mean and the conditional variance non parametrically.</a:t>
            </a:r>
          </a:p>
          <a:p>
            <a:r>
              <a:rPr lang="en-US" smtClean="0"/>
              <a:t>We take clean images which were sampled from p(x), average them weighted by p(y|x).</a:t>
            </a:r>
          </a:p>
          <a:p>
            <a:r>
              <a:rPr lang="en-US" smtClean="0"/>
              <a:t>And for a Gaussian noise computing p(y|x) is trivial. </a:t>
            </a:r>
          </a:p>
          <a:p>
            <a:r>
              <a:rPr lang="en-US" smtClean="0"/>
              <a:t>The quality of a  parametric approach relies heavily on the number of samples we use.</a:t>
            </a:r>
          </a:p>
          <a:p>
            <a:r>
              <a:rPr lang="en-US" smtClean="0"/>
              <a:t>One of our contributions in 2011 was to propose a statistical measure to determine when the samples are dense enough and the non parametric estimate is reliable.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5" tIns="48327" rIns="96655" bIns="48327" anchor="b"/>
          <a:lstStyle/>
          <a:p>
            <a:pPr algn="r" defTabSz="965200"/>
            <a:fld id="{DF470C44-93CB-4779-9CE2-18749AA9549D}" type="slidenum">
              <a:rPr lang="en-US" sz="1200" b="0"/>
              <a:pPr algn="r" defTabSz="965200"/>
              <a:t>9</a:t>
            </a:fld>
            <a:endParaRPr lang="en-US" sz="1200" b="0"/>
          </a:p>
        </p:txBody>
      </p:sp>
      <p:sp>
        <p:nvSpPr>
          <p:cNvPr id="1185795" name="Rectangle 2"/>
          <p:cNvSpPr>
            <a:spLocks noGrp="1" noRot="1" noChangeAspect="1" noChangeArrowheads="1" noTextEdit="1"/>
          </p:cNvSpPr>
          <p:nvPr>
            <p:ph type="sldImg"/>
          </p:nvPr>
        </p:nvSpPr>
        <p:spPr>
          <a:ln/>
        </p:spPr>
      </p:sp>
      <p:sp>
        <p:nvSpPr>
          <p:cNvPr id="1185796" name="Rectangle 3"/>
          <p:cNvSpPr>
            <a:spLocks noGrp="1" noChangeArrowheads="1"/>
          </p:cNvSpPr>
          <p:nvPr>
            <p:ph type="body" idx="1"/>
          </p:nvPr>
        </p:nvSpPr>
        <p:spPr>
          <a:noFill/>
        </p:spPr>
        <p:txBody>
          <a:bodyPr/>
          <a:lstStyle/>
          <a:p>
            <a:r>
              <a:rPr lang="en-US" sz="1200" kern="1200" dirty="0" smtClean="0">
                <a:solidFill>
                  <a:schemeClr val="tx1"/>
                </a:solidFill>
                <a:latin typeface="Arial" charset="0"/>
                <a:ea typeface="+mn-ea"/>
                <a:cs typeface="Arial" charset="0"/>
              </a:rPr>
              <a:t>In our last year paper we burned a cluster and computed the MMSE non parametrically for different patch size and for different noise levels.</a:t>
            </a:r>
          </a:p>
          <a:p>
            <a:r>
              <a:rPr lang="en-US" sz="1200" kern="1200" dirty="0" smtClean="0">
                <a:solidFill>
                  <a:schemeClr val="tx1"/>
                </a:solidFill>
                <a:latin typeface="Arial" charset="0"/>
                <a:ea typeface="+mn-ea"/>
                <a:cs typeface="Arial" charset="0"/>
              </a:rPr>
              <a:t>Due to curse of dimensionality samples are denser when the patch size is smaller, and in practice we could use the non parametric approach reliably only for small patch sizes.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In this slide we plot PSNR which is -10log 10 of the MMSE, as a function of patch size, but the maximal patch size for which we could compute it is limited.</a:t>
            </a:r>
          </a:p>
          <a:p>
            <a:r>
              <a:rPr lang="en-US" sz="1200" kern="1200" dirty="0" smtClean="0">
                <a:solidFill>
                  <a:schemeClr val="tx1"/>
                </a:solidFill>
                <a:latin typeface="Arial" charset="0"/>
                <a:ea typeface="+mn-ea"/>
                <a:cs typeface="Arial"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97531F4-2CA0-4F59-A9B5-58C91B9EA3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8C75ADC-6586-42BC-BC85-072DDF8ABD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01600"/>
            <a:ext cx="2114550" cy="637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01600"/>
            <a:ext cx="6191250" cy="637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7E2FFC4-F23B-4205-ACEC-D7764B65AFB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01600"/>
            <a:ext cx="8458200" cy="10985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476375"/>
            <a:ext cx="4130675"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87875" y="1476375"/>
            <a:ext cx="4132263" cy="2424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87875" y="4052888"/>
            <a:ext cx="4132263" cy="2424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 Box 3"/>
          <p:cNvSpPr txBox="1">
            <a:spLocks noGrp="1" noChangeArrowheads="1"/>
          </p:cNvSpPr>
          <p:nvPr>
            <p:ph type="sldNum" sz="quarter" idx="10"/>
          </p:nvPr>
        </p:nvSpPr>
        <p:spPr>
          <a:ln/>
        </p:spPr>
        <p:txBody>
          <a:bodyPr/>
          <a:lstStyle>
            <a:lvl1pPr>
              <a:defRPr/>
            </a:lvl1pPr>
          </a:lstStyle>
          <a:p>
            <a:pPr>
              <a:defRPr/>
            </a:pPr>
            <a:fld id="{D5BBD505-DA56-463B-BFE7-AF4A21F4EB4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01600"/>
            <a:ext cx="8458200" cy="10985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76375"/>
            <a:ext cx="4130675"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87875" y="1476375"/>
            <a:ext cx="4132263" cy="2424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87875" y="4052888"/>
            <a:ext cx="4132263" cy="2424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8618538" y="0"/>
            <a:ext cx="312737" cy="304800"/>
          </a:xfrm>
        </p:spPr>
        <p:txBody>
          <a:bodyPr/>
          <a:lstStyle>
            <a:lvl1pPr>
              <a:defRPr/>
            </a:lvl1pPr>
          </a:lstStyle>
          <a:p>
            <a:pPr>
              <a:defRPr/>
            </a:pPr>
            <a:fld id="{DC94E569-7715-4C2C-B671-C71EBEABCF2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a:defRPr/>
            </a:pPr>
            <a:fld id="{34BF1FD2-4510-4933-A4A1-6A1F462DBCED}"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EDEE568A-9834-4318-A300-33DC1EDB35BB}"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D821D5E5-900E-4916-A78E-058318509456}"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476375"/>
            <a:ext cx="4130675" cy="538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7875" y="1476375"/>
            <a:ext cx="4132263" cy="538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6E51F4AD-0FE6-41A1-9055-EC232BA89CD0}"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1D893467-F6E0-4174-84C8-F8C220B6E2DC}"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6650BBFF-385B-4D49-8F19-C281CB9D359F}"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25699F6-87C0-487E-B051-F0D68E9E4D5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666F0F72-71AA-41DB-9E0D-1B8480D079F2}"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BCBD344-A24F-4300-A303-CEE568A4D5A4}"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55D975DC-BBB1-42D4-A9A7-A04A51B4FBCC}"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56848E97-8004-407F-B4BC-A27775A8B334}" type="slidenum">
              <a:rPr lang="en-US"/>
              <a:pPr>
                <a:defRPr/>
              </a:pPr>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0"/>
            <a:ext cx="211455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19125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E63638FE-5AC4-4EEB-B7CA-308E8B1B234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F58E3226-F90E-456C-977F-1AD3DFBF745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476375"/>
            <a:ext cx="4130675"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7875" y="1476375"/>
            <a:ext cx="4132263"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3895BBCB-53AC-4008-8348-8C13853F7D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0F4E2DDA-B18E-4C7E-BEFF-1F8DE1F9D4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A2F01950-C8B9-49E4-A666-128BDCF3BB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4FBD3576-DE87-4CEA-8D20-FC243A0789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74EBE5D-A120-42D4-9ECA-6471756EDC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D6DF4C13-CA0F-43DA-94C0-64DC3F5D66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304800" y="101600"/>
            <a:ext cx="8458200" cy="1098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43" name="Rectangle 3"/>
          <p:cNvSpPr>
            <a:spLocks noGrp="1" noChangeArrowheads="1"/>
          </p:cNvSpPr>
          <p:nvPr>
            <p:ph type="body" idx="1"/>
          </p:nvPr>
        </p:nvSpPr>
        <p:spPr bwMode="auto">
          <a:xfrm>
            <a:off x="304800" y="1476375"/>
            <a:ext cx="8415338"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Text Box 3"/>
          <p:cNvSpPr txBox="1">
            <a:spLocks noGrp="1" noChangeArrowheads="1"/>
          </p:cNvSpPr>
          <p:nvPr>
            <p:ph type="sldNum" sz="quarter" idx="4"/>
          </p:nvPr>
        </p:nvSpPr>
        <p:spPr bwMode="auto">
          <a:xfrm>
            <a:off x="8618538" y="0"/>
            <a:ext cx="312737" cy="3048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b="0" smtClean="0">
                <a:solidFill>
                  <a:srgbClr val="FFFFFF"/>
                </a:solidFill>
                <a:cs typeface="Arial" charset="0"/>
                <a:sym typeface="Arial" charset="0"/>
              </a:defRPr>
            </a:lvl1pPr>
          </a:lstStyle>
          <a:p>
            <a:pPr>
              <a:defRPr/>
            </a:pPr>
            <a:fld id="{2601BC1E-2861-4B9D-92AE-F4A4FE33F5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74"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3700">
          <a:solidFill>
            <a:schemeClr val="bg1"/>
          </a:solidFill>
          <a:latin typeface="+mj-lt"/>
          <a:ea typeface="+mj-ea"/>
          <a:cs typeface="+mj-cs"/>
        </a:defRPr>
      </a:lvl1pPr>
      <a:lvl2pPr algn="l" rtl="0" eaLnBrk="0" fontAlgn="base" hangingPunct="0">
        <a:spcBef>
          <a:spcPct val="0"/>
        </a:spcBef>
        <a:spcAft>
          <a:spcPct val="0"/>
        </a:spcAft>
        <a:defRPr sz="3700">
          <a:solidFill>
            <a:schemeClr val="bg1"/>
          </a:solidFill>
          <a:latin typeface="Albertus Extra Bold" pitchFamily="34" charset="0"/>
        </a:defRPr>
      </a:lvl2pPr>
      <a:lvl3pPr algn="l" rtl="0" eaLnBrk="0" fontAlgn="base" hangingPunct="0">
        <a:spcBef>
          <a:spcPct val="0"/>
        </a:spcBef>
        <a:spcAft>
          <a:spcPct val="0"/>
        </a:spcAft>
        <a:defRPr sz="3700">
          <a:solidFill>
            <a:schemeClr val="bg1"/>
          </a:solidFill>
          <a:latin typeface="Albertus Extra Bold" pitchFamily="34" charset="0"/>
        </a:defRPr>
      </a:lvl3pPr>
      <a:lvl4pPr algn="l" rtl="0" eaLnBrk="0" fontAlgn="base" hangingPunct="0">
        <a:spcBef>
          <a:spcPct val="0"/>
        </a:spcBef>
        <a:spcAft>
          <a:spcPct val="0"/>
        </a:spcAft>
        <a:defRPr sz="3700">
          <a:solidFill>
            <a:schemeClr val="bg1"/>
          </a:solidFill>
          <a:latin typeface="Albertus Extra Bold" pitchFamily="34" charset="0"/>
        </a:defRPr>
      </a:lvl4pPr>
      <a:lvl5pPr algn="l" rtl="0" eaLnBrk="0" fontAlgn="base" hangingPunct="0">
        <a:spcBef>
          <a:spcPct val="0"/>
        </a:spcBef>
        <a:spcAft>
          <a:spcPct val="0"/>
        </a:spcAft>
        <a:defRPr sz="3700">
          <a:solidFill>
            <a:schemeClr val="bg1"/>
          </a:solidFill>
          <a:latin typeface="Albertus Extra Bold" pitchFamily="34" charset="0"/>
        </a:defRPr>
      </a:lvl5pPr>
      <a:lvl6pPr marL="457200" algn="l" rtl="0" fontAlgn="base">
        <a:spcBef>
          <a:spcPct val="0"/>
        </a:spcBef>
        <a:spcAft>
          <a:spcPct val="0"/>
        </a:spcAft>
        <a:defRPr sz="3700">
          <a:solidFill>
            <a:schemeClr val="bg1"/>
          </a:solidFill>
          <a:latin typeface="Albertus Extra Bold" pitchFamily="34" charset="0"/>
        </a:defRPr>
      </a:lvl6pPr>
      <a:lvl7pPr marL="914400" algn="l" rtl="0" fontAlgn="base">
        <a:spcBef>
          <a:spcPct val="0"/>
        </a:spcBef>
        <a:spcAft>
          <a:spcPct val="0"/>
        </a:spcAft>
        <a:defRPr sz="3700">
          <a:solidFill>
            <a:schemeClr val="bg1"/>
          </a:solidFill>
          <a:latin typeface="Albertus Extra Bold" pitchFamily="34" charset="0"/>
        </a:defRPr>
      </a:lvl7pPr>
      <a:lvl8pPr marL="1371600" algn="l" rtl="0" fontAlgn="base">
        <a:spcBef>
          <a:spcPct val="0"/>
        </a:spcBef>
        <a:spcAft>
          <a:spcPct val="0"/>
        </a:spcAft>
        <a:defRPr sz="3700">
          <a:solidFill>
            <a:schemeClr val="bg1"/>
          </a:solidFill>
          <a:latin typeface="Albertus Extra Bold" pitchFamily="34" charset="0"/>
        </a:defRPr>
      </a:lvl8pPr>
      <a:lvl9pPr marL="1828800" algn="l" rtl="0" fontAlgn="base">
        <a:spcBef>
          <a:spcPct val="0"/>
        </a:spcBef>
        <a:spcAft>
          <a:spcPct val="0"/>
        </a:spcAft>
        <a:defRPr sz="3700">
          <a:solidFill>
            <a:schemeClr val="bg1"/>
          </a:solidFill>
          <a:latin typeface="Albertus Extra Bold" pitchFamily="34" charset="0"/>
        </a:defRPr>
      </a:lvl9pPr>
    </p:titleStyle>
    <p:bodyStyle>
      <a:lvl1pPr marL="342900" indent="-342900" algn="l" rtl="0" eaLnBrk="0" fontAlgn="base" hangingPunct="0">
        <a:lnSpc>
          <a:spcPct val="110000"/>
        </a:lnSpc>
        <a:spcBef>
          <a:spcPts val="600"/>
        </a:spcBef>
        <a:spcAft>
          <a:spcPts val="600"/>
        </a:spcAft>
        <a:buClr>
          <a:schemeClr val="bg1"/>
        </a:buClr>
        <a:buSzPct val="110000"/>
        <a:buChar char="•"/>
        <a:defRPr sz="3100">
          <a:solidFill>
            <a:schemeClr val="bg1"/>
          </a:solidFill>
          <a:latin typeface="+mn-lt"/>
          <a:ea typeface="+mn-ea"/>
          <a:cs typeface="+mn-cs"/>
        </a:defRPr>
      </a:lvl1pPr>
      <a:lvl2pPr marL="742950" indent="-285750" algn="l" rtl="0" eaLnBrk="0" fontAlgn="base" hangingPunct="0">
        <a:lnSpc>
          <a:spcPct val="110000"/>
        </a:lnSpc>
        <a:spcBef>
          <a:spcPts val="600"/>
        </a:spcBef>
        <a:spcAft>
          <a:spcPts val="600"/>
        </a:spcAft>
        <a:buClr>
          <a:schemeClr val="bg1"/>
        </a:buClr>
        <a:buSzPct val="110000"/>
        <a:buFont typeface="Arial" charset="0"/>
        <a:buChar char="–"/>
        <a:defRPr sz="2600">
          <a:solidFill>
            <a:schemeClr val="bg1"/>
          </a:solidFill>
          <a:latin typeface="+mn-lt"/>
        </a:defRPr>
      </a:lvl2pPr>
      <a:lvl3pPr marL="1143000" indent="-228600" algn="l" rtl="0" eaLnBrk="0" fontAlgn="base" hangingPunct="0">
        <a:lnSpc>
          <a:spcPct val="110000"/>
        </a:lnSpc>
        <a:spcBef>
          <a:spcPts val="600"/>
        </a:spcBef>
        <a:spcAft>
          <a:spcPts val="600"/>
        </a:spcAft>
        <a:buClr>
          <a:schemeClr val="bg1"/>
        </a:buClr>
        <a:buSzPct val="110000"/>
        <a:buChar char="•"/>
        <a:defRPr sz="2100">
          <a:solidFill>
            <a:schemeClr val="bg1"/>
          </a:solidFill>
          <a:latin typeface="+mn-lt"/>
        </a:defRPr>
      </a:lvl3pPr>
      <a:lvl4pPr marL="1600200" indent="-228600" algn="l" rtl="0" eaLnBrk="0" fontAlgn="base" hangingPunct="0">
        <a:lnSpc>
          <a:spcPct val="110000"/>
        </a:lnSpc>
        <a:spcBef>
          <a:spcPts val="600"/>
        </a:spcBef>
        <a:spcAft>
          <a:spcPts val="600"/>
        </a:spcAft>
        <a:buClr>
          <a:schemeClr val="bg1"/>
        </a:buClr>
        <a:buSzPct val="110000"/>
        <a:buFont typeface="Arial" charset="0"/>
        <a:buChar char="–"/>
        <a:defRPr sz="2000">
          <a:solidFill>
            <a:schemeClr val="bg1"/>
          </a:solidFill>
          <a:latin typeface="+mn-lt"/>
        </a:defRPr>
      </a:lvl4pPr>
      <a:lvl5pPr marL="2057400" indent="-228600" algn="l" rtl="0" eaLnBrk="0" fontAlgn="base" hangingPunct="0">
        <a:lnSpc>
          <a:spcPct val="110000"/>
        </a:lnSpc>
        <a:spcBef>
          <a:spcPts val="600"/>
        </a:spcBef>
        <a:spcAft>
          <a:spcPts val="600"/>
        </a:spcAft>
        <a:buClr>
          <a:schemeClr val="bg1"/>
        </a:buClr>
        <a:buSzPct val="110000"/>
        <a:buFont typeface="Arial" charset="0"/>
        <a:buChar char="›"/>
        <a:defRPr sz="2000">
          <a:solidFill>
            <a:schemeClr val="bg1"/>
          </a:solidFill>
          <a:latin typeface="+mn-lt"/>
        </a:defRPr>
      </a:lvl5pPr>
      <a:lvl6pPr marL="2514600" indent="-228600" algn="l" rtl="0" fontAlgn="base">
        <a:lnSpc>
          <a:spcPct val="110000"/>
        </a:lnSpc>
        <a:spcBef>
          <a:spcPts val="600"/>
        </a:spcBef>
        <a:spcAft>
          <a:spcPts val="600"/>
        </a:spcAft>
        <a:buClr>
          <a:schemeClr val="bg1"/>
        </a:buClr>
        <a:buSzPct val="110000"/>
        <a:buFont typeface="Arial" charset="0"/>
        <a:buChar char="›"/>
        <a:defRPr sz="2000">
          <a:solidFill>
            <a:schemeClr val="bg1"/>
          </a:solidFill>
          <a:latin typeface="+mn-lt"/>
        </a:defRPr>
      </a:lvl6pPr>
      <a:lvl7pPr marL="2971800" indent="-228600" algn="l" rtl="0" fontAlgn="base">
        <a:lnSpc>
          <a:spcPct val="110000"/>
        </a:lnSpc>
        <a:spcBef>
          <a:spcPts val="600"/>
        </a:spcBef>
        <a:spcAft>
          <a:spcPts val="600"/>
        </a:spcAft>
        <a:buClr>
          <a:schemeClr val="bg1"/>
        </a:buClr>
        <a:buSzPct val="110000"/>
        <a:buFont typeface="Arial" charset="0"/>
        <a:buChar char="›"/>
        <a:defRPr sz="2000">
          <a:solidFill>
            <a:schemeClr val="bg1"/>
          </a:solidFill>
          <a:latin typeface="+mn-lt"/>
        </a:defRPr>
      </a:lvl7pPr>
      <a:lvl8pPr marL="3429000" indent="-228600" algn="l" rtl="0" fontAlgn="base">
        <a:lnSpc>
          <a:spcPct val="110000"/>
        </a:lnSpc>
        <a:spcBef>
          <a:spcPts val="600"/>
        </a:spcBef>
        <a:spcAft>
          <a:spcPts val="600"/>
        </a:spcAft>
        <a:buClr>
          <a:schemeClr val="bg1"/>
        </a:buClr>
        <a:buSzPct val="110000"/>
        <a:buFont typeface="Arial" charset="0"/>
        <a:buChar char="›"/>
        <a:defRPr sz="2000">
          <a:solidFill>
            <a:schemeClr val="bg1"/>
          </a:solidFill>
          <a:latin typeface="+mn-lt"/>
        </a:defRPr>
      </a:lvl8pPr>
      <a:lvl9pPr marL="3886200" indent="-228600" algn="l" rtl="0" fontAlgn="base">
        <a:lnSpc>
          <a:spcPct val="110000"/>
        </a:lnSpc>
        <a:spcBef>
          <a:spcPts val="600"/>
        </a:spcBef>
        <a:spcAft>
          <a:spcPts val="600"/>
        </a:spcAft>
        <a:buClr>
          <a:schemeClr val="bg1"/>
        </a:buClr>
        <a:buSzPct val="110000"/>
        <a:buFont typeface="Arial" charset="0"/>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0" name="Rectangle 1"/>
          <p:cNvSpPr>
            <a:spLocks noGrp="1" noChangeArrowheads="1"/>
          </p:cNvSpPr>
          <p:nvPr>
            <p:ph type="title"/>
          </p:nvPr>
        </p:nvSpPr>
        <p:spPr bwMode="auto">
          <a:xfrm>
            <a:off x="304800" y="0"/>
            <a:ext cx="8458200" cy="1301750"/>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Lucida Grande" charset="0"/>
              </a:rPr>
              <a:t>Click to edit Master title style</a:t>
            </a:r>
          </a:p>
        </p:txBody>
      </p:sp>
      <p:sp>
        <p:nvSpPr>
          <p:cNvPr id="365571" name="Rectangle 2"/>
          <p:cNvSpPr>
            <a:spLocks noGrp="1" noChangeArrowheads="1"/>
          </p:cNvSpPr>
          <p:nvPr>
            <p:ph type="body" idx="1"/>
          </p:nvPr>
        </p:nvSpPr>
        <p:spPr bwMode="auto">
          <a:xfrm>
            <a:off x="304800" y="1476375"/>
            <a:ext cx="8415338" cy="5381625"/>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Book Antiqua" pitchFamily="18" charset="0"/>
              </a:rPr>
              <a:t>Click to edit Master text styles</a:t>
            </a:r>
          </a:p>
          <a:p>
            <a:pPr lvl="1"/>
            <a:r>
              <a:rPr lang="en-US" smtClean="0">
                <a:sym typeface="Book Antiqua" pitchFamily="18" charset="0"/>
              </a:rPr>
              <a:t>Second level</a:t>
            </a:r>
          </a:p>
          <a:p>
            <a:pPr lvl="2"/>
            <a:r>
              <a:rPr lang="en-US" smtClean="0">
                <a:sym typeface="Book Antiqua" pitchFamily="18" charset="0"/>
              </a:rPr>
              <a:t>Third level</a:t>
            </a:r>
          </a:p>
          <a:p>
            <a:pPr lvl="3"/>
            <a:r>
              <a:rPr lang="en-US" smtClean="0">
                <a:sym typeface="Book Antiqua" pitchFamily="18" charset="0"/>
              </a:rPr>
              <a:t>Fourth level</a:t>
            </a:r>
          </a:p>
          <a:p>
            <a:pPr lvl="4"/>
            <a:r>
              <a:rPr lang="en-US" smtClean="0">
                <a:sym typeface="Book Antiqua" pitchFamily="18" charset="0"/>
              </a:rPr>
              <a:t>Fifth level</a:t>
            </a:r>
          </a:p>
        </p:txBody>
      </p:sp>
      <p:sp>
        <p:nvSpPr>
          <p:cNvPr id="1027" name="Text Box 3"/>
          <p:cNvSpPr txBox="1">
            <a:spLocks noGrp="1" noChangeArrowheads="1"/>
          </p:cNvSpPr>
          <p:nvPr>
            <p:ph type="sldNum" sz="quarter" idx="4"/>
          </p:nvPr>
        </p:nvSpPr>
        <p:spPr bwMode="auto">
          <a:xfrm>
            <a:off x="8618538" y="0"/>
            <a:ext cx="312737" cy="3048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b="0" smtClean="0">
                <a:solidFill>
                  <a:srgbClr val="FFFFFF"/>
                </a:solidFill>
                <a:cs typeface="Arial" charset="0"/>
                <a:sym typeface="Arial" charset="0"/>
              </a:defRPr>
            </a:lvl1pPr>
          </a:lstStyle>
          <a:p>
            <a:pPr>
              <a:defRPr/>
            </a:pPr>
            <a:fld id="{0B30B285-DADD-4239-96B6-7151928D787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nLst>
      <p:par>
        <p:cTn id="1" dur="indefinite" restart="never" nodeType="tmRoot"/>
      </p:par>
    </p:tnLst>
  </p:timing>
  <p:hf hdr="0" ftr="0" dt="0"/>
  <p:txStyles>
    <p:titleStyle>
      <a:lvl1pPr marL="39688" indent="-39688" algn="l" rtl="0" eaLnBrk="0" fontAlgn="base" hangingPunct="0">
        <a:spcBef>
          <a:spcPct val="0"/>
        </a:spcBef>
        <a:spcAft>
          <a:spcPct val="0"/>
        </a:spcAft>
        <a:defRPr sz="3700">
          <a:solidFill>
            <a:srgbClr val="FFFFFF"/>
          </a:solidFill>
          <a:latin typeface="+mj-lt"/>
          <a:ea typeface="+mj-ea"/>
          <a:cs typeface="+mj-cs"/>
          <a:sym typeface="Lucida Grande" charset="0"/>
        </a:defRPr>
      </a:lvl1pPr>
      <a:lvl2pPr marL="39688" indent="-39688" algn="l" rtl="0" eaLnBrk="0" fontAlgn="base" hangingPunct="0">
        <a:spcBef>
          <a:spcPct val="0"/>
        </a:spcBef>
        <a:spcAft>
          <a:spcPct val="0"/>
        </a:spcAft>
        <a:defRPr sz="3700">
          <a:solidFill>
            <a:srgbClr val="FFFFFF"/>
          </a:solidFill>
          <a:latin typeface="Lucida Grande" charset="0"/>
          <a:sym typeface="Lucida Grande" charset="0"/>
        </a:defRPr>
      </a:lvl2pPr>
      <a:lvl3pPr marL="39688" indent="-39688" algn="l" rtl="0" eaLnBrk="0" fontAlgn="base" hangingPunct="0">
        <a:spcBef>
          <a:spcPct val="0"/>
        </a:spcBef>
        <a:spcAft>
          <a:spcPct val="0"/>
        </a:spcAft>
        <a:defRPr sz="3700">
          <a:solidFill>
            <a:srgbClr val="FFFFFF"/>
          </a:solidFill>
          <a:latin typeface="Lucida Grande" charset="0"/>
          <a:sym typeface="Lucida Grande" charset="0"/>
        </a:defRPr>
      </a:lvl3pPr>
      <a:lvl4pPr marL="39688" indent="-39688" algn="l" rtl="0" eaLnBrk="0" fontAlgn="base" hangingPunct="0">
        <a:spcBef>
          <a:spcPct val="0"/>
        </a:spcBef>
        <a:spcAft>
          <a:spcPct val="0"/>
        </a:spcAft>
        <a:defRPr sz="3700">
          <a:solidFill>
            <a:srgbClr val="FFFFFF"/>
          </a:solidFill>
          <a:latin typeface="Lucida Grande" charset="0"/>
          <a:sym typeface="Lucida Grande" charset="0"/>
        </a:defRPr>
      </a:lvl4pPr>
      <a:lvl5pPr marL="39688" indent="-39688" algn="l" rtl="0" eaLnBrk="0" fontAlgn="base" hangingPunct="0">
        <a:spcBef>
          <a:spcPct val="0"/>
        </a:spcBef>
        <a:spcAft>
          <a:spcPct val="0"/>
        </a:spcAft>
        <a:defRPr sz="3700">
          <a:solidFill>
            <a:srgbClr val="FFFFFF"/>
          </a:solidFill>
          <a:latin typeface="Lucida Grande" charset="0"/>
          <a:sym typeface="Lucida Grande" charset="0"/>
        </a:defRPr>
      </a:lvl5pPr>
      <a:lvl6pPr marL="496888" indent="-39688" algn="l" rtl="0" eaLnBrk="0" fontAlgn="base" hangingPunct="0">
        <a:spcBef>
          <a:spcPct val="0"/>
        </a:spcBef>
        <a:spcAft>
          <a:spcPct val="0"/>
        </a:spcAft>
        <a:defRPr sz="3700">
          <a:solidFill>
            <a:srgbClr val="FFFFFF"/>
          </a:solidFill>
          <a:latin typeface="Lucida Grande" charset="0"/>
          <a:sym typeface="Lucida Grande" charset="0"/>
        </a:defRPr>
      </a:lvl6pPr>
      <a:lvl7pPr marL="954088" indent="-39688" algn="l" rtl="0" eaLnBrk="0" fontAlgn="base" hangingPunct="0">
        <a:spcBef>
          <a:spcPct val="0"/>
        </a:spcBef>
        <a:spcAft>
          <a:spcPct val="0"/>
        </a:spcAft>
        <a:defRPr sz="3700">
          <a:solidFill>
            <a:srgbClr val="FFFFFF"/>
          </a:solidFill>
          <a:latin typeface="Lucida Grande" charset="0"/>
          <a:sym typeface="Lucida Grande" charset="0"/>
        </a:defRPr>
      </a:lvl7pPr>
      <a:lvl8pPr marL="1411288" indent="-39688" algn="l" rtl="0" eaLnBrk="0" fontAlgn="base" hangingPunct="0">
        <a:spcBef>
          <a:spcPct val="0"/>
        </a:spcBef>
        <a:spcAft>
          <a:spcPct val="0"/>
        </a:spcAft>
        <a:defRPr sz="3700">
          <a:solidFill>
            <a:srgbClr val="FFFFFF"/>
          </a:solidFill>
          <a:latin typeface="Lucida Grande" charset="0"/>
          <a:sym typeface="Lucida Grande" charset="0"/>
        </a:defRPr>
      </a:lvl8pPr>
      <a:lvl9pPr marL="1868488" indent="-39688" algn="l" rtl="0" eaLnBrk="0" fontAlgn="base" hangingPunct="0">
        <a:spcBef>
          <a:spcPct val="0"/>
        </a:spcBef>
        <a:spcAft>
          <a:spcPct val="0"/>
        </a:spcAft>
        <a:defRPr sz="3700">
          <a:solidFill>
            <a:srgbClr val="FFFFFF"/>
          </a:solidFill>
          <a:latin typeface="Lucida Grande" charset="0"/>
          <a:sym typeface="Lucida Grande" charset="0"/>
        </a:defRPr>
      </a:lvl9pPr>
    </p:titleStyle>
    <p:bodyStyle>
      <a:lvl1pPr marL="382588" indent="-342900" algn="l" rtl="0" eaLnBrk="0" fontAlgn="base" hangingPunct="0">
        <a:lnSpc>
          <a:spcPct val="110000"/>
        </a:lnSpc>
        <a:spcBef>
          <a:spcPts val="600"/>
        </a:spcBef>
        <a:spcAft>
          <a:spcPct val="0"/>
        </a:spcAft>
        <a:buClr>
          <a:srgbClr val="FFFFFF"/>
        </a:buClr>
        <a:buSzPct val="110000"/>
        <a:buFont typeface="Book Antiqua" pitchFamily="18" charset="0"/>
        <a:buChar char="•"/>
        <a:defRPr sz="3100">
          <a:solidFill>
            <a:srgbClr val="FFFFFF"/>
          </a:solidFill>
          <a:latin typeface="+mn-lt"/>
          <a:ea typeface="+mn-ea"/>
          <a:cs typeface="+mn-cs"/>
          <a:sym typeface="Book Antiqua" pitchFamily="18" charset="0"/>
        </a:defRPr>
      </a:lvl1pPr>
      <a:lvl2pPr marL="731838" indent="-285750" algn="l" rtl="0" eaLnBrk="0" fontAlgn="base" hangingPunct="0">
        <a:lnSpc>
          <a:spcPct val="110000"/>
        </a:lnSpc>
        <a:spcBef>
          <a:spcPts val="600"/>
        </a:spcBef>
        <a:spcAft>
          <a:spcPct val="0"/>
        </a:spcAft>
        <a:buClr>
          <a:srgbClr val="FFFFFF"/>
        </a:buClr>
        <a:buSzPct val="110000"/>
        <a:buFont typeface="Arial" charset="0"/>
        <a:buChar char="–"/>
        <a:defRPr sz="2600">
          <a:solidFill>
            <a:srgbClr val="FFFFFF"/>
          </a:solidFill>
          <a:latin typeface="+mn-lt"/>
          <a:sym typeface="Book Antiqua" pitchFamily="18" charset="0"/>
        </a:defRPr>
      </a:lvl2pPr>
      <a:lvl3pPr marL="1131888" indent="-228600" algn="l" rtl="0" eaLnBrk="0" fontAlgn="base" hangingPunct="0">
        <a:lnSpc>
          <a:spcPct val="110000"/>
        </a:lnSpc>
        <a:spcBef>
          <a:spcPts val="600"/>
        </a:spcBef>
        <a:spcAft>
          <a:spcPct val="0"/>
        </a:spcAft>
        <a:buClr>
          <a:srgbClr val="FFFFFF"/>
        </a:buClr>
        <a:buSzPct val="110000"/>
        <a:buFont typeface="Book Antiqua" pitchFamily="18" charset="0"/>
        <a:buChar char="•"/>
        <a:defRPr sz="2100">
          <a:solidFill>
            <a:srgbClr val="FFFFFF"/>
          </a:solidFill>
          <a:latin typeface="+mn-lt"/>
          <a:sym typeface="Book Antiqua" pitchFamily="18" charset="0"/>
        </a:defRPr>
      </a:lvl3pPr>
      <a:lvl4pPr marL="1589088" indent="-228600" algn="l" rtl="0" eaLnBrk="0" fontAlgn="base" hangingPunct="0">
        <a:lnSpc>
          <a:spcPct val="110000"/>
        </a:lnSpc>
        <a:spcBef>
          <a:spcPts val="600"/>
        </a:spcBef>
        <a:spcAft>
          <a:spcPct val="0"/>
        </a:spcAft>
        <a:buClr>
          <a:srgbClr val="FFFFFF"/>
        </a:buClr>
        <a:buSzPct val="110000"/>
        <a:buFont typeface="Arial" charset="0"/>
        <a:buChar char="–"/>
        <a:defRPr sz="2000">
          <a:solidFill>
            <a:srgbClr val="FFFFFF"/>
          </a:solidFill>
          <a:latin typeface="+mn-lt"/>
          <a:sym typeface="Book Antiqua" pitchFamily="18" charset="0"/>
        </a:defRPr>
      </a:lvl4pPr>
      <a:lvl5pPr marL="2046288" indent="-228600" algn="l" rtl="0" eaLnBrk="0" fontAlgn="base" hangingPunct="0">
        <a:lnSpc>
          <a:spcPct val="110000"/>
        </a:lnSpc>
        <a:spcBef>
          <a:spcPts val="600"/>
        </a:spcBef>
        <a:spcAft>
          <a:spcPct val="0"/>
        </a:spcAft>
        <a:buClr>
          <a:srgbClr val="FFFFFF"/>
        </a:buClr>
        <a:buSzPct val="110000"/>
        <a:buFont typeface="Arial" charset="0"/>
        <a:buChar char="›"/>
        <a:defRPr sz="2000">
          <a:solidFill>
            <a:srgbClr val="FFFFFF"/>
          </a:solidFill>
          <a:latin typeface="+mn-lt"/>
          <a:sym typeface="Book Antiqua" pitchFamily="18" charset="0"/>
        </a:defRPr>
      </a:lvl5pPr>
      <a:lvl6pPr marL="2503488" indent="-228600" algn="l" rtl="0" eaLnBrk="0" fontAlgn="base" hangingPunct="0">
        <a:lnSpc>
          <a:spcPct val="110000"/>
        </a:lnSpc>
        <a:spcBef>
          <a:spcPts val="600"/>
        </a:spcBef>
        <a:spcAft>
          <a:spcPct val="0"/>
        </a:spcAft>
        <a:buClr>
          <a:srgbClr val="FFFFFF"/>
        </a:buClr>
        <a:buSzPct val="110000"/>
        <a:buFont typeface="Arial" charset="0"/>
        <a:buChar char="›"/>
        <a:defRPr sz="2000">
          <a:solidFill>
            <a:srgbClr val="FFFFFF"/>
          </a:solidFill>
          <a:latin typeface="+mn-lt"/>
          <a:sym typeface="Book Antiqua" pitchFamily="18" charset="0"/>
        </a:defRPr>
      </a:lvl6pPr>
      <a:lvl7pPr marL="2960688" indent="-228600" algn="l" rtl="0" eaLnBrk="0" fontAlgn="base" hangingPunct="0">
        <a:lnSpc>
          <a:spcPct val="110000"/>
        </a:lnSpc>
        <a:spcBef>
          <a:spcPts val="600"/>
        </a:spcBef>
        <a:spcAft>
          <a:spcPct val="0"/>
        </a:spcAft>
        <a:buClr>
          <a:srgbClr val="FFFFFF"/>
        </a:buClr>
        <a:buSzPct val="110000"/>
        <a:buFont typeface="Arial" charset="0"/>
        <a:buChar char="›"/>
        <a:defRPr sz="2000">
          <a:solidFill>
            <a:srgbClr val="FFFFFF"/>
          </a:solidFill>
          <a:latin typeface="+mn-lt"/>
          <a:sym typeface="Book Antiqua" pitchFamily="18" charset="0"/>
        </a:defRPr>
      </a:lvl7pPr>
      <a:lvl8pPr marL="3417888" indent="-228600" algn="l" rtl="0" eaLnBrk="0" fontAlgn="base" hangingPunct="0">
        <a:lnSpc>
          <a:spcPct val="110000"/>
        </a:lnSpc>
        <a:spcBef>
          <a:spcPts val="600"/>
        </a:spcBef>
        <a:spcAft>
          <a:spcPct val="0"/>
        </a:spcAft>
        <a:buClr>
          <a:srgbClr val="FFFFFF"/>
        </a:buClr>
        <a:buSzPct val="110000"/>
        <a:buFont typeface="Arial" charset="0"/>
        <a:buChar char="›"/>
        <a:defRPr sz="2000">
          <a:solidFill>
            <a:srgbClr val="FFFFFF"/>
          </a:solidFill>
          <a:latin typeface="+mn-lt"/>
          <a:sym typeface="Book Antiqua" pitchFamily="18" charset="0"/>
        </a:defRPr>
      </a:lvl8pPr>
      <a:lvl9pPr marL="3875088" indent="-228600" algn="l" rtl="0" eaLnBrk="0" fontAlgn="base" hangingPunct="0">
        <a:lnSpc>
          <a:spcPct val="110000"/>
        </a:lnSpc>
        <a:spcBef>
          <a:spcPts val="600"/>
        </a:spcBef>
        <a:spcAft>
          <a:spcPct val="0"/>
        </a:spcAft>
        <a:buClr>
          <a:srgbClr val="FFFFFF"/>
        </a:buClr>
        <a:buSzPct val="110000"/>
        <a:buFont typeface="Arial" charset="0"/>
        <a:buChar char="›"/>
        <a:defRPr sz="2000">
          <a:solidFill>
            <a:srgbClr val="FFFFFF"/>
          </a:solidFill>
          <a:latin typeface="+mn-lt"/>
          <a:sym typeface="Book Antiqua"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9.bin"/><Relationship Id="rId4" Type="http://schemas.openxmlformats.org/officeDocument/2006/relationships/image" Target="../media/image33.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s>
</file>

<file path=ppt/slides/_rels/slide13.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image" Target="../media/image43.png"/><Relationship Id="rId5" Type="http://schemas.openxmlformats.org/officeDocument/2006/relationships/image" Target="../media/image3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8" Type="http://schemas.openxmlformats.org/officeDocument/2006/relationships/image" Target="../media/image49.png"/><Relationship Id="rId13" Type="http://schemas.openxmlformats.org/officeDocument/2006/relationships/image" Target="../media/image54.png"/><Relationship Id="rId3" Type="http://schemas.openxmlformats.org/officeDocument/2006/relationships/image" Target="../media/image44.png"/><Relationship Id="rId7" Type="http://schemas.openxmlformats.org/officeDocument/2006/relationships/image" Target="../media/image48.png"/><Relationship Id="rId12" Type="http://schemas.openxmlformats.org/officeDocument/2006/relationships/image" Target="../media/image5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7.png"/><Relationship Id="rId11" Type="http://schemas.openxmlformats.org/officeDocument/2006/relationships/image" Target="../media/image52.png"/><Relationship Id="rId5" Type="http://schemas.openxmlformats.org/officeDocument/2006/relationships/image" Target="../media/image46.png"/><Relationship Id="rId10" Type="http://schemas.openxmlformats.org/officeDocument/2006/relationships/image" Target="../media/image51.png"/><Relationship Id="rId4" Type="http://schemas.openxmlformats.org/officeDocument/2006/relationships/image" Target="../media/image45.png"/><Relationship Id="rId9" Type="http://schemas.openxmlformats.org/officeDocument/2006/relationships/image" Target="../media/image50.png"/><Relationship Id="rId14" Type="http://schemas.openxmlformats.org/officeDocument/2006/relationships/image" Target="../media/image55.png"/></Relationships>
</file>

<file path=ppt/slides/_rels/slide16.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56.png"/><Relationship Id="rId7" Type="http://schemas.openxmlformats.org/officeDocument/2006/relationships/image" Target="../media/image60.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57.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20.bin"/><Relationship Id="rId4" Type="http://schemas.openxmlformats.org/officeDocument/2006/relationships/image" Target="../media/image63.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8.xml"/><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66.wmf"/><Relationship Id="rId4" Type="http://schemas.openxmlformats.org/officeDocument/2006/relationships/image" Target="../media/image65.wmf"/><Relationship Id="rId9"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66.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23.xml"/><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76.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5.xml"/><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 Id="rId9" Type="http://schemas.openxmlformats.org/officeDocument/2006/relationships/oleObject" Target="../embeddings/oleObject3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87.png"/><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oleObject" Target="../embeddings/oleObject48.bin"/><Relationship Id="rId4" Type="http://schemas.openxmlformats.org/officeDocument/2006/relationships/oleObject" Target="../embeddings/oleObject47.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notesSlide" Target="../notesSlides/notesSlide4.xml"/><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oleObject" Target="../embeddings/oleObject4.bin"/><Relationship Id="rId10" Type="http://schemas.openxmlformats.org/officeDocument/2006/relationships/image" Target="../media/image5.png"/><Relationship Id="rId4" Type="http://schemas.openxmlformats.org/officeDocument/2006/relationships/oleObject" Target="../embeddings/oleObject3.bin"/><Relationship Id="rId9" Type="http://schemas.openxmlformats.org/officeDocument/2006/relationships/image" Target="../media/image9.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26.png"/><Relationship Id="rId18" Type="http://schemas.openxmlformats.org/officeDocument/2006/relationships/image" Target="../media/image31.png"/><Relationship Id="rId3" Type="http://schemas.openxmlformats.org/officeDocument/2006/relationships/notesSlide" Target="../notesSlides/notesSlide8.xml"/><Relationship Id="rId7" Type="http://schemas.openxmlformats.org/officeDocument/2006/relationships/oleObject" Target="../embeddings/oleObject12.bin"/><Relationship Id="rId12" Type="http://schemas.openxmlformats.org/officeDocument/2006/relationships/image" Target="../media/image25.png"/><Relationship Id="rId17" Type="http://schemas.openxmlformats.org/officeDocument/2006/relationships/image" Target="../media/image30.png"/><Relationship Id="rId2" Type="http://schemas.openxmlformats.org/officeDocument/2006/relationships/slideLayout" Target="../slideLayouts/slideLayout7.xml"/><Relationship Id="rId16" Type="http://schemas.openxmlformats.org/officeDocument/2006/relationships/image" Target="../media/image29.png"/><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5" Type="http://schemas.openxmlformats.org/officeDocument/2006/relationships/image" Target="../media/image28.png"/><Relationship Id="rId10" Type="http://schemas.openxmlformats.org/officeDocument/2006/relationships/oleObject" Target="../embeddings/oleObject15.bin"/><Relationship Id="rId19" Type="http://schemas.openxmlformats.org/officeDocument/2006/relationships/oleObject" Target="../embeddings/oleObject17.bin"/><Relationship Id="rId4" Type="http://schemas.openxmlformats.org/officeDocument/2006/relationships/oleObject" Target="../embeddings/oleObject9.bin"/><Relationship Id="rId9" Type="http://schemas.openxmlformats.org/officeDocument/2006/relationships/oleObject" Target="../embeddings/oleObject14.bin"/><Relationship Id="rId14" Type="http://schemas.openxmlformats.org/officeDocument/2006/relationships/image" Target="../media/image2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8.bin"/><Relationship Id="rId4" Type="http://schemas.openxmlformats.org/officeDocument/2006/relationships/image" Target="../media/image3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pPr>
              <a:defRPr/>
            </a:pPr>
            <a:fld id="{86883A55-756C-4488-95EF-9BB15FC0ECB7}" type="slidenum">
              <a:rPr lang="en-US"/>
              <a:pPr>
                <a:defRPr/>
              </a:pPr>
              <a:t>1</a:t>
            </a:fld>
            <a:endParaRPr lang="en-US"/>
          </a:p>
        </p:txBody>
      </p:sp>
      <p:sp>
        <p:nvSpPr>
          <p:cNvPr id="1172482" name="Rectangle 1"/>
          <p:cNvSpPr>
            <a:spLocks/>
          </p:cNvSpPr>
          <p:nvPr/>
        </p:nvSpPr>
        <p:spPr bwMode="auto">
          <a:xfrm>
            <a:off x="293688" y="327025"/>
            <a:ext cx="8661400" cy="2136775"/>
          </a:xfrm>
          <a:prstGeom prst="rect">
            <a:avLst/>
          </a:prstGeom>
          <a:noFill/>
          <a:ln w="12700">
            <a:noFill/>
            <a:miter lim="800000"/>
            <a:headEnd/>
            <a:tailEnd/>
          </a:ln>
        </p:spPr>
        <p:txBody>
          <a:bodyPr lIns="0" tIns="0" rIns="40639" bIns="0" anchor="ctr"/>
          <a:lstStyle/>
          <a:p>
            <a:pPr marL="39688" algn="ctr"/>
            <a:r>
              <a:rPr lang="en-US" sz="3600">
                <a:solidFill>
                  <a:srgbClr val="FFCC00"/>
                </a:solidFill>
                <a:sym typeface="Lucida Grande" charset="0"/>
              </a:rPr>
              <a:t>Patch Complexity, Finite Pixel Correlations and Optimal Denoising</a:t>
            </a:r>
          </a:p>
        </p:txBody>
      </p:sp>
      <p:sp>
        <p:nvSpPr>
          <p:cNvPr id="1172483" name="Line 2"/>
          <p:cNvSpPr>
            <a:spLocks noChangeShapeType="1"/>
          </p:cNvSpPr>
          <p:nvPr/>
        </p:nvSpPr>
        <p:spPr bwMode="auto">
          <a:xfrm>
            <a:off x="381000" y="2416175"/>
            <a:ext cx="8458200" cy="1588"/>
          </a:xfrm>
          <a:prstGeom prst="line">
            <a:avLst/>
          </a:prstGeom>
          <a:noFill/>
          <a:ln w="25400">
            <a:solidFill>
              <a:srgbClr val="B8AE68"/>
            </a:solidFill>
            <a:prstDash val="sysDot"/>
            <a:round/>
            <a:headEnd/>
            <a:tailEnd/>
          </a:ln>
        </p:spPr>
        <p:txBody>
          <a:bodyPr/>
          <a:lstStyle/>
          <a:p>
            <a:endParaRPr lang="en-US"/>
          </a:p>
        </p:txBody>
      </p:sp>
      <p:sp>
        <p:nvSpPr>
          <p:cNvPr id="1172484" name="Rectangle 3"/>
          <p:cNvSpPr>
            <a:spLocks/>
          </p:cNvSpPr>
          <p:nvPr/>
        </p:nvSpPr>
        <p:spPr bwMode="auto">
          <a:xfrm>
            <a:off x="1165225" y="2754313"/>
            <a:ext cx="6913563" cy="3087687"/>
          </a:xfrm>
          <a:prstGeom prst="rect">
            <a:avLst/>
          </a:prstGeom>
          <a:noFill/>
          <a:ln w="12700">
            <a:noFill/>
            <a:miter lim="800000"/>
            <a:headEnd/>
            <a:tailEnd/>
          </a:ln>
        </p:spPr>
        <p:txBody>
          <a:bodyPr lIns="0" tIns="0" rIns="40639" bIns="0"/>
          <a:lstStyle/>
          <a:p>
            <a:pPr marL="382588" indent="-342900" algn="ctr">
              <a:spcBef>
                <a:spcPts val="1400"/>
              </a:spcBef>
            </a:pPr>
            <a:r>
              <a:rPr lang="en-US" sz="3200">
                <a:solidFill>
                  <a:srgbClr val="FFFFFF"/>
                </a:solidFill>
                <a:cs typeface="Arial" charset="0"/>
                <a:sym typeface="Arial" charset="0"/>
              </a:rPr>
              <a:t>Anat Levin, </a:t>
            </a:r>
            <a:r>
              <a:rPr lang="en-US" sz="3200">
                <a:solidFill>
                  <a:srgbClr val="FFFFFF"/>
                </a:solidFill>
                <a:sym typeface="Arial" charset="0"/>
              </a:rPr>
              <a:t>Boaz Nadler,                      Fredo Durand and Bill Freeman</a:t>
            </a:r>
          </a:p>
          <a:p>
            <a:pPr marL="382588" indent="-342900" algn="ctr">
              <a:spcBef>
                <a:spcPts val="1400"/>
              </a:spcBef>
              <a:buFontTx/>
              <a:buAutoNum type="alphaUcPeriod"/>
            </a:pPr>
            <a:endParaRPr lang="en-US" sz="3200">
              <a:solidFill>
                <a:srgbClr val="FFFFFF"/>
              </a:solidFill>
              <a:cs typeface="Arial" charset="0"/>
              <a:sym typeface="Arial" charset="0"/>
            </a:endParaRPr>
          </a:p>
          <a:p>
            <a:pPr marL="382588" indent="-342900" algn="ctr">
              <a:spcBef>
                <a:spcPts val="1400"/>
              </a:spcBef>
            </a:pPr>
            <a:r>
              <a:rPr lang="en-US" sz="2400">
                <a:solidFill>
                  <a:srgbClr val="FFFFFF"/>
                </a:solidFill>
                <a:cs typeface="Arial" charset="0"/>
                <a:sym typeface="Arial" charset="0"/>
              </a:rPr>
              <a:t>Weizmann Institute, MIT CSAIL</a:t>
            </a:r>
          </a:p>
          <a:p>
            <a:pPr marL="382588" indent="-342900" algn="ctr">
              <a:spcBef>
                <a:spcPts val="1400"/>
              </a:spcBef>
            </a:pPr>
            <a:endParaRPr lang="en-US" sz="2400">
              <a:solidFill>
                <a:srgbClr val="FFFFFF"/>
              </a:solidFill>
              <a:cs typeface="Arial" charset="0"/>
              <a:sym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Grp="1" noChangeArrowheads="1"/>
          </p:cNvSpPr>
          <p:nvPr>
            <p:ph type="sldNum" sz="quarter" idx="10"/>
          </p:nvPr>
        </p:nvSpPr>
        <p:spPr>
          <a:ln/>
        </p:spPr>
        <p:txBody>
          <a:bodyPr/>
          <a:lstStyle/>
          <a:p>
            <a:pPr>
              <a:defRPr/>
            </a:pPr>
            <a:fld id="{EB6D334A-EB1F-4092-809F-BB2A56D7DE66}" type="slidenum">
              <a:rPr lang="en-US"/>
              <a:pPr>
                <a:defRPr/>
              </a:pPr>
              <a:t>10</a:t>
            </a:fld>
            <a:endParaRPr lang="en-US"/>
          </a:p>
        </p:txBody>
      </p:sp>
      <p:pic>
        <p:nvPicPr>
          <p:cNvPr id="1044490" name="Picture 10" descr="psnr_funck_signoise35"/>
          <p:cNvPicPr>
            <a:picLocks noChangeAspect="1" noChangeArrowheads="1"/>
          </p:cNvPicPr>
          <p:nvPr/>
        </p:nvPicPr>
        <p:blipFill>
          <a:blip r:embed="rId4" cstate="print"/>
          <a:srcRect/>
          <a:stretch>
            <a:fillRect/>
          </a:stretch>
        </p:blipFill>
        <p:spPr bwMode="auto">
          <a:xfrm>
            <a:off x="2411413" y="965200"/>
            <a:ext cx="4364037" cy="3363913"/>
          </a:xfrm>
          <a:prstGeom prst="rect">
            <a:avLst/>
          </a:prstGeom>
          <a:noFill/>
        </p:spPr>
      </p:pic>
      <p:sp>
        <p:nvSpPr>
          <p:cNvPr id="1044482"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MMSE as a function of patch size</a:t>
            </a:r>
          </a:p>
        </p:txBody>
      </p:sp>
      <p:sp>
        <p:nvSpPr>
          <p:cNvPr id="1044483"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044485" name="Text Box 5"/>
          <p:cNvSpPr txBox="1">
            <a:spLocks noChangeArrowheads="1"/>
          </p:cNvSpPr>
          <p:nvPr/>
        </p:nvSpPr>
        <p:spPr bwMode="auto">
          <a:xfrm>
            <a:off x="590550" y="4541838"/>
            <a:ext cx="8048625" cy="762000"/>
          </a:xfrm>
          <a:prstGeom prst="rect">
            <a:avLst/>
          </a:prstGeom>
          <a:noFill/>
          <a:ln w="9525">
            <a:noFill/>
            <a:miter lim="800000"/>
            <a:headEnd/>
            <a:tailEnd/>
          </a:ln>
          <a:effectLst/>
        </p:spPr>
        <p:txBody>
          <a:bodyPr>
            <a:spAutoFit/>
          </a:bodyPr>
          <a:lstStyle/>
          <a:p>
            <a:endParaRPr lang="en-US" sz="2200">
              <a:solidFill>
                <a:schemeClr val="bg1"/>
              </a:solidFill>
            </a:endParaRPr>
          </a:p>
          <a:p>
            <a:r>
              <a:rPr lang="en-US" sz="2200">
                <a:solidFill>
                  <a:srgbClr val="FFFF66"/>
                </a:solidFill>
              </a:rPr>
              <a:t>How much better can we do by increasing window size?</a:t>
            </a:r>
          </a:p>
        </p:txBody>
      </p:sp>
      <p:sp>
        <p:nvSpPr>
          <p:cNvPr id="1044489" name="Freeform 9"/>
          <p:cNvSpPr>
            <a:spLocks/>
          </p:cNvSpPr>
          <p:nvPr/>
        </p:nvSpPr>
        <p:spPr bwMode="auto">
          <a:xfrm>
            <a:off x="5840413" y="1371600"/>
            <a:ext cx="3278187" cy="444500"/>
          </a:xfrm>
          <a:custGeom>
            <a:avLst/>
            <a:gdLst/>
            <a:ahLst/>
            <a:cxnLst>
              <a:cxn ang="0">
                <a:pos x="0" y="280"/>
              </a:cxn>
              <a:cxn ang="0">
                <a:pos x="601" y="156"/>
              </a:cxn>
              <a:cxn ang="0">
                <a:pos x="1226" y="58"/>
              </a:cxn>
              <a:cxn ang="0">
                <a:pos x="1753" y="16"/>
              </a:cxn>
              <a:cxn ang="0">
                <a:pos x="2065" y="0"/>
              </a:cxn>
            </a:cxnLst>
            <a:rect l="0" t="0" r="r" b="b"/>
            <a:pathLst>
              <a:path w="2065" h="280">
                <a:moveTo>
                  <a:pt x="0" y="280"/>
                </a:moveTo>
                <a:cubicBezTo>
                  <a:pt x="198" y="236"/>
                  <a:pt x="397" y="193"/>
                  <a:pt x="601" y="156"/>
                </a:cubicBezTo>
                <a:cubicBezTo>
                  <a:pt x="805" y="119"/>
                  <a:pt x="1034" y="81"/>
                  <a:pt x="1226" y="58"/>
                </a:cubicBezTo>
                <a:cubicBezTo>
                  <a:pt x="1418" y="35"/>
                  <a:pt x="1613" y="26"/>
                  <a:pt x="1753" y="16"/>
                </a:cubicBezTo>
                <a:cubicBezTo>
                  <a:pt x="1893" y="6"/>
                  <a:pt x="1979" y="3"/>
                  <a:pt x="2065" y="0"/>
                </a:cubicBezTo>
              </a:path>
            </a:pathLst>
          </a:custGeom>
          <a:noFill/>
          <a:ln w="57150" cap="flat" cmpd="sng">
            <a:solidFill>
              <a:srgbClr val="66FFFF"/>
            </a:solidFill>
            <a:prstDash val="dash"/>
            <a:round/>
            <a:headEnd/>
            <a:tailEnd/>
          </a:ln>
          <a:effectLst/>
        </p:spPr>
        <p:txBody>
          <a:bodyPr/>
          <a:lstStyle/>
          <a:p>
            <a:endParaRPr lang="en-US"/>
          </a:p>
        </p:txBody>
      </p:sp>
      <p:graphicFrame>
        <p:nvGraphicFramePr>
          <p:cNvPr id="1044492" name="Object 51"/>
          <p:cNvGraphicFramePr>
            <a:graphicFrameLocks noChangeAspect="1"/>
          </p:cNvGraphicFramePr>
          <p:nvPr/>
        </p:nvGraphicFramePr>
        <p:xfrm>
          <a:off x="1260475" y="985838"/>
          <a:ext cx="1020763" cy="444500"/>
        </p:xfrm>
        <a:graphic>
          <a:graphicData uri="http://schemas.openxmlformats.org/presentationml/2006/ole">
            <p:oleObj spid="_x0000_s1044492" name="Equation" r:id="rId5" imgW="444240" imgH="177480" progId="Equation.3">
              <p:embed/>
            </p:oleObj>
          </a:graphicData>
        </a:graphic>
      </p:graphicFrame>
      <p:sp>
        <p:nvSpPr>
          <p:cNvPr id="1044494" name="Rectangle 14"/>
          <p:cNvSpPr>
            <a:spLocks noChangeArrowheads="1"/>
          </p:cNvSpPr>
          <p:nvPr/>
        </p:nvSpPr>
        <p:spPr bwMode="auto">
          <a:xfrm>
            <a:off x="4546600" y="4108450"/>
            <a:ext cx="338138" cy="187325"/>
          </a:xfrm>
          <a:prstGeom prst="rect">
            <a:avLst/>
          </a:prstGeom>
          <a:solidFill>
            <a:schemeClr val="bg1"/>
          </a:solidFill>
          <a:ln w="9525">
            <a:noFill/>
            <a:miter lim="800000"/>
            <a:headEnd/>
            <a:tailEnd/>
          </a:ln>
          <a:effectLst/>
        </p:spPr>
        <p:txBody>
          <a:bodyPr wrap="none" anchor="ctr"/>
          <a:lstStyle/>
          <a:p>
            <a:endParaRPr lang="en-US"/>
          </a:p>
        </p:txBody>
      </p:sp>
      <p:sp>
        <p:nvSpPr>
          <p:cNvPr id="1044493" name="Text Box 13"/>
          <p:cNvSpPr txBox="1">
            <a:spLocks noChangeArrowheads="1"/>
          </p:cNvSpPr>
          <p:nvPr/>
        </p:nvSpPr>
        <p:spPr bwMode="auto">
          <a:xfrm>
            <a:off x="3468688" y="4019550"/>
            <a:ext cx="2579687" cy="366713"/>
          </a:xfrm>
          <a:prstGeom prst="rect">
            <a:avLst/>
          </a:prstGeom>
          <a:noFill/>
          <a:ln w="9525">
            <a:noFill/>
            <a:miter lim="800000"/>
            <a:headEnd/>
            <a:tailEnd/>
          </a:ln>
          <a:effectLst/>
        </p:spPr>
        <p:txBody>
          <a:bodyPr>
            <a:spAutoFit/>
          </a:bodyPr>
          <a:lstStyle/>
          <a:p>
            <a:pPr algn="ctr">
              <a:spcBef>
                <a:spcPct val="50000"/>
              </a:spcBef>
            </a:pPr>
            <a:r>
              <a:rPr lang="en-US">
                <a:solidFill>
                  <a:srgbClr val="000000"/>
                </a:solidFill>
              </a:rPr>
              <a:t>patch size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Grp="1" noChangeArrowheads="1"/>
          </p:cNvSpPr>
          <p:nvPr>
            <p:ph type="sldNum" sz="quarter" idx="10"/>
          </p:nvPr>
        </p:nvSpPr>
        <p:spPr>
          <a:ln/>
        </p:spPr>
        <p:txBody>
          <a:bodyPr/>
          <a:lstStyle/>
          <a:p>
            <a:pPr>
              <a:defRPr/>
            </a:pPr>
            <a:fld id="{1EAE912A-4E53-4DCA-90F3-18EF2F186276}" type="slidenum">
              <a:rPr lang="en-US"/>
              <a:pPr>
                <a:defRPr/>
              </a:pPr>
              <a:t>11</a:t>
            </a:fld>
            <a:endParaRPr lang="en-US"/>
          </a:p>
        </p:txBody>
      </p:sp>
      <p:sp>
        <p:nvSpPr>
          <p:cNvPr id="1197058"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Towards denoising bounds</a:t>
            </a:r>
          </a:p>
        </p:txBody>
      </p:sp>
      <p:sp>
        <p:nvSpPr>
          <p:cNvPr id="1197059" name="Text Box 3"/>
          <p:cNvSpPr txBox="1">
            <a:spLocks noChangeArrowheads="1"/>
          </p:cNvSpPr>
          <p:nvPr/>
        </p:nvSpPr>
        <p:spPr bwMode="auto">
          <a:xfrm>
            <a:off x="396875" y="985838"/>
            <a:ext cx="8280400" cy="4175125"/>
          </a:xfrm>
          <a:prstGeom prst="rect">
            <a:avLst/>
          </a:prstGeom>
          <a:noFill/>
          <a:ln w="9525">
            <a:noFill/>
            <a:miter lim="800000"/>
            <a:headEnd/>
            <a:tailEnd/>
          </a:ln>
          <a:effectLst/>
        </p:spPr>
        <p:txBody>
          <a:bodyPr>
            <a:spAutoFit/>
          </a:bodyPr>
          <a:lstStyle/>
          <a:p>
            <a:pPr marL="176213" indent="-176213" defTabSz="292100"/>
            <a:r>
              <a:rPr lang="en-US" sz="2200">
                <a:solidFill>
                  <a:schemeClr val="bg1"/>
                </a:solidFill>
              </a:rPr>
              <a:t>Questions: </a:t>
            </a:r>
          </a:p>
          <a:p>
            <a:pPr marL="176213" indent="-176213" defTabSz="292100">
              <a:buFontTx/>
              <a:buChar char="•"/>
            </a:pPr>
            <a:endParaRPr lang="en-US" sz="1600">
              <a:solidFill>
                <a:schemeClr val="bg1"/>
              </a:solidFill>
            </a:endParaRPr>
          </a:p>
          <a:p>
            <a:pPr marL="176213" indent="-176213" defTabSz="292100">
              <a:buFontTx/>
              <a:buChar char="•"/>
            </a:pPr>
            <a:r>
              <a:rPr lang="en-US" sz="2200" i="1">
                <a:solidFill>
                  <a:srgbClr val="FFFF66"/>
                </a:solidFill>
                <a:effectLst>
                  <a:outerShdw blurRad="38100" dist="38100" dir="2700000" algn="tl">
                    <a:srgbClr val="FFFFFF"/>
                  </a:outerShdw>
                </a:effectLst>
              </a:rPr>
              <a:t>For non-parametric methods:</a:t>
            </a:r>
          </a:p>
          <a:p>
            <a:pPr marL="176213" indent="-176213" defTabSz="292100">
              <a:buFontTx/>
              <a:buChar char="•"/>
            </a:pPr>
            <a:endParaRPr lang="en-US" sz="800" i="1">
              <a:solidFill>
                <a:srgbClr val="FFFF66"/>
              </a:solidFill>
              <a:effectLst>
                <a:outerShdw blurRad="38100" dist="38100" dir="2700000" algn="tl">
                  <a:srgbClr val="FFFFFF"/>
                </a:outerShdw>
              </a:effectLst>
            </a:endParaRPr>
          </a:p>
          <a:p>
            <a:pPr marL="176213" indent="-176213" defTabSz="292100"/>
            <a:r>
              <a:rPr lang="en-US" sz="2200">
                <a:solidFill>
                  <a:srgbClr val="FFFF66"/>
                </a:solidFill>
              </a:rPr>
              <a:t>  How does the difficulty in finding nearest neighbors relates to the potential gain, and how can we make a better usage of a given database size?</a:t>
            </a:r>
          </a:p>
          <a:p>
            <a:pPr marL="176213" indent="-176213" defTabSz="292100"/>
            <a:endParaRPr lang="en-US" sz="2200">
              <a:solidFill>
                <a:srgbClr val="FFFF66"/>
              </a:solidFill>
            </a:endParaRPr>
          </a:p>
          <a:p>
            <a:pPr marL="176213" indent="-176213" defTabSz="292100">
              <a:buFontTx/>
              <a:buChar char="•"/>
            </a:pPr>
            <a:endParaRPr lang="en-US" sz="1600">
              <a:solidFill>
                <a:schemeClr val="accent2"/>
              </a:solidFill>
            </a:endParaRPr>
          </a:p>
          <a:p>
            <a:pPr marL="176213" indent="-176213" defTabSz="292100">
              <a:buFontTx/>
              <a:buChar char="•"/>
            </a:pPr>
            <a:r>
              <a:rPr lang="en-US" sz="2200" i="1">
                <a:solidFill>
                  <a:schemeClr val="bg1"/>
                </a:solidFill>
                <a:effectLst>
                  <a:outerShdw blurRad="38100" dist="38100" dir="2700000" algn="tl">
                    <a:srgbClr val="BFB678"/>
                  </a:outerShdw>
                </a:effectLst>
              </a:rPr>
              <a:t>For any possible method:</a:t>
            </a:r>
          </a:p>
          <a:p>
            <a:pPr marL="176213" indent="-176213" defTabSz="292100">
              <a:buFontTx/>
              <a:buChar char="•"/>
            </a:pPr>
            <a:endParaRPr lang="en-US" sz="800" i="1">
              <a:solidFill>
                <a:schemeClr val="bg1"/>
              </a:solidFill>
              <a:effectLst>
                <a:outerShdw blurRad="38100" dist="38100" dir="2700000" algn="tl">
                  <a:srgbClr val="BFB678"/>
                </a:outerShdw>
              </a:effectLst>
            </a:endParaRPr>
          </a:p>
          <a:p>
            <a:pPr marL="176213" indent="-176213" defTabSz="292100"/>
            <a:r>
              <a:rPr lang="en-US" sz="2200">
                <a:solidFill>
                  <a:schemeClr val="bg1"/>
                </a:solidFill>
              </a:rPr>
              <a:t>  Computational issues aside, what is the optimal possible    restoration? Can we achieve zero error?</a:t>
            </a:r>
          </a:p>
          <a:p>
            <a:pPr marL="176213" indent="-176213" defTabSz="292100"/>
            <a:endParaRPr lang="en-US" sz="2200">
              <a:solidFill>
                <a:schemeClr val="bg1"/>
              </a:solidFill>
            </a:endParaRPr>
          </a:p>
        </p:txBody>
      </p:sp>
      <p:sp>
        <p:nvSpPr>
          <p:cNvPr id="1197060"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 Box 3"/>
          <p:cNvSpPr txBox="1">
            <a:spLocks noGrp="1" noChangeArrowheads="1"/>
          </p:cNvSpPr>
          <p:nvPr>
            <p:ph type="sldNum" sz="quarter" idx="10"/>
          </p:nvPr>
        </p:nvSpPr>
        <p:spPr>
          <a:ln/>
        </p:spPr>
        <p:txBody>
          <a:bodyPr/>
          <a:lstStyle/>
          <a:p>
            <a:pPr>
              <a:defRPr/>
            </a:pPr>
            <a:fld id="{DF2DF7B2-324B-45B7-87A0-88EE5799DBD4}" type="slidenum">
              <a:rPr lang="en-US"/>
              <a:pPr>
                <a:defRPr/>
              </a:pPr>
              <a:t>12</a:t>
            </a:fld>
            <a:endParaRPr lang="en-US"/>
          </a:p>
        </p:txBody>
      </p:sp>
      <p:pic>
        <p:nvPicPr>
          <p:cNvPr id="1201154" name="Picture 2" descr="cx3_ws9_smp05"/>
          <p:cNvPicPr>
            <a:picLocks noChangeAspect="1" noChangeArrowheads="1"/>
          </p:cNvPicPr>
          <p:nvPr/>
        </p:nvPicPr>
        <p:blipFill>
          <a:blip r:embed="rId3" cstate="print"/>
          <a:srcRect/>
          <a:stretch>
            <a:fillRect/>
          </a:stretch>
        </p:blipFill>
        <p:spPr bwMode="auto">
          <a:xfrm>
            <a:off x="3328988" y="1735138"/>
            <a:ext cx="1428750" cy="1428750"/>
          </a:xfrm>
          <a:prstGeom prst="rect">
            <a:avLst/>
          </a:prstGeom>
          <a:noFill/>
        </p:spPr>
      </p:pic>
      <p:pic>
        <p:nvPicPr>
          <p:cNvPr id="1201155" name="Picture 3" descr="cx3_ws5_smp10"/>
          <p:cNvPicPr>
            <a:picLocks noChangeAspect="1" noChangeArrowheads="1"/>
          </p:cNvPicPr>
          <p:nvPr/>
        </p:nvPicPr>
        <p:blipFill>
          <a:blip r:embed="rId4" cstate="print"/>
          <a:srcRect/>
          <a:stretch>
            <a:fillRect/>
          </a:stretch>
        </p:blipFill>
        <p:spPr bwMode="auto">
          <a:xfrm>
            <a:off x="6300788" y="5202238"/>
            <a:ext cx="1428750" cy="1428750"/>
          </a:xfrm>
          <a:prstGeom prst="rect">
            <a:avLst/>
          </a:prstGeom>
          <a:noFill/>
        </p:spPr>
      </p:pic>
      <p:sp>
        <p:nvSpPr>
          <p:cNvPr id="1201156"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Patch Complexity</a:t>
            </a:r>
          </a:p>
        </p:txBody>
      </p:sp>
      <p:sp>
        <p:nvSpPr>
          <p:cNvPr id="1201157"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pic>
        <p:nvPicPr>
          <p:cNvPr id="1201158" name="Picture 6" descr="cx3_ws9_smp03"/>
          <p:cNvPicPr>
            <a:picLocks noChangeAspect="1" noChangeArrowheads="1"/>
          </p:cNvPicPr>
          <p:nvPr/>
        </p:nvPicPr>
        <p:blipFill>
          <a:blip r:embed="rId5" cstate="print"/>
          <a:srcRect/>
          <a:stretch>
            <a:fillRect/>
          </a:stretch>
        </p:blipFill>
        <p:spPr bwMode="auto">
          <a:xfrm>
            <a:off x="5657850" y="3459163"/>
            <a:ext cx="1428750" cy="1428750"/>
          </a:xfrm>
          <a:prstGeom prst="rect">
            <a:avLst/>
          </a:prstGeom>
          <a:noFill/>
        </p:spPr>
      </p:pic>
      <p:pic>
        <p:nvPicPr>
          <p:cNvPr id="1201159" name="Picture 7" descr="cx3_ws5_smp09"/>
          <p:cNvPicPr>
            <a:picLocks noChangeAspect="1" noChangeArrowheads="1"/>
          </p:cNvPicPr>
          <p:nvPr/>
        </p:nvPicPr>
        <p:blipFill>
          <a:blip r:embed="rId6" cstate="print"/>
          <a:srcRect/>
          <a:stretch>
            <a:fillRect/>
          </a:stretch>
        </p:blipFill>
        <p:spPr bwMode="auto">
          <a:xfrm>
            <a:off x="7702550" y="2917825"/>
            <a:ext cx="1428750" cy="1428750"/>
          </a:xfrm>
          <a:prstGeom prst="rect">
            <a:avLst/>
          </a:prstGeom>
          <a:noFill/>
        </p:spPr>
      </p:pic>
      <p:pic>
        <p:nvPicPr>
          <p:cNvPr id="1201160" name="Picture 8" descr="cx3_ws5_smp11"/>
          <p:cNvPicPr>
            <a:picLocks noChangeAspect="1" noChangeArrowheads="1"/>
          </p:cNvPicPr>
          <p:nvPr/>
        </p:nvPicPr>
        <p:blipFill>
          <a:blip r:embed="rId7" cstate="print"/>
          <a:srcRect/>
          <a:stretch>
            <a:fillRect/>
          </a:stretch>
        </p:blipFill>
        <p:spPr bwMode="auto">
          <a:xfrm>
            <a:off x="4760913" y="5068888"/>
            <a:ext cx="1428750" cy="1428750"/>
          </a:xfrm>
          <a:prstGeom prst="rect">
            <a:avLst/>
          </a:prstGeom>
          <a:noFill/>
        </p:spPr>
      </p:pic>
      <p:pic>
        <p:nvPicPr>
          <p:cNvPr id="1201161" name="Picture 9" descr="cx3_ws5_smp04"/>
          <p:cNvPicPr>
            <a:picLocks noChangeAspect="1" noChangeArrowheads="1"/>
          </p:cNvPicPr>
          <p:nvPr/>
        </p:nvPicPr>
        <p:blipFill>
          <a:blip r:embed="rId8" cstate="print"/>
          <a:srcRect/>
          <a:stretch>
            <a:fillRect/>
          </a:stretch>
        </p:blipFill>
        <p:spPr bwMode="auto">
          <a:xfrm>
            <a:off x="5029200" y="1666875"/>
            <a:ext cx="1428750" cy="1428750"/>
          </a:xfrm>
          <a:prstGeom prst="rect">
            <a:avLst/>
          </a:prstGeom>
          <a:noFill/>
        </p:spPr>
      </p:pic>
      <p:pic>
        <p:nvPicPr>
          <p:cNvPr id="1201162" name="Picture 10" descr="cx3_ws5_smp08"/>
          <p:cNvPicPr>
            <a:picLocks noChangeAspect="1" noChangeArrowheads="1"/>
          </p:cNvPicPr>
          <p:nvPr/>
        </p:nvPicPr>
        <p:blipFill>
          <a:blip r:embed="rId9" cstate="print"/>
          <a:srcRect/>
          <a:stretch>
            <a:fillRect/>
          </a:stretch>
        </p:blipFill>
        <p:spPr bwMode="auto">
          <a:xfrm>
            <a:off x="6908800" y="1320800"/>
            <a:ext cx="1428750" cy="1428750"/>
          </a:xfrm>
          <a:prstGeom prst="rect">
            <a:avLst/>
          </a:prstGeom>
          <a:noFill/>
        </p:spPr>
      </p:pic>
      <p:pic>
        <p:nvPicPr>
          <p:cNvPr id="1201163" name="Picture 11" descr="cx3_ws5_smp13"/>
          <p:cNvPicPr>
            <a:picLocks noChangeAspect="1" noChangeArrowheads="1"/>
          </p:cNvPicPr>
          <p:nvPr/>
        </p:nvPicPr>
        <p:blipFill>
          <a:blip r:embed="rId10" cstate="print"/>
          <a:srcRect/>
          <a:stretch>
            <a:fillRect/>
          </a:stretch>
        </p:blipFill>
        <p:spPr bwMode="auto">
          <a:xfrm>
            <a:off x="3663950" y="3665538"/>
            <a:ext cx="1428750" cy="1428750"/>
          </a:xfrm>
          <a:prstGeom prst="rect">
            <a:avLst/>
          </a:prstGeom>
          <a:noFill/>
        </p:spPr>
      </p:pic>
      <p:pic>
        <p:nvPicPr>
          <p:cNvPr id="1201164" name="Picture 12" descr="cx3_ws5_smp16"/>
          <p:cNvPicPr>
            <a:picLocks noChangeAspect="1" noChangeArrowheads="1"/>
          </p:cNvPicPr>
          <p:nvPr/>
        </p:nvPicPr>
        <p:blipFill>
          <a:blip r:embed="rId11" cstate="print"/>
          <a:srcRect/>
          <a:stretch>
            <a:fillRect/>
          </a:stretch>
        </p:blipFill>
        <p:spPr bwMode="auto">
          <a:xfrm>
            <a:off x="3227388" y="5216525"/>
            <a:ext cx="1428750" cy="1428750"/>
          </a:xfrm>
          <a:prstGeom prst="rect">
            <a:avLst/>
          </a:prstGeom>
          <a:noFill/>
        </p:spPr>
      </p:pic>
      <p:sp>
        <p:nvSpPr>
          <p:cNvPr id="1201165" name="AutoShape 13"/>
          <p:cNvSpPr>
            <a:spLocks noChangeArrowheads="1"/>
          </p:cNvSpPr>
          <p:nvPr/>
        </p:nvSpPr>
        <p:spPr bwMode="auto">
          <a:xfrm>
            <a:off x="1714500" y="3265488"/>
            <a:ext cx="636588" cy="685800"/>
          </a:xfrm>
          <a:prstGeom prst="rightArrow">
            <a:avLst>
              <a:gd name="adj1" fmla="val 50000"/>
              <a:gd name="adj2" fmla="val 48130"/>
            </a:avLst>
          </a:prstGeom>
          <a:solidFill>
            <a:srgbClr val="FFFF00"/>
          </a:solidFill>
          <a:ln w="9525">
            <a:noFill/>
            <a:miter lim="800000"/>
            <a:headEnd/>
            <a:tailEnd/>
          </a:ln>
          <a:effectLst/>
        </p:spPr>
        <p:txBody>
          <a:bodyPr wrap="none" anchor="ctr"/>
          <a:lstStyle/>
          <a:p>
            <a:endParaRPr lang="en-US"/>
          </a:p>
        </p:txBody>
      </p:sp>
      <p:sp>
        <p:nvSpPr>
          <p:cNvPr id="1201166" name="Text Box 14"/>
          <p:cNvSpPr txBox="1">
            <a:spLocks noChangeArrowheads="1"/>
          </p:cNvSpPr>
          <p:nvPr/>
        </p:nvSpPr>
        <p:spPr bwMode="auto">
          <a:xfrm>
            <a:off x="1585913" y="2138363"/>
            <a:ext cx="587375" cy="1433512"/>
          </a:xfrm>
          <a:prstGeom prst="rect">
            <a:avLst/>
          </a:prstGeom>
          <a:noFill/>
          <a:ln w="9525">
            <a:noFill/>
            <a:miter lim="800000"/>
            <a:headEnd/>
            <a:tailEnd/>
          </a:ln>
          <a:effectLst/>
        </p:spPr>
        <p:txBody>
          <a:bodyPr>
            <a:spAutoFit/>
          </a:bodyPr>
          <a:lstStyle/>
          <a:p>
            <a:pPr>
              <a:spcBef>
                <a:spcPct val="50000"/>
              </a:spcBef>
            </a:pPr>
            <a:r>
              <a:rPr lang="en-US" sz="8800">
                <a:solidFill>
                  <a:srgbClr val="FFFF00"/>
                </a:solidFill>
                <a:latin typeface="Times New Roman" pitchFamily="18" charset="0"/>
                <a:cs typeface="Times New Roman" pitchFamily="18" charset="0"/>
              </a:rPr>
              <a:t>?</a:t>
            </a:r>
          </a:p>
        </p:txBody>
      </p:sp>
      <p:grpSp>
        <p:nvGrpSpPr>
          <p:cNvPr id="1201167" name="Group 15"/>
          <p:cNvGrpSpPr>
            <a:grpSpLocks/>
          </p:cNvGrpSpPr>
          <p:nvPr/>
        </p:nvGrpSpPr>
        <p:grpSpPr bwMode="auto">
          <a:xfrm>
            <a:off x="3316288" y="1725613"/>
            <a:ext cx="1455737" cy="1446212"/>
            <a:chOff x="195" y="1651"/>
            <a:chExt cx="917" cy="911"/>
          </a:xfrm>
        </p:grpSpPr>
        <p:sp>
          <p:nvSpPr>
            <p:cNvPr id="1201168" name="Rectangle 16"/>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169" name="Rectangle 17"/>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70" name="Rectangle 18"/>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71" name="Rectangle 19"/>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72" name="Rectangle 20"/>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173" name="Group 21"/>
          <p:cNvGrpSpPr>
            <a:grpSpLocks/>
          </p:cNvGrpSpPr>
          <p:nvPr/>
        </p:nvGrpSpPr>
        <p:grpSpPr bwMode="auto">
          <a:xfrm>
            <a:off x="5019675" y="1665288"/>
            <a:ext cx="1455738" cy="1446212"/>
            <a:chOff x="195" y="1651"/>
            <a:chExt cx="917" cy="911"/>
          </a:xfrm>
        </p:grpSpPr>
        <p:sp>
          <p:nvSpPr>
            <p:cNvPr id="1201174" name="Rectangle 22"/>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175" name="Rectangle 23"/>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76" name="Rectangle 24"/>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77" name="Rectangle 25"/>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78" name="Rectangle 26"/>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179" name="Group 27"/>
          <p:cNvGrpSpPr>
            <a:grpSpLocks/>
          </p:cNvGrpSpPr>
          <p:nvPr/>
        </p:nvGrpSpPr>
        <p:grpSpPr bwMode="auto">
          <a:xfrm>
            <a:off x="7688263" y="2909888"/>
            <a:ext cx="1455737" cy="1446212"/>
            <a:chOff x="195" y="1651"/>
            <a:chExt cx="917" cy="911"/>
          </a:xfrm>
        </p:grpSpPr>
        <p:sp>
          <p:nvSpPr>
            <p:cNvPr id="1201180" name="Rectangle 28"/>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181" name="Rectangle 29"/>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82" name="Rectangle 30"/>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83" name="Rectangle 31"/>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84" name="Rectangle 32"/>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185" name="Group 33"/>
          <p:cNvGrpSpPr>
            <a:grpSpLocks/>
          </p:cNvGrpSpPr>
          <p:nvPr/>
        </p:nvGrpSpPr>
        <p:grpSpPr bwMode="auto">
          <a:xfrm>
            <a:off x="5643563" y="3449638"/>
            <a:ext cx="1455737" cy="1446212"/>
            <a:chOff x="195" y="1651"/>
            <a:chExt cx="917" cy="911"/>
          </a:xfrm>
        </p:grpSpPr>
        <p:sp>
          <p:nvSpPr>
            <p:cNvPr id="1201186" name="Rectangle 34"/>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187" name="Rectangle 35"/>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88" name="Rectangle 36"/>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89" name="Rectangle 37"/>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90" name="Rectangle 38"/>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191" name="Group 39"/>
          <p:cNvGrpSpPr>
            <a:grpSpLocks/>
          </p:cNvGrpSpPr>
          <p:nvPr/>
        </p:nvGrpSpPr>
        <p:grpSpPr bwMode="auto">
          <a:xfrm>
            <a:off x="6286500" y="5192713"/>
            <a:ext cx="1455738" cy="1446212"/>
            <a:chOff x="195" y="1651"/>
            <a:chExt cx="917" cy="911"/>
          </a:xfrm>
        </p:grpSpPr>
        <p:sp>
          <p:nvSpPr>
            <p:cNvPr id="1201192" name="Rectangle 40"/>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193" name="Rectangle 41"/>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94" name="Rectangle 42"/>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95" name="Rectangle 43"/>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196" name="Rectangle 44"/>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197" name="Group 45"/>
          <p:cNvGrpSpPr>
            <a:grpSpLocks/>
          </p:cNvGrpSpPr>
          <p:nvPr/>
        </p:nvGrpSpPr>
        <p:grpSpPr bwMode="auto">
          <a:xfrm>
            <a:off x="4746625" y="5060950"/>
            <a:ext cx="1455738" cy="1446213"/>
            <a:chOff x="195" y="1651"/>
            <a:chExt cx="917" cy="911"/>
          </a:xfrm>
        </p:grpSpPr>
        <p:sp>
          <p:nvSpPr>
            <p:cNvPr id="1201198" name="Rectangle 46"/>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199" name="Rectangle 47"/>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00" name="Rectangle 48"/>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01" name="Rectangle 49"/>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02" name="Rectangle 50"/>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203" name="Group 51"/>
          <p:cNvGrpSpPr>
            <a:grpSpLocks/>
          </p:cNvGrpSpPr>
          <p:nvPr/>
        </p:nvGrpSpPr>
        <p:grpSpPr bwMode="auto">
          <a:xfrm>
            <a:off x="3651250" y="3657600"/>
            <a:ext cx="1455738" cy="1446213"/>
            <a:chOff x="195" y="1651"/>
            <a:chExt cx="917" cy="911"/>
          </a:xfrm>
        </p:grpSpPr>
        <p:sp>
          <p:nvSpPr>
            <p:cNvPr id="1201204" name="Rectangle 52"/>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205" name="Rectangle 53"/>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06" name="Rectangle 54"/>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07" name="Rectangle 55"/>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08" name="Rectangle 56"/>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209" name="Group 57"/>
          <p:cNvGrpSpPr>
            <a:grpSpLocks/>
          </p:cNvGrpSpPr>
          <p:nvPr/>
        </p:nvGrpSpPr>
        <p:grpSpPr bwMode="auto">
          <a:xfrm>
            <a:off x="6910388" y="1314450"/>
            <a:ext cx="1455737" cy="1446213"/>
            <a:chOff x="195" y="1651"/>
            <a:chExt cx="917" cy="911"/>
          </a:xfrm>
        </p:grpSpPr>
        <p:sp>
          <p:nvSpPr>
            <p:cNvPr id="1201210" name="Rectangle 58"/>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211" name="Rectangle 59"/>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12" name="Rectangle 60"/>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13" name="Rectangle 61"/>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14" name="Rectangle 62"/>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pic>
        <p:nvPicPr>
          <p:cNvPr id="1201215" name="Picture 63" descr="y3d"/>
          <p:cNvPicPr>
            <a:picLocks noChangeAspect="1" noChangeArrowheads="1"/>
          </p:cNvPicPr>
          <p:nvPr/>
        </p:nvPicPr>
        <p:blipFill>
          <a:blip r:embed="rId12" cstate="print"/>
          <a:srcRect/>
          <a:stretch>
            <a:fillRect/>
          </a:stretch>
        </p:blipFill>
        <p:spPr bwMode="auto">
          <a:xfrm>
            <a:off x="211138" y="2876550"/>
            <a:ext cx="1428750" cy="1428750"/>
          </a:xfrm>
          <a:prstGeom prst="rect">
            <a:avLst/>
          </a:prstGeom>
          <a:noFill/>
        </p:spPr>
      </p:pic>
      <p:grpSp>
        <p:nvGrpSpPr>
          <p:cNvPr id="1201216" name="Group 64"/>
          <p:cNvGrpSpPr>
            <a:grpSpLocks/>
          </p:cNvGrpSpPr>
          <p:nvPr/>
        </p:nvGrpSpPr>
        <p:grpSpPr bwMode="auto">
          <a:xfrm>
            <a:off x="196850" y="2868613"/>
            <a:ext cx="1455738" cy="1446212"/>
            <a:chOff x="195" y="1651"/>
            <a:chExt cx="917" cy="911"/>
          </a:xfrm>
        </p:grpSpPr>
        <p:sp>
          <p:nvSpPr>
            <p:cNvPr id="1201217" name="Rectangle 65"/>
            <p:cNvSpPr>
              <a:spLocks noChangeArrowheads="1"/>
            </p:cNvSpPr>
            <p:nvPr/>
          </p:nvSpPr>
          <p:spPr bwMode="auto">
            <a:xfrm>
              <a:off x="480" y="1935"/>
              <a:ext cx="345" cy="345"/>
            </a:xfrm>
            <a:prstGeom prst="rect">
              <a:avLst/>
            </a:prstGeom>
            <a:noFill/>
            <a:ln w="57150">
              <a:solidFill>
                <a:srgbClr val="00FFFF"/>
              </a:solidFill>
              <a:miter lim="800000"/>
              <a:headEnd/>
              <a:tailEnd/>
            </a:ln>
            <a:effectLst/>
          </p:spPr>
          <p:txBody>
            <a:bodyPr wrap="none" anchor="ctr"/>
            <a:lstStyle/>
            <a:p>
              <a:endParaRPr lang="en-US"/>
            </a:p>
          </p:txBody>
        </p:sp>
        <p:sp>
          <p:nvSpPr>
            <p:cNvPr id="1201218" name="Rectangle 66"/>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19" name="Rectangle 67"/>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20" name="Rectangle 68"/>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21" name="Rectangle 69"/>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1222" name="Group 70"/>
          <p:cNvGrpSpPr>
            <a:grpSpLocks/>
          </p:cNvGrpSpPr>
          <p:nvPr/>
        </p:nvGrpSpPr>
        <p:grpSpPr bwMode="auto">
          <a:xfrm>
            <a:off x="3214688" y="5207000"/>
            <a:ext cx="1455737" cy="1446213"/>
            <a:chOff x="195" y="1651"/>
            <a:chExt cx="917" cy="911"/>
          </a:xfrm>
        </p:grpSpPr>
        <p:sp>
          <p:nvSpPr>
            <p:cNvPr id="1201223" name="Rectangle 71"/>
            <p:cNvSpPr>
              <a:spLocks noChangeArrowheads="1"/>
            </p:cNvSpPr>
            <p:nvPr/>
          </p:nvSpPr>
          <p:spPr bwMode="auto">
            <a:xfrm>
              <a:off x="480" y="1935"/>
              <a:ext cx="345" cy="345"/>
            </a:xfrm>
            <a:prstGeom prst="rect">
              <a:avLst/>
            </a:prstGeom>
            <a:noFill/>
            <a:ln w="57150">
              <a:solidFill>
                <a:srgbClr val="FFFF99"/>
              </a:solidFill>
              <a:miter lim="800000"/>
              <a:headEnd/>
              <a:tailEnd/>
            </a:ln>
            <a:effectLst/>
          </p:spPr>
          <p:txBody>
            <a:bodyPr wrap="none" anchor="ctr"/>
            <a:lstStyle/>
            <a:p>
              <a:endParaRPr lang="en-US"/>
            </a:p>
          </p:txBody>
        </p:sp>
        <p:sp>
          <p:nvSpPr>
            <p:cNvPr id="1201224" name="Rectangle 72"/>
            <p:cNvSpPr>
              <a:spLocks noChangeArrowheads="1"/>
            </p:cNvSpPr>
            <p:nvPr/>
          </p:nvSpPr>
          <p:spPr bwMode="auto">
            <a:xfrm>
              <a:off x="196" y="1651"/>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25" name="Rectangle 73"/>
            <p:cNvSpPr>
              <a:spLocks noChangeArrowheads="1"/>
            </p:cNvSpPr>
            <p:nvPr/>
          </p:nvSpPr>
          <p:spPr bwMode="auto">
            <a:xfrm>
              <a:off x="195" y="2303"/>
              <a:ext cx="909" cy="259"/>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26" name="Rectangle 74"/>
            <p:cNvSpPr>
              <a:spLocks noChangeArrowheads="1"/>
            </p:cNvSpPr>
            <p:nvPr/>
          </p:nvSpPr>
          <p:spPr bwMode="auto">
            <a:xfrm>
              <a:off x="195"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1227" name="Rectangle 75"/>
            <p:cNvSpPr>
              <a:spLocks noChangeArrowheads="1"/>
            </p:cNvSpPr>
            <p:nvPr/>
          </p:nvSpPr>
          <p:spPr bwMode="auto">
            <a:xfrm>
              <a:off x="841" y="1903"/>
              <a:ext cx="271" cy="403"/>
            </a:xfrm>
            <a:prstGeom prst="rect">
              <a:avLst/>
            </a:prstGeom>
            <a:solidFill>
              <a:srgbClr val="000000">
                <a:alpha val="75999"/>
              </a:srgbClr>
            </a:solidFill>
            <a:ln w="9525">
              <a:no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 Box 3"/>
          <p:cNvSpPr txBox="1">
            <a:spLocks noGrp="1" noChangeArrowheads="1"/>
          </p:cNvSpPr>
          <p:nvPr>
            <p:ph type="sldNum" sz="quarter" idx="10"/>
          </p:nvPr>
        </p:nvSpPr>
        <p:spPr>
          <a:ln/>
        </p:spPr>
        <p:txBody>
          <a:bodyPr/>
          <a:lstStyle/>
          <a:p>
            <a:pPr>
              <a:defRPr/>
            </a:pPr>
            <a:fld id="{11535A84-83A5-4425-8720-E9A8DA9386C7}" type="slidenum">
              <a:rPr lang="en-US"/>
              <a:pPr>
                <a:defRPr/>
              </a:pPr>
              <a:t>13</a:t>
            </a:fld>
            <a:endParaRPr lang="en-US"/>
          </a:p>
        </p:txBody>
      </p:sp>
      <p:pic>
        <p:nvPicPr>
          <p:cNvPr id="1203202" name="Picture 2" descr="cx3_ws9_smp05"/>
          <p:cNvPicPr>
            <a:picLocks noChangeAspect="1" noChangeArrowheads="1"/>
          </p:cNvPicPr>
          <p:nvPr/>
        </p:nvPicPr>
        <p:blipFill>
          <a:blip r:embed="rId3" cstate="print"/>
          <a:srcRect/>
          <a:stretch>
            <a:fillRect/>
          </a:stretch>
        </p:blipFill>
        <p:spPr bwMode="auto">
          <a:xfrm>
            <a:off x="3328988" y="1735138"/>
            <a:ext cx="1428750" cy="1428750"/>
          </a:xfrm>
          <a:prstGeom prst="rect">
            <a:avLst/>
          </a:prstGeom>
          <a:noFill/>
        </p:spPr>
      </p:pic>
      <p:pic>
        <p:nvPicPr>
          <p:cNvPr id="1203203" name="Picture 3" descr="cx3_ws5_smp10"/>
          <p:cNvPicPr>
            <a:picLocks noChangeAspect="1" noChangeArrowheads="1"/>
          </p:cNvPicPr>
          <p:nvPr/>
        </p:nvPicPr>
        <p:blipFill>
          <a:blip r:embed="rId4" cstate="print"/>
          <a:srcRect/>
          <a:stretch>
            <a:fillRect/>
          </a:stretch>
        </p:blipFill>
        <p:spPr bwMode="auto">
          <a:xfrm>
            <a:off x="6332538" y="5189538"/>
            <a:ext cx="1428750" cy="1428750"/>
          </a:xfrm>
          <a:prstGeom prst="rect">
            <a:avLst/>
          </a:prstGeom>
          <a:noFill/>
        </p:spPr>
      </p:pic>
      <p:sp>
        <p:nvSpPr>
          <p:cNvPr id="1203204"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Patch Complexity</a:t>
            </a:r>
          </a:p>
        </p:txBody>
      </p:sp>
      <p:sp>
        <p:nvSpPr>
          <p:cNvPr id="1203205"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pic>
        <p:nvPicPr>
          <p:cNvPr id="1203206" name="Picture 6" descr="cx3_ws9_smp03"/>
          <p:cNvPicPr>
            <a:picLocks noChangeAspect="1" noChangeArrowheads="1"/>
          </p:cNvPicPr>
          <p:nvPr/>
        </p:nvPicPr>
        <p:blipFill>
          <a:blip r:embed="rId5" cstate="print"/>
          <a:srcRect/>
          <a:stretch>
            <a:fillRect/>
          </a:stretch>
        </p:blipFill>
        <p:spPr bwMode="auto">
          <a:xfrm>
            <a:off x="5657850" y="3459163"/>
            <a:ext cx="1428750" cy="1428750"/>
          </a:xfrm>
          <a:prstGeom prst="rect">
            <a:avLst/>
          </a:prstGeom>
          <a:noFill/>
        </p:spPr>
      </p:pic>
      <p:pic>
        <p:nvPicPr>
          <p:cNvPr id="1203207" name="Picture 7" descr="cx3_ws5_smp09"/>
          <p:cNvPicPr>
            <a:picLocks noChangeAspect="1" noChangeArrowheads="1"/>
          </p:cNvPicPr>
          <p:nvPr/>
        </p:nvPicPr>
        <p:blipFill>
          <a:blip r:embed="rId6" cstate="print"/>
          <a:srcRect/>
          <a:stretch>
            <a:fillRect/>
          </a:stretch>
        </p:blipFill>
        <p:spPr bwMode="auto">
          <a:xfrm>
            <a:off x="7702550" y="2917825"/>
            <a:ext cx="1428750" cy="1428750"/>
          </a:xfrm>
          <a:prstGeom prst="rect">
            <a:avLst/>
          </a:prstGeom>
          <a:noFill/>
        </p:spPr>
      </p:pic>
      <p:pic>
        <p:nvPicPr>
          <p:cNvPr id="1203208" name="Picture 8" descr="cx3_ws5_smp11"/>
          <p:cNvPicPr>
            <a:picLocks noChangeAspect="1" noChangeArrowheads="1"/>
          </p:cNvPicPr>
          <p:nvPr/>
        </p:nvPicPr>
        <p:blipFill>
          <a:blip r:embed="rId7" cstate="print"/>
          <a:srcRect/>
          <a:stretch>
            <a:fillRect/>
          </a:stretch>
        </p:blipFill>
        <p:spPr bwMode="auto">
          <a:xfrm>
            <a:off x="4781550" y="5062538"/>
            <a:ext cx="1428750" cy="1428750"/>
          </a:xfrm>
          <a:prstGeom prst="rect">
            <a:avLst/>
          </a:prstGeom>
          <a:noFill/>
        </p:spPr>
      </p:pic>
      <p:pic>
        <p:nvPicPr>
          <p:cNvPr id="1203209" name="Picture 9" descr="cx3_ws5_smp04"/>
          <p:cNvPicPr>
            <a:picLocks noChangeAspect="1" noChangeArrowheads="1"/>
          </p:cNvPicPr>
          <p:nvPr/>
        </p:nvPicPr>
        <p:blipFill>
          <a:blip r:embed="rId8" cstate="print"/>
          <a:srcRect/>
          <a:stretch>
            <a:fillRect/>
          </a:stretch>
        </p:blipFill>
        <p:spPr bwMode="auto">
          <a:xfrm>
            <a:off x="5029200" y="1666875"/>
            <a:ext cx="1428750" cy="1428750"/>
          </a:xfrm>
          <a:prstGeom prst="rect">
            <a:avLst/>
          </a:prstGeom>
          <a:noFill/>
        </p:spPr>
      </p:pic>
      <p:pic>
        <p:nvPicPr>
          <p:cNvPr id="1203210" name="Picture 10" descr="cx3_ws5_smp08"/>
          <p:cNvPicPr>
            <a:picLocks noChangeAspect="1" noChangeArrowheads="1"/>
          </p:cNvPicPr>
          <p:nvPr/>
        </p:nvPicPr>
        <p:blipFill>
          <a:blip r:embed="rId9" cstate="print"/>
          <a:srcRect/>
          <a:stretch>
            <a:fillRect/>
          </a:stretch>
        </p:blipFill>
        <p:spPr bwMode="auto">
          <a:xfrm>
            <a:off x="6908800" y="1320800"/>
            <a:ext cx="1428750" cy="1428750"/>
          </a:xfrm>
          <a:prstGeom prst="rect">
            <a:avLst/>
          </a:prstGeom>
          <a:noFill/>
        </p:spPr>
      </p:pic>
      <p:pic>
        <p:nvPicPr>
          <p:cNvPr id="1203211" name="Picture 11" descr="cx3_ws5_smp13"/>
          <p:cNvPicPr>
            <a:picLocks noChangeAspect="1" noChangeArrowheads="1"/>
          </p:cNvPicPr>
          <p:nvPr/>
        </p:nvPicPr>
        <p:blipFill>
          <a:blip r:embed="rId10" cstate="print"/>
          <a:srcRect/>
          <a:stretch>
            <a:fillRect/>
          </a:stretch>
        </p:blipFill>
        <p:spPr bwMode="auto">
          <a:xfrm>
            <a:off x="3663950" y="3665538"/>
            <a:ext cx="1428750" cy="1428750"/>
          </a:xfrm>
          <a:prstGeom prst="rect">
            <a:avLst/>
          </a:prstGeom>
          <a:noFill/>
        </p:spPr>
      </p:pic>
      <p:pic>
        <p:nvPicPr>
          <p:cNvPr id="1203212" name="Picture 12" descr="y3d"/>
          <p:cNvPicPr>
            <a:picLocks noChangeAspect="1" noChangeArrowheads="1"/>
          </p:cNvPicPr>
          <p:nvPr/>
        </p:nvPicPr>
        <p:blipFill>
          <a:blip r:embed="rId11" cstate="print"/>
          <a:srcRect/>
          <a:stretch>
            <a:fillRect/>
          </a:stretch>
        </p:blipFill>
        <p:spPr bwMode="auto">
          <a:xfrm>
            <a:off x="211138" y="2876550"/>
            <a:ext cx="1428750" cy="1428750"/>
          </a:xfrm>
          <a:prstGeom prst="rect">
            <a:avLst/>
          </a:prstGeom>
          <a:noFill/>
        </p:spPr>
      </p:pic>
      <p:grpSp>
        <p:nvGrpSpPr>
          <p:cNvPr id="1203213" name="Group 13"/>
          <p:cNvGrpSpPr>
            <a:grpSpLocks/>
          </p:cNvGrpSpPr>
          <p:nvPr/>
        </p:nvGrpSpPr>
        <p:grpSpPr bwMode="auto">
          <a:xfrm>
            <a:off x="179388" y="2867025"/>
            <a:ext cx="1485900" cy="1458913"/>
            <a:chOff x="113" y="1806"/>
            <a:chExt cx="936" cy="919"/>
          </a:xfrm>
        </p:grpSpPr>
        <p:sp>
          <p:nvSpPr>
            <p:cNvPr id="1203214" name="Rectangle 14"/>
            <p:cNvSpPr>
              <a:spLocks noChangeArrowheads="1"/>
            </p:cNvSpPr>
            <p:nvPr/>
          </p:nvSpPr>
          <p:spPr bwMode="auto">
            <a:xfrm>
              <a:off x="287" y="1963"/>
              <a:ext cx="582" cy="582"/>
            </a:xfrm>
            <a:prstGeom prst="rect">
              <a:avLst/>
            </a:prstGeom>
            <a:noFill/>
            <a:ln w="57150">
              <a:solidFill>
                <a:srgbClr val="00FFFF"/>
              </a:solidFill>
              <a:miter lim="800000"/>
              <a:headEnd/>
              <a:tailEnd/>
            </a:ln>
            <a:effectLst/>
          </p:spPr>
          <p:txBody>
            <a:bodyPr wrap="none" anchor="ctr"/>
            <a:lstStyle/>
            <a:p>
              <a:endParaRPr lang="en-US"/>
            </a:p>
          </p:txBody>
        </p:sp>
        <p:sp>
          <p:nvSpPr>
            <p:cNvPr id="1203215" name="Rectangle 15"/>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16" name="Rectangle 16"/>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17" name="Rectangle 17"/>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18" name="Rectangle 18"/>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19" name="Group 19"/>
          <p:cNvGrpSpPr>
            <a:grpSpLocks/>
          </p:cNvGrpSpPr>
          <p:nvPr/>
        </p:nvGrpSpPr>
        <p:grpSpPr bwMode="auto">
          <a:xfrm>
            <a:off x="3303588" y="1712913"/>
            <a:ext cx="1485900" cy="1458912"/>
            <a:chOff x="113" y="1806"/>
            <a:chExt cx="936" cy="919"/>
          </a:xfrm>
        </p:grpSpPr>
        <p:sp>
          <p:nvSpPr>
            <p:cNvPr id="1203220" name="Rectangle 20"/>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21" name="Rectangle 21"/>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22" name="Rectangle 22"/>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23" name="Rectangle 23"/>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24" name="Rectangle 24"/>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25" name="Group 25"/>
          <p:cNvGrpSpPr>
            <a:grpSpLocks/>
          </p:cNvGrpSpPr>
          <p:nvPr/>
        </p:nvGrpSpPr>
        <p:grpSpPr bwMode="auto">
          <a:xfrm>
            <a:off x="3635375" y="3644900"/>
            <a:ext cx="1485900" cy="1458913"/>
            <a:chOff x="113" y="1806"/>
            <a:chExt cx="936" cy="919"/>
          </a:xfrm>
        </p:grpSpPr>
        <p:sp>
          <p:nvSpPr>
            <p:cNvPr id="1203226" name="Rectangle 26"/>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27" name="Rectangle 27"/>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28" name="Rectangle 28"/>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29" name="Rectangle 29"/>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30" name="Rectangle 30"/>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31" name="Group 31"/>
          <p:cNvGrpSpPr>
            <a:grpSpLocks/>
          </p:cNvGrpSpPr>
          <p:nvPr/>
        </p:nvGrpSpPr>
        <p:grpSpPr bwMode="auto">
          <a:xfrm>
            <a:off x="4733925" y="5054600"/>
            <a:ext cx="1485900" cy="1458913"/>
            <a:chOff x="113" y="1806"/>
            <a:chExt cx="936" cy="919"/>
          </a:xfrm>
        </p:grpSpPr>
        <p:sp>
          <p:nvSpPr>
            <p:cNvPr id="1203232" name="Rectangle 32"/>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33" name="Rectangle 33"/>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34" name="Rectangle 34"/>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35" name="Rectangle 35"/>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36" name="Rectangle 36"/>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37" name="Group 37"/>
          <p:cNvGrpSpPr>
            <a:grpSpLocks/>
          </p:cNvGrpSpPr>
          <p:nvPr/>
        </p:nvGrpSpPr>
        <p:grpSpPr bwMode="auto">
          <a:xfrm>
            <a:off x="6303963" y="5173663"/>
            <a:ext cx="1485900" cy="1458912"/>
            <a:chOff x="113" y="1806"/>
            <a:chExt cx="936" cy="919"/>
          </a:xfrm>
        </p:grpSpPr>
        <p:sp>
          <p:nvSpPr>
            <p:cNvPr id="1203238" name="Rectangle 38"/>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39" name="Rectangle 39"/>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40" name="Rectangle 40"/>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41" name="Rectangle 41"/>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42" name="Rectangle 42"/>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43" name="Group 43"/>
          <p:cNvGrpSpPr>
            <a:grpSpLocks/>
          </p:cNvGrpSpPr>
          <p:nvPr/>
        </p:nvGrpSpPr>
        <p:grpSpPr bwMode="auto">
          <a:xfrm>
            <a:off x="5616575" y="3448050"/>
            <a:ext cx="1485900" cy="1458913"/>
            <a:chOff x="113" y="1806"/>
            <a:chExt cx="936" cy="919"/>
          </a:xfrm>
        </p:grpSpPr>
        <p:sp>
          <p:nvSpPr>
            <p:cNvPr id="1203244" name="Rectangle 44"/>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45" name="Rectangle 45"/>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46" name="Rectangle 46"/>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47" name="Rectangle 47"/>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48" name="Rectangle 48"/>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49" name="Group 49"/>
          <p:cNvGrpSpPr>
            <a:grpSpLocks/>
          </p:cNvGrpSpPr>
          <p:nvPr/>
        </p:nvGrpSpPr>
        <p:grpSpPr bwMode="auto">
          <a:xfrm>
            <a:off x="6878638" y="1314450"/>
            <a:ext cx="1485900" cy="1458913"/>
            <a:chOff x="113" y="1806"/>
            <a:chExt cx="936" cy="919"/>
          </a:xfrm>
        </p:grpSpPr>
        <p:sp>
          <p:nvSpPr>
            <p:cNvPr id="1203250" name="Rectangle 50"/>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51" name="Rectangle 51"/>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52" name="Rectangle 52"/>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53" name="Rectangle 53"/>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54" name="Rectangle 54"/>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55" name="Group 55"/>
          <p:cNvGrpSpPr>
            <a:grpSpLocks/>
          </p:cNvGrpSpPr>
          <p:nvPr/>
        </p:nvGrpSpPr>
        <p:grpSpPr bwMode="auto">
          <a:xfrm>
            <a:off x="7658100" y="2903538"/>
            <a:ext cx="1485900" cy="1458912"/>
            <a:chOff x="113" y="1806"/>
            <a:chExt cx="936" cy="919"/>
          </a:xfrm>
        </p:grpSpPr>
        <p:sp>
          <p:nvSpPr>
            <p:cNvPr id="1203256" name="Rectangle 56"/>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57" name="Rectangle 57"/>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58" name="Rectangle 58"/>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59" name="Rectangle 59"/>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60" name="Rectangle 60"/>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61" name="Group 61"/>
          <p:cNvGrpSpPr>
            <a:grpSpLocks/>
          </p:cNvGrpSpPr>
          <p:nvPr/>
        </p:nvGrpSpPr>
        <p:grpSpPr bwMode="auto">
          <a:xfrm>
            <a:off x="4989513" y="1646238"/>
            <a:ext cx="1485900" cy="1458912"/>
            <a:chOff x="113" y="1806"/>
            <a:chExt cx="936" cy="919"/>
          </a:xfrm>
        </p:grpSpPr>
        <p:sp>
          <p:nvSpPr>
            <p:cNvPr id="1203262" name="Rectangle 62"/>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63" name="Rectangle 63"/>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64" name="Rectangle 64"/>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65" name="Rectangle 65"/>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66" name="Rectangle 66"/>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67" name="Group 67"/>
          <p:cNvGrpSpPr>
            <a:grpSpLocks/>
          </p:cNvGrpSpPr>
          <p:nvPr/>
        </p:nvGrpSpPr>
        <p:grpSpPr bwMode="auto">
          <a:xfrm>
            <a:off x="3689350" y="3727450"/>
            <a:ext cx="1333500" cy="1296988"/>
            <a:chOff x="2139" y="2078"/>
            <a:chExt cx="1173" cy="1141"/>
          </a:xfrm>
        </p:grpSpPr>
        <p:sp>
          <p:nvSpPr>
            <p:cNvPr id="1203268" name="Line 68"/>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69" name="Line 69"/>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grpSp>
        <p:nvGrpSpPr>
          <p:cNvPr id="1203270" name="Group 70"/>
          <p:cNvGrpSpPr>
            <a:grpSpLocks/>
          </p:cNvGrpSpPr>
          <p:nvPr/>
        </p:nvGrpSpPr>
        <p:grpSpPr bwMode="auto">
          <a:xfrm>
            <a:off x="4772025" y="5122863"/>
            <a:ext cx="1333500" cy="1296987"/>
            <a:chOff x="2139" y="2078"/>
            <a:chExt cx="1173" cy="1141"/>
          </a:xfrm>
        </p:grpSpPr>
        <p:sp>
          <p:nvSpPr>
            <p:cNvPr id="1203271" name="Line 71"/>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72" name="Line 72"/>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grpSp>
        <p:nvGrpSpPr>
          <p:cNvPr id="1203273" name="Group 73"/>
          <p:cNvGrpSpPr>
            <a:grpSpLocks/>
          </p:cNvGrpSpPr>
          <p:nvPr/>
        </p:nvGrpSpPr>
        <p:grpSpPr bwMode="auto">
          <a:xfrm>
            <a:off x="6376988" y="5241925"/>
            <a:ext cx="1333500" cy="1296988"/>
            <a:chOff x="2139" y="2078"/>
            <a:chExt cx="1173" cy="1141"/>
          </a:xfrm>
        </p:grpSpPr>
        <p:sp>
          <p:nvSpPr>
            <p:cNvPr id="1203274" name="Line 74"/>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75" name="Line 75"/>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grpSp>
        <p:nvGrpSpPr>
          <p:cNvPr id="1203276" name="Group 76"/>
          <p:cNvGrpSpPr>
            <a:grpSpLocks/>
          </p:cNvGrpSpPr>
          <p:nvPr/>
        </p:nvGrpSpPr>
        <p:grpSpPr bwMode="auto">
          <a:xfrm>
            <a:off x="7718425" y="2960688"/>
            <a:ext cx="1333500" cy="1296987"/>
            <a:chOff x="2139" y="2078"/>
            <a:chExt cx="1173" cy="1141"/>
          </a:xfrm>
        </p:grpSpPr>
        <p:sp>
          <p:nvSpPr>
            <p:cNvPr id="1203277" name="Line 77"/>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78" name="Line 78"/>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grpSp>
        <p:nvGrpSpPr>
          <p:cNvPr id="1203279" name="Group 79"/>
          <p:cNvGrpSpPr>
            <a:grpSpLocks/>
          </p:cNvGrpSpPr>
          <p:nvPr/>
        </p:nvGrpSpPr>
        <p:grpSpPr bwMode="auto">
          <a:xfrm>
            <a:off x="6989763" y="1414463"/>
            <a:ext cx="1333500" cy="1296987"/>
            <a:chOff x="2139" y="2078"/>
            <a:chExt cx="1173" cy="1141"/>
          </a:xfrm>
        </p:grpSpPr>
        <p:sp>
          <p:nvSpPr>
            <p:cNvPr id="1203280" name="Line 80"/>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81" name="Line 81"/>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grpSp>
        <p:nvGrpSpPr>
          <p:cNvPr id="1203282" name="Group 82"/>
          <p:cNvGrpSpPr>
            <a:grpSpLocks/>
          </p:cNvGrpSpPr>
          <p:nvPr/>
        </p:nvGrpSpPr>
        <p:grpSpPr bwMode="auto">
          <a:xfrm>
            <a:off x="5084763" y="1697038"/>
            <a:ext cx="1333500" cy="1296987"/>
            <a:chOff x="2139" y="2078"/>
            <a:chExt cx="1173" cy="1141"/>
          </a:xfrm>
        </p:grpSpPr>
        <p:sp>
          <p:nvSpPr>
            <p:cNvPr id="1203283" name="Line 83"/>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84" name="Line 84"/>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sp>
        <p:nvSpPr>
          <p:cNvPr id="1203285" name="Oval 85"/>
          <p:cNvSpPr>
            <a:spLocks noChangeArrowheads="1"/>
          </p:cNvSpPr>
          <p:nvPr/>
        </p:nvSpPr>
        <p:spPr bwMode="auto">
          <a:xfrm>
            <a:off x="5454650" y="3240088"/>
            <a:ext cx="1766888" cy="1812925"/>
          </a:xfrm>
          <a:prstGeom prst="ellipse">
            <a:avLst/>
          </a:prstGeom>
          <a:noFill/>
          <a:ln w="76200">
            <a:solidFill>
              <a:srgbClr val="FF00FF"/>
            </a:solidFill>
            <a:round/>
            <a:headEnd/>
            <a:tailEnd/>
          </a:ln>
          <a:effectLst/>
        </p:spPr>
        <p:txBody>
          <a:bodyPr wrap="none" anchor="ctr"/>
          <a:lstStyle/>
          <a:p>
            <a:endParaRPr lang="en-US"/>
          </a:p>
        </p:txBody>
      </p:sp>
      <p:sp>
        <p:nvSpPr>
          <p:cNvPr id="1203286" name="Oval 86"/>
          <p:cNvSpPr>
            <a:spLocks noChangeArrowheads="1"/>
          </p:cNvSpPr>
          <p:nvPr/>
        </p:nvSpPr>
        <p:spPr bwMode="auto">
          <a:xfrm>
            <a:off x="3143250" y="1547813"/>
            <a:ext cx="1766888" cy="1812925"/>
          </a:xfrm>
          <a:prstGeom prst="ellipse">
            <a:avLst/>
          </a:prstGeom>
          <a:noFill/>
          <a:ln w="76200">
            <a:solidFill>
              <a:srgbClr val="FF00FF"/>
            </a:solidFill>
            <a:round/>
            <a:headEnd/>
            <a:tailEnd/>
          </a:ln>
          <a:effectLst/>
        </p:spPr>
        <p:txBody>
          <a:bodyPr wrap="none" anchor="ctr"/>
          <a:lstStyle/>
          <a:p>
            <a:endParaRPr lang="en-US"/>
          </a:p>
        </p:txBody>
      </p:sp>
      <p:pic>
        <p:nvPicPr>
          <p:cNvPr id="1203287" name="Picture 87" descr="cx3_ws5_smp16"/>
          <p:cNvPicPr>
            <a:picLocks noChangeAspect="1" noChangeArrowheads="1"/>
          </p:cNvPicPr>
          <p:nvPr/>
        </p:nvPicPr>
        <p:blipFill>
          <a:blip r:embed="rId12" cstate="print"/>
          <a:srcRect/>
          <a:stretch>
            <a:fillRect/>
          </a:stretch>
        </p:blipFill>
        <p:spPr bwMode="auto">
          <a:xfrm>
            <a:off x="3216275" y="5227638"/>
            <a:ext cx="1428750" cy="1428750"/>
          </a:xfrm>
          <a:prstGeom prst="rect">
            <a:avLst/>
          </a:prstGeom>
          <a:noFill/>
        </p:spPr>
      </p:pic>
      <p:grpSp>
        <p:nvGrpSpPr>
          <p:cNvPr id="1203288" name="Group 88"/>
          <p:cNvGrpSpPr>
            <a:grpSpLocks/>
          </p:cNvGrpSpPr>
          <p:nvPr/>
        </p:nvGrpSpPr>
        <p:grpSpPr bwMode="auto">
          <a:xfrm>
            <a:off x="3198813" y="5194300"/>
            <a:ext cx="1485900" cy="1458913"/>
            <a:chOff x="113" y="1806"/>
            <a:chExt cx="936" cy="919"/>
          </a:xfrm>
        </p:grpSpPr>
        <p:sp>
          <p:nvSpPr>
            <p:cNvPr id="1203289" name="Rectangle 89"/>
            <p:cNvSpPr>
              <a:spLocks noChangeArrowheads="1"/>
            </p:cNvSpPr>
            <p:nvPr/>
          </p:nvSpPr>
          <p:spPr bwMode="auto">
            <a:xfrm>
              <a:off x="287" y="1963"/>
              <a:ext cx="582" cy="582"/>
            </a:xfrm>
            <a:prstGeom prst="rect">
              <a:avLst/>
            </a:prstGeom>
            <a:noFill/>
            <a:ln w="57150">
              <a:solidFill>
                <a:srgbClr val="FFFF99"/>
              </a:solidFill>
              <a:miter lim="800000"/>
              <a:headEnd/>
              <a:tailEnd/>
            </a:ln>
            <a:effectLst/>
          </p:spPr>
          <p:txBody>
            <a:bodyPr wrap="none" anchor="ctr"/>
            <a:lstStyle/>
            <a:p>
              <a:endParaRPr lang="en-US"/>
            </a:p>
          </p:txBody>
        </p:sp>
        <p:sp>
          <p:nvSpPr>
            <p:cNvPr id="1203290" name="Rectangle 90"/>
            <p:cNvSpPr>
              <a:spLocks noChangeArrowheads="1"/>
            </p:cNvSpPr>
            <p:nvPr/>
          </p:nvSpPr>
          <p:spPr bwMode="auto">
            <a:xfrm>
              <a:off x="125" y="1806"/>
              <a:ext cx="916" cy="145"/>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91" name="Rectangle 91"/>
            <p:cNvSpPr>
              <a:spLocks noChangeArrowheads="1"/>
            </p:cNvSpPr>
            <p:nvPr/>
          </p:nvSpPr>
          <p:spPr bwMode="auto">
            <a:xfrm>
              <a:off x="124" y="2564"/>
              <a:ext cx="916" cy="161"/>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92" name="Rectangle 92"/>
            <p:cNvSpPr>
              <a:spLocks noChangeArrowheads="1"/>
            </p:cNvSpPr>
            <p:nvPr/>
          </p:nvSpPr>
          <p:spPr bwMode="auto">
            <a:xfrm>
              <a:off x="113"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sp>
          <p:nvSpPr>
            <p:cNvPr id="1203293" name="Rectangle 93"/>
            <p:cNvSpPr>
              <a:spLocks noChangeArrowheads="1"/>
            </p:cNvSpPr>
            <p:nvPr/>
          </p:nvSpPr>
          <p:spPr bwMode="auto">
            <a:xfrm>
              <a:off x="888" y="1946"/>
              <a:ext cx="161" cy="622"/>
            </a:xfrm>
            <a:prstGeom prst="rect">
              <a:avLst/>
            </a:prstGeom>
            <a:solidFill>
              <a:srgbClr val="000000">
                <a:alpha val="75999"/>
              </a:srgbClr>
            </a:solidFill>
            <a:ln w="9525">
              <a:noFill/>
              <a:miter lim="800000"/>
              <a:headEnd/>
              <a:tailEnd/>
            </a:ln>
            <a:effectLst/>
          </p:spPr>
          <p:txBody>
            <a:bodyPr wrap="none" anchor="ctr"/>
            <a:lstStyle/>
            <a:p>
              <a:endParaRPr lang="en-US"/>
            </a:p>
          </p:txBody>
        </p:sp>
      </p:grpSp>
      <p:grpSp>
        <p:nvGrpSpPr>
          <p:cNvPr id="1203294" name="Group 94"/>
          <p:cNvGrpSpPr>
            <a:grpSpLocks/>
          </p:cNvGrpSpPr>
          <p:nvPr/>
        </p:nvGrpSpPr>
        <p:grpSpPr bwMode="auto">
          <a:xfrm>
            <a:off x="3268663" y="5243513"/>
            <a:ext cx="1333500" cy="1296987"/>
            <a:chOff x="2139" y="2078"/>
            <a:chExt cx="1173" cy="1141"/>
          </a:xfrm>
        </p:grpSpPr>
        <p:sp>
          <p:nvSpPr>
            <p:cNvPr id="1203295" name="Line 95"/>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3296" name="Line 96"/>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sp>
        <p:nvSpPr>
          <p:cNvPr id="1203297" name="AutoShape 97"/>
          <p:cNvSpPr>
            <a:spLocks noChangeArrowheads="1"/>
          </p:cNvSpPr>
          <p:nvPr/>
        </p:nvSpPr>
        <p:spPr bwMode="auto">
          <a:xfrm>
            <a:off x="1714500" y="3265488"/>
            <a:ext cx="636588" cy="685800"/>
          </a:xfrm>
          <a:prstGeom prst="rightArrow">
            <a:avLst>
              <a:gd name="adj1" fmla="val 50000"/>
              <a:gd name="adj2" fmla="val 48130"/>
            </a:avLst>
          </a:prstGeom>
          <a:solidFill>
            <a:srgbClr val="FFFF00"/>
          </a:solidFill>
          <a:ln w="9525">
            <a:noFill/>
            <a:miter lim="800000"/>
            <a:headEnd/>
            <a:tailEnd/>
          </a:ln>
          <a:effectLst/>
        </p:spPr>
        <p:txBody>
          <a:bodyPr wrap="none" anchor="ctr"/>
          <a:lstStyle/>
          <a:p>
            <a:endParaRPr lang="en-US"/>
          </a:p>
        </p:txBody>
      </p:sp>
      <p:sp>
        <p:nvSpPr>
          <p:cNvPr id="1203298" name="Text Box 98"/>
          <p:cNvSpPr txBox="1">
            <a:spLocks noChangeArrowheads="1"/>
          </p:cNvSpPr>
          <p:nvPr/>
        </p:nvSpPr>
        <p:spPr bwMode="auto">
          <a:xfrm>
            <a:off x="1585913" y="2138363"/>
            <a:ext cx="587375" cy="1433512"/>
          </a:xfrm>
          <a:prstGeom prst="rect">
            <a:avLst/>
          </a:prstGeom>
          <a:noFill/>
          <a:ln w="9525">
            <a:noFill/>
            <a:miter lim="800000"/>
            <a:headEnd/>
            <a:tailEnd/>
          </a:ln>
          <a:effectLst/>
        </p:spPr>
        <p:txBody>
          <a:bodyPr>
            <a:spAutoFit/>
          </a:bodyPr>
          <a:lstStyle/>
          <a:p>
            <a:pPr>
              <a:spcBef>
                <a:spcPct val="50000"/>
              </a:spcBef>
            </a:pPr>
            <a:r>
              <a:rPr lang="en-US" sz="8800">
                <a:solidFill>
                  <a:srgbClr val="FFFF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32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32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32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32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327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0328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0329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032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032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20328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20328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20320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203210"/>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203249"/>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203255"/>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203276"/>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203279"/>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1203209"/>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1203261"/>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203282"/>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203211"/>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203225"/>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20326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203203"/>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1203208"/>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20323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1203237"/>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203270"/>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203273"/>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1203288"/>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1203294"/>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1203287"/>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203288"/>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12032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3285" grpId="0" animBg="1"/>
      <p:bldP spid="1203285" grpId="1" animBg="1"/>
      <p:bldP spid="1203286" grpId="0" animBg="1"/>
      <p:bldP spid="120328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3"/>
          <p:cNvSpPr txBox="1">
            <a:spLocks noGrp="1" noChangeArrowheads="1"/>
          </p:cNvSpPr>
          <p:nvPr>
            <p:ph type="sldNum" sz="quarter" idx="10"/>
          </p:nvPr>
        </p:nvSpPr>
        <p:spPr>
          <a:ln/>
        </p:spPr>
        <p:txBody>
          <a:bodyPr/>
          <a:lstStyle/>
          <a:p>
            <a:pPr>
              <a:defRPr/>
            </a:pPr>
            <a:fld id="{A1794497-00B6-446C-AC26-AB22E55721AA}" type="slidenum">
              <a:rPr lang="en-US"/>
              <a:pPr>
                <a:defRPr/>
              </a:pPr>
              <a:t>14</a:t>
            </a:fld>
            <a:endParaRPr lang="en-US"/>
          </a:p>
        </p:txBody>
      </p:sp>
      <p:pic>
        <p:nvPicPr>
          <p:cNvPr id="1205250" name="Picture 2" descr="cx3_ws9_smp05"/>
          <p:cNvPicPr>
            <a:picLocks noChangeAspect="1" noChangeArrowheads="1"/>
          </p:cNvPicPr>
          <p:nvPr/>
        </p:nvPicPr>
        <p:blipFill>
          <a:blip r:embed="rId3" cstate="print"/>
          <a:srcRect/>
          <a:stretch>
            <a:fillRect/>
          </a:stretch>
        </p:blipFill>
        <p:spPr bwMode="auto">
          <a:xfrm>
            <a:off x="3328988" y="1735138"/>
            <a:ext cx="1428750" cy="1428750"/>
          </a:xfrm>
          <a:prstGeom prst="rect">
            <a:avLst/>
          </a:prstGeom>
          <a:noFill/>
        </p:spPr>
      </p:pic>
      <p:sp>
        <p:nvSpPr>
          <p:cNvPr id="1205251"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Patch Complexity</a:t>
            </a:r>
          </a:p>
        </p:txBody>
      </p:sp>
      <p:sp>
        <p:nvSpPr>
          <p:cNvPr id="1205252"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pic>
        <p:nvPicPr>
          <p:cNvPr id="1205253" name="Picture 5" descr="cx3_ws9_smp03"/>
          <p:cNvPicPr>
            <a:picLocks noChangeAspect="1" noChangeArrowheads="1"/>
          </p:cNvPicPr>
          <p:nvPr/>
        </p:nvPicPr>
        <p:blipFill>
          <a:blip r:embed="rId4" cstate="print"/>
          <a:srcRect/>
          <a:stretch>
            <a:fillRect/>
          </a:stretch>
        </p:blipFill>
        <p:spPr bwMode="auto">
          <a:xfrm>
            <a:off x="5657850" y="3459163"/>
            <a:ext cx="1428750" cy="1428750"/>
          </a:xfrm>
          <a:prstGeom prst="rect">
            <a:avLst/>
          </a:prstGeom>
          <a:noFill/>
        </p:spPr>
      </p:pic>
      <p:pic>
        <p:nvPicPr>
          <p:cNvPr id="1205254" name="Picture 6" descr="y3d"/>
          <p:cNvPicPr>
            <a:picLocks noChangeAspect="1" noChangeArrowheads="1"/>
          </p:cNvPicPr>
          <p:nvPr/>
        </p:nvPicPr>
        <p:blipFill>
          <a:blip r:embed="rId5" cstate="print"/>
          <a:srcRect/>
          <a:stretch>
            <a:fillRect/>
          </a:stretch>
        </p:blipFill>
        <p:spPr bwMode="auto">
          <a:xfrm>
            <a:off x="211138" y="2876550"/>
            <a:ext cx="1428750" cy="1428750"/>
          </a:xfrm>
          <a:prstGeom prst="rect">
            <a:avLst/>
          </a:prstGeom>
          <a:noFill/>
        </p:spPr>
      </p:pic>
      <p:sp>
        <p:nvSpPr>
          <p:cNvPr id="1205255" name="Rectangle 7"/>
          <p:cNvSpPr>
            <a:spLocks noChangeArrowheads="1"/>
          </p:cNvSpPr>
          <p:nvPr/>
        </p:nvSpPr>
        <p:spPr bwMode="auto">
          <a:xfrm>
            <a:off x="228600" y="2838450"/>
            <a:ext cx="1460500" cy="1497013"/>
          </a:xfrm>
          <a:prstGeom prst="rect">
            <a:avLst/>
          </a:prstGeom>
          <a:noFill/>
          <a:ln w="57150">
            <a:solidFill>
              <a:srgbClr val="00FFFF"/>
            </a:solidFill>
            <a:miter lim="800000"/>
            <a:headEnd/>
            <a:tailEnd/>
          </a:ln>
          <a:effectLst/>
        </p:spPr>
        <p:txBody>
          <a:bodyPr wrap="none" anchor="ctr"/>
          <a:lstStyle/>
          <a:p>
            <a:endParaRPr lang="en-US"/>
          </a:p>
        </p:txBody>
      </p:sp>
      <p:sp>
        <p:nvSpPr>
          <p:cNvPr id="1205256" name="Rectangle 8"/>
          <p:cNvSpPr>
            <a:spLocks noChangeArrowheads="1"/>
          </p:cNvSpPr>
          <p:nvPr/>
        </p:nvSpPr>
        <p:spPr bwMode="auto">
          <a:xfrm>
            <a:off x="3303588" y="1700213"/>
            <a:ext cx="1460500" cy="1497012"/>
          </a:xfrm>
          <a:prstGeom prst="rect">
            <a:avLst/>
          </a:prstGeom>
          <a:noFill/>
          <a:ln w="57150">
            <a:solidFill>
              <a:srgbClr val="FFFF99"/>
            </a:solidFill>
            <a:miter lim="800000"/>
            <a:headEnd/>
            <a:tailEnd/>
          </a:ln>
          <a:effectLst/>
        </p:spPr>
        <p:txBody>
          <a:bodyPr wrap="none" anchor="ctr"/>
          <a:lstStyle/>
          <a:p>
            <a:endParaRPr lang="en-US"/>
          </a:p>
        </p:txBody>
      </p:sp>
      <p:sp>
        <p:nvSpPr>
          <p:cNvPr id="1205257" name="Rectangle 9"/>
          <p:cNvSpPr>
            <a:spLocks noChangeArrowheads="1"/>
          </p:cNvSpPr>
          <p:nvPr/>
        </p:nvSpPr>
        <p:spPr bwMode="auto">
          <a:xfrm>
            <a:off x="5656263" y="3417888"/>
            <a:ext cx="1460500" cy="1497012"/>
          </a:xfrm>
          <a:prstGeom prst="rect">
            <a:avLst/>
          </a:prstGeom>
          <a:noFill/>
          <a:ln w="57150">
            <a:solidFill>
              <a:srgbClr val="FFFF99"/>
            </a:solidFill>
            <a:miter lim="800000"/>
            <a:headEnd/>
            <a:tailEnd/>
          </a:ln>
          <a:effectLst/>
        </p:spPr>
        <p:txBody>
          <a:bodyPr wrap="none" anchor="ctr"/>
          <a:lstStyle/>
          <a:p>
            <a:endParaRPr lang="en-US"/>
          </a:p>
        </p:txBody>
      </p:sp>
      <p:grpSp>
        <p:nvGrpSpPr>
          <p:cNvPr id="1205258" name="Group 10"/>
          <p:cNvGrpSpPr>
            <a:grpSpLocks/>
          </p:cNvGrpSpPr>
          <p:nvPr/>
        </p:nvGrpSpPr>
        <p:grpSpPr bwMode="auto">
          <a:xfrm>
            <a:off x="3349625" y="1758950"/>
            <a:ext cx="1333500" cy="1296988"/>
            <a:chOff x="2139" y="2078"/>
            <a:chExt cx="1173" cy="1141"/>
          </a:xfrm>
        </p:grpSpPr>
        <p:sp>
          <p:nvSpPr>
            <p:cNvPr id="1205259" name="Line 11"/>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5260" name="Line 12"/>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grpSp>
        <p:nvGrpSpPr>
          <p:cNvPr id="1205261" name="Group 13"/>
          <p:cNvGrpSpPr>
            <a:grpSpLocks/>
          </p:cNvGrpSpPr>
          <p:nvPr/>
        </p:nvGrpSpPr>
        <p:grpSpPr bwMode="auto">
          <a:xfrm>
            <a:off x="5716588" y="3522663"/>
            <a:ext cx="1333500" cy="1296987"/>
            <a:chOff x="2139" y="2078"/>
            <a:chExt cx="1173" cy="1141"/>
          </a:xfrm>
        </p:grpSpPr>
        <p:sp>
          <p:nvSpPr>
            <p:cNvPr id="1205262" name="Line 14"/>
            <p:cNvSpPr>
              <a:spLocks noChangeShapeType="1"/>
            </p:cNvSpPr>
            <p:nvPr/>
          </p:nvSpPr>
          <p:spPr bwMode="auto">
            <a:xfrm>
              <a:off x="2139" y="2078"/>
              <a:ext cx="1173" cy="1141"/>
            </a:xfrm>
            <a:prstGeom prst="line">
              <a:avLst/>
            </a:prstGeom>
            <a:noFill/>
            <a:ln w="76200">
              <a:solidFill>
                <a:schemeClr val="accent2"/>
              </a:solidFill>
              <a:round/>
              <a:headEnd/>
              <a:tailEnd/>
            </a:ln>
            <a:effectLst/>
          </p:spPr>
          <p:txBody>
            <a:bodyPr/>
            <a:lstStyle/>
            <a:p>
              <a:endParaRPr lang="en-US"/>
            </a:p>
          </p:txBody>
        </p:sp>
        <p:sp>
          <p:nvSpPr>
            <p:cNvPr id="1205263" name="Line 15"/>
            <p:cNvSpPr>
              <a:spLocks noChangeShapeType="1"/>
            </p:cNvSpPr>
            <p:nvPr/>
          </p:nvSpPr>
          <p:spPr bwMode="auto">
            <a:xfrm flipH="1">
              <a:off x="2139" y="2078"/>
              <a:ext cx="1173" cy="1141"/>
            </a:xfrm>
            <a:prstGeom prst="line">
              <a:avLst/>
            </a:prstGeom>
            <a:noFill/>
            <a:ln w="76200">
              <a:solidFill>
                <a:schemeClr val="accent2"/>
              </a:solidFill>
              <a:round/>
              <a:headEnd/>
              <a:tailEnd/>
            </a:ln>
            <a:effectLst/>
          </p:spPr>
          <p:txBody>
            <a:bodyPr/>
            <a:lstStyle/>
            <a:p>
              <a:endParaRPr lang="en-US"/>
            </a:p>
          </p:txBody>
        </p:sp>
      </p:grpSp>
      <p:sp>
        <p:nvSpPr>
          <p:cNvPr id="1205264" name="AutoShape 16"/>
          <p:cNvSpPr>
            <a:spLocks noChangeArrowheads="1"/>
          </p:cNvSpPr>
          <p:nvPr/>
        </p:nvSpPr>
        <p:spPr bwMode="auto">
          <a:xfrm>
            <a:off x="1714500" y="3265488"/>
            <a:ext cx="636588" cy="685800"/>
          </a:xfrm>
          <a:prstGeom prst="rightArrow">
            <a:avLst>
              <a:gd name="adj1" fmla="val 50000"/>
              <a:gd name="adj2" fmla="val 48130"/>
            </a:avLst>
          </a:prstGeom>
          <a:solidFill>
            <a:srgbClr val="FFFF00"/>
          </a:solidFill>
          <a:ln w="9525">
            <a:noFill/>
            <a:miter lim="800000"/>
            <a:headEnd/>
            <a:tailEnd/>
          </a:ln>
          <a:effectLst/>
        </p:spPr>
        <p:txBody>
          <a:bodyPr wrap="none" anchor="ctr"/>
          <a:lstStyle/>
          <a:p>
            <a:endParaRPr lang="en-US"/>
          </a:p>
        </p:txBody>
      </p:sp>
      <p:sp>
        <p:nvSpPr>
          <p:cNvPr id="1205265" name="Text Box 17"/>
          <p:cNvSpPr txBox="1">
            <a:spLocks noChangeArrowheads="1"/>
          </p:cNvSpPr>
          <p:nvPr/>
        </p:nvSpPr>
        <p:spPr bwMode="auto">
          <a:xfrm>
            <a:off x="1585913" y="2138363"/>
            <a:ext cx="587375" cy="1433512"/>
          </a:xfrm>
          <a:prstGeom prst="rect">
            <a:avLst/>
          </a:prstGeom>
          <a:noFill/>
          <a:ln w="9525">
            <a:noFill/>
            <a:miter lim="800000"/>
            <a:headEnd/>
            <a:tailEnd/>
          </a:ln>
          <a:effectLst/>
        </p:spPr>
        <p:txBody>
          <a:bodyPr>
            <a:spAutoFit/>
          </a:bodyPr>
          <a:lstStyle/>
          <a:p>
            <a:pPr>
              <a:spcBef>
                <a:spcPct val="50000"/>
              </a:spcBef>
            </a:pPr>
            <a:r>
              <a:rPr lang="en-US" sz="8800">
                <a:solidFill>
                  <a:srgbClr val="FFFF00"/>
                </a:solidFill>
                <a:latin typeface="Times New Roman" pitchFamily="18" charset="0"/>
                <a:cs typeface="Times New Roman" pitchFamily="18" charset="0"/>
              </a:rPr>
              <a:t>?</a:t>
            </a:r>
          </a:p>
        </p:txBody>
      </p:sp>
      <p:sp>
        <p:nvSpPr>
          <p:cNvPr id="1205266" name="AutoShape 18"/>
          <p:cNvSpPr>
            <a:spLocks noChangeArrowheads="1"/>
          </p:cNvSpPr>
          <p:nvPr/>
        </p:nvSpPr>
        <p:spPr bwMode="auto">
          <a:xfrm>
            <a:off x="2089150" y="4687888"/>
            <a:ext cx="1828800" cy="1720850"/>
          </a:xfrm>
          <a:prstGeom prst="smileyFace">
            <a:avLst>
              <a:gd name="adj" fmla="val -4653"/>
            </a:avLst>
          </a:prstGeom>
          <a:solidFill>
            <a:srgbClr val="FFCC66"/>
          </a:solidFill>
          <a:ln w="76200">
            <a:solidFill>
              <a:srgbClr val="990033"/>
            </a:solidFill>
            <a:round/>
            <a:headEnd/>
            <a:tailEnd/>
          </a:ln>
          <a:effectLst/>
        </p:spPr>
        <p:txBody>
          <a:bodyPr wrap="none" anchor="ctr"/>
          <a:lstStyle/>
          <a:p>
            <a:endParaRPr lang="en-US"/>
          </a:p>
        </p:txBody>
      </p:sp>
      <p:sp>
        <p:nvSpPr>
          <p:cNvPr id="1205267" name="AutoShape 19"/>
          <p:cNvSpPr>
            <a:spLocks noChangeArrowheads="1"/>
          </p:cNvSpPr>
          <p:nvPr/>
        </p:nvSpPr>
        <p:spPr bwMode="auto">
          <a:xfrm>
            <a:off x="3006725" y="1487488"/>
            <a:ext cx="5641975" cy="3286125"/>
          </a:xfrm>
          <a:prstGeom prst="cloudCallout">
            <a:avLst>
              <a:gd name="adj1" fmla="val -35792"/>
              <a:gd name="adj2" fmla="val 53042"/>
            </a:avLst>
          </a:prstGeom>
          <a:noFill/>
          <a:ln w="76200">
            <a:solidFill>
              <a:srgbClr val="990033"/>
            </a:solidFill>
            <a:round/>
            <a:headEnd/>
            <a:tailEnd/>
          </a:ln>
          <a:effectLst/>
        </p:spPr>
        <p:txBody>
          <a:bodyPr/>
          <a:lstStyle/>
          <a:p>
            <a:pPr algn="ctr"/>
            <a:endParaRPr lang="en-US"/>
          </a:p>
        </p:txBody>
      </p:sp>
      <p:sp>
        <p:nvSpPr>
          <p:cNvPr id="1205268" name="Text Box 20"/>
          <p:cNvSpPr txBox="1">
            <a:spLocks noChangeArrowheads="1"/>
          </p:cNvSpPr>
          <p:nvPr/>
        </p:nvSpPr>
        <p:spPr bwMode="auto">
          <a:xfrm>
            <a:off x="4262438" y="2603500"/>
            <a:ext cx="2914650" cy="946150"/>
          </a:xfrm>
          <a:prstGeom prst="rect">
            <a:avLst/>
          </a:prstGeom>
          <a:noFill/>
          <a:ln w="9525">
            <a:noFill/>
            <a:miter lim="800000"/>
            <a:headEnd/>
            <a:tailEnd/>
          </a:ln>
          <a:effectLst/>
        </p:spPr>
        <p:txBody>
          <a:bodyPr>
            <a:spAutoFit/>
          </a:bodyPr>
          <a:lstStyle/>
          <a:p>
            <a:pPr algn="ctr">
              <a:spcBef>
                <a:spcPct val="50000"/>
              </a:spcBef>
            </a:pPr>
            <a:r>
              <a:rPr lang="en-US" sz="2800">
                <a:solidFill>
                  <a:srgbClr val="990033"/>
                </a:solidFill>
              </a:rPr>
              <a:t>Empty neighbors 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52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52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20525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20525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20525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20525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205258"/>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20526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052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052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05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5256" grpId="0" animBg="1"/>
      <p:bldP spid="1205257" grpId="0" animBg="1"/>
      <p:bldP spid="1205266" grpId="0" animBg="1"/>
      <p:bldP spid="1205267" grpId="0" animBg="1"/>
      <p:bldP spid="120526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3"/>
          <p:cNvSpPr txBox="1">
            <a:spLocks noGrp="1" noChangeArrowheads="1"/>
          </p:cNvSpPr>
          <p:nvPr>
            <p:ph type="sldNum" sz="quarter" idx="10"/>
          </p:nvPr>
        </p:nvSpPr>
        <p:spPr>
          <a:ln/>
        </p:spPr>
        <p:txBody>
          <a:bodyPr/>
          <a:lstStyle/>
          <a:p>
            <a:pPr>
              <a:defRPr/>
            </a:pPr>
            <a:fld id="{44633439-16B5-4834-BE4C-1CD85FD99DFF}" type="slidenum">
              <a:rPr lang="en-US"/>
              <a:pPr>
                <a:defRPr/>
              </a:pPr>
              <a:t>15</a:t>
            </a:fld>
            <a:endParaRPr lang="en-US"/>
          </a:p>
        </p:txBody>
      </p:sp>
      <p:pic>
        <p:nvPicPr>
          <p:cNvPr id="1225730" name="Picture 2" descr="cx4_ws15_smp04"/>
          <p:cNvPicPr>
            <a:picLocks noChangeAspect="1" noChangeArrowheads="1"/>
          </p:cNvPicPr>
          <p:nvPr/>
        </p:nvPicPr>
        <p:blipFill>
          <a:blip r:embed="rId3" cstate="print"/>
          <a:srcRect/>
          <a:stretch>
            <a:fillRect/>
          </a:stretch>
        </p:blipFill>
        <p:spPr bwMode="auto">
          <a:xfrm>
            <a:off x="5191125" y="5429250"/>
            <a:ext cx="1428750" cy="1428750"/>
          </a:xfrm>
          <a:prstGeom prst="rect">
            <a:avLst/>
          </a:prstGeom>
          <a:noFill/>
        </p:spPr>
      </p:pic>
      <p:sp>
        <p:nvSpPr>
          <p:cNvPr id="1225731" name="Rectangle 3"/>
          <p:cNvSpPr>
            <a:spLocks noChangeArrowheads="1"/>
          </p:cNvSpPr>
          <p:nvPr/>
        </p:nvSpPr>
        <p:spPr bwMode="auto">
          <a:xfrm>
            <a:off x="5173663" y="5376863"/>
            <a:ext cx="1460500" cy="1497012"/>
          </a:xfrm>
          <a:prstGeom prst="rect">
            <a:avLst/>
          </a:prstGeom>
          <a:noFill/>
          <a:ln w="57150">
            <a:solidFill>
              <a:srgbClr val="FFFF99"/>
            </a:solidFill>
            <a:miter lim="800000"/>
            <a:headEnd/>
            <a:tailEnd/>
          </a:ln>
          <a:effectLst/>
        </p:spPr>
        <p:txBody>
          <a:bodyPr wrap="none" anchor="ctr"/>
          <a:lstStyle/>
          <a:p>
            <a:endParaRPr lang="en-US"/>
          </a:p>
        </p:txBody>
      </p:sp>
      <p:pic>
        <p:nvPicPr>
          <p:cNvPr id="1225732" name="Picture 4" descr="randx01"/>
          <p:cNvPicPr>
            <a:picLocks noChangeAspect="1" noChangeArrowheads="1"/>
          </p:cNvPicPr>
          <p:nvPr/>
        </p:nvPicPr>
        <p:blipFill>
          <a:blip r:embed="rId4" cstate="print"/>
          <a:srcRect/>
          <a:stretch>
            <a:fillRect/>
          </a:stretch>
        </p:blipFill>
        <p:spPr bwMode="auto">
          <a:xfrm>
            <a:off x="5113338" y="635000"/>
            <a:ext cx="1428750" cy="1428750"/>
          </a:xfrm>
          <a:prstGeom prst="rect">
            <a:avLst/>
          </a:prstGeom>
          <a:noFill/>
        </p:spPr>
      </p:pic>
      <p:pic>
        <p:nvPicPr>
          <p:cNvPr id="1225734" name="Picture 6" descr="cx4_ws15_smp18"/>
          <p:cNvPicPr>
            <a:picLocks noChangeAspect="1" noChangeArrowheads="1"/>
          </p:cNvPicPr>
          <p:nvPr/>
        </p:nvPicPr>
        <p:blipFill>
          <a:blip r:embed="rId5" cstate="print"/>
          <a:srcRect/>
          <a:stretch>
            <a:fillRect/>
          </a:stretch>
        </p:blipFill>
        <p:spPr bwMode="auto">
          <a:xfrm>
            <a:off x="7129463" y="1176338"/>
            <a:ext cx="1428750" cy="1428750"/>
          </a:xfrm>
          <a:prstGeom prst="rect">
            <a:avLst/>
          </a:prstGeom>
          <a:noFill/>
        </p:spPr>
      </p:pic>
      <p:pic>
        <p:nvPicPr>
          <p:cNvPr id="1225735" name="Picture 7" descr="cx4_ws15_smp33"/>
          <p:cNvPicPr>
            <a:picLocks noChangeAspect="1" noChangeArrowheads="1"/>
          </p:cNvPicPr>
          <p:nvPr/>
        </p:nvPicPr>
        <p:blipFill>
          <a:blip r:embed="rId6" cstate="print"/>
          <a:srcRect/>
          <a:stretch>
            <a:fillRect/>
          </a:stretch>
        </p:blipFill>
        <p:spPr bwMode="auto">
          <a:xfrm>
            <a:off x="2659063" y="3568700"/>
            <a:ext cx="1428750" cy="1428750"/>
          </a:xfrm>
          <a:prstGeom prst="rect">
            <a:avLst/>
          </a:prstGeom>
          <a:noFill/>
        </p:spPr>
      </p:pic>
      <p:pic>
        <p:nvPicPr>
          <p:cNvPr id="1225736" name="Picture 8" descr="cx4_ws15_smp19"/>
          <p:cNvPicPr>
            <a:picLocks noChangeAspect="1" noChangeArrowheads="1"/>
          </p:cNvPicPr>
          <p:nvPr/>
        </p:nvPicPr>
        <p:blipFill>
          <a:blip r:embed="rId7" cstate="print"/>
          <a:srcRect/>
          <a:stretch>
            <a:fillRect/>
          </a:stretch>
        </p:blipFill>
        <p:spPr bwMode="auto">
          <a:xfrm>
            <a:off x="3549650" y="5175250"/>
            <a:ext cx="1428750" cy="1428750"/>
          </a:xfrm>
          <a:prstGeom prst="rect">
            <a:avLst/>
          </a:prstGeom>
          <a:noFill/>
        </p:spPr>
      </p:pic>
      <p:sp>
        <p:nvSpPr>
          <p:cNvPr id="1225737"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Patch Complexity</a:t>
            </a:r>
          </a:p>
        </p:txBody>
      </p:sp>
      <p:sp>
        <p:nvSpPr>
          <p:cNvPr id="1225738"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pic>
        <p:nvPicPr>
          <p:cNvPr id="1225739" name="Picture 11" descr="cx4_ws15_smp36"/>
          <p:cNvPicPr>
            <a:picLocks noChangeAspect="1" noChangeArrowheads="1"/>
          </p:cNvPicPr>
          <p:nvPr/>
        </p:nvPicPr>
        <p:blipFill>
          <a:blip r:embed="rId8" cstate="print"/>
          <a:srcRect/>
          <a:stretch>
            <a:fillRect/>
          </a:stretch>
        </p:blipFill>
        <p:spPr bwMode="auto">
          <a:xfrm>
            <a:off x="3006725" y="1922463"/>
            <a:ext cx="1428750" cy="1428750"/>
          </a:xfrm>
          <a:prstGeom prst="rect">
            <a:avLst/>
          </a:prstGeom>
          <a:noFill/>
        </p:spPr>
      </p:pic>
      <p:sp>
        <p:nvSpPr>
          <p:cNvPr id="1225740" name="AutoShape 12"/>
          <p:cNvSpPr>
            <a:spLocks noChangeArrowheads="1"/>
          </p:cNvSpPr>
          <p:nvPr/>
        </p:nvSpPr>
        <p:spPr bwMode="auto">
          <a:xfrm>
            <a:off x="1714500" y="3265488"/>
            <a:ext cx="636588" cy="685800"/>
          </a:xfrm>
          <a:prstGeom prst="rightArrow">
            <a:avLst>
              <a:gd name="adj1" fmla="val 50000"/>
              <a:gd name="adj2" fmla="val 48130"/>
            </a:avLst>
          </a:prstGeom>
          <a:solidFill>
            <a:srgbClr val="FFFF00"/>
          </a:solidFill>
          <a:ln w="9525">
            <a:noFill/>
            <a:miter lim="800000"/>
            <a:headEnd/>
            <a:tailEnd/>
          </a:ln>
          <a:effectLst/>
        </p:spPr>
        <p:txBody>
          <a:bodyPr wrap="none" anchor="ctr"/>
          <a:lstStyle/>
          <a:p>
            <a:endParaRPr lang="en-US"/>
          </a:p>
        </p:txBody>
      </p:sp>
      <p:sp>
        <p:nvSpPr>
          <p:cNvPr id="1225741" name="Text Box 13"/>
          <p:cNvSpPr txBox="1">
            <a:spLocks noChangeArrowheads="1"/>
          </p:cNvSpPr>
          <p:nvPr/>
        </p:nvSpPr>
        <p:spPr bwMode="auto">
          <a:xfrm>
            <a:off x="1585913" y="2138363"/>
            <a:ext cx="587375" cy="1433512"/>
          </a:xfrm>
          <a:prstGeom prst="rect">
            <a:avLst/>
          </a:prstGeom>
          <a:noFill/>
          <a:ln w="9525">
            <a:noFill/>
            <a:miter lim="800000"/>
            <a:headEnd/>
            <a:tailEnd/>
          </a:ln>
          <a:effectLst/>
        </p:spPr>
        <p:txBody>
          <a:bodyPr>
            <a:spAutoFit/>
          </a:bodyPr>
          <a:lstStyle/>
          <a:p>
            <a:pPr>
              <a:spcBef>
                <a:spcPct val="50000"/>
              </a:spcBef>
            </a:pPr>
            <a:r>
              <a:rPr lang="en-US" sz="8800">
                <a:solidFill>
                  <a:srgbClr val="FFFF00"/>
                </a:solidFill>
                <a:latin typeface="Times New Roman" pitchFamily="18" charset="0"/>
                <a:cs typeface="Times New Roman" pitchFamily="18" charset="0"/>
              </a:rPr>
              <a:t>?</a:t>
            </a:r>
          </a:p>
        </p:txBody>
      </p:sp>
      <p:pic>
        <p:nvPicPr>
          <p:cNvPr id="1225742" name="Picture 14" descr="y4"/>
          <p:cNvPicPr>
            <a:picLocks noChangeAspect="1" noChangeArrowheads="1"/>
          </p:cNvPicPr>
          <p:nvPr/>
        </p:nvPicPr>
        <p:blipFill>
          <a:blip r:embed="rId9" cstate="print">
            <a:lum contrast="-42000"/>
          </a:blip>
          <a:srcRect/>
          <a:stretch>
            <a:fillRect/>
          </a:stretch>
        </p:blipFill>
        <p:spPr bwMode="auto">
          <a:xfrm>
            <a:off x="211138" y="2882900"/>
            <a:ext cx="1428750" cy="1428750"/>
          </a:xfrm>
          <a:prstGeom prst="rect">
            <a:avLst/>
          </a:prstGeom>
          <a:noFill/>
        </p:spPr>
      </p:pic>
      <p:sp>
        <p:nvSpPr>
          <p:cNvPr id="1225743" name="Rectangle 15"/>
          <p:cNvSpPr>
            <a:spLocks noChangeArrowheads="1"/>
          </p:cNvSpPr>
          <p:nvPr/>
        </p:nvSpPr>
        <p:spPr bwMode="auto">
          <a:xfrm>
            <a:off x="212725" y="2838450"/>
            <a:ext cx="1460500" cy="1497013"/>
          </a:xfrm>
          <a:prstGeom prst="rect">
            <a:avLst/>
          </a:prstGeom>
          <a:noFill/>
          <a:ln w="57150">
            <a:solidFill>
              <a:srgbClr val="00FFFF"/>
            </a:solidFill>
            <a:miter lim="800000"/>
            <a:headEnd/>
            <a:tailEnd/>
          </a:ln>
          <a:effectLst/>
        </p:spPr>
        <p:txBody>
          <a:bodyPr wrap="none" anchor="ctr"/>
          <a:lstStyle/>
          <a:p>
            <a:endParaRPr lang="en-US"/>
          </a:p>
        </p:txBody>
      </p:sp>
      <p:sp>
        <p:nvSpPr>
          <p:cNvPr id="1225745" name="Rectangle 17"/>
          <p:cNvSpPr>
            <a:spLocks noChangeArrowheads="1"/>
          </p:cNvSpPr>
          <p:nvPr/>
        </p:nvSpPr>
        <p:spPr bwMode="auto">
          <a:xfrm>
            <a:off x="3005138" y="1882775"/>
            <a:ext cx="1460500" cy="1497013"/>
          </a:xfrm>
          <a:prstGeom prst="rect">
            <a:avLst/>
          </a:prstGeom>
          <a:noFill/>
          <a:ln w="57150">
            <a:solidFill>
              <a:srgbClr val="FFFF99"/>
            </a:solidFill>
            <a:miter lim="800000"/>
            <a:headEnd/>
            <a:tailEnd/>
          </a:ln>
          <a:effectLst/>
        </p:spPr>
        <p:txBody>
          <a:bodyPr wrap="none" anchor="ctr"/>
          <a:lstStyle/>
          <a:p>
            <a:endParaRPr lang="en-US"/>
          </a:p>
        </p:txBody>
      </p:sp>
      <p:pic>
        <p:nvPicPr>
          <p:cNvPr id="1225746" name="Picture 18" descr="cx4_ws15_smp30"/>
          <p:cNvPicPr>
            <a:picLocks noChangeAspect="1" noChangeArrowheads="1"/>
          </p:cNvPicPr>
          <p:nvPr/>
        </p:nvPicPr>
        <p:blipFill>
          <a:blip r:embed="rId10" cstate="print"/>
          <a:srcRect/>
          <a:stretch>
            <a:fillRect/>
          </a:stretch>
        </p:blipFill>
        <p:spPr bwMode="auto">
          <a:xfrm>
            <a:off x="2262188" y="1130300"/>
            <a:ext cx="1428750" cy="1428750"/>
          </a:xfrm>
          <a:prstGeom prst="rect">
            <a:avLst/>
          </a:prstGeom>
          <a:noFill/>
        </p:spPr>
      </p:pic>
      <p:sp>
        <p:nvSpPr>
          <p:cNvPr id="1225747" name="Rectangle 19"/>
          <p:cNvSpPr>
            <a:spLocks noChangeArrowheads="1"/>
          </p:cNvSpPr>
          <p:nvPr/>
        </p:nvSpPr>
        <p:spPr bwMode="auto">
          <a:xfrm>
            <a:off x="2233613" y="1095375"/>
            <a:ext cx="1460500" cy="1497013"/>
          </a:xfrm>
          <a:prstGeom prst="rect">
            <a:avLst/>
          </a:prstGeom>
          <a:noFill/>
          <a:ln w="57150">
            <a:solidFill>
              <a:srgbClr val="FFFF99"/>
            </a:solidFill>
            <a:miter lim="800000"/>
            <a:headEnd/>
            <a:tailEnd/>
          </a:ln>
          <a:effectLst/>
        </p:spPr>
        <p:txBody>
          <a:bodyPr wrap="none" anchor="ctr"/>
          <a:lstStyle/>
          <a:p>
            <a:endParaRPr lang="en-US"/>
          </a:p>
        </p:txBody>
      </p:sp>
      <p:pic>
        <p:nvPicPr>
          <p:cNvPr id="1225748" name="Picture 20" descr="cx4_ws15_smp16"/>
          <p:cNvPicPr>
            <a:picLocks noChangeAspect="1" noChangeArrowheads="1"/>
          </p:cNvPicPr>
          <p:nvPr/>
        </p:nvPicPr>
        <p:blipFill>
          <a:blip r:embed="rId11" cstate="print"/>
          <a:srcRect/>
          <a:stretch>
            <a:fillRect/>
          </a:stretch>
        </p:blipFill>
        <p:spPr bwMode="auto">
          <a:xfrm>
            <a:off x="4276725" y="2949575"/>
            <a:ext cx="1428750" cy="1428750"/>
          </a:xfrm>
          <a:prstGeom prst="rect">
            <a:avLst/>
          </a:prstGeom>
          <a:noFill/>
        </p:spPr>
      </p:pic>
      <p:sp>
        <p:nvSpPr>
          <p:cNvPr id="1225749" name="Rectangle 21"/>
          <p:cNvSpPr>
            <a:spLocks noChangeArrowheads="1"/>
          </p:cNvSpPr>
          <p:nvPr/>
        </p:nvSpPr>
        <p:spPr bwMode="auto">
          <a:xfrm>
            <a:off x="4254500" y="2921000"/>
            <a:ext cx="1460500" cy="1497013"/>
          </a:xfrm>
          <a:prstGeom prst="rect">
            <a:avLst/>
          </a:prstGeom>
          <a:noFill/>
          <a:ln w="57150">
            <a:solidFill>
              <a:srgbClr val="FFFF99"/>
            </a:solidFill>
            <a:miter lim="800000"/>
            <a:headEnd/>
            <a:tailEnd/>
          </a:ln>
          <a:effectLst/>
        </p:spPr>
        <p:txBody>
          <a:bodyPr wrap="none" anchor="ctr"/>
          <a:lstStyle/>
          <a:p>
            <a:endParaRPr lang="en-US"/>
          </a:p>
        </p:txBody>
      </p:sp>
      <p:sp>
        <p:nvSpPr>
          <p:cNvPr id="1225750" name="Rectangle 22"/>
          <p:cNvSpPr>
            <a:spLocks noChangeArrowheads="1"/>
          </p:cNvSpPr>
          <p:nvPr/>
        </p:nvSpPr>
        <p:spPr bwMode="auto">
          <a:xfrm>
            <a:off x="5106988" y="592138"/>
            <a:ext cx="1460500" cy="1497012"/>
          </a:xfrm>
          <a:prstGeom prst="rect">
            <a:avLst/>
          </a:prstGeom>
          <a:noFill/>
          <a:ln w="57150">
            <a:solidFill>
              <a:srgbClr val="FFFF99"/>
            </a:solidFill>
            <a:miter lim="800000"/>
            <a:headEnd/>
            <a:tailEnd/>
          </a:ln>
          <a:effectLst/>
        </p:spPr>
        <p:txBody>
          <a:bodyPr wrap="none" anchor="ctr"/>
          <a:lstStyle/>
          <a:p>
            <a:endParaRPr lang="en-US"/>
          </a:p>
        </p:txBody>
      </p:sp>
      <p:sp>
        <p:nvSpPr>
          <p:cNvPr id="1225751" name="Rectangle 23"/>
          <p:cNvSpPr>
            <a:spLocks noChangeArrowheads="1"/>
          </p:cNvSpPr>
          <p:nvPr/>
        </p:nvSpPr>
        <p:spPr bwMode="auto">
          <a:xfrm>
            <a:off x="2649538" y="3525838"/>
            <a:ext cx="1460500" cy="1497012"/>
          </a:xfrm>
          <a:prstGeom prst="rect">
            <a:avLst/>
          </a:prstGeom>
          <a:noFill/>
          <a:ln w="57150">
            <a:solidFill>
              <a:srgbClr val="FFFF99"/>
            </a:solidFill>
            <a:miter lim="800000"/>
            <a:headEnd/>
            <a:tailEnd/>
          </a:ln>
          <a:effectLst/>
        </p:spPr>
        <p:txBody>
          <a:bodyPr wrap="none" anchor="ctr"/>
          <a:lstStyle/>
          <a:p>
            <a:endParaRPr lang="en-US"/>
          </a:p>
        </p:txBody>
      </p:sp>
      <p:pic>
        <p:nvPicPr>
          <p:cNvPr id="1225752" name="Picture 24" descr="cx4_ws5_smp32"/>
          <p:cNvPicPr>
            <a:picLocks noChangeAspect="1" noChangeArrowheads="1"/>
          </p:cNvPicPr>
          <p:nvPr/>
        </p:nvPicPr>
        <p:blipFill>
          <a:blip r:embed="rId12" cstate="print"/>
          <a:srcRect/>
          <a:stretch>
            <a:fillRect/>
          </a:stretch>
        </p:blipFill>
        <p:spPr bwMode="auto">
          <a:xfrm>
            <a:off x="5626100" y="1844675"/>
            <a:ext cx="1428750" cy="1428750"/>
          </a:xfrm>
          <a:prstGeom prst="rect">
            <a:avLst/>
          </a:prstGeom>
          <a:noFill/>
        </p:spPr>
      </p:pic>
      <p:pic>
        <p:nvPicPr>
          <p:cNvPr id="1225753" name="Picture 25" descr="cx4_ws5_smp39"/>
          <p:cNvPicPr>
            <a:picLocks noChangeAspect="1" noChangeArrowheads="1"/>
          </p:cNvPicPr>
          <p:nvPr/>
        </p:nvPicPr>
        <p:blipFill>
          <a:blip r:embed="rId13" cstate="print"/>
          <a:srcRect/>
          <a:stretch>
            <a:fillRect/>
          </a:stretch>
        </p:blipFill>
        <p:spPr bwMode="auto">
          <a:xfrm>
            <a:off x="6091238" y="4060825"/>
            <a:ext cx="1428750" cy="1428750"/>
          </a:xfrm>
          <a:prstGeom prst="rect">
            <a:avLst/>
          </a:prstGeom>
          <a:noFill/>
        </p:spPr>
      </p:pic>
      <p:sp>
        <p:nvSpPr>
          <p:cNvPr id="1225754" name="Rectangle 26"/>
          <p:cNvSpPr>
            <a:spLocks noChangeArrowheads="1"/>
          </p:cNvSpPr>
          <p:nvPr/>
        </p:nvSpPr>
        <p:spPr bwMode="auto">
          <a:xfrm>
            <a:off x="6078538" y="4022725"/>
            <a:ext cx="1460500" cy="1497013"/>
          </a:xfrm>
          <a:prstGeom prst="rect">
            <a:avLst/>
          </a:prstGeom>
          <a:noFill/>
          <a:ln w="57150">
            <a:solidFill>
              <a:srgbClr val="FFFF99"/>
            </a:solidFill>
            <a:miter lim="800000"/>
            <a:headEnd/>
            <a:tailEnd/>
          </a:ln>
          <a:effectLst/>
        </p:spPr>
        <p:txBody>
          <a:bodyPr wrap="none" anchor="ctr"/>
          <a:lstStyle/>
          <a:p>
            <a:endParaRPr lang="en-US"/>
          </a:p>
        </p:txBody>
      </p:sp>
      <p:pic>
        <p:nvPicPr>
          <p:cNvPr id="1225757" name="Picture 29" descr="cx4_ws15_smp23"/>
          <p:cNvPicPr>
            <a:picLocks noChangeAspect="1" noChangeArrowheads="1"/>
          </p:cNvPicPr>
          <p:nvPr/>
        </p:nvPicPr>
        <p:blipFill>
          <a:blip r:embed="rId14" cstate="print"/>
          <a:srcRect/>
          <a:stretch>
            <a:fillRect/>
          </a:stretch>
        </p:blipFill>
        <p:spPr bwMode="auto">
          <a:xfrm>
            <a:off x="7345363" y="3006725"/>
            <a:ext cx="1428750" cy="1428750"/>
          </a:xfrm>
          <a:prstGeom prst="rect">
            <a:avLst/>
          </a:prstGeom>
          <a:noFill/>
        </p:spPr>
      </p:pic>
      <p:sp>
        <p:nvSpPr>
          <p:cNvPr id="1225758" name="Rectangle 30"/>
          <p:cNvSpPr>
            <a:spLocks noChangeArrowheads="1"/>
          </p:cNvSpPr>
          <p:nvPr/>
        </p:nvSpPr>
        <p:spPr bwMode="auto">
          <a:xfrm>
            <a:off x="7326313" y="2973388"/>
            <a:ext cx="1460500" cy="1497012"/>
          </a:xfrm>
          <a:prstGeom prst="rect">
            <a:avLst/>
          </a:prstGeom>
          <a:noFill/>
          <a:ln w="57150">
            <a:solidFill>
              <a:srgbClr val="FFFF99"/>
            </a:solidFill>
            <a:miter lim="800000"/>
            <a:headEnd/>
            <a:tailEnd/>
          </a:ln>
          <a:effectLst/>
        </p:spPr>
        <p:txBody>
          <a:bodyPr wrap="none" anchor="ctr"/>
          <a:lstStyle/>
          <a:p>
            <a:endParaRPr lang="en-US"/>
          </a:p>
        </p:txBody>
      </p:sp>
      <p:sp>
        <p:nvSpPr>
          <p:cNvPr id="1225761" name="Rectangle 33"/>
          <p:cNvSpPr>
            <a:spLocks noChangeArrowheads="1"/>
          </p:cNvSpPr>
          <p:nvPr/>
        </p:nvSpPr>
        <p:spPr bwMode="auto">
          <a:xfrm>
            <a:off x="7127875" y="1141413"/>
            <a:ext cx="1460500" cy="1497012"/>
          </a:xfrm>
          <a:prstGeom prst="rect">
            <a:avLst/>
          </a:prstGeom>
          <a:noFill/>
          <a:ln w="57150">
            <a:solidFill>
              <a:srgbClr val="FFFF99"/>
            </a:solidFill>
            <a:miter lim="800000"/>
            <a:headEnd/>
            <a:tailEnd/>
          </a:ln>
          <a:effectLst/>
        </p:spPr>
        <p:txBody>
          <a:bodyPr wrap="none" anchor="ctr"/>
          <a:lstStyle/>
          <a:p>
            <a:endParaRPr lang="en-US"/>
          </a:p>
        </p:txBody>
      </p:sp>
      <p:sp>
        <p:nvSpPr>
          <p:cNvPr id="1225762" name="Rectangle 34"/>
          <p:cNvSpPr>
            <a:spLocks noChangeArrowheads="1"/>
          </p:cNvSpPr>
          <p:nvPr/>
        </p:nvSpPr>
        <p:spPr bwMode="auto">
          <a:xfrm>
            <a:off x="3532188" y="5133975"/>
            <a:ext cx="1460500" cy="1497013"/>
          </a:xfrm>
          <a:prstGeom prst="rect">
            <a:avLst/>
          </a:prstGeom>
          <a:noFill/>
          <a:ln w="57150">
            <a:solidFill>
              <a:srgbClr val="FFFF99"/>
            </a:solidFill>
            <a:miter lim="800000"/>
            <a:headEnd/>
            <a:tailEnd/>
          </a:ln>
          <a:effectLst/>
        </p:spPr>
        <p:txBody>
          <a:bodyPr wrap="none" anchor="ctr"/>
          <a:lstStyle/>
          <a:p>
            <a:endParaRPr lang="en-US"/>
          </a:p>
        </p:txBody>
      </p:sp>
      <p:sp>
        <p:nvSpPr>
          <p:cNvPr id="1225763" name="Rectangle 35"/>
          <p:cNvSpPr>
            <a:spLocks noChangeArrowheads="1"/>
          </p:cNvSpPr>
          <p:nvPr/>
        </p:nvSpPr>
        <p:spPr bwMode="auto">
          <a:xfrm>
            <a:off x="5608638" y="1816100"/>
            <a:ext cx="1460500" cy="1497013"/>
          </a:xfrm>
          <a:prstGeom prst="rect">
            <a:avLst/>
          </a:prstGeom>
          <a:noFill/>
          <a:ln w="57150">
            <a:solidFill>
              <a:srgbClr val="FFFF99"/>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3"/>
          <p:cNvSpPr txBox="1">
            <a:spLocks noGrp="1" noChangeArrowheads="1"/>
          </p:cNvSpPr>
          <p:nvPr>
            <p:ph type="sldNum" sz="quarter" idx="10"/>
          </p:nvPr>
        </p:nvSpPr>
        <p:spPr>
          <a:ln/>
        </p:spPr>
        <p:txBody>
          <a:bodyPr/>
          <a:lstStyle/>
          <a:p>
            <a:pPr>
              <a:defRPr/>
            </a:pPr>
            <a:fld id="{3366FE11-D245-4A58-9B11-C7C61A41B4C2}" type="slidenum">
              <a:rPr lang="en-US"/>
              <a:pPr>
                <a:defRPr/>
              </a:pPr>
              <a:t>16</a:t>
            </a:fld>
            <a:endParaRPr lang="en-US"/>
          </a:p>
        </p:txBody>
      </p:sp>
      <p:sp>
        <p:nvSpPr>
          <p:cNvPr id="1215490"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Patch complexity v.s. PSNR gain</a:t>
            </a:r>
          </a:p>
        </p:txBody>
      </p:sp>
      <p:sp>
        <p:nvSpPr>
          <p:cNvPr id="1215491" name="Text Box 3"/>
          <p:cNvSpPr txBox="1">
            <a:spLocks noChangeArrowheads="1"/>
          </p:cNvSpPr>
          <p:nvPr/>
        </p:nvSpPr>
        <p:spPr bwMode="auto">
          <a:xfrm>
            <a:off x="460375" y="998538"/>
            <a:ext cx="8412163" cy="1187450"/>
          </a:xfrm>
          <a:prstGeom prst="rect">
            <a:avLst/>
          </a:prstGeom>
          <a:noFill/>
          <a:ln w="9525">
            <a:noFill/>
            <a:miter lim="800000"/>
            <a:headEnd/>
            <a:tailEnd/>
          </a:ln>
          <a:effectLst/>
        </p:spPr>
        <p:txBody>
          <a:bodyPr>
            <a:spAutoFit/>
          </a:bodyPr>
          <a:lstStyle/>
          <a:p>
            <a:pPr defTabSz="292100"/>
            <a:r>
              <a:rPr lang="en-US" sz="2400" i="1">
                <a:solidFill>
                  <a:srgbClr val="FFFF66"/>
                </a:solidFill>
              </a:rPr>
              <a:t>Law of diminishing return:</a:t>
            </a:r>
            <a:r>
              <a:rPr lang="en-US" sz="2400" i="1">
                <a:solidFill>
                  <a:srgbClr val="FFFFCC"/>
                </a:solidFill>
              </a:rPr>
              <a:t> </a:t>
            </a:r>
            <a:br>
              <a:rPr lang="en-US" sz="2400" i="1">
                <a:solidFill>
                  <a:srgbClr val="FFFFCC"/>
                </a:solidFill>
              </a:rPr>
            </a:br>
            <a:r>
              <a:rPr lang="en-US" sz="2400">
                <a:solidFill>
                  <a:srgbClr val="FFFFCC"/>
                </a:solidFill>
              </a:rPr>
              <a:t>When an increase in patch width requires many more training samples, the performance gain is smaller.</a:t>
            </a:r>
          </a:p>
        </p:txBody>
      </p:sp>
      <p:sp>
        <p:nvSpPr>
          <p:cNvPr id="1215492"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215493" name="Text Box 5"/>
          <p:cNvSpPr txBox="1">
            <a:spLocks noChangeArrowheads="1"/>
          </p:cNvSpPr>
          <p:nvPr/>
        </p:nvSpPr>
        <p:spPr bwMode="auto">
          <a:xfrm>
            <a:off x="650875" y="2306638"/>
            <a:ext cx="8429625" cy="2677656"/>
          </a:xfrm>
          <a:prstGeom prst="rect">
            <a:avLst/>
          </a:prstGeom>
          <a:noFill/>
          <a:ln w="9525">
            <a:noFill/>
            <a:miter lim="800000"/>
            <a:headEnd/>
            <a:tailEnd/>
          </a:ln>
          <a:effectLst/>
        </p:spPr>
        <p:txBody>
          <a:bodyPr>
            <a:spAutoFit/>
          </a:bodyPr>
          <a:lstStyle/>
          <a:p>
            <a:endParaRPr lang="en-US" sz="2400" dirty="0">
              <a:solidFill>
                <a:schemeClr val="bg1"/>
              </a:solidFill>
            </a:endParaRPr>
          </a:p>
          <a:p>
            <a:r>
              <a:rPr lang="en-US" sz="2400" dirty="0">
                <a:solidFill>
                  <a:srgbClr val="FFFF99"/>
                </a:solidFill>
              </a:rPr>
              <a:t>Smooth regions:</a:t>
            </a:r>
            <a:r>
              <a:rPr lang="en-US" sz="2400" dirty="0">
                <a:solidFill>
                  <a:schemeClr val="bg1"/>
                </a:solidFill>
              </a:rPr>
              <a:t> </a:t>
            </a:r>
          </a:p>
          <a:p>
            <a:r>
              <a:rPr lang="en-US" sz="2400" i="1" dirty="0">
                <a:solidFill>
                  <a:srgbClr val="FFFFCC"/>
                </a:solidFill>
              </a:rPr>
              <a:t>Easy</a:t>
            </a:r>
            <a:r>
              <a:rPr lang="en-US" sz="2400" dirty="0">
                <a:solidFill>
                  <a:schemeClr val="bg1"/>
                </a:solidFill>
              </a:rPr>
              <a:t> to increase support, </a:t>
            </a:r>
            <a:r>
              <a:rPr lang="en-US" sz="2400" i="1" dirty="0">
                <a:solidFill>
                  <a:srgbClr val="FFFFCC"/>
                </a:solidFill>
              </a:rPr>
              <a:t>large</a:t>
            </a:r>
            <a:r>
              <a:rPr lang="en-US" sz="2400" dirty="0">
                <a:solidFill>
                  <a:schemeClr val="bg1"/>
                </a:solidFill>
              </a:rPr>
              <a:t> gain </a:t>
            </a:r>
          </a:p>
          <a:p>
            <a:endParaRPr lang="en-US" sz="2400" dirty="0">
              <a:solidFill>
                <a:schemeClr val="bg1"/>
              </a:solidFill>
            </a:endParaRPr>
          </a:p>
          <a:p>
            <a:endParaRPr lang="en-US" sz="2400" dirty="0">
              <a:solidFill>
                <a:schemeClr val="bg1"/>
              </a:solidFill>
            </a:endParaRPr>
          </a:p>
          <a:p>
            <a:r>
              <a:rPr lang="en-US" sz="2400" dirty="0">
                <a:solidFill>
                  <a:srgbClr val="FFFF99"/>
                </a:solidFill>
              </a:rPr>
              <a:t>Textured </a:t>
            </a:r>
            <a:r>
              <a:rPr lang="en-US" sz="2400" dirty="0" smtClean="0">
                <a:solidFill>
                  <a:srgbClr val="FFFF99"/>
                </a:solidFill>
              </a:rPr>
              <a:t>regions:</a:t>
            </a:r>
            <a:r>
              <a:rPr lang="en-US" sz="2400" dirty="0" smtClean="0">
                <a:solidFill>
                  <a:schemeClr val="bg1"/>
                </a:solidFill>
              </a:rPr>
              <a:t> </a:t>
            </a:r>
            <a:endParaRPr lang="en-US" sz="2400" dirty="0">
              <a:solidFill>
                <a:schemeClr val="bg1"/>
              </a:solidFill>
            </a:endParaRPr>
          </a:p>
          <a:p>
            <a:r>
              <a:rPr lang="en-US" sz="2400" i="1" dirty="0">
                <a:solidFill>
                  <a:srgbClr val="FFFFCC"/>
                </a:solidFill>
              </a:rPr>
              <a:t>Hard</a:t>
            </a:r>
            <a:r>
              <a:rPr lang="en-US" sz="2400" dirty="0">
                <a:solidFill>
                  <a:schemeClr val="bg1"/>
                </a:solidFill>
              </a:rPr>
              <a:t> to increase support, </a:t>
            </a:r>
            <a:r>
              <a:rPr lang="en-US" sz="2400" i="1" dirty="0" smtClean="0">
                <a:solidFill>
                  <a:srgbClr val="FFFFCC"/>
                </a:solidFill>
              </a:rPr>
              <a:t>small</a:t>
            </a:r>
            <a:r>
              <a:rPr lang="en-US" sz="2400" dirty="0" smtClean="0">
                <a:solidFill>
                  <a:schemeClr val="bg1"/>
                </a:solidFill>
              </a:rPr>
              <a:t> </a:t>
            </a:r>
            <a:r>
              <a:rPr lang="en-US" sz="2400" dirty="0">
                <a:solidFill>
                  <a:schemeClr val="bg1"/>
                </a:solidFill>
              </a:rPr>
              <a:t>gain</a:t>
            </a:r>
          </a:p>
        </p:txBody>
      </p:sp>
      <p:sp>
        <p:nvSpPr>
          <p:cNvPr id="1215494" name="Text Box 6"/>
          <p:cNvSpPr txBox="1">
            <a:spLocks noChangeArrowheads="1"/>
          </p:cNvSpPr>
          <p:nvPr/>
        </p:nvSpPr>
        <p:spPr bwMode="auto">
          <a:xfrm>
            <a:off x="592138" y="5578475"/>
            <a:ext cx="8391525" cy="822325"/>
          </a:xfrm>
          <a:prstGeom prst="rect">
            <a:avLst/>
          </a:prstGeom>
          <a:noFill/>
          <a:ln w="9525">
            <a:noFill/>
            <a:miter lim="800000"/>
            <a:headEnd/>
            <a:tailEnd/>
          </a:ln>
          <a:effectLst/>
        </p:spPr>
        <p:txBody>
          <a:bodyPr>
            <a:spAutoFit/>
          </a:bodyPr>
          <a:lstStyle/>
          <a:p>
            <a:r>
              <a:rPr lang="en-US" sz="2400">
                <a:solidFill>
                  <a:srgbClr val="FFFF66"/>
                </a:solidFill>
              </a:rPr>
              <a:t>Adaptive patch size selection in denoising algorithms.</a:t>
            </a:r>
          </a:p>
          <a:p>
            <a:r>
              <a:rPr lang="en-US" sz="2400">
                <a:solidFill>
                  <a:srgbClr val="FFFF66"/>
                </a:solidFill>
              </a:rPr>
              <a:t>						</a:t>
            </a:r>
            <a:r>
              <a:rPr lang="en-US" sz="2400" i="1">
                <a:solidFill>
                  <a:srgbClr val="FFFF66"/>
                </a:solidFill>
              </a:rPr>
              <a:t>See paper</a:t>
            </a:r>
          </a:p>
        </p:txBody>
      </p:sp>
      <p:sp>
        <p:nvSpPr>
          <p:cNvPr id="1215495" name="AutoShape 7"/>
          <p:cNvSpPr>
            <a:spLocks noChangeArrowheads="1"/>
          </p:cNvSpPr>
          <p:nvPr/>
        </p:nvSpPr>
        <p:spPr bwMode="auto">
          <a:xfrm>
            <a:off x="1023938" y="5324475"/>
            <a:ext cx="630237" cy="322263"/>
          </a:xfrm>
          <a:prstGeom prst="downArrow">
            <a:avLst>
              <a:gd name="adj1" fmla="val 50000"/>
              <a:gd name="adj2" fmla="val 25000"/>
            </a:avLst>
          </a:prstGeom>
          <a:solidFill>
            <a:srgbClr val="FFCC00"/>
          </a:solidFill>
          <a:ln w="9525">
            <a:noFill/>
            <a:miter lim="800000"/>
            <a:headEnd/>
            <a:tailEnd/>
          </a:ln>
          <a:effectLst/>
        </p:spPr>
        <p:txBody>
          <a:bodyPr vert="eaVert" wrap="none" anchor="ctr"/>
          <a:lstStyle/>
          <a:p>
            <a:endParaRPr lang="en-US"/>
          </a:p>
        </p:txBody>
      </p:sp>
      <p:grpSp>
        <p:nvGrpSpPr>
          <p:cNvPr id="1215496" name="Group 8"/>
          <p:cNvGrpSpPr>
            <a:grpSpLocks/>
          </p:cNvGrpSpPr>
          <p:nvPr/>
        </p:nvGrpSpPr>
        <p:grpSpPr bwMode="auto">
          <a:xfrm>
            <a:off x="5702300" y="2366963"/>
            <a:ext cx="1565275" cy="1257300"/>
            <a:chOff x="3992" y="1244"/>
            <a:chExt cx="1137" cy="928"/>
          </a:xfrm>
        </p:grpSpPr>
        <p:pic>
          <p:nvPicPr>
            <p:cNvPr id="1215497" name="Picture 9" descr="wz15_patch04"/>
            <p:cNvPicPr>
              <a:picLocks noChangeAspect="1" noChangeArrowheads="1"/>
            </p:cNvPicPr>
            <p:nvPr/>
          </p:nvPicPr>
          <p:blipFill>
            <a:blip r:embed="rId3" cstate="print"/>
            <a:srcRect/>
            <a:stretch>
              <a:fillRect/>
            </a:stretch>
          </p:blipFill>
          <p:spPr bwMode="auto">
            <a:xfrm>
              <a:off x="4308" y="1722"/>
              <a:ext cx="450" cy="450"/>
            </a:xfrm>
            <a:prstGeom prst="rect">
              <a:avLst/>
            </a:prstGeom>
            <a:noFill/>
            <a:ln w="28575">
              <a:solidFill>
                <a:srgbClr val="0000FF"/>
              </a:solidFill>
              <a:miter lim="800000"/>
              <a:headEnd/>
              <a:tailEnd/>
            </a:ln>
          </p:spPr>
        </p:pic>
        <p:pic>
          <p:nvPicPr>
            <p:cNvPr id="1215498" name="Picture 10" descr="wz15_patch09"/>
            <p:cNvPicPr>
              <a:picLocks noChangeAspect="1" noChangeArrowheads="1"/>
            </p:cNvPicPr>
            <p:nvPr/>
          </p:nvPicPr>
          <p:blipFill>
            <a:blip r:embed="rId4" cstate="print"/>
            <a:srcRect/>
            <a:stretch>
              <a:fillRect/>
            </a:stretch>
          </p:blipFill>
          <p:spPr bwMode="auto">
            <a:xfrm>
              <a:off x="4679" y="1329"/>
              <a:ext cx="450" cy="450"/>
            </a:xfrm>
            <a:prstGeom prst="rect">
              <a:avLst/>
            </a:prstGeom>
            <a:noFill/>
            <a:ln w="28575">
              <a:solidFill>
                <a:srgbClr val="0000FF"/>
              </a:solidFill>
              <a:miter lim="800000"/>
              <a:headEnd/>
              <a:tailEnd/>
            </a:ln>
          </p:spPr>
        </p:pic>
        <p:pic>
          <p:nvPicPr>
            <p:cNvPr id="1215499" name="Picture 11" descr="wz15_patch29"/>
            <p:cNvPicPr>
              <a:picLocks noChangeAspect="1" noChangeArrowheads="1"/>
            </p:cNvPicPr>
            <p:nvPr/>
          </p:nvPicPr>
          <p:blipFill>
            <a:blip r:embed="rId5" cstate="print"/>
            <a:srcRect/>
            <a:stretch>
              <a:fillRect/>
            </a:stretch>
          </p:blipFill>
          <p:spPr bwMode="auto">
            <a:xfrm>
              <a:off x="3992" y="1244"/>
              <a:ext cx="450" cy="450"/>
            </a:xfrm>
            <a:prstGeom prst="rect">
              <a:avLst/>
            </a:prstGeom>
            <a:noFill/>
            <a:ln w="28575">
              <a:solidFill>
                <a:srgbClr val="0000FF"/>
              </a:solidFill>
              <a:miter lim="800000"/>
              <a:headEnd/>
              <a:tailEnd/>
            </a:ln>
          </p:spPr>
        </p:pic>
      </p:grpSp>
      <p:grpSp>
        <p:nvGrpSpPr>
          <p:cNvPr id="1215500" name="Group 12"/>
          <p:cNvGrpSpPr>
            <a:grpSpLocks/>
          </p:cNvGrpSpPr>
          <p:nvPr/>
        </p:nvGrpSpPr>
        <p:grpSpPr bwMode="auto">
          <a:xfrm>
            <a:off x="3286125" y="3730625"/>
            <a:ext cx="698500" cy="784225"/>
            <a:chOff x="2345" y="2592"/>
            <a:chExt cx="376" cy="422"/>
          </a:xfrm>
        </p:grpSpPr>
        <p:pic>
          <p:nvPicPr>
            <p:cNvPr id="1215501" name="Picture 13" descr="wz04_patch14"/>
            <p:cNvPicPr>
              <a:picLocks noChangeAspect="1" noChangeArrowheads="1"/>
            </p:cNvPicPr>
            <p:nvPr/>
          </p:nvPicPr>
          <p:blipFill>
            <a:blip r:embed="rId6" cstate="print"/>
            <a:srcRect/>
            <a:stretch>
              <a:fillRect/>
            </a:stretch>
          </p:blipFill>
          <p:spPr bwMode="auto">
            <a:xfrm>
              <a:off x="2548" y="2854"/>
              <a:ext cx="160" cy="160"/>
            </a:xfrm>
            <a:prstGeom prst="rect">
              <a:avLst/>
            </a:prstGeom>
            <a:noFill/>
            <a:ln w="28575">
              <a:solidFill>
                <a:srgbClr val="66FFFF"/>
              </a:solidFill>
              <a:miter lim="800000"/>
              <a:headEnd/>
              <a:tailEnd/>
            </a:ln>
          </p:spPr>
        </p:pic>
        <p:pic>
          <p:nvPicPr>
            <p:cNvPr id="1215502" name="Picture 14" descr="wz04_patch04"/>
            <p:cNvPicPr>
              <a:picLocks noChangeAspect="1" noChangeArrowheads="1"/>
            </p:cNvPicPr>
            <p:nvPr/>
          </p:nvPicPr>
          <p:blipFill>
            <a:blip r:embed="rId7" cstate="print"/>
            <a:srcRect/>
            <a:stretch>
              <a:fillRect/>
            </a:stretch>
          </p:blipFill>
          <p:spPr bwMode="auto">
            <a:xfrm>
              <a:off x="2345" y="2794"/>
              <a:ext cx="160" cy="160"/>
            </a:xfrm>
            <a:prstGeom prst="rect">
              <a:avLst/>
            </a:prstGeom>
            <a:noFill/>
            <a:ln w="28575">
              <a:solidFill>
                <a:srgbClr val="66FFFF"/>
              </a:solidFill>
              <a:miter lim="800000"/>
              <a:headEnd/>
              <a:tailEnd/>
            </a:ln>
          </p:spPr>
        </p:pic>
        <p:pic>
          <p:nvPicPr>
            <p:cNvPr id="1215503" name="Picture 15" descr="wz04_patch08"/>
            <p:cNvPicPr>
              <a:picLocks noChangeAspect="1" noChangeArrowheads="1"/>
            </p:cNvPicPr>
            <p:nvPr/>
          </p:nvPicPr>
          <p:blipFill>
            <a:blip r:embed="rId8" cstate="print"/>
            <a:srcRect/>
            <a:stretch>
              <a:fillRect/>
            </a:stretch>
          </p:blipFill>
          <p:spPr bwMode="auto">
            <a:xfrm>
              <a:off x="2561" y="2592"/>
              <a:ext cx="160" cy="160"/>
            </a:xfrm>
            <a:prstGeom prst="rect">
              <a:avLst/>
            </a:prstGeom>
            <a:noFill/>
            <a:ln w="28575">
              <a:solidFill>
                <a:srgbClr val="66FFFF"/>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54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54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5494" grpId="0"/>
      <p:bldP spid="121549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3"/>
          <p:cNvSpPr txBox="1">
            <a:spLocks noGrp="1" noChangeArrowheads="1"/>
          </p:cNvSpPr>
          <p:nvPr>
            <p:ph type="sldNum" sz="quarter" idx="10"/>
          </p:nvPr>
        </p:nvSpPr>
        <p:spPr>
          <a:ln/>
        </p:spPr>
        <p:txBody>
          <a:bodyPr/>
          <a:lstStyle/>
          <a:p>
            <a:pPr>
              <a:defRPr/>
            </a:pPr>
            <a:fld id="{16C95F38-3863-48FB-A40E-AF0F79E74E8E}" type="slidenum">
              <a:rPr lang="en-US"/>
              <a:pPr>
                <a:defRPr/>
              </a:pPr>
              <a:t>17</a:t>
            </a:fld>
            <a:endParaRPr lang="en-US"/>
          </a:p>
        </p:txBody>
      </p:sp>
      <p:sp>
        <p:nvSpPr>
          <p:cNvPr id="1217538" name="Rectangle 2"/>
          <p:cNvSpPr>
            <a:spLocks noChangeArrowheads="1"/>
          </p:cNvSpPr>
          <p:nvPr/>
        </p:nvSpPr>
        <p:spPr bwMode="auto">
          <a:xfrm>
            <a:off x="352425" y="1420813"/>
            <a:ext cx="4010025" cy="3195637"/>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217539"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217540"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Pixel Correlation and PSNR gain</a:t>
            </a:r>
          </a:p>
        </p:txBody>
      </p:sp>
      <p:pic>
        <p:nvPicPr>
          <p:cNvPr id="1217541" name="Picture 5" descr="2DG_exmp1_1d"/>
          <p:cNvPicPr>
            <a:picLocks noChangeAspect="1" noChangeArrowheads="1"/>
          </p:cNvPicPr>
          <p:nvPr/>
        </p:nvPicPr>
        <p:blipFill>
          <a:blip r:embed="rId4" cstate="print"/>
          <a:srcRect/>
          <a:stretch>
            <a:fillRect/>
          </a:stretch>
        </p:blipFill>
        <p:spPr bwMode="auto">
          <a:xfrm>
            <a:off x="750888" y="1531938"/>
            <a:ext cx="3582987" cy="3087687"/>
          </a:xfrm>
          <a:prstGeom prst="rect">
            <a:avLst/>
          </a:prstGeom>
          <a:noFill/>
        </p:spPr>
      </p:pic>
      <p:grpSp>
        <p:nvGrpSpPr>
          <p:cNvPr id="2" name="Group 6"/>
          <p:cNvGrpSpPr>
            <a:grpSpLocks/>
          </p:cNvGrpSpPr>
          <p:nvPr/>
        </p:nvGrpSpPr>
        <p:grpSpPr bwMode="auto">
          <a:xfrm>
            <a:off x="1671638" y="4852988"/>
            <a:ext cx="1301750" cy="1309687"/>
            <a:chOff x="4570" y="1629"/>
            <a:chExt cx="820" cy="825"/>
          </a:xfrm>
        </p:grpSpPr>
        <p:sp>
          <p:nvSpPr>
            <p:cNvPr id="1217543" name="Rectangle 7"/>
            <p:cNvSpPr>
              <a:spLocks noChangeArrowheads="1"/>
            </p:cNvSpPr>
            <p:nvPr/>
          </p:nvSpPr>
          <p:spPr bwMode="auto">
            <a:xfrm>
              <a:off x="4570" y="1629"/>
              <a:ext cx="276" cy="278"/>
            </a:xfrm>
            <a:prstGeom prst="rect">
              <a:avLst/>
            </a:prstGeom>
            <a:solidFill>
              <a:srgbClr val="4D4D4D"/>
            </a:solidFill>
            <a:ln w="9525">
              <a:solidFill>
                <a:srgbClr val="111111"/>
              </a:solidFill>
              <a:miter lim="800000"/>
              <a:headEnd/>
              <a:tailEnd/>
            </a:ln>
            <a:effectLst/>
          </p:spPr>
          <p:txBody>
            <a:bodyPr wrap="none" anchor="ctr"/>
            <a:lstStyle/>
            <a:p>
              <a:endParaRPr lang="en-US"/>
            </a:p>
          </p:txBody>
        </p:sp>
        <p:sp>
          <p:nvSpPr>
            <p:cNvPr id="1217544" name="Rectangle 8"/>
            <p:cNvSpPr>
              <a:spLocks noChangeArrowheads="1"/>
            </p:cNvSpPr>
            <p:nvPr/>
          </p:nvSpPr>
          <p:spPr bwMode="auto">
            <a:xfrm>
              <a:off x="4841" y="1629"/>
              <a:ext cx="276" cy="278"/>
            </a:xfrm>
            <a:prstGeom prst="rect">
              <a:avLst/>
            </a:prstGeom>
            <a:solidFill>
              <a:srgbClr val="292929"/>
            </a:solidFill>
            <a:ln w="9525">
              <a:solidFill>
                <a:srgbClr val="111111"/>
              </a:solidFill>
              <a:miter lim="800000"/>
              <a:headEnd/>
              <a:tailEnd/>
            </a:ln>
            <a:effectLst/>
          </p:spPr>
          <p:txBody>
            <a:bodyPr wrap="none" anchor="ctr"/>
            <a:lstStyle/>
            <a:p>
              <a:endParaRPr lang="en-US"/>
            </a:p>
          </p:txBody>
        </p:sp>
        <p:sp>
          <p:nvSpPr>
            <p:cNvPr id="1217545" name="Rectangle 9"/>
            <p:cNvSpPr>
              <a:spLocks noChangeArrowheads="1"/>
            </p:cNvSpPr>
            <p:nvPr/>
          </p:nvSpPr>
          <p:spPr bwMode="auto">
            <a:xfrm>
              <a:off x="5114" y="1629"/>
              <a:ext cx="276" cy="278"/>
            </a:xfrm>
            <a:prstGeom prst="rect">
              <a:avLst/>
            </a:prstGeom>
            <a:solidFill>
              <a:srgbClr val="1C1C1C"/>
            </a:solidFill>
            <a:ln w="9525">
              <a:solidFill>
                <a:srgbClr val="111111"/>
              </a:solidFill>
              <a:miter lim="800000"/>
              <a:headEnd/>
              <a:tailEnd/>
            </a:ln>
            <a:effectLst/>
          </p:spPr>
          <p:txBody>
            <a:bodyPr wrap="none" anchor="ctr"/>
            <a:lstStyle/>
            <a:p>
              <a:endParaRPr lang="en-US"/>
            </a:p>
          </p:txBody>
        </p:sp>
        <p:sp>
          <p:nvSpPr>
            <p:cNvPr id="1217546" name="Rectangle 10"/>
            <p:cNvSpPr>
              <a:spLocks noChangeArrowheads="1"/>
            </p:cNvSpPr>
            <p:nvPr/>
          </p:nvSpPr>
          <p:spPr bwMode="auto">
            <a:xfrm>
              <a:off x="4570" y="1898"/>
              <a:ext cx="276" cy="278"/>
            </a:xfrm>
            <a:prstGeom prst="rect">
              <a:avLst/>
            </a:prstGeom>
            <a:solidFill>
              <a:srgbClr val="808080"/>
            </a:solidFill>
            <a:ln w="9525">
              <a:solidFill>
                <a:srgbClr val="111111"/>
              </a:solidFill>
              <a:miter lim="800000"/>
              <a:headEnd/>
              <a:tailEnd/>
            </a:ln>
            <a:effectLst/>
          </p:spPr>
          <p:txBody>
            <a:bodyPr wrap="none" anchor="ctr"/>
            <a:lstStyle/>
            <a:p>
              <a:endParaRPr lang="en-US"/>
            </a:p>
          </p:txBody>
        </p:sp>
        <p:sp>
          <p:nvSpPr>
            <p:cNvPr id="1217547" name="Rectangle 11"/>
            <p:cNvSpPr>
              <a:spLocks noChangeArrowheads="1"/>
            </p:cNvSpPr>
            <p:nvPr/>
          </p:nvSpPr>
          <p:spPr bwMode="auto">
            <a:xfrm>
              <a:off x="4841" y="1898"/>
              <a:ext cx="276" cy="278"/>
            </a:xfrm>
            <a:prstGeom prst="rect">
              <a:avLst/>
            </a:prstGeom>
            <a:solidFill>
              <a:srgbClr val="4D4D4D"/>
            </a:solidFill>
            <a:ln w="9525">
              <a:solidFill>
                <a:srgbClr val="111111"/>
              </a:solidFill>
              <a:miter lim="800000"/>
              <a:headEnd/>
              <a:tailEnd/>
            </a:ln>
            <a:effectLst/>
          </p:spPr>
          <p:txBody>
            <a:bodyPr wrap="none" anchor="ctr"/>
            <a:lstStyle/>
            <a:p>
              <a:endParaRPr lang="en-US"/>
            </a:p>
          </p:txBody>
        </p:sp>
        <p:sp>
          <p:nvSpPr>
            <p:cNvPr id="1217548" name="Rectangle 12"/>
            <p:cNvSpPr>
              <a:spLocks noChangeArrowheads="1"/>
            </p:cNvSpPr>
            <p:nvPr/>
          </p:nvSpPr>
          <p:spPr bwMode="auto">
            <a:xfrm>
              <a:off x="5114" y="1898"/>
              <a:ext cx="276" cy="278"/>
            </a:xfrm>
            <a:prstGeom prst="rect">
              <a:avLst/>
            </a:prstGeom>
            <a:solidFill>
              <a:srgbClr val="EAEAEA"/>
            </a:solidFill>
            <a:ln w="9525">
              <a:solidFill>
                <a:srgbClr val="5F5F5F"/>
              </a:solidFill>
              <a:miter lim="800000"/>
              <a:headEnd/>
              <a:tailEnd/>
            </a:ln>
            <a:effectLst/>
          </p:spPr>
          <p:txBody>
            <a:bodyPr wrap="none" anchor="ctr"/>
            <a:lstStyle/>
            <a:p>
              <a:endParaRPr lang="en-US"/>
            </a:p>
          </p:txBody>
        </p:sp>
        <p:sp>
          <p:nvSpPr>
            <p:cNvPr id="1217549" name="Rectangle 13"/>
            <p:cNvSpPr>
              <a:spLocks noChangeArrowheads="1"/>
            </p:cNvSpPr>
            <p:nvPr/>
          </p:nvSpPr>
          <p:spPr bwMode="auto">
            <a:xfrm>
              <a:off x="4570" y="2176"/>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sp>
          <p:nvSpPr>
            <p:cNvPr id="1217550" name="Rectangle 14"/>
            <p:cNvSpPr>
              <a:spLocks noChangeArrowheads="1"/>
            </p:cNvSpPr>
            <p:nvPr/>
          </p:nvSpPr>
          <p:spPr bwMode="auto">
            <a:xfrm>
              <a:off x="4841" y="2176"/>
              <a:ext cx="276" cy="278"/>
            </a:xfrm>
            <a:prstGeom prst="rect">
              <a:avLst/>
            </a:prstGeom>
            <a:solidFill>
              <a:schemeClr val="bg1"/>
            </a:solidFill>
            <a:ln w="9525">
              <a:solidFill>
                <a:srgbClr val="111111"/>
              </a:solidFill>
              <a:miter lim="800000"/>
              <a:headEnd/>
              <a:tailEnd/>
            </a:ln>
            <a:effectLst/>
          </p:spPr>
          <p:txBody>
            <a:bodyPr wrap="none" anchor="ctr"/>
            <a:lstStyle/>
            <a:p>
              <a:endParaRPr lang="en-US"/>
            </a:p>
          </p:txBody>
        </p:sp>
        <p:sp>
          <p:nvSpPr>
            <p:cNvPr id="1217551" name="Rectangle 15"/>
            <p:cNvSpPr>
              <a:spLocks noChangeArrowheads="1"/>
            </p:cNvSpPr>
            <p:nvPr/>
          </p:nvSpPr>
          <p:spPr bwMode="auto">
            <a:xfrm>
              <a:off x="5114" y="2176"/>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grpSp>
      <p:sp>
        <p:nvSpPr>
          <p:cNvPr id="1217552" name="Rectangle 16"/>
          <p:cNvSpPr>
            <a:spLocks noChangeArrowheads="1"/>
          </p:cNvSpPr>
          <p:nvPr/>
        </p:nvSpPr>
        <p:spPr bwMode="auto">
          <a:xfrm>
            <a:off x="2085975" y="5289550"/>
            <a:ext cx="438150" cy="441325"/>
          </a:xfrm>
          <a:prstGeom prst="rect">
            <a:avLst/>
          </a:prstGeom>
          <a:noFill/>
          <a:ln w="28575">
            <a:solidFill>
              <a:srgbClr val="0000FF"/>
            </a:solidFill>
            <a:miter lim="800000"/>
            <a:headEnd/>
            <a:tailEnd/>
          </a:ln>
          <a:effectLst/>
        </p:spPr>
        <p:txBody>
          <a:bodyPr wrap="none" anchor="ctr"/>
          <a:lstStyle/>
          <a:p>
            <a:endParaRPr lang="en-US"/>
          </a:p>
        </p:txBody>
      </p:sp>
      <p:graphicFrame>
        <p:nvGraphicFramePr>
          <p:cNvPr id="1217553" name="Object 51"/>
          <p:cNvGraphicFramePr>
            <a:graphicFrameLocks noChangeAspect="1"/>
          </p:cNvGraphicFramePr>
          <p:nvPr/>
        </p:nvGraphicFramePr>
        <p:xfrm>
          <a:off x="2063750" y="5121275"/>
          <a:ext cx="455613" cy="649288"/>
        </p:xfrm>
        <a:graphic>
          <a:graphicData uri="http://schemas.openxmlformats.org/presentationml/2006/ole">
            <p:oleObj spid="_x0000_s1234946" name="Equation" r:id="rId5" imgW="164880" imgH="215640" progId="Equation.3">
              <p:embed/>
            </p:oleObj>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3"/>
          <p:cNvSpPr txBox="1">
            <a:spLocks noGrp="1" noChangeArrowheads="1"/>
          </p:cNvSpPr>
          <p:nvPr>
            <p:ph type="sldNum" sz="quarter" idx="10"/>
          </p:nvPr>
        </p:nvSpPr>
        <p:spPr>
          <a:ln/>
        </p:spPr>
        <p:txBody>
          <a:bodyPr/>
          <a:lstStyle/>
          <a:p>
            <a:pPr>
              <a:defRPr/>
            </a:pPr>
            <a:fld id="{0FA8AC16-3832-4362-9039-13901E697B5E}" type="slidenum">
              <a:rPr lang="en-US"/>
              <a:pPr>
                <a:defRPr/>
              </a:pPr>
              <a:t>18</a:t>
            </a:fld>
            <a:endParaRPr lang="en-US"/>
          </a:p>
        </p:txBody>
      </p:sp>
      <p:pic>
        <p:nvPicPr>
          <p:cNvPr id="1219586" name="Picture 2" descr="2DG_exmp1"/>
          <p:cNvPicPr>
            <a:picLocks noChangeAspect="1" noChangeArrowheads="1"/>
          </p:cNvPicPr>
          <p:nvPr/>
        </p:nvPicPr>
        <p:blipFill>
          <a:blip r:embed="rId4" cstate="print"/>
          <a:srcRect/>
          <a:stretch>
            <a:fillRect/>
          </a:stretch>
        </p:blipFill>
        <p:spPr bwMode="auto">
          <a:xfrm>
            <a:off x="363538" y="1420813"/>
            <a:ext cx="4003675" cy="3201987"/>
          </a:xfrm>
          <a:prstGeom prst="rect">
            <a:avLst/>
          </a:prstGeom>
          <a:noFill/>
        </p:spPr>
      </p:pic>
      <p:pic>
        <p:nvPicPr>
          <p:cNvPr id="1219587" name="Picture 3" descr="2DG_exmp2"/>
          <p:cNvPicPr>
            <a:picLocks noChangeAspect="1" noChangeArrowheads="1"/>
          </p:cNvPicPr>
          <p:nvPr/>
        </p:nvPicPr>
        <p:blipFill>
          <a:blip r:embed="rId5" cstate="print"/>
          <a:srcRect/>
          <a:stretch>
            <a:fillRect/>
          </a:stretch>
        </p:blipFill>
        <p:spPr bwMode="auto">
          <a:xfrm>
            <a:off x="4881563" y="1420813"/>
            <a:ext cx="4003675" cy="3201987"/>
          </a:xfrm>
          <a:prstGeom prst="rect">
            <a:avLst/>
          </a:prstGeom>
          <a:noFill/>
        </p:spPr>
      </p:pic>
      <p:sp>
        <p:nvSpPr>
          <p:cNvPr id="1219588"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Pixel Correlation and PSNR gain</a:t>
            </a:r>
          </a:p>
        </p:txBody>
      </p:sp>
      <p:sp>
        <p:nvSpPr>
          <p:cNvPr id="1219589" name="Text Box 5"/>
          <p:cNvSpPr txBox="1">
            <a:spLocks noChangeArrowheads="1"/>
          </p:cNvSpPr>
          <p:nvPr/>
        </p:nvSpPr>
        <p:spPr bwMode="auto">
          <a:xfrm>
            <a:off x="1141413" y="914400"/>
            <a:ext cx="2176462" cy="396875"/>
          </a:xfrm>
          <a:prstGeom prst="rect">
            <a:avLst/>
          </a:prstGeom>
          <a:noFill/>
          <a:ln w="9525">
            <a:noFill/>
            <a:miter lim="800000"/>
            <a:headEnd/>
            <a:tailEnd/>
          </a:ln>
          <a:effectLst/>
        </p:spPr>
        <p:txBody>
          <a:bodyPr>
            <a:spAutoFit/>
          </a:bodyPr>
          <a:lstStyle/>
          <a:p>
            <a:pPr algn="ctr" defTabSz="292100"/>
            <a:r>
              <a:rPr lang="en-US" sz="2000">
                <a:solidFill>
                  <a:schemeClr val="bg1"/>
                </a:solidFill>
              </a:rPr>
              <a:t>Independent</a:t>
            </a:r>
            <a:endParaRPr lang="en-US" sz="2000" i="1">
              <a:solidFill>
                <a:srgbClr val="FFFFCC"/>
              </a:solidFill>
            </a:endParaRPr>
          </a:p>
        </p:txBody>
      </p:sp>
      <p:sp>
        <p:nvSpPr>
          <p:cNvPr id="1219590"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219591" name="Text Box 7"/>
          <p:cNvSpPr txBox="1">
            <a:spLocks noChangeArrowheads="1"/>
          </p:cNvSpPr>
          <p:nvPr/>
        </p:nvSpPr>
        <p:spPr bwMode="auto">
          <a:xfrm>
            <a:off x="5783263" y="900113"/>
            <a:ext cx="2176462" cy="396875"/>
          </a:xfrm>
          <a:prstGeom prst="rect">
            <a:avLst/>
          </a:prstGeom>
          <a:noFill/>
          <a:ln w="9525">
            <a:noFill/>
            <a:miter lim="800000"/>
            <a:headEnd/>
            <a:tailEnd/>
          </a:ln>
          <a:effectLst/>
        </p:spPr>
        <p:txBody>
          <a:bodyPr>
            <a:spAutoFit/>
          </a:bodyPr>
          <a:lstStyle/>
          <a:p>
            <a:pPr algn="ctr" defTabSz="292100"/>
            <a:r>
              <a:rPr lang="en-US" sz="2000">
                <a:solidFill>
                  <a:schemeClr val="bg1"/>
                </a:solidFill>
              </a:rPr>
              <a:t>Fully dependent</a:t>
            </a:r>
            <a:endParaRPr lang="en-US" sz="2000" i="1">
              <a:solidFill>
                <a:srgbClr val="FFFFCC"/>
              </a:solidFill>
            </a:endParaRPr>
          </a:p>
        </p:txBody>
      </p:sp>
      <p:grpSp>
        <p:nvGrpSpPr>
          <p:cNvPr id="2" name="Group 8"/>
          <p:cNvGrpSpPr>
            <a:grpSpLocks/>
          </p:cNvGrpSpPr>
          <p:nvPr/>
        </p:nvGrpSpPr>
        <p:grpSpPr bwMode="auto">
          <a:xfrm>
            <a:off x="1671638" y="4852988"/>
            <a:ext cx="1306512" cy="1309687"/>
            <a:chOff x="1480" y="3057"/>
            <a:chExt cx="823" cy="825"/>
          </a:xfrm>
        </p:grpSpPr>
        <p:grpSp>
          <p:nvGrpSpPr>
            <p:cNvPr id="3" name="Group 9"/>
            <p:cNvGrpSpPr>
              <a:grpSpLocks/>
            </p:cNvGrpSpPr>
            <p:nvPr/>
          </p:nvGrpSpPr>
          <p:grpSpPr bwMode="auto">
            <a:xfrm>
              <a:off x="1480" y="3057"/>
              <a:ext cx="820" cy="825"/>
              <a:chOff x="4570" y="1629"/>
              <a:chExt cx="820" cy="825"/>
            </a:xfrm>
          </p:grpSpPr>
          <p:sp>
            <p:nvSpPr>
              <p:cNvPr id="1219594" name="Rectangle 10"/>
              <p:cNvSpPr>
                <a:spLocks noChangeArrowheads="1"/>
              </p:cNvSpPr>
              <p:nvPr/>
            </p:nvSpPr>
            <p:spPr bwMode="auto">
              <a:xfrm>
                <a:off x="4570" y="1629"/>
                <a:ext cx="276" cy="278"/>
              </a:xfrm>
              <a:prstGeom prst="rect">
                <a:avLst/>
              </a:prstGeom>
              <a:solidFill>
                <a:srgbClr val="4D4D4D"/>
              </a:solidFill>
              <a:ln w="9525">
                <a:solidFill>
                  <a:srgbClr val="111111"/>
                </a:solidFill>
                <a:miter lim="800000"/>
                <a:headEnd/>
                <a:tailEnd/>
              </a:ln>
              <a:effectLst/>
            </p:spPr>
            <p:txBody>
              <a:bodyPr wrap="none" anchor="ctr"/>
              <a:lstStyle/>
              <a:p>
                <a:endParaRPr lang="en-US"/>
              </a:p>
            </p:txBody>
          </p:sp>
          <p:sp>
            <p:nvSpPr>
              <p:cNvPr id="1219595" name="Rectangle 11"/>
              <p:cNvSpPr>
                <a:spLocks noChangeArrowheads="1"/>
              </p:cNvSpPr>
              <p:nvPr/>
            </p:nvSpPr>
            <p:spPr bwMode="auto">
              <a:xfrm>
                <a:off x="4841" y="1629"/>
                <a:ext cx="276" cy="278"/>
              </a:xfrm>
              <a:prstGeom prst="rect">
                <a:avLst/>
              </a:prstGeom>
              <a:solidFill>
                <a:srgbClr val="292929"/>
              </a:solidFill>
              <a:ln w="9525">
                <a:solidFill>
                  <a:srgbClr val="111111"/>
                </a:solidFill>
                <a:miter lim="800000"/>
                <a:headEnd/>
                <a:tailEnd/>
              </a:ln>
              <a:effectLst/>
            </p:spPr>
            <p:txBody>
              <a:bodyPr wrap="none" anchor="ctr"/>
              <a:lstStyle/>
              <a:p>
                <a:endParaRPr lang="en-US"/>
              </a:p>
            </p:txBody>
          </p:sp>
          <p:sp>
            <p:nvSpPr>
              <p:cNvPr id="1219596" name="Rectangle 12"/>
              <p:cNvSpPr>
                <a:spLocks noChangeArrowheads="1"/>
              </p:cNvSpPr>
              <p:nvPr/>
            </p:nvSpPr>
            <p:spPr bwMode="auto">
              <a:xfrm>
                <a:off x="5114" y="1629"/>
                <a:ext cx="276" cy="278"/>
              </a:xfrm>
              <a:prstGeom prst="rect">
                <a:avLst/>
              </a:prstGeom>
              <a:solidFill>
                <a:srgbClr val="1C1C1C"/>
              </a:solidFill>
              <a:ln w="9525">
                <a:solidFill>
                  <a:srgbClr val="111111"/>
                </a:solidFill>
                <a:miter lim="800000"/>
                <a:headEnd/>
                <a:tailEnd/>
              </a:ln>
              <a:effectLst/>
            </p:spPr>
            <p:txBody>
              <a:bodyPr wrap="none" anchor="ctr"/>
              <a:lstStyle/>
              <a:p>
                <a:endParaRPr lang="en-US"/>
              </a:p>
            </p:txBody>
          </p:sp>
          <p:sp>
            <p:nvSpPr>
              <p:cNvPr id="1219597" name="Rectangle 13"/>
              <p:cNvSpPr>
                <a:spLocks noChangeArrowheads="1"/>
              </p:cNvSpPr>
              <p:nvPr/>
            </p:nvSpPr>
            <p:spPr bwMode="auto">
              <a:xfrm>
                <a:off x="4570" y="1898"/>
                <a:ext cx="276" cy="278"/>
              </a:xfrm>
              <a:prstGeom prst="rect">
                <a:avLst/>
              </a:prstGeom>
              <a:solidFill>
                <a:srgbClr val="808080"/>
              </a:solidFill>
              <a:ln w="9525">
                <a:solidFill>
                  <a:srgbClr val="111111"/>
                </a:solidFill>
                <a:miter lim="800000"/>
                <a:headEnd/>
                <a:tailEnd/>
              </a:ln>
              <a:effectLst/>
            </p:spPr>
            <p:txBody>
              <a:bodyPr wrap="none" anchor="ctr"/>
              <a:lstStyle/>
              <a:p>
                <a:endParaRPr lang="en-US"/>
              </a:p>
            </p:txBody>
          </p:sp>
          <p:sp>
            <p:nvSpPr>
              <p:cNvPr id="1219598" name="Rectangle 14"/>
              <p:cNvSpPr>
                <a:spLocks noChangeArrowheads="1"/>
              </p:cNvSpPr>
              <p:nvPr/>
            </p:nvSpPr>
            <p:spPr bwMode="auto">
              <a:xfrm>
                <a:off x="4841" y="1898"/>
                <a:ext cx="276" cy="278"/>
              </a:xfrm>
              <a:prstGeom prst="rect">
                <a:avLst/>
              </a:prstGeom>
              <a:solidFill>
                <a:srgbClr val="4D4D4D"/>
              </a:solidFill>
              <a:ln w="9525">
                <a:solidFill>
                  <a:srgbClr val="111111"/>
                </a:solidFill>
                <a:miter lim="800000"/>
                <a:headEnd/>
                <a:tailEnd/>
              </a:ln>
              <a:effectLst/>
            </p:spPr>
            <p:txBody>
              <a:bodyPr wrap="none" anchor="ctr"/>
              <a:lstStyle/>
              <a:p>
                <a:endParaRPr lang="en-US"/>
              </a:p>
            </p:txBody>
          </p:sp>
          <p:sp>
            <p:nvSpPr>
              <p:cNvPr id="1219599" name="Rectangle 15"/>
              <p:cNvSpPr>
                <a:spLocks noChangeArrowheads="1"/>
              </p:cNvSpPr>
              <p:nvPr/>
            </p:nvSpPr>
            <p:spPr bwMode="auto">
              <a:xfrm>
                <a:off x="5114" y="1898"/>
                <a:ext cx="276" cy="278"/>
              </a:xfrm>
              <a:prstGeom prst="rect">
                <a:avLst/>
              </a:prstGeom>
              <a:solidFill>
                <a:srgbClr val="EAEAEA"/>
              </a:solidFill>
              <a:ln w="9525">
                <a:solidFill>
                  <a:srgbClr val="5F5F5F"/>
                </a:solidFill>
                <a:miter lim="800000"/>
                <a:headEnd/>
                <a:tailEnd/>
              </a:ln>
              <a:effectLst/>
            </p:spPr>
            <p:txBody>
              <a:bodyPr wrap="none" anchor="ctr"/>
              <a:lstStyle/>
              <a:p>
                <a:endParaRPr lang="en-US"/>
              </a:p>
            </p:txBody>
          </p:sp>
          <p:sp>
            <p:nvSpPr>
              <p:cNvPr id="1219600" name="Rectangle 16"/>
              <p:cNvSpPr>
                <a:spLocks noChangeArrowheads="1"/>
              </p:cNvSpPr>
              <p:nvPr/>
            </p:nvSpPr>
            <p:spPr bwMode="auto">
              <a:xfrm>
                <a:off x="4570" y="2176"/>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sp>
            <p:nvSpPr>
              <p:cNvPr id="1219601" name="Rectangle 17"/>
              <p:cNvSpPr>
                <a:spLocks noChangeArrowheads="1"/>
              </p:cNvSpPr>
              <p:nvPr/>
            </p:nvSpPr>
            <p:spPr bwMode="auto">
              <a:xfrm>
                <a:off x="4841" y="2176"/>
                <a:ext cx="276" cy="278"/>
              </a:xfrm>
              <a:prstGeom prst="rect">
                <a:avLst/>
              </a:prstGeom>
              <a:solidFill>
                <a:schemeClr val="bg1"/>
              </a:solidFill>
              <a:ln w="9525">
                <a:solidFill>
                  <a:srgbClr val="111111"/>
                </a:solidFill>
                <a:miter lim="800000"/>
                <a:headEnd/>
                <a:tailEnd/>
              </a:ln>
              <a:effectLst/>
            </p:spPr>
            <p:txBody>
              <a:bodyPr wrap="none" anchor="ctr"/>
              <a:lstStyle/>
              <a:p>
                <a:endParaRPr lang="en-US"/>
              </a:p>
            </p:txBody>
          </p:sp>
          <p:sp>
            <p:nvSpPr>
              <p:cNvPr id="1219602" name="Rectangle 18"/>
              <p:cNvSpPr>
                <a:spLocks noChangeArrowheads="1"/>
              </p:cNvSpPr>
              <p:nvPr/>
            </p:nvSpPr>
            <p:spPr bwMode="auto">
              <a:xfrm>
                <a:off x="5114" y="2176"/>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grpSp>
        <p:sp>
          <p:nvSpPr>
            <p:cNvPr id="1219603" name="Rectangle 19"/>
            <p:cNvSpPr>
              <a:spLocks noChangeArrowheads="1"/>
            </p:cNvSpPr>
            <p:nvPr/>
          </p:nvSpPr>
          <p:spPr bwMode="auto">
            <a:xfrm>
              <a:off x="2020" y="3332"/>
              <a:ext cx="276" cy="278"/>
            </a:xfrm>
            <a:prstGeom prst="rect">
              <a:avLst/>
            </a:prstGeom>
            <a:noFill/>
            <a:ln w="28575">
              <a:solidFill>
                <a:srgbClr val="0000FF"/>
              </a:solidFill>
              <a:miter lim="800000"/>
              <a:headEnd/>
              <a:tailEnd/>
            </a:ln>
            <a:effectLst/>
          </p:spPr>
          <p:txBody>
            <a:bodyPr wrap="none" anchor="ctr"/>
            <a:lstStyle/>
            <a:p>
              <a:endParaRPr lang="en-US"/>
            </a:p>
          </p:txBody>
        </p:sp>
        <p:sp>
          <p:nvSpPr>
            <p:cNvPr id="1219604" name="Rectangle 20"/>
            <p:cNvSpPr>
              <a:spLocks noChangeArrowheads="1"/>
            </p:cNvSpPr>
            <p:nvPr/>
          </p:nvSpPr>
          <p:spPr bwMode="auto">
            <a:xfrm>
              <a:off x="1741" y="3332"/>
              <a:ext cx="276" cy="278"/>
            </a:xfrm>
            <a:prstGeom prst="rect">
              <a:avLst/>
            </a:prstGeom>
            <a:noFill/>
            <a:ln w="28575">
              <a:solidFill>
                <a:srgbClr val="0000FF"/>
              </a:solidFill>
              <a:miter lim="800000"/>
              <a:headEnd/>
              <a:tailEnd/>
            </a:ln>
            <a:effectLst/>
          </p:spPr>
          <p:txBody>
            <a:bodyPr wrap="none" anchor="ctr"/>
            <a:lstStyle/>
            <a:p>
              <a:endParaRPr lang="en-US"/>
            </a:p>
          </p:txBody>
        </p:sp>
        <p:graphicFrame>
          <p:nvGraphicFramePr>
            <p:cNvPr id="1219605" name="Object 51"/>
            <p:cNvGraphicFramePr>
              <a:graphicFrameLocks noChangeAspect="1"/>
            </p:cNvGraphicFramePr>
            <p:nvPr/>
          </p:nvGraphicFramePr>
          <p:xfrm>
            <a:off x="1727" y="3226"/>
            <a:ext cx="287" cy="409"/>
          </p:xfrm>
          <a:graphic>
            <a:graphicData uri="http://schemas.openxmlformats.org/presentationml/2006/ole">
              <p:oleObj spid="_x0000_s1235972" name="Equation" r:id="rId6" imgW="164880" imgH="215640" progId="Equation.3">
                <p:embed/>
              </p:oleObj>
            </a:graphicData>
          </a:graphic>
        </p:graphicFrame>
        <p:graphicFrame>
          <p:nvGraphicFramePr>
            <p:cNvPr id="1219606" name="Object 51"/>
            <p:cNvGraphicFramePr>
              <a:graphicFrameLocks noChangeAspect="1"/>
            </p:cNvGraphicFramePr>
            <p:nvPr/>
          </p:nvGraphicFramePr>
          <p:xfrm>
            <a:off x="1994" y="3226"/>
            <a:ext cx="309" cy="409"/>
          </p:xfrm>
          <a:graphic>
            <a:graphicData uri="http://schemas.openxmlformats.org/presentationml/2006/ole">
              <p:oleObj spid="_x0000_s1235973" name="Equation" r:id="rId7" imgW="177480" imgH="215640" progId="Equation.3">
                <p:embed/>
              </p:oleObj>
            </a:graphicData>
          </a:graphic>
        </p:graphicFrame>
      </p:grpSp>
      <p:grpSp>
        <p:nvGrpSpPr>
          <p:cNvPr id="4" name="Group 23"/>
          <p:cNvGrpSpPr>
            <a:grpSpLocks/>
          </p:cNvGrpSpPr>
          <p:nvPr/>
        </p:nvGrpSpPr>
        <p:grpSpPr bwMode="auto">
          <a:xfrm>
            <a:off x="6189663" y="4865688"/>
            <a:ext cx="1308100" cy="1309687"/>
            <a:chOff x="4368" y="3065"/>
            <a:chExt cx="824" cy="825"/>
          </a:xfrm>
        </p:grpSpPr>
        <p:grpSp>
          <p:nvGrpSpPr>
            <p:cNvPr id="5" name="Group 24"/>
            <p:cNvGrpSpPr>
              <a:grpSpLocks/>
            </p:cNvGrpSpPr>
            <p:nvPr/>
          </p:nvGrpSpPr>
          <p:grpSpPr bwMode="auto">
            <a:xfrm>
              <a:off x="4368" y="3065"/>
              <a:ext cx="820" cy="825"/>
              <a:chOff x="4570" y="1629"/>
              <a:chExt cx="820" cy="825"/>
            </a:xfrm>
          </p:grpSpPr>
          <p:sp>
            <p:nvSpPr>
              <p:cNvPr id="1219609" name="Rectangle 25"/>
              <p:cNvSpPr>
                <a:spLocks noChangeArrowheads="1"/>
              </p:cNvSpPr>
              <p:nvPr/>
            </p:nvSpPr>
            <p:spPr bwMode="auto">
              <a:xfrm>
                <a:off x="4570" y="1629"/>
                <a:ext cx="276" cy="278"/>
              </a:xfrm>
              <a:prstGeom prst="rect">
                <a:avLst/>
              </a:prstGeom>
              <a:solidFill>
                <a:srgbClr val="5F5F5F"/>
              </a:solidFill>
              <a:ln w="9525">
                <a:solidFill>
                  <a:srgbClr val="111111"/>
                </a:solidFill>
                <a:miter lim="800000"/>
                <a:headEnd/>
                <a:tailEnd/>
              </a:ln>
              <a:effectLst/>
            </p:spPr>
            <p:txBody>
              <a:bodyPr wrap="none" anchor="ctr"/>
              <a:lstStyle/>
              <a:p>
                <a:endParaRPr lang="en-US"/>
              </a:p>
            </p:txBody>
          </p:sp>
          <p:sp>
            <p:nvSpPr>
              <p:cNvPr id="1219610" name="Rectangle 26"/>
              <p:cNvSpPr>
                <a:spLocks noChangeArrowheads="1"/>
              </p:cNvSpPr>
              <p:nvPr/>
            </p:nvSpPr>
            <p:spPr bwMode="auto">
              <a:xfrm>
                <a:off x="4841" y="1629"/>
                <a:ext cx="276" cy="278"/>
              </a:xfrm>
              <a:prstGeom prst="rect">
                <a:avLst/>
              </a:prstGeom>
              <a:solidFill>
                <a:srgbClr val="808080"/>
              </a:solidFill>
              <a:ln w="9525">
                <a:solidFill>
                  <a:srgbClr val="111111"/>
                </a:solidFill>
                <a:miter lim="800000"/>
                <a:headEnd/>
                <a:tailEnd/>
              </a:ln>
              <a:effectLst/>
            </p:spPr>
            <p:txBody>
              <a:bodyPr wrap="none" anchor="ctr"/>
              <a:lstStyle/>
              <a:p>
                <a:endParaRPr lang="en-US"/>
              </a:p>
            </p:txBody>
          </p:sp>
          <p:sp>
            <p:nvSpPr>
              <p:cNvPr id="1219611" name="Rectangle 27"/>
              <p:cNvSpPr>
                <a:spLocks noChangeArrowheads="1"/>
              </p:cNvSpPr>
              <p:nvPr/>
            </p:nvSpPr>
            <p:spPr bwMode="auto">
              <a:xfrm>
                <a:off x="5114" y="1629"/>
                <a:ext cx="276" cy="278"/>
              </a:xfrm>
              <a:prstGeom prst="rect">
                <a:avLst/>
              </a:prstGeom>
              <a:solidFill>
                <a:srgbClr val="DDDDDD"/>
              </a:solidFill>
              <a:ln w="9525">
                <a:solidFill>
                  <a:srgbClr val="111111"/>
                </a:solidFill>
                <a:miter lim="800000"/>
                <a:headEnd/>
                <a:tailEnd/>
              </a:ln>
              <a:effectLst/>
            </p:spPr>
            <p:txBody>
              <a:bodyPr wrap="none" anchor="ctr"/>
              <a:lstStyle/>
              <a:p>
                <a:endParaRPr lang="en-US"/>
              </a:p>
            </p:txBody>
          </p:sp>
          <p:sp>
            <p:nvSpPr>
              <p:cNvPr id="1219612" name="Rectangle 28"/>
              <p:cNvSpPr>
                <a:spLocks noChangeArrowheads="1"/>
              </p:cNvSpPr>
              <p:nvPr/>
            </p:nvSpPr>
            <p:spPr bwMode="auto">
              <a:xfrm>
                <a:off x="4570" y="1898"/>
                <a:ext cx="276" cy="278"/>
              </a:xfrm>
              <a:prstGeom prst="rect">
                <a:avLst/>
              </a:prstGeom>
              <a:solidFill>
                <a:srgbClr val="DDDDDD"/>
              </a:solidFill>
              <a:ln w="9525">
                <a:solidFill>
                  <a:srgbClr val="111111"/>
                </a:solidFill>
                <a:miter lim="800000"/>
                <a:headEnd/>
                <a:tailEnd/>
              </a:ln>
              <a:effectLst/>
            </p:spPr>
            <p:txBody>
              <a:bodyPr wrap="none" anchor="ctr"/>
              <a:lstStyle/>
              <a:p>
                <a:endParaRPr lang="en-US"/>
              </a:p>
            </p:txBody>
          </p:sp>
          <p:sp>
            <p:nvSpPr>
              <p:cNvPr id="1219613" name="Rectangle 29"/>
              <p:cNvSpPr>
                <a:spLocks noChangeArrowheads="1"/>
              </p:cNvSpPr>
              <p:nvPr/>
            </p:nvSpPr>
            <p:spPr bwMode="auto">
              <a:xfrm>
                <a:off x="4841" y="1898"/>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sp>
            <p:nvSpPr>
              <p:cNvPr id="1219614" name="Rectangle 30"/>
              <p:cNvSpPr>
                <a:spLocks noChangeArrowheads="1"/>
              </p:cNvSpPr>
              <p:nvPr/>
            </p:nvSpPr>
            <p:spPr bwMode="auto">
              <a:xfrm>
                <a:off x="5114" y="1898"/>
                <a:ext cx="276" cy="278"/>
              </a:xfrm>
              <a:prstGeom prst="rect">
                <a:avLst/>
              </a:prstGeom>
              <a:solidFill>
                <a:srgbClr val="DDDDDD"/>
              </a:solidFill>
              <a:ln w="9525">
                <a:solidFill>
                  <a:srgbClr val="5F5F5F"/>
                </a:solidFill>
                <a:miter lim="800000"/>
                <a:headEnd/>
                <a:tailEnd/>
              </a:ln>
              <a:effectLst/>
            </p:spPr>
            <p:txBody>
              <a:bodyPr wrap="none" anchor="ctr"/>
              <a:lstStyle/>
              <a:p>
                <a:endParaRPr lang="en-US"/>
              </a:p>
            </p:txBody>
          </p:sp>
          <p:sp>
            <p:nvSpPr>
              <p:cNvPr id="1219615" name="Rectangle 31"/>
              <p:cNvSpPr>
                <a:spLocks noChangeArrowheads="1"/>
              </p:cNvSpPr>
              <p:nvPr/>
            </p:nvSpPr>
            <p:spPr bwMode="auto">
              <a:xfrm>
                <a:off x="4570" y="2176"/>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sp>
            <p:nvSpPr>
              <p:cNvPr id="1219616" name="Rectangle 32"/>
              <p:cNvSpPr>
                <a:spLocks noChangeArrowheads="1"/>
              </p:cNvSpPr>
              <p:nvPr/>
            </p:nvSpPr>
            <p:spPr bwMode="auto">
              <a:xfrm>
                <a:off x="4841" y="2176"/>
                <a:ext cx="276" cy="278"/>
              </a:xfrm>
              <a:prstGeom prst="rect">
                <a:avLst/>
              </a:prstGeom>
              <a:solidFill>
                <a:schemeClr val="bg1"/>
              </a:solidFill>
              <a:ln w="9525">
                <a:solidFill>
                  <a:srgbClr val="111111"/>
                </a:solidFill>
                <a:miter lim="800000"/>
                <a:headEnd/>
                <a:tailEnd/>
              </a:ln>
              <a:effectLst/>
            </p:spPr>
            <p:txBody>
              <a:bodyPr wrap="none" anchor="ctr"/>
              <a:lstStyle/>
              <a:p>
                <a:endParaRPr lang="en-US"/>
              </a:p>
            </p:txBody>
          </p:sp>
          <p:sp>
            <p:nvSpPr>
              <p:cNvPr id="1219617" name="Rectangle 33"/>
              <p:cNvSpPr>
                <a:spLocks noChangeArrowheads="1"/>
              </p:cNvSpPr>
              <p:nvPr/>
            </p:nvSpPr>
            <p:spPr bwMode="auto">
              <a:xfrm>
                <a:off x="5114" y="2176"/>
                <a:ext cx="276" cy="278"/>
              </a:xfrm>
              <a:prstGeom prst="rect">
                <a:avLst/>
              </a:prstGeom>
              <a:solidFill>
                <a:srgbClr val="B2B2B2"/>
              </a:solidFill>
              <a:ln w="9525">
                <a:solidFill>
                  <a:srgbClr val="111111"/>
                </a:solidFill>
                <a:miter lim="800000"/>
                <a:headEnd/>
                <a:tailEnd/>
              </a:ln>
              <a:effectLst/>
            </p:spPr>
            <p:txBody>
              <a:bodyPr wrap="none" anchor="ctr"/>
              <a:lstStyle/>
              <a:p>
                <a:endParaRPr lang="en-US"/>
              </a:p>
            </p:txBody>
          </p:sp>
        </p:grpSp>
        <p:sp>
          <p:nvSpPr>
            <p:cNvPr id="1219618" name="Rectangle 34"/>
            <p:cNvSpPr>
              <a:spLocks noChangeArrowheads="1"/>
            </p:cNvSpPr>
            <p:nvPr/>
          </p:nvSpPr>
          <p:spPr bwMode="auto">
            <a:xfrm>
              <a:off x="4908" y="3330"/>
              <a:ext cx="276" cy="278"/>
            </a:xfrm>
            <a:prstGeom prst="rect">
              <a:avLst/>
            </a:prstGeom>
            <a:noFill/>
            <a:ln w="28575">
              <a:solidFill>
                <a:srgbClr val="0000FF"/>
              </a:solidFill>
              <a:miter lim="800000"/>
              <a:headEnd/>
              <a:tailEnd/>
            </a:ln>
            <a:effectLst/>
          </p:spPr>
          <p:txBody>
            <a:bodyPr wrap="none" anchor="ctr"/>
            <a:lstStyle/>
            <a:p>
              <a:endParaRPr lang="en-US"/>
            </a:p>
          </p:txBody>
        </p:sp>
        <p:sp>
          <p:nvSpPr>
            <p:cNvPr id="1219619" name="Rectangle 35"/>
            <p:cNvSpPr>
              <a:spLocks noChangeArrowheads="1"/>
            </p:cNvSpPr>
            <p:nvPr/>
          </p:nvSpPr>
          <p:spPr bwMode="auto">
            <a:xfrm>
              <a:off x="4629" y="3330"/>
              <a:ext cx="276" cy="278"/>
            </a:xfrm>
            <a:prstGeom prst="rect">
              <a:avLst/>
            </a:prstGeom>
            <a:noFill/>
            <a:ln w="28575">
              <a:solidFill>
                <a:srgbClr val="0000FF"/>
              </a:solidFill>
              <a:miter lim="800000"/>
              <a:headEnd/>
              <a:tailEnd/>
            </a:ln>
            <a:effectLst/>
          </p:spPr>
          <p:txBody>
            <a:bodyPr wrap="none" anchor="ctr"/>
            <a:lstStyle/>
            <a:p>
              <a:endParaRPr lang="en-US"/>
            </a:p>
          </p:txBody>
        </p:sp>
        <p:graphicFrame>
          <p:nvGraphicFramePr>
            <p:cNvPr id="1219620" name="Object 51"/>
            <p:cNvGraphicFramePr>
              <a:graphicFrameLocks noChangeAspect="1"/>
            </p:cNvGraphicFramePr>
            <p:nvPr/>
          </p:nvGraphicFramePr>
          <p:xfrm>
            <a:off x="4623" y="3227"/>
            <a:ext cx="287" cy="409"/>
          </p:xfrm>
          <a:graphic>
            <a:graphicData uri="http://schemas.openxmlformats.org/presentationml/2006/ole">
              <p:oleObj spid="_x0000_s1235970" name="Equation" r:id="rId8" imgW="164880" imgH="215640" progId="Equation.3">
                <p:embed/>
              </p:oleObj>
            </a:graphicData>
          </a:graphic>
        </p:graphicFrame>
        <p:graphicFrame>
          <p:nvGraphicFramePr>
            <p:cNvPr id="1219621" name="Object 51"/>
            <p:cNvGraphicFramePr>
              <a:graphicFrameLocks noChangeAspect="1"/>
            </p:cNvGraphicFramePr>
            <p:nvPr/>
          </p:nvGraphicFramePr>
          <p:xfrm>
            <a:off x="4883" y="3227"/>
            <a:ext cx="309" cy="409"/>
          </p:xfrm>
          <a:graphic>
            <a:graphicData uri="http://schemas.openxmlformats.org/presentationml/2006/ole">
              <p:oleObj spid="_x0000_s1235971" name="Equation" r:id="rId9" imgW="177480" imgH="215640"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95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95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1958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1959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9589" grpId="0"/>
      <p:bldP spid="121959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Grp="1" noChangeArrowheads="1"/>
          </p:cNvSpPr>
          <p:nvPr>
            <p:ph type="sldNum" sz="quarter" idx="10"/>
          </p:nvPr>
        </p:nvSpPr>
        <p:spPr>
          <a:ln/>
        </p:spPr>
        <p:txBody>
          <a:bodyPr/>
          <a:lstStyle/>
          <a:p>
            <a:pPr>
              <a:defRPr/>
            </a:pPr>
            <a:fld id="{02538C1F-62A3-4523-8DE4-CE7E507732FF}" type="slidenum">
              <a:rPr lang="en-US"/>
              <a:pPr>
                <a:defRPr/>
              </a:pPr>
              <a:t>19</a:t>
            </a:fld>
            <a:endParaRPr lang="en-US"/>
          </a:p>
        </p:txBody>
      </p:sp>
      <p:pic>
        <p:nvPicPr>
          <p:cNvPr id="1221634" name="Picture 2" descr="2DG_exmp1"/>
          <p:cNvPicPr>
            <a:picLocks noChangeAspect="1" noChangeArrowheads="1"/>
          </p:cNvPicPr>
          <p:nvPr/>
        </p:nvPicPr>
        <p:blipFill>
          <a:blip r:embed="rId3" cstate="print"/>
          <a:srcRect/>
          <a:stretch>
            <a:fillRect/>
          </a:stretch>
        </p:blipFill>
        <p:spPr bwMode="auto">
          <a:xfrm>
            <a:off x="363538" y="1420813"/>
            <a:ext cx="4003675" cy="3201987"/>
          </a:xfrm>
          <a:prstGeom prst="rect">
            <a:avLst/>
          </a:prstGeom>
          <a:noFill/>
        </p:spPr>
      </p:pic>
      <p:pic>
        <p:nvPicPr>
          <p:cNvPr id="1221635" name="Picture 3" descr="2DG_exmp2"/>
          <p:cNvPicPr>
            <a:picLocks noChangeAspect="1" noChangeArrowheads="1"/>
          </p:cNvPicPr>
          <p:nvPr/>
        </p:nvPicPr>
        <p:blipFill>
          <a:blip r:embed="rId4" cstate="print"/>
          <a:srcRect/>
          <a:stretch>
            <a:fillRect/>
          </a:stretch>
        </p:blipFill>
        <p:spPr bwMode="auto">
          <a:xfrm>
            <a:off x="4881563" y="1420813"/>
            <a:ext cx="4003675" cy="3201987"/>
          </a:xfrm>
          <a:prstGeom prst="rect">
            <a:avLst/>
          </a:prstGeom>
          <a:noFill/>
        </p:spPr>
      </p:pic>
      <p:sp>
        <p:nvSpPr>
          <p:cNvPr id="1221636"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Pixel Correlation and PSNR gain</a:t>
            </a:r>
          </a:p>
        </p:txBody>
      </p:sp>
      <p:sp>
        <p:nvSpPr>
          <p:cNvPr id="1221637" name="Text Box 5"/>
          <p:cNvSpPr txBox="1">
            <a:spLocks noChangeArrowheads="1"/>
          </p:cNvSpPr>
          <p:nvPr/>
        </p:nvSpPr>
        <p:spPr bwMode="auto">
          <a:xfrm>
            <a:off x="1141413" y="914400"/>
            <a:ext cx="2176462" cy="396875"/>
          </a:xfrm>
          <a:prstGeom prst="rect">
            <a:avLst/>
          </a:prstGeom>
          <a:noFill/>
          <a:ln w="9525">
            <a:noFill/>
            <a:miter lim="800000"/>
            <a:headEnd/>
            <a:tailEnd/>
          </a:ln>
          <a:effectLst/>
        </p:spPr>
        <p:txBody>
          <a:bodyPr>
            <a:spAutoFit/>
          </a:bodyPr>
          <a:lstStyle/>
          <a:p>
            <a:pPr algn="ctr" defTabSz="292100"/>
            <a:r>
              <a:rPr lang="en-US" sz="2000">
                <a:solidFill>
                  <a:schemeClr val="bg1"/>
                </a:solidFill>
              </a:rPr>
              <a:t>Independent</a:t>
            </a:r>
            <a:endParaRPr lang="en-US" sz="2000" i="1">
              <a:solidFill>
                <a:srgbClr val="FFFFCC"/>
              </a:solidFill>
            </a:endParaRPr>
          </a:p>
        </p:txBody>
      </p:sp>
      <p:sp>
        <p:nvSpPr>
          <p:cNvPr id="1221638"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221639" name="Text Box 7"/>
          <p:cNvSpPr txBox="1">
            <a:spLocks noChangeArrowheads="1"/>
          </p:cNvSpPr>
          <p:nvPr/>
        </p:nvSpPr>
        <p:spPr bwMode="auto">
          <a:xfrm>
            <a:off x="5783263" y="900113"/>
            <a:ext cx="2176462" cy="396875"/>
          </a:xfrm>
          <a:prstGeom prst="rect">
            <a:avLst/>
          </a:prstGeom>
          <a:noFill/>
          <a:ln w="9525">
            <a:noFill/>
            <a:miter lim="800000"/>
            <a:headEnd/>
            <a:tailEnd/>
          </a:ln>
          <a:effectLst/>
        </p:spPr>
        <p:txBody>
          <a:bodyPr>
            <a:spAutoFit/>
          </a:bodyPr>
          <a:lstStyle/>
          <a:p>
            <a:pPr algn="ctr" defTabSz="292100"/>
            <a:r>
              <a:rPr lang="en-US" sz="2000">
                <a:solidFill>
                  <a:schemeClr val="bg1"/>
                </a:solidFill>
              </a:rPr>
              <a:t>Fully dependent</a:t>
            </a:r>
            <a:endParaRPr lang="en-US" sz="2000" i="1">
              <a:solidFill>
                <a:srgbClr val="FFFFCC"/>
              </a:solidFill>
            </a:endParaRPr>
          </a:p>
        </p:txBody>
      </p:sp>
      <p:sp>
        <p:nvSpPr>
          <p:cNvPr id="1221640" name="Text Box 8"/>
          <p:cNvSpPr txBox="1">
            <a:spLocks noChangeArrowheads="1"/>
          </p:cNvSpPr>
          <p:nvPr/>
        </p:nvSpPr>
        <p:spPr bwMode="auto">
          <a:xfrm>
            <a:off x="5621338" y="4873625"/>
            <a:ext cx="2187575" cy="396875"/>
          </a:xfrm>
          <a:prstGeom prst="rect">
            <a:avLst/>
          </a:prstGeom>
          <a:noFill/>
          <a:ln w="9525">
            <a:noFill/>
            <a:miter lim="800000"/>
            <a:headEnd/>
            <a:tailEnd/>
          </a:ln>
          <a:effectLst/>
        </p:spPr>
        <p:txBody>
          <a:bodyPr>
            <a:spAutoFit/>
          </a:bodyPr>
          <a:lstStyle/>
          <a:p>
            <a:pPr algn="ctr">
              <a:spcBef>
                <a:spcPct val="50000"/>
              </a:spcBef>
            </a:pPr>
            <a:r>
              <a:rPr lang="en-US" sz="2000">
                <a:solidFill>
                  <a:srgbClr val="CCFF33"/>
                </a:solidFill>
              </a:rPr>
              <a:t>Many neighbors</a:t>
            </a:r>
          </a:p>
        </p:txBody>
      </p:sp>
      <p:sp>
        <p:nvSpPr>
          <p:cNvPr id="1221641" name="Text Box 9"/>
          <p:cNvSpPr txBox="1">
            <a:spLocks noChangeArrowheads="1"/>
          </p:cNvSpPr>
          <p:nvPr/>
        </p:nvSpPr>
        <p:spPr bwMode="auto">
          <a:xfrm>
            <a:off x="4170363" y="5368925"/>
            <a:ext cx="4973637" cy="641350"/>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When the samples are correlated, going from 1D to 2D does not spread the samples. </a:t>
            </a:r>
          </a:p>
        </p:txBody>
      </p:sp>
      <p:sp>
        <p:nvSpPr>
          <p:cNvPr id="1221642" name="Text Box 10"/>
          <p:cNvSpPr txBox="1">
            <a:spLocks noChangeArrowheads="1"/>
          </p:cNvSpPr>
          <p:nvPr/>
        </p:nvSpPr>
        <p:spPr bwMode="auto">
          <a:xfrm>
            <a:off x="1485900" y="5470525"/>
            <a:ext cx="2187575" cy="396875"/>
          </a:xfrm>
          <a:prstGeom prst="rect">
            <a:avLst/>
          </a:prstGeom>
          <a:noFill/>
          <a:ln w="9525">
            <a:noFill/>
            <a:miter lim="800000"/>
            <a:headEnd/>
            <a:tailEnd/>
          </a:ln>
          <a:effectLst/>
        </p:spPr>
        <p:txBody>
          <a:bodyPr>
            <a:spAutoFit/>
          </a:bodyPr>
          <a:lstStyle/>
          <a:p>
            <a:pPr algn="ctr">
              <a:spcBef>
                <a:spcPct val="50000"/>
              </a:spcBef>
            </a:pPr>
            <a:r>
              <a:rPr lang="en-US" sz="2000">
                <a:solidFill>
                  <a:srgbClr val="CCFF33"/>
                </a:solidFill>
              </a:rPr>
              <a:t>No gain from y</a:t>
            </a:r>
            <a:r>
              <a:rPr lang="en-US" sz="2000" baseline="-25000">
                <a:solidFill>
                  <a:srgbClr val="CCFF33"/>
                </a:solidFill>
              </a:rPr>
              <a:t>2</a:t>
            </a:r>
            <a:r>
              <a:rPr lang="en-US" sz="2000">
                <a:solidFill>
                  <a:srgbClr val="CCFF33"/>
                </a:solidFill>
              </a:rPr>
              <a:t> </a:t>
            </a:r>
          </a:p>
        </p:txBody>
      </p:sp>
      <p:sp>
        <p:nvSpPr>
          <p:cNvPr id="1221643" name="Text Box 11"/>
          <p:cNvSpPr txBox="1">
            <a:spLocks noChangeArrowheads="1"/>
          </p:cNvSpPr>
          <p:nvPr/>
        </p:nvSpPr>
        <p:spPr bwMode="auto">
          <a:xfrm>
            <a:off x="4592638" y="5473700"/>
            <a:ext cx="4270375" cy="396875"/>
          </a:xfrm>
          <a:prstGeom prst="rect">
            <a:avLst/>
          </a:prstGeom>
          <a:noFill/>
          <a:ln w="9525">
            <a:noFill/>
            <a:miter lim="800000"/>
            <a:headEnd/>
            <a:tailEnd/>
          </a:ln>
          <a:effectLst/>
        </p:spPr>
        <p:txBody>
          <a:bodyPr>
            <a:spAutoFit/>
          </a:bodyPr>
          <a:lstStyle/>
          <a:p>
            <a:pPr algn="ctr">
              <a:spcBef>
                <a:spcPct val="50000"/>
              </a:spcBef>
            </a:pPr>
            <a:r>
              <a:rPr lang="en-US" sz="2000">
                <a:solidFill>
                  <a:srgbClr val="CCFF33"/>
                </a:solidFill>
              </a:rPr>
              <a:t>y</a:t>
            </a:r>
            <a:r>
              <a:rPr lang="en-US" sz="2000" baseline="-25000">
                <a:solidFill>
                  <a:srgbClr val="CCFF33"/>
                </a:solidFill>
              </a:rPr>
              <a:t>2 </a:t>
            </a:r>
            <a:r>
              <a:rPr lang="en-US" sz="2000">
                <a:solidFill>
                  <a:srgbClr val="CCFF33"/>
                </a:solidFill>
              </a:rPr>
              <a:t>=&gt; factor 2 variance reduction </a:t>
            </a:r>
          </a:p>
        </p:txBody>
      </p:sp>
      <p:sp>
        <p:nvSpPr>
          <p:cNvPr id="1221644" name="Text Box 12"/>
          <p:cNvSpPr txBox="1">
            <a:spLocks noChangeArrowheads="1"/>
          </p:cNvSpPr>
          <p:nvPr/>
        </p:nvSpPr>
        <p:spPr bwMode="auto">
          <a:xfrm>
            <a:off x="1350963" y="4873625"/>
            <a:ext cx="2187575" cy="396875"/>
          </a:xfrm>
          <a:prstGeom prst="rect">
            <a:avLst/>
          </a:prstGeom>
          <a:noFill/>
          <a:ln w="9525">
            <a:noFill/>
            <a:miter lim="800000"/>
            <a:headEnd/>
            <a:tailEnd/>
          </a:ln>
          <a:effectLst/>
        </p:spPr>
        <p:txBody>
          <a:bodyPr>
            <a:spAutoFit/>
          </a:bodyPr>
          <a:lstStyle/>
          <a:p>
            <a:pPr algn="ctr">
              <a:spcBef>
                <a:spcPct val="50000"/>
              </a:spcBef>
            </a:pPr>
            <a:r>
              <a:rPr lang="en-US" sz="2000">
                <a:solidFill>
                  <a:srgbClr val="CCFF33"/>
                </a:solidFill>
              </a:rPr>
              <a:t>Few neighbors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21641"/>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21642"/>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2216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1641" grpId="0"/>
      <p:bldP spid="1221642" grpId="0"/>
      <p:bldP spid="12216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0"/>
          </p:nvPr>
        </p:nvSpPr>
        <p:spPr/>
        <p:txBody>
          <a:bodyPr/>
          <a:lstStyle/>
          <a:p>
            <a:pPr>
              <a:defRPr/>
            </a:pPr>
            <a:fld id="{52D3B3F0-5E34-426F-8AE4-D7987E5F388A}" type="slidenum">
              <a:rPr lang="en-US"/>
              <a:pPr>
                <a:defRPr/>
              </a:pPr>
              <a:t>2</a:t>
            </a:fld>
            <a:endParaRPr lang="en-US"/>
          </a:p>
        </p:txBody>
      </p:sp>
      <p:sp>
        <p:nvSpPr>
          <p:cNvPr id="1046535" name="Text Box 22"/>
          <p:cNvSpPr txBox="1">
            <a:spLocks noChangeArrowheads="1"/>
          </p:cNvSpPr>
          <p:nvPr/>
        </p:nvSpPr>
        <p:spPr bwMode="auto">
          <a:xfrm>
            <a:off x="260350" y="3733800"/>
            <a:ext cx="8521700" cy="2041525"/>
          </a:xfrm>
          <a:prstGeom prst="rect">
            <a:avLst/>
          </a:prstGeom>
          <a:noFill/>
          <a:ln w="9525">
            <a:noFill/>
            <a:miter lim="800000"/>
            <a:headEnd/>
            <a:tailEnd/>
          </a:ln>
        </p:spPr>
        <p:txBody>
          <a:bodyPr>
            <a:spAutoFit/>
          </a:bodyPr>
          <a:lstStyle/>
          <a:p>
            <a:pPr marL="61913" defTabSz="404813"/>
            <a:r>
              <a:rPr lang="en-US" sz="2000">
                <a:solidFill>
                  <a:srgbClr val="FFFFFF"/>
                </a:solidFill>
              </a:rPr>
              <a:t>Many research efforts invested, and results harder and harder to improve: reaching saturation?</a:t>
            </a:r>
          </a:p>
          <a:p>
            <a:pPr marL="61913" defTabSz="404813"/>
            <a:endParaRPr lang="en-US" sz="2000">
              <a:solidFill>
                <a:srgbClr val="FFFFFF"/>
              </a:solidFill>
            </a:endParaRPr>
          </a:p>
          <a:p>
            <a:pPr marL="61913" defTabSz="404813">
              <a:lnSpc>
                <a:spcPct val="120000"/>
              </a:lnSpc>
              <a:buFontTx/>
              <a:buChar char="•"/>
            </a:pPr>
            <a:r>
              <a:rPr lang="en-US" sz="2000">
                <a:solidFill>
                  <a:srgbClr val="FFFF99"/>
                </a:solidFill>
              </a:rPr>
              <a:t> What uncertainty is inherent in the problem?</a:t>
            </a:r>
          </a:p>
          <a:p>
            <a:pPr marL="61913" defTabSz="404813">
              <a:lnSpc>
                <a:spcPct val="120000"/>
              </a:lnSpc>
              <a:buFontTx/>
              <a:buChar char="•"/>
            </a:pPr>
            <a:r>
              <a:rPr lang="en-US" sz="2000">
                <a:solidFill>
                  <a:srgbClr val="FFFF99"/>
                </a:solidFill>
              </a:rPr>
              <a:t> How further can we improve results?</a:t>
            </a:r>
          </a:p>
          <a:p>
            <a:pPr marL="61913" defTabSz="404813"/>
            <a:endParaRPr lang="en-US" sz="2000">
              <a:solidFill>
                <a:srgbClr val="FFFF99"/>
              </a:solidFill>
            </a:endParaRPr>
          </a:p>
        </p:txBody>
      </p:sp>
      <p:pic>
        <p:nvPicPr>
          <p:cNvPr id="1046556" name="Picture 28" descr="Aorg"/>
          <p:cNvPicPr>
            <a:picLocks noChangeAspect="1" noChangeArrowheads="1"/>
          </p:cNvPicPr>
          <p:nvPr/>
        </p:nvPicPr>
        <p:blipFill>
          <a:blip r:embed="rId3" cstate="print"/>
          <a:srcRect/>
          <a:stretch>
            <a:fillRect/>
          </a:stretch>
        </p:blipFill>
        <p:spPr bwMode="auto">
          <a:xfrm>
            <a:off x="5003800" y="1035050"/>
            <a:ext cx="2162175" cy="2162175"/>
          </a:xfrm>
          <a:prstGeom prst="rect">
            <a:avLst/>
          </a:prstGeom>
          <a:noFill/>
        </p:spPr>
      </p:pic>
      <p:pic>
        <p:nvPicPr>
          <p:cNvPr id="1046557" name="Picture 29" descr="Anoisyinp"/>
          <p:cNvPicPr>
            <a:picLocks noChangeAspect="1" noChangeArrowheads="1"/>
          </p:cNvPicPr>
          <p:nvPr/>
        </p:nvPicPr>
        <p:blipFill>
          <a:blip r:embed="rId4" cstate="print"/>
          <a:srcRect/>
          <a:stretch>
            <a:fillRect/>
          </a:stretch>
        </p:blipFill>
        <p:spPr bwMode="auto">
          <a:xfrm>
            <a:off x="1677988" y="1035050"/>
            <a:ext cx="2162175" cy="2162175"/>
          </a:xfrm>
          <a:prstGeom prst="rect">
            <a:avLst/>
          </a:prstGeom>
          <a:noFill/>
        </p:spPr>
      </p:pic>
      <p:sp>
        <p:nvSpPr>
          <p:cNvPr id="1046558"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Image denoising</a:t>
            </a:r>
          </a:p>
        </p:txBody>
      </p:sp>
      <p:sp>
        <p:nvSpPr>
          <p:cNvPr id="1046559"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046560" name="AutoShape 32"/>
          <p:cNvSpPr>
            <a:spLocks noChangeArrowheads="1"/>
          </p:cNvSpPr>
          <p:nvPr/>
        </p:nvSpPr>
        <p:spPr bwMode="auto">
          <a:xfrm>
            <a:off x="4102100" y="1663700"/>
            <a:ext cx="673100" cy="825500"/>
          </a:xfrm>
          <a:prstGeom prst="rightArrow">
            <a:avLst>
              <a:gd name="adj1" fmla="val 50000"/>
              <a:gd name="adj2" fmla="val 31250"/>
            </a:avLst>
          </a:prstGeom>
          <a:solidFill>
            <a:srgbClr val="FFFF99"/>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65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65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65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Grp="1" noChangeArrowheads="1"/>
          </p:cNvSpPr>
          <p:nvPr>
            <p:ph type="sldNum" sz="quarter" idx="10"/>
          </p:nvPr>
        </p:nvSpPr>
        <p:spPr>
          <a:ln/>
        </p:spPr>
        <p:txBody>
          <a:bodyPr/>
          <a:lstStyle/>
          <a:p>
            <a:pPr>
              <a:defRPr/>
            </a:pPr>
            <a:fld id="{73AE7D25-29F5-455B-9DC7-BDF963526231}" type="slidenum">
              <a:rPr lang="en-US"/>
              <a:pPr>
                <a:defRPr/>
              </a:pPr>
              <a:t>20</a:t>
            </a:fld>
            <a:endParaRPr lang="en-US"/>
          </a:p>
        </p:txBody>
      </p:sp>
      <p:sp>
        <p:nvSpPr>
          <p:cNvPr id="1223682"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Towards denoising bounds</a:t>
            </a:r>
          </a:p>
        </p:txBody>
      </p:sp>
      <p:sp>
        <p:nvSpPr>
          <p:cNvPr id="1223683" name="Text Box 3"/>
          <p:cNvSpPr txBox="1">
            <a:spLocks noChangeArrowheads="1"/>
          </p:cNvSpPr>
          <p:nvPr/>
        </p:nvSpPr>
        <p:spPr bwMode="auto">
          <a:xfrm>
            <a:off x="396875" y="985838"/>
            <a:ext cx="8280400" cy="4175125"/>
          </a:xfrm>
          <a:prstGeom prst="rect">
            <a:avLst/>
          </a:prstGeom>
          <a:noFill/>
          <a:ln w="9525">
            <a:noFill/>
            <a:miter lim="800000"/>
            <a:headEnd/>
            <a:tailEnd/>
          </a:ln>
          <a:effectLst/>
        </p:spPr>
        <p:txBody>
          <a:bodyPr>
            <a:spAutoFit/>
          </a:bodyPr>
          <a:lstStyle/>
          <a:p>
            <a:pPr marL="176213" indent="-176213" defTabSz="292100"/>
            <a:r>
              <a:rPr lang="en-US" sz="2200">
                <a:solidFill>
                  <a:schemeClr val="bg1"/>
                </a:solidFill>
              </a:rPr>
              <a:t>Questions: </a:t>
            </a:r>
          </a:p>
          <a:p>
            <a:pPr marL="176213" indent="-176213" defTabSz="292100">
              <a:buFontTx/>
              <a:buChar char="•"/>
            </a:pPr>
            <a:endParaRPr lang="en-US" sz="1600">
              <a:solidFill>
                <a:schemeClr val="bg1"/>
              </a:solidFill>
            </a:endParaRPr>
          </a:p>
          <a:p>
            <a:pPr marL="176213" indent="-176213" defTabSz="292100">
              <a:buFontTx/>
              <a:buChar char="•"/>
            </a:pPr>
            <a:r>
              <a:rPr lang="en-US" sz="2200" i="1">
                <a:solidFill>
                  <a:schemeClr val="bg1"/>
                </a:solidFill>
                <a:effectLst>
                  <a:outerShdw blurRad="38100" dist="38100" dir="2700000" algn="tl">
                    <a:srgbClr val="BFB678"/>
                  </a:outerShdw>
                </a:effectLst>
              </a:rPr>
              <a:t>For non-parametric methods:</a:t>
            </a:r>
          </a:p>
          <a:p>
            <a:pPr marL="176213" indent="-176213" defTabSz="292100">
              <a:buFontTx/>
              <a:buChar char="•"/>
            </a:pPr>
            <a:endParaRPr lang="en-US" sz="800" i="1">
              <a:solidFill>
                <a:schemeClr val="bg1"/>
              </a:solidFill>
              <a:effectLst>
                <a:outerShdw blurRad="38100" dist="38100" dir="2700000" algn="tl">
                  <a:srgbClr val="BFB678"/>
                </a:outerShdw>
              </a:effectLst>
            </a:endParaRPr>
          </a:p>
          <a:p>
            <a:pPr marL="176213" indent="-176213" defTabSz="292100"/>
            <a:r>
              <a:rPr lang="en-US" sz="2200">
                <a:solidFill>
                  <a:schemeClr val="bg1"/>
                </a:solidFill>
              </a:rPr>
              <a:t>  How does the difficulty in finding nearest neighbors relates to the potential gain, and how can we make a better usage of a given database size?</a:t>
            </a:r>
          </a:p>
          <a:p>
            <a:pPr marL="176213" indent="-176213" defTabSz="292100"/>
            <a:endParaRPr lang="en-US" sz="2200">
              <a:solidFill>
                <a:schemeClr val="bg1"/>
              </a:solidFill>
            </a:endParaRPr>
          </a:p>
          <a:p>
            <a:pPr marL="176213" indent="-176213" defTabSz="292100">
              <a:buFontTx/>
              <a:buChar char="•"/>
            </a:pPr>
            <a:endParaRPr lang="en-US" sz="1600">
              <a:solidFill>
                <a:schemeClr val="bg1"/>
              </a:solidFill>
            </a:endParaRPr>
          </a:p>
          <a:p>
            <a:pPr marL="176213" indent="-176213" defTabSz="292100">
              <a:buFontTx/>
              <a:buChar char="•"/>
            </a:pPr>
            <a:r>
              <a:rPr lang="en-US" sz="2200" i="1">
                <a:solidFill>
                  <a:srgbClr val="FFFF66"/>
                </a:solidFill>
                <a:effectLst>
                  <a:outerShdw blurRad="38100" dist="38100" dir="2700000" algn="tl">
                    <a:srgbClr val="FFFFFF"/>
                  </a:outerShdw>
                </a:effectLst>
              </a:rPr>
              <a:t>For any possible method:</a:t>
            </a:r>
          </a:p>
          <a:p>
            <a:pPr marL="176213" indent="-176213" defTabSz="292100">
              <a:buFontTx/>
              <a:buChar char="•"/>
            </a:pPr>
            <a:endParaRPr lang="en-US" sz="800" i="1">
              <a:solidFill>
                <a:srgbClr val="FFFF66"/>
              </a:solidFill>
              <a:effectLst>
                <a:outerShdw blurRad="38100" dist="38100" dir="2700000" algn="tl">
                  <a:srgbClr val="FFFFFF"/>
                </a:outerShdw>
              </a:effectLst>
            </a:endParaRPr>
          </a:p>
          <a:p>
            <a:pPr marL="176213" indent="-176213" defTabSz="292100"/>
            <a:r>
              <a:rPr lang="en-US" sz="2200">
                <a:solidFill>
                  <a:srgbClr val="FFFF66"/>
                </a:solidFill>
              </a:rPr>
              <a:t>  Computational issues aside, what is the optimal possible    restoration? Can we achieve zero error?</a:t>
            </a:r>
          </a:p>
          <a:p>
            <a:pPr marL="176213" indent="-176213" defTabSz="292100"/>
            <a:endParaRPr lang="en-US" sz="2200">
              <a:solidFill>
                <a:srgbClr val="FFFF66"/>
              </a:solidFill>
            </a:endParaRPr>
          </a:p>
        </p:txBody>
      </p:sp>
      <p:sp>
        <p:nvSpPr>
          <p:cNvPr id="1223684"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223685" name="Text Box 5"/>
          <p:cNvSpPr txBox="1">
            <a:spLocks noChangeArrowheads="1"/>
          </p:cNvSpPr>
          <p:nvPr/>
        </p:nvSpPr>
        <p:spPr bwMode="auto">
          <a:xfrm>
            <a:off x="820738" y="4906963"/>
            <a:ext cx="7346950" cy="457200"/>
          </a:xfrm>
          <a:prstGeom prst="rect">
            <a:avLst/>
          </a:prstGeom>
          <a:noFill/>
          <a:ln w="9525">
            <a:noFill/>
            <a:miter lim="800000"/>
            <a:headEnd/>
            <a:tailEnd/>
          </a:ln>
          <a:effectLst/>
        </p:spPr>
        <p:txBody>
          <a:bodyPr>
            <a:spAutoFit/>
          </a:bodyPr>
          <a:lstStyle/>
          <a:p>
            <a:pPr marL="174625" indent="-174625">
              <a:spcBef>
                <a:spcPct val="50000"/>
              </a:spcBef>
            </a:pPr>
            <a:r>
              <a:rPr lang="en-US" sz="2400">
                <a:solidFill>
                  <a:srgbClr val="FFFF66"/>
                </a:solidFill>
              </a:rPr>
              <a:t>- </a:t>
            </a:r>
            <a:r>
              <a:rPr lang="en-US" sz="2000">
                <a:solidFill>
                  <a:srgbClr val="FFFF66"/>
                </a:solidFill>
              </a:rPr>
              <a:t>What is the convergence rate as a function of patch size?</a:t>
            </a:r>
            <a:r>
              <a:rPr lang="en-US" sz="2400">
                <a:solidFill>
                  <a:schemeClr val="accent2"/>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3"/>
          <p:cNvSpPr txBox="1">
            <a:spLocks noGrp="1" noChangeArrowheads="1"/>
          </p:cNvSpPr>
          <p:nvPr>
            <p:ph type="sldNum" sz="quarter" idx="10"/>
          </p:nvPr>
        </p:nvSpPr>
        <p:spPr>
          <a:ln/>
        </p:spPr>
        <p:txBody>
          <a:bodyPr/>
          <a:lstStyle/>
          <a:p>
            <a:pPr>
              <a:defRPr/>
            </a:pPr>
            <a:fld id="{33061E50-831A-48F6-BCEC-17B87D029D73}" type="slidenum">
              <a:rPr lang="en-US"/>
              <a:pPr>
                <a:defRPr/>
              </a:pPr>
              <a:t>21</a:t>
            </a:fld>
            <a:endParaRPr lang="en-US"/>
          </a:p>
        </p:txBody>
      </p:sp>
      <p:sp>
        <p:nvSpPr>
          <p:cNvPr id="983042"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The Dead Leaves model (Matheron 68)</a:t>
            </a:r>
          </a:p>
        </p:txBody>
      </p:sp>
      <p:sp>
        <p:nvSpPr>
          <p:cNvPr id="983043"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983044" name="Text Box 4"/>
          <p:cNvSpPr txBox="1">
            <a:spLocks noChangeArrowheads="1"/>
          </p:cNvSpPr>
          <p:nvPr/>
        </p:nvSpPr>
        <p:spPr bwMode="auto">
          <a:xfrm>
            <a:off x="485775" y="1014413"/>
            <a:ext cx="8286750" cy="1735137"/>
          </a:xfrm>
          <a:prstGeom prst="rect">
            <a:avLst/>
          </a:prstGeom>
          <a:noFill/>
          <a:ln w="9525">
            <a:noFill/>
            <a:miter lim="800000"/>
            <a:headEnd/>
            <a:tailEnd/>
          </a:ln>
          <a:effectLst/>
        </p:spPr>
        <p:txBody>
          <a:bodyPr>
            <a:spAutoFit/>
          </a:bodyPr>
          <a:lstStyle/>
          <a:p>
            <a:pPr marL="404813" indent="-404813">
              <a:spcBef>
                <a:spcPct val="50000"/>
              </a:spcBef>
            </a:pPr>
            <a:r>
              <a:rPr lang="en-US" sz="2400">
                <a:solidFill>
                  <a:srgbClr val="FFFFCC"/>
                </a:solidFill>
              </a:rPr>
              <a:t>Image</a:t>
            </a:r>
            <a:r>
              <a:rPr lang="en-US" sz="2400">
                <a:solidFill>
                  <a:schemeClr val="bg1"/>
                </a:solidFill>
              </a:rPr>
              <a:t> = random collection of finite size piece-wise constant regions</a:t>
            </a:r>
          </a:p>
          <a:p>
            <a:pPr marL="404813" indent="-404813">
              <a:spcBef>
                <a:spcPct val="50000"/>
              </a:spcBef>
            </a:pPr>
            <a:r>
              <a:rPr lang="en-US" sz="2400">
                <a:solidFill>
                  <a:srgbClr val="FFFFCC"/>
                </a:solidFill>
              </a:rPr>
              <a:t>Region intensity</a:t>
            </a:r>
            <a:r>
              <a:rPr lang="en-US" sz="2400">
                <a:solidFill>
                  <a:schemeClr val="bg1"/>
                </a:solidFill>
              </a:rPr>
              <a:t> = random variable with uniform distribution </a:t>
            </a:r>
          </a:p>
        </p:txBody>
      </p:sp>
      <p:grpSp>
        <p:nvGrpSpPr>
          <p:cNvPr id="2" name="Group 81"/>
          <p:cNvGrpSpPr>
            <a:grpSpLocks/>
          </p:cNvGrpSpPr>
          <p:nvPr/>
        </p:nvGrpSpPr>
        <p:grpSpPr bwMode="auto">
          <a:xfrm>
            <a:off x="514350" y="3035300"/>
            <a:ext cx="3081338" cy="3240088"/>
            <a:chOff x="324" y="1912"/>
            <a:chExt cx="1941" cy="2041"/>
          </a:xfrm>
        </p:grpSpPr>
        <p:sp>
          <p:nvSpPr>
            <p:cNvPr id="983111" name="Rectangle 71"/>
            <p:cNvSpPr>
              <a:spLocks noChangeArrowheads="1"/>
            </p:cNvSpPr>
            <p:nvPr/>
          </p:nvSpPr>
          <p:spPr bwMode="auto">
            <a:xfrm>
              <a:off x="324" y="1912"/>
              <a:ext cx="1941" cy="2041"/>
            </a:xfrm>
            <a:prstGeom prst="rect">
              <a:avLst/>
            </a:prstGeom>
            <a:solidFill>
              <a:schemeClr val="bg1"/>
            </a:solidFill>
            <a:ln w="9525">
              <a:noFill/>
              <a:miter lim="800000"/>
              <a:headEnd/>
              <a:tailEnd/>
            </a:ln>
            <a:effectLst/>
          </p:spPr>
          <p:txBody>
            <a:bodyPr wrap="none" anchor="ctr"/>
            <a:lstStyle/>
            <a:p>
              <a:endParaRPr lang="en-US"/>
            </a:p>
          </p:txBody>
        </p:sp>
        <p:grpSp>
          <p:nvGrpSpPr>
            <p:cNvPr id="3" name="Group 63"/>
            <p:cNvGrpSpPr>
              <a:grpSpLocks/>
            </p:cNvGrpSpPr>
            <p:nvPr/>
          </p:nvGrpSpPr>
          <p:grpSpPr bwMode="auto">
            <a:xfrm>
              <a:off x="459" y="3179"/>
              <a:ext cx="520" cy="715"/>
              <a:chOff x="4000" y="3227"/>
              <a:chExt cx="868" cy="1093"/>
            </a:xfrm>
          </p:grpSpPr>
          <p:sp>
            <p:nvSpPr>
              <p:cNvPr id="983090" name="AutoShape 50"/>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983093" name="AutoShape 53"/>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grpSp>
          <p:nvGrpSpPr>
            <p:cNvPr id="4" name="Group 64"/>
            <p:cNvGrpSpPr>
              <a:grpSpLocks/>
            </p:cNvGrpSpPr>
            <p:nvPr/>
          </p:nvGrpSpPr>
          <p:grpSpPr bwMode="auto">
            <a:xfrm>
              <a:off x="1437" y="2015"/>
              <a:ext cx="639" cy="1041"/>
              <a:chOff x="4845" y="1391"/>
              <a:chExt cx="655" cy="1096"/>
            </a:xfrm>
          </p:grpSpPr>
          <p:sp>
            <p:nvSpPr>
              <p:cNvPr id="983094" name="AutoShape 54"/>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5F5F5F"/>
              </a:solidFill>
              <a:ln w="9525">
                <a:noFill/>
                <a:miter lim="800000"/>
                <a:headEnd/>
                <a:tailEnd/>
              </a:ln>
              <a:effectLst/>
            </p:spPr>
            <p:txBody>
              <a:bodyPr wrap="none" anchor="ctr"/>
              <a:lstStyle/>
              <a:p>
                <a:endParaRPr lang="en-US"/>
              </a:p>
            </p:txBody>
          </p:sp>
          <p:sp>
            <p:nvSpPr>
              <p:cNvPr id="983095" name="AutoShape 55"/>
              <p:cNvSpPr>
                <a:spLocks noChangeArrowheads="1"/>
              </p:cNvSpPr>
              <p:nvPr/>
            </p:nvSpPr>
            <p:spPr bwMode="auto">
              <a:xfrm>
                <a:off x="5097" y="1391"/>
                <a:ext cx="237" cy="323"/>
              </a:xfrm>
              <a:prstGeom prst="moon">
                <a:avLst>
                  <a:gd name="adj" fmla="val 50000"/>
                </a:avLst>
              </a:prstGeom>
              <a:solidFill>
                <a:srgbClr val="5F5F5F"/>
              </a:solidFill>
              <a:ln w="9525">
                <a:noFill/>
                <a:miter lim="800000"/>
                <a:headEnd/>
                <a:tailEnd/>
              </a:ln>
              <a:effectLst/>
            </p:spPr>
            <p:txBody>
              <a:bodyPr wrap="none" anchor="ctr"/>
              <a:lstStyle/>
              <a:p>
                <a:endParaRPr lang="en-US"/>
              </a:p>
            </p:txBody>
          </p:sp>
        </p:grpSp>
        <p:sp>
          <p:nvSpPr>
            <p:cNvPr id="983096" name="AutoShape 56"/>
            <p:cNvSpPr>
              <a:spLocks noChangeArrowheads="1"/>
            </p:cNvSpPr>
            <p:nvPr/>
          </p:nvSpPr>
          <p:spPr bwMode="auto">
            <a:xfrm>
              <a:off x="871" y="3167"/>
              <a:ext cx="496" cy="592"/>
            </a:xfrm>
            <a:prstGeom prst="moon">
              <a:avLst>
                <a:gd name="adj" fmla="val 50000"/>
              </a:avLst>
            </a:prstGeom>
            <a:solidFill>
              <a:srgbClr val="292929"/>
            </a:solidFill>
            <a:ln w="9525">
              <a:noFill/>
              <a:miter lim="800000"/>
              <a:headEnd/>
              <a:tailEnd/>
            </a:ln>
            <a:effectLst/>
          </p:spPr>
          <p:txBody>
            <a:bodyPr wrap="none" anchor="ctr"/>
            <a:lstStyle/>
            <a:p>
              <a:endParaRPr lang="en-US"/>
            </a:p>
          </p:txBody>
        </p:sp>
        <p:sp>
          <p:nvSpPr>
            <p:cNvPr id="983101" name="AutoShape 61"/>
            <p:cNvSpPr>
              <a:spLocks noChangeArrowheads="1"/>
            </p:cNvSpPr>
            <p:nvPr/>
          </p:nvSpPr>
          <p:spPr bwMode="auto">
            <a:xfrm flipH="1">
              <a:off x="775" y="2158"/>
              <a:ext cx="354" cy="1018"/>
            </a:xfrm>
            <a:prstGeom prst="moon">
              <a:avLst>
                <a:gd name="adj" fmla="val 78009"/>
              </a:avLst>
            </a:prstGeom>
            <a:solidFill>
              <a:srgbClr val="777777"/>
            </a:solidFill>
            <a:ln w="9525">
              <a:noFill/>
              <a:miter lim="800000"/>
              <a:headEnd/>
              <a:tailEnd/>
            </a:ln>
            <a:effectLst/>
          </p:spPr>
          <p:txBody>
            <a:bodyPr wrap="none" anchor="ctr"/>
            <a:lstStyle/>
            <a:p>
              <a:endParaRPr lang="en-US"/>
            </a:p>
          </p:txBody>
        </p:sp>
        <p:sp>
          <p:nvSpPr>
            <p:cNvPr id="983106" name="AutoShape 66"/>
            <p:cNvSpPr>
              <a:spLocks noChangeArrowheads="1"/>
            </p:cNvSpPr>
            <p:nvPr/>
          </p:nvSpPr>
          <p:spPr bwMode="auto">
            <a:xfrm>
              <a:off x="1485" y="3320"/>
              <a:ext cx="118" cy="30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grpSp>
          <p:nvGrpSpPr>
            <p:cNvPr id="5" name="Group 68"/>
            <p:cNvGrpSpPr>
              <a:grpSpLocks/>
            </p:cNvGrpSpPr>
            <p:nvPr/>
          </p:nvGrpSpPr>
          <p:grpSpPr bwMode="auto">
            <a:xfrm rot="5400000">
              <a:off x="1236" y="2290"/>
              <a:ext cx="371" cy="418"/>
              <a:chOff x="4845" y="1391"/>
              <a:chExt cx="655" cy="1096"/>
            </a:xfrm>
          </p:grpSpPr>
          <p:sp>
            <p:nvSpPr>
              <p:cNvPr id="983109" name="AutoShape 69"/>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sp>
            <p:nvSpPr>
              <p:cNvPr id="983110" name="AutoShape 70"/>
              <p:cNvSpPr>
                <a:spLocks noChangeArrowheads="1"/>
              </p:cNvSpPr>
              <p:nvPr/>
            </p:nvSpPr>
            <p:spPr bwMode="auto">
              <a:xfrm>
                <a:off x="5097" y="1391"/>
                <a:ext cx="237" cy="323"/>
              </a:xfrm>
              <a:prstGeom prst="moon">
                <a:avLst>
                  <a:gd name="adj" fmla="val 50000"/>
                </a:avLst>
              </a:prstGeom>
              <a:solidFill>
                <a:srgbClr val="292929"/>
              </a:solidFill>
              <a:ln w="9525">
                <a:noFill/>
                <a:miter lim="800000"/>
                <a:headEnd/>
                <a:tailEnd/>
              </a:ln>
              <a:effectLst/>
            </p:spPr>
            <p:txBody>
              <a:bodyPr wrap="none" anchor="ctr"/>
              <a:lstStyle/>
              <a:p>
                <a:endParaRPr lang="en-US"/>
              </a:p>
            </p:txBody>
          </p:sp>
        </p:grpSp>
        <p:sp>
          <p:nvSpPr>
            <p:cNvPr id="983091" name="AutoShape 51"/>
            <p:cNvSpPr>
              <a:spLocks noChangeArrowheads="1"/>
            </p:cNvSpPr>
            <p:nvPr/>
          </p:nvSpPr>
          <p:spPr bwMode="auto">
            <a:xfrm rot="-5400000">
              <a:off x="552" y="2604"/>
              <a:ext cx="308" cy="488"/>
            </a:xfrm>
            <a:prstGeom prst="moon">
              <a:avLst>
                <a:gd name="adj" fmla="val 50000"/>
              </a:avLst>
            </a:prstGeom>
            <a:solidFill>
              <a:srgbClr val="000000"/>
            </a:solidFill>
            <a:ln w="9525">
              <a:noFill/>
              <a:miter lim="800000"/>
              <a:headEnd/>
              <a:tailEnd/>
            </a:ln>
            <a:effectLst/>
          </p:spPr>
          <p:txBody>
            <a:bodyPr wrap="none" anchor="ctr"/>
            <a:lstStyle/>
            <a:p>
              <a:endParaRPr lang="en-US"/>
            </a:p>
          </p:txBody>
        </p:sp>
        <p:grpSp>
          <p:nvGrpSpPr>
            <p:cNvPr id="6" name="Group 72"/>
            <p:cNvGrpSpPr>
              <a:grpSpLocks/>
            </p:cNvGrpSpPr>
            <p:nvPr/>
          </p:nvGrpSpPr>
          <p:grpSpPr bwMode="auto">
            <a:xfrm rot="5400000">
              <a:off x="1005" y="2635"/>
              <a:ext cx="520" cy="715"/>
              <a:chOff x="4000" y="3227"/>
              <a:chExt cx="868" cy="1093"/>
            </a:xfrm>
          </p:grpSpPr>
          <p:sp>
            <p:nvSpPr>
              <p:cNvPr id="983113" name="AutoShape 73"/>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983114" name="AutoShape 74"/>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sp>
          <p:nvSpPr>
            <p:cNvPr id="983115" name="Oval 75"/>
            <p:cNvSpPr>
              <a:spLocks noChangeArrowheads="1"/>
            </p:cNvSpPr>
            <p:nvPr/>
          </p:nvSpPr>
          <p:spPr bwMode="auto">
            <a:xfrm rot="1434033">
              <a:off x="473" y="2012"/>
              <a:ext cx="261" cy="592"/>
            </a:xfrm>
            <a:prstGeom prst="ellipse">
              <a:avLst/>
            </a:prstGeom>
            <a:solidFill>
              <a:srgbClr val="292929"/>
            </a:solidFill>
            <a:ln w="9525">
              <a:noFill/>
              <a:round/>
              <a:headEnd/>
              <a:tailEnd/>
            </a:ln>
            <a:effectLst/>
          </p:spPr>
          <p:txBody>
            <a:bodyPr wrap="none" anchor="ctr"/>
            <a:lstStyle/>
            <a:p>
              <a:endParaRPr lang="en-US"/>
            </a:p>
          </p:txBody>
        </p:sp>
        <p:sp>
          <p:nvSpPr>
            <p:cNvPr id="983116" name="Oval 76"/>
            <p:cNvSpPr>
              <a:spLocks noChangeArrowheads="1"/>
            </p:cNvSpPr>
            <p:nvPr/>
          </p:nvSpPr>
          <p:spPr bwMode="auto">
            <a:xfrm rot="3296886">
              <a:off x="1691" y="3299"/>
              <a:ext cx="261" cy="592"/>
            </a:xfrm>
            <a:prstGeom prst="ellipse">
              <a:avLst/>
            </a:prstGeom>
            <a:solidFill>
              <a:srgbClr val="B2B2B2"/>
            </a:solidFill>
            <a:ln w="9525">
              <a:noFill/>
              <a:round/>
              <a:headEnd/>
              <a:tailEnd/>
            </a:ln>
            <a:effectLst/>
          </p:spPr>
          <p:txBody>
            <a:bodyPr wrap="none" anchor="ctr"/>
            <a:lstStyle/>
            <a:p>
              <a:endParaRPr lang="en-US"/>
            </a:p>
          </p:txBody>
        </p:sp>
        <p:sp>
          <p:nvSpPr>
            <p:cNvPr id="983097" name="AutoShape 57"/>
            <p:cNvSpPr>
              <a:spLocks noChangeArrowheads="1"/>
            </p:cNvSpPr>
            <p:nvPr/>
          </p:nvSpPr>
          <p:spPr bwMode="auto">
            <a:xfrm>
              <a:off x="1843" y="3586"/>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983117" name="AutoShape 77"/>
            <p:cNvSpPr>
              <a:spLocks noChangeArrowheads="1"/>
            </p:cNvSpPr>
            <p:nvPr/>
          </p:nvSpPr>
          <p:spPr bwMode="auto">
            <a:xfrm>
              <a:off x="865" y="2080"/>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983118" name="AutoShape 78"/>
            <p:cNvSpPr>
              <a:spLocks noChangeArrowheads="1"/>
            </p:cNvSpPr>
            <p:nvPr/>
          </p:nvSpPr>
          <p:spPr bwMode="auto">
            <a:xfrm>
              <a:off x="1907" y="2966"/>
              <a:ext cx="198" cy="195"/>
            </a:xfrm>
            <a:prstGeom prst="moon">
              <a:avLst>
                <a:gd name="adj" fmla="val 78009"/>
              </a:avLst>
            </a:prstGeom>
            <a:solidFill>
              <a:srgbClr val="808080"/>
            </a:solidFill>
            <a:ln w="9525">
              <a:no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3"/>
          <p:cNvSpPr txBox="1">
            <a:spLocks noGrp="1" noChangeArrowheads="1"/>
          </p:cNvSpPr>
          <p:nvPr>
            <p:ph type="sldNum" sz="quarter" idx="10"/>
          </p:nvPr>
        </p:nvSpPr>
        <p:spPr>
          <a:ln/>
        </p:spPr>
        <p:txBody>
          <a:bodyPr/>
          <a:lstStyle/>
          <a:p>
            <a:pPr>
              <a:defRPr/>
            </a:pPr>
            <a:fld id="{CDECD771-4A22-4529-AF57-3A33CD79C01D}" type="slidenum">
              <a:rPr lang="en-US"/>
              <a:pPr>
                <a:defRPr/>
              </a:pPr>
              <a:t>22</a:t>
            </a:fld>
            <a:endParaRPr lang="en-US"/>
          </a:p>
        </p:txBody>
      </p:sp>
      <p:sp>
        <p:nvSpPr>
          <p:cNvPr id="985091"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Optimal denoising in the Dead Leaves model</a:t>
            </a:r>
          </a:p>
        </p:txBody>
      </p:sp>
      <p:sp>
        <p:nvSpPr>
          <p:cNvPr id="985092"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985093" name="Text Box 5"/>
          <p:cNvSpPr txBox="1">
            <a:spLocks noChangeArrowheads="1"/>
          </p:cNvSpPr>
          <p:nvPr/>
        </p:nvSpPr>
        <p:spPr bwMode="auto">
          <a:xfrm>
            <a:off x="528638" y="971550"/>
            <a:ext cx="8315325" cy="822325"/>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Given a segmentation oracle, best possible denoising is to average all observations within a segment</a:t>
            </a:r>
          </a:p>
        </p:txBody>
      </p:sp>
      <p:graphicFrame>
        <p:nvGraphicFramePr>
          <p:cNvPr id="985115" name="Object 51"/>
          <p:cNvGraphicFramePr>
            <a:graphicFrameLocks noChangeAspect="1"/>
          </p:cNvGraphicFramePr>
          <p:nvPr/>
        </p:nvGraphicFramePr>
        <p:xfrm>
          <a:off x="7978775" y="2047875"/>
          <a:ext cx="554038" cy="1050925"/>
        </p:xfrm>
        <a:graphic>
          <a:graphicData uri="http://schemas.openxmlformats.org/presentationml/2006/ole">
            <p:oleObj spid="_x0000_s1236994" name="Equation" r:id="rId4" imgW="241200" imgH="419040" progId="Equation.3">
              <p:embed/>
            </p:oleObj>
          </a:graphicData>
        </a:graphic>
      </p:graphicFrame>
      <p:sp>
        <p:nvSpPr>
          <p:cNvPr id="985116" name="Text Box 28"/>
          <p:cNvSpPr txBox="1">
            <a:spLocks noChangeArrowheads="1"/>
          </p:cNvSpPr>
          <p:nvPr/>
        </p:nvSpPr>
        <p:spPr bwMode="auto">
          <a:xfrm>
            <a:off x="3252788" y="2252663"/>
            <a:ext cx="5186362"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Expected reconstruction error:</a:t>
            </a:r>
          </a:p>
        </p:txBody>
      </p:sp>
      <p:graphicFrame>
        <p:nvGraphicFramePr>
          <p:cNvPr id="985118" name="Object 51"/>
          <p:cNvGraphicFramePr>
            <a:graphicFrameLocks noChangeAspect="1"/>
          </p:cNvGraphicFramePr>
          <p:nvPr/>
        </p:nvGraphicFramePr>
        <p:xfrm>
          <a:off x="4173538" y="5059363"/>
          <a:ext cx="1693862" cy="661987"/>
        </p:xfrm>
        <a:graphic>
          <a:graphicData uri="http://schemas.openxmlformats.org/presentationml/2006/ole">
            <p:oleObj spid="_x0000_s1236995" name="Equation" r:id="rId5" imgW="571320" imgH="215640" progId="Equation.3">
              <p:embed/>
            </p:oleObj>
          </a:graphicData>
        </a:graphic>
      </p:graphicFrame>
      <p:graphicFrame>
        <p:nvGraphicFramePr>
          <p:cNvPr id="985119" name="Object 51"/>
          <p:cNvGraphicFramePr>
            <a:graphicFrameLocks noChangeAspect="1"/>
          </p:cNvGraphicFramePr>
          <p:nvPr/>
        </p:nvGraphicFramePr>
        <p:xfrm>
          <a:off x="5818188" y="4665663"/>
          <a:ext cx="3089275" cy="1438275"/>
        </p:xfrm>
        <a:graphic>
          <a:graphicData uri="http://schemas.openxmlformats.org/presentationml/2006/ole">
            <p:oleObj spid="_x0000_s1236996" name="Equation" r:id="rId6" imgW="876240" imgH="469800" progId="Equation.3">
              <p:embed/>
            </p:oleObj>
          </a:graphicData>
        </a:graphic>
      </p:graphicFrame>
      <p:sp>
        <p:nvSpPr>
          <p:cNvPr id="985120" name="Text Box 32"/>
          <p:cNvSpPr txBox="1">
            <a:spLocks noChangeArrowheads="1"/>
          </p:cNvSpPr>
          <p:nvPr/>
        </p:nvSpPr>
        <p:spPr bwMode="auto">
          <a:xfrm>
            <a:off x="4175125" y="3227388"/>
            <a:ext cx="4770438" cy="457200"/>
          </a:xfrm>
          <a:prstGeom prst="rect">
            <a:avLst/>
          </a:prstGeom>
          <a:noFill/>
          <a:ln w="9525">
            <a:noFill/>
            <a:miter lim="800000"/>
            <a:headEnd/>
            <a:tailEnd/>
          </a:ln>
          <a:effectLst/>
        </p:spPr>
        <p:txBody>
          <a:bodyPr>
            <a:spAutoFit/>
          </a:bodyPr>
          <a:lstStyle/>
          <a:p>
            <a:pPr>
              <a:spcBef>
                <a:spcPct val="50000"/>
              </a:spcBef>
            </a:pPr>
            <a:r>
              <a:rPr lang="en-US" sz="2400" i="1">
                <a:solidFill>
                  <a:schemeClr val="bg1"/>
                </a:solidFill>
                <a:latin typeface="Times New Roman" pitchFamily="18" charset="0"/>
                <a:cs typeface="Times New Roman" pitchFamily="18" charset="0"/>
              </a:rPr>
              <a:t>s</a:t>
            </a:r>
            <a:r>
              <a:rPr lang="en-US" sz="2000">
                <a:solidFill>
                  <a:schemeClr val="bg1"/>
                </a:solidFill>
              </a:rPr>
              <a:t>=number of pixels in segment</a:t>
            </a:r>
          </a:p>
        </p:txBody>
      </p:sp>
      <p:grpSp>
        <p:nvGrpSpPr>
          <p:cNvPr id="2" name="Group 56"/>
          <p:cNvGrpSpPr>
            <a:grpSpLocks/>
          </p:cNvGrpSpPr>
          <p:nvPr/>
        </p:nvGrpSpPr>
        <p:grpSpPr bwMode="auto">
          <a:xfrm>
            <a:off x="514350" y="3035300"/>
            <a:ext cx="3081338" cy="3240088"/>
            <a:chOff x="324" y="1912"/>
            <a:chExt cx="1941" cy="2041"/>
          </a:xfrm>
        </p:grpSpPr>
        <p:sp>
          <p:nvSpPr>
            <p:cNvPr id="985145" name="Rectangle 57"/>
            <p:cNvSpPr>
              <a:spLocks noChangeArrowheads="1"/>
            </p:cNvSpPr>
            <p:nvPr/>
          </p:nvSpPr>
          <p:spPr bwMode="auto">
            <a:xfrm>
              <a:off x="324" y="1912"/>
              <a:ext cx="1941" cy="2041"/>
            </a:xfrm>
            <a:prstGeom prst="rect">
              <a:avLst/>
            </a:prstGeom>
            <a:solidFill>
              <a:schemeClr val="bg1"/>
            </a:solidFill>
            <a:ln w="9525">
              <a:noFill/>
              <a:miter lim="800000"/>
              <a:headEnd/>
              <a:tailEnd/>
            </a:ln>
            <a:effectLst/>
          </p:spPr>
          <p:txBody>
            <a:bodyPr wrap="none" anchor="ctr"/>
            <a:lstStyle/>
            <a:p>
              <a:endParaRPr lang="en-US"/>
            </a:p>
          </p:txBody>
        </p:sp>
        <p:grpSp>
          <p:nvGrpSpPr>
            <p:cNvPr id="3" name="Group 58"/>
            <p:cNvGrpSpPr>
              <a:grpSpLocks/>
            </p:cNvGrpSpPr>
            <p:nvPr/>
          </p:nvGrpSpPr>
          <p:grpSpPr bwMode="auto">
            <a:xfrm>
              <a:off x="459" y="3179"/>
              <a:ext cx="520" cy="715"/>
              <a:chOff x="4000" y="3227"/>
              <a:chExt cx="868" cy="1093"/>
            </a:xfrm>
          </p:grpSpPr>
          <p:sp>
            <p:nvSpPr>
              <p:cNvPr id="985147" name="AutoShape 59"/>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985148" name="AutoShape 60"/>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grpSp>
          <p:nvGrpSpPr>
            <p:cNvPr id="4" name="Group 61"/>
            <p:cNvGrpSpPr>
              <a:grpSpLocks/>
            </p:cNvGrpSpPr>
            <p:nvPr/>
          </p:nvGrpSpPr>
          <p:grpSpPr bwMode="auto">
            <a:xfrm>
              <a:off x="1437" y="2015"/>
              <a:ext cx="639" cy="1041"/>
              <a:chOff x="4845" y="1391"/>
              <a:chExt cx="655" cy="1096"/>
            </a:xfrm>
          </p:grpSpPr>
          <p:sp>
            <p:nvSpPr>
              <p:cNvPr id="985150" name="AutoShape 62"/>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5F5F5F"/>
              </a:solidFill>
              <a:ln w="9525">
                <a:noFill/>
                <a:miter lim="800000"/>
                <a:headEnd/>
                <a:tailEnd/>
              </a:ln>
              <a:effectLst/>
            </p:spPr>
            <p:txBody>
              <a:bodyPr wrap="none" anchor="ctr"/>
              <a:lstStyle/>
              <a:p>
                <a:endParaRPr lang="en-US"/>
              </a:p>
            </p:txBody>
          </p:sp>
          <p:sp>
            <p:nvSpPr>
              <p:cNvPr id="985151" name="AutoShape 63"/>
              <p:cNvSpPr>
                <a:spLocks noChangeArrowheads="1"/>
              </p:cNvSpPr>
              <p:nvPr/>
            </p:nvSpPr>
            <p:spPr bwMode="auto">
              <a:xfrm>
                <a:off x="5097" y="1391"/>
                <a:ext cx="237" cy="323"/>
              </a:xfrm>
              <a:prstGeom prst="moon">
                <a:avLst>
                  <a:gd name="adj" fmla="val 50000"/>
                </a:avLst>
              </a:prstGeom>
              <a:solidFill>
                <a:srgbClr val="5F5F5F"/>
              </a:solidFill>
              <a:ln w="9525">
                <a:noFill/>
                <a:miter lim="800000"/>
                <a:headEnd/>
                <a:tailEnd/>
              </a:ln>
              <a:effectLst/>
            </p:spPr>
            <p:txBody>
              <a:bodyPr wrap="none" anchor="ctr"/>
              <a:lstStyle/>
              <a:p>
                <a:endParaRPr lang="en-US"/>
              </a:p>
            </p:txBody>
          </p:sp>
        </p:grpSp>
        <p:sp>
          <p:nvSpPr>
            <p:cNvPr id="985152" name="AutoShape 64"/>
            <p:cNvSpPr>
              <a:spLocks noChangeArrowheads="1"/>
            </p:cNvSpPr>
            <p:nvPr/>
          </p:nvSpPr>
          <p:spPr bwMode="auto">
            <a:xfrm>
              <a:off x="871" y="3167"/>
              <a:ext cx="496" cy="592"/>
            </a:xfrm>
            <a:prstGeom prst="moon">
              <a:avLst>
                <a:gd name="adj" fmla="val 50000"/>
              </a:avLst>
            </a:prstGeom>
            <a:solidFill>
              <a:srgbClr val="292929"/>
            </a:solidFill>
            <a:ln w="9525">
              <a:noFill/>
              <a:miter lim="800000"/>
              <a:headEnd/>
              <a:tailEnd/>
            </a:ln>
            <a:effectLst/>
          </p:spPr>
          <p:txBody>
            <a:bodyPr wrap="none" anchor="ctr"/>
            <a:lstStyle/>
            <a:p>
              <a:endParaRPr lang="en-US"/>
            </a:p>
          </p:txBody>
        </p:sp>
        <p:sp>
          <p:nvSpPr>
            <p:cNvPr id="985153" name="AutoShape 65"/>
            <p:cNvSpPr>
              <a:spLocks noChangeArrowheads="1"/>
            </p:cNvSpPr>
            <p:nvPr/>
          </p:nvSpPr>
          <p:spPr bwMode="auto">
            <a:xfrm flipH="1">
              <a:off x="775" y="2158"/>
              <a:ext cx="354" cy="1018"/>
            </a:xfrm>
            <a:prstGeom prst="moon">
              <a:avLst>
                <a:gd name="adj" fmla="val 78009"/>
              </a:avLst>
            </a:prstGeom>
            <a:solidFill>
              <a:srgbClr val="777777"/>
            </a:solidFill>
            <a:ln w="9525">
              <a:noFill/>
              <a:miter lim="800000"/>
              <a:headEnd/>
              <a:tailEnd/>
            </a:ln>
            <a:effectLst/>
          </p:spPr>
          <p:txBody>
            <a:bodyPr wrap="none" anchor="ctr"/>
            <a:lstStyle/>
            <a:p>
              <a:endParaRPr lang="en-US"/>
            </a:p>
          </p:txBody>
        </p:sp>
        <p:sp>
          <p:nvSpPr>
            <p:cNvPr id="985154" name="AutoShape 66"/>
            <p:cNvSpPr>
              <a:spLocks noChangeArrowheads="1"/>
            </p:cNvSpPr>
            <p:nvPr/>
          </p:nvSpPr>
          <p:spPr bwMode="auto">
            <a:xfrm>
              <a:off x="1485" y="3320"/>
              <a:ext cx="118" cy="30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grpSp>
          <p:nvGrpSpPr>
            <p:cNvPr id="5" name="Group 67"/>
            <p:cNvGrpSpPr>
              <a:grpSpLocks/>
            </p:cNvGrpSpPr>
            <p:nvPr/>
          </p:nvGrpSpPr>
          <p:grpSpPr bwMode="auto">
            <a:xfrm rot="5400000">
              <a:off x="1236" y="2290"/>
              <a:ext cx="371" cy="418"/>
              <a:chOff x="4845" y="1391"/>
              <a:chExt cx="655" cy="1096"/>
            </a:xfrm>
          </p:grpSpPr>
          <p:sp>
            <p:nvSpPr>
              <p:cNvPr id="985156" name="AutoShape 68"/>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sp>
            <p:nvSpPr>
              <p:cNvPr id="985157" name="AutoShape 69"/>
              <p:cNvSpPr>
                <a:spLocks noChangeArrowheads="1"/>
              </p:cNvSpPr>
              <p:nvPr/>
            </p:nvSpPr>
            <p:spPr bwMode="auto">
              <a:xfrm>
                <a:off x="5097" y="1391"/>
                <a:ext cx="237" cy="323"/>
              </a:xfrm>
              <a:prstGeom prst="moon">
                <a:avLst>
                  <a:gd name="adj" fmla="val 50000"/>
                </a:avLst>
              </a:prstGeom>
              <a:solidFill>
                <a:srgbClr val="292929"/>
              </a:solidFill>
              <a:ln w="9525">
                <a:noFill/>
                <a:miter lim="800000"/>
                <a:headEnd/>
                <a:tailEnd/>
              </a:ln>
              <a:effectLst/>
            </p:spPr>
            <p:txBody>
              <a:bodyPr wrap="none" anchor="ctr"/>
              <a:lstStyle/>
              <a:p>
                <a:endParaRPr lang="en-US"/>
              </a:p>
            </p:txBody>
          </p:sp>
        </p:grpSp>
        <p:sp>
          <p:nvSpPr>
            <p:cNvPr id="985158" name="AutoShape 70"/>
            <p:cNvSpPr>
              <a:spLocks noChangeArrowheads="1"/>
            </p:cNvSpPr>
            <p:nvPr/>
          </p:nvSpPr>
          <p:spPr bwMode="auto">
            <a:xfrm rot="-5400000">
              <a:off x="552" y="2604"/>
              <a:ext cx="308" cy="488"/>
            </a:xfrm>
            <a:prstGeom prst="moon">
              <a:avLst>
                <a:gd name="adj" fmla="val 50000"/>
              </a:avLst>
            </a:prstGeom>
            <a:solidFill>
              <a:srgbClr val="000000"/>
            </a:solidFill>
            <a:ln w="9525">
              <a:noFill/>
              <a:miter lim="800000"/>
              <a:headEnd/>
              <a:tailEnd/>
            </a:ln>
            <a:effectLst/>
          </p:spPr>
          <p:txBody>
            <a:bodyPr wrap="none" anchor="ctr"/>
            <a:lstStyle/>
            <a:p>
              <a:endParaRPr lang="en-US"/>
            </a:p>
          </p:txBody>
        </p:sp>
        <p:grpSp>
          <p:nvGrpSpPr>
            <p:cNvPr id="6" name="Group 71"/>
            <p:cNvGrpSpPr>
              <a:grpSpLocks/>
            </p:cNvGrpSpPr>
            <p:nvPr/>
          </p:nvGrpSpPr>
          <p:grpSpPr bwMode="auto">
            <a:xfrm rot="5400000">
              <a:off x="1005" y="2635"/>
              <a:ext cx="520" cy="715"/>
              <a:chOff x="4000" y="3227"/>
              <a:chExt cx="868" cy="1093"/>
            </a:xfrm>
          </p:grpSpPr>
          <p:sp>
            <p:nvSpPr>
              <p:cNvPr id="985160" name="AutoShape 72"/>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985161" name="AutoShape 73"/>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sp>
          <p:nvSpPr>
            <p:cNvPr id="985162" name="Oval 74"/>
            <p:cNvSpPr>
              <a:spLocks noChangeArrowheads="1"/>
            </p:cNvSpPr>
            <p:nvPr/>
          </p:nvSpPr>
          <p:spPr bwMode="auto">
            <a:xfrm rot="1434033">
              <a:off x="473" y="2012"/>
              <a:ext cx="261" cy="592"/>
            </a:xfrm>
            <a:prstGeom prst="ellipse">
              <a:avLst/>
            </a:prstGeom>
            <a:solidFill>
              <a:srgbClr val="292929"/>
            </a:solidFill>
            <a:ln w="9525">
              <a:noFill/>
              <a:round/>
              <a:headEnd/>
              <a:tailEnd/>
            </a:ln>
            <a:effectLst/>
          </p:spPr>
          <p:txBody>
            <a:bodyPr wrap="none" anchor="ctr"/>
            <a:lstStyle/>
            <a:p>
              <a:endParaRPr lang="en-US"/>
            </a:p>
          </p:txBody>
        </p:sp>
        <p:sp>
          <p:nvSpPr>
            <p:cNvPr id="985163" name="Oval 75"/>
            <p:cNvSpPr>
              <a:spLocks noChangeArrowheads="1"/>
            </p:cNvSpPr>
            <p:nvPr/>
          </p:nvSpPr>
          <p:spPr bwMode="auto">
            <a:xfrm rot="3296886">
              <a:off x="1691" y="3299"/>
              <a:ext cx="261" cy="592"/>
            </a:xfrm>
            <a:prstGeom prst="ellipse">
              <a:avLst/>
            </a:prstGeom>
            <a:solidFill>
              <a:srgbClr val="B2B2B2"/>
            </a:solidFill>
            <a:ln w="9525">
              <a:noFill/>
              <a:round/>
              <a:headEnd/>
              <a:tailEnd/>
            </a:ln>
            <a:effectLst/>
          </p:spPr>
          <p:txBody>
            <a:bodyPr wrap="none" anchor="ctr"/>
            <a:lstStyle/>
            <a:p>
              <a:endParaRPr lang="en-US"/>
            </a:p>
          </p:txBody>
        </p:sp>
        <p:sp>
          <p:nvSpPr>
            <p:cNvPr id="985164" name="AutoShape 76"/>
            <p:cNvSpPr>
              <a:spLocks noChangeArrowheads="1"/>
            </p:cNvSpPr>
            <p:nvPr/>
          </p:nvSpPr>
          <p:spPr bwMode="auto">
            <a:xfrm>
              <a:off x="1843" y="3586"/>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985165" name="AutoShape 77"/>
            <p:cNvSpPr>
              <a:spLocks noChangeArrowheads="1"/>
            </p:cNvSpPr>
            <p:nvPr/>
          </p:nvSpPr>
          <p:spPr bwMode="auto">
            <a:xfrm>
              <a:off x="865" y="2080"/>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985166" name="AutoShape 78"/>
            <p:cNvSpPr>
              <a:spLocks noChangeArrowheads="1"/>
            </p:cNvSpPr>
            <p:nvPr/>
          </p:nvSpPr>
          <p:spPr bwMode="auto">
            <a:xfrm>
              <a:off x="1907" y="2966"/>
              <a:ext cx="198" cy="195"/>
            </a:xfrm>
            <a:prstGeom prst="moon">
              <a:avLst>
                <a:gd name="adj" fmla="val 78009"/>
              </a:avLst>
            </a:prstGeom>
            <a:solidFill>
              <a:srgbClr val="808080"/>
            </a:solidFill>
            <a:ln w="9525">
              <a:no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51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5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Box 3"/>
          <p:cNvSpPr txBox="1">
            <a:spLocks noGrp="1" noChangeArrowheads="1"/>
          </p:cNvSpPr>
          <p:nvPr>
            <p:ph type="sldNum" sz="quarter" idx="10"/>
          </p:nvPr>
        </p:nvSpPr>
        <p:spPr>
          <a:ln/>
        </p:spPr>
        <p:txBody>
          <a:bodyPr/>
          <a:lstStyle/>
          <a:p>
            <a:pPr>
              <a:defRPr/>
            </a:pPr>
            <a:fld id="{E953C1C5-F360-4B55-B377-4386097683D0}" type="slidenum">
              <a:rPr lang="en-US"/>
              <a:pPr>
                <a:defRPr/>
              </a:pPr>
              <a:t>23</a:t>
            </a:fld>
            <a:endParaRPr lang="en-US"/>
          </a:p>
        </p:txBody>
      </p:sp>
      <p:grpSp>
        <p:nvGrpSpPr>
          <p:cNvPr id="2" name="Group 86"/>
          <p:cNvGrpSpPr>
            <a:grpSpLocks/>
          </p:cNvGrpSpPr>
          <p:nvPr/>
        </p:nvGrpSpPr>
        <p:grpSpPr bwMode="auto">
          <a:xfrm>
            <a:off x="514350" y="3035300"/>
            <a:ext cx="3081338" cy="3240088"/>
            <a:chOff x="324" y="1912"/>
            <a:chExt cx="1941" cy="2041"/>
          </a:xfrm>
        </p:grpSpPr>
        <p:sp>
          <p:nvSpPr>
            <p:cNvPr id="1062999" name="Rectangle 87"/>
            <p:cNvSpPr>
              <a:spLocks noChangeArrowheads="1"/>
            </p:cNvSpPr>
            <p:nvPr/>
          </p:nvSpPr>
          <p:spPr bwMode="auto">
            <a:xfrm>
              <a:off x="324" y="1912"/>
              <a:ext cx="1941" cy="2041"/>
            </a:xfrm>
            <a:prstGeom prst="rect">
              <a:avLst/>
            </a:prstGeom>
            <a:solidFill>
              <a:schemeClr val="bg1"/>
            </a:solidFill>
            <a:ln w="9525">
              <a:noFill/>
              <a:miter lim="800000"/>
              <a:headEnd/>
              <a:tailEnd/>
            </a:ln>
            <a:effectLst/>
          </p:spPr>
          <p:txBody>
            <a:bodyPr wrap="none" anchor="ctr"/>
            <a:lstStyle/>
            <a:p>
              <a:endParaRPr lang="en-US"/>
            </a:p>
          </p:txBody>
        </p:sp>
        <p:grpSp>
          <p:nvGrpSpPr>
            <p:cNvPr id="3" name="Group 88"/>
            <p:cNvGrpSpPr>
              <a:grpSpLocks/>
            </p:cNvGrpSpPr>
            <p:nvPr/>
          </p:nvGrpSpPr>
          <p:grpSpPr bwMode="auto">
            <a:xfrm>
              <a:off x="459" y="3179"/>
              <a:ext cx="520" cy="715"/>
              <a:chOff x="4000" y="3227"/>
              <a:chExt cx="868" cy="1093"/>
            </a:xfrm>
          </p:grpSpPr>
          <p:sp>
            <p:nvSpPr>
              <p:cNvPr id="1063001" name="AutoShape 89"/>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1063002" name="AutoShape 90"/>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grpSp>
          <p:nvGrpSpPr>
            <p:cNvPr id="4" name="Group 91"/>
            <p:cNvGrpSpPr>
              <a:grpSpLocks/>
            </p:cNvGrpSpPr>
            <p:nvPr/>
          </p:nvGrpSpPr>
          <p:grpSpPr bwMode="auto">
            <a:xfrm>
              <a:off x="1437" y="2015"/>
              <a:ext cx="639" cy="1041"/>
              <a:chOff x="4845" y="1391"/>
              <a:chExt cx="655" cy="1096"/>
            </a:xfrm>
          </p:grpSpPr>
          <p:sp>
            <p:nvSpPr>
              <p:cNvPr id="1063004" name="AutoShape 92"/>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5F5F5F"/>
              </a:solidFill>
              <a:ln w="9525">
                <a:noFill/>
                <a:miter lim="800000"/>
                <a:headEnd/>
                <a:tailEnd/>
              </a:ln>
              <a:effectLst/>
            </p:spPr>
            <p:txBody>
              <a:bodyPr wrap="none" anchor="ctr"/>
              <a:lstStyle/>
              <a:p>
                <a:endParaRPr lang="en-US"/>
              </a:p>
            </p:txBody>
          </p:sp>
          <p:sp>
            <p:nvSpPr>
              <p:cNvPr id="1063005" name="AutoShape 93"/>
              <p:cNvSpPr>
                <a:spLocks noChangeArrowheads="1"/>
              </p:cNvSpPr>
              <p:nvPr/>
            </p:nvSpPr>
            <p:spPr bwMode="auto">
              <a:xfrm>
                <a:off x="5097" y="1391"/>
                <a:ext cx="237" cy="323"/>
              </a:xfrm>
              <a:prstGeom prst="moon">
                <a:avLst>
                  <a:gd name="adj" fmla="val 50000"/>
                </a:avLst>
              </a:prstGeom>
              <a:solidFill>
                <a:srgbClr val="5F5F5F"/>
              </a:solidFill>
              <a:ln w="9525">
                <a:noFill/>
                <a:miter lim="800000"/>
                <a:headEnd/>
                <a:tailEnd/>
              </a:ln>
              <a:effectLst/>
            </p:spPr>
            <p:txBody>
              <a:bodyPr wrap="none" anchor="ctr"/>
              <a:lstStyle/>
              <a:p>
                <a:endParaRPr lang="en-US"/>
              </a:p>
            </p:txBody>
          </p:sp>
        </p:grpSp>
        <p:sp>
          <p:nvSpPr>
            <p:cNvPr id="1063006" name="AutoShape 94"/>
            <p:cNvSpPr>
              <a:spLocks noChangeArrowheads="1"/>
            </p:cNvSpPr>
            <p:nvPr/>
          </p:nvSpPr>
          <p:spPr bwMode="auto">
            <a:xfrm>
              <a:off x="871" y="3167"/>
              <a:ext cx="496" cy="592"/>
            </a:xfrm>
            <a:prstGeom prst="moon">
              <a:avLst>
                <a:gd name="adj" fmla="val 50000"/>
              </a:avLst>
            </a:prstGeom>
            <a:solidFill>
              <a:srgbClr val="292929"/>
            </a:solidFill>
            <a:ln w="9525">
              <a:noFill/>
              <a:miter lim="800000"/>
              <a:headEnd/>
              <a:tailEnd/>
            </a:ln>
            <a:effectLst/>
          </p:spPr>
          <p:txBody>
            <a:bodyPr wrap="none" anchor="ctr"/>
            <a:lstStyle/>
            <a:p>
              <a:endParaRPr lang="en-US"/>
            </a:p>
          </p:txBody>
        </p:sp>
        <p:sp>
          <p:nvSpPr>
            <p:cNvPr id="1063007" name="AutoShape 95"/>
            <p:cNvSpPr>
              <a:spLocks noChangeArrowheads="1"/>
            </p:cNvSpPr>
            <p:nvPr/>
          </p:nvSpPr>
          <p:spPr bwMode="auto">
            <a:xfrm flipH="1">
              <a:off x="775" y="2158"/>
              <a:ext cx="354" cy="1018"/>
            </a:xfrm>
            <a:prstGeom prst="moon">
              <a:avLst>
                <a:gd name="adj" fmla="val 78009"/>
              </a:avLst>
            </a:prstGeom>
            <a:solidFill>
              <a:srgbClr val="777777"/>
            </a:solidFill>
            <a:ln w="9525">
              <a:noFill/>
              <a:miter lim="800000"/>
              <a:headEnd/>
              <a:tailEnd/>
            </a:ln>
            <a:effectLst/>
          </p:spPr>
          <p:txBody>
            <a:bodyPr wrap="none" anchor="ctr"/>
            <a:lstStyle/>
            <a:p>
              <a:endParaRPr lang="en-US"/>
            </a:p>
          </p:txBody>
        </p:sp>
        <p:sp>
          <p:nvSpPr>
            <p:cNvPr id="1063008" name="AutoShape 96"/>
            <p:cNvSpPr>
              <a:spLocks noChangeArrowheads="1"/>
            </p:cNvSpPr>
            <p:nvPr/>
          </p:nvSpPr>
          <p:spPr bwMode="auto">
            <a:xfrm>
              <a:off x="1485" y="3320"/>
              <a:ext cx="118" cy="30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grpSp>
          <p:nvGrpSpPr>
            <p:cNvPr id="5" name="Group 97"/>
            <p:cNvGrpSpPr>
              <a:grpSpLocks/>
            </p:cNvGrpSpPr>
            <p:nvPr/>
          </p:nvGrpSpPr>
          <p:grpSpPr bwMode="auto">
            <a:xfrm rot="5400000">
              <a:off x="1236" y="2290"/>
              <a:ext cx="371" cy="418"/>
              <a:chOff x="4845" y="1391"/>
              <a:chExt cx="655" cy="1096"/>
            </a:xfrm>
          </p:grpSpPr>
          <p:sp>
            <p:nvSpPr>
              <p:cNvPr id="1063010" name="AutoShape 98"/>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sp>
            <p:nvSpPr>
              <p:cNvPr id="1063011" name="AutoShape 99"/>
              <p:cNvSpPr>
                <a:spLocks noChangeArrowheads="1"/>
              </p:cNvSpPr>
              <p:nvPr/>
            </p:nvSpPr>
            <p:spPr bwMode="auto">
              <a:xfrm>
                <a:off x="5097" y="1391"/>
                <a:ext cx="237" cy="323"/>
              </a:xfrm>
              <a:prstGeom prst="moon">
                <a:avLst>
                  <a:gd name="adj" fmla="val 50000"/>
                </a:avLst>
              </a:prstGeom>
              <a:solidFill>
                <a:srgbClr val="292929"/>
              </a:solidFill>
              <a:ln w="9525">
                <a:noFill/>
                <a:miter lim="800000"/>
                <a:headEnd/>
                <a:tailEnd/>
              </a:ln>
              <a:effectLst/>
            </p:spPr>
            <p:txBody>
              <a:bodyPr wrap="none" anchor="ctr"/>
              <a:lstStyle/>
              <a:p>
                <a:endParaRPr lang="en-US"/>
              </a:p>
            </p:txBody>
          </p:sp>
        </p:grpSp>
        <p:sp>
          <p:nvSpPr>
            <p:cNvPr id="1063012" name="AutoShape 100"/>
            <p:cNvSpPr>
              <a:spLocks noChangeArrowheads="1"/>
            </p:cNvSpPr>
            <p:nvPr/>
          </p:nvSpPr>
          <p:spPr bwMode="auto">
            <a:xfrm rot="-5400000">
              <a:off x="552" y="2604"/>
              <a:ext cx="308" cy="488"/>
            </a:xfrm>
            <a:prstGeom prst="moon">
              <a:avLst>
                <a:gd name="adj" fmla="val 50000"/>
              </a:avLst>
            </a:prstGeom>
            <a:solidFill>
              <a:srgbClr val="000000"/>
            </a:solidFill>
            <a:ln w="9525">
              <a:noFill/>
              <a:miter lim="800000"/>
              <a:headEnd/>
              <a:tailEnd/>
            </a:ln>
            <a:effectLst/>
          </p:spPr>
          <p:txBody>
            <a:bodyPr wrap="none" anchor="ctr"/>
            <a:lstStyle/>
            <a:p>
              <a:endParaRPr lang="en-US"/>
            </a:p>
          </p:txBody>
        </p:sp>
        <p:grpSp>
          <p:nvGrpSpPr>
            <p:cNvPr id="6" name="Group 101"/>
            <p:cNvGrpSpPr>
              <a:grpSpLocks/>
            </p:cNvGrpSpPr>
            <p:nvPr/>
          </p:nvGrpSpPr>
          <p:grpSpPr bwMode="auto">
            <a:xfrm rot="5400000">
              <a:off x="1005" y="2635"/>
              <a:ext cx="520" cy="715"/>
              <a:chOff x="4000" y="3227"/>
              <a:chExt cx="868" cy="1093"/>
            </a:xfrm>
          </p:grpSpPr>
          <p:sp>
            <p:nvSpPr>
              <p:cNvPr id="1063014" name="AutoShape 102"/>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1063015" name="AutoShape 103"/>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sp>
          <p:nvSpPr>
            <p:cNvPr id="1063016" name="Oval 104"/>
            <p:cNvSpPr>
              <a:spLocks noChangeArrowheads="1"/>
            </p:cNvSpPr>
            <p:nvPr/>
          </p:nvSpPr>
          <p:spPr bwMode="auto">
            <a:xfrm rot="1434033">
              <a:off x="473" y="2012"/>
              <a:ext cx="261" cy="592"/>
            </a:xfrm>
            <a:prstGeom prst="ellipse">
              <a:avLst/>
            </a:prstGeom>
            <a:solidFill>
              <a:srgbClr val="292929"/>
            </a:solidFill>
            <a:ln w="9525">
              <a:noFill/>
              <a:round/>
              <a:headEnd/>
              <a:tailEnd/>
            </a:ln>
            <a:effectLst/>
          </p:spPr>
          <p:txBody>
            <a:bodyPr wrap="none" anchor="ctr"/>
            <a:lstStyle/>
            <a:p>
              <a:endParaRPr lang="en-US"/>
            </a:p>
          </p:txBody>
        </p:sp>
        <p:sp>
          <p:nvSpPr>
            <p:cNvPr id="1063017" name="Oval 105"/>
            <p:cNvSpPr>
              <a:spLocks noChangeArrowheads="1"/>
            </p:cNvSpPr>
            <p:nvPr/>
          </p:nvSpPr>
          <p:spPr bwMode="auto">
            <a:xfrm rot="3296886">
              <a:off x="1691" y="3299"/>
              <a:ext cx="261" cy="592"/>
            </a:xfrm>
            <a:prstGeom prst="ellipse">
              <a:avLst/>
            </a:prstGeom>
            <a:solidFill>
              <a:srgbClr val="B2B2B2"/>
            </a:solidFill>
            <a:ln w="9525">
              <a:noFill/>
              <a:round/>
              <a:headEnd/>
              <a:tailEnd/>
            </a:ln>
            <a:effectLst/>
          </p:spPr>
          <p:txBody>
            <a:bodyPr wrap="none" anchor="ctr"/>
            <a:lstStyle/>
            <a:p>
              <a:endParaRPr lang="en-US"/>
            </a:p>
          </p:txBody>
        </p:sp>
        <p:sp>
          <p:nvSpPr>
            <p:cNvPr id="1063018" name="AutoShape 106"/>
            <p:cNvSpPr>
              <a:spLocks noChangeArrowheads="1"/>
            </p:cNvSpPr>
            <p:nvPr/>
          </p:nvSpPr>
          <p:spPr bwMode="auto">
            <a:xfrm>
              <a:off x="1843" y="3586"/>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1063019" name="AutoShape 107"/>
            <p:cNvSpPr>
              <a:spLocks noChangeArrowheads="1"/>
            </p:cNvSpPr>
            <p:nvPr/>
          </p:nvSpPr>
          <p:spPr bwMode="auto">
            <a:xfrm>
              <a:off x="865" y="2080"/>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1063020" name="AutoShape 108"/>
            <p:cNvSpPr>
              <a:spLocks noChangeArrowheads="1"/>
            </p:cNvSpPr>
            <p:nvPr/>
          </p:nvSpPr>
          <p:spPr bwMode="auto">
            <a:xfrm>
              <a:off x="1907" y="2966"/>
              <a:ext cx="198" cy="195"/>
            </a:xfrm>
            <a:prstGeom prst="moon">
              <a:avLst>
                <a:gd name="adj" fmla="val 78009"/>
              </a:avLst>
            </a:prstGeom>
            <a:solidFill>
              <a:srgbClr val="808080"/>
            </a:solidFill>
            <a:ln w="9525">
              <a:noFill/>
              <a:miter lim="800000"/>
              <a:headEnd/>
              <a:tailEnd/>
            </a:ln>
            <a:effectLst/>
          </p:spPr>
          <p:txBody>
            <a:bodyPr wrap="none" anchor="ctr"/>
            <a:lstStyle/>
            <a:p>
              <a:endParaRPr lang="en-US"/>
            </a:p>
          </p:txBody>
        </p:sp>
      </p:grpSp>
      <p:sp>
        <p:nvSpPr>
          <p:cNvPr id="1062914"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Optimal patch denoising &amp; Dead Leaves </a:t>
            </a:r>
          </a:p>
        </p:txBody>
      </p:sp>
      <p:sp>
        <p:nvSpPr>
          <p:cNvPr id="1062915"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062916" name="Text Box 4"/>
          <p:cNvSpPr txBox="1">
            <a:spLocks noChangeArrowheads="1"/>
          </p:cNvSpPr>
          <p:nvPr/>
        </p:nvSpPr>
        <p:spPr bwMode="auto">
          <a:xfrm>
            <a:off x="2686050" y="2124075"/>
            <a:ext cx="2857500" cy="457200"/>
          </a:xfrm>
          <a:prstGeom prst="rect">
            <a:avLst/>
          </a:prstGeom>
          <a:noFill/>
          <a:ln w="9525">
            <a:noFill/>
            <a:miter lim="800000"/>
            <a:headEnd/>
            <a:tailEnd/>
          </a:ln>
          <a:effectLst/>
        </p:spPr>
        <p:txBody>
          <a:bodyPr>
            <a:spAutoFit/>
          </a:bodyPr>
          <a:lstStyle/>
          <a:p>
            <a:pPr>
              <a:spcBef>
                <a:spcPct val="50000"/>
              </a:spcBef>
            </a:pPr>
            <a:r>
              <a:rPr lang="en-US" sz="2400">
                <a:solidFill>
                  <a:srgbClr val="FF3300"/>
                </a:solidFill>
              </a:rPr>
              <a:t>Segment area &lt;d   </a:t>
            </a:r>
          </a:p>
        </p:txBody>
      </p:sp>
      <p:graphicFrame>
        <p:nvGraphicFramePr>
          <p:cNvPr id="1062938" name="Object 51"/>
          <p:cNvGraphicFramePr>
            <a:graphicFrameLocks noChangeAspect="1"/>
          </p:cNvGraphicFramePr>
          <p:nvPr/>
        </p:nvGraphicFramePr>
        <p:xfrm>
          <a:off x="4202113" y="3368675"/>
          <a:ext cx="1250950" cy="622300"/>
        </p:xfrm>
        <a:graphic>
          <a:graphicData uri="http://schemas.openxmlformats.org/presentationml/2006/ole">
            <p:oleObj spid="_x0000_s1238018" name="Equation" r:id="rId4" imgW="444240" imgH="203040" progId="Equation.3">
              <p:embed/>
            </p:oleObj>
          </a:graphicData>
        </a:graphic>
      </p:graphicFrame>
      <p:graphicFrame>
        <p:nvGraphicFramePr>
          <p:cNvPr id="1062939" name="Object 51"/>
          <p:cNvGraphicFramePr>
            <a:graphicFrameLocks noChangeAspect="1"/>
          </p:cNvGraphicFramePr>
          <p:nvPr/>
        </p:nvGraphicFramePr>
        <p:xfrm>
          <a:off x="625475" y="1082675"/>
          <a:ext cx="1655763" cy="700088"/>
        </p:xfrm>
        <a:graphic>
          <a:graphicData uri="http://schemas.openxmlformats.org/presentationml/2006/ole">
            <p:oleObj spid="_x0000_s1238019" name="Equation" r:id="rId5" imgW="558720" imgH="228600" progId="Equation.3">
              <p:embed/>
            </p:oleObj>
          </a:graphicData>
        </a:graphic>
      </p:graphicFrame>
      <p:sp>
        <p:nvSpPr>
          <p:cNvPr id="1062940" name="Text Box 28"/>
          <p:cNvSpPr txBox="1">
            <a:spLocks noChangeArrowheads="1"/>
          </p:cNvSpPr>
          <p:nvPr/>
        </p:nvSpPr>
        <p:spPr bwMode="auto">
          <a:xfrm>
            <a:off x="5553075" y="3195638"/>
            <a:ext cx="2986088" cy="915987"/>
          </a:xfrm>
          <a:prstGeom prst="rect">
            <a:avLst/>
          </a:prstGeom>
          <a:noFill/>
          <a:ln w="9525">
            <a:noFill/>
            <a:miter lim="800000"/>
            <a:headEnd/>
            <a:tailEnd/>
          </a:ln>
          <a:effectLst/>
        </p:spPr>
        <p:txBody>
          <a:bodyPr>
            <a:spAutoFit/>
          </a:bodyPr>
          <a:lstStyle/>
          <a:p>
            <a:pPr>
              <a:spcBef>
                <a:spcPct val="50000"/>
              </a:spcBef>
            </a:pPr>
            <a:r>
              <a:rPr lang="en-US">
                <a:solidFill>
                  <a:srgbClr val="FFFFCC"/>
                </a:solidFill>
              </a:rPr>
              <a:t>Probability of a random pixel belonging to a segment of size s pixels</a:t>
            </a:r>
          </a:p>
        </p:txBody>
      </p:sp>
      <p:sp>
        <p:nvSpPr>
          <p:cNvPr id="1062941" name="Text Box 29"/>
          <p:cNvSpPr txBox="1">
            <a:spLocks noChangeArrowheads="1"/>
          </p:cNvSpPr>
          <p:nvPr/>
        </p:nvSpPr>
        <p:spPr bwMode="auto">
          <a:xfrm>
            <a:off x="5838825" y="2124075"/>
            <a:ext cx="2857500" cy="457200"/>
          </a:xfrm>
          <a:prstGeom prst="rect">
            <a:avLst/>
          </a:prstGeom>
          <a:noFill/>
          <a:ln w="9525">
            <a:noFill/>
            <a:miter lim="800000"/>
            <a:headEnd/>
            <a:tailEnd/>
          </a:ln>
          <a:effectLst/>
        </p:spPr>
        <p:txBody>
          <a:bodyPr>
            <a:spAutoFit/>
          </a:bodyPr>
          <a:lstStyle/>
          <a:p>
            <a:pPr>
              <a:spcBef>
                <a:spcPct val="50000"/>
              </a:spcBef>
            </a:pPr>
            <a:r>
              <a:rPr lang="en-US" sz="2400">
                <a:solidFill>
                  <a:srgbClr val="66FFFF"/>
                </a:solidFill>
              </a:rPr>
              <a:t>Segment area &gt;d   </a:t>
            </a:r>
          </a:p>
        </p:txBody>
      </p:sp>
      <p:graphicFrame>
        <p:nvGraphicFramePr>
          <p:cNvPr id="1062942" name="Object 51"/>
          <p:cNvGraphicFramePr>
            <a:graphicFrameLocks noChangeAspect="1"/>
          </p:cNvGraphicFramePr>
          <p:nvPr/>
        </p:nvGraphicFramePr>
        <p:xfrm>
          <a:off x="2274888" y="688975"/>
          <a:ext cx="6089650" cy="1477963"/>
        </p:xfrm>
        <a:graphic>
          <a:graphicData uri="http://schemas.openxmlformats.org/presentationml/2006/ole">
            <p:oleObj spid="_x0000_s1238020" name="Equation" r:id="rId6" imgW="1726920" imgH="482400" progId="Equation.3">
              <p:embed/>
            </p:oleObj>
          </a:graphicData>
        </a:graphic>
      </p:graphicFrame>
      <p:sp>
        <p:nvSpPr>
          <p:cNvPr id="1062943" name="Rectangle 31"/>
          <p:cNvSpPr>
            <a:spLocks noChangeArrowheads="1"/>
          </p:cNvSpPr>
          <p:nvPr/>
        </p:nvSpPr>
        <p:spPr bwMode="auto">
          <a:xfrm>
            <a:off x="2984500" y="4672013"/>
            <a:ext cx="384175" cy="385762"/>
          </a:xfrm>
          <a:prstGeom prst="rect">
            <a:avLst/>
          </a:prstGeom>
          <a:solidFill>
            <a:srgbClr val="FF3300">
              <a:alpha val="57001"/>
            </a:srgbClr>
          </a:solidFill>
          <a:ln w="9525">
            <a:noFill/>
            <a:miter lim="800000"/>
            <a:headEnd/>
            <a:tailEnd/>
          </a:ln>
          <a:effectLst/>
        </p:spPr>
        <p:txBody>
          <a:bodyPr wrap="none" anchor="ctr"/>
          <a:lstStyle/>
          <a:p>
            <a:endParaRPr lang="en-US"/>
          </a:p>
        </p:txBody>
      </p:sp>
      <p:sp>
        <p:nvSpPr>
          <p:cNvPr id="1062944" name="Oval 32"/>
          <p:cNvSpPr>
            <a:spLocks noChangeArrowheads="1"/>
          </p:cNvSpPr>
          <p:nvPr/>
        </p:nvSpPr>
        <p:spPr bwMode="auto">
          <a:xfrm>
            <a:off x="3141663" y="4843463"/>
            <a:ext cx="60325" cy="60325"/>
          </a:xfrm>
          <a:prstGeom prst="ellipse">
            <a:avLst/>
          </a:prstGeom>
          <a:solidFill>
            <a:srgbClr val="FF3300"/>
          </a:solidFill>
          <a:ln w="9525">
            <a:solidFill>
              <a:srgbClr val="FF3300"/>
            </a:solidFill>
            <a:round/>
            <a:headEnd/>
            <a:tailEnd/>
          </a:ln>
          <a:effectLst/>
        </p:spPr>
        <p:txBody>
          <a:bodyPr wrap="none" anchor="ctr"/>
          <a:lstStyle/>
          <a:p>
            <a:endParaRPr lang="en-US"/>
          </a:p>
        </p:txBody>
      </p:sp>
      <p:sp>
        <p:nvSpPr>
          <p:cNvPr id="1062945" name="Rectangle 33"/>
          <p:cNvSpPr>
            <a:spLocks noChangeArrowheads="1"/>
          </p:cNvSpPr>
          <p:nvPr/>
        </p:nvSpPr>
        <p:spPr bwMode="auto">
          <a:xfrm>
            <a:off x="2738438" y="3746500"/>
            <a:ext cx="384175" cy="385763"/>
          </a:xfrm>
          <a:prstGeom prst="rect">
            <a:avLst/>
          </a:prstGeom>
          <a:solidFill>
            <a:srgbClr val="66FFFF">
              <a:alpha val="42000"/>
            </a:srgbClr>
          </a:solidFill>
          <a:ln w="9525">
            <a:noFill/>
            <a:miter lim="800000"/>
            <a:headEnd/>
            <a:tailEnd/>
          </a:ln>
          <a:effectLst/>
        </p:spPr>
        <p:txBody>
          <a:bodyPr wrap="none" anchor="ctr"/>
          <a:lstStyle/>
          <a:p>
            <a:endParaRPr lang="en-US"/>
          </a:p>
        </p:txBody>
      </p:sp>
      <p:sp>
        <p:nvSpPr>
          <p:cNvPr id="1062946" name="Oval 34"/>
          <p:cNvSpPr>
            <a:spLocks noChangeArrowheads="1"/>
          </p:cNvSpPr>
          <p:nvPr/>
        </p:nvSpPr>
        <p:spPr bwMode="auto">
          <a:xfrm>
            <a:off x="2895600" y="3917950"/>
            <a:ext cx="60325" cy="60325"/>
          </a:xfrm>
          <a:prstGeom prst="ellipse">
            <a:avLst/>
          </a:prstGeom>
          <a:solidFill>
            <a:srgbClr val="66FFFF"/>
          </a:solidFill>
          <a:ln w="9525">
            <a:solidFill>
              <a:srgbClr val="66FFFF"/>
            </a:solidFill>
            <a:round/>
            <a:headEnd/>
            <a:tailEnd/>
          </a:ln>
          <a:effectLst/>
        </p:spPr>
        <p:txBody>
          <a:bodyPr wrap="none" anchor="ctr"/>
          <a:lstStyle/>
          <a:p>
            <a:endParaRPr lang="en-US"/>
          </a:p>
        </p:txBody>
      </p:sp>
      <p:sp>
        <p:nvSpPr>
          <p:cNvPr id="1062948" name="Text Box 36"/>
          <p:cNvSpPr txBox="1">
            <a:spLocks noChangeArrowheads="1"/>
          </p:cNvSpPr>
          <p:nvPr/>
        </p:nvSpPr>
        <p:spPr bwMode="auto">
          <a:xfrm>
            <a:off x="4816475" y="4608513"/>
            <a:ext cx="4002088" cy="1741487"/>
          </a:xfrm>
          <a:prstGeom prst="rect">
            <a:avLst/>
          </a:prstGeom>
          <a:noFill/>
          <a:ln w="9525">
            <a:noFill/>
            <a:miter lim="800000"/>
            <a:headEnd/>
            <a:tailEnd/>
          </a:ln>
          <a:effectLst/>
        </p:spPr>
        <p:txBody>
          <a:bodyPr>
            <a:spAutoFit/>
          </a:bodyPr>
          <a:lstStyle/>
          <a:p>
            <a:pPr marL="112713" indent="-112713">
              <a:spcBef>
                <a:spcPct val="50000"/>
              </a:spcBef>
            </a:pPr>
            <a:r>
              <a:rPr lang="en-US">
                <a:solidFill>
                  <a:srgbClr val="FFFFCC"/>
                </a:solidFill>
              </a:rPr>
              <a:t>For a given window size d:</a:t>
            </a:r>
          </a:p>
          <a:p>
            <a:pPr marL="112713" indent="-112713">
              <a:spcBef>
                <a:spcPct val="50000"/>
              </a:spcBef>
              <a:buFontTx/>
              <a:buChar char="-"/>
            </a:pPr>
            <a:r>
              <a:rPr lang="en-US">
                <a:solidFill>
                  <a:srgbClr val="FFFFCC"/>
                </a:solidFill>
              </a:rPr>
              <a:t>If segment has size s smaller than d, only average over s pixels</a:t>
            </a:r>
          </a:p>
          <a:p>
            <a:pPr marL="112713" indent="-112713">
              <a:spcBef>
                <a:spcPct val="50000"/>
              </a:spcBef>
              <a:buFontTx/>
              <a:buChar char="-"/>
            </a:pPr>
            <a:r>
              <a:rPr lang="en-US">
                <a:solidFill>
                  <a:srgbClr val="FFFFCC"/>
                </a:solidFill>
              </a:rPr>
              <a:t>Otherwise, use all d pixels inside window (but not the full segment)</a:t>
            </a:r>
          </a:p>
        </p:txBody>
      </p:sp>
      <p:graphicFrame>
        <p:nvGraphicFramePr>
          <p:cNvPr id="1062949" name="Object 51"/>
          <p:cNvGraphicFramePr>
            <a:graphicFrameLocks noChangeAspect="1"/>
          </p:cNvGraphicFramePr>
          <p:nvPr/>
        </p:nvGraphicFramePr>
        <p:xfrm>
          <a:off x="3255963" y="1603375"/>
          <a:ext cx="320675" cy="428625"/>
        </p:xfrm>
        <a:graphic>
          <a:graphicData uri="http://schemas.openxmlformats.org/presentationml/2006/ole">
            <p:oleObj spid="_x0000_s1238021" name="Equation" r:id="rId7" imgW="114120" imgH="139680" progId="Equation.3">
              <p:embed/>
            </p:oleObj>
          </a:graphicData>
        </a:graphic>
      </p:graphicFrame>
      <p:graphicFrame>
        <p:nvGraphicFramePr>
          <p:cNvPr id="1062950" name="Object 51"/>
          <p:cNvGraphicFramePr>
            <a:graphicFrameLocks noChangeAspect="1"/>
          </p:cNvGraphicFramePr>
          <p:nvPr/>
        </p:nvGraphicFramePr>
        <p:xfrm>
          <a:off x="6194425" y="1489075"/>
          <a:ext cx="392113" cy="544513"/>
        </p:xfrm>
        <a:graphic>
          <a:graphicData uri="http://schemas.openxmlformats.org/presentationml/2006/ole">
            <p:oleObj spid="_x0000_s1238022" name="Equation" r:id="rId8" imgW="139680" imgH="177480" progId="Equation.3">
              <p:embed/>
            </p:oleObj>
          </a:graphicData>
        </a:graphic>
      </p:graphicFrame>
      <p:sp>
        <p:nvSpPr>
          <p:cNvPr id="1062951" name="Text Box 39"/>
          <p:cNvSpPr txBox="1">
            <a:spLocks noChangeArrowheads="1"/>
          </p:cNvSpPr>
          <p:nvPr/>
        </p:nvSpPr>
        <p:spPr bwMode="auto">
          <a:xfrm>
            <a:off x="5145088" y="4383088"/>
            <a:ext cx="2886075" cy="579437"/>
          </a:xfrm>
          <a:prstGeom prst="rect">
            <a:avLst/>
          </a:prstGeom>
          <a:noFill/>
          <a:ln w="9525">
            <a:noFill/>
            <a:miter lim="800000"/>
            <a:headEnd/>
            <a:tailEnd/>
          </a:ln>
          <a:effectLst/>
        </p:spPr>
        <p:txBody>
          <a:bodyPr>
            <a:spAutoFit/>
          </a:bodyPr>
          <a:lstStyle/>
          <a:p>
            <a:pPr>
              <a:spcBef>
                <a:spcPct val="50000"/>
              </a:spcBef>
            </a:pPr>
            <a:r>
              <a:rPr lang="en-US" sz="3200">
                <a:solidFill>
                  <a:srgbClr val="FFFF00"/>
                </a:solidFill>
              </a:rPr>
              <a:t>What is p(s)?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29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29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294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6294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294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629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629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29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629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62948">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629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062948">
                                            <p:txEl>
                                              <p:pRg st="0" end="0"/>
                                            </p:txEl>
                                          </p:spTgt>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062948">
                                            <p:txEl>
                                              <p:pRg st="1" end="1"/>
                                            </p:txEl>
                                          </p:spTgt>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062948">
                                            <p:txEl>
                                              <p:pRg st="2" end="2"/>
                                            </p:txEl>
                                          </p:spTgt>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0629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2916" grpId="0"/>
      <p:bldP spid="1062941" grpId="0"/>
      <p:bldP spid="1062943" grpId="0" animBg="1"/>
      <p:bldP spid="1062944" grpId="0" animBg="1"/>
      <p:bldP spid="1062945" grpId="0" animBg="1"/>
      <p:bldP spid="1062946" grpId="0" animBg="1"/>
      <p:bldP spid="1062948" grpId="0" build="allAtOnce"/>
      <p:bldP spid="106295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Grp="1" noChangeArrowheads="1"/>
          </p:cNvSpPr>
          <p:nvPr>
            <p:ph type="sldNum" sz="quarter" idx="10"/>
          </p:nvPr>
        </p:nvSpPr>
        <p:spPr>
          <a:ln/>
        </p:spPr>
        <p:txBody>
          <a:bodyPr/>
          <a:lstStyle/>
          <a:p>
            <a:pPr>
              <a:defRPr/>
            </a:pPr>
            <a:fld id="{7D95E89A-9CE0-4131-AD16-4D4B5EBEAC63}" type="slidenum">
              <a:rPr lang="en-US"/>
              <a:pPr>
                <a:defRPr/>
              </a:pPr>
              <a:t>24</a:t>
            </a:fld>
            <a:endParaRPr lang="en-US"/>
          </a:p>
        </p:txBody>
      </p:sp>
      <p:sp>
        <p:nvSpPr>
          <p:cNvPr id="987139"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Scale invariance in natural images</a:t>
            </a:r>
          </a:p>
        </p:txBody>
      </p:sp>
      <p:sp>
        <p:nvSpPr>
          <p:cNvPr id="987140"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987141" name="Text Box 5"/>
          <p:cNvSpPr txBox="1">
            <a:spLocks noChangeArrowheads="1"/>
          </p:cNvSpPr>
          <p:nvPr/>
        </p:nvSpPr>
        <p:spPr bwMode="auto">
          <a:xfrm>
            <a:off x="357188" y="971550"/>
            <a:ext cx="8615362" cy="7016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rPr>
              <a:t>Down-scaling natural images does not change statistical properties [Ruderman, Field, etc.]</a:t>
            </a:r>
            <a:endParaRPr lang="en-US" sz="2400">
              <a:solidFill>
                <a:schemeClr val="bg1"/>
              </a:solidFill>
            </a:endParaRPr>
          </a:p>
        </p:txBody>
      </p:sp>
      <p:graphicFrame>
        <p:nvGraphicFramePr>
          <p:cNvPr id="987162" name="Object 51"/>
          <p:cNvGraphicFramePr>
            <a:graphicFrameLocks noChangeAspect="1"/>
          </p:cNvGraphicFramePr>
          <p:nvPr/>
        </p:nvGraphicFramePr>
        <p:xfrm>
          <a:off x="2381250" y="2486025"/>
          <a:ext cx="1643063" cy="1092200"/>
        </p:xfrm>
        <a:graphic>
          <a:graphicData uri="http://schemas.openxmlformats.org/presentationml/2006/ole">
            <p:oleObj spid="_x0000_s1239042" name="Equation" r:id="rId4" imgW="583920" imgH="393480" progId="Equation.3">
              <p:embed/>
            </p:oleObj>
          </a:graphicData>
        </a:graphic>
      </p:graphicFrame>
      <p:sp>
        <p:nvSpPr>
          <p:cNvPr id="987163" name="Text Box 27"/>
          <p:cNvSpPr txBox="1">
            <a:spLocks noChangeArrowheads="1"/>
          </p:cNvSpPr>
          <p:nvPr/>
        </p:nvSpPr>
        <p:spPr bwMode="auto">
          <a:xfrm>
            <a:off x="381000" y="1960563"/>
            <a:ext cx="8429625" cy="7016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rPr>
              <a:t>Theorem:</a:t>
            </a:r>
            <a:r>
              <a:rPr lang="en-US" sz="2000">
                <a:solidFill>
                  <a:schemeClr val="bg1"/>
                </a:solidFill>
              </a:rPr>
              <a:t> in a scale invariant distribution, the segment size distribution must satisfy </a:t>
            </a:r>
          </a:p>
        </p:txBody>
      </p:sp>
      <p:sp>
        <p:nvSpPr>
          <p:cNvPr id="987164" name="Text Box 28"/>
          <p:cNvSpPr txBox="1">
            <a:spLocks noChangeArrowheads="1"/>
          </p:cNvSpPr>
          <p:nvPr/>
        </p:nvSpPr>
        <p:spPr bwMode="auto">
          <a:xfrm>
            <a:off x="1309688" y="3881438"/>
            <a:ext cx="3000375" cy="822325"/>
          </a:xfrm>
          <a:prstGeom prst="rect">
            <a:avLst/>
          </a:prstGeom>
          <a:noFill/>
          <a:ln w="9525">
            <a:noFill/>
            <a:miter lim="800000"/>
            <a:headEnd/>
            <a:tailEnd/>
          </a:ln>
          <a:effectLst/>
        </p:spPr>
        <p:txBody>
          <a:bodyPr>
            <a:spAutoFit/>
          </a:bodyPr>
          <a:lstStyle/>
          <a:p>
            <a:pPr algn="r">
              <a:spcBef>
                <a:spcPct val="50000"/>
              </a:spcBef>
            </a:pPr>
            <a:r>
              <a:rPr lang="en-US" sz="2400">
                <a:solidFill>
                  <a:srgbClr val="FFFFCC"/>
                </a:solidFill>
              </a:rPr>
              <a:t>Empirical segment size distribution:</a:t>
            </a:r>
          </a:p>
        </p:txBody>
      </p:sp>
      <p:pic>
        <p:nvPicPr>
          <p:cNvPr id="987166" name="Picture 30" descr="1dt_noise020_invpSegLen"/>
          <p:cNvPicPr>
            <a:picLocks noChangeAspect="1" noChangeArrowheads="1"/>
          </p:cNvPicPr>
          <p:nvPr/>
        </p:nvPicPr>
        <p:blipFill>
          <a:blip r:embed="rId5" cstate="print"/>
          <a:srcRect/>
          <a:stretch>
            <a:fillRect/>
          </a:stretch>
        </p:blipFill>
        <p:spPr bwMode="auto">
          <a:xfrm>
            <a:off x="4559300" y="2959100"/>
            <a:ext cx="4584700" cy="3898900"/>
          </a:xfrm>
          <a:prstGeom prst="rect">
            <a:avLst/>
          </a:prstGeom>
          <a:noFill/>
        </p:spPr>
      </p:pic>
      <p:sp>
        <p:nvSpPr>
          <p:cNvPr id="987168" name="Rectangle 32"/>
          <p:cNvSpPr>
            <a:spLocks noChangeArrowheads="1"/>
          </p:cNvSpPr>
          <p:nvPr/>
        </p:nvSpPr>
        <p:spPr bwMode="auto">
          <a:xfrm>
            <a:off x="5538788" y="3709988"/>
            <a:ext cx="1566862" cy="365125"/>
          </a:xfrm>
          <a:prstGeom prst="rect">
            <a:avLst/>
          </a:prstGeom>
          <a:solidFill>
            <a:schemeClr val="bg1"/>
          </a:solidFill>
          <a:ln w="9525">
            <a:noFill/>
            <a:miter lim="800000"/>
            <a:headEnd/>
            <a:tailEnd/>
          </a:ln>
          <a:effectLst/>
        </p:spPr>
        <p:txBody>
          <a:bodyPr wrap="none" anchor="ctr"/>
          <a:lstStyle/>
          <a:p>
            <a:endParaRPr lang="en-US"/>
          </a:p>
        </p:txBody>
      </p:sp>
      <p:sp>
        <p:nvSpPr>
          <p:cNvPr id="987167" name="Text Box 31"/>
          <p:cNvSpPr txBox="1">
            <a:spLocks noChangeArrowheads="1"/>
          </p:cNvSpPr>
          <p:nvPr/>
        </p:nvSpPr>
        <p:spPr bwMode="auto">
          <a:xfrm>
            <a:off x="5513388" y="3713163"/>
            <a:ext cx="1162050" cy="396875"/>
          </a:xfrm>
          <a:prstGeom prst="rect">
            <a:avLst/>
          </a:prstGeom>
          <a:noFill/>
          <a:ln w="9525">
            <a:noFill/>
            <a:miter lim="800000"/>
            <a:headEnd/>
            <a:tailEnd/>
          </a:ln>
          <a:effectLst/>
        </p:spPr>
        <p:txBody>
          <a:bodyPr>
            <a:spAutoFit/>
          </a:bodyPr>
          <a:lstStyle/>
          <a:p>
            <a:pPr>
              <a:spcBef>
                <a:spcPct val="50000"/>
              </a:spcBef>
            </a:pPr>
            <a:r>
              <a:rPr lang="en-US" sz="2000">
                <a:solidFill>
                  <a:srgbClr val="111111"/>
                </a:solidFill>
              </a:rPr>
              <a:t>Fit</a:t>
            </a:r>
          </a:p>
        </p:txBody>
      </p:sp>
      <p:sp>
        <p:nvSpPr>
          <p:cNvPr id="987169" name="Text Box 33"/>
          <p:cNvSpPr txBox="1">
            <a:spLocks noChangeArrowheads="1"/>
          </p:cNvSpPr>
          <p:nvPr/>
        </p:nvSpPr>
        <p:spPr bwMode="auto">
          <a:xfrm>
            <a:off x="1420813" y="4848225"/>
            <a:ext cx="2995612" cy="641350"/>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(Repeated from Alvarez,  Gousseau, and  Morel.)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71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71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871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71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871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7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63" grpId="0"/>
      <p:bldP spid="987164" grpId="0"/>
      <p:bldP spid="987168" grpId="0" animBg="1"/>
      <p:bldP spid="98716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Box 3"/>
          <p:cNvSpPr txBox="1">
            <a:spLocks noGrp="1" noChangeArrowheads="1"/>
          </p:cNvSpPr>
          <p:nvPr>
            <p:ph type="sldNum" sz="quarter" idx="10"/>
          </p:nvPr>
        </p:nvSpPr>
        <p:spPr>
          <a:ln/>
        </p:spPr>
        <p:txBody>
          <a:bodyPr/>
          <a:lstStyle/>
          <a:p>
            <a:pPr>
              <a:defRPr/>
            </a:pPr>
            <a:fld id="{3E9AFC55-25BF-4FCE-8BB3-35C94FBBFE31}" type="slidenum">
              <a:rPr lang="en-US"/>
              <a:pPr>
                <a:defRPr/>
              </a:pPr>
              <a:t>25</a:t>
            </a:fld>
            <a:endParaRPr lang="en-US"/>
          </a:p>
        </p:txBody>
      </p:sp>
      <p:sp>
        <p:nvSpPr>
          <p:cNvPr id="991234"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Optimal patch denoising &amp; scale invariance </a:t>
            </a:r>
          </a:p>
        </p:txBody>
      </p:sp>
      <p:sp>
        <p:nvSpPr>
          <p:cNvPr id="991235"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991236" name="Text Box 4"/>
          <p:cNvSpPr txBox="1">
            <a:spLocks noChangeArrowheads="1"/>
          </p:cNvSpPr>
          <p:nvPr/>
        </p:nvSpPr>
        <p:spPr bwMode="auto">
          <a:xfrm>
            <a:off x="2686050" y="2124075"/>
            <a:ext cx="2857500" cy="457200"/>
          </a:xfrm>
          <a:prstGeom prst="rect">
            <a:avLst/>
          </a:prstGeom>
          <a:noFill/>
          <a:ln w="9525">
            <a:noFill/>
            <a:miter lim="800000"/>
            <a:headEnd/>
            <a:tailEnd/>
          </a:ln>
          <a:effectLst/>
        </p:spPr>
        <p:txBody>
          <a:bodyPr>
            <a:spAutoFit/>
          </a:bodyPr>
          <a:lstStyle/>
          <a:p>
            <a:pPr>
              <a:spcBef>
                <a:spcPct val="50000"/>
              </a:spcBef>
            </a:pPr>
            <a:r>
              <a:rPr lang="en-US" sz="2400">
                <a:solidFill>
                  <a:srgbClr val="FF3300"/>
                </a:solidFill>
              </a:rPr>
              <a:t>Segment area &lt;d   </a:t>
            </a:r>
          </a:p>
        </p:txBody>
      </p:sp>
      <p:graphicFrame>
        <p:nvGraphicFramePr>
          <p:cNvPr id="991259" name="Object 51"/>
          <p:cNvGraphicFramePr>
            <a:graphicFrameLocks noChangeAspect="1"/>
          </p:cNvGraphicFramePr>
          <p:nvPr/>
        </p:nvGraphicFramePr>
        <p:xfrm>
          <a:off x="625475" y="1082675"/>
          <a:ext cx="1655763" cy="700088"/>
        </p:xfrm>
        <a:graphic>
          <a:graphicData uri="http://schemas.openxmlformats.org/presentationml/2006/ole">
            <p:oleObj spid="_x0000_s1240066" name="Equation" r:id="rId4" imgW="558720" imgH="228600" progId="Equation.3">
              <p:embed/>
            </p:oleObj>
          </a:graphicData>
        </a:graphic>
      </p:graphicFrame>
      <p:sp>
        <p:nvSpPr>
          <p:cNvPr id="991261" name="Text Box 29"/>
          <p:cNvSpPr txBox="1">
            <a:spLocks noChangeArrowheads="1"/>
          </p:cNvSpPr>
          <p:nvPr/>
        </p:nvSpPr>
        <p:spPr bwMode="auto">
          <a:xfrm>
            <a:off x="5838825" y="2124075"/>
            <a:ext cx="2857500" cy="457200"/>
          </a:xfrm>
          <a:prstGeom prst="rect">
            <a:avLst/>
          </a:prstGeom>
          <a:noFill/>
          <a:ln w="9525">
            <a:noFill/>
            <a:miter lim="800000"/>
            <a:headEnd/>
            <a:tailEnd/>
          </a:ln>
          <a:effectLst/>
        </p:spPr>
        <p:txBody>
          <a:bodyPr>
            <a:spAutoFit/>
          </a:bodyPr>
          <a:lstStyle/>
          <a:p>
            <a:pPr>
              <a:spcBef>
                <a:spcPct val="50000"/>
              </a:spcBef>
            </a:pPr>
            <a:r>
              <a:rPr lang="en-US" sz="2400">
                <a:solidFill>
                  <a:srgbClr val="66FFFF"/>
                </a:solidFill>
              </a:rPr>
              <a:t>Segment area &gt;d   </a:t>
            </a:r>
          </a:p>
        </p:txBody>
      </p:sp>
      <p:graphicFrame>
        <p:nvGraphicFramePr>
          <p:cNvPr id="991262" name="Object 51"/>
          <p:cNvGraphicFramePr>
            <a:graphicFrameLocks noChangeAspect="1"/>
          </p:cNvGraphicFramePr>
          <p:nvPr/>
        </p:nvGraphicFramePr>
        <p:xfrm>
          <a:off x="2274888" y="688975"/>
          <a:ext cx="6089650" cy="1477963"/>
        </p:xfrm>
        <a:graphic>
          <a:graphicData uri="http://schemas.openxmlformats.org/presentationml/2006/ole">
            <p:oleObj spid="_x0000_s1240067" name="Equation" r:id="rId5" imgW="1726920" imgH="482400" progId="Equation.3">
              <p:embed/>
            </p:oleObj>
          </a:graphicData>
        </a:graphic>
      </p:graphicFrame>
      <p:graphicFrame>
        <p:nvGraphicFramePr>
          <p:cNvPr id="991268" name="Object 51"/>
          <p:cNvGraphicFramePr>
            <a:graphicFrameLocks noChangeAspect="1"/>
          </p:cNvGraphicFramePr>
          <p:nvPr/>
        </p:nvGraphicFramePr>
        <p:xfrm>
          <a:off x="3783013" y="806450"/>
          <a:ext cx="992187" cy="1204913"/>
        </p:xfrm>
        <a:graphic>
          <a:graphicData uri="http://schemas.openxmlformats.org/presentationml/2006/ole">
            <p:oleObj spid="_x0000_s1240068" name="Equation" r:id="rId6" imgW="139680" imgH="393480" progId="Equation.3">
              <p:embed/>
            </p:oleObj>
          </a:graphicData>
        </a:graphic>
      </p:graphicFrame>
      <p:graphicFrame>
        <p:nvGraphicFramePr>
          <p:cNvPr id="991269" name="Object 51"/>
          <p:cNvGraphicFramePr>
            <a:graphicFrameLocks noChangeAspect="1"/>
          </p:cNvGraphicFramePr>
          <p:nvPr/>
        </p:nvGraphicFramePr>
        <p:xfrm>
          <a:off x="6778625" y="815975"/>
          <a:ext cx="992188" cy="1204913"/>
        </p:xfrm>
        <a:graphic>
          <a:graphicData uri="http://schemas.openxmlformats.org/presentationml/2006/ole">
            <p:oleObj spid="_x0000_s1240069" name="Equation" r:id="rId7" imgW="139680" imgH="393480" progId="Equation.3">
              <p:embed/>
            </p:oleObj>
          </a:graphicData>
        </a:graphic>
      </p:graphicFrame>
      <p:graphicFrame>
        <p:nvGraphicFramePr>
          <p:cNvPr id="991270" name="Object 51"/>
          <p:cNvGraphicFramePr>
            <a:graphicFrameLocks noChangeAspect="1"/>
          </p:cNvGraphicFramePr>
          <p:nvPr/>
        </p:nvGraphicFramePr>
        <p:xfrm>
          <a:off x="4357688" y="2997200"/>
          <a:ext cx="2070100" cy="661988"/>
        </p:xfrm>
        <a:graphic>
          <a:graphicData uri="http://schemas.openxmlformats.org/presentationml/2006/ole">
            <p:oleObj spid="_x0000_s1240070" name="Equation" r:id="rId8" imgW="698400" imgH="215640" progId="Equation.3">
              <p:embed/>
            </p:oleObj>
          </a:graphicData>
        </a:graphic>
      </p:graphicFrame>
      <p:graphicFrame>
        <p:nvGraphicFramePr>
          <p:cNvPr id="991271" name="Object 51"/>
          <p:cNvGraphicFramePr>
            <a:graphicFrameLocks noChangeAspect="1"/>
          </p:cNvGraphicFramePr>
          <p:nvPr/>
        </p:nvGraphicFramePr>
        <p:xfrm>
          <a:off x="6473825" y="2692400"/>
          <a:ext cx="939800" cy="1160463"/>
        </p:xfrm>
        <a:graphic>
          <a:graphicData uri="http://schemas.openxmlformats.org/presentationml/2006/ole">
            <p:oleObj spid="_x0000_s1240071" name="Equation" r:id="rId9" imgW="279360" imgH="393480" progId="Equation.3">
              <p:embed/>
            </p:oleObj>
          </a:graphicData>
        </a:graphic>
      </p:graphicFrame>
      <p:sp>
        <p:nvSpPr>
          <p:cNvPr id="991272" name="Rectangle 40"/>
          <p:cNvSpPr>
            <a:spLocks noChangeArrowheads="1"/>
          </p:cNvSpPr>
          <p:nvPr/>
        </p:nvSpPr>
        <p:spPr bwMode="auto">
          <a:xfrm>
            <a:off x="4229100" y="2671763"/>
            <a:ext cx="3357563" cy="1257300"/>
          </a:xfrm>
          <a:prstGeom prst="rect">
            <a:avLst/>
          </a:prstGeom>
          <a:noFill/>
          <a:ln w="9525">
            <a:solidFill>
              <a:srgbClr val="FFFF00"/>
            </a:solidFill>
            <a:miter lim="800000"/>
            <a:headEnd/>
            <a:tailEnd/>
          </a:ln>
          <a:effectLst/>
        </p:spPr>
        <p:txBody>
          <a:bodyPr wrap="none" anchor="ctr"/>
          <a:lstStyle/>
          <a:p>
            <a:endParaRPr lang="en-US"/>
          </a:p>
        </p:txBody>
      </p:sp>
      <p:grpSp>
        <p:nvGrpSpPr>
          <p:cNvPr id="2" name="Group 45"/>
          <p:cNvGrpSpPr>
            <a:grpSpLocks/>
          </p:cNvGrpSpPr>
          <p:nvPr/>
        </p:nvGrpSpPr>
        <p:grpSpPr bwMode="auto">
          <a:xfrm>
            <a:off x="666750" y="3187700"/>
            <a:ext cx="3081338" cy="3240088"/>
            <a:chOff x="324" y="1912"/>
            <a:chExt cx="1941" cy="2041"/>
          </a:xfrm>
        </p:grpSpPr>
        <p:sp>
          <p:nvSpPr>
            <p:cNvPr id="991278" name="Rectangle 46"/>
            <p:cNvSpPr>
              <a:spLocks noChangeArrowheads="1"/>
            </p:cNvSpPr>
            <p:nvPr/>
          </p:nvSpPr>
          <p:spPr bwMode="auto">
            <a:xfrm>
              <a:off x="324" y="1912"/>
              <a:ext cx="1941" cy="2041"/>
            </a:xfrm>
            <a:prstGeom prst="rect">
              <a:avLst/>
            </a:prstGeom>
            <a:solidFill>
              <a:schemeClr val="bg1"/>
            </a:solidFill>
            <a:ln w="9525">
              <a:noFill/>
              <a:miter lim="800000"/>
              <a:headEnd/>
              <a:tailEnd/>
            </a:ln>
            <a:effectLst/>
          </p:spPr>
          <p:txBody>
            <a:bodyPr wrap="none" anchor="ctr"/>
            <a:lstStyle/>
            <a:p>
              <a:endParaRPr lang="en-US"/>
            </a:p>
          </p:txBody>
        </p:sp>
        <p:grpSp>
          <p:nvGrpSpPr>
            <p:cNvPr id="3" name="Group 47"/>
            <p:cNvGrpSpPr>
              <a:grpSpLocks/>
            </p:cNvGrpSpPr>
            <p:nvPr/>
          </p:nvGrpSpPr>
          <p:grpSpPr bwMode="auto">
            <a:xfrm>
              <a:off x="459" y="3179"/>
              <a:ext cx="520" cy="715"/>
              <a:chOff x="4000" y="3227"/>
              <a:chExt cx="868" cy="1093"/>
            </a:xfrm>
          </p:grpSpPr>
          <p:sp>
            <p:nvSpPr>
              <p:cNvPr id="991280" name="AutoShape 48"/>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991281" name="AutoShape 49"/>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grpSp>
          <p:nvGrpSpPr>
            <p:cNvPr id="4" name="Group 50"/>
            <p:cNvGrpSpPr>
              <a:grpSpLocks/>
            </p:cNvGrpSpPr>
            <p:nvPr/>
          </p:nvGrpSpPr>
          <p:grpSpPr bwMode="auto">
            <a:xfrm>
              <a:off x="1437" y="2015"/>
              <a:ext cx="639" cy="1041"/>
              <a:chOff x="4845" y="1391"/>
              <a:chExt cx="655" cy="1096"/>
            </a:xfrm>
          </p:grpSpPr>
          <p:sp>
            <p:nvSpPr>
              <p:cNvPr id="991283" name="AutoShape 51"/>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5F5F5F"/>
              </a:solidFill>
              <a:ln w="9525">
                <a:noFill/>
                <a:miter lim="800000"/>
                <a:headEnd/>
                <a:tailEnd/>
              </a:ln>
              <a:effectLst/>
            </p:spPr>
            <p:txBody>
              <a:bodyPr wrap="none" anchor="ctr"/>
              <a:lstStyle/>
              <a:p>
                <a:endParaRPr lang="en-US"/>
              </a:p>
            </p:txBody>
          </p:sp>
          <p:sp>
            <p:nvSpPr>
              <p:cNvPr id="991284" name="AutoShape 52"/>
              <p:cNvSpPr>
                <a:spLocks noChangeArrowheads="1"/>
              </p:cNvSpPr>
              <p:nvPr/>
            </p:nvSpPr>
            <p:spPr bwMode="auto">
              <a:xfrm>
                <a:off x="5097" y="1391"/>
                <a:ext cx="237" cy="323"/>
              </a:xfrm>
              <a:prstGeom prst="moon">
                <a:avLst>
                  <a:gd name="adj" fmla="val 50000"/>
                </a:avLst>
              </a:prstGeom>
              <a:solidFill>
                <a:srgbClr val="5F5F5F"/>
              </a:solidFill>
              <a:ln w="9525">
                <a:noFill/>
                <a:miter lim="800000"/>
                <a:headEnd/>
                <a:tailEnd/>
              </a:ln>
              <a:effectLst/>
            </p:spPr>
            <p:txBody>
              <a:bodyPr wrap="none" anchor="ctr"/>
              <a:lstStyle/>
              <a:p>
                <a:endParaRPr lang="en-US"/>
              </a:p>
            </p:txBody>
          </p:sp>
        </p:grpSp>
        <p:sp>
          <p:nvSpPr>
            <p:cNvPr id="991285" name="AutoShape 53"/>
            <p:cNvSpPr>
              <a:spLocks noChangeArrowheads="1"/>
            </p:cNvSpPr>
            <p:nvPr/>
          </p:nvSpPr>
          <p:spPr bwMode="auto">
            <a:xfrm>
              <a:off x="871" y="3167"/>
              <a:ext cx="496" cy="592"/>
            </a:xfrm>
            <a:prstGeom prst="moon">
              <a:avLst>
                <a:gd name="adj" fmla="val 50000"/>
              </a:avLst>
            </a:prstGeom>
            <a:solidFill>
              <a:srgbClr val="292929"/>
            </a:solidFill>
            <a:ln w="9525">
              <a:noFill/>
              <a:miter lim="800000"/>
              <a:headEnd/>
              <a:tailEnd/>
            </a:ln>
            <a:effectLst/>
          </p:spPr>
          <p:txBody>
            <a:bodyPr wrap="none" anchor="ctr"/>
            <a:lstStyle/>
            <a:p>
              <a:endParaRPr lang="en-US"/>
            </a:p>
          </p:txBody>
        </p:sp>
        <p:sp>
          <p:nvSpPr>
            <p:cNvPr id="991286" name="AutoShape 54"/>
            <p:cNvSpPr>
              <a:spLocks noChangeArrowheads="1"/>
            </p:cNvSpPr>
            <p:nvPr/>
          </p:nvSpPr>
          <p:spPr bwMode="auto">
            <a:xfrm flipH="1">
              <a:off x="775" y="2158"/>
              <a:ext cx="354" cy="1018"/>
            </a:xfrm>
            <a:prstGeom prst="moon">
              <a:avLst>
                <a:gd name="adj" fmla="val 78009"/>
              </a:avLst>
            </a:prstGeom>
            <a:solidFill>
              <a:srgbClr val="777777"/>
            </a:solidFill>
            <a:ln w="9525">
              <a:noFill/>
              <a:miter lim="800000"/>
              <a:headEnd/>
              <a:tailEnd/>
            </a:ln>
            <a:effectLst/>
          </p:spPr>
          <p:txBody>
            <a:bodyPr wrap="none" anchor="ctr"/>
            <a:lstStyle/>
            <a:p>
              <a:endParaRPr lang="en-US"/>
            </a:p>
          </p:txBody>
        </p:sp>
        <p:sp>
          <p:nvSpPr>
            <p:cNvPr id="991287" name="AutoShape 55"/>
            <p:cNvSpPr>
              <a:spLocks noChangeArrowheads="1"/>
            </p:cNvSpPr>
            <p:nvPr/>
          </p:nvSpPr>
          <p:spPr bwMode="auto">
            <a:xfrm>
              <a:off x="1485" y="3320"/>
              <a:ext cx="118" cy="30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grpSp>
          <p:nvGrpSpPr>
            <p:cNvPr id="5" name="Group 56"/>
            <p:cNvGrpSpPr>
              <a:grpSpLocks/>
            </p:cNvGrpSpPr>
            <p:nvPr/>
          </p:nvGrpSpPr>
          <p:grpSpPr bwMode="auto">
            <a:xfrm rot="5400000">
              <a:off x="1236" y="2290"/>
              <a:ext cx="371" cy="418"/>
              <a:chOff x="4845" y="1391"/>
              <a:chExt cx="655" cy="1096"/>
            </a:xfrm>
          </p:grpSpPr>
          <p:sp>
            <p:nvSpPr>
              <p:cNvPr id="991289" name="AutoShape 57"/>
              <p:cNvSpPr>
                <a:spLocks noChangeArrowheads="1"/>
              </p:cNvSpPr>
              <p:nvPr/>
            </p:nvSpPr>
            <p:spPr bwMode="auto">
              <a:xfrm>
                <a:off x="4845" y="1571"/>
                <a:ext cx="655"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292929"/>
              </a:solidFill>
              <a:ln w="9525">
                <a:noFill/>
                <a:miter lim="800000"/>
                <a:headEnd/>
                <a:tailEnd/>
              </a:ln>
              <a:effectLst/>
            </p:spPr>
            <p:txBody>
              <a:bodyPr wrap="none" anchor="ctr"/>
              <a:lstStyle/>
              <a:p>
                <a:endParaRPr lang="en-US"/>
              </a:p>
            </p:txBody>
          </p:sp>
          <p:sp>
            <p:nvSpPr>
              <p:cNvPr id="991290" name="AutoShape 58"/>
              <p:cNvSpPr>
                <a:spLocks noChangeArrowheads="1"/>
              </p:cNvSpPr>
              <p:nvPr/>
            </p:nvSpPr>
            <p:spPr bwMode="auto">
              <a:xfrm>
                <a:off x="5097" y="1391"/>
                <a:ext cx="237" cy="323"/>
              </a:xfrm>
              <a:prstGeom prst="moon">
                <a:avLst>
                  <a:gd name="adj" fmla="val 50000"/>
                </a:avLst>
              </a:prstGeom>
              <a:solidFill>
                <a:srgbClr val="292929"/>
              </a:solidFill>
              <a:ln w="9525">
                <a:noFill/>
                <a:miter lim="800000"/>
                <a:headEnd/>
                <a:tailEnd/>
              </a:ln>
              <a:effectLst/>
            </p:spPr>
            <p:txBody>
              <a:bodyPr wrap="none" anchor="ctr"/>
              <a:lstStyle/>
              <a:p>
                <a:endParaRPr lang="en-US"/>
              </a:p>
            </p:txBody>
          </p:sp>
        </p:grpSp>
        <p:sp>
          <p:nvSpPr>
            <p:cNvPr id="991291" name="AutoShape 59"/>
            <p:cNvSpPr>
              <a:spLocks noChangeArrowheads="1"/>
            </p:cNvSpPr>
            <p:nvPr/>
          </p:nvSpPr>
          <p:spPr bwMode="auto">
            <a:xfrm rot="-5400000">
              <a:off x="552" y="2604"/>
              <a:ext cx="308" cy="488"/>
            </a:xfrm>
            <a:prstGeom prst="moon">
              <a:avLst>
                <a:gd name="adj" fmla="val 50000"/>
              </a:avLst>
            </a:prstGeom>
            <a:solidFill>
              <a:srgbClr val="000000"/>
            </a:solidFill>
            <a:ln w="9525">
              <a:noFill/>
              <a:miter lim="800000"/>
              <a:headEnd/>
              <a:tailEnd/>
            </a:ln>
            <a:effectLst/>
          </p:spPr>
          <p:txBody>
            <a:bodyPr wrap="none" anchor="ctr"/>
            <a:lstStyle/>
            <a:p>
              <a:endParaRPr lang="en-US"/>
            </a:p>
          </p:txBody>
        </p:sp>
        <p:grpSp>
          <p:nvGrpSpPr>
            <p:cNvPr id="6" name="Group 60"/>
            <p:cNvGrpSpPr>
              <a:grpSpLocks/>
            </p:cNvGrpSpPr>
            <p:nvPr/>
          </p:nvGrpSpPr>
          <p:grpSpPr bwMode="auto">
            <a:xfrm rot="5400000">
              <a:off x="1005" y="2635"/>
              <a:ext cx="520" cy="715"/>
              <a:chOff x="4000" y="3227"/>
              <a:chExt cx="868" cy="1093"/>
            </a:xfrm>
          </p:grpSpPr>
          <p:sp>
            <p:nvSpPr>
              <p:cNvPr id="991293" name="AutoShape 61"/>
              <p:cNvSpPr>
                <a:spLocks noChangeArrowheads="1"/>
              </p:cNvSpPr>
              <p:nvPr/>
            </p:nvSpPr>
            <p:spPr bwMode="auto">
              <a:xfrm>
                <a:off x="4000" y="3404"/>
                <a:ext cx="868" cy="91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B2B2B2"/>
              </a:solidFill>
              <a:ln w="9525">
                <a:noFill/>
                <a:miter lim="800000"/>
                <a:headEnd/>
                <a:tailEnd/>
              </a:ln>
              <a:effectLst/>
            </p:spPr>
            <p:txBody>
              <a:bodyPr wrap="none" anchor="ctr"/>
              <a:lstStyle/>
              <a:p>
                <a:endParaRPr lang="en-US"/>
              </a:p>
            </p:txBody>
          </p:sp>
          <p:sp>
            <p:nvSpPr>
              <p:cNvPr id="991294" name="AutoShape 62"/>
              <p:cNvSpPr>
                <a:spLocks noChangeArrowheads="1"/>
              </p:cNvSpPr>
              <p:nvPr/>
            </p:nvSpPr>
            <p:spPr bwMode="auto">
              <a:xfrm>
                <a:off x="4387" y="3227"/>
                <a:ext cx="88" cy="37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B2B2B2"/>
              </a:solidFill>
              <a:ln w="9525">
                <a:noFill/>
                <a:miter lim="800000"/>
                <a:headEnd/>
                <a:tailEnd/>
              </a:ln>
              <a:effectLst/>
            </p:spPr>
            <p:txBody>
              <a:bodyPr wrap="none" anchor="ctr"/>
              <a:lstStyle/>
              <a:p>
                <a:endParaRPr lang="en-US"/>
              </a:p>
            </p:txBody>
          </p:sp>
        </p:grpSp>
        <p:sp>
          <p:nvSpPr>
            <p:cNvPr id="991295" name="Oval 63"/>
            <p:cNvSpPr>
              <a:spLocks noChangeArrowheads="1"/>
            </p:cNvSpPr>
            <p:nvPr/>
          </p:nvSpPr>
          <p:spPr bwMode="auto">
            <a:xfrm rot="1434033">
              <a:off x="473" y="2012"/>
              <a:ext cx="261" cy="592"/>
            </a:xfrm>
            <a:prstGeom prst="ellipse">
              <a:avLst/>
            </a:prstGeom>
            <a:solidFill>
              <a:srgbClr val="292929"/>
            </a:solidFill>
            <a:ln w="9525">
              <a:noFill/>
              <a:round/>
              <a:headEnd/>
              <a:tailEnd/>
            </a:ln>
            <a:effectLst/>
          </p:spPr>
          <p:txBody>
            <a:bodyPr wrap="none" anchor="ctr"/>
            <a:lstStyle/>
            <a:p>
              <a:endParaRPr lang="en-US"/>
            </a:p>
          </p:txBody>
        </p:sp>
        <p:sp>
          <p:nvSpPr>
            <p:cNvPr id="991296" name="Oval 64"/>
            <p:cNvSpPr>
              <a:spLocks noChangeArrowheads="1"/>
            </p:cNvSpPr>
            <p:nvPr/>
          </p:nvSpPr>
          <p:spPr bwMode="auto">
            <a:xfrm rot="3296886">
              <a:off x="1691" y="3299"/>
              <a:ext cx="261" cy="592"/>
            </a:xfrm>
            <a:prstGeom prst="ellipse">
              <a:avLst/>
            </a:prstGeom>
            <a:solidFill>
              <a:srgbClr val="B2B2B2"/>
            </a:solidFill>
            <a:ln w="9525">
              <a:noFill/>
              <a:round/>
              <a:headEnd/>
              <a:tailEnd/>
            </a:ln>
            <a:effectLst/>
          </p:spPr>
          <p:txBody>
            <a:bodyPr wrap="none" anchor="ctr"/>
            <a:lstStyle/>
            <a:p>
              <a:endParaRPr lang="en-US"/>
            </a:p>
          </p:txBody>
        </p:sp>
        <p:sp>
          <p:nvSpPr>
            <p:cNvPr id="991297" name="AutoShape 65"/>
            <p:cNvSpPr>
              <a:spLocks noChangeArrowheads="1"/>
            </p:cNvSpPr>
            <p:nvPr/>
          </p:nvSpPr>
          <p:spPr bwMode="auto">
            <a:xfrm>
              <a:off x="1843" y="3586"/>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991298" name="AutoShape 66"/>
            <p:cNvSpPr>
              <a:spLocks noChangeArrowheads="1"/>
            </p:cNvSpPr>
            <p:nvPr/>
          </p:nvSpPr>
          <p:spPr bwMode="auto">
            <a:xfrm>
              <a:off x="865" y="2080"/>
              <a:ext cx="245" cy="259"/>
            </a:xfrm>
            <a:prstGeom prst="moon">
              <a:avLst>
                <a:gd name="adj" fmla="val 78009"/>
              </a:avLst>
            </a:prstGeom>
            <a:solidFill>
              <a:srgbClr val="000000"/>
            </a:solidFill>
            <a:ln w="9525">
              <a:noFill/>
              <a:miter lim="800000"/>
              <a:headEnd/>
              <a:tailEnd/>
            </a:ln>
            <a:effectLst/>
          </p:spPr>
          <p:txBody>
            <a:bodyPr wrap="none" anchor="ctr"/>
            <a:lstStyle/>
            <a:p>
              <a:endParaRPr lang="en-US"/>
            </a:p>
          </p:txBody>
        </p:sp>
        <p:sp>
          <p:nvSpPr>
            <p:cNvPr id="991299" name="AutoShape 67"/>
            <p:cNvSpPr>
              <a:spLocks noChangeArrowheads="1"/>
            </p:cNvSpPr>
            <p:nvPr/>
          </p:nvSpPr>
          <p:spPr bwMode="auto">
            <a:xfrm>
              <a:off x="1907" y="2966"/>
              <a:ext cx="198" cy="195"/>
            </a:xfrm>
            <a:prstGeom prst="moon">
              <a:avLst>
                <a:gd name="adj" fmla="val 78009"/>
              </a:avLst>
            </a:prstGeom>
            <a:solidFill>
              <a:srgbClr val="808080"/>
            </a:solidFill>
            <a:ln w="9525">
              <a:noFill/>
              <a:miter lim="800000"/>
              <a:headEnd/>
              <a:tailEnd/>
            </a:ln>
            <a:effectLst/>
          </p:spPr>
          <p:txBody>
            <a:bodyPr wrap="none" anchor="ctr"/>
            <a:lstStyle/>
            <a:p>
              <a:endParaRPr lang="en-US"/>
            </a:p>
          </p:txBody>
        </p:sp>
      </p:grpSp>
      <p:sp>
        <p:nvSpPr>
          <p:cNvPr id="991300" name="Rectangle 68"/>
          <p:cNvSpPr>
            <a:spLocks noChangeArrowheads="1"/>
          </p:cNvSpPr>
          <p:nvPr/>
        </p:nvSpPr>
        <p:spPr bwMode="auto">
          <a:xfrm>
            <a:off x="3136900" y="4824413"/>
            <a:ext cx="384175" cy="385762"/>
          </a:xfrm>
          <a:prstGeom prst="rect">
            <a:avLst/>
          </a:prstGeom>
          <a:solidFill>
            <a:srgbClr val="FF3300">
              <a:alpha val="57001"/>
            </a:srgbClr>
          </a:solidFill>
          <a:ln w="9525">
            <a:noFill/>
            <a:miter lim="800000"/>
            <a:headEnd/>
            <a:tailEnd/>
          </a:ln>
          <a:effectLst/>
        </p:spPr>
        <p:txBody>
          <a:bodyPr wrap="none" anchor="ctr"/>
          <a:lstStyle/>
          <a:p>
            <a:endParaRPr lang="en-US"/>
          </a:p>
        </p:txBody>
      </p:sp>
      <p:sp>
        <p:nvSpPr>
          <p:cNvPr id="991301" name="Oval 69"/>
          <p:cNvSpPr>
            <a:spLocks noChangeArrowheads="1"/>
          </p:cNvSpPr>
          <p:nvPr/>
        </p:nvSpPr>
        <p:spPr bwMode="auto">
          <a:xfrm>
            <a:off x="3294063" y="4995863"/>
            <a:ext cx="60325" cy="60325"/>
          </a:xfrm>
          <a:prstGeom prst="ellipse">
            <a:avLst/>
          </a:prstGeom>
          <a:solidFill>
            <a:srgbClr val="FF3300"/>
          </a:solidFill>
          <a:ln w="9525">
            <a:solidFill>
              <a:srgbClr val="FF3300"/>
            </a:solidFill>
            <a:round/>
            <a:headEnd/>
            <a:tailEnd/>
          </a:ln>
          <a:effectLst/>
        </p:spPr>
        <p:txBody>
          <a:bodyPr wrap="none" anchor="ctr"/>
          <a:lstStyle/>
          <a:p>
            <a:endParaRPr lang="en-US"/>
          </a:p>
        </p:txBody>
      </p:sp>
      <p:sp>
        <p:nvSpPr>
          <p:cNvPr id="991302" name="Rectangle 70"/>
          <p:cNvSpPr>
            <a:spLocks noChangeArrowheads="1"/>
          </p:cNvSpPr>
          <p:nvPr/>
        </p:nvSpPr>
        <p:spPr bwMode="auto">
          <a:xfrm>
            <a:off x="2890838" y="3898900"/>
            <a:ext cx="384175" cy="385763"/>
          </a:xfrm>
          <a:prstGeom prst="rect">
            <a:avLst/>
          </a:prstGeom>
          <a:solidFill>
            <a:srgbClr val="66FFFF">
              <a:alpha val="42000"/>
            </a:srgbClr>
          </a:solidFill>
          <a:ln w="9525">
            <a:noFill/>
            <a:miter lim="800000"/>
            <a:headEnd/>
            <a:tailEnd/>
          </a:ln>
          <a:effectLst/>
        </p:spPr>
        <p:txBody>
          <a:bodyPr wrap="none" anchor="ctr"/>
          <a:lstStyle/>
          <a:p>
            <a:endParaRPr lang="en-US"/>
          </a:p>
        </p:txBody>
      </p:sp>
      <p:sp>
        <p:nvSpPr>
          <p:cNvPr id="991303" name="Oval 71"/>
          <p:cNvSpPr>
            <a:spLocks noChangeArrowheads="1"/>
          </p:cNvSpPr>
          <p:nvPr/>
        </p:nvSpPr>
        <p:spPr bwMode="auto">
          <a:xfrm>
            <a:off x="3048000" y="4070350"/>
            <a:ext cx="60325" cy="60325"/>
          </a:xfrm>
          <a:prstGeom prst="ellipse">
            <a:avLst/>
          </a:prstGeom>
          <a:solidFill>
            <a:srgbClr val="66FFFF"/>
          </a:solidFill>
          <a:ln w="9525">
            <a:solidFill>
              <a:srgbClr val="66FFFF"/>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12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12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9127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912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27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Grp="1" noChangeArrowheads="1"/>
          </p:cNvSpPr>
          <p:nvPr>
            <p:ph type="sldNum" sz="quarter" idx="10"/>
          </p:nvPr>
        </p:nvSpPr>
        <p:spPr>
          <a:ln/>
        </p:spPr>
        <p:txBody>
          <a:bodyPr/>
          <a:lstStyle/>
          <a:p>
            <a:pPr>
              <a:defRPr/>
            </a:pPr>
            <a:fld id="{0948CFC0-712D-46E9-938B-C11BDA219DC7}" type="slidenum">
              <a:rPr lang="en-US"/>
              <a:pPr>
                <a:defRPr/>
              </a:pPr>
              <a:t>26</a:t>
            </a:fld>
            <a:endParaRPr lang="en-US"/>
          </a:p>
        </p:txBody>
      </p:sp>
      <p:sp>
        <p:nvSpPr>
          <p:cNvPr id="993366" name="Line 86"/>
          <p:cNvSpPr>
            <a:spLocks noChangeShapeType="1"/>
          </p:cNvSpPr>
          <p:nvPr/>
        </p:nvSpPr>
        <p:spPr bwMode="auto">
          <a:xfrm flipV="1">
            <a:off x="784225" y="3978275"/>
            <a:ext cx="3500438" cy="0"/>
          </a:xfrm>
          <a:prstGeom prst="line">
            <a:avLst/>
          </a:prstGeom>
          <a:noFill/>
          <a:ln w="15875">
            <a:solidFill>
              <a:schemeClr val="bg1"/>
            </a:solidFill>
            <a:round/>
            <a:headEnd/>
            <a:tailEnd type="triangle" w="med" len="med"/>
          </a:ln>
          <a:effectLst/>
        </p:spPr>
        <p:txBody>
          <a:bodyPr/>
          <a:lstStyle/>
          <a:p>
            <a:endParaRPr lang="en-US"/>
          </a:p>
        </p:txBody>
      </p:sp>
      <p:sp>
        <p:nvSpPr>
          <p:cNvPr id="993368" name="Line 88"/>
          <p:cNvSpPr>
            <a:spLocks noChangeShapeType="1"/>
          </p:cNvSpPr>
          <p:nvPr/>
        </p:nvSpPr>
        <p:spPr bwMode="auto">
          <a:xfrm flipV="1">
            <a:off x="5318125" y="3987800"/>
            <a:ext cx="3500438" cy="0"/>
          </a:xfrm>
          <a:prstGeom prst="line">
            <a:avLst/>
          </a:prstGeom>
          <a:noFill/>
          <a:ln w="15875">
            <a:solidFill>
              <a:schemeClr val="bg1"/>
            </a:solidFill>
            <a:round/>
            <a:headEnd/>
            <a:tailEnd type="triangle" w="med" len="med"/>
          </a:ln>
          <a:effectLst/>
        </p:spPr>
        <p:txBody>
          <a:bodyPr/>
          <a:lstStyle/>
          <a:p>
            <a:endParaRPr lang="en-US"/>
          </a:p>
        </p:txBody>
      </p:sp>
      <p:sp>
        <p:nvSpPr>
          <p:cNvPr id="993369" name="Line 89"/>
          <p:cNvSpPr>
            <a:spLocks noChangeShapeType="1"/>
          </p:cNvSpPr>
          <p:nvPr/>
        </p:nvSpPr>
        <p:spPr bwMode="auto">
          <a:xfrm flipV="1">
            <a:off x="5318125" y="1427163"/>
            <a:ext cx="0" cy="2560637"/>
          </a:xfrm>
          <a:prstGeom prst="line">
            <a:avLst/>
          </a:prstGeom>
          <a:noFill/>
          <a:ln w="15875">
            <a:solidFill>
              <a:schemeClr val="bg1"/>
            </a:solidFill>
            <a:round/>
            <a:headEnd/>
            <a:tailEnd type="triangle" w="med" len="med"/>
          </a:ln>
          <a:effectLst/>
        </p:spPr>
        <p:txBody>
          <a:bodyPr/>
          <a:lstStyle/>
          <a:p>
            <a:endParaRPr lang="en-US"/>
          </a:p>
        </p:txBody>
      </p:sp>
      <p:sp>
        <p:nvSpPr>
          <p:cNvPr id="993360" name="Freeform 80"/>
          <p:cNvSpPr>
            <a:spLocks/>
          </p:cNvSpPr>
          <p:nvPr/>
        </p:nvSpPr>
        <p:spPr bwMode="auto">
          <a:xfrm>
            <a:off x="844550" y="1417638"/>
            <a:ext cx="3262313" cy="2544762"/>
          </a:xfrm>
          <a:custGeom>
            <a:avLst/>
            <a:gdLst/>
            <a:ahLst/>
            <a:cxnLst>
              <a:cxn ang="0">
                <a:pos x="0" y="1603"/>
              </a:cxn>
              <a:cxn ang="0">
                <a:pos x="106" y="960"/>
              </a:cxn>
              <a:cxn ang="0">
                <a:pos x="224" y="649"/>
              </a:cxn>
              <a:cxn ang="0">
                <a:pos x="394" y="432"/>
              </a:cxn>
              <a:cxn ang="0">
                <a:pos x="578" y="283"/>
              </a:cxn>
              <a:cxn ang="0">
                <a:pos x="807" y="192"/>
              </a:cxn>
              <a:cxn ang="0">
                <a:pos x="1104" y="115"/>
              </a:cxn>
              <a:cxn ang="0">
                <a:pos x="1364" y="77"/>
              </a:cxn>
              <a:cxn ang="0">
                <a:pos x="1776" y="29"/>
              </a:cxn>
              <a:cxn ang="0">
                <a:pos x="2055" y="0"/>
              </a:cxn>
            </a:cxnLst>
            <a:rect l="0" t="0" r="r" b="b"/>
            <a:pathLst>
              <a:path w="2055" h="1603">
                <a:moveTo>
                  <a:pt x="0" y="1603"/>
                </a:moveTo>
                <a:cubicBezTo>
                  <a:pt x="18" y="1494"/>
                  <a:pt x="69" y="1119"/>
                  <a:pt x="106" y="960"/>
                </a:cubicBezTo>
                <a:cubicBezTo>
                  <a:pt x="143" y="801"/>
                  <a:pt x="176" y="737"/>
                  <a:pt x="224" y="649"/>
                </a:cubicBezTo>
                <a:cubicBezTo>
                  <a:pt x="272" y="561"/>
                  <a:pt x="335" y="493"/>
                  <a:pt x="394" y="432"/>
                </a:cubicBezTo>
                <a:cubicBezTo>
                  <a:pt x="453" y="371"/>
                  <a:pt x="509" y="323"/>
                  <a:pt x="578" y="283"/>
                </a:cubicBezTo>
                <a:cubicBezTo>
                  <a:pt x="647" y="243"/>
                  <a:pt x="719" y="220"/>
                  <a:pt x="807" y="192"/>
                </a:cubicBezTo>
                <a:cubicBezTo>
                  <a:pt x="895" y="164"/>
                  <a:pt x="1011" y="134"/>
                  <a:pt x="1104" y="115"/>
                </a:cubicBezTo>
                <a:cubicBezTo>
                  <a:pt x="1197" y="96"/>
                  <a:pt x="1252" y="91"/>
                  <a:pt x="1364" y="77"/>
                </a:cubicBezTo>
                <a:cubicBezTo>
                  <a:pt x="1476" y="63"/>
                  <a:pt x="1661" y="42"/>
                  <a:pt x="1776" y="29"/>
                </a:cubicBezTo>
                <a:cubicBezTo>
                  <a:pt x="1891" y="16"/>
                  <a:pt x="1973" y="8"/>
                  <a:pt x="2055" y="0"/>
                </a:cubicBezTo>
              </a:path>
            </a:pathLst>
          </a:custGeom>
          <a:noFill/>
          <a:ln w="28575" cmpd="sng">
            <a:solidFill>
              <a:srgbClr val="00FFFF"/>
            </a:solidFill>
            <a:round/>
            <a:headEnd/>
            <a:tailEnd/>
          </a:ln>
          <a:effectLst/>
        </p:spPr>
        <p:txBody>
          <a:bodyPr/>
          <a:lstStyle/>
          <a:p>
            <a:endParaRPr lang="en-US"/>
          </a:p>
        </p:txBody>
      </p:sp>
      <p:sp>
        <p:nvSpPr>
          <p:cNvPr id="993361" name="Freeform 81"/>
          <p:cNvSpPr>
            <a:spLocks/>
          </p:cNvSpPr>
          <p:nvPr/>
        </p:nvSpPr>
        <p:spPr bwMode="auto">
          <a:xfrm>
            <a:off x="5394325" y="1341438"/>
            <a:ext cx="3170238" cy="2605087"/>
          </a:xfrm>
          <a:custGeom>
            <a:avLst/>
            <a:gdLst/>
            <a:ahLst/>
            <a:cxnLst>
              <a:cxn ang="0">
                <a:pos x="0" y="1641"/>
              </a:cxn>
              <a:cxn ang="0">
                <a:pos x="29" y="1209"/>
              </a:cxn>
              <a:cxn ang="0">
                <a:pos x="106" y="859"/>
              </a:cxn>
              <a:cxn ang="0">
                <a:pos x="202" y="624"/>
              </a:cxn>
              <a:cxn ang="0">
                <a:pos x="288" y="470"/>
              </a:cxn>
              <a:cxn ang="0">
                <a:pos x="432" y="345"/>
              </a:cxn>
              <a:cxn ang="0">
                <a:pos x="580" y="259"/>
              </a:cxn>
              <a:cxn ang="0">
                <a:pos x="718" y="205"/>
              </a:cxn>
              <a:cxn ang="0">
                <a:pos x="932" y="144"/>
              </a:cxn>
              <a:cxn ang="0">
                <a:pos x="1152" y="105"/>
              </a:cxn>
              <a:cxn ang="0">
                <a:pos x="1431" y="67"/>
              </a:cxn>
              <a:cxn ang="0">
                <a:pos x="1997" y="0"/>
              </a:cxn>
            </a:cxnLst>
            <a:rect l="0" t="0" r="r" b="b"/>
            <a:pathLst>
              <a:path w="1997" h="1641">
                <a:moveTo>
                  <a:pt x="0" y="1641"/>
                </a:moveTo>
                <a:cubicBezTo>
                  <a:pt x="5" y="1569"/>
                  <a:pt x="11" y="1339"/>
                  <a:pt x="29" y="1209"/>
                </a:cubicBezTo>
                <a:cubicBezTo>
                  <a:pt x="47" y="1079"/>
                  <a:pt x="77" y="956"/>
                  <a:pt x="106" y="859"/>
                </a:cubicBezTo>
                <a:cubicBezTo>
                  <a:pt x="135" y="762"/>
                  <a:pt x="172" y="689"/>
                  <a:pt x="202" y="624"/>
                </a:cubicBezTo>
                <a:cubicBezTo>
                  <a:pt x="232" y="559"/>
                  <a:pt x="250" y="517"/>
                  <a:pt x="288" y="470"/>
                </a:cubicBezTo>
                <a:cubicBezTo>
                  <a:pt x="326" y="423"/>
                  <a:pt x="383" y="380"/>
                  <a:pt x="432" y="345"/>
                </a:cubicBezTo>
                <a:cubicBezTo>
                  <a:pt x="481" y="310"/>
                  <a:pt x="532" y="282"/>
                  <a:pt x="580" y="259"/>
                </a:cubicBezTo>
                <a:cubicBezTo>
                  <a:pt x="628" y="236"/>
                  <a:pt x="659" y="224"/>
                  <a:pt x="718" y="205"/>
                </a:cubicBezTo>
                <a:cubicBezTo>
                  <a:pt x="777" y="186"/>
                  <a:pt x="860" y="161"/>
                  <a:pt x="932" y="144"/>
                </a:cubicBezTo>
                <a:cubicBezTo>
                  <a:pt x="1004" y="127"/>
                  <a:pt x="1069" y="118"/>
                  <a:pt x="1152" y="105"/>
                </a:cubicBezTo>
                <a:cubicBezTo>
                  <a:pt x="1235" y="92"/>
                  <a:pt x="1290" y="84"/>
                  <a:pt x="1431" y="67"/>
                </a:cubicBezTo>
                <a:cubicBezTo>
                  <a:pt x="1572" y="50"/>
                  <a:pt x="1903" y="11"/>
                  <a:pt x="1997" y="0"/>
                </a:cubicBezTo>
              </a:path>
            </a:pathLst>
          </a:custGeom>
          <a:noFill/>
          <a:ln w="28575" cmpd="sng">
            <a:solidFill>
              <a:srgbClr val="00FFFF"/>
            </a:solidFill>
            <a:round/>
            <a:headEnd/>
            <a:tailEnd/>
          </a:ln>
          <a:effectLst/>
        </p:spPr>
        <p:txBody>
          <a:bodyPr/>
          <a:lstStyle/>
          <a:p>
            <a:endParaRPr lang="en-US"/>
          </a:p>
        </p:txBody>
      </p:sp>
      <p:sp>
        <p:nvSpPr>
          <p:cNvPr id="993363" name="Freeform 83"/>
          <p:cNvSpPr>
            <a:spLocks/>
          </p:cNvSpPr>
          <p:nvPr/>
        </p:nvSpPr>
        <p:spPr bwMode="auto">
          <a:xfrm>
            <a:off x="844550" y="1524000"/>
            <a:ext cx="3276600" cy="2408238"/>
          </a:xfrm>
          <a:custGeom>
            <a:avLst/>
            <a:gdLst/>
            <a:ahLst/>
            <a:cxnLst>
              <a:cxn ang="0">
                <a:pos x="0" y="1517"/>
              </a:cxn>
              <a:cxn ang="0">
                <a:pos x="106" y="1018"/>
              </a:cxn>
              <a:cxn ang="0">
                <a:pos x="202" y="730"/>
              </a:cxn>
              <a:cxn ang="0">
                <a:pos x="288" y="509"/>
              </a:cxn>
              <a:cxn ang="0">
                <a:pos x="432" y="269"/>
              </a:cxn>
              <a:cxn ang="0">
                <a:pos x="528" y="163"/>
              </a:cxn>
              <a:cxn ang="0">
                <a:pos x="692" y="67"/>
              </a:cxn>
              <a:cxn ang="0">
                <a:pos x="826" y="29"/>
              </a:cxn>
              <a:cxn ang="0">
                <a:pos x="970" y="10"/>
              </a:cxn>
              <a:cxn ang="0">
                <a:pos x="1114" y="10"/>
              </a:cxn>
              <a:cxn ang="0">
                <a:pos x="1229" y="10"/>
              </a:cxn>
              <a:cxn ang="0">
                <a:pos x="1344" y="10"/>
              </a:cxn>
              <a:cxn ang="0">
                <a:pos x="2064" y="0"/>
              </a:cxn>
            </a:cxnLst>
            <a:rect l="0" t="0" r="r" b="b"/>
            <a:pathLst>
              <a:path w="2064" h="1517">
                <a:moveTo>
                  <a:pt x="0" y="1517"/>
                </a:moveTo>
                <a:cubicBezTo>
                  <a:pt x="18" y="1434"/>
                  <a:pt x="72" y="1149"/>
                  <a:pt x="106" y="1018"/>
                </a:cubicBezTo>
                <a:cubicBezTo>
                  <a:pt x="140" y="887"/>
                  <a:pt x="172" y="815"/>
                  <a:pt x="202" y="730"/>
                </a:cubicBezTo>
                <a:cubicBezTo>
                  <a:pt x="232" y="645"/>
                  <a:pt x="250" y="586"/>
                  <a:pt x="288" y="509"/>
                </a:cubicBezTo>
                <a:cubicBezTo>
                  <a:pt x="326" y="432"/>
                  <a:pt x="392" y="327"/>
                  <a:pt x="432" y="269"/>
                </a:cubicBezTo>
                <a:cubicBezTo>
                  <a:pt x="472" y="211"/>
                  <a:pt x="485" y="197"/>
                  <a:pt x="528" y="163"/>
                </a:cubicBezTo>
                <a:cubicBezTo>
                  <a:pt x="571" y="129"/>
                  <a:pt x="642" y="89"/>
                  <a:pt x="692" y="67"/>
                </a:cubicBezTo>
                <a:cubicBezTo>
                  <a:pt x="742" y="45"/>
                  <a:pt x="780" y="38"/>
                  <a:pt x="826" y="29"/>
                </a:cubicBezTo>
                <a:cubicBezTo>
                  <a:pt x="872" y="20"/>
                  <a:pt x="922" y="13"/>
                  <a:pt x="970" y="10"/>
                </a:cubicBezTo>
                <a:cubicBezTo>
                  <a:pt x="1018" y="7"/>
                  <a:pt x="1071" y="10"/>
                  <a:pt x="1114" y="10"/>
                </a:cubicBezTo>
                <a:cubicBezTo>
                  <a:pt x="1157" y="10"/>
                  <a:pt x="1191" y="10"/>
                  <a:pt x="1229" y="10"/>
                </a:cubicBezTo>
                <a:cubicBezTo>
                  <a:pt x="1267" y="10"/>
                  <a:pt x="1205" y="12"/>
                  <a:pt x="1344" y="10"/>
                </a:cubicBezTo>
                <a:cubicBezTo>
                  <a:pt x="1483" y="8"/>
                  <a:pt x="1944" y="2"/>
                  <a:pt x="2064" y="0"/>
                </a:cubicBezTo>
              </a:path>
            </a:pathLst>
          </a:custGeom>
          <a:noFill/>
          <a:ln w="38100" cmpd="sng">
            <a:solidFill>
              <a:srgbClr val="66FF33"/>
            </a:solidFill>
            <a:round/>
            <a:headEnd/>
            <a:tailEnd/>
          </a:ln>
          <a:effectLst/>
        </p:spPr>
        <p:txBody>
          <a:bodyPr/>
          <a:lstStyle/>
          <a:p>
            <a:endParaRPr lang="en-US"/>
          </a:p>
        </p:txBody>
      </p:sp>
      <p:sp>
        <p:nvSpPr>
          <p:cNvPr id="993365" name="Freeform 85"/>
          <p:cNvSpPr>
            <a:spLocks/>
          </p:cNvSpPr>
          <p:nvPr/>
        </p:nvSpPr>
        <p:spPr bwMode="auto">
          <a:xfrm>
            <a:off x="5380038" y="1503363"/>
            <a:ext cx="3170237" cy="2413000"/>
          </a:xfrm>
          <a:custGeom>
            <a:avLst/>
            <a:gdLst/>
            <a:ahLst/>
            <a:cxnLst>
              <a:cxn ang="0">
                <a:pos x="0" y="1520"/>
              </a:cxn>
              <a:cxn ang="0">
                <a:pos x="67" y="1136"/>
              </a:cxn>
              <a:cxn ang="0">
                <a:pos x="115" y="887"/>
              </a:cxn>
              <a:cxn ang="0">
                <a:pos x="182" y="608"/>
              </a:cxn>
              <a:cxn ang="0">
                <a:pos x="259" y="445"/>
              </a:cxn>
              <a:cxn ang="0">
                <a:pos x="336" y="291"/>
              </a:cxn>
              <a:cxn ang="0">
                <a:pos x="432" y="167"/>
              </a:cxn>
              <a:cxn ang="0">
                <a:pos x="566" y="71"/>
              </a:cxn>
              <a:cxn ang="0">
                <a:pos x="768" y="32"/>
              </a:cxn>
              <a:cxn ang="0">
                <a:pos x="941" y="23"/>
              </a:cxn>
              <a:cxn ang="0">
                <a:pos x="1353" y="3"/>
              </a:cxn>
              <a:cxn ang="0">
                <a:pos x="1997" y="3"/>
              </a:cxn>
            </a:cxnLst>
            <a:rect l="0" t="0" r="r" b="b"/>
            <a:pathLst>
              <a:path w="1997" h="1520">
                <a:moveTo>
                  <a:pt x="0" y="1520"/>
                </a:moveTo>
                <a:cubicBezTo>
                  <a:pt x="11" y="1456"/>
                  <a:pt x="48" y="1241"/>
                  <a:pt x="67" y="1136"/>
                </a:cubicBezTo>
                <a:cubicBezTo>
                  <a:pt x="86" y="1031"/>
                  <a:pt x="96" y="975"/>
                  <a:pt x="115" y="887"/>
                </a:cubicBezTo>
                <a:cubicBezTo>
                  <a:pt x="134" y="799"/>
                  <a:pt x="158" y="682"/>
                  <a:pt x="182" y="608"/>
                </a:cubicBezTo>
                <a:cubicBezTo>
                  <a:pt x="206" y="534"/>
                  <a:pt x="233" y="498"/>
                  <a:pt x="259" y="445"/>
                </a:cubicBezTo>
                <a:cubicBezTo>
                  <a:pt x="285" y="392"/>
                  <a:pt x="307" y="337"/>
                  <a:pt x="336" y="291"/>
                </a:cubicBezTo>
                <a:cubicBezTo>
                  <a:pt x="365" y="245"/>
                  <a:pt x="394" y="204"/>
                  <a:pt x="432" y="167"/>
                </a:cubicBezTo>
                <a:cubicBezTo>
                  <a:pt x="470" y="130"/>
                  <a:pt x="510" y="93"/>
                  <a:pt x="566" y="71"/>
                </a:cubicBezTo>
                <a:cubicBezTo>
                  <a:pt x="622" y="49"/>
                  <a:pt x="706" y="40"/>
                  <a:pt x="768" y="32"/>
                </a:cubicBezTo>
                <a:cubicBezTo>
                  <a:pt x="830" y="24"/>
                  <a:pt x="844" y="28"/>
                  <a:pt x="941" y="23"/>
                </a:cubicBezTo>
                <a:cubicBezTo>
                  <a:pt x="1038" y="18"/>
                  <a:pt x="1177" y="6"/>
                  <a:pt x="1353" y="3"/>
                </a:cubicBezTo>
                <a:cubicBezTo>
                  <a:pt x="1529" y="0"/>
                  <a:pt x="1863" y="3"/>
                  <a:pt x="1997" y="3"/>
                </a:cubicBezTo>
              </a:path>
            </a:pathLst>
          </a:custGeom>
          <a:noFill/>
          <a:ln w="28575" cmpd="sng">
            <a:solidFill>
              <a:srgbClr val="66FF33"/>
            </a:solidFill>
            <a:round/>
            <a:headEnd/>
            <a:tailEnd/>
          </a:ln>
          <a:effectLst/>
        </p:spPr>
        <p:txBody>
          <a:bodyPr/>
          <a:lstStyle/>
          <a:p>
            <a:endParaRPr lang="en-US"/>
          </a:p>
        </p:txBody>
      </p:sp>
      <p:sp>
        <p:nvSpPr>
          <p:cNvPr id="993282"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Empirical PSNR v.s. window size </a:t>
            </a:r>
          </a:p>
        </p:txBody>
      </p:sp>
      <p:sp>
        <p:nvSpPr>
          <p:cNvPr id="993283"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993318" name="Text Box 38"/>
          <p:cNvSpPr txBox="1">
            <a:spLocks noChangeArrowheads="1"/>
          </p:cNvSpPr>
          <p:nvPr/>
        </p:nvSpPr>
        <p:spPr bwMode="auto">
          <a:xfrm>
            <a:off x="942975" y="5272088"/>
            <a:ext cx="3014663" cy="2017712"/>
          </a:xfrm>
          <a:prstGeom prst="rect">
            <a:avLst/>
          </a:prstGeom>
          <a:noFill/>
          <a:ln w="9525">
            <a:noFill/>
            <a:miter lim="800000"/>
            <a:headEnd/>
            <a:tailEnd/>
          </a:ln>
          <a:effectLst/>
        </p:spPr>
        <p:txBody>
          <a:bodyPr>
            <a:spAutoFit/>
          </a:bodyPr>
          <a:lstStyle/>
          <a:p>
            <a:pPr algn="ctr">
              <a:spcBef>
                <a:spcPct val="50000"/>
              </a:spcBef>
            </a:pPr>
            <a:r>
              <a:rPr lang="en-US">
                <a:solidFill>
                  <a:srgbClr val="00FFFF"/>
                </a:solidFill>
              </a:rPr>
              <a:t>Good fit with a power law</a:t>
            </a:r>
          </a:p>
          <a:p>
            <a:pPr algn="ctr">
              <a:spcBef>
                <a:spcPct val="50000"/>
              </a:spcBef>
            </a:pPr>
            <a:endParaRPr lang="en-US">
              <a:solidFill>
                <a:srgbClr val="00FFFF"/>
              </a:solidFill>
            </a:endParaRPr>
          </a:p>
          <a:p>
            <a:pPr algn="ctr">
              <a:spcBef>
                <a:spcPct val="50000"/>
              </a:spcBef>
            </a:pPr>
            <a:endParaRPr lang="en-US">
              <a:solidFill>
                <a:srgbClr val="00FFFF"/>
              </a:solidFill>
            </a:endParaRPr>
          </a:p>
          <a:p>
            <a:pPr algn="ctr">
              <a:spcBef>
                <a:spcPct val="50000"/>
              </a:spcBef>
            </a:pPr>
            <a:endParaRPr lang="en-US">
              <a:solidFill>
                <a:srgbClr val="00FFFF"/>
              </a:solidFill>
            </a:endParaRPr>
          </a:p>
          <a:p>
            <a:pPr algn="ctr">
              <a:spcBef>
                <a:spcPct val="50000"/>
              </a:spcBef>
            </a:pPr>
            <a:endParaRPr lang="en-US">
              <a:solidFill>
                <a:srgbClr val="00FFFF"/>
              </a:solidFill>
            </a:endParaRPr>
          </a:p>
        </p:txBody>
      </p:sp>
      <p:graphicFrame>
        <p:nvGraphicFramePr>
          <p:cNvPr id="993319" name="Object 51"/>
          <p:cNvGraphicFramePr>
            <a:graphicFrameLocks noChangeAspect="1"/>
          </p:cNvGraphicFramePr>
          <p:nvPr/>
        </p:nvGraphicFramePr>
        <p:xfrm>
          <a:off x="1038225" y="5608638"/>
          <a:ext cx="2792413" cy="977900"/>
        </p:xfrm>
        <a:graphic>
          <a:graphicData uri="http://schemas.openxmlformats.org/presentationml/2006/ole">
            <p:oleObj spid="_x0000_s993319" name="Equation" r:id="rId4" imgW="1041120" imgH="393480" progId="Equation.3">
              <p:embed/>
            </p:oleObj>
          </a:graphicData>
        </a:graphic>
      </p:graphicFrame>
      <p:sp>
        <p:nvSpPr>
          <p:cNvPr id="993320" name="Text Box 40"/>
          <p:cNvSpPr txBox="1">
            <a:spLocks noChangeArrowheads="1"/>
          </p:cNvSpPr>
          <p:nvPr/>
        </p:nvSpPr>
        <p:spPr bwMode="auto">
          <a:xfrm>
            <a:off x="4924425" y="5272088"/>
            <a:ext cx="3886200" cy="1892826"/>
          </a:xfrm>
          <a:prstGeom prst="rect">
            <a:avLst/>
          </a:prstGeom>
          <a:noFill/>
          <a:ln w="9525">
            <a:noFill/>
            <a:miter lim="800000"/>
            <a:headEnd/>
            <a:tailEnd/>
          </a:ln>
          <a:effectLst/>
        </p:spPr>
        <p:txBody>
          <a:bodyPr>
            <a:spAutoFit/>
          </a:bodyPr>
          <a:lstStyle/>
          <a:p>
            <a:pPr>
              <a:spcBef>
                <a:spcPct val="50000"/>
              </a:spcBef>
            </a:pPr>
            <a:r>
              <a:rPr lang="en-US" dirty="0">
                <a:solidFill>
                  <a:srgbClr val="66FF33"/>
                </a:solidFill>
              </a:rPr>
              <a:t>Poor fit with an </a:t>
            </a:r>
            <a:r>
              <a:rPr lang="en-US" dirty="0" smtClean="0">
                <a:solidFill>
                  <a:srgbClr val="66FF33"/>
                </a:solidFill>
              </a:rPr>
              <a:t>exponential curve </a:t>
            </a:r>
            <a:r>
              <a:rPr lang="en-US" dirty="0">
                <a:solidFill>
                  <a:srgbClr val="66FF33"/>
                </a:solidFill>
              </a:rPr>
              <a:t>(implied by Markov models)</a:t>
            </a:r>
          </a:p>
          <a:p>
            <a:pPr>
              <a:spcBef>
                <a:spcPct val="50000"/>
              </a:spcBef>
            </a:pPr>
            <a:endParaRPr lang="en-US" dirty="0">
              <a:solidFill>
                <a:srgbClr val="66FF33"/>
              </a:solidFill>
            </a:endParaRPr>
          </a:p>
          <a:p>
            <a:pPr>
              <a:spcBef>
                <a:spcPct val="50000"/>
              </a:spcBef>
            </a:pPr>
            <a:endParaRPr lang="en-US" dirty="0">
              <a:solidFill>
                <a:srgbClr val="66FF33"/>
              </a:solidFill>
            </a:endParaRPr>
          </a:p>
          <a:p>
            <a:pPr>
              <a:spcBef>
                <a:spcPct val="50000"/>
              </a:spcBef>
            </a:pPr>
            <a:endParaRPr lang="en-US" dirty="0">
              <a:solidFill>
                <a:srgbClr val="66FF33"/>
              </a:solidFill>
            </a:endParaRPr>
          </a:p>
        </p:txBody>
      </p:sp>
      <p:graphicFrame>
        <p:nvGraphicFramePr>
          <p:cNvPr id="993321" name="Object 51"/>
          <p:cNvGraphicFramePr>
            <a:graphicFrameLocks noChangeAspect="1"/>
          </p:cNvGraphicFramePr>
          <p:nvPr/>
        </p:nvGraphicFramePr>
        <p:xfrm>
          <a:off x="5064125" y="6038850"/>
          <a:ext cx="2962275" cy="600075"/>
        </p:xfrm>
        <a:graphic>
          <a:graphicData uri="http://schemas.openxmlformats.org/presentationml/2006/ole">
            <p:oleObj spid="_x0000_s993321" name="Equation" r:id="rId5" imgW="1104840" imgH="241200" progId="Equation.3">
              <p:embed/>
            </p:oleObj>
          </a:graphicData>
        </a:graphic>
      </p:graphicFrame>
      <p:graphicFrame>
        <p:nvGraphicFramePr>
          <p:cNvPr id="993325" name="Object 51"/>
          <p:cNvGraphicFramePr>
            <a:graphicFrameLocks noChangeAspect="1"/>
          </p:cNvGraphicFramePr>
          <p:nvPr/>
        </p:nvGraphicFramePr>
        <p:xfrm>
          <a:off x="1649413" y="795338"/>
          <a:ext cx="1049337" cy="444500"/>
        </p:xfrm>
        <a:graphic>
          <a:graphicData uri="http://schemas.openxmlformats.org/presentationml/2006/ole">
            <p:oleObj spid="_x0000_s993325" name="Equation" r:id="rId6" imgW="457200" imgH="177480" progId="Equation.3">
              <p:embed/>
            </p:oleObj>
          </a:graphicData>
        </a:graphic>
      </p:graphicFrame>
      <p:graphicFrame>
        <p:nvGraphicFramePr>
          <p:cNvPr id="993326" name="Object 51"/>
          <p:cNvGraphicFramePr>
            <a:graphicFrameLocks noChangeAspect="1"/>
          </p:cNvGraphicFramePr>
          <p:nvPr/>
        </p:nvGraphicFramePr>
        <p:xfrm>
          <a:off x="6035675" y="795338"/>
          <a:ext cx="1195388" cy="444500"/>
        </p:xfrm>
        <a:graphic>
          <a:graphicData uri="http://schemas.openxmlformats.org/presentationml/2006/ole">
            <p:oleObj spid="_x0000_s993326" name="Equation" r:id="rId7" imgW="520560" imgH="177480" progId="Equation.3">
              <p:embed/>
            </p:oleObj>
          </a:graphicData>
        </a:graphic>
      </p:graphicFrame>
      <p:sp>
        <p:nvSpPr>
          <p:cNvPr id="993329" name="Line 49"/>
          <p:cNvSpPr>
            <a:spLocks noChangeShapeType="1"/>
          </p:cNvSpPr>
          <p:nvPr/>
        </p:nvSpPr>
        <p:spPr bwMode="auto">
          <a:xfrm flipH="1" flipV="1">
            <a:off x="1893888" y="1700213"/>
            <a:ext cx="3892550" cy="3557587"/>
          </a:xfrm>
          <a:prstGeom prst="line">
            <a:avLst/>
          </a:prstGeom>
          <a:noFill/>
          <a:ln w="57150">
            <a:solidFill>
              <a:srgbClr val="66FF33"/>
            </a:solidFill>
            <a:prstDash val="sysDot"/>
            <a:round/>
            <a:headEnd/>
            <a:tailEnd type="triangle" w="med" len="med"/>
          </a:ln>
          <a:effectLst/>
        </p:spPr>
        <p:txBody>
          <a:bodyPr/>
          <a:lstStyle/>
          <a:p>
            <a:endParaRPr lang="en-US"/>
          </a:p>
        </p:txBody>
      </p:sp>
      <p:sp>
        <p:nvSpPr>
          <p:cNvPr id="993330" name="Line 50"/>
          <p:cNvSpPr>
            <a:spLocks noChangeShapeType="1"/>
          </p:cNvSpPr>
          <p:nvPr/>
        </p:nvSpPr>
        <p:spPr bwMode="auto">
          <a:xfrm flipV="1">
            <a:off x="5895975" y="1652588"/>
            <a:ext cx="471488" cy="3629025"/>
          </a:xfrm>
          <a:prstGeom prst="line">
            <a:avLst/>
          </a:prstGeom>
          <a:noFill/>
          <a:ln w="57150">
            <a:solidFill>
              <a:srgbClr val="66FF33"/>
            </a:solidFill>
            <a:prstDash val="sysDot"/>
            <a:round/>
            <a:headEnd/>
            <a:tailEnd type="triangle" w="med" len="med"/>
          </a:ln>
          <a:effectLst/>
        </p:spPr>
        <p:txBody>
          <a:bodyPr/>
          <a:lstStyle/>
          <a:p>
            <a:endParaRPr lang="en-US"/>
          </a:p>
        </p:txBody>
      </p:sp>
      <p:sp>
        <p:nvSpPr>
          <p:cNvPr id="993331" name="Line 51"/>
          <p:cNvSpPr>
            <a:spLocks noChangeShapeType="1"/>
          </p:cNvSpPr>
          <p:nvPr/>
        </p:nvSpPr>
        <p:spPr bwMode="auto">
          <a:xfrm flipH="1" flipV="1">
            <a:off x="1657350" y="2022475"/>
            <a:ext cx="1065213" cy="3344863"/>
          </a:xfrm>
          <a:prstGeom prst="line">
            <a:avLst/>
          </a:prstGeom>
          <a:noFill/>
          <a:ln w="57150">
            <a:solidFill>
              <a:srgbClr val="00FFFF"/>
            </a:solidFill>
            <a:prstDash val="sysDot"/>
            <a:round/>
            <a:headEnd/>
            <a:tailEnd type="triangle" w="med" len="med"/>
          </a:ln>
          <a:effectLst/>
        </p:spPr>
        <p:txBody>
          <a:bodyPr/>
          <a:lstStyle/>
          <a:p>
            <a:endParaRPr lang="en-US"/>
          </a:p>
        </p:txBody>
      </p:sp>
      <p:sp>
        <p:nvSpPr>
          <p:cNvPr id="993332" name="Line 52"/>
          <p:cNvSpPr>
            <a:spLocks noChangeShapeType="1"/>
          </p:cNvSpPr>
          <p:nvPr/>
        </p:nvSpPr>
        <p:spPr bwMode="auto">
          <a:xfrm flipV="1">
            <a:off x="2847975" y="1919288"/>
            <a:ext cx="3357563" cy="3471862"/>
          </a:xfrm>
          <a:prstGeom prst="line">
            <a:avLst/>
          </a:prstGeom>
          <a:noFill/>
          <a:ln w="57150">
            <a:solidFill>
              <a:srgbClr val="00FFFF"/>
            </a:solidFill>
            <a:prstDash val="sysDot"/>
            <a:round/>
            <a:headEnd/>
            <a:tailEnd type="triangle" w="med" len="med"/>
          </a:ln>
          <a:effectLst/>
        </p:spPr>
        <p:txBody>
          <a:bodyPr/>
          <a:lstStyle/>
          <a:p>
            <a:endParaRPr lang="en-US"/>
          </a:p>
        </p:txBody>
      </p:sp>
      <p:sp>
        <p:nvSpPr>
          <p:cNvPr id="993339" name="Oval 59"/>
          <p:cNvSpPr>
            <a:spLocks noChangeArrowheads="1"/>
          </p:cNvSpPr>
          <p:nvPr/>
        </p:nvSpPr>
        <p:spPr bwMode="auto">
          <a:xfrm>
            <a:off x="796925" y="3902075"/>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1" name="Oval 61"/>
          <p:cNvSpPr>
            <a:spLocks noChangeArrowheads="1"/>
          </p:cNvSpPr>
          <p:nvPr/>
        </p:nvSpPr>
        <p:spPr bwMode="auto">
          <a:xfrm>
            <a:off x="933450" y="2863850"/>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2" name="Oval 62"/>
          <p:cNvSpPr>
            <a:spLocks noChangeArrowheads="1"/>
          </p:cNvSpPr>
          <p:nvPr/>
        </p:nvSpPr>
        <p:spPr bwMode="auto">
          <a:xfrm>
            <a:off x="1133475" y="2397125"/>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3" name="Oval 63"/>
          <p:cNvSpPr>
            <a:spLocks noChangeArrowheads="1"/>
          </p:cNvSpPr>
          <p:nvPr/>
        </p:nvSpPr>
        <p:spPr bwMode="auto">
          <a:xfrm>
            <a:off x="1381125" y="2057400"/>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4" name="Oval 64"/>
          <p:cNvSpPr>
            <a:spLocks noChangeArrowheads="1"/>
          </p:cNvSpPr>
          <p:nvPr/>
        </p:nvSpPr>
        <p:spPr bwMode="auto">
          <a:xfrm>
            <a:off x="1682750" y="1816100"/>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5" name="Oval 65"/>
          <p:cNvSpPr>
            <a:spLocks noChangeArrowheads="1"/>
          </p:cNvSpPr>
          <p:nvPr/>
        </p:nvSpPr>
        <p:spPr bwMode="auto">
          <a:xfrm>
            <a:off x="2051050" y="1679575"/>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6" name="Oval 66"/>
          <p:cNvSpPr>
            <a:spLocks noChangeArrowheads="1"/>
          </p:cNvSpPr>
          <p:nvPr/>
        </p:nvSpPr>
        <p:spPr bwMode="auto">
          <a:xfrm>
            <a:off x="2473325" y="1562100"/>
            <a:ext cx="136525" cy="136525"/>
          </a:xfrm>
          <a:prstGeom prst="ellipse">
            <a:avLst/>
          </a:prstGeom>
          <a:solidFill>
            <a:srgbClr val="FF0000"/>
          </a:solidFill>
          <a:ln w="9525">
            <a:noFill/>
            <a:round/>
            <a:headEnd/>
            <a:tailEnd/>
          </a:ln>
          <a:effectLst/>
        </p:spPr>
        <p:txBody>
          <a:bodyPr wrap="none" anchor="ctr"/>
          <a:lstStyle/>
          <a:p>
            <a:endParaRPr lang="en-US"/>
          </a:p>
        </p:txBody>
      </p:sp>
      <p:sp>
        <p:nvSpPr>
          <p:cNvPr id="993347" name="Oval 67"/>
          <p:cNvSpPr>
            <a:spLocks noChangeArrowheads="1"/>
          </p:cNvSpPr>
          <p:nvPr/>
        </p:nvSpPr>
        <p:spPr bwMode="auto">
          <a:xfrm>
            <a:off x="2943225" y="1476375"/>
            <a:ext cx="136525" cy="136525"/>
          </a:xfrm>
          <a:prstGeom prst="ellipse">
            <a:avLst/>
          </a:prstGeom>
          <a:solidFill>
            <a:srgbClr val="FF0000"/>
          </a:solidFill>
          <a:ln w="9525">
            <a:noFill/>
            <a:round/>
            <a:headEnd/>
            <a:tailEnd/>
          </a:ln>
          <a:effectLst/>
        </p:spPr>
        <p:txBody>
          <a:bodyPr wrap="none" anchor="ctr"/>
          <a:lstStyle/>
          <a:p>
            <a:endParaRPr lang="en-US"/>
          </a:p>
        </p:txBody>
      </p:sp>
      <p:grpSp>
        <p:nvGrpSpPr>
          <p:cNvPr id="993358" name="Group 78"/>
          <p:cNvGrpSpPr>
            <a:grpSpLocks/>
          </p:cNvGrpSpPr>
          <p:nvPr/>
        </p:nvGrpSpPr>
        <p:grpSpPr bwMode="auto">
          <a:xfrm>
            <a:off x="5330825" y="1465263"/>
            <a:ext cx="1882775" cy="2535237"/>
            <a:chOff x="3358" y="923"/>
            <a:chExt cx="1186" cy="1597"/>
          </a:xfrm>
        </p:grpSpPr>
        <p:sp>
          <p:nvSpPr>
            <p:cNvPr id="993348" name="Oval 68"/>
            <p:cNvSpPr>
              <a:spLocks noChangeArrowheads="1"/>
            </p:cNvSpPr>
            <p:nvPr/>
          </p:nvSpPr>
          <p:spPr bwMode="auto">
            <a:xfrm>
              <a:off x="3358" y="2434"/>
              <a:ext cx="86" cy="86"/>
            </a:xfrm>
            <a:prstGeom prst="ellipse">
              <a:avLst/>
            </a:prstGeom>
            <a:solidFill>
              <a:srgbClr val="FF0000"/>
            </a:solidFill>
            <a:ln w="9525">
              <a:noFill/>
              <a:round/>
              <a:headEnd/>
              <a:tailEnd/>
            </a:ln>
            <a:effectLst/>
          </p:spPr>
          <p:txBody>
            <a:bodyPr wrap="none" anchor="ctr"/>
            <a:lstStyle/>
            <a:p>
              <a:endParaRPr lang="en-US"/>
            </a:p>
          </p:txBody>
        </p:sp>
        <p:sp>
          <p:nvSpPr>
            <p:cNvPr id="993349" name="Oval 69"/>
            <p:cNvSpPr>
              <a:spLocks noChangeArrowheads="1"/>
            </p:cNvSpPr>
            <p:nvPr/>
          </p:nvSpPr>
          <p:spPr bwMode="auto">
            <a:xfrm>
              <a:off x="3394" y="1990"/>
              <a:ext cx="86" cy="86"/>
            </a:xfrm>
            <a:prstGeom prst="ellipse">
              <a:avLst/>
            </a:prstGeom>
            <a:solidFill>
              <a:srgbClr val="FF0000"/>
            </a:solidFill>
            <a:ln w="9525">
              <a:noFill/>
              <a:round/>
              <a:headEnd/>
              <a:tailEnd/>
            </a:ln>
            <a:effectLst/>
          </p:spPr>
          <p:txBody>
            <a:bodyPr wrap="none" anchor="ctr"/>
            <a:lstStyle/>
            <a:p>
              <a:endParaRPr lang="en-US"/>
            </a:p>
          </p:txBody>
        </p:sp>
        <p:sp>
          <p:nvSpPr>
            <p:cNvPr id="993350" name="Oval 70"/>
            <p:cNvSpPr>
              <a:spLocks noChangeArrowheads="1"/>
            </p:cNvSpPr>
            <p:nvPr/>
          </p:nvSpPr>
          <p:spPr bwMode="auto">
            <a:xfrm>
              <a:off x="3464" y="1678"/>
              <a:ext cx="86" cy="86"/>
            </a:xfrm>
            <a:prstGeom prst="ellipse">
              <a:avLst/>
            </a:prstGeom>
            <a:solidFill>
              <a:srgbClr val="FF0000"/>
            </a:solidFill>
            <a:ln w="9525">
              <a:noFill/>
              <a:round/>
              <a:headEnd/>
              <a:tailEnd/>
            </a:ln>
            <a:effectLst/>
          </p:spPr>
          <p:txBody>
            <a:bodyPr wrap="none" anchor="ctr"/>
            <a:lstStyle/>
            <a:p>
              <a:endParaRPr lang="en-US"/>
            </a:p>
          </p:txBody>
        </p:sp>
        <p:sp>
          <p:nvSpPr>
            <p:cNvPr id="993351" name="Oval 71"/>
            <p:cNvSpPr>
              <a:spLocks noChangeArrowheads="1"/>
            </p:cNvSpPr>
            <p:nvPr/>
          </p:nvSpPr>
          <p:spPr bwMode="auto">
            <a:xfrm>
              <a:off x="3565" y="1426"/>
              <a:ext cx="86" cy="86"/>
            </a:xfrm>
            <a:prstGeom prst="ellipse">
              <a:avLst/>
            </a:prstGeom>
            <a:solidFill>
              <a:srgbClr val="FF0000"/>
            </a:solidFill>
            <a:ln w="9525">
              <a:noFill/>
              <a:round/>
              <a:headEnd/>
              <a:tailEnd/>
            </a:ln>
            <a:effectLst/>
          </p:spPr>
          <p:txBody>
            <a:bodyPr wrap="none" anchor="ctr"/>
            <a:lstStyle/>
            <a:p>
              <a:endParaRPr lang="en-US"/>
            </a:p>
          </p:txBody>
        </p:sp>
        <p:sp>
          <p:nvSpPr>
            <p:cNvPr id="993352" name="Oval 72"/>
            <p:cNvSpPr>
              <a:spLocks noChangeArrowheads="1"/>
            </p:cNvSpPr>
            <p:nvPr/>
          </p:nvSpPr>
          <p:spPr bwMode="auto">
            <a:xfrm>
              <a:off x="3643" y="1282"/>
              <a:ext cx="86" cy="86"/>
            </a:xfrm>
            <a:prstGeom prst="ellipse">
              <a:avLst/>
            </a:prstGeom>
            <a:solidFill>
              <a:srgbClr val="FF0000"/>
            </a:solidFill>
            <a:ln w="9525">
              <a:noFill/>
              <a:round/>
              <a:headEnd/>
              <a:tailEnd/>
            </a:ln>
            <a:effectLst/>
          </p:spPr>
          <p:txBody>
            <a:bodyPr wrap="none" anchor="ctr"/>
            <a:lstStyle/>
            <a:p>
              <a:endParaRPr lang="en-US"/>
            </a:p>
          </p:txBody>
        </p:sp>
        <p:sp>
          <p:nvSpPr>
            <p:cNvPr id="993353" name="Oval 73"/>
            <p:cNvSpPr>
              <a:spLocks noChangeArrowheads="1"/>
            </p:cNvSpPr>
            <p:nvPr/>
          </p:nvSpPr>
          <p:spPr bwMode="auto">
            <a:xfrm>
              <a:off x="3785" y="1168"/>
              <a:ext cx="86" cy="86"/>
            </a:xfrm>
            <a:prstGeom prst="ellipse">
              <a:avLst/>
            </a:prstGeom>
            <a:solidFill>
              <a:srgbClr val="FF0000"/>
            </a:solidFill>
            <a:ln w="9525">
              <a:noFill/>
              <a:round/>
              <a:headEnd/>
              <a:tailEnd/>
            </a:ln>
            <a:effectLst/>
          </p:spPr>
          <p:txBody>
            <a:bodyPr wrap="none" anchor="ctr"/>
            <a:lstStyle/>
            <a:p>
              <a:endParaRPr lang="en-US"/>
            </a:p>
          </p:txBody>
        </p:sp>
        <p:sp>
          <p:nvSpPr>
            <p:cNvPr id="993354" name="Oval 74"/>
            <p:cNvSpPr>
              <a:spLocks noChangeArrowheads="1"/>
            </p:cNvSpPr>
            <p:nvPr/>
          </p:nvSpPr>
          <p:spPr bwMode="auto">
            <a:xfrm>
              <a:off x="3934" y="1085"/>
              <a:ext cx="86" cy="86"/>
            </a:xfrm>
            <a:prstGeom prst="ellipse">
              <a:avLst/>
            </a:prstGeom>
            <a:solidFill>
              <a:srgbClr val="FF0000"/>
            </a:solidFill>
            <a:ln w="9525">
              <a:noFill/>
              <a:round/>
              <a:headEnd/>
              <a:tailEnd/>
            </a:ln>
            <a:effectLst/>
          </p:spPr>
          <p:txBody>
            <a:bodyPr wrap="none" anchor="ctr"/>
            <a:lstStyle/>
            <a:p>
              <a:endParaRPr lang="en-US"/>
            </a:p>
          </p:txBody>
        </p:sp>
        <p:sp>
          <p:nvSpPr>
            <p:cNvPr id="993355" name="Oval 75"/>
            <p:cNvSpPr>
              <a:spLocks noChangeArrowheads="1"/>
            </p:cNvSpPr>
            <p:nvPr/>
          </p:nvSpPr>
          <p:spPr bwMode="auto">
            <a:xfrm>
              <a:off x="4076" y="1031"/>
              <a:ext cx="86" cy="86"/>
            </a:xfrm>
            <a:prstGeom prst="ellipse">
              <a:avLst/>
            </a:prstGeom>
            <a:solidFill>
              <a:srgbClr val="FF0000"/>
            </a:solidFill>
            <a:ln w="9525">
              <a:noFill/>
              <a:round/>
              <a:headEnd/>
              <a:tailEnd/>
            </a:ln>
            <a:effectLst/>
          </p:spPr>
          <p:txBody>
            <a:bodyPr wrap="none" anchor="ctr"/>
            <a:lstStyle/>
            <a:p>
              <a:endParaRPr lang="en-US"/>
            </a:p>
          </p:txBody>
        </p:sp>
        <p:sp>
          <p:nvSpPr>
            <p:cNvPr id="993356" name="Oval 76"/>
            <p:cNvSpPr>
              <a:spLocks noChangeArrowheads="1"/>
            </p:cNvSpPr>
            <p:nvPr/>
          </p:nvSpPr>
          <p:spPr bwMode="auto">
            <a:xfrm>
              <a:off x="4252" y="967"/>
              <a:ext cx="86" cy="86"/>
            </a:xfrm>
            <a:prstGeom prst="ellipse">
              <a:avLst/>
            </a:prstGeom>
            <a:solidFill>
              <a:srgbClr val="FF0000"/>
            </a:solidFill>
            <a:ln w="9525">
              <a:noFill/>
              <a:round/>
              <a:headEnd/>
              <a:tailEnd/>
            </a:ln>
            <a:effectLst/>
          </p:spPr>
          <p:txBody>
            <a:bodyPr wrap="none" anchor="ctr"/>
            <a:lstStyle/>
            <a:p>
              <a:pPr algn="ctr"/>
              <a:endParaRPr lang="en-US"/>
            </a:p>
          </p:txBody>
        </p:sp>
        <p:sp>
          <p:nvSpPr>
            <p:cNvPr id="993357" name="Oval 77"/>
            <p:cNvSpPr>
              <a:spLocks noChangeArrowheads="1"/>
            </p:cNvSpPr>
            <p:nvPr/>
          </p:nvSpPr>
          <p:spPr bwMode="auto">
            <a:xfrm>
              <a:off x="4458" y="923"/>
              <a:ext cx="86" cy="86"/>
            </a:xfrm>
            <a:prstGeom prst="ellipse">
              <a:avLst/>
            </a:prstGeom>
            <a:solidFill>
              <a:srgbClr val="FF0000"/>
            </a:solidFill>
            <a:ln w="9525">
              <a:noFill/>
              <a:round/>
              <a:headEnd/>
              <a:tailEnd/>
            </a:ln>
            <a:effectLst/>
          </p:spPr>
          <p:txBody>
            <a:bodyPr wrap="none" anchor="ctr"/>
            <a:lstStyle/>
            <a:p>
              <a:pPr algn="ctr"/>
              <a:endParaRPr lang="en-US"/>
            </a:p>
          </p:txBody>
        </p:sp>
      </p:grpSp>
      <p:sp>
        <p:nvSpPr>
          <p:cNvPr id="993367" name="Line 87"/>
          <p:cNvSpPr>
            <a:spLocks noChangeShapeType="1"/>
          </p:cNvSpPr>
          <p:nvPr/>
        </p:nvSpPr>
        <p:spPr bwMode="auto">
          <a:xfrm flipV="1">
            <a:off x="784225" y="1417638"/>
            <a:ext cx="0" cy="2560637"/>
          </a:xfrm>
          <a:prstGeom prst="line">
            <a:avLst/>
          </a:prstGeom>
          <a:noFill/>
          <a:ln w="15875">
            <a:solidFill>
              <a:schemeClr val="bg1"/>
            </a:solidFill>
            <a:round/>
            <a:headEnd/>
            <a:tailEnd type="triangle" w="med" len="med"/>
          </a:ln>
          <a:effectLst/>
        </p:spPr>
        <p:txBody>
          <a:bodyPr/>
          <a:lstStyle/>
          <a:p>
            <a:endParaRPr lang="en-US"/>
          </a:p>
        </p:txBody>
      </p:sp>
      <p:sp>
        <p:nvSpPr>
          <p:cNvPr id="993370" name="Text Box 90"/>
          <p:cNvSpPr txBox="1">
            <a:spLocks noChangeArrowheads="1"/>
          </p:cNvSpPr>
          <p:nvPr/>
        </p:nvSpPr>
        <p:spPr bwMode="auto">
          <a:xfrm rot="-5400000">
            <a:off x="109538" y="2560638"/>
            <a:ext cx="944562" cy="366712"/>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PSNR</a:t>
            </a:r>
          </a:p>
        </p:txBody>
      </p:sp>
      <p:sp>
        <p:nvSpPr>
          <p:cNvPr id="993371" name="Text Box 91"/>
          <p:cNvSpPr txBox="1">
            <a:spLocks noChangeArrowheads="1"/>
          </p:cNvSpPr>
          <p:nvPr/>
        </p:nvSpPr>
        <p:spPr bwMode="auto">
          <a:xfrm>
            <a:off x="1452563" y="3978275"/>
            <a:ext cx="1874837"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Window size</a:t>
            </a:r>
          </a:p>
        </p:txBody>
      </p:sp>
      <p:sp>
        <p:nvSpPr>
          <p:cNvPr id="993372" name="Text Box 92"/>
          <p:cNvSpPr txBox="1">
            <a:spLocks noChangeArrowheads="1"/>
          </p:cNvSpPr>
          <p:nvPr/>
        </p:nvSpPr>
        <p:spPr bwMode="auto">
          <a:xfrm>
            <a:off x="5986463" y="3971925"/>
            <a:ext cx="1874837"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Window size</a:t>
            </a:r>
          </a:p>
        </p:txBody>
      </p:sp>
      <p:sp>
        <p:nvSpPr>
          <p:cNvPr id="993373" name="Text Box 93"/>
          <p:cNvSpPr txBox="1">
            <a:spLocks noChangeArrowheads="1"/>
          </p:cNvSpPr>
          <p:nvPr/>
        </p:nvSpPr>
        <p:spPr bwMode="auto">
          <a:xfrm rot="-5400000">
            <a:off x="4643438" y="2554288"/>
            <a:ext cx="944562" cy="366712"/>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PSNR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933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933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33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33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993331"/>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993332"/>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9336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93363"/>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99332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9332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9332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9333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993329"/>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9933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60" grpId="0" animBg="1"/>
      <p:bldP spid="993361" grpId="0" animBg="1"/>
      <p:bldP spid="993363" grpId="0" animBg="1"/>
      <p:bldP spid="993365" grpId="0" animBg="1"/>
      <p:bldP spid="993318" grpId="0"/>
      <p:bldP spid="993320" grpId="0"/>
      <p:bldP spid="993329" grpId="0" animBg="1"/>
      <p:bldP spid="993329" grpId="1" animBg="1"/>
      <p:bldP spid="993330" grpId="0" animBg="1"/>
      <p:bldP spid="993330" grpId="1" animBg="1"/>
      <p:bldP spid="993331" grpId="0" animBg="1"/>
      <p:bldP spid="993331" grpId="1" animBg="1"/>
      <p:bldP spid="993332" grpId="0" animBg="1"/>
      <p:bldP spid="993332"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3"/>
          <p:cNvSpPr txBox="1">
            <a:spLocks noGrp="1" noChangeArrowheads="1"/>
          </p:cNvSpPr>
          <p:nvPr>
            <p:ph type="sldNum" sz="quarter" idx="10"/>
          </p:nvPr>
        </p:nvSpPr>
        <p:spPr>
          <a:ln/>
        </p:spPr>
        <p:txBody>
          <a:bodyPr/>
          <a:lstStyle/>
          <a:p>
            <a:pPr>
              <a:defRPr/>
            </a:pPr>
            <a:fld id="{E18AFB9E-1702-4EEC-8B59-5ED14EE076C8}" type="slidenum">
              <a:rPr lang="en-US"/>
              <a:pPr>
                <a:defRPr/>
              </a:pPr>
              <a:t>27</a:t>
            </a:fld>
            <a:endParaRPr lang="en-US"/>
          </a:p>
        </p:txBody>
      </p:sp>
      <p:sp>
        <p:nvSpPr>
          <p:cNvPr id="999426"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Extrapolating optimal PSNR</a:t>
            </a:r>
          </a:p>
        </p:txBody>
      </p:sp>
      <p:sp>
        <p:nvSpPr>
          <p:cNvPr id="999427"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graphicFrame>
        <p:nvGraphicFramePr>
          <p:cNvPr id="999436" name="Object 51"/>
          <p:cNvGraphicFramePr>
            <a:graphicFrameLocks noChangeAspect="1"/>
          </p:cNvGraphicFramePr>
          <p:nvPr/>
        </p:nvGraphicFramePr>
        <p:xfrm>
          <a:off x="6029325" y="776288"/>
          <a:ext cx="941388" cy="1162050"/>
        </p:xfrm>
        <a:graphic>
          <a:graphicData uri="http://schemas.openxmlformats.org/presentationml/2006/ole">
            <p:oleObj spid="_x0000_s999436" name="Equation" r:id="rId4" imgW="279360" imgH="393480" progId="Equation.3">
              <p:embed/>
            </p:oleObj>
          </a:graphicData>
        </a:graphic>
      </p:graphicFrame>
      <p:graphicFrame>
        <p:nvGraphicFramePr>
          <p:cNvPr id="999438" name="Object 51"/>
          <p:cNvGraphicFramePr>
            <a:graphicFrameLocks noChangeAspect="1"/>
          </p:cNvGraphicFramePr>
          <p:nvPr/>
        </p:nvGraphicFramePr>
        <p:xfrm>
          <a:off x="3743325" y="1082675"/>
          <a:ext cx="2070100" cy="661988"/>
        </p:xfrm>
        <a:graphic>
          <a:graphicData uri="http://schemas.openxmlformats.org/presentationml/2006/ole">
            <p:oleObj spid="_x0000_s999438" name="Equation" r:id="rId5" imgW="698400" imgH="215640" progId="Equation.3">
              <p:embed/>
            </p:oleObj>
          </a:graphicData>
        </a:graphic>
      </p:graphicFrame>
      <p:graphicFrame>
        <p:nvGraphicFramePr>
          <p:cNvPr id="999439" name="Object 51"/>
          <p:cNvGraphicFramePr>
            <a:graphicFrameLocks noChangeAspect="1"/>
          </p:cNvGraphicFramePr>
          <p:nvPr/>
        </p:nvGraphicFramePr>
        <p:xfrm>
          <a:off x="1839913" y="1058863"/>
          <a:ext cx="1693862" cy="700087"/>
        </p:xfrm>
        <a:graphic>
          <a:graphicData uri="http://schemas.openxmlformats.org/presentationml/2006/ole">
            <p:oleObj spid="_x0000_s999439" name="Equation" r:id="rId6" imgW="571320" imgH="228600" progId="Equation.3">
              <p:embed/>
            </p:oleObj>
          </a:graphicData>
        </a:graphic>
      </p:graphicFrame>
      <p:pic>
        <p:nvPicPr>
          <p:cNvPr id="999440" name="Picture 16"/>
          <p:cNvPicPr>
            <a:picLocks noChangeAspect="1" noChangeArrowheads="1"/>
          </p:cNvPicPr>
          <p:nvPr/>
        </p:nvPicPr>
        <p:blipFill>
          <a:blip r:embed="rId7" cstate="print"/>
          <a:srcRect l="19218" t="38069" r="20143" b="38086"/>
          <a:stretch>
            <a:fillRect/>
          </a:stretch>
        </p:blipFill>
        <p:spPr bwMode="auto">
          <a:xfrm>
            <a:off x="827088" y="2219325"/>
            <a:ext cx="7392987" cy="2325688"/>
          </a:xfrm>
          <a:prstGeom prst="rect">
            <a:avLst/>
          </a:prstGeom>
          <a:noFill/>
          <a:ln w="9525">
            <a:noFill/>
            <a:miter lim="800000"/>
            <a:headEnd/>
            <a:tailEnd/>
          </a:ln>
          <a:effectLst/>
        </p:spPr>
      </p:pic>
      <p:sp>
        <p:nvSpPr>
          <p:cNvPr id="999441" name="Text Box 17"/>
          <p:cNvSpPr txBox="1">
            <a:spLocks noChangeArrowheads="1"/>
          </p:cNvSpPr>
          <p:nvPr/>
        </p:nvSpPr>
        <p:spPr bwMode="auto">
          <a:xfrm>
            <a:off x="1214438" y="5114925"/>
            <a:ext cx="7200900" cy="1187450"/>
          </a:xfrm>
          <a:prstGeom prst="rect">
            <a:avLst/>
          </a:prstGeom>
          <a:noFill/>
          <a:ln w="9525">
            <a:noFill/>
            <a:miter lim="800000"/>
            <a:headEnd/>
            <a:tailEnd/>
          </a:ln>
          <a:effectLst/>
        </p:spPr>
        <p:txBody>
          <a:bodyPr>
            <a:spAutoFit/>
          </a:bodyPr>
          <a:lstStyle/>
          <a:p>
            <a:pPr>
              <a:spcBef>
                <a:spcPct val="50000"/>
              </a:spcBef>
            </a:pPr>
            <a:r>
              <a:rPr lang="en-US" sz="2400">
                <a:solidFill>
                  <a:srgbClr val="FFFFCC"/>
                </a:solidFill>
              </a:rPr>
              <a:t>Future sophisticated denoising algorithms appear to have modest room for improvement: ~ 0.6-1.2dB</a:t>
            </a:r>
          </a:p>
        </p:txBody>
      </p:sp>
      <p:sp>
        <p:nvSpPr>
          <p:cNvPr id="999442" name="AutoShape 18"/>
          <p:cNvSpPr>
            <a:spLocks noChangeArrowheads="1"/>
          </p:cNvSpPr>
          <p:nvPr/>
        </p:nvSpPr>
        <p:spPr bwMode="auto">
          <a:xfrm>
            <a:off x="842963" y="5200650"/>
            <a:ext cx="385762" cy="685800"/>
          </a:xfrm>
          <a:prstGeom prst="rightArrow">
            <a:avLst>
              <a:gd name="adj1" fmla="val 58333"/>
              <a:gd name="adj2" fmla="val 51028"/>
            </a:avLst>
          </a:prstGeom>
          <a:solidFill>
            <a:srgbClr val="FFFFCC"/>
          </a:solidFill>
          <a:ln w="9525">
            <a:solidFill>
              <a:srgbClr val="FFFFCC"/>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Grp="1" noChangeArrowheads="1"/>
          </p:cNvSpPr>
          <p:nvPr>
            <p:ph type="sldNum" sz="quarter" idx="10"/>
          </p:nvPr>
        </p:nvSpPr>
        <p:spPr>
          <a:ln/>
        </p:spPr>
        <p:txBody>
          <a:bodyPr/>
          <a:lstStyle/>
          <a:p>
            <a:pPr>
              <a:defRPr/>
            </a:pPr>
            <a:fld id="{2AAAAD8A-114D-4432-A86F-71B13DE043FC}" type="slidenum">
              <a:rPr lang="en-US"/>
              <a:pPr>
                <a:defRPr/>
              </a:pPr>
              <a:t>28</a:t>
            </a:fld>
            <a:endParaRPr lang="en-US"/>
          </a:p>
        </p:txBody>
      </p:sp>
      <p:sp>
        <p:nvSpPr>
          <p:cNvPr id="1001474"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Summary: inherent uncertainty of denoising</a:t>
            </a:r>
          </a:p>
        </p:txBody>
      </p:sp>
      <p:sp>
        <p:nvSpPr>
          <p:cNvPr id="1001475"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001482" name="Text Box 10"/>
          <p:cNvSpPr txBox="1">
            <a:spLocks noChangeArrowheads="1"/>
          </p:cNvSpPr>
          <p:nvPr/>
        </p:nvSpPr>
        <p:spPr bwMode="auto">
          <a:xfrm>
            <a:off x="357188" y="928688"/>
            <a:ext cx="8986837" cy="4903787"/>
          </a:xfrm>
          <a:prstGeom prst="rect">
            <a:avLst/>
          </a:prstGeom>
          <a:noFill/>
          <a:ln w="9525">
            <a:noFill/>
            <a:miter lim="800000"/>
            <a:headEnd/>
            <a:tailEnd/>
          </a:ln>
          <a:effectLst/>
        </p:spPr>
        <p:txBody>
          <a:bodyPr>
            <a:spAutoFit/>
          </a:bodyPr>
          <a:lstStyle/>
          <a:p>
            <a:pPr marL="174625" indent="-174625">
              <a:spcBef>
                <a:spcPct val="50000"/>
              </a:spcBef>
            </a:pPr>
            <a:r>
              <a:rPr lang="en-US" sz="2400">
                <a:solidFill>
                  <a:srgbClr val="FFFF66"/>
                </a:solidFill>
              </a:rPr>
              <a:t>Non-parametric methods: Law of diminishing return </a:t>
            </a:r>
          </a:p>
          <a:p>
            <a:pPr marL="627063" lvl="1" indent="-169863">
              <a:spcBef>
                <a:spcPct val="50000"/>
              </a:spcBef>
            </a:pPr>
            <a:r>
              <a:rPr lang="en-US" sz="2400">
                <a:solidFill>
                  <a:schemeClr val="bg1"/>
                </a:solidFill>
              </a:rPr>
              <a:t>-</a:t>
            </a:r>
            <a:r>
              <a:rPr lang="en-US" sz="2000">
                <a:solidFill>
                  <a:schemeClr val="bg1"/>
                </a:solidFill>
                <a:latin typeface="Times New Roman" pitchFamily="18" charset="0"/>
                <a:cs typeface="Times New Roman" pitchFamily="18" charset="0"/>
              </a:rPr>
              <a:t> </a:t>
            </a:r>
            <a:r>
              <a:rPr lang="en-US" sz="2000">
                <a:solidFill>
                  <a:schemeClr val="bg1"/>
                </a:solidFill>
                <a:cs typeface="Arial" charset="0"/>
              </a:rPr>
              <a:t>When increasing patch size requires a significant increase in training data, the gain is low</a:t>
            </a:r>
          </a:p>
          <a:p>
            <a:pPr marL="627063" lvl="1" indent="-169863">
              <a:spcBef>
                <a:spcPct val="50000"/>
              </a:spcBef>
            </a:pPr>
            <a:r>
              <a:rPr lang="en-US" sz="2000">
                <a:solidFill>
                  <a:schemeClr val="bg1"/>
                </a:solidFill>
                <a:cs typeface="Arial" charset="0"/>
              </a:rPr>
              <a:t>- Correlation with new pixels makes it easier to find samples AND makes them more useful</a:t>
            </a:r>
          </a:p>
          <a:p>
            <a:pPr marL="627063" lvl="1" indent="-169863">
              <a:spcBef>
                <a:spcPct val="50000"/>
              </a:spcBef>
              <a:buFontTx/>
              <a:buChar char="-"/>
            </a:pPr>
            <a:r>
              <a:rPr lang="en-US" sz="2000">
                <a:solidFill>
                  <a:schemeClr val="bg1"/>
                </a:solidFill>
                <a:cs typeface="Arial" charset="0"/>
              </a:rPr>
              <a:t>Adaptive denoising</a:t>
            </a:r>
          </a:p>
          <a:p>
            <a:pPr marL="174625" indent="-174625">
              <a:spcBef>
                <a:spcPct val="50000"/>
              </a:spcBef>
            </a:pPr>
            <a:r>
              <a:rPr lang="en-US" sz="2400">
                <a:solidFill>
                  <a:srgbClr val="FFFF66"/>
                </a:solidFill>
              </a:rPr>
              <a:t>For any method:</a:t>
            </a:r>
          </a:p>
          <a:p>
            <a:pPr marL="174625" indent="-174625">
              <a:spcBef>
                <a:spcPct val="50000"/>
              </a:spcBef>
            </a:pPr>
            <a:r>
              <a:rPr lang="en-US" sz="2400">
                <a:solidFill>
                  <a:srgbClr val="FFFF66"/>
                </a:solidFill>
              </a:rPr>
              <a:t>Optimal denoising as a function of window size </a:t>
            </a:r>
            <a:br>
              <a:rPr lang="en-US" sz="2400">
                <a:solidFill>
                  <a:srgbClr val="FFFF66"/>
                </a:solidFill>
              </a:rPr>
            </a:br>
            <a:r>
              <a:rPr lang="en-US" sz="2400">
                <a:solidFill>
                  <a:srgbClr val="FFFF66"/>
                </a:solidFill>
              </a:rPr>
              <a:t>follows a power law convergence</a:t>
            </a:r>
          </a:p>
          <a:p>
            <a:pPr marL="627063" lvl="1" indent="-169863">
              <a:spcBef>
                <a:spcPct val="50000"/>
              </a:spcBef>
            </a:pPr>
            <a:r>
              <a:rPr lang="en-US" sz="2000">
                <a:solidFill>
                  <a:schemeClr val="bg1"/>
                </a:solidFill>
                <a:cs typeface="Arial" charset="0"/>
              </a:rPr>
              <a:t>- Scale invariance, dead leaves</a:t>
            </a:r>
          </a:p>
          <a:p>
            <a:pPr marL="627063" lvl="1" indent="-169863">
              <a:spcBef>
                <a:spcPct val="50000"/>
              </a:spcBef>
            </a:pPr>
            <a:r>
              <a:rPr lang="en-US" sz="2000">
                <a:solidFill>
                  <a:schemeClr val="bg1"/>
                </a:solidFill>
                <a:cs typeface="Arial" charset="0"/>
              </a:rPr>
              <a:t>- Extrapolation predicts denoising bounds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p:txBody>
          <a:bodyPr/>
          <a:lstStyle/>
          <a:p>
            <a:pPr>
              <a:defRPr/>
            </a:pPr>
            <a:fld id="{6C74C4A8-60E2-499F-9054-BD3E4250F5D0}" type="slidenum">
              <a:rPr lang="en-US"/>
              <a:pPr>
                <a:defRPr/>
              </a:pPr>
              <a:t>29</a:t>
            </a:fld>
            <a:endParaRPr lang="en-US"/>
          </a:p>
        </p:txBody>
      </p:sp>
      <p:graphicFrame>
        <p:nvGraphicFramePr>
          <p:cNvPr id="1155079" name="Object 51"/>
          <p:cNvGraphicFramePr>
            <a:graphicFrameLocks noChangeAspect="1"/>
          </p:cNvGraphicFramePr>
          <p:nvPr>
            <p:ph sz="quarter" idx="2"/>
          </p:nvPr>
        </p:nvGraphicFramePr>
        <p:xfrm>
          <a:off x="2828925" y="47625"/>
          <a:ext cx="1644650" cy="654050"/>
        </p:xfrm>
        <a:graphic>
          <a:graphicData uri="http://schemas.openxmlformats.org/presentationml/2006/ole">
            <p:oleObj spid="_x0000_s1241090" name="Equation" r:id="rId4" imgW="571320" imgH="215640" progId="Equation.3">
              <p:embed/>
            </p:oleObj>
          </a:graphicData>
        </a:graphic>
      </p:graphicFrame>
      <p:sp>
        <p:nvSpPr>
          <p:cNvPr id="1155076" name="Rectangle 3"/>
          <p:cNvSpPr>
            <a:spLocks noChangeArrowheads="1"/>
          </p:cNvSpPr>
          <p:nvPr/>
        </p:nvSpPr>
        <p:spPr bwMode="auto">
          <a:xfrm>
            <a:off x="76200" y="-190500"/>
            <a:ext cx="90297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          Scope:</a:t>
            </a:r>
          </a:p>
        </p:txBody>
      </p:sp>
      <p:sp>
        <p:nvSpPr>
          <p:cNvPr id="1155078"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graphicFrame>
        <p:nvGraphicFramePr>
          <p:cNvPr id="1155085" name="Object 51"/>
          <p:cNvGraphicFramePr>
            <a:graphicFrameLocks noChangeAspect="1"/>
          </p:cNvGraphicFramePr>
          <p:nvPr>
            <p:ph sz="quarter" idx="3"/>
          </p:nvPr>
        </p:nvGraphicFramePr>
        <p:xfrm>
          <a:off x="539750" y="3224213"/>
          <a:ext cx="1233488" cy="481012"/>
        </p:xfrm>
        <a:graphic>
          <a:graphicData uri="http://schemas.openxmlformats.org/presentationml/2006/ole">
            <p:oleObj spid="_x0000_s1241091" name="Equation" r:id="rId5" imgW="571320" imgH="215640" progId="Equation.3">
              <p:embed/>
            </p:oleObj>
          </a:graphicData>
        </a:graphic>
      </p:graphicFrame>
      <p:sp>
        <p:nvSpPr>
          <p:cNvPr id="1155089" name="Text Box 17"/>
          <p:cNvSpPr txBox="1">
            <a:spLocks noChangeArrowheads="1"/>
          </p:cNvSpPr>
          <p:nvPr/>
        </p:nvSpPr>
        <p:spPr bwMode="auto">
          <a:xfrm>
            <a:off x="425450" y="915988"/>
            <a:ext cx="8718550" cy="3841750"/>
          </a:xfrm>
          <a:prstGeom prst="rect">
            <a:avLst/>
          </a:prstGeom>
          <a:noFill/>
          <a:ln w="9525">
            <a:noFill/>
            <a:miter lim="800000"/>
            <a:headEnd/>
            <a:tailEnd/>
          </a:ln>
          <a:effectLst/>
        </p:spPr>
        <p:txBody>
          <a:bodyPr>
            <a:spAutoFit/>
          </a:bodyPr>
          <a:lstStyle/>
          <a:p>
            <a:pPr marL="114300" indent="-114300"/>
            <a:r>
              <a:rPr lang="en-US" sz="2400">
                <a:solidFill>
                  <a:srgbClr val="FFFF99"/>
                </a:solidFill>
              </a:rPr>
              <a:t>Limitations:</a:t>
            </a:r>
          </a:p>
          <a:p>
            <a:pPr lvl="1"/>
            <a:r>
              <a:rPr lang="en-US" sz="1000">
                <a:solidFill>
                  <a:schemeClr val="bg1"/>
                </a:solidFill>
              </a:rPr>
              <a:t> </a:t>
            </a:r>
          </a:p>
          <a:p>
            <a:pPr lvl="1">
              <a:lnSpc>
                <a:spcPct val="110000"/>
              </a:lnSpc>
            </a:pPr>
            <a:r>
              <a:rPr lang="en-US" sz="2400">
                <a:solidFill>
                  <a:schemeClr val="bg1"/>
                </a:solidFill>
              </a:rPr>
              <a:t> </a:t>
            </a:r>
            <a:r>
              <a:rPr lang="en-US" sz="2000">
                <a:solidFill>
                  <a:schemeClr val="bg1"/>
                </a:solidFill>
              </a:rPr>
              <a:t>- MSE</a:t>
            </a:r>
          </a:p>
          <a:p>
            <a:pPr lvl="1">
              <a:lnSpc>
                <a:spcPct val="110000"/>
              </a:lnSpc>
            </a:pPr>
            <a:r>
              <a:rPr lang="en-US" sz="2000">
                <a:solidFill>
                  <a:schemeClr val="bg1"/>
                </a:solidFill>
              </a:rPr>
              <a:t> - Our database</a:t>
            </a:r>
          </a:p>
          <a:p>
            <a:pPr lvl="1">
              <a:lnSpc>
                <a:spcPct val="110000"/>
              </a:lnSpc>
            </a:pPr>
            <a:r>
              <a:rPr lang="en-US" sz="2000">
                <a:solidFill>
                  <a:schemeClr val="bg1"/>
                </a:solidFill>
              </a:rPr>
              <a:t> - Power law extrapolation is a conjecture for real images</a:t>
            </a:r>
          </a:p>
          <a:p>
            <a:pPr lvl="1">
              <a:lnSpc>
                <a:spcPct val="110000"/>
              </a:lnSpc>
            </a:pPr>
            <a:endParaRPr lang="en-US" sz="2000">
              <a:solidFill>
                <a:srgbClr val="FFFF99"/>
              </a:solidFill>
            </a:endParaRPr>
          </a:p>
          <a:p>
            <a:pPr lvl="1"/>
            <a:endParaRPr lang="en-US" sz="2400">
              <a:solidFill>
                <a:srgbClr val="FFFF99"/>
              </a:solidFill>
            </a:endParaRPr>
          </a:p>
          <a:p>
            <a:pPr marL="114300" indent="-114300"/>
            <a:r>
              <a:rPr lang="en-US" sz="2400">
                <a:solidFill>
                  <a:srgbClr val="FFFF99"/>
                </a:solidFill>
              </a:rPr>
              <a:t>               is by definition the lowest possible MSE of </a:t>
            </a:r>
            <a:r>
              <a:rPr lang="en-US" sz="2400" i="1">
                <a:solidFill>
                  <a:schemeClr val="accent2"/>
                </a:solidFill>
              </a:rPr>
              <a:t>any</a:t>
            </a:r>
            <a:r>
              <a:rPr lang="en-US" sz="2400">
                <a:solidFill>
                  <a:srgbClr val="FFFF99"/>
                </a:solidFill>
              </a:rPr>
              <a:t> algorithm</a:t>
            </a:r>
            <a:r>
              <a:rPr lang="en-US" sz="2400">
                <a:solidFill>
                  <a:schemeClr val="bg1"/>
                </a:solidFill>
              </a:rPr>
              <a:t> </a:t>
            </a:r>
          </a:p>
          <a:p>
            <a:pPr lvl="1"/>
            <a:r>
              <a:rPr lang="en-US" sz="2400">
                <a:solidFill>
                  <a:schemeClr val="bg1"/>
                </a:solidFill>
              </a:rPr>
              <a:t> </a:t>
            </a:r>
          </a:p>
          <a:p>
            <a:pPr lvl="1"/>
            <a:r>
              <a:rPr lang="en-US" sz="2400">
                <a:solidFill>
                  <a:schemeClr val="bg1"/>
                </a:solidFill>
              </a:rPr>
              <a:t> </a:t>
            </a:r>
            <a:endParaRPr lang="en-US" sz="2400"/>
          </a:p>
        </p:txBody>
      </p:sp>
      <p:sp>
        <p:nvSpPr>
          <p:cNvPr id="1155092" name="Text Box 20"/>
          <p:cNvSpPr txBox="1">
            <a:spLocks noChangeArrowheads="1"/>
          </p:cNvSpPr>
          <p:nvPr/>
        </p:nvSpPr>
        <p:spPr bwMode="auto">
          <a:xfrm>
            <a:off x="487363" y="4105275"/>
            <a:ext cx="8167687" cy="2562225"/>
          </a:xfrm>
          <a:prstGeom prst="rect">
            <a:avLst/>
          </a:prstGeom>
          <a:noFill/>
          <a:ln w="9525">
            <a:noFill/>
            <a:miter lim="800000"/>
            <a:headEnd/>
            <a:tailEnd/>
          </a:ln>
          <a:effectLst/>
        </p:spPr>
        <p:txBody>
          <a:bodyPr>
            <a:spAutoFit/>
          </a:bodyPr>
          <a:lstStyle/>
          <a:p>
            <a:pPr lvl="1"/>
            <a:r>
              <a:rPr lang="en-US" sz="2000">
                <a:solidFill>
                  <a:schemeClr val="bg1"/>
                </a:solidFill>
              </a:rPr>
              <a:t>Including: object recognition, depth estimation, multiple images of the same scene, internal image statistics, each.</a:t>
            </a:r>
          </a:p>
          <a:p>
            <a:pPr lvl="2"/>
            <a:endParaRPr lang="en-US" sz="2000">
              <a:solidFill>
                <a:schemeClr val="bg1"/>
              </a:solidFill>
            </a:endParaRPr>
          </a:p>
          <a:p>
            <a:pPr lvl="2"/>
            <a:endParaRPr lang="en-US" sz="2000">
              <a:solidFill>
                <a:schemeClr val="bg1"/>
              </a:solidFill>
            </a:endParaRPr>
          </a:p>
          <a:p>
            <a:pPr lvl="2"/>
            <a:endParaRPr lang="en-US">
              <a:solidFill>
                <a:schemeClr val="bg1"/>
              </a:solidFill>
            </a:endParaRPr>
          </a:p>
          <a:p>
            <a:pPr lvl="2"/>
            <a:endParaRPr lang="en-US">
              <a:solidFill>
                <a:schemeClr val="bg1"/>
              </a:solidFill>
            </a:endParaRPr>
          </a:p>
          <a:p>
            <a:pPr lvl="2"/>
            <a:endParaRPr lang="en-US" i="1">
              <a:solidFill>
                <a:schemeClr val="bg1"/>
              </a:solidFill>
            </a:endParaRPr>
          </a:p>
          <a:p>
            <a:pPr lvl="2"/>
            <a:endParaRPr lang="en-US" sz="1000" i="1">
              <a:solidFill>
                <a:schemeClr val="bg1"/>
              </a:solidFill>
            </a:endParaRPr>
          </a:p>
          <a:p>
            <a:pPr lvl="1"/>
            <a:endParaRPr lang="en-US" i="1">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508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5089">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550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3"/>
          <p:cNvSpPr txBox="1">
            <a:spLocks noGrp="1" noChangeArrowheads="1"/>
          </p:cNvSpPr>
          <p:nvPr>
            <p:ph type="sldNum" sz="quarter" idx="10"/>
          </p:nvPr>
        </p:nvSpPr>
        <p:spPr>
          <a:ln/>
        </p:spPr>
        <p:txBody>
          <a:bodyPr/>
          <a:lstStyle/>
          <a:p>
            <a:pPr>
              <a:defRPr/>
            </a:pPr>
            <a:fld id="{BFEC3E22-0030-4C48-A2A3-45CAF1B1B665}" type="slidenum">
              <a:rPr lang="en-US"/>
              <a:pPr>
                <a:defRPr/>
              </a:pPr>
              <a:t>3</a:t>
            </a:fld>
            <a:endParaRPr lang="en-US"/>
          </a:p>
        </p:txBody>
      </p:sp>
      <p:sp>
        <p:nvSpPr>
          <p:cNvPr id="1067010" name="Text Box 2"/>
          <p:cNvSpPr txBox="1">
            <a:spLocks noChangeArrowheads="1"/>
          </p:cNvSpPr>
          <p:nvPr/>
        </p:nvSpPr>
        <p:spPr bwMode="auto">
          <a:xfrm>
            <a:off x="169863" y="895350"/>
            <a:ext cx="8677275" cy="7016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rPr>
              <a:t>What is the volume of all clean x images that can explain a  noisy image y?</a:t>
            </a:r>
          </a:p>
        </p:txBody>
      </p:sp>
      <p:graphicFrame>
        <p:nvGraphicFramePr>
          <p:cNvPr id="1067028" name="Object 51"/>
          <p:cNvGraphicFramePr>
            <a:graphicFrameLocks noChangeAspect="1"/>
          </p:cNvGraphicFramePr>
          <p:nvPr/>
        </p:nvGraphicFramePr>
        <p:xfrm>
          <a:off x="6167438" y="4351338"/>
          <a:ext cx="385762" cy="496887"/>
        </p:xfrm>
        <a:graphic>
          <a:graphicData uri="http://schemas.openxmlformats.org/presentationml/2006/ole">
            <p:oleObj spid="_x0000_s1067028" name="Equation" r:id="rId4" imgW="139680" imgH="164880" progId="Equation.3">
              <p:embed/>
            </p:oleObj>
          </a:graphicData>
        </a:graphic>
      </p:graphicFrame>
      <p:sp>
        <p:nvSpPr>
          <p:cNvPr id="1067036" name="Oval 28"/>
          <p:cNvSpPr>
            <a:spLocks noChangeArrowheads="1"/>
          </p:cNvSpPr>
          <p:nvPr/>
        </p:nvSpPr>
        <p:spPr bwMode="auto">
          <a:xfrm>
            <a:off x="6032500" y="4513263"/>
            <a:ext cx="117475" cy="123825"/>
          </a:xfrm>
          <a:prstGeom prst="ellipse">
            <a:avLst/>
          </a:prstGeom>
          <a:solidFill>
            <a:srgbClr val="00FFFF"/>
          </a:solidFill>
          <a:ln w="9525">
            <a:noFill/>
            <a:round/>
            <a:headEnd/>
            <a:tailEnd/>
          </a:ln>
          <a:effectLst/>
        </p:spPr>
        <p:txBody>
          <a:bodyPr wrap="none" anchor="ctr"/>
          <a:lstStyle/>
          <a:p>
            <a:endParaRPr lang="en-US"/>
          </a:p>
        </p:txBody>
      </p:sp>
      <p:sp>
        <p:nvSpPr>
          <p:cNvPr id="1067037" name="Oval 29"/>
          <p:cNvSpPr>
            <a:spLocks noChangeArrowheads="1"/>
          </p:cNvSpPr>
          <p:nvPr/>
        </p:nvSpPr>
        <p:spPr bwMode="auto">
          <a:xfrm>
            <a:off x="4378325" y="2790825"/>
            <a:ext cx="3424238" cy="3568700"/>
          </a:xfrm>
          <a:prstGeom prst="ellipse">
            <a:avLst/>
          </a:prstGeom>
          <a:noFill/>
          <a:ln w="57150">
            <a:solidFill>
              <a:srgbClr val="FFFF99"/>
            </a:solidFill>
            <a:prstDash val="sysDot"/>
            <a:round/>
            <a:headEnd/>
            <a:tailEnd/>
          </a:ln>
          <a:effectLst/>
        </p:spPr>
        <p:txBody>
          <a:bodyPr wrap="none" anchor="ctr"/>
          <a:lstStyle/>
          <a:p>
            <a:pPr algn="ctr"/>
            <a:endParaRPr lang="en-US">
              <a:solidFill>
                <a:srgbClr val="FFFF99"/>
              </a:solidFill>
            </a:endParaRPr>
          </a:p>
        </p:txBody>
      </p:sp>
      <p:graphicFrame>
        <p:nvGraphicFramePr>
          <p:cNvPr id="1067043" name="Object 51"/>
          <p:cNvGraphicFramePr>
            <a:graphicFrameLocks noChangeAspect="1"/>
          </p:cNvGraphicFramePr>
          <p:nvPr/>
        </p:nvGraphicFramePr>
        <p:xfrm>
          <a:off x="5137150" y="4781550"/>
          <a:ext cx="422275" cy="420688"/>
        </p:xfrm>
        <a:graphic>
          <a:graphicData uri="http://schemas.openxmlformats.org/presentationml/2006/ole">
            <p:oleObj spid="_x0000_s1067043" name="Equation" r:id="rId5" imgW="152280" imgH="139680" progId="Equation.3">
              <p:embed/>
            </p:oleObj>
          </a:graphicData>
        </a:graphic>
      </p:graphicFrame>
      <p:sp>
        <p:nvSpPr>
          <p:cNvPr id="1067044" name="Line 36"/>
          <p:cNvSpPr>
            <a:spLocks noChangeShapeType="1"/>
          </p:cNvSpPr>
          <p:nvPr/>
        </p:nvSpPr>
        <p:spPr bwMode="auto">
          <a:xfrm flipH="1">
            <a:off x="4803775" y="4637088"/>
            <a:ext cx="1212850" cy="1054100"/>
          </a:xfrm>
          <a:prstGeom prst="line">
            <a:avLst/>
          </a:prstGeom>
          <a:noFill/>
          <a:ln w="57150">
            <a:solidFill>
              <a:srgbClr val="FFFF99"/>
            </a:solidFill>
            <a:prstDash val="sysDot"/>
            <a:round/>
            <a:headEnd type="triangle" w="med" len="med"/>
            <a:tailEnd type="triangle" w="med" len="med"/>
          </a:ln>
          <a:effectLst/>
        </p:spPr>
        <p:txBody>
          <a:bodyPr/>
          <a:lstStyle/>
          <a:p>
            <a:endParaRPr lang="en-US"/>
          </a:p>
        </p:txBody>
      </p:sp>
      <p:sp>
        <p:nvSpPr>
          <p:cNvPr id="1067045"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Denoising Uncertainty</a:t>
            </a:r>
          </a:p>
        </p:txBody>
      </p:sp>
      <p:sp>
        <p:nvSpPr>
          <p:cNvPr id="1067046"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pic>
        <p:nvPicPr>
          <p:cNvPr id="1067061" name="Picture 53" descr="y"/>
          <p:cNvPicPr>
            <a:picLocks noChangeAspect="1" noChangeArrowheads="1"/>
          </p:cNvPicPr>
          <p:nvPr/>
        </p:nvPicPr>
        <p:blipFill>
          <a:blip r:embed="rId6" cstate="print"/>
          <a:srcRect/>
          <a:stretch>
            <a:fillRect/>
          </a:stretch>
        </p:blipFill>
        <p:spPr bwMode="auto">
          <a:xfrm>
            <a:off x="6092825" y="4879975"/>
            <a:ext cx="593725" cy="593725"/>
          </a:xfrm>
          <a:prstGeom prst="rect">
            <a:avLst/>
          </a:prstGeom>
          <a:noFill/>
          <a:ln w="28575">
            <a:solidFill>
              <a:srgbClr val="66FFFF"/>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70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70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67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7037" grpId="0" animBg="1"/>
      <p:bldP spid="10670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Box 3"/>
          <p:cNvSpPr txBox="1">
            <a:spLocks noGrp="1" noChangeArrowheads="1"/>
          </p:cNvSpPr>
          <p:nvPr>
            <p:ph type="sldNum" sz="quarter" idx="10"/>
          </p:nvPr>
        </p:nvSpPr>
        <p:spPr>
          <a:ln/>
        </p:spPr>
        <p:txBody>
          <a:bodyPr/>
          <a:lstStyle/>
          <a:p>
            <a:pPr>
              <a:defRPr/>
            </a:pPr>
            <a:fld id="{B25E94AE-1F3B-4BF5-9A4E-C1967FCEA632}" type="slidenum">
              <a:rPr lang="en-US"/>
              <a:pPr>
                <a:defRPr/>
              </a:pPr>
              <a:t>4</a:t>
            </a:fld>
            <a:endParaRPr lang="en-US"/>
          </a:p>
        </p:txBody>
      </p:sp>
      <p:sp>
        <p:nvSpPr>
          <p:cNvPr id="1124354" name="Oval 2"/>
          <p:cNvSpPr>
            <a:spLocks noChangeArrowheads="1"/>
          </p:cNvSpPr>
          <p:nvPr/>
        </p:nvSpPr>
        <p:spPr bwMode="auto">
          <a:xfrm>
            <a:off x="5026025" y="3736975"/>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55" name="Oval 3"/>
          <p:cNvSpPr>
            <a:spLocks noChangeArrowheads="1"/>
          </p:cNvSpPr>
          <p:nvPr/>
        </p:nvSpPr>
        <p:spPr bwMode="auto">
          <a:xfrm>
            <a:off x="5024438" y="3735388"/>
            <a:ext cx="115887" cy="125412"/>
          </a:xfrm>
          <a:prstGeom prst="ellipse">
            <a:avLst/>
          </a:prstGeom>
          <a:solidFill>
            <a:schemeClr val="bg1"/>
          </a:solidFill>
          <a:ln w="9525">
            <a:noFill/>
            <a:round/>
            <a:headEnd/>
            <a:tailEnd/>
          </a:ln>
          <a:effectLst/>
        </p:spPr>
        <p:txBody>
          <a:bodyPr wrap="none" anchor="ctr"/>
          <a:lstStyle/>
          <a:p>
            <a:endParaRPr lang="en-US"/>
          </a:p>
        </p:txBody>
      </p:sp>
      <p:sp>
        <p:nvSpPr>
          <p:cNvPr id="1124356" name="Text Box 4"/>
          <p:cNvSpPr txBox="1">
            <a:spLocks noChangeArrowheads="1"/>
          </p:cNvSpPr>
          <p:nvPr/>
        </p:nvSpPr>
        <p:spPr bwMode="auto">
          <a:xfrm>
            <a:off x="169863" y="895350"/>
            <a:ext cx="8677275" cy="1169551"/>
          </a:xfrm>
          <a:prstGeom prst="rect">
            <a:avLst/>
          </a:prstGeom>
          <a:noFill/>
          <a:ln w="9525">
            <a:noFill/>
            <a:miter lim="800000"/>
            <a:headEnd/>
            <a:tailEnd/>
          </a:ln>
          <a:effectLst/>
        </p:spPr>
        <p:txBody>
          <a:bodyPr>
            <a:spAutoFit/>
          </a:bodyPr>
          <a:lstStyle/>
          <a:p>
            <a:pPr>
              <a:spcBef>
                <a:spcPct val="50000"/>
              </a:spcBef>
            </a:pPr>
            <a:r>
              <a:rPr lang="en-US" sz="2000" dirty="0">
                <a:solidFill>
                  <a:schemeClr val="bg1"/>
                </a:solidFill>
              </a:rPr>
              <a:t>What is the volume of all clean </a:t>
            </a:r>
            <a:r>
              <a:rPr lang="en-US" sz="2000" dirty="0" smtClean="0">
                <a:solidFill>
                  <a:schemeClr val="bg1"/>
                </a:solidFill>
              </a:rPr>
              <a:t>images x that </a:t>
            </a:r>
            <a:r>
              <a:rPr lang="en-US" sz="2000" dirty="0">
                <a:solidFill>
                  <a:schemeClr val="bg1"/>
                </a:solidFill>
              </a:rPr>
              <a:t>can explain a  noisy image y?</a:t>
            </a:r>
          </a:p>
          <a:p>
            <a:pPr>
              <a:spcBef>
                <a:spcPct val="50000"/>
              </a:spcBef>
            </a:pPr>
            <a:r>
              <a:rPr lang="en-US" sz="2000" dirty="0">
                <a:solidFill>
                  <a:schemeClr val="bg1"/>
                </a:solidFill>
              </a:rPr>
              <a:t>Multiple clean </a:t>
            </a:r>
            <a:r>
              <a:rPr lang="en-US" sz="2000" dirty="0" smtClean="0">
                <a:solidFill>
                  <a:schemeClr val="bg1"/>
                </a:solidFill>
              </a:rPr>
              <a:t>images </a:t>
            </a:r>
            <a:r>
              <a:rPr lang="en-US" sz="2000" dirty="0">
                <a:solidFill>
                  <a:schemeClr val="bg1"/>
                </a:solidFill>
              </a:rPr>
              <a:t>within noise level. </a:t>
            </a:r>
          </a:p>
        </p:txBody>
      </p:sp>
      <p:sp>
        <p:nvSpPr>
          <p:cNvPr id="1124357" name="Oval 5"/>
          <p:cNvSpPr>
            <a:spLocks noChangeArrowheads="1"/>
          </p:cNvSpPr>
          <p:nvPr/>
        </p:nvSpPr>
        <p:spPr bwMode="auto">
          <a:xfrm>
            <a:off x="3843338" y="3605213"/>
            <a:ext cx="115887" cy="125412"/>
          </a:xfrm>
          <a:prstGeom prst="ellipse">
            <a:avLst/>
          </a:prstGeom>
          <a:solidFill>
            <a:schemeClr val="bg1"/>
          </a:solidFill>
          <a:ln w="9525">
            <a:noFill/>
            <a:round/>
            <a:headEnd/>
            <a:tailEnd/>
          </a:ln>
          <a:effectLst/>
        </p:spPr>
        <p:txBody>
          <a:bodyPr wrap="none" anchor="ctr"/>
          <a:lstStyle/>
          <a:p>
            <a:endParaRPr lang="en-US"/>
          </a:p>
        </p:txBody>
      </p:sp>
      <p:sp>
        <p:nvSpPr>
          <p:cNvPr id="1124358" name="Oval 6"/>
          <p:cNvSpPr>
            <a:spLocks noChangeArrowheads="1"/>
          </p:cNvSpPr>
          <p:nvPr/>
        </p:nvSpPr>
        <p:spPr bwMode="auto">
          <a:xfrm>
            <a:off x="4359275" y="3367088"/>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59" name="Oval 7"/>
          <p:cNvSpPr>
            <a:spLocks noChangeArrowheads="1"/>
          </p:cNvSpPr>
          <p:nvPr/>
        </p:nvSpPr>
        <p:spPr bwMode="auto">
          <a:xfrm>
            <a:off x="4332288" y="3836988"/>
            <a:ext cx="115887" cy="125412"/>
          </a:xfrm>
          <a:prstGeom prst="ellipse">
            <a:avLst/>
          </a:prstGeom>
          <a:solidFill>
            <a:schemeClr val="bg1"/>
          </a:solidFill>
          <a:ln w="9525">
            <a:noFill/>
            <a:round/>
            <a:headEnd/>
            <a:tailEnd/>
          </a:ln>
          <a:effectLst/>
        </p:spPr>
        <p:txBody>
          <a:bodyPr wrap="none" anchor="ctr"/>
          <a:lstStyle/>
          <a:p>
            <a:endParaRPr lang="en-US"/>
          </a:p>
        </p:txBody>
      </p:sp>
      <p:sp>
        <p:nvSpPr>
          <p:cNvPr id="1124360" name="Oval 8"/>
          <p:cNvSpPr>
            <a:spLocks noChangeArrowheads="1"/>
          </p:cNvSpPr>
          <p:nvPr/>
        </p:nvSpPr>
        <p:spPr bwMode="auto">
          <a:xfrm>
            <a:off x="6275388" y="3111500"/>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61" name="Oval 9"/>
          <p:cNvSpPr>
            <a:spLocks noChangeArrowheads="1"/>
          </p:cNvSpPr>
          <p:nvPr/>
        </p:nvSpPr>
        <p:spPr bwMode="auto">
          <a:xfrm>
            <a:off x="7091363" y="3492500"/>
            <a:ext cx="117475" cy="123825"/>
          </a:xfrm>
          <a:prstGeom prst="ellipse">
            <a:avLst/>
          </a:prstGeom>
          <a:solidFill>
            <a:schemeClr val="bg1"/>
          </a:solidFill>
          <a:ln w="9525">
            <a:noFill/>
            <a:round/>
            <a:headEnd/>
            <a:tailEnd/>
          </a:ln>
          <a:effectLst/>
        </p:spPr>
        <p:txBody>
          <a:bodyPr wrap="none" anchor="ctr"/>
          <a:lstStyle/>
          <a:p>
            <a:endParaRPr lang="en-US"/>
          </a:p>
        </p:txBody>
      </p:sp>
      <p:sp>
        <p:nvSpPr>
          <p:cNvPr id="1124362" name="Oval 10"/>
          <p:cNvSpPr>
            <a:spLocks noChangeArrowheads="1"/>
          </p:cNvSpPr>
          <p:nvPr/>
        </p:nvSpPr>
        <p:spPr bwMode="auto">
          <a:xfrm>
            <a:off x="6278563" y="3778250"/>
            <a:ext cx="115887" cy="125413"/>
          </a:xfrm>
          <a:prstGeom prst="ellipse">
            <a:avLst/>
          </a:prstGeom>
          <a:solidFill>
            <a:schemeClr val="bg1"/>
          </a:solidFill>
          <a:ln w="9525">
            <a:noFill/>
            <a:round/>
            <a:headEnd/>
            <a:tailEnd/>
          </a:ln>
          <a:effectLst/>
        </p:spPr>
        <p:txBody>
          <a:bodyPr wrap="none" anchor="ctr"/>
          <a:lstStyle/>
          <a:p>
            <a:endParaRPr lang="en-US"/>
          </a:p>
        </p:txBody>
      </p:sp>
      <p:sp>
        <p:nvSpPr>
          <p:cNvPr id="1124363" name="Oval 11"/>
          <p:cNvSpPr>
            <a:spLocks noChangeArrowheads="1"/>
          </p:cNvSpPr>
          <p:nvPr/>
        </p:nvSpPr>
        <p:spPr bwMode="auto">
          <a:xfrm>
            <a:off x="5784850" y="3298825"/>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64" name="Oval 12"/>
          <p:cNvSpPr>
            <a:spLocks noChangeArrowheads="1"/>
          </p:cNvSpPr>
          <p:nvPr/>
        </p:nvSpPr>
        <p:spPr bwMode="auto">
          <a:xfrm>
            <a:off x="6567488" y="3797300"/>
            <a:ext cx="115887" cy="125413"/>
          </a:xfrm>
          <a:prstGeom prst="ellipse">
            <a:avLst/>
          </a:prstGeom>
          <a:solidFill>
            <a:schemeClr val="bg1"/>
          </a:solidFill>
          <a:ln w="9525">
            <a:noFill/>
            <a:round/>
            <a:headEnd/>
            <a:tailEnd/>
          </a:ln>
          <a:effectLst/>
        </p:spPr>
        <p:txBody>
          <a:bodyPr wrap="none" anchor="ctr"/>
          <a:lstStyle/>
          <a:p>
            <a:endParaRPr lang="en-US"/>
          </a:p>
        </p:txBody>
      </p:sp>
      <p:sp>
        <p:nvSpPr>
          <p:cNvPr id="1124365" name="Oval 13"/>
          <p:cNvSpPr>
            <a:spLocks noChangeArrowheads="1"/>
          </p:cNvSpPr>
          <p:nvPr/>
        </p:nvSpPr>
        <p:spPr bwMode="auto">
          <a:xfrm>
            <a:off x="3992563" y="3760788"/>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66" name="Oval 14"/>
          <p:cNvSpPr>
            <a:spLocks noChangeArrowheads="1"/>
          </p:cNvSpPr>
          <p:nvPr/>
        </p:nvSpPr>
        <p:spPr bwMode="auto">
          <a:xfrm>
            <a:off x="8274050" y="3455988"/>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67" name="Oval 15"/>
          <p:cNvSpPr>
            <a:spLocks noChangeArrowheads="1"/>
          </p:cNvSpPr>
          <p:nvPr/>
        </p:nvSpPr>
        <p:spPr bwMode="auto">
          <a:xfrm>
            <a:off x="2916238" y="3771900"/>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68" name="Oval 16"/>
          <p:cNvSpPr>
            <a:spLocks noChangeArrowheads="1"/>
          </p:cNvSpPr>
          <p:nvPr/>
        </p:nvSpPr>
        <p:spPr bwMode="auto">
          <a:xfrm>
            <a:off x="3343275" y="3678238"/>
            <a:ext cx="115888" cy="125412"/>
          </a:xfrm>
          <a:prstGeom prst="ellipse">
            <a:avLst/>
          </a:prstGeom>
          <a:solidFill>
            <a:schemeClr val="bg1"/>
          </a:solidFill>
          <a:ln w="9525">
            <a:noFill/>
            <a:round/>
            <a:headEnd/>
            <a:tailEnd/>
          </a:ln>
          <a:effectLst/>
        </p:spPr>
        <p:txBody>
          <a:bodyPr wrap="none" anchor="ctr"/>
          <a:lstStyle/>
          <a:p>
            <a:endParaRPr lang="en-US"/>
          </a:p>
        </p:txBody>
      </p:sp>
      <p:graphicFrame>
        <p:nvGraphicFramePr>
          <p:cNvPr id="1124369" name="Object 51"/>
          <p:cNvGraphicFramePr>
            <a:graphicFrameLocks noChangeAspect="1"/>
          </p:cNvGraphicFramePr>
          <p:nvPr/>
        </p:nvGraphicFramePr>
        <p:xfrm>
          <a:off x="6167438" y="4351338"/>
          <a:ext cx="385762" cy="496887"/>
        </p:xfrm>
        <a:graphic>
          <a:graphicData uri="http://schemas.openxmlformats.org/presentationml/2006/ole">
            <p:oleObj spid="_x0000_s1124369" name="Equation" r:id="rId4" imgW="139680" imgH="164880" progId="Equation.3">
              <p:embed/>
            </p:oleObj>
          </a:graphicData>
        </a:graphic>
      </p:graphicFrame>
      <p:sp>
        <p:nvSpPr>
          <p:cNvPr id="1124370" name="Oval 18"/>
          <p:cNvSpPr>
            <a:spLocks noChangeArrowheads="1"/>
          </p:cNvSpPr>
          <p:nvPr/>
        </p:nvSpPr>
        <p:spPr bwMode="auto">
          <a:xfrm>
            <a:off x="5365750" y="3509963"/>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71" name="Oval 19"/>
          <p:cNvSpPr>
            <a:spLocks noChangeArrowheads="1"/>
          </p:cNvSpPr>
          <p:nvPr/>
        </p:nvSpPr>
        <p:spPr bwMode="auto">
          <a:xfrm>
            <a:off x="5514975" y="3665538"/>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72" name="Oval 20"/>
          <p:cNvSpPr>
            <a:spLocks noChangeArrowheads="1"/>
          </p:cNvSpPr>
          <p:nvPr/>
        </p:nvSpPr>
        <p:spPr bwMode="auto">
          <a:xfrm>
            <a:off x="8899525" y="3833813"/>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73" name="Oval 21"/>
          <p:cNvSpPr>
            <a:spLocks noChangeArrowheads="1"/>
          </p:cNvSpPr>
          <p:nvPr/>
        </p:nvSpPr>
        <p:spPr bwMode="auto">
          <a:xfrm>
            <a:off x="8896350" y="3394075"/>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74" name="Oval 22"/>
          <p:cNvSpPr>
            <a:spLocks noChangeArrowheads="1"/>
          </p:cNvSpPr>
          <p:nvPr/>
        </p:nvSpPr>
        <p:spPr bwMode="auto">
          <a:xfrm>
            <a:off x="7885113" y="3471863"/>
            <a:ext cx="115887" cy="125412"/>
          </a:xfrm>
          <a:prstGeom prst="ellipse">
            <a:avLst/>
          </a:prstGeom>
          <a:solidFill>
            <a:schemeClr val="bg1"/>
          </a:solidFill>
          <a:ln w="9525">
            <a:noFill/>
            <a:round/>
            <a:headEnd/>
            <a:tailEnd/>
          </a:ln>
          <a:effectLst/>
        </p:spPr>
        <p:txBody>
          <a:bodyPr wrap="none" anchor="ctr"/>
          <a:lstStyle/>
          <a:p>
            <a:endParaRPr lang="en-US"/>
          </a:p>
        </p:txBody>
      </p:sp>
      <p:sp>
        <p:nvSpPr>
          <p:cNvPr id="1124375" name="Oval 23"/>
          <p:cNvSpPr>
            <a:spLocks noChangeArrowheads="1"/>
          </p:cNvSpPr>
          <p:nvPr/>
        </p:nvSpPr>
        <p:spPr bwMode="auto">
          <a:xfrm>
            <a:off x="7427913" y="3167063"/>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76" name="Oval 24"/>
          <p:cNvSpPr>
            <a:spLocks noChangeArrowheads="1"/>
          </p:cNvSpPr>
          <p:nvPr/>
        </p:nvSpPr>
        <p:spPr bwMode="auto">
          <a:xfrm>
            <a:off x="8058150" y="3116263"/>
            <a:ext cx="115888" cy="125412"/>
          </a:xfrm>
          <a:prstGeom prst="ellipse">
            <a:avLst/>
          </a:prstGeom>
          <a:solidFill>
            <a:schemeClr val="bg1"/>
          </a:solidFill>
          <a:ln w="9525">
            <a:noFill/>
            <a:round/>
            <a:headEnd/>
            <a:tailEnd/>
          </a:ln>
          <a:effectLst/>
        </p:spPr>
        <p:txBody>
          <a:bodyPr wrap="none" anchor="ctr"/>
          <a:lstStyle/>
          <a:p>
            <a:endParaRPr lang="en-US"/>
          </a:p>
        </p:txBody>
      </p:sp>
      <p:sp>
        <p:nvSpPr>
          <p:cNvPr id="1124377" name="Oval 25"/>
          <p:cNvSpPr>
            <a:spLocks noChangeArrowheads="1"/>
          </p:cNvSpPr>
          <p:nvPr/>
        </p:nvSpPr>
        <p:spPr bwMode="auto">
          <a:xfrm>
            <a:off x="6032500" y="4513263"/>
            <a:ext cx="117475" cy="123825"/>
          </a:xfrm>
          <a:prstGeom prst="ellipse">
            <a:avLst/>
          </a:prstGeom>
          <a:solidFill>
            <a:srgbClr val="00FFFF"/>
          </a:solidFill>
          <a:ln w="9525">
            <a:noFill/>
            <a:round/>
            <a:headEnd/>
            <a:tailEnd/>
          </a:ln>
          <a:effectLst/>
        </p:spPr>
        <p:txBody>
          <a:bodyPr wrap="none" anchor="ctr"/>
          <a:lstStyle/>
          <a:p>
            <a:endParaRPr lang="en-US"/>
          </a:p>
        </p:txBody>
      </p:sp>
      <p:sp>
        <p:nvSpPr>
          <p:cNvPr id="1124378" name="Oval 26"/>
          <p:cNvSpPr>
            <a:spLocks noChangeArrowheads="1"/>
          </p:cNvSpPr>
          <p:nvPr/>
        </p:nvSpPr>
        <p:spPr bwMode="auto">
          <a:xfrm>
            <a:off x="4378325" y="2790825"/>
            <a:ext cx="3424238" cy="3568700"/>
          </a:xfrm>
          <a:prstGeom prst="ellipse">
            <a:avLst/>
          </a:prstGeom>
          <a:noFill/>
          <a:ln w="57150">
            <a:solidFill>
              <a:srgbClr val="FFFF99"/>
            </a:solidFill>
            <a:prstDash val="sysDot"/>
            <a:round/>
            <a:headEnd/>
            <a:tailEnd/>
          </a:ln>
          <a:effectLst/>
        </p:spPr>
        <p:txBody>
          <a:bodyPr wrap="none" anchor="ctr"/>
          <a:lstStyle/>
          <a:p>
            <a:pPr algn="ctr"/>
            <a:endParaRPr lang="en-US">
              <a:solidFill>
                <a:srgbClr val="FFFF99"/>
              </a:solidFill>
            </a:endParaRPr>
          </a:p>
        </p:txBody>
      </p:sp>
      <p:sp>
        <p:nvSpPr>
          <p:cNvPr id="1124379" name="Oval 27"/>
          <p:cNvSpPr>
            <a:spLocks noChangeArrowheads="1"/>
          </p:cNvSpPr>
          <p:nvPr/>
        </p:nvSpPr>
        <p:spPr bwMode="auto">
          <a:xfrm>
            <a:off x="5019675" y="3211513"/>
            <a:ext cx="117475" cy="123825"/>
          </a:xfrm>
          <a:prstGeom prst="ellipse">
            <a:avLst/>
          </a:prstGeom>
          <a:solidFill>
            <a:schemeClr val="bg1"/>
          </a:solidFill>
          <a:ln w="9525">
            <a:noFill/>
            <a:round/>
            <a:headEnd/>
            <a:tailEnd/>
          </a:ln>
          <a:effectLst/>
        </p:spPr>
        <p:txBody>
          <a:bodyPr wrap="none" anchor="ctr"/>
          <a:lstStyle/>
          <a:p>
            <a:endParaRPr lang="en-US"/>
          </a:p>
        </p:txBody>
      </p:sp>
      <p:sp>
        <p:nvSpPr>
          <p:cNvPr id="1124380" name="Oval 28"/>
          <p:cNvSpPr>
            <a:spLocks noChangeArrowheads="1"/>
          </p:cNvSpPr>
          <p:nvPr/>
        </p:nvSpPr>
        <p:spPr bwMode="auto">
          <a:xfrm>
            <a:off x="4510088" y="3068638"/>
            <a:ext cx="115887" cy="125412"/>
          </a:xfrm>
          <a:prstGeom prst="ellipse">
            <a:avLst/>
          </a:prstGeom>
          <a:solidFill>
            <a:schemeClr val="bg1"/>
          </a:solidFill>
          <a:ln w="9525">
            <a:noFill/>
            <a:round/>
            <a:headEnd/>
            <a:tailEnd/>
          </a:ln>
          <a:effectLst/>
        </p:spPr>
        <p:txBody>
          <a:bodyPr wrap="none" anchor="ctr"/>
          <a:lstStyle/>
          <a:p>
            <a:endParaRPr lang="en-US"/>
          </a:p>
        </p:txBody>
      </p:sp>
      <p:sp>
        <p:nvSpPr>
          <p:cNvPr id="1124381" name="Oval 29"/>
          <p:cNvSpPr>
            <a:spLocks noChangeArrowheads="1"/>
          </p:cNvSpPr>
          <p:nvPr/>
        </p:nvSpPr>
        <p:spPr bwMode="auto">
          <a:xfrm>
            <a:off x="3624263" y="3354388"/>
            <a:ext cx="117475" cy="123825"/>
          </a:xfrm>
          <a:prstGeom prst="ellipse">
            <a:avLst/>
          </a:prstGeom>
          <a:solidFill>
            <a:schemeClr val="bg1"/>
          </a:solidFill>
          <a:ln w="9525">
            <a:noFill/>
            <a:round/>
            <a:headEnd/>
            <a:tailEnd/>
          </a:ln>
          <a:effectLst/>
        </p:spPr>
        <p:txBody>
          <a:bodyPr wrap="none" anchor="ctr"/>
          <a:lstStyle/>
          <a:p>
            <a:endParaRPr lang="en-US"/>
          </a:p>
        </p:txBody>
      </p:sp>
      <p:sp>
        <p:nvSpPr>
          <p:cNvPr id="1124382" name="Oval 30"/>
          <p:cNvSpPr>
            <a:spLocks noChangeArrowheads="1"/>
          </p:cNvSpPr>
          <p:nvPr/>
        </p:nvSpPr>
        <p:spPr bwMode="auto">
          <a:xfrm>
            <a:off x="3089275" y="3327400"/>
            <a:ext cx="115888" cy="125413"/>
          </a:xfrm>
          <a:prstGeom prst="ellipse">
            <a:avLst/>
          </a:prstGeom>
          <a:solidFill>
            <a:schemeClr val="bg1"/>
          </a:solidFill>
          <a:ln w="9525">
            <a:noFill/>
            <a:round/>
            <a:headEnd/>
            <a:tailEnd/>
          </a:ln>
          <a:effectLst/>
        </p:spPr>
        <p:txBody>
          <a:bodyPr wrap="none" anchor="ctr"/>
          <a:lstStyle/>
          <a:p>
            <a:endParaRPr lang="en-US"/>
          </a:p>
        </p:txBody>
      </p:sp>
      <p:sp>
        <p:nvSpPr>
          <p:cNvPr id="1124383" name="Oval 31"/>
          <p:cNvSpPr>
            <a:spLocks noChangeArrowheads="1"/>
          </p:cNvSpPr>
          <p:nvPr/>
        </p:nvSpPr>
        <p:spPr bwMode="auto">
          <a:xfrm>
            <a:off x="6938963" y="3200400"/>
            <a:ext cx="117475" cy="123825"/>
          </a:xfrm>
          <a:prstGeom prst="ellipse">
            <a:avLst/>
          </a:prstGeom>
          <a:solidFill>
            <a:schemeClr val="bg1"/>
          </a:solidFill>
          <a:ln w="9525">
            <a:noFill/>
            <a:round/>
            <a:headEnd/>
            <a:tailEnd/>
          </a:ln>
          <a:effectLst/>
        </p:spPr>
        <p:txBody>
          <a:bodyPr wrap="none" anchor="ctr"/>
          <a:lstStyle/>
          <a:p>
            <a:endParaRPr lang="en-US"/>
          </a:p>
        </p:txBody>
      </p:sp>
      <p:graphicFrame>
        <p:nvGraphicFramePr>
          <p:cNvPr id="1124384" name="Object 51"/>
          <p:cNvGraphicFramePr>
            <a:graphicFrameLocks noChangeAspect="1"/>
          </p:cNvGraphicFramePr>
          <p:nvPr/>
        </p:nvGraphicFramePr>
        <p:xfrm>
          <a:off x="5137150" y="4781550"/>
          <a:ext cx="422275" cy="420688"/>
        </p:xfrm>
        <a:graphic>
          <a:graphicData uri="http://schemas.openxmlformats.org/presentationml/2006/ole">
            <p:oleObj spid="_x0000_s1124384" name="Equation" r:id="rId5" imgW="152280" imgH="139680" progId="Equation.3">
              <p:embed/>
            </p:oleObj>
          </a:graphicData>
        </a:graphic>
      </p:graphicFrame>
      <p:sp>
        <p:nvSpPr>
          <p:cNvPr id="1124385" name="Line 33"/>
          <p:cNvSpPr>
            <a:spLocks noChangeShapeType="1"/>
          </p:cNvSpPr>
          <p:nvPr/>
        </p:nvSpPr>
        <p:spPr bwMode="auto">
          <a:xfrm flipH="1">
            <a:off x="4803775" y="4637088"/>
            <a:ext cx="1212850" cy="1054100"/>
          </a:xfrm>
          <a:prstGeom prst="line">
            <a:avLst/>
          </a:prstGeom>
          <a:noFill/>
          <a:ln w="57150">
            <a:solidFill>
              <a:srgbClr val="FFFF99"/>
            </a:solidFill>
            <a:prstDash val="sysDot"/>
            <a:round/>
            <a:headEnd type="triangle" w="med" len="med"/>
            <a:tailEnd type="triangle" w="med" len="med"/>
          </a:ln>
          <a:effectLst/>
        </p:spPr>
        <p:txBody>
          <a:bodyPr/>
          <a:lstStyle/>
          <a:p>
            <a:endParaRPr lang="en-US"/>
          </a:p>
        </p:txBody>
      </p:sp>
      <p:sp>
        <p:nvSpPr>
          <p:cNvPr id="1124386"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Denoising Uncertainty</a:t>
            </a:r>
          </a:p>
        </p:txBody>
      </p:sp>
      <p:sp>
        <p:nvSpPr>
          <p:cNvPr id="1124387"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124388" name="Oval 36"/>
          <p:cNvSpPr>
            <a:spLocks noChangeArrowheads="1"/>
          </p:cNvSpPr>
          <p:nvPr/>
        </p:nvSpPr>
        <p:spPr bwMode="auto">
          <a:xfrm>
            <a:off x="2506663" y="3905250"/>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89" name="Oval 37"/>
          <p:cNvSpPr>
            <a:spLocks noChangeArrowheads="1"/>
          </p:cNvSpPr>
          <p:nvPr/>
        </p:nvSpPr>
        <p:spPr bwMode="auto">
          <a:xfrm>
            <a:off x="2479675" y="4375150"/>
            <a:ext cx="115888" cy="125413"/>
          </a:xfrm>
          <a:prstGeom prst="ellipse">
            <a:avLst/>
          </a:prstGeom>
          <a:solidFill>
            <a:schemeClr val="bg1"/>
          </a:solidFill>
          <a:ln w="9525">
            <a:noFill/>
            <a:round/>
            <a:headEnd/>
            <a:tailEnd/>
          </a:ln>
          <a:effectLst/>
        </p:spPr>
        <p:txBody>
          <a:bodyPr wrap="none" anchor="ctr"/>
          <a:lstStyle/>
          <a:p>
            <a:endParaRPr lang="en-US"/>
          </a:p>
        </p:txBody>
      </p:sp>
      <p:sp>
        <p:nvSpPr>
          <p:cNvPr id="1124390" name="Oval 38"/>
          <p:cNvSpPr>
            <a:spLocks noChangeArrowheads="1"/>
          </p:cNvSpPr>
          <p:nvPr/>
        </p:nvSpPr>
        <p:spPr bwMode="auto">
          <a:xfrm>
            <a:off x="2139950" y="4298950"/>
            <a:ext cx="117475" cy="125413"/>
          </a:xfrm>
          <a:prstGeom prst="ellipse">
            <a:avLst/>
          </a:prstGeom>
          <a:solidFill>
            <a:schemeClr val="bg1"/>
          </a:solidFill>
          <a:ln w="9525">
            <a:noFill/>
            <a:round/>
            <a:headEnd/>
            <a:tailEnd/>
          </a:ln>
          <a:effectLst/>
        </p:spPr>
        <p:txBody>
          <a:bodyPr wrap="none" anchor="ctr"/>
          <a:lstStyle/>
          <a:p>
            <a:endParaRPr lang="en-US"/>
          </a:p>
        </p:txBody>
      </p:sp>
      <p:sp>
        <p:nvSpPr>
          <p:cNvPr id="1124391" name="Oval 39"/>
          <p:cNvSpPr>
            <a:spLocks noChangeArrowheads="1"/>
          </p:cNvSpPr>
          <p:nvPr/>
        </p:nvSpPr>
        <p:spPr bwMode="auto">
          <a:xfrm>
            <a:off x="1063625" y="4310063"/>
            <a:ext cx="117475" cy="125412"/>
          </a:xfrm>
          <a:prstGeom prst="ellipse">
            <a:avLst/>
          </a:prstGeom>
          <a:solidFill>
            <a:schemeClr val="bg1"/>
          </a:solidFill>
          <a:ln w="9525">
            <a:noFill/>
            <a:round/>
            <a:headEnd/>
            <a:tailEnd/>
          </a:ln>
          <a:effectLst/>
        </p:spPr>
        <p:txBody>
          <a:bodyPr wrap="none" anchor="ctr"/>
          <a:lstStyle/>
          <a:p>
            <a:endParaRPr lang="en-US"/>
          </a:p>
        </p:txBody>
      </p:sp>
      <p:sp>
        <p:nvSpPr>
          <p:cNvPr id="1124392" name="Oval 40"/>
          <p:cNvSpPr>
            <a:spLocks noChangeArrowheads="1"/>
          </p:cNvSpPr>
          <p:nvPr/>
        </p:nvSpPr>
        <p:spPr bwMode="auto">
          <a:xfrm>
            <a:off x="1490663" y="4216400"/>
            <a:ext cx="115887" cy="125413"/>
          </a:xfrm>
          <a:prstGeom prst="ellipse">
            <a:avLst/>
          </a:prstGeom>
          <a:solidFill>
            <a:schemeClr val="bg1"/>
          </a:solidFill>
          <a:ln w="9525">
            <a:noFill/>
            <a:round/>
            <a:headEnd/>
            <a:tailEnd/>
          </a:ln>
          <a:effectLst/>
        </p:spPr>
        <p:txBody>
          <a:bodyPr wrap="none" anchor="ctr"/>
          <a:lstStyle/>
          <a:p>
            <a:endParaRPr lang="en-US"/>
          </a:p>
        </p:txBody>
      </p:sp>
      <p:sp>
        <p:nvSpPr>
          <p:cNvPr id="1124393" name="Oval 41"/>
          <p:cNvSpPr>
            <a:spLocks noChangeArrowheads="1"/>
          </p:cNvSpPr>
          <p:nvPr/>
        </p:nvSpPr>
        <p:spPr bwMode="auto">
          <a:xfrm>
            <a:off x="2657475" y="3606800"/>
            <a:ext cx="115888" cy="125413"/>
          </a:xfrm>
          <a:prstGeom prst="ellipse">
            <a:avLst/>
          </a:prstGeom>
          <a:solidFill>
            <a:schemeClr val="bg1"/>
          </a:solidFill>
          <a:ln w="9525">
            <a:noFill/>
            <a:round/>
            <a:headEnd/>
            <a:tailEnd/>
          </a:ln>
          <a:effectLst/>
        </p:spPr>
        <p:txBody>
          <a:bodyPr wrap="none" anchor="ctr"/>
          <a:lstStyle/>
          <a:p>
            <a:endParaRPr lang="en-US"/>
          </a:p>
        </p:txBody>
      </p:sp>
      <p:sp>
        <p:nvSpPr>
          <p:cNvPr id="1124394" name="Oval 42"/>
          <p:cNvSpPr>
            <a:spLocks noChangeArrowheads="1"/>
          </p:cNvSpPr>
          <p:nvPr/>
        </p:nvSpPr>
        <p:spPr bwMode="auto">
          <a:xfrm>
            <a:off x="1771650" y="3892550"/>
            <a:ext cx="117475" cy="123825"/>
          </a:xfrm>
          <a:prstGeom prst="ellipse">
            <a:avLst/>
          </a:prstGeom>
          <a:solidFill>
            <a:schemeClr val="bg1"/>
          </a:solidFill>
          <a:ln w="9525">
            <a:noFill/>
            <a:round/>
            <a:headEnd/>
            <a:tailEnd/>
          </a:ln>
          <a:effectLst/>
        </p:spPr>
        <p:txBody>
          <a:bodyPr wrap="none" anchor="ctr"/>
          <a:lstStyle/>
          <a:p>
            <a:endParaRPr lang="en-US"/>
          </a:p>
        </p:txBody>
      </p:sp>
      <p:sp>
        <p:nvSpPr>
          <p:cNvPr id="1124395" name="Oval 43"/>
          <p:cNvSpPr>
            <a:spLocks noChangeArrowheads="1"/>
          </p:cNvSpPr>
          <p:nvPr/>
        </p:nvSpPr>
        <p:spPr bwMode="auto">
          <a:xfrm>
            <a:off x="1236663" y="3865563"/>
            <a:ext cx="115887" cy="125412"/>
          </a:xfrm>
          <a:prstGeom prst="ellipse">
            <a:avLst/>
          </a:prstGeom>
          <a:solidFill>
            <a:schemeClr val="bg1"/>
          </a:solidFill>
          <a:ln w="9525">
            <a:noFill/>
            <a:round/>
            <a:headEnd/>
            <a:tailEnd/>
          </a:ln>
          <a:effectLst/>
        </p:spPr>
        <p:txBody>
          <a:bodyPr wrap="none" anchor="ctr"/>
          <a:lstStyle/>
          <a:p>
            <a:endParaRPr lang="en-US"/>
          </a:p>
        </p:txBody>
      </p:sp>
      <p:pic>
        <p:nvPicPr>
          <p:cNvPr id="1124396" name="Picture 44" descr="x_smp02"/>
          <p:cNvPicPr>
            <a:picLocks noChangeAspect="1" noChangeArrowheads="1"/>
          </p:cNvPicPr>
          <p:nvPr/>
        </p:nvPicPr>
        <p:blipFill>
          <a:blip r:embed="rId6" cstate="print"/>
          <a:srcRect/>
          <a:stretch>
            <a:fillRect/>
          </a:stretch>
        </p:blipFill>
        <p:spPr bwMode="auto">
          <a:xfrm>
            <a:off x="352425" y="4195763"/>
            <a:ext cx="593725" cy="593725"/>
          </a:xfrm>
          <a:prstGeom prst="rect">
            <a:avLst/>
          </a:prstGeom>
          <a:noFill/>
          <a:ln w="28575">
            <a:solidFill>
              <a:schemeClr val="bg1"/>
            </a:solidFill>
            <a:miter lim="800000"/>
            <a:headEnd/>
            <a:tailEnd/>
          </a:ln>
        </p:spPr>
      </p:pic>
      <p:pic>
        <p:nvPicPr>
          <p:cNvPr id="1124397" name="Picture 45" descr="x_smp03"/>
          <p:cNvPicPr>
            <a:picLocks noChangeAspect="1" noChangeArrowheads="1"/>
          </p:cNvPicPr>
          <p:nvPr/>
        </p:nvPicPr>
        <p:blipFill>
          <a:blip r:embed="rId7" cstate="print"/>
          <a:srcRect/>
          <a:stretch>
            <a:fillRect/>
          </a:stretch>
        </p:blipFill>
        <p:spPr bwMode="auto">
          <a:xfrm>
            <a:off x="8331200" y="2655888"/>
            <a:ext cx="593725" cy="593725"/>
          </a:xfrm>
          <a:prstGeom prst="rect">
            <a:avLst/>
          </a:prstGeom>
          <a:noFill/>
          <a:ln w="28575">
            <a:solidFill>
              <a:schemeClr val="bg1"/>
            </a:solidFill>
            <a:miter lim="800000"/>
            <a:headEnd/>
            <a:tailEnd/>
          </a:ln>
        </p:spPr>
      </p:pic>
      <p:pic>
        <p:nvPicPr>
          <p:cNvPr id="1124398" name="Picture 46" descr="x_smp06"/>
          <p:cNvPicPr>
            <a:picLocks noChangeAspect="1" noChangeArrowheads="1"/>
          </p:cNvPicPr>
          <p:nvPr/>
        </p:nvPicPr>
        <p:blipFill>
          <a:blip r:embed="rId8" cstate="print"/>
          <a:srcRect/>
          <a:stretch>
            <a:fillRect/>
          </a:stretch>
        </p:blipFill>
        <p:spPr bwMode="auto">
          <a:xfrm>
            <a:off x="2324100" y="4573588"/>
            <a:ext cx="593725" cy="593725"/>
          </a:xfrm>
          <a:prstGeom prst="rect">
            <a:avLst/>
          </a:prstGeom>
          <a:noFill/>
          <a:ln w="28575">
            <a:solidFill>
              <a:schemeClr val="bg1"/>
            </a:solidFill>
            <a:miter lim="800000"/>
            <a:headEnd/>
            <a:tailEnd/>
          </a:ln>
        </p:spPr>
      </p:pic>
      <p:pic>
        <p:nvPicPr>
          <p:cNvPr id="1124399" name="Picture 47" descr="x_smp07"/>
          <p:cNvPicPr>
            <a:picLocks noChangeAspect="1" noChangeArrowheads="1"/>
          </p:cNvPicPr>
          <p:nvPr/>
        </p:nvPicPr>
        <p:blipFill>
          <a:blip r:embed="rId9" cstate="print"/>
          <a:srcRect/>
          <a:stretch>
            <a:fillRect/>
          </a:stretch>
        </p:blipFill>
        <p:spPr bwMode="auto">
          <a:xfrm>
            <a:off x="4887913" y="3992563"/>
            <a:ext cx="593725" cy="593725"/>
          </a:xfrm>
          <a:prstGeom prst="rect">
            <a:avLst/>
          </a:prstGeom>
          <a:noFill/>
          <a:ln w="28575">
            <a:solidFill>
              <a:schemeClr val="bg1"/>
            </a:solidFill>
            <a:miter lim="800000"/>
            <a:headEnd/>
            <a:tailEnd/>
          </a:ln>
        </p:spPr>
      </p:pic>
      <p:sp>
        <p:nvSpPr>
          <p:cNvPr id="1124400" name="Oval 48"/>
          <p:cNvSpPr>
            <a:spLocks noChangeArrowheads="1"/>
          </p:cNvSpPr>
          <p:nvPr/>
        </p:nvSpPr>
        <p:spPr bwMode="auto">
          <a:xfrm>
            <a:off x="6037263" y="3619500"/>
            <a:ext cx="115887" cy="125413"/>
          </a:xfrm>
          <a:prstGeom prst="ellipse">
            <a:avLst/>
          </a:prstGeom>
          <a:solidFill>
            <a:schemeClr val="bg1"/>
          </a:solidFill>
          <a:ln w="9525">
            <a:noFill/>
            <a:round/>
            <a:headEnd/>
            <a:tailEnd/>
          </a:ln>
          <a:effectLst/>
        </p:spPr>
        <p:txBody>
          <a:bodyPr wrap="none" anchor="ctr"/>
          <a:lstStyle/>
          <a:p>
            <a:endParaRPr lang="en-US"/>
          </a:p>
        </p:txBody>
      </p:sp>
      <p:pic>
        <p:nvPicPr>
          <p:cNvPr id="1124401" name="Picture 49" descr="y"/>
          <p:cNvPicPr>
            <a:picLocks noChangeAspect="1" noChangeArrowheads="1"/>
          </p:cNvPicPr>
          <p:nvPr/>
        </p:nvPicPr>
        <p:blipFill>
          <a:blip r:embed="rId10" cstate="print"/>
          <a:srcRect/>
          <a:stretch>
            <a:fillRect/>
          </a:stretch>
        </p:blipFill>
        <p:spPr bwMode="auto">
          <a:xfrm>
            <a:off x="6092825" y="4879975"/>
            <a:ext cx="593725" cy="593725"/>
          </a:xfrm>
          <a:prstGeom prst="rect">
            <a:avLst/>
          </a:prstGeom>
          <a:noFill/>
          <a:ln w="28575">
            <a:solidFill>
              <a:srgbClr val="66FFFF"/>
            </a:solidFill>
            <a:miter lim="800000"/>
            <a:headEnd/>
            <a:tailEnd/>
          </a:ln>
        </p:spPr>
      </p:pic>
      <p:pic>
        <p:nvPicPr>
          <p:cNvPr id="1124402" name="Picture 50" descr="cx_smp07"/>
          <p:cNvPicPr>
            <a:picLocks noChangeAspect="1" noChangeArrowheads="1"/>
          </p:cNvPicPr>
          <p:nvPr/>
        </p:nvPicPr>
        <p:blipFill>
          <a:blip r:embed="rId11" cstate="print"/>
          <a:srcRect/>
          <a:stretch>
            <a:fillRect/>
          </a:stretch>
        </p:blipFill>
        <p:spPr bwMode="auto">
          <a:xfrm>
            <a:off x="6035675" y="2390775"/>
            <a:ext cx="593725" cy="593725"/>
          </a:xfrm>
          <a:prstGeom prst="rect">
            <a:avLst/>
          </a:prstGeom>
          <a:noFill/>
          <a:ln w="28575">
            <a:solidFill>
              <a:srgbClr val="FF9900"/>
            </a:solidFill>
            <a:miter lim="800000"/>
            <a:headEnd/>
            <a:tailEnd/>
          </a:ln>
        </p:spPr>
      </p:pic>
      <p:pic>
        <p:nvPicPr>
          <p:cNvPr id="1124403" name="Picture 51" descr="cx_smp12"/>
          <p:cNvPicPr>
            <a:picLocks noChangeAspect="1" noChangeArrowheads="1"/>
          </p:cNvPicPr>
          <p:nvPr/>
        </p:nvPicPr>
        <p:blipFill>
          <a:blip r:embed="rId12" cstate="print"/>
          <a:srcRect/>
          <a:stretch>
            <a:fillRect/>
          </a:stretch>
        </p:blipFill>
        <p:spPr bwMode="auto">
          <a:xfrm>
            <a:off x="6765925" y="3702050"/>
            <a:ext cx="593725" cy="593725"/>
          </a:xfrm>
          <a:prstGeom prst="rect">
            <a:avLst/>
          </a:prstGeom>
          <a:noFill/>
          <a:ln w="28575">
            <a:solidFill>
              <a:srgbClr val="FF9900"/>
            </a:solidFill>
            <a:miter lim="800000"/>
            <a:headEnd/>
            <a:tailEnd/>
          </a:ln>
        </p:spPr>
      </p:pic>
      <p:pic>
        <p:nvPicPr>
          <p:cNvPr id="1124404" name="Picture 52" descr="cx_smp04"/>
          <p:cNvPicPr>
            <a:picLocks noChangeAspect="1" noChangeArrowheads="1"/>
          </p:cNvPicPr>
          <p:nvPr/>
        </p:nvPicPr>
        <p:blipFill>
          <a:blip r:embed="rId13" cstate="print"/>
          <a:srcRect/>
          <a:stretch>
            <a:fillRect/>
          </a:stretch>
        </p:blipFill>
        <p:spPr bwMode="auto">
          <a:xfrm>
            <a:off x="6731000" y="2551113"/>
            <a:ext cx="593725" cy="593725"/>
          </a:xfrm>
          <a:prstGeom prst="rect">
            <a:avLst/>
          </a:prstGeom>
          <a:noFill/>
          <a:ln w="28575">
            <a:solidFill>
              <a:srgbClr val="FF9900"/>
            </a:solidFill>
            <a:miter lim="800000"/>
            <a:headEnd/>
            <a:tailEnd/>
          </a:ln>
        </p:spPr>
      </p:pic>
      <p:pic>
        <p:nvPicPr>
          <p:cNvPr id="1124405" name="Picture 53" descr="cx_smp05"/>
          <p:cNvPicPr>
            <a:picLocks noChangeAspect="1" noChangeArrowheads="1"/>
          </p:cNvPicPr>
          <p:nvPr/>
        </p:nvPicPr>
        <p:blipFill>
          <a:blip r:embed="rId14" cstate="print"/>
          <a:srcRect/>
          <a:stretch>
            <a:fillRect/>
          </a:stretch>
        </p:blipFill>
        <p:spPr bwMode="auto">
          <a:xfrm>
            <a:off x="5233988" y="2622550"/>
            <a:ext cx="593725" cy="593725"/>
          </a:xfrm>
          <a:prstGeom prst="rect">
            <a:avLst/>
          </a:prstGeom>
          <a:noFill/>
          <a:ln w="28575">
            <a:solidFill>
              <a:srgbClr val="FF9900"/>
            </a:solidFill>
            <a:miter lim="800000"/>
            <a:headEnd/>
            <a:tailEnd/>
          </a:ln>
        </p:spPr>
      </p:pic>
      <p:pic>
        <p:nvPicPr>
          <p:cNvPr id="1124406" name="Picture 54" descr="x_smp07"/>
          <p:cNvPicPr>
            <a:picLocks noChangeAspect="1" noChangeArrowheads="1"/>
          </p:cNvPicPr>
          <p:nvPr/>
        </p:nvPicPr>
        <p:blipFill>
          <a:blip r:embed="rId9" cstate="print"/>
          <a:srcRect/>
          <a:stretch>
            <a:fillRect/>
          </a:stretch>
        </p:blipFill>
        <p:spPr bwMode="auto">
          <a:xfrm>
            <a:off x="4895850" y="3997325"/>
            <a:ext cx="593725" cy="593725"/>
          </a:xfrm>
          <a:prstGeom prst="rect">
            <a:avLst/>
          </a:prstGeom>
          <a:noFill/>
          <a:ln w="28575">
            <a:solidFill>
              <a:srgbClr val="FF9900"/>
            </a:solidFill>
            <a:miter lim="800000"/>
            <a:headEnd/>
            <a:tailEnd/>
          </a:ln>
        </p:spPr>
      </p:pic>
      <p:sp>
        <p:nvSpPr>
          <p:cNvPr id="1124407" name="Oval 55"/>
          <p:cNvSpPr>
            <a:spLocks noChangeArrowheads="1"/>
          </p:cNvSpPr>
          <p:nvPr/>
        </p:nvSpPr>
        <p:spPr bwMode="auto">
          <a:xfrm>
            <a:off x="4667250" y="3006725"/>
            <a:ext cx="2867025" cy="1131888"/>
          </a:xfrm>
          <a:prstGeom prst="ellipse">
            <a:avLst/>
          </a:prstGeom>
          <a:noFill/>
          <a:ln w="57150">
            <a:solidFill>
              <a:srgbClr val="FF9900"/>
            </a:solidFill>
            <a:prstDash val="sysDot"/>
            <a:round/>
            <a:headEnd/>
            <a:tailEnd/>
          </a:ln>
          <a:effectLst/>
        </p:spPr>
        <p:txBody>
          <a:bodyPr wrap="none" anchor="ctr"/>
          <a:lstStyle/>
          <a:p>
            <a:pPr algn="ctr"/>
            <a:endParaRPr lang="en-US">
              <a:solidFill>
                <a:srgbClr val="FFFF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43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44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435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124399"/>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12440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440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440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440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244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4377" grpId="0" animBg="1"/>
      <p:bldP spid="11244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Grp="1" noChangeArrowheads="1"/>
          </p:cNvSpPr>
          <p:nvPr>
            <p:ph type="sldNum" sz="quarter" idx="10"/>
          </p:nvPr>
        </p:nvSpPr>
        <p:spPr>
          <a:ln/>
        </p:spPr>
        <p:txBody>
          <a:bodyPr/>
          <a:lstStyle/>
          <a:p>
            <a:pPr>
              <a:defRPr/>
            </a:pPr>
            <a:fld id="{3463F23A-F7A6-4E2F-B65B-75389BD103F5}" type="slidenum">
              <a:rPr lang="en-US"/>
              <a:pPr>
                <a:defRPr/>
              </a:pPr>
              <a:t>5</a:t>
            </a:fld>
            <a:endParaRPr lang="en-US"/>
          </a:p>
        </p:txBody>
      </p:sp>
      <p:sp>
        <p:nvSpPr>
          <p:cNvPr id="847874"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Denoising limits- prior work</a:t>
            </a:r>
          </a:p>
        </p:txBody>
      </p:sp>
      <p:sp>
        <p:nvSpPr>
          <p:cNvPr id="847875"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847876" name="Text Box 4"/>
          <p:cNvSpPr txBox="1">
            <a:spLocks noChangeArrowheads="1"/>
          </p:cNvSpPr>
          <p:nvPr/>
        </p:nvSpPr>
        <p:spPr bwMode="auto">
          <a:xfrm>
            <a:off x="731838" y="815975"/>
            <a:ext cx="8016875" cy="5430838"/>
          </a:xfrm>
          <a:prstGeom prst="rect">
            <a:avLst/>
          </a:prstGeom>
          <a:noFill/>
          <a:ln w="9525">
            <a:noFill/>
            <a:miter lim="800000"/>
            <a:headEnd/>
            <a:tailEnd/>
          </a:ln>
          <a:effectLst/>
        </p:spPr>
        <p:txBody>
          <a:bodyPr>
            <a:spAutoFit/>
          </a:bodyPr>
          <a:lstStyle/>
          <a:p>
            <a:pPr>
              <a:spcBef>
                <a:spcPct val="50000"/>
              </a:spcBef>
              <a:buFontTx/>
              <a:buChar char="•"/>
            </a:pPr>
            <a:r>
              <a:rPr lang="en-US" sz="2200">
                <a:solidFill>
                  <a:schemeClr val="bg1"/>
                </a:solidFill>
              </a:rPr>
              <a:t> Signal processing assumptions (Wiener filter, Gaussian priors)</a:t>
            </a:r>
          </a:p>
          <a:p>
            <a:pPr>
              <a:spcBef>
                <a:spcPct val="50000"/>
              </a:spcBef>
              <a:buFontTx/>
              <a:buChar char="•"/>
            </a:pPr>
            <a:endParaRPr lang="en-US" sz="800">
              <a:solidFill>
                <a:schemeClr val="bg1"/>
              </a:solidFill>
            </a:endParaRPr>
          </a:p>
          <a:p>
            <a:pPr>
              <a:spcBef>
                <a:spcPct val="50000"/>
              </a:spcBef>
              <a:buFontTx/>
              <a:buChar char="•"/>
            </a:pPr>
            <a:r>
              <a:rPr lang="en-US" sz="2200">
                <a:solidFill>
                  <a:schemeClr val="bg1"/>
                </a:solidFill>
              </a:rPr>
              <a:t> Limits on super resolution- numerical arguments, no prior </a:t>
            </a:r>
            <a:r>
              <a:rPr lang="en-US" sz="2000" b="0" i="1">
                <a:solidFill>
                  <a:schemeClr val="bg1"/>
                </a:solidFill>
              </a:rPr>
              <a:t>[Baker&amp;Kanade 02]</a:t>
            </a:r>
          </a:p>
          <a:p>
            <a:pPr>
              <a:spcBef>
                <a:spcPct val="50000"/>
              </a:spcBef>
              <a:buFontTx/>
              <a:buChar char="•"/>
            </a:pPr>
            <a:endParaRPr lang="en-US" sz="800" b="0" i="1">
              <a:solidFill>
                <a:schemeClr val="bg1"/>
              </a:solidFill>
            </a:endParaRPr>
          </a:p>
          <a:p>
            <a:pPr>
              <a:spcBef>
                <a:spcPct val="50000"/>
              </a:spcBef>
              <a:buFontTx/>
              <a:buChar char="•"/>
            </a:pPr>
            <a:r>
              <a:rPr lang="en-US" sz="2200">
                <a:solidFill>
                  <a:schemeClr val="bg1"/>
                </a:solidFill>
              </a:rPr>
              <a:t> Sharp bounds for perfectly piecewise constant images </a:t>
            </a:r>
            <a:r>
              <a:rPr lang="en-US" sz="2000" b="0" i="1">
                <a:solidFill>
                  <a:schemeClr val="bg1"/>
                </a:solidFill>
              </a:rPr>
              <a:t>[</a:t>
            </a:r>
            <a:r>
              <a:rPr lang="da-DK" sz="2000" b="0" i="1">
                <a:solidFill>
                  <a:schemeClr val="bg1"/>
                </a:solidFill>
              </a:rPr>
              <a:t>Korostelev&amp;Tsybakov 93, Polzehl&amp;Spokoiny 03]</a:t>
            </a:r>
          </a:p>
          <a:p>
            <a:pPr>
              <a:spcBef>
                <a:spcPct val="50000"/>
              </a:spcBef>
              <a:buFontTx/>
              <a:buChar char="•"/>
            </a:pPr>
            <a:endParaRPr lang="en-US" sz="800" b="0" i="1">
              <a:solidFill>
                <a:schemeClr val="bg1"/>
              </a:solidFill>
            </a:endParaRPr>
          </a:p>
          <a:p>
            <a:pPr>
              <a:spcBef>
                <a:spcPct val="50000"/>
              </a:spcBef>
              <a:buFontTx/>
              <a:buChar char="•"/>
            </a:pPr>
            <a:r>
              <a:rPr lang="en-US" sz="2200">
                <a:solidFill>
                  <a:schemeClr val="bg1"/>
                </a:solidFill>
              </a:rPr>
              <a:t> Non-local means- asymptotically optimal for infinitely large images. No analysis of finite size images. </a:t>
            </a:r>
            <a:r>
              <a:rPr lang="en-US" sz="2000" b="0" i="1">
                <a:solidFill>
                  <a:schemeClr val="bg1"/>
                </a:solidFill>
              </a:rPr>
              <a:t>[Buades,Coll&amp;Morel. 05]</a:t>
            </a:r>
          </a:p>
          <a:p>
            <a:pPr>
              <a:spcBef>
                <a:spcPct val="50000"/>
              </a:spcBef>
              <a:buFontTx/>
              <a:buChar char="•"/>
            </a:pPr>
            <a:endParaRPr lang="en-US" sz="800" b="0" i="1">
              <a:solidFill>
                <a:schemeClr val="bg1"/>
              </a:solidFill>
            </a:endParaRPr>
          </a:p>
          <a:p>
            <a:pPr>
              <a:spcBef>
                <a:spcPct val="50000"/>
              </a:spcBef>
              <a:buFontTx/>
              <a:buChar char="•"/>
            </a:pPr>
            <a:r>
              <a:rPr lang="en-US" sz="2200">
                <a:solidFill>
                  <a:schemeClr val="bg1"/>
                </a:solidFill>
              </a:rPr>
              <a:t> Natural image denoising limits, but many assumptions which may not hold in practice and affect conclusions. </a:t>
            </a:r>
            <a:r>
              <a:rPr lang="en-US" sz="2000" b="0" i="1">
                <a:solidFill>
                  <a:schemeClr val="bg1"/>
                </a:solidFill>
              </a:rPr>
              <a:t>[Chatterjee and Milanfar 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Grp="1" noChangeArrowheads="1"/>
          </p:cNvSpPr>
          <p:nvPr>
            <p:ph type="sldNum" sz="quarter" idx="10"/>
          </p:nvPr>
        </p:nvSpPr>
        <p:spPr>
          <a:ln/>
        </p:spPr>
        <p:txBody>
          <a:bodyPr/>
          <a:lstStyle/>
          <a:p>
            <a:pPr>
              <a:defRPr/>
            </a:pPr>
            <a:fld id="{7286C8F4-0343-46DD-AD42-06B720990FDF}" type="slidenum">
              <a:rPr lang="en-US"/>
              <a:pPr>
                <a:defRPr/>
              </a:pPr>
              <a:t>6</a:t>
            </a:fld>
            <a:endParaRPr lang="en-US"/>
          </a:p>
        </p:txBody>
      </p:sp>
      <p:sp>
        <p:nvSpPr>
          <p:cNvPr id="1178626"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MMSE denoising bounds</a:t>
            </a:r>
          </a:p>
        </p:txBody>
      </p:sp>
      <p:sp>
        <p:nvSpPr>
          <p:cNvPr id="1178627"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178628" name="Text Box 4"/>
          <p:cNvSpPr txBox="1">
            <a:spLocks noChangeArrowheads="1"/>
          </p:cNvSpPr>
          <p:nvPr/>
        </p:nvSpPr>
        <p:spPr bwMode="auto">
          <a:xfrm>
            <a:off x="508000" y="1155700"/>
            <a:ext cx="8191500" cy="2682875"/>
          </a:xfrm>
          <a:prstGeom prst="rect">
            <a:avLst/>
          </a:prstGeom>
          <a:noFill/>
          <a:ln w="9525">
            <a:noFill/>
            <a:miter lim="800000"/>
            <a:headEnd/>
            <a:tailEnd/>
          </a:ln>
          <a:effectLst/>
        </p:spPr>
        <p:txBody>
          <a:bodyPr>
            <a:spAutoFit/>
          </a:bodyPr>
          <a:lstStyle/>
          <a:p>
            <a:pPr>
              <a:spcBef>
                <a:spcPct val="50000"/>
              </a:spcBef>
            </a:pPr>
            <a:endParaRPr lang="en-US" sz="2200" dirty="0">
              <a:solidFill>
                <a:schemeClr val="bg1"/>
              </a:solidFill>
            </a:endParaRPr>
          </a:p>
          <a:p>
            <a:pPr>
              <a:spcBef>
                <a:spcPct val="50000"/>
              </a:spcBef>
            </a:pPr>
            <a:endParaRPr lang="en-US" sz="2200" dirty="0">
              <a:solidFill>
                <a:schemeClr val="bg1"/>
              </a:solidFill>
            </a:endParaRPr>
          </a:p>
          <a:p>
            <a:pPr>
              <a:spcBef>
                <a:spcPct val="50000"/>
              </a:spcBef>
            </a:pPr>
            <a:r>
              <a:rPr lang="en-US" sz="2000" dirty="0">
                <a:solidFill>
                  <a:srgbClr val="FFFFFF"/>
                </a:solidFill>
              </a:rPr>
              <a:t>MMSE= conditional variance, achieved by the conditional mean</a:t>
            </a:r>
          </a:p>
          <a:p>
            <a:pPr>
              <a:spcBef>
                <a:spcPct val="50000"/>
              </a:spcBef>
            </a:pPr>
            <a:endParaRPr lang="en-US" sz="2000" dirty="0">
              <a:solidFill>
                <a:srgbClr val="FFFFFF"/>
              </a:solidFill>
            </a:endParaRPr>
          </a:p>
          <a:p>
            <a:pPr>
              <a:spcBef>
                <a:spcPct val="50000"/>
              </a:spcBef>
            </a:pPr>
            <a:r>
              <a:rPr lang="en-US" sz="2200" dirty="0">
                <a:solidFill>
                  <a:schemeClr val="bg1"/>
                </a:solidFill>
              </a:rPr>
              <a:t>MMSE with the </a:t>
            </a:r>
            <a:r>
              <a:rPr lang="en-US" sz="2200" dirty="0" smtClean="0">
                <a:solidFill>
                  <a:schemeClr val="bg1"/>
                </a:solidFill>
              </a:rPr>
              <a:t>exact </a:t>
            </a:r>
            <a:r>
              <a:rPr lang="en-US" sz="2200" dirty="0">
                <a:solidFill>
                  <a:schemeClr val="bg1"/>
                </a:solidFill>
              </a:rPr>
              <a:t>p(x) (and not with heuristics used in practice), is the </a:t>
            </a:r>
            <a:r>
              <a:rPr lang="en-US" sz="2200" i="1" dirty="0">
                <a:solidFill>
                  <a:srgbClr val="FFFF99"/>
                </a:solidFill>
              </a:rPr>
              <a:t>optimal possible </a:t>
            </a:r>
            <a:r>
              <a:rPr lang="en-US" sz="2200" i="1" dirty="0" err="1">
                <a:solidFill>
                  <a:srgbClr val="FFFF99"/>
                </a:solidFill>
              </a:rPr>
              <a:t>denoising</a:t>
            </a:r>
            <a:r>
              <a:rPr lang="en-US" sz="2200" i="1" dirty="0">
                <a:solidFill>
                  <a:srgbClr val="FFFF99"/>
                </a:solidFill>
              </a:rPr>
              <a:t>. By definition. </a:t>
            </a:r>
          </a:p>
        </p:txBody>
      </p:sp>
      <p:graphicFrame>
        <p:nvGraphicFramePr>
          <p:cNvPr id="1178629" name="Object 51"/>
          <p:cNvGraphicFramePr>
            <a:graphicFrameLocks noChangeAspect="1"/>
          </p:cNvGraphicFramePr>
          <p:nvPr/>
        </p:nvGraphicFramePr>
        <p:xfrm>
          <a:off x="682625" y="1141413"/>
          <a:ext cx="7493000" cy="679450"/>
        </p:xfrm>
        <a:graphic>
          <a:graphicData uri="http://schemas.openxmlformats.org/presentationml/2006/ole">
            <p:oleObj spid="_x0000_s1178629" name="Equation" r:id="rId4" imgW="3390840" imgH="279360" progId="Equation.3">
              <p:embed/>
            </p:oleObj>
          </a:graphicData>
        </a:graphic>
      </p:graphicFrame>
      <p:sp>
        <p:nvSpPr>
          <p:cNvPr id="1178630" name="Text Box 6"/>
          <p:cNvSpPr txBox="1">
            <a:spLocks noChangeArrowheads="1"/>
          </p:cNvSpPr>
          <p:nvPr/>
        </p:nvSpPr>
        <p:spPr bwMode="auto">
          <a:xfrm>
            <a:off x="511175" y="4224338"/>
            <a:ext cx="8191500" cy="1127125"/>
          </a:xfrm>
          <a:prstGeom prst="rect">
            <a:avLst/>
          </a:prstGeom>
          <a:noFill/>
          <a:ln w="9525">
            <a:noFill/>
            <a:miter lim="800000"/>
            <a:headEnd/>
            <a:tailEnd/>
          </a:ln>
          <a:effectLst/>
        </p:spPr>
        <p:txBody>
          <a:bodyPr>
            <a:spAutoFit/>
          </a:bodyPr>
          <a:lstStyle/>
          <a:p>
            <a:pPr>
              <a:spcBef>
                <a:spcPct val="50000"/>
              </a:spcBef>
            </a:pPr>
            <a:r>
              <a:rPr lang="en-US" sz="2200" dirty="0">
                <a:solidFill>
                  <a:schemeClr val="bg1"/>
                </a:solidFill>
              </a:rPr>
              <a:t>Using internal image statistics or class specific information might provide practical benefits, but cannot perform better than the MMSE. </a:t>
            </a:r>
            <a:r>
              <a:rPr lang="en-US" sz="2400" i="1" dirty="0">
                <a:solidFill>
                  <a:srgbClr val="FFFF99"/>
                </a:solidFill>
              </a:rPr>
              <a:t>By definition!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862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8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Grp="1" noChangeArrowheads="1"/>
          </p:cNvSpPr>
          <p:nvPr>
            <p:ph type="sldNum" sz="quarter" idx="10"/>
          </p:nvPr>
        </p:nvSpPr>
        <p:spPr>
          <a:ln/>
        </p:spPr>
        <p:txBody>
          <a:bodyPr/>
          <a:lstStyle/>
          <a:p>
            <a:pPr>
              <a:defRPr/>
            </a:pPr>
            <a:fld id="{3B686C85-E1E7-456B-8A2A-A40D096E9296}" type="slidenum">
              <a:rPr lang="en-US"/>
              <a:pPr>
                <a:defRPr/>
              </a:pPr>
              <a:t>7</a:t>
            </a:fld>
            <a:endParaRPr lang="en-US"/>
          </a:p>
        </p:txBody>
      </p:sp>
      <p:sp>
        <p:nvSpPr>
          <p:cNvPr id="1170436" name="Text Box 4"/>
          <p:cNvSpPr txBox="1">
            <a:spLocks noChangeArrowheads="1"/>
          </p:cNvSpPr>
          <p:nvPr/>
        </p:nvSpPr>
        <p:spPr bwMode="auto">
          <a:xfrm>
            <a:off x="587375" y="2700338"/>
            <a:ext cx="8191500" cy="2954655"/>
          </a:xfrm>
          <a:prstGeom prst="rect">
            <a:avLst/>
          </a:prstGeom>
          <a:noFill/>
          <a:ln w="9525">
            <a:noFill/>
            <a:miter lim="800000"/>
            <a:headEnd/>
            <a:tailEnd/>
          </a:ln>
          <a:effectLst/>
        </p:spPr>
        <p:txBody>
          <a:bodyPr>
            <a:spAutoFit/>
          </a:bodyPr>
          <a:lstStyle/>
          <a:p>
            <a:pPr>
              <a:spcBef>
                <a:spcPct val="50000"/>
              </a:spcBef>
            </a:pPr>
            <a:r>
              <a:rPr lang="en-US" sz="2600" dirty="0" err="1">
                <a:solidFill>
                  <a:schemeClr val="bg1"/>
                </a:solidFill>
                <a:latin typeface="Times New Roman" pitchFamily="18" charset="0"/>
                <a:cs typeface="Times New Roman" pitchFamily="18" charset="0"/>
              </a:rPr>
              <a:t>MMSE</a:t>
            </a:r>
            <a:r>
              <a:rPr lang="en-US" sz="2600" i="1" baseline="-25000" dirty="0" err="1">
                <a:solidFill>
                  <a:schemeClr val="bg1"/>
                </a:solidFill>
                <a:latin typeface="Times New Roman" pitchFamily="18" charset="0"/>
                <a:cs typeface="Times New Roman" pitchFamily="18" charset="0"/>
              </a:rPr>
              <a:t>d</a:t>
            </a:r>
            <a:r>
              <a:rPr lang="en-US" sz="2200" dirty="0">
                <a:solidFill>
                  <a:schemeClr val="bg1"/>
                </a:solidFill>
              </a:rPr>
              <a:t> best possible result of any algorithm which can utilize a </a:t>
            </a:r>
            <a:r>
              <a:rPr lang="en-US" sz="2600" i="1" dirty="0">
                <a:solidFill>
                  <a:schemeClr val="bg1"/>
                </a:solidFill>
                <a:latin typeface="Times New Roman" pitchFamily="18" charset="0"/>
                <a:cs typeface="Times New Roman" pitchFamily="18" charset="0"/>
              </a:rPr>
              <a:t>d=k</a:t>
            </a:r>
            <a:r>
              <a:rPr lang="en-US" sz="2800" i="1" dirty="0">
                <a:solidFill>
                  <a:schemeClr val="bg1"/>
                </a:solidFill>
                <a:latin typeface="Times New Roman" pitchFamily="18" charset="0"/>
                <a:cs typeface="Times New Roman" pitchFamily="18" charset="0"/>
              </a:rPr>
              <a:t> </a:t>
            </a:r>
            <a:r>
              <a:rPr lang="en-US" sz="2400" b="0" dirty="0">
                <a:solidFill>
                  <a:schemeClr val="bg1"/>
                </a:solidFill>
                <a:cs typeface="Arial" charset="0"/>
              </a:rPr>
              <a:t>x</a:t>
            </a:r>
            <a:r>
              <a:rPr lang="en-US" sz="2800" i="1" dirty="0">
                <a:solidFill>
                  <a:schemeClr val="bg1"/>
                </a:solidFill>
                <a:latin typeface="Times New Roman" pitchFamily="18" charset="0"/>
                <a:cs typeface="Times New Roman" pitchFamily="18" charset="0"/>
              </a:rPr>
              <a:t> </a:t>
            </a:r>
            <a:r>
              <a:rPr lang="en-US" sz="2600" i="1" dirty="0">
                <a:solidFill>
                  <a:schemeClr val="bg1"/>
                </a:solidFill>
                <a:latin typeface="Times New Roman" pitchFamily="18" charset="0"/>
                <a:cs typeface="Times New Roman" pitchFamily="18" charset="0"/>
              </a:rPr>
              <a:t>k</a:t>
            </a:r>
            <a:r>
              <a:rPr lang="en-US" sz="2200" dirty="0">
                <a:solidFill>
                  <a:schemeClr val="bg1"/>
                </a:solidFill>
              </a:rPr>
              <a:t> window </a:t>
            </a:r>
            <a:r>
              <a:rPr lang="en-US" sz="2600" i="1" dirty="0">
                <a:solidFill>
                  <a:schemeClr val="bg1"/>
                </a:solidFill>
                <a:latin typeface="Times New Roman" pitchFamily="18" charset="0"/>
                <a:cs typeface="Times New Roman" pitchFamily="18" charset="0"/>
              </a:rPr>
              <a:t>w</a:t>
            </a:r>
            <a:r>
              <a:rPr lang="en-US" sz="2600" i="1" baseline="-25000" dirty="0">
                <a:solidFill>
                  <a:schemeClr val="bg1"/>
                </a:solidFill>
                <a:latin typeface="Times New Roman" pitchFamily="18" charset="0"/>
                <a:cs typeface="Times New Roman" pitchFamily="18" charset="0"/>
              </a:rPr>
              <a:t>d</a:t>
            </a:r>
            <a:r>
              <a:rPr lang="en-US" sz="2800" i="1" dirty="0">
                <a:solidFill>
                  <a:schemeClr val="bg1"/>
                </a:solidFill>
                <a:latin typeface="Times New Roman" pitchFamily="18" charset="0"/>
                <a:cs typeface="Times New Roman" pitchFamily="18" charset="0"/>
              </a:rPr>
              <a:t> </a:t>
            </a:r>
            <a:r>
              <a:rPr lang="en-US" sz="2200" dirty="0">
                <a:solidFill>
                  <a:schemeClr val="bg1"/>
                </a:solidFill>
              </a:rPr>
              <a:t>around a pixel of </a:t>
            </a:r>
            <a:r>
              <a:rPr lang="en-US" sz="2200" dirty="0" smtClean="0">
                <a:solidFill>
                  <a:schemeClr val="bg1"/>
                </a:solidFill>
              </a:rPr>
              <a:t>interest</a:t>
            </a:r>
          </a:p>
          <a:p>
            <a:pPr>
              <a:spcBef>
                <a:spcPct val="50000"/>
              </a:spcBef>
            </a:pPr>
            <a:endParaRPr lang="en-US" sz="2200" dirty="0">
              <a:solidFill>
                <a:schemeClr val="bg1"/>
              </a:solidFill>
            </a:endParaRPr>
          </a:p>
          <a:p>
            <a:pPr>
              <a:spcBef>
                <a:spcPct val="50000"/>
              </a:spcBef>
            </a:pPr>
            <a:r>
              <a:rPr lang="en-US" sz="2200" dirty="0">
                <a:solidFill>
                  <a:schemeClr val="bg1"/>
                </a:solidFill>
              </a:rPr>
              <a:t>	e.g. spatial kernel size in bilateral filter, </a:t>
            </a:r>
            <a:br>
              <a:rPr lang="en-US" sz="2200" dirty="0">
                <a:solidFill>
                  <a:schemeClr val="bg1"/>
                </a:solidFill>
              </a:rPr>
            </a:br>
            <a:r>
              <a:rPr lang="en-US" sz="2200" dirty="0">
                <a:solidFill>
                  <a:schemeClr val="bg1"/>
                </a:solidFill>
              </a:rPr>
              <a:t>	patch size in non-parametric methods</a:t>
            </a:r>
            <a:br>
              <a:rPr lang="en-US" sz="2200" dirty="0">
                <a:solidFill>
                  <a:schemeClr val="bg1"/>
                </a:solidFill>
              </a:rPr>
            </a:br>
            <a:endParaRPr lang="en-US" sz="800" dirty="0">
              <a:solidFill>
                <a:schemeClr val="bg1"/>
              </a:solidFill>
            </a:endParaRPr>
          </a:p>
          <a:p>
            <a:pPr>
              <a:spcBef>
                <a:spcPct val="50000"/>
              </a:spcBef>
            </a:pPr>
            <a:r>
              <a:rPr lang="en-US" sz="2200" dirty="0">
                <a:solidFill>
                  <a:schemeClr val="bg1"/>
                </a:solidFill>
              </a:rPr>
              <a:t>	Non Local Means:  effective support = entire image</a:t>
            </a:r>
          </a:p>
        </p:txBody>
      </p:sp>
      <p:sp>
        <p:nvSpPr>
          <p:cNvPr id="1170442" name="Oval 10"/>
          <p:cNvSpPr>
            <a:spLocks noChangeArrowheads="1"/>
          </p:cNvSpPr>
          <p:nvPr/>
        </p:nvSpPr>
        <p:spPr bwMode="auto">
          <a:xfrm>
            <a:off x="1689100" y="2946400"/>
            <a:ext cx="139700" cy="279400"/>
          </a:xfrm>
          <a:prstGeom prst="ellipse">
            <a:avLst/>
          </a:prstGeom>
          <a:solidFill>
            <a:srgbClr val="000000"/>
          </a:solidFill>
          <a:ln w="9525">
            <a:noFill/>
            <a:round/>
            <a:headEnd/>
            <a:tailEnd/>
          </a:ln>
          <a:effectLst/>
        </p:spPr>
        <p:txBody>
          <a:bodyPr wrap="none" anchor="ctr"/>
          <a:lstStyle/>
          <a:p>
            <a:endParaRPr lang="en-US"/>
          </a:p>
        </p:txBody>
      </p:sp>
      <p:graphicFrame>
        <p:nvGraphicFramePr>
          <p:cNvPr id="1170437" name="Object 51"/>
          <p:cNvGraphicFramePr>
            <a:graphicFrameLocks noChangeAspect="1"/>
          </p:cNvGraphicFramePr>
          <p:nvPr/>
        </p:nvGraphicFramePr>
        <p:xfrm>
          <a:off x="1076325" y="985838"/>
          <a:ext cx="6931025" cy="1481137"/>
        </p:xfrm>
        <a:graphic>
          <a:graphicData uri="http://schemas.openxmlformats.org/presentationml/2006/ole">
            <p:oleObj spid="_x0000_s1170437" name="Equation" r:id="rId4" imgW="3136680" imgH="609480" progId="Equation.3">
              <p:embed/>
            </p:oleObj>
          </a:graphicData>
        </a:graphic>
      </p:graphicFrame>
      <p:sp>
        <p:nvSpPr>
          <p:cNvPr id="1170440" name="Oval 8"/>
          <p:cNvSpPr>
            <a:spLocks noChangeArrowheads="1"/>
          </p:cNvSpPr>
          <p:nvPr/>
        </p:nvSpPr>
        <p:spPr bwMode="auto">
          <a:xfrm>
            <a:off x="2159000" y="1346200"/>
            <a:ext cx="101600" cy="254000"/>
          </a:xfrm>
          <a:prstGeom prst="ellipse">
            <a:avLst/>
          </a:prstGeom>
          <a:solidFill>
            <a:srgbClr val="000000"/>
          </a:solidFill>
          <a:ln w="9525">
            <a:noFill/>
            <a:round/>
            <a:headEnd/>
            <a:tailEnd/>
          </a:ln>
          <a:effectLst/>
        </p:spPr>
        <p:txBody>
          <a:bodyPr wrap="none" anchor="ctr"/>
          <a:lstStyle/>
          <a:p>
            <a:endParaRPr lang="en-US"/>
          </a:p>
        </p:txBody>
      </p:sp>
      <p:sp>
        <p:nvSpPr>
          <p:cNvPr id="1170434"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MMSE with a finite support</a:t>
            </a:r>
          </a:p>
        </p:txBody>
      </p:sp>
      <p:sp>
        <p:nvSpPr>
          <p:cNvPr id="1170435"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graphicFrame>
        <p:nvGraphicFramePr>
          <p:cNvPr id="1170439" name="Object 51"/>
          <p:cNvGraphicFramePr>
            <a:graphicFrameLocks noChangeAspect="1"/>
          </p:cNvGraphicFramePr>
          <p:nvPr/>
        </p:nvGraphicFramePr>
        <p:xfrm>
          <a:off x="2082800" y="958850"/>
          <a:ext cx="279400" cy="695325"/>
        </p:xfrm>
        <a:graphic>
          <a:graphicData uri="http://schemas.openxmlformats.org/presentationml/2006/ole">
            <p:oleObj spid="_x0000_s1170439" name="Equation" r:id="rId5" imgW="101520" imgH="228600" progId="Equation.3">
              <p:embed/>
            </p:oleObj>
          </a:graphicData>
        </a:graphic>
      </p:graphicFrame>
      <p:graphicFrame>
        <p:nvGraphicFramePr>
          <p:cNvPr id="1170441" name="Object 51"/>
          <p:cNvGraphicFramePr>
            <a:graphicFrameLocks noChangeAspect="1"/>
          </p:cNvGraphicFramePr>
          <p:nvPr/>
        </p:nvGraphicFramePr>
        <p:xfrm>
          <a:off x="1638300" y="2597150"/>
          <a:ext cx="279400" cy="695325"/>
        </p:xfrm>
        <a:graphic>
          <a:graphicData uri="http://schemas.openxmlformats.org/presentationml/2006/ole">
            <p:oleObj spid="_x0000_s1170441" name="Equation" r:id="rId6" imgW="10152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3"/>
          <p:cNvSpPr txBox="1">
            <a:spLocks noGrp="1" noChangeArrowheads="1"/>
          </p:cNvSpPr>
          <p:nvPr>
            <p:ph type="sldNum" sz="quarter" idx="10"/>
          </p:nvPr>
        </p:nvSpPr>
        <p:spPr>
          <a:ln/>
        </p:spPr>
        <p:txBody>
          <a:bodyPr/>
          <a:lstStyle/>
          <a:p>
            <a:pPr>
              <a:defRPr/>
            </a:pPr>
            <a:fld id="{9C44D1CA-71B3-4E38-917E-06B7E564673A}" type="slidenum">
              <a:rPr lang="en-US"/>
              <a:pPr>
                <a:defRPr/>
              </a:pPr>
              <a:t>8</a:t>
            </a:fld>
            <a:endParaRPr lang="en-US"/>
          </a:p>
        </p:txBody>
      </p:sp>
      <p:sp>
        <p:nvSpPr>
          <p:cNvPr id="1040386"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Estimating denoising bounds in practice</a:t>
            </a:r>
          </a:p>
        </p:txBody>
      </p:sp>
      <p:sp>
        <p:nvSpPr>
          <p:cNvPr id="1040387"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sp>
        <p:nvSpPr>
          <p:cNvPr id="1040389" name="Text Box 5"/>
          <p:cNvSpPr txBox="1">
            <a:spLocks noChangeArrowheads="1"/>
          </p:cNvSpPr>
          <p:nvPr/>
        </p:nvSpPr>
        <p:spPr bwMode="auto">
          <a:xfrm>
            <a:off x="508000" y="1155700"/>
            <a:ext cx="8629650" cy="4835525"/>
          </a:xfrm>
          <a:prstGeom prst="rect">
            <a:avLst/>
          </a:prstGeom>
          <a:noFill/>
          <a:ln w="9525">
            <a:noFill/>
            <a:miter lim="800000"/>
            <a:headEnd/>
            <a:tailEnd/>
          </a:ln>
          <a:effectLst/>
        </p:spPr>
        <p:txBody>
          <a:bodyPr>
            <a:spAutoFit/>
          </a:bodyPr>
          <a:lstStyle/>
          <a:p>
            <a:pPr>
              <a:spcBef>
                <a:spcPct val="50000"/>
              </a:spcBef>
            </a:pPr>
            <a:endParaRPr lang="en-US" sz="2200" dirty="0">
              <a:solidFill>
                <a:schemeClr val="bg1"/>
              </a:solidFill>
            </a:endParaRPr>
          </a:p>
          <a:p>
            <a:pPr>
              <a:spcBef>
                <a:spcPct val="50000"/>
              </a:spcBef>
            </a:pPr>
            <a:endParaRPr lang="en-US" sz="2200" dirty="0">
              <a:solidFill>
                <a:schemeClr val="bg1"/>
              </a:solidFill>
            </a:endParaRPr>
          </a:p>
          <a:p>
            <a:r>
              <a:rPr lang="en-US" sz="2200" dirty="0">
                <a:solidFill>
                  <a:srgbClr val="FFFF66"/>
                </a:solidFill>
              </a:rPr>
              <a:t>Challenge:</a:t>
            </a:r>
            <a:r>
              <a:rPr lang="en-US" sz="2200" dirty="0">
                <a:solidFill>
                  <a:schemeClr val="bg1"/>
                </a:solidFill>
              </a:rPr>
              <a:t> Compute MMSE without knowing p(x)?</a:t>
            </a:r>
          </a:p>
          <a:p>
            <a:pPr>
              <a:spcBef>
                <a:spcPct val="50000"/>
              </a:spcBef>
            </a:pPr>
            <a:endParaRPr lang="en-US" sz="1000" dirty="0">
              <a:solidFill>
                <a:schemeClr val="bg1"/>
              </a:solidFill>
            </a:endParaRPr>
          </a:p>
          <a:p>
            <a:pPr>
              <a:spcBef>
                <a:spcPct val="50000"/>
              </a:spcBef>
            </a:pPr>
            <a:r>
              <a:rPr lang="en-US" sz="2200" dirty="0">
                <a:solidFill>
                  <a:srgbClr val="FFFF66"/>
                </a:solidFill>
              </a:rPr>
              <a:t>The trick </a:t>
            </a:r>
            <a:r>
              <a:rPr lang="en-US" sz="2200" i="1" dirty="0">
                <a:solidFill>
                  <a:srgbClr val="FFFF66"/>
                </a:solidFill>
              </a:rPr>
              <a:t>[</a:t>
            </a:r>
            <a:r>
              <a:rPr lang="en-US" sz="2200" i="1" dirty="0" err="1">
                <a:solidFill>
                  <a:srgbClr val="FFFF66"/>
                </a:solidFill>
              </a:rPr>
              <a:t>Levin&amp;Nadler</a:t>
            </a:r>
            <a:r>
              <a:rPr lang="en-US" sz="2200" i="1" dirty="0">
                <a:solidFill>
                  <a:srgbClr val="FFFF66"/>
                </a:solidFill>
              </a:rPr>
              <a:t> CVPR11]</a:t>
            </a:r>
            <a:r>
              <a:rPr lang="en-US" sz="2200" dirty="0">
                <a:solidFill>
                  <a:srgbClr val="FFFF66"/>
                </a:solidFill>
              </a:rPr>
              <a:t>:</a:t>
            </a:r>
          </a:p>
          <a:p>
            <a:pPr>
              <a:spcBef>
                <a:spcPct val="50000"/>
              </a:spcBef>
            </a:pPr>
            <a:r>
              <a:rPr lang="en-US" sz="2200" dirty="0">
                <a:solidFill>
                  <a:schemeClr val="bg1"/>
                </a:solidFill>
              </a:rPr>
              <a:t>We don’t know p(x) but we can sample from it </a:t>
            </a:r>
          </a:p>
          <a:p>
            <a:pPr>
              <a:spcBef>
                <a:spcPct val="50000"/>
              </a:spcBef>
            </a:pPr>
            <a:r>
              <a:rPr lang="en-US" sz="2200" dirty="0">
                <a:solidFill>
                  <a:schemeClr val="bg1"/>
                </a:solidFill>
              </a:rPr>
              <a:t>	</a:t>
            </a:r>
            <a:r>
              <a:rPr lang="en-US" sz="2200" dirty="0" smtClean="0">
                <a:solidFill>
                  <a:schemeClr val="bg1"/>
                </a:solidFill>
              </a:rPr>
              <a:t>Evaluate </a:t>
            </a:r>
            <a:r>
              <a:rPr lang="en-US" sz="2200" dirty="0">
                <a:solidFill>
                  <a:schemeClr val="bg1"/>
                </a:solidFill>
              </a:rPr>
              <a:t>MMSE non parametrically</a:t>
            </a:r>
          </a:p>
          <a:p>
            <a:pPr>
              <a:spcBef>
                <a:spcPct val="50000"/>
              </a:spcBef>
            </a:pPr>
            <a:endParaRPr lang="en-US" sz="2200" dirty="0">
              <a:solidFill>
                <a:schemeClr val="bg1"/>
              </a:solidFill>
            </a:endParaRPr>
          </a:p>
          <a:p>
            <a:pPr>
              <a:spcBef>
                <a:spcPct val="50000"/>
              </a:spcBef>
            </a:pPr>
            <a:endParaRPr lang="en-US" sz="2200" dirty="0">
              <a:solidFill>
                <a:schemeClr val="bg1"/>
              </a:solidFill>
            </a:endParaRPr>
          </a:p>
          <a:p>
            <a:pPr>
              <a:spcBef>
                <a:spcPct val="50000"/>
              </a:spcBef>
            </a:pPr>
            <a:endParaRPr lang="en-US" dirty="0">
              <a:solidFill>
                <a:schemeClr val="bg1"/>
              </a:solidFill>
            </a:endParaRPr>
          </a:p>
          <a:p>
            <a:pPr>
              <a:spcBef>
                <a:spcPct val="50000"/>
              </a:spcBef>
            </a:pPr>
            <a:endParaRPr lang="en-US" dirty="0">
              <a:solidFill>
                <a:schemeClr val="bg1"/>
              </a:solidFill>
            </a:endParaRPr>
          </a:p>
        </p:txBody>
      </p:sp>
      <p:graphicFrame>
        <p:nvGraphicFramePr>
          <p:cNvPr id="1040390" name="Object 51"/>
          <p:cNvGraphicFramePr>
            <a:graphicFrameLocks noChangeAspect="1"/>
          </p:cNvGraphicFramePr>
          <p:nvPr/>
        </p:nvGraphicFramePr>
        <p:xfrm>
          <a:off x="1582738" y="1141413"/>
          <a:ext cx="6027737" cy="679450"/>
        </p:xfrm>
        <a:graphic>
          <a:graphicData uri="http://schemas.openxmlformats.org/presentationml/2006/ole">
            <p:oleObj spid="_x0000_s1040390" name="Equation" r:id="rId4" imgW="2616120" imgH="279360" progId="Equation.3">
              <p:embed/>
            </p:oleObj>
          </a:graphicData>
        </a:graphic>
      </p:graphicFrame>
      <p:graphicFrame>
        <p:nvGraphicFramePr>
          <p:cNvPr id="1040391" name="Object 51"/>
          <p:cNvGraphicFramePr>
            <a:graphicFrameLocks noChangeAspect="1"/>
          </p:cNvGraphicFramePr>
          <p:nvPr/>
        </p:nvGraphicFramePr>
        <p:xfrm>
          <a:off x="4448175" y="4194175"/>
          <a:ext cx="2036763" cy="649288"/>
        </p:xfrm>
        <a:graphic>
          <a:graphicData uri="http://schemas.openxmlformats.org/presentationml/2006/ole">
            <p:oleObj spid="_x0000_s1040391" name="Equation" r:id="rId5" imgW="698400" imgH="228600" progId="Equation.3">
              <p:embed/>
            </p:oleObj>
          </a:graphicData>
        </a:graphic>
      </p:graphicFrame>
      <p:sp>
        <p:nvSpPr>
          <p:cNvPr id="1040392" name="Text Box 8"/>
          <p:cNvSpPr txBox="1">
            <a:spLocks noChangeArrowheads="1"/>
          </p:cNvSpPr>
          <p:nvPr/>
        </p:nvSpPr>
        <p:spPr bwMode="auto">
          <a:xfrm>
            <a:off x="800100" y="4278313"/>
            <a:ext cx="4333875" cy="427037"/>
          </a:xfrm>
          <a:prstGeom prst="rect">
            <a:avLst/>
          </a:prstGeom>
          <a:noFill/>
          <a:ln w="9525">
            <a:noFill/>
            <a:miter lim="800000"/>
            <a:headEnd/>
            <a:tailEnd/>
          </a:ln>
          <a:effectLst/>
        </p:spPr>
        <p:txBody>
          <a:bodyPr>
            <a:spAutoFit/>
          </a:bodyPr>
          <a:lstStyle/>
          <a:p>
            <a:pPr>
              <a:spcBef>
                <a:spcPct val="50000"/>
              </a:spcBef>
            </a:pPr>
            <a:r>
              <a:rPr lang="en-US" sz="2200">
                <a:solidFill>
                  <a:schemeClr val="bg1"/>
                </a:solidFill>
              </a:rPr>
              <a:t>Sample mean:</a:t>
            </a:r>
          </a:p>
        </p:txBody>
      </p:sp>
      <p:grpSp>
        <p:nvGrpSpPr>
          <p:cNvPr id="1040393" name="Group 9"/>
          <p:cNvGrpSpPr>
            <a:grpSpLocks/>
          </p:cNvGrpSpPr>
          <p:nvPr/>
        </p:nvGrpSpPr>
        <p:grpSpPr bwMode="auto">
          <a:xfrm>
            <a:off x="995363" y="4748213"/>
            <a:ext cx="3649662" cy="1069975"/>
            <a:chOff x="341" y="2223"/>
            <a:chExt cx="2299" cy="674"/>
          </a:xfrm>
        </p:grpSpPr>
        <p:graphicFrame>
          <p:nvGraphicFramePr>
            <p:cNvPr id="1040394" name="Object 51"/>
            <p:cNvGraphicFramePr>
              <a:graphicFrameLocks noChangeAspect="1"/>
            </p:cNvGraphicFramePr>
            <p:nvPr/>
          </p:nvGraphicFramePr>
          <p:xfrm>
            <a:off x="1226" y="2223"/>
            <a:ext cx="1414" cy="360"/>
          </p:xfrm>
          <a:graphic>
            <a:graphicData uri="http://schemas.openxmlformats.org/presentationml/2006/ole">
              <p:oleObj spid="_x0000_s1040394" name="Equation" r:id="rId6" imgW="939600" imgH="266400" progId="Equation.3">
                <p:embed/>
              </p:oleObj>
            </a:graphicData>
          </a:graphic>
        </p:graphicFrame>
        <p:graphicFrame>
          <p:nvGraphicFramePr>
            <p:cNvPr id="1040395" name="Object 51"/>
            <p:cNvGraphicFramePr>
              <a:graphicFrameLocks noChangeAspect="1"/>
            </p:cNvGraphicFramePr>
            <p:nvPr/>
          </p:nvGraphicFramePr>
          <p:xfrm>
            <a:off x="1318" y="2537"/>
            <a:ext cx="1128" cy="360"/>
          </p:xfrm>
          <a:graphic>
            <a:graphicData uri="http://schemas.openxmlformats.org/presentationml/2006/ole">
              <p:oleObj spid="_x0000_s1040395" name="Equation" r:id="rId7" imgW="749160" imgH="266400" progId="Equation.3">
                <p:embed/>
              </p:oleObj>
            </a:graphicData>
          </a:graphic>
        </p:graphicFrame>
        <p:sp>
          <p:nvSpPr>
            <p:cNvPr id="1040396" name="Line 12"/>
            <p:cNvSpPr>
              <a:spLocks noChangeShapeType="1"/>
            </p:cNvSpPr>
            <p:nvPr/>
          </p:nvSpPr>
          <p:spPr bwMode="auto">
            <a:xfrm>
              <a:off x="1171" y="2565"/>
              <a:ext cx="1351" cy="0"/>
            </a:xfrm>
            <a:prstGeom prst="line">
              <a:avLst/>
            </a:prstGeom>
            <a:noFill/>
            <a:ln w="19050">
              <a:solidFill>
                <a:schemeClr val="bg1"/>
              </a:solidFill>
              <a:round/>
              <a:headEnd/>
              <a:tailEnd/>
            </a:ln>
            <a:effectLst/>
          </p:spPr>
          <p:txBody>
            <a:bodyPr/>
            <a:lstStyle/>
            <a:p>
              <a:endParaRPr lang="en-US"/>
            </a:p>
          </p:txBody>
        </p:sp>
        <p:graphicFrame>
          <p:nvGraphicFramePr>
            <p:cNvPr id="1040397" name="Object 51"/>
            <p:cNvGraphicFramePr>
              <a:graphicFrameLocks noChangeAspect="1"/>
            </p:cNvGraphicFramePr>
            <p:nvPr/>
          </p:nvGraphicFramePr>
          <p:xfrm>
            <a:off x="341" y="2373"/>
            <a:ext cx="610" cy="376"/>
          </p:xfrm>
          <a:graphic>
            <a:graphicData uri="http://schemas.openxmlformats.org/presentationml/2006/ole">
              <p:oleObj spid="_x0000_s1040397" name="Equation" r:id="rId8" imgW="342720" imgH="203040" progId="Equation.3">
                <p:embed/>
              </p:oleObj>
            </a:graphicData>
          </a:graphic>
        </p:graphicFrame>
        <p:graphicFrame>
          <p:nvGraphicFramePr>
            <p:cNvPr id="1040398" name="Object 51"/>
            <p:cNvGraphicFramePr>
              <a:graphicFrameLocks noChangeAspect="1"/>
            </p:cNvGraphicFramePr>
            <p:nvPr/>
          </p:nvGraphicFramePr>
          <p:xfrm>
            <a:off x="1129" y="2257"/>
            <a:ext cx="169" cy="293"/>
          </p:xfrm>
          <a:graphic>
            <a:graphicData uri="http://schemas.openxmlformats.org/presentationml/2006/ole">
              <p:oleObj spid="_x0000_s1040398" name="Equation" r:id="rId9" imgW="203040" imgH="393480" progId="Equation.3">
                <p:embed/>
              </p:oleObj>
            </a:graphicData>
          </a:graphic>
        </p:graphicFrame>
        <p:graphicFrame>
          <p:nvGraphicFramePr>
            <p:cNvPr id="1040399" name="Object 51"/>
            <p:cNvGraphicFramePr>
              <a:graphicFrameLocks noChangeAspect="1"/>
            </p:cNvGraphicFramePr>
            <p:nvPr/>
          </p:nvGraphicFramePr>
          <p:xfrm>
            <a:off x="1204" y="2555"/>
            <a:ext cx="169" cy="293"/>
          </p:xfrm>
          <a:graphic>
            <a:graphicData uri="http://schemas.openxmlformats.org/presentationml/2006/ole">
              <p:oleObj spid="_x0000_s1040399" name="Equation" r:id="rId10" imgW="203040" imgH="393480" progId="Equation.3">
                <p:embed/>
              </p:oleObj>
            </a:graphicData>
          </a:graphic>
        </p:graphicFrame>
        <p:graphicFrame>
          <p:nvGraphicFramePr>
            <p:cNvPr id="1040400" name="Object 51"/>
            <p:cNvGraphicFramePr>
              <a:graphicFrameLocks noChangeAspect="1"/>
            </p:cNvGraphicFramePr>
            <p:nvPr/>
          </p:nvGraphicFramePr>
          <p:xfrm>
            <a:off x="931" y="2475"/>
            <a:ext cx="226" cy="188"/>
          </p:xfrm>
          <a:graphic>
            <a:graphicData uri="http://schemas.openxmlformats.org/presentationml/2006/ole">
              <p:oleObj spid="_x0000_s1040400" name="Equation" r:id="rId11" imgW="126720" imgH="101520" progId="Equation.3">
                <p:embed/>
              </p:oleObj>
            </a:graphicData>
          </a:graphic>
        </p:graphicFrame>
      </p:grpSp>
      <p:grpSp>
        <p:nvGrpSpPr>
          <p:cNvPr id="1040401" name="Group 17"/>
          <p:cNvGrpSpPr>
            <a:grpSpLocks/>
          </p:cNvGrpSpPr>
          <p:nvPr/>
        </p:nvGrpSpPr>
        <p:grpSpPr bwMode="auto">
          <a:xfrm>
            <a:off x="6097588" y="4046538"/>
            <a:ext cx="2555875" cy="1897062"/>
            <a:chOff x="3722" y="2210"/>
            <a:chExt cx="1610" cy="1195"/>
          </a:xfrm>
        </p:grpSpPr>
        <p:pic>
          <p:nvPicPr>
            <p:cNvPr id="1040402" name="Picture 18" descr="x8"/>
            <p:cNvPicPr>
              <a:picLocks noChangeAspect="1" noChangeArrowheads="1"/>
            </p:cNvPicPr>
            <p:nvPr/>
          </p:nvPicPr>
          <p:blipFill>
            <a:blip r:embed="rId12" cstate="print"/>
            <a:srcRect/>
            <a:stretch>
              <a:fillRect/>
            </a:stretch>
          </p:blipFill>
          <p:spPr bwMode="auto">
            <a:xfrm>
              <a:off x="4496" y="2465"/>
              <a:ext cx="392" cy="392"/>
            </a:xfrm>
            <a:prstGeom prst="rect">
              <a:avLst/>
            </a:prstGeom>
            <a:noFill/>
            <a:ln w="9525">
              <a:solidFill>
                <a:schemeClr val="bg1"/>
              </a:solidFill>
              <a:miter lim="800000"/>
              <a:headEnd/>
              <a:tailEnd/>
            </a:ln>
          </p:spPr>
        </p:pic>
        <p:grpSp>
          <p:nvGrpSpPr>
            <p:cNvPr id="1040403" name="Group 19"/>
            <p:cNvGrpSpPr>
              <a:grpSpLocks/>
            </p:cNvGrpSpPr>
            <p:nvPr/>
          </p:nvGrpSpPr>
          <p:grpSpPr bwMode="auto">
            <a:xfrm>
              <a:off x="3722" y="2562"/>
              <a:ext cx="1610" cy="843"/>
              <a:chOff x="4460" y="2147"/>
              <a:chExt cx="1610" cy="843"/>
            </a:xfrm>
          </p:grpSpPr>
          <p:pic>
            <p:nvPicPr>
              <p:cNvPr id="1040404" name="Picture 20" descr="x1"/>
              <p:cNvPicPr>
                <a:picLocks noChangeAspect="1" noChangeArrowheads="1"/>
              </p:cNvPicPr>
              <p:nvPr/>
            </p:nvPicPr>
            <p:blipFill>
              <a:blip r:embed="rId13" cstate="print"/>
              <a:srcRect/>
              <a:stretch>
                <a:fillRect/>
              </a:stretch>
            </p:blipFill>
            <p:spPr bwMode="auto">
              <a:xfrm>
                <a:off x="4777" y="2147"/>
                <a:ext cx="392" cy="392"/>
              </a:xfrm>
              <a:prstGeom prst="rect">
                <a:avLst/>
              </a:prstGeom>
              <a:noFill/>
              <a:ln w="9525">
                <a:solidFill>
                  <a:schemeClr val="bg1"/>
                </a:solidFill>
                <a:miter lim="800000"/>
                <a:headEnd/>
                <a:tailEnd/>
              </a:ln>
            </p:spPr>
          </p:pic>
          <p:pic>
            <p:nvPicPr>
              <p:cNvPr id="1040405" name="Picture 21" descr="x2"/>
              <p:cNvPicPr>
                <a:picLocks noChangeAspect="1" noChangeArrowheads="1"/>
              </p:cNvPicPr>
              <p:nvPr/>
            </p:nvPicPr>
            <p:blipFill>
              <a:blip r:embed="rId14" cstate="print"/>
              <a:srcRect/>
              <a:stretch>
                <a:fillRect/>
              </a:stretch>
            </p:blipFill>
            <p:spPr bwMode="auto">
              <a:xfrm>
                <a:off x="5564" y="2219"/>
                <a:ext cx="392" cy="392"/>
              </a:xfrm>
              <a:prstGeom prst="rect">
                <a:avLst/>
              </a:prstGeom>
              <a:noFill/>
              <a:ln w="9525">
                <a:solidFill>
                  <a:schemeClr val="bg1"/>
                </a:solidFill>
                <a:miter lim="800000"/>
                <a:headEnd/>
                <a:tailEnd/>
              </a:ln>
            </p:spPr>
          </p:pic>
          <p:pic>
            <p:nvPicPr>
              <p:cNvPr id="1040406" name="Picture 22" descr="x3"/>
              <p:cNvPicPr>
                <a:picLocks noChangeAspect="1" noChangeArrowheads="1"/>
              </p:cNvPicPr>
              <p:nvPr/>
            </p:nvPicPr>
            <p:blipFill>
              <a:blip r:embed="rId15" cstate="print"/>
              <a:srcRect/>
              <a:stretch>
                <a:fillRect/>
              </a:stretch>
            </p:blipFill>
            <p:spPr bwMode="auto">
              <a:xfrm>
                <a:off x="4749" y="2598"/>
                <a:ext cx="392" cy="392"/>
              </a:xfrm>
              <a:prstGeom prst="rect">
                <a:avLst/>
              </a:prstGeom>
              <a:noFill/>
              <a:ln w="9525">
                <a:solidFill>
                  <a:schemeClr val="bg1"/>
                </a:solidFill>
                <a:miter lim="800000"/>
                <a:headEnd/>
                <a:tailEnd/>
              </a:ln>
            </p:spPr>
          </p:pic>
          <p:pic>
            <p:nvPicPr>
              <p:cNvPr id="1040407" name="Picture 23" descr="x4"/>
              <p:cNvPicPr>
                <a:picLocks noChangeAspect="1" noChangeArrowheads="1"/>
              </p:cNvPicPr>
              <p:nvPr/>
            </p:nvPicPr>
            <p:blipFill>
              <a:blip r:embed="rId16" cstate="print"/>
              <a:srcRect/>
              <a:stretch>
                <a:fillRect/>
              </a:stretch>
            </p:blipFill>
            <p:spPr bwMode="auto">
              <a:xfrm>
                <a:off x="5135" y="2553"/>
                <a:ext cx="392" cy="392"/>
              </a:xfrm>
              <a:prstGeom prst="rect">
                <a:avLst/>
              </a:prstGeom>
              <a:noFill/>
              <a:ln w="9525">
                <a:solidFill>
                  <a:schemeClr val="bg1"/>
                </a:solidFill>
                <a:miter lim="800000"/>
                <a:headEnd/>
                <a:tailEnd/>
              </a:ln>
            </p:spPr>
          </p:pic>
          <p:pic>
            <p:nvPicPr>
              <p:cNvPr id="1040408" name="Picture 24" descr="x5"/>
              <p:cNvPicPr>
                <a:picLocks noChangeAspect="1" noChangeArrowheads="1"/>
              </p:cNvPicPr>
              <p:nvPr/>
            </p:nvPicPr>
            <p:blipFill>
              <a:blip r:embed="rId17" cstate="print"/>
              <a:srcRect/>
              <a:stretch>
                <a:fillRect/>
              </a:stretch>
            </p:blipFill>
            <p:spPr bwMode="auto">
              <a:xfrm>
                <a:off x="4460" y="2316"/>
                <a:ext cx="392" cy="392"/>
              </a:xfrm>
              <a:prstGeom prst="rect">
                <a:avLst/>
              </a:prstGeom>
              <a:noFill/>
              <a:ln w="9525">
                <a:solidFill>
                  <a:schemeClr val="bg1"/>
                </a:solidFill>
                <a:miter lim="800000"/>
                <a:headEnd/>
                <a:tailEnd/>
              </a:ln>
            </p:spPr>
          </p:pic>
          <p:pic>
            <p:nvPicPr>
              <p:cNvPr id="1040409" name="Picture 25" descr="x7"/>
              <p:cNvPicPr>
                <a:picLocks noChangeAspect="1" noChangeArrowheads="1"/>
              </p:cNvPicPr>
              <p:nvPr/>
            </p:nvPicPr>
            <p:blipFill>
              <a:blip r:embed="rId18" cstate="print"/>
              <a:srcRect/>
              <a:stretch>
                <a:fillRect/>
              </a:stretch>
            </p:blipFill>
            <p:spPr bwMode="auto">
              <a:xfrm>
                <a:off x="5668" y="2506"/>
                <a:ext cx="402" cy="402"/>
              </a:xfrm>
              <a:prstGeom prst="rect">
                <a:avLst/>
              </a:prstGeom>
              <a:noFill/>
              <a:ln w="9525">
                <a:solidFill>
                  <a:schemeClr val="bg1"/>
                </a:solidFill>
                <a:miter lim="800000"/>
                <a:headEnd/>
                <a:tailEnd/>
              </a:ln>
            </p:spPr>
          </p:pic>
        </p:grpSp>
        <p:graphicFrame>
          <p:nvGraphicFramePr>
            <p:cNvPr id="1040410" name="Object 51"/>
            <p:cNvGraphicFramePr>
              <a:graphicFrameLocks noChangeAspect="1"/>
            </p:cNvGraphicFramePr>
            <p:nvPr/>
          </p:nvGraphicFramePr>
          <p:xfrm>
            <a:off x="4817" y="2210"/>
            <a:ext cx="441" cy="424"/>
          </p:xfrm>
          <a:graphic>
            <a:graphicData uri="http://schemas.openxmlformats.org/presentationml/2006/ole">
              <p:oleObj spid="_x0000_s1040410" name="Equation" r:id="rId19" imgW="253800" imgH="2286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038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4038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038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039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4040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403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0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03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Grp="1" noChangeArrowheads="1"/>
          </p:cNvSpPr>
          <p:nvPr>
            <p:ph type="sldNum" sz="quarter" idx="10"/>
          </p:nvPr>
        </p:nvSpPr>
        <p:spPr>
          <a:ln/>
        </p:spPr>
        <p:txBody>
          <a:bodyPr/>
          <a:lstStyle/>
          <a:p>
            <a:pPr>
              <a:defRPr/>
            </a:pPr>
            <a:fld id="{BB055B03-8FAB-4E7C-81AB-F8EAF8333FFE}" type="slidenum">
              <a:rPr lang="en-US"/>
              <a:pPr>
                <a:defRPr/>
              </a:pPr>
              <a:t>9</a:t>
            </a:fld>
            <a:endParaRPr lang="en-US"/>
          </a:p>
        </p:txBody>
      </p:sp>
      <p:sp>
        <p:nvSpPr>
          <p:cNvPr id="1184770" name="Rectangle 3"/>
          <p:cNvSpPr>
            <a:spLocks noChangeArrowheads="1"/>
          </p:cNvSpPr>
          <p:nvPr/>
        </p:nvSpPr>
        <p:spPr bwMode="auto">
          <a:xfrm>
            <a:off x="304800" y="-190500"/>
            <a:ext cx="8458200" cy="1098550"/>
          </a:xfrm>
          <a:prstGeom prst="rect">
            <a:avLst/>
          </a:prstGeom>
          <a:noFill/>
          <a:ln w="9525">
            <a:noFill/>
            <a:miter lim="800000"/>
            <a:headEnd/>
            <a:tailEnd/>
          </a:ln>
        </p:spPr>
        <p:txBody>
          <a:bodyPr anchor="ctr"/>
          <a:lstStyle/>
          <a:p>
            <a:pPr algn="ctr"/>
            <a:r>
              <a:rPr lang="en-US" sz="3200">
                <a:solidFill>
                  <a:srgbClr val="FFCC00"/>
                </a:solidFill>
                <a:latin typeface="Albertus Extra Bold" pitchFamily="34" charset="0"/>
              </a:rPr>
              <a:t>MMSE as a function of patch size</a:t>
            </a:r>
          </a:p>
        </p:txBody>
      </p:sp>
      <p:sp>
        <p:nvSpPr>
          <p:cNvPr id="1184771" name="Line 20"/>
          <p:cNvSpPr>
            <a:spLocks/>
          </p:cNvSpPr>
          <p:nvPr/>
        </p:nvSpPr>
        <p:spPr bwMode="auto">
          <a:xfrm>
            <a:off x="307975" y="779463"/>
            <a:ext cx="8458200" cy="0"/>
          </a:xfrm>
          <a:prstGeom prst="line">
            <a:avLst/>
          </a:prstGeom>
          <a:noFill/>
          <a:ln w="25400" cap="rnd" algn="ctr">
            <a:solidFill>
              <a:srgbClr val="B8AE68"/>
            </a:solidFill>
            <a:prstDash val="sysDot"/>
            <a:round/>
            <a:headEnd/>
            <a:tailEnd/>
          </a:ln>
        </p:spPr>
        <p:txBody>
          <a:bodyPr/>
          <a:lstStyle/>
          <a:p>
            <a:endParaRPr lang="en-US"/>
          </a:p>
        </p:txBody>
      </p:sp>
      <p:pic>
        <p:nvPicPr>
          <p:cNvPr id="1184772" name="Picture 4" descr="psnr_funck_signoise35"/>
          <p:cNvPicPr>
            <a:picLocks noChangeAspect="1" noChangeArrowheads="1"/>
          </p:cNvPicPr>
          <p:nvPr/>
        </p:nvPicPr>
        <p:blipFill>
          <a:blip r:embed="rId4" cstate="print"/>
          <a:srcRect/>
          <a:stretch>
            <a:fillRect/>
          </a:stretch>
        </p:blipFill>
        <p:spPr bwMode="auto">
          <a:xfrm>
            <a:off x="2411413" y="965200"/>
            <a:ext cx="4364037" cy="3363913"/>
          </a:xfrm>
          <a:prstGeom prst="rect">
            <a:avLst/>
          </a:prstGeom>
          <a:noFill/>
        </p:spPr>
      </p:pic>
      <p:sp>
        <p:nvSpPr>
          <p:cNvPr id="1184773" name="Text Box 5"/>
          <p:cNvSpPr txBox="1">
            <a:spLocks noChangeArrowheads="1"/>
          </p:cNvSpPr>
          <p:nvPr/>
        </p:nvSpPr>
        <p:spPr bwMode="auto">
          <a:xfrm>
            <a:off x="520700" y="4597400"/>
            <a:ext cx="8247063" cy="1862048"/>
          </a:xfrm>
          <a:prstGeom prst="rect">
            <a:avLst/>
          </a:prstGeom>
          <a:noFill/>
          <a:ln w="9525">
            <a:noFill/>
            <a:miter lim="800000"/>
            <a:headEnd/>
            <a:tailEnd/>
          </a:ln>
          <a:effectLst/>
        </p:spPr>
        <p:txBody>
          <a:bodyPr>
            <a:spAutoFit/>
          </a:bodyPr>
          <a:lstStyle/>
          <a:p>
            <a:pPr>
              <a:spcBef>
                <a:spcPct val="50000"/>
              </a:spcBef>
            </a:pPr>
            <a:r>
              <a:rPr lang="en-US" sz="2200" i="1" dirty="0">
                <a:solidFill>
                  <a:srgbClr val="FFFF99"/>
                </a:solidFill>
              </a:rPr>
              <a:t>[</a:t>
            </a:r>
            <a:r>
              <a:rPr lang="en-US" sz="2200" i="1" dirty="0" err="1">
                <a:solidFill>
                  <a:srgbClr val="FFFF99"/>
                </a:solidFill>
              </a:rPr>
              <a:t>Levin&amp;Nadler</a:t>
            </a:r>
            <a:r>
              <a:rPr lang="en-US" sz="2200" i="1" dirty="0">
                <a:solidFill>
                  <a:srgbClr val="FFFF99"/>
                </a:solidFill>
              </a:rPr>
              <a:t> CVPR11]</a:t>
            </a:r>
            <a:r>
              <a:rPr lang="en-US" sz="2200" dirty="0">
                <a:solidFill>
                  <a:srgbClr val="FFFF99"/>
                </a:solidFill>
              </a:rPr>
              <a:t>:</a:t>
            </a:r>
          </a:p>
          <a:p>
            <a:pPr>
              <a:spcBef>
                <a:spcPct val="50000"/>
              </a:spcBef>
            </a:pPr>
            <a:r>
              <a:rPr lang="en-US" sz="2200" dirty="0">
                <a:solidFill>
                  <a:schemeClr val="bg1"/>
                </a:solidFill>
              </a:rPr>
              <a:t>For small patches/ large noise, n</a:t>
            </a:r>
            <a:r>
              <a:rPr lang="en-US" sz="2200" dirty="0" smtClean="0">
                <a:solidFill>
                  <a:schemeClr val="bg1"/>
                </a:solidFill>
              </a:rPr>
              <a:t>on parametric approach can </a:t>
            </a:r>
            <a:r>
              <a:rPr lang="en-US" sz="2400" dirty="0" smtClean="0">
                <a:solidFill>
                  <a:schemeClr val="bg1"/>
                </a:solidFill>
              </a:rPr>
              <a:t>accurately estimate the MMSE</a:t>
            </a:r>
            <a:r>
              <a:rPr lang="en-US" sz="2200" dirty="0" smtClean="0">
                <a:solidFill>
                  <a:schemeClr val="bg1"/>
                </a:solidFill>
              </a:rPr>
              <a:t>.</a:t>
            </a:r>
            <a:endParaRPr lang="en-US" sz="2200" dirty="0">
              <a:solidFill>
                <a:schemeClr val="bg1"/>
              </a:solidFill>
            </a:endParaRPr>
          </a:p>
          <a:p>
            <a:pPr>
              <a:spcBef>
                <a:spcPct val="50000"/>
              </a:spcBef>
            </a:pPr>
            <a:endParaRPr lang="en-US" sz="2200" dirty="0">
              <a:solidFill>
                <a:schemeClr val="bg1"/>
              </a:solidFill>
            </a:endParaRPr>
          </a:p>
        </p:txBody>
      </p:sp>
      <p:graphicFrame>
        <p:nvGraphicFramePr>
          <p:cNvPr id="1184775" name="Object 51"/>
          <p:cNvGraphicFramePr>
            <a:graphicFrameLocks noChangeAspect="1"/>
          </p:cNvGraphicFramePr>
          <p:nvPr/>
        </p:nvGraphicFramePr>
        <p:xfrm>
          <a:off x="1260475" y="985838"/>
          <a:ext cx="1020763" cy="444500"/>
        </p:xfrm>
        <a:graphic>
          <a:graphicData uri="http://schemas.openxmlformats.org/presentationml/2006/ole">
            <p:oleObj spid="_x0000_s1184775" name="Equation" r:id="rId5" imgW="444240" imgH="177480" progId="Equation.3">
              <p:embed/>
            </p:oleObj>
          </a:graphicData>
        </a:graphic>
      </p:graphicFrame>
      <p:sp>
        <p:nvSpPr>
          <p:cNvPr id="1184776" name="Rectangle 8"/>
          <p:cNvSpPr>
            <a:spLocks noChangeArrowheads="1"/>
          </p:cNvSpPr>
          <p:nvPr/>
        </p:nvSpPr>
        <p:spPr bwMode="auto">
          <a:xfrm>
            <a:off x="4546600" y="4108450"/>
            <a:ext cx="338138" cy="187325"/>
          </a:xfrm>
          <a:prstGeom prst="rect">
            <a:avLst/>
          </a:prstGeom>
          <a:solidFill>
            <a:schemeClr val="bg1"/>
          </a:solidFill>
          <a:ln w="9525">
            <a:noFill/>
            <a:miter lim="800000"/>
            <a:headEnd/>
            <a:tailEnd/>
          </a:ln>
          <a:effectLst/>
        </p:spPr>
        <p:txBody>
          <a:bodyPr wrap="none" anchor="ctr"/>
          <a:lstStyle/>
          <a:p>
            <a:endParaRPr lang="en-US"/>
          </a:p>
        </p:txBody>
      </p:sp>
      <p:sp>
        <p:nvSpPr>
          <p:cNvPr id="1184777" name="Text Box 9"/>
          <p:cNvSpPr txBox="1">
            <a:spLocks noChangeArrowheads="1"/>
          </p:cNvSpPr>
          <p:nvPr/>
        </p:nvSpPr>
        <p:spPr bwMode="auto">
          <a:xfrm>
            <a:off x="3468688" y="4019550"/>
            <a:ext cx="2579687" cy="366713"/>
          </a:xfrm>
          <a:prstGeom prst="rect">
            <a:avLst/>
          </a:prstGeom>
          <a:noFill/>
          <a:ln w="9525">
            <a:noFill/>
            <a:miter lim="800000"/>
            <a:headEnd/>
            <a:tailEnd/>
          </a:ln>
          <a:effectLst/>
        </p:spPr>
        <p:txBody>
          <a:bodyPr>
            <a:spAutoFit/>
          </a:bodyPr>
          <a:lstStyle/>
          <a:p>
            <a:pPr algn="ctr">
              <a:spcBef>
                <a:spcPct val="50000"/>
              </a:spcBef>
            </a:pPr>
            <a:r>
              <a:rPr lang="en-US">
                <a:solidFill>
                  <a:srgbClr val="000000"/>
                </a:solidFill>
              </a:rPr>
              <a:t>patch size</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ALEVIN@YFUFPHPFUVWXY5LK" val="2703"/>
</p:tagLst>
</file>

<file path=ppt/theme/theme1.xml><?xml version="1.0" encoding="utf-8"?>
<a:theme xmlns:a="http://schemas.openxmlformats.org/drawingml/2006/main" name="Custom Design">
  <a:themeElements>
    <a:clrScheme name="Custom Design 1">
      <a:dk1>
        <a:srgbClr val="004731"/>
      </a:dk1>
      <a:lt1>
        <a:srgbClr val="FFFFFF"/>
      </a:lt1>
      <a:dk2>
        <a:srgbClr val="004731"/>
      </a:dk2>
      <a:lt2>
        <a:srgbClr val="BFB678"/>
      </a:lt2>
      <a:accent1>
        <a:srgbClr val="7BC5A2"/>
      </a:accent1>
      <a:accent2>
        <a:srgbClr val="F17C0E"/>
      </a:accent2>
      <a:accent3>
        <a:srgbClr val="FFFFFF"/>
      </a:accent3>
      <a:accent4>
        <a:srgbClr val="003B28"/>
      </a:accent4>
      <a:accent5>
        <a:srgbClr val="BFDFCE"/>
      </a:accent5>
      <a:accent6>
        <a:srgbClr val="DA700C"/>
      </a:accent6>
      <a:hlink>
        <a:srgbClr val="D7E300"/>
      </a:hlink>
      <a:folHlink>
        <a:srgbClr val="7BC5A2"/>
      </a:folHlink>
    </a:clrScheme>
    <a:fontScheme name="Custom Design">
      <a:majorFont>
        <a:latin typeface="Albertus Extra Bold"/>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4731"/>
        </a:dk1>
        <a:lt1>
          <a:srgbClr val="FFFFFF"/>
        </a:lt1>
        <a:dk2>
          <a:srgbClr val="004731"/>
        </a:dk2>
        <a:lt2>
          <a:srgbClr val="BFB678"/>
        </a:lt2>
        <a:accent1>
          <a:srgbClr val="7BC5A2"/>
        </a:accent1>
        <a:accent2>
          <a:srgbClr val="F17C0E"/>
        </a:accent2>
        <a:accent3>
          <a:srgbClr val="FFFFFF"/>
        </a:accent3>
        <a:accent4>
          <a:srgbClr val="003B28"/>
        </a:accent4>
        <a:accent5>
          <a:srgbClr val="BFDFCE"/>
        </a:accent5>
        <a:accent6>
          <a:srgbClr val="DA700C"/>
        </a:accent6>
        <a:hlink>
          <a:srgbClr val="D7E300"/>
        </a:hlink>
        <a:folHlink>
          <a:srgbClr val="7BC5A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
      <a:dk1>
        <a:srgbClr val="808080"/>
      </a:dk1>
      <a:lt1>
        <a:srgbClr val="004731"/>
      </a:lt1>
      <a:dk2>
        <a:srgbClr val="000000"/>
      </a:dk2>
      <a:lt2>
        <a:srgbClr val="000000"/>
      </a:lt2>
      <a:accent1>
        <a:srgbClr val="7BC5A2"/>
      </a:accent1>
      <a:accent2>
        <a:srgbClr val="333399"/>
      </a:accent2>
      <a:accent3>
        <a:srgbClr val="AAAAAA"/>
      </a:accent3>
      <a:accent4>
        <a:srgbClr val="003B28"/>
      </a:accent4>
      <a:accent5>
        <a:srgbClr val="BFDFCE"/>
      </a:accent5>
      <a:accent6>
        <a:srgbClr val="2D2D8A"/>
      </a:accent6>
      <a:hlink>
        <a:srgbClr val="009999"/>
      </a:hlink>
      <a:folHlink>
        <a:srgbClr val="99CC00"/>
      </a:folHlink>
    </a:clrScheme>
    <a:fontScheme name="1_Custom Design">
      <a:majorFont>
        <a:latin typeface="Lucida Grande"/>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239798</TotalTime>
  <Words>2922</Words>
  <Application>Microsoft Office PowerPoint</Application>
  <PresentationFormat>On-screen Show (4:3)</PresentationFormat>
  <Paragraphs>337</Paragraphs>
  <Slides>29</Slides>
  <Notes>29</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29</vt:i4>
      </vt:variant>
    </vt:vector>
  </HeadingPairs>
  <TitlesOfParts>
    <vt:vector size="33" baseType="lpstr">
      <vt:lpstr>Custom Design</vt:lpstr>
      <vt:lpstr>1_Custom Design</vt:lpstr>
      <vt:lpstr>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Depth and Image  from a Single Image</dc:title>
  <dc:creator> </dc:creator>
  <cp:lastModifiedBy> </cp:lastModifiedBy>
  <cp:revision>1581</cp:revision>
  <dcterms:created xsi:type="dcterms:W3CDTF">2007-04-17T18:08:56Z</dcterms:created>
  <dcterms:modified xsi:type="dcterms:W3CDTF">2012-10-14T22:18:54Z</dcterms:modified>
</cp:coreProperties>
</file>