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311" r:id="rId3"/>
    <p:sldId id="312" r:id="rId4"/>
    <p:sldId id="302" r:id="rId5"/>
    <p:sldId id="303" r:id="rId6"/>
    <p:sldId id="300" r:id="rId7"/>
    <p:sldId id="301" r:id="rId8"/>
    <p:sldId id="296" r:id="rId9"/>
    <p:sldId id="297" r:id="rId10"/>
    <p:sldId id="298" r:id="rId11"/>
    <p:sldId id="299" r:id="rId12"/>
    <p:sldId id="257" r:id="rId13"/>
    <p:sldId id="258" r:id="rId14"/>
    <p:sldId id="308" r:id="rId15"/>
    <p:sldId id="259" r:id="rId16"/>
    <p:sldId id="260" r:id="rId17"/>
    <p:sldId id="304" r:id="rId18"/>
    <p:sldId id="292" r:id="rId19"/>
    <p:sldId id="261" r:id="rId20"/>
    <p:sldId id="293" r:id="rId21"/>
    <p:sldId id="306" r:id="rId22"/>
    <p:sldId id="309" r:id="rId23"/>
    <p:sldId id="269" r:id="rId24"/>
    <p:sldId id="262" r:id="rId25"/>
    <p:sldId id="263" r:id="rId26"/>
    <p:sldId id="305" r:id="rId27"/>
    <p:sldId id="275" r:id="rId28"/>
    <p:sldId id="264" r:id="rId29"/>
    <p:sldId id="288" r:id="rId30"/>
    <p:sldId id="313" r:id="rId31"/>
    <p:sldId id="295" r:id="rId32"/>
    <p:sldId id="282" r:id="rId33"/>
    <p:sldId id="274" r:id="rId34"/>
    <p:sldId id="265" r:id="rId35"/>
    <p:sldId id="271" r:id="rId36"/>
    <p:sldId id="289" r:id="rId37"/>
    <p:sldId id="290" r:id="rId38"/>
    <p:sldId id="291" r:id="rId39"/>
    <p:sldId id="285" r:id="rId40"/>
    <p:sldId id="270" r:id="rId41"/>
    <p:sldId id="283" r:id="rId42"/>
    <p:sldId id="287" r:id="rId43"/>
    <p:sldId id="272" r:id="rId44"/>
    <p:sldId id="273" r:id="rId45"/>
    <p:sldId id="276" r:id="rId46"/>
    <p:sldId id="277" r:id="rId47"/>
    <p:sldId id="266" r:id="rId48"/>
    <p:sldId id="267" r:id="rId49"/>
    <p:sldId id="280" r:id="rId50"/>
  </p:sldIdLst>
  <p:sldSz cx="9144000" cy="6858000" type="screen4x3"/>
  <p:notesSz cx="6856413" cy="9750425"/>
  <p:defaultTextStyle>
    <a:defPPr>
      <a:defRPr lang="he-IL"/>
    </a:defPPr>
    <a:lvl1pPr algn="r" rtl="1" fontAlgn="base">
      <a:spcBef>
        <a:spcPct val="0"/>
      </a:spcBef>
      <a:spcAft>
        <a:spcPct val="0"/>
      </a:spcAft>
      <a:defRPr sz="2000" kern="1200">
        <a:solidFill>
          <a:schemeClr val="tx1"/>
        </a:solidFill>
        <a:latin typeface="Arial" charset="0"/>
        <a:ea typeface="+mn-ea"/>
        <a:cs typeface="Arial" charset="0"/>
      </a:defRPr>
    </a:lvl1pPr>
    <a:lvl2pPr marL="457200" algn="r" rtl="1" fontAlgn="base">
      <a:spcBef>
        <a:spcPct val="0"/>
      </a:spcBef>
      <a:spcAft>
        <a:spcPct val="0"/>
      </a:spcAft>
      <a:defRPr sz="2000" kern="1200">
        <a:solidFill>
          <a:schemeClr val="tx1"/>
        </a:solidFill>
        <a:latin typeface="Arial" charset="0"/>
        <a:ea typeface="+mn-ea"/>
        <a:cs typeface="Arial" charset="0"/>
      </a:defRPr>
    </a:lvl2pPr>
    <a:lvl3pPr marL="914400" algn="r" rtl="1" fontAlgn="base">
      <a:spcBef>
        <a:spcPct val="0"/>
      </a:spcBef>
      <a:spcAft>
        <a:spcPct val="0"/>
      </a:spcAft>
      <a:defRPr sz="2000" kern="1200">
        <a:solidFill>
          <a:schemeClr val="tx1"/>
        </a:solidFill>
        <a:latin typeface="Arial" charset="0"/>
        <a:ea typeface="+mn-ea"/>
        <a:cs typeface="Arial" charset="0"/>
      </a:defRPr>
    </a:lvl3pPr>
    <a:lvl4pPr marL="1371600" algn="r" rtl="1" fontAlgn="base">
      <a:spcBef>
        <a:spcPct val="0"/>
      </a:spcBef>
      <a:spcAft>
        <a:spcPct val="0"/>
      </a:spcAft>
      <a:defRPr sz="2000" kern="1200">
        <a:solidFill>
          <a:schemeClr val="tx1"/>
        </a:solidFill>
        <a:latin typeface="Arial" charset="0"/>
        <a:ea typeface="+mn-ea"/>
        <a:cs typeface="Arial" charset="0"/>
      </a:defRPr>
    </a:lvl4pPr>
    <a:lvl5pPr marL="1828800" algn="r" rtl="1"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8" autoAdjust="0"/>
    <p:restoredTop sz="94767" autoAdjust="0"/>
  </p:normalViewPr>
  <p:slideViewPr>
    <p:cSldViewPr showGuides="1">
      <p:cViewPr varScale="1">
        <p:scale>
          <a:sx n="83" d="100"/>
          <a:sy n="83" d="100"/>
        </p:scale>
        <p:origin x="-1086" y="-90"/>
      </p:cViewPr>
      <p:guideLst>
        <p:guide orient="horz" pos="2160"/>
        <p:guide pos="2880"/>
      </p:guideLst>
    </p:cSldViewPr>
  </p:slideViewPr>
  <p:outlineViewPr>
    <p:cViewPr>
      <p:scale>
        <a:sx n="33" d="100"/>
        <a:sy n="33" d="100"/>
      </p:scale>
      <p:origin x="0" y="11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5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35.wmf"/><Relationship Id="rId5" Type="http://schemas.openxmlformats.org/officeDocument/2006/relationships/image" Target="../media/image46.wmf"/><Relationship Id="rId4"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767F2E-85B7-4081-9EEE-A711E5472A6D}" type="slidenum">
              <a:rPr lang="he-IL"/>
              <a:pPr>
                <a:defRPr/>
              </a:pPr>
              <a:t>‹#›</a:t>
            </a:fld>
            <a:endParaRPr lang="en-US"/>
          </a:p>
        </p:txBody>
      </p:sp>
    </p:spTree>
    <p:extLst>
      <p:ext uri="{BB962C8B-B14F-4D97-AF65-F5344CB8AC3E}">
        <p14:creationId xmlns:p14="http://schemas.microsoft.com/office/powerpoint/2010/main" val="167089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B1241-77E0-4C27-912A-658000BA02AF}" type="slidenum">
              <a:rPr lang="he-IL"/>
              <a:pPr>
                <a:defRPr/>
              </a:pPr>
              <a:t>‹#›</a:t>
            </a:fld>
            <a:endParaRPr lang="en-US"/>
          </a:p>
        </p:txBody>
      </p:sp>
    </p:spTree>
    <p:extLst>
      <p:ext uri="{BB962C8B-B14F-4D97-AF65-F5344CB8AC3E}">
        <p14:creationId xmlns:p14="http://schemas.microsoft.com/office/powerpoint/2010/main" val="118897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A9E95-F66E-4CF4-8B48-8B039BFBA6BB}" type="slidenum">
              <a:rPr lang="he-IL"/>
              <a:pPr>
                <a:defRPr/>
              </a:pPr>
              <a:t>‹#›</a:t>
            </a:fld>
            <a:endParaRPr lang="en-US"/>
          </a:p>
        </p:txBody>
      </p:sp>
    </p:spTree>
    <p:extLst>
      <p:ext uri="{BB962C8B-B14F-4D97-AF65-F5344CB8AC3E}">
        <p14:creationId xmlns:p14="http://schemas.microsoft.com/office/powerpoint/2010/main" val="215257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59B36C79-B73E-4DF5-8B47-B91AA68DE213}" type="slidenum">
              <a:rPr lang="he-IL"/>
              <a:pPr>
                <a:defRPr/>
              </a:pPr>
              <a:t>‹#›</a:t>
            </a:fld>
            <a:endParaRPr lang="en-US"/>
          </a:p>
        </p:txBody>
      </p:sp>
    </p:spTree>
    <p:extLst>
      <p:ext uri="{BB962C8B-B14F-4D97-AF65-F5344CB8AC3E}">
        <p14:creationId xmlns:p14="http://schemas.microsoft.com/office/powerpoint/2010/main" val="34950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98FAD0B7-43F2-4057-AE46-A12F3BFD7E5E}" type="slidenum">
              <a:rPr lang="he-IL"/>
              <a:pPr>
                <a:defRPr/>
              </a:pPr>
              <a:t>‹#›</a:t>
            </a:fld>
            <a:endParaRPr lang="en-US"/>
          </a:p>
        </p:txBody>
      </p:sp>
    </p:spTree>
    <p:extLst>
      <p:ext uri="{BB962C8B-B14F-4D97-AF65-F5344CB8AC3E}">
        <p14:creationId xmlns:p14="http://schemas.microsoft.com/office/powerpoint/2010/main" val="231697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2F2D4071-D8C9-43E8-BA37-864D01F664A4}" type="slidenum">
              <a:rPr lang="he-IL"/>
              <a:pPr>
                <a:defRPr/>
              </a:pPr>
              <a:t>‹#›</a:t>
            </a:fld>
            <a:endParaRPr lang="en-US"/>
          </a:p>
        </p:txBody>
      </p:sp>
    </p:spTree>
    <p:extLst>
      <p:ext uri="{BB962C8B-B14F-4D97-AF65-F5344CB8AC3E}">
        <p14:creationId xmlns:p14="http://schemas.microsoft.com/office/powerpoint/2010/main" val="174037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D4CFEA7A-459D-4F4C-8075-E254858D237E}" type="slidenum">
              <a:rPr lang="he-IL"/>
              <a:pPr>
                <a:defRPr/>
              </a:pPr>
              <a:t>‹#›</a:t>
            </a:fld>
            <a:endParaRPr lang="en-US"/>
          </a:p>
        </p:txBody>
      </p:sp>
    </p:spTree>
    <p:extLst>
      <p:ext uri="{BB962C8B-B14F-4D97-AF65-F5344CB8AC3E}">
        <p14:creationId xmlns:p14="http://schemas.microsoft.com/office/powerpoint/2010/main" val="24705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9"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4A3BD635-5BBB-4731-9F39-0B0351E33980}" type="slidenum">
              <a:rPr lang="he-IL"/>
              <a:pPr>
                <a:defRPr/>
              </a:pPr>
              <a:t>‹#›</a:t>
            </a:fld>
            <a:endParaRPr lang="en-US"/>
          </a:p>
        </p:txBody>
      </p:sp>
    </p:spTree>
    <p:extLst>
      <p:ext uri="{BB962C8B-B14F-4D97-AF65-F5344CB8AC3E}">
        <p14:creationId xmlns:p14="http://schemas.microsoft.com/office/powerpoint/2010/main" val="321485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xfrm>
            <a:off x="304800" y="6381750"/>
            <a:ext cx="7086600" cy="476250"/>
          </a:xfrm>
          <a:prstGeom prst="rect">
            <a:avLst/>
          </a:prstGeom>
        </p:spPr>
        <p:txBody>
          <a:bodyPr/>
          <a:lstStyle>
            <a:lvl1pPr>
              <a:defRPr>
                <a:latin typeface="Arial" charset="0"/>
                <a:cs typeface="Arial" charset="0"/>
              </a:defRPr>
            </a:lvl1pPr>
          </a:lstStyle>
          <a:p>
            <a:pPr>
              <a:defRPr/>
            </a:pPr>
            <a:r>
              <a:rPr lang="en-GB" dirty="0" smtClean="0"/>
              <a:t>046012 – Introduction to organic materials and devices, EE Dept., Technion, 2002-- </a:t>
            </a:r>
            <a:endParaRPr lang="en-US" dirty="0"/>
          </a:p>
        </p:txBody>
      </p:sp>
    </p:spTree>
    <p:extLst>
      <p:ext uri="{BB962C8B-B14F-4D97-AF65-F5344CB8AC3E}">
        <p14:creationId xmlns:p14="http://schemas.microsoft.com/office/powerpoint/2010/main" val="316799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01DD392B-A954-49D8-93A3-09EFFC957DDE}" type="slidenum">
              <a:rPr lang="he-IL"/>
              <a:pPr>
                <a:defRPr/>
              </a:pPr>
              <a:t>‹#›</a:t>
            </a:fld>
            <a:endParaRPr lang="en-US"/>
          </a:p>
        </p:txBody>
      </p:sp>
    </p:spTree>
    <p:extLst>
      <p:ext uri="{BB962C8B-B14F-4D97-AF65-F5344CB8AC3E}">
        <p14:creationId xmlns:p14="http://schemas.microsoft.com/office/powerpoint/2010/main" val="59281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34DAF101-974F-41F4-98C9-55A9ED923D9B}" type="slidenum">
              <a:rPr lang="he-IL"/>
              <a:pPr>
                <a:defRPr/>
              </a:pPr>
              <a:t>‹#›</a:t>
            </a:fld>
            <a:endParaRPr lang="en-US"/>
          </a:p>
        </p:txBody>
      </p:sp>
    </p:spTree>
    <p:extLst>
      <p:ext uri="{BB962C8B-B14F-4D97-AF65-F5344CB8AC3E}">
        <p14:creationId xmlns:p14="http://schemas.microsoft.com/office/powerpoint/2010/main" val="419435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B3F773-9A6F-4487-8363-445D46011A80}" type="slidenum">
              <a:rPr lang="he-IL"/>
              <a:pPr>
                <a:defRPr/>
              </a:pPr>
              <a:t>‹#›</a:t>
            </a:fld>
            <a:endParaRPr lang="en-US"/>
          </a:p>
        </p:txBody>
      </p:sp>
    </p:spTree>
    <p:extLst>
      <p:ext uri="{BB962C8B-B14F-4D97-AF65-F5344CB8AC3E}">
        <p14:creationId xmlns:p14="http://schemas.microsoft.com/office/powerpoint/2010/main" val="1512019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165BF8C5-B3B9-4659-9DB9-062366ECDE2B}" type="slidenum">
              <a:rPr lang="he-IL"/>
              <a:pPr>
                <a:defRPr/>
              </a:pPr>
              <a:t>‹#›</a:t>
            </a:fld>
            <a:endParaRPr lang="en-US"/>
          </a:p>
        </p:txBody>
      </p:sp>
    </p:spTree>
    <p:extLst>
      <p:ext uri="{BB962C8B-B14F-4D97-AF65-F5344CB8AC3E}">
        <p14:creationId xmlns:p14="http://schemas.microsoft.com/office/powerpoint/2010/main" val="905996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AA9AEF14-2C5D-4502-855A-8C9ED45ED0F5}" type="slidenum">
              <a:rPr lang="he-IL"/>
              <a:pPr>
                <a:defRPr/>
              </a:pPr>
              <a:t>‹#›</a:t>
            </a:fld>
            <a:endParaRPr lang="en-US"/>
          </a:p>
        </p:txBody>
      </p:sp>
    </p:spTree>
    <p:extLst>
      <p:ext uri="{BB962C8B-B14F-4D97-AF65-F5344CB8AC3E}">
        <p14:creationId xmlns:p14="http://schemas.microsoft.com/office/powerpoint/2010/main" val="2885018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553200" y="6245225"/>
            <a:ext cx="2133600" cy="476250"/>
          </a:xfrm>
          <a:prstGeom prst="rect">
            <a:avLst/>
          </a:prstGeom>
        </p:spPr>
        <p:txBody>
          <a:bodyPr/>
          <a:lstStyle>
            <a:lvl1pPr>
              <a:defRPr>
                <a:latin typeface="Arial" charset="0"/>
                <a:cs typeface="Arial"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a:xfrm>
            <a:off x="457200" y="6245225"/>
            <a:ext cx="2133600" cy="476250"/>
          </a:xfrm>
          <a:prstGeom prst="rect">
            <a:avLst/>
          </a:prstGeom>
        </p:spPr>
        <p:txBody>
          <a:bodyPr/>
          <a:lstStyle>
            <a:lvl1pPr>
              <a:defRPr>
                <a:latin typeface="Arial" charset="0"/>
                <a:cs typeface="Arial" charset="0"/>
              </a:defRPr>
            </a:lvl1pPr>
          </a:lstStyle>
          <a:p>
            <a:pPr>
              <a:defRPr/>
            </a:pPr>
            <a:fld id="{2C73EAD2-EA5E-4579-9AD4-2810C91E6B79}" type="slidenum">
              <a:rPr lang="he-IL"/>
              <a:pPr>
                <a:defRPr/>
              </a:pPr>
              <a:t>‹#›</a:t>
            </a:fld>
            <a:endParaRPr lang="en-US"/>
          </a:p>
        </p:txBody>
      </p:sp>
    </p:spTree>
    <p:extLst>
      <p:ext uri="{BB962C8B-B14F-4D97-AF65-F5344CB8AC3E}">
        <p14:creationId xmlns:p14="http://schemas.microsoft.com/office/powerpoint/2010/main" val="3993555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A4DD1E-5174-4739-ACAD-3F7DC520138E}" type="slidenum">
              <a:rPr lang="he-IL"/>
              <a:pPr>
                <a:defRPr/>
              </a:pPr>
              <a:t>‹#›</a:t>
            </a:fld>
            <a:endParaRPr lang="en-US"/>
          </a:p>
        </p:txBody>
      </p:sp>
    </p:spTree>
    <p:extLst>
      <p:ext uri="{BB962C8B-B14F-4D97-AF65-F5344CB8AC3E}">
        <p14:creationId xmlns:p14="http://schemas.microsoft.com/office/powerpoint/2010/main" val="129671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4F1AC-1278-47EC-9598-98345181B41C}" type="slidenum">
              <a:rPr lang="he-IL"/>
              <a:pPr>
                <a:defRPr/>
              </a:pPr>
              <a:t>‹#›</a:t>
            </a:fld>
            <a:endParaRPr lang="en-US"/>
          </a:p>
        </p:txBody>
      </p:sp>
    </p:spTree>
    <p:extLst>
      <p:ext uri="{BB962C8B-B14F-4D97-AF65-F5344CB8AC3E}">
        <p14:creationId xmlns:p14="http://schemas.microsoft.com/office/powerpoint/2010/main" val="398368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ED3FEF-10DA-4E81-92C3-ADECEAC85B1E}" type="slidenum">
              <a:rPr lang="he-IL"/>
              <a:pPr>
                <a:defRPr/>
              </a:pPr>
              <a:t>‹#›</a:t>
            </a:fld>
            <a:endParaRPr lang="en-US"/>
          </a:p>
        </p:txBody>
      </p:sp>
    </p:spTree>
    <p:extLst>
      <p:ext uri="{BB962C8B-B14F-4D97-AF65-F5344CB8AC3E}">
        <p14:creationId xmlns:p14="http://schemas.microsoft.com/office/powerpoint/2010/main" val="126046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2DAAF44-2426-4FB2-8B95-6BEAB52EC629}" type="slidenum">
              <a:rPr lang="he-IL"/>
              <a:pPr>
                <a:defRPr/>
              </a:pPr>
              <a:t>‹#›</a:t>
            </a:fld>
            <a:endParaRPr lang="en-US"/>
          </a:p>
        </p:txBody>
      </p:sp>
    </p:spTree>
    <p:extLst>
      <p:ext uri="{BB962C8B-B14F-4D97-AF65-F5344CB8AC3E}">
        <p14:creationId xmlns:p14="http://schemas.microsoft.com/office/powerpoint/2010/main" val="18975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B931AC-DB33-4E16-BCB0-13AF38352BB1}" type="slidenum">
              <a:rPr lang="he-IL"/>
              <a:pPr>
                <a:defRPr/>
              </a:pPr>
              <a:t>‹#›</a:t>
            </a:fld>
            <a:endParaRPr lang="en-US"/>
          </a:p>
        </p:txBody>
      </p:sp>
    </p:spTree>
    <p:extLst>
      <p:ext uri="{BB962C8B-B14F-4D97-AF65-F5344CB8AC3E}">
        <p14:creationId xmlns:p14="http://schemas.microsoft.com/office/powerpoint/2010/main" val="168068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5FBB3-A3E2-49DA-BBEF-6260ACD9BF3E}" type="slidenum">
              <a:rPr lang="he-IL"/>
              <a:pPr>
                <a:defRPr/>
              </a:pPr>
              <a:t>‹#›</a:t>
            </a:fld>
            <a:endParaRPr lang="en-US"/>
          </a:p>
        </p:txBody>
      </p:sp>
    </p:spTree>
    <p:extLst>
      <p:ext uri="{BB962C8B-B14F-4D97-AF65-F5344CB8AC3E}">
        <p14:creationId xmlns:p14="http://schemas.microsoft.com/office/powerpoint/2010/main" val="286851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D9B42-EFB0-4F16-A15E-42AF1091CA06}" type="slidenum">
              <a:rPr lang="he-IL"/>
              <a:pPr>
                <a:defRPr/>
              </a:pPr>
              <a:t>‹#›</a:t>
            </a:fld>
            <a:endParaRPr lang="en-US"/>
          </a:p>
        </p:txBody>
      </p:sp>
    </p:spTree>
    <p:extLst>
      <p:ext uri="{BB962C8B-B14F-4D97-AF65-F5344CB8AC3E}">
        <p14:creationId xmlns:p14="http://schemas.microsoft.com/office/powerpoint/2010/main" val="296202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532D2C3F-FDE3-441F-9B8D-6988EE722BCD}"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1506" name="Picture 2"/>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2948" t="1" b="34396"/>
          <a:stretch/>
        </p:blipFill>
        <p:spPr bwMode="auto">
          <a:xfrm>
            <a:off x="51998" y="6468353"/>
            <a:ext cx="6729802" cy="3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image" Target="../media/image18.wmf"/><Relationship Id="rId4" Type="http://schemas.openxmlformats.org/officeDocument/2006/relationships/image" Target="../media/image13.wmf"/><Relationship Id="rId9" Type="http://schemas.openxmlformats.org/officeDocument/2006/relationships/image" Target="../media/image17.wmf"/></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jpe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9.wmf"/><Relationship Id="rId4" Type="http://schemas.openxmlformats.org/officeDocument/2006/relationships/oleObject" Target="../embeddings/oleObject4.bin"/><Relationship Id="rId9" Type="http://schemas.openxmlformats.org/officeDocument/2006/relationships/image" Target="../media/image2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2.jpe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 Id="rId9"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7.bin"/><Relationship Id="rId18" Type="http://schemas.openxmlformats.org/officeDocument/2006/relationships/image" Target="../media/image32.wmf"/><Relationship Id="rId3" Type="http://schemas.openxmlformats.org/officeDocument/2006/relationships/oleObject" Target="../embeddings/oleObject12.bin"/><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image" Target="../media/image29.wmf"/><Relationship Id="rId17"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16.bin"/><Relationship Id="rId24" Type="http://schemas.openxmlformats.org/officeDocument/2006/relationships/image" Target="../media/image35.wmf"/><Relationship Id="rId5" Type="http://schemas.openxmlformats.org/officeDocument/2006/relationships/oleObject" Target="../embeddings/oleObject13.bin"/><Relationship Id="rId15" Type="http://schemas.openxmlformats.org/officeDocument/2006/relationships/oleObject" Target="../embeddings/oleObject18.bin"/><Relationship Id="rId23" Type="http://schemas.openxmlformats.org/officeDocument/2006/relationships/oleObject" Target="../embeddings/oleObject22.bin"/><Relationship Id="rId10" Type="http://schemas.openxmlformats.org/officeDocument/2006/relationships/image" Target="../media/image28.wmf"/><Relationship Id="rId19" Type="http://schemas.openxmlformats.org/officeDocument/2006/relationships/oleObject" Target="../embeddings/oleObject20.bin"/><Relationship Id="rId4" Type="http://schemas.openxmlformats.org/officeDocument/2006/relationships/image" Target="../media/image25.wmf"/><Relationship Id="rId9" Type="http://schemas.openxmlformats.org/officeDocument/2006/relationships/oleObject" Target="../embeddings/oleObject15.bin"/><Relationship Id="rId14" Type="http://schemas.openxmlformats.org/officeDocument/2006/relationships/image" Target="../media/image30.wmf"/><Relationship Id="rId22" Type="http://schemas.openxmlformats.org/officeDocument/2006/relationships/image" Target="../media/image34.wmf"/></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7.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8.wmf"/><Relationship Id="rId4" Type="http://schemas.openxmlformats.org/officeDocument/2006/relationships/image" Target="../media/image36.wmf"/><Relationship Id="rId9" Type="http://schemas.openxmlformats.org/officeDocument/2006/relationships/oleObject" Target="../embeddings/oleObject2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29.bin"/><Relationship Id="rId10" Type="http://schemas.openxmlformats.org/officeDocument/2006/relationships/image" Target="../media/image32.wmf"/><Relationship Id="rId4" Type="http://schemas.openxmlformats.org/officeDocument/2006/relationships/image" Target="../media/image40.wmf"/><Relationship Id="rId9"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3.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5.bin"/><Relationship Id="rId14" Type="http://schemas.openxmlformats.org/officeDocument/2006/relationships/image" Target="../media/image3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8.xml"/><Relationship Id="rId1" Type="http://schemas.openxmlformats.org/officeDocument/2006/relationships/vmlDrawing" Target="../drawings/vmlDrawing11.vml"/><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http://hyperphysics.phy-astr.gsu.edu/hbase/solids/imgsol/phonon.gif" TargetMode="External"/><Relationship Id="rId2" Type="http://schemas.openxmlformats.org/officeDocument/2006/relationships/image" Target="../media/image51.gif"/><Relationship Id="rId1" Type="http://schemas.openxmlformats.org/officeDocument/2006/relationships/slideLayout" Target="../slideLayouts/slideLayout18.xml"/><Relationship Id="rId5" Type="http://schemas.openxmlformats.org/officeDocument/2006/relationships/image" Target="http://hyperphysics.phy-astr.gsu.edu/hbase/solids/imgsol/phoneng.gif" TargetMode="External"/><Relationship Id="rId4" Type="http://schemas.openxmlformats.org/officeDocument/2006/relationships/image" Target="../media/image52.gif"/></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53.wmf"/><Relationship Id="rId4" Type="http://schemas.openxmlformats.org/officeDocument/2006/relationships/oleObject" Target="../embeddings/oleObject4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56.wmf"/><Relationship Id="rId2" Type="http://schemas.openxmlformats.org/officeDocument/2006/relationships/slideLayout" Target="../slideLayouts/slideLayout18.xml"/><Relationship Id="rId1" Type="http://schemas.openxmlformats.org/officeDocument/2006/relationships/vmlDrawing" Target="../drawings/vmlDrawing13.vml"/><Relationship Id="rId6" Type="http://schemas.openxmlformats.org/officeDocument/2006/relationships/oleObject" Target="../embeddings/oleObject43.bin"/><Relationship Id="rId5" Type="http://schemas.openxmlformats.org/officeDocument/2006/relationships/image" Target="../media/image57.wmf"/><Relationship Id="rId4" Type="http://schemas.openxmlformats.org/officeDocument/2006/relationships/image" Target="../media/image55.wmf"/></Relationships>
</file>

<file path=ppt/slides/_rels/slide39.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8.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0.wmf"/><Relationship Id="rId11" Type="http://schemas.openxmlformats.org/officeDocument/2006/relationships/oleObject" Target="../embeddings/oleObject49.bin"/><Relationship Id="rId5" Type="http://schemas.openxmlformats.org/officeDocument/2006/relationships/oleObject" Target="../embeddings/oleObject46.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48.bin"/></Relationships>
</file>

<file path=ppt/slides/_rels/slide4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65.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3.bin"/></Relationships>
</file>

<file path=ppt/slides/_rels/slide4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image" Target="../media/image70.wmf"/><Relationship Id="rId5" Type="http://schemas.openxmlformats.org/officeDocument/2006/relationships/oleObject" Target="../embeddings/oleObject56.bin"/><Relationship Id="rId4" Type="http://schemas.openxmlformats.org/officeDocument/2006/relationships/image" Target="../media/image6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70.wmf"/><Relationship Id="rId5" Type="http://schemas.openxmlformats.org/officeDocument/2006/relationships/oleObject" Target="../embeddings/oleObject59.bin"/><Relationship Id="rId4" Type="http://schemas.openxmlformats.org/officeDocument/2006/relationships/image" Target="../media/image59.wmf"/></Relationships>
</file>

<file path=ppt/slides/_rels/slide46.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4.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3.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72.emf"/><Relationship Id="rId4" Type="http://schemas.openxmlformats.org/officeDocument/2006/relationships/image" Target="../media/image7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94"/>
          <p:cNvSpPr txBox="1">
            <a:spLocks noChangeArrowheads="1"/>
          </p:cNvSpPr>
          <p:nvPr/>
        </p:nvSpPr>
        <p:spPr bwMode="auto">
          <a:xfrm>
            <a:off x="762000" y="152400"/>
            <a:ext cx="8077200" cy="11906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en-US" sz="3600"/>
              <a:t>We claim – in our system all states are localized. Why?</a:t>
            </a:r>
          </a:p>
        </p:txBody>
      </p:sp>
      <p:sp>
        <p:nvSpPr>
          <p:cNvPr id="23555" name="Rectangle 1000"/>
          <p:cNvSpPr>
            <a:spLocks noChangeArrowheads="1"/>
          </p:cNvSpPr>
          <p:nvPr/>
        </p:nvSpPr>
        <p:spPr bwMode="auto">
          <a:xfrm rot="-5400000">
            <a:off x="794544" y="2101057"/>
            <a:ext cx="3887787" cy="36703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23556" name="Group 1001"/>
          <p:cNvGrpSpPr>
            <a:grpSpLocks/>
          </p:cNvGrpSpPr>
          <p:nvPr/>
        </p:nvGrpSpPr>
        <p:grpSpPr bwMode="auto">
          <a:xfrm>
            <a:off x="4722813" y="1931988"/>
            <a:ext cx="4017962" cy="4240212"/>
            <a:chOff x="2975" y="1649"/>
            <a:chExt cx="2531" cy="2671"/>
          </a:xfrm>
        </p:grpSpPr>
        <p:grpSp>
          <p:nvGrpSpPr>
            <p:cNvPr id="23609" name="Group 1002"/>
            <p:cNvGrpSpPr>
              <a:grpSpLocks/>
            </p:cNvGrpSpPr>
            <p:nvPr/>
          </p:nvGrpSpPr>
          <p:grpSpPr bwMode="auto">
            <a:xfrm>
              <a:off x="2975" y="1649"/>
              <a:ext cx="2531" cy="2671"/>
              <a:chOff x="2975" y="1649"/>
              <a:chExt cx="2531" cy="2671"/>
            </a:xfrm>
          </p:grpSpPr>
          <p:sp>
            <p:nvSpPr>
              <p:cNvPr id="23635" name="Text Box 1003"/>
              <p:cNvSpPr txBox="1">
                <a:spLocks noChangeArrowheads="1"/>
              </p:cNvSpPr>
              <p:nvPr/>
            </p:nvSpPr>
            <p:spPr bwMode="auto">
              <a:xfrm>
                <a:off x="3957" y="3916"/>
                <a:ext cx="6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rtl="0" eaLnBrk="1" hangingPunct="1">
                  <a:spcBef>
                    <a:spcPct val="50000"/>
                  </a:spcBef>
                </a:pPr>
                <a:r>
                  <a:rPr lang="en-US" sz="3600" b="1" dirty="0">
                    <a:latin typeface="Times New Roman" pitchFamily="18" charset="0"/>
                  </a:rPr>
                  <a:t>x</a:t>
                </a:r>
              </a:p>
            </p:txBody>
          </p:sp>
          <p:sp>
            <p:nvSpPr>
              <p:cNvPr id="23636" name="Text Box 1004"/>
              <p:cNvSpPr txBox="1">
                <a:spLocks noChangeArrowheads="1"/>
              </p:cNvSpPr>
              <p:nvPr/>
            </p:nvSpPr>
            <p:spPr bwMode="auto">
              <a:xfrm>
                <a:off x="2975" y="2634"/>
                <a:ext cx="67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l" rtl="0" eaLnBrk="1" hangingPunct="1">
                  <a:spcBef>
                    <a:spcPct val="50000"/>
                  </a:spcBef>
                </a:pPr>
                <a:r>
                  <a:rPr lang="en-US" sz="4400" b="1" i="1">
                    <a:latin typeface="Symbol" pitchFamily="18" charset="2"/>
                  </a:rPr>
                  <a:t>e</a:t>
                </a:r>
              </a:p>
            </p:txBody>
          </p:sp>
          <p:sp>
            <p:nvSpPr>
              <p:cNvPr id="23637" name="Rectangle 1005"/>
              <p:cNvSpPr>
                <a:spLocks noChangeArrowheads="1"/>
              </p:cNvSpPr>
              <p:nvPr/>
            </p:nvSpPr>
            <p:spPr bwMode="auto">
              <a:xfrm>
                <a:off x="3413" y="1649"/>
                <a:ext cx="2093" cy="2280"/>
              </a:xfrm>
              <a:prstGeom prst="rect">
                <a:avLst/>
              </a:prstGeom>
              <a:solidFill>
                <a:schemeClr val="bg1"/>
              </a:solidFill>
              <a:ln w="38100">
                <a:solidFill>
                  <a:schemeClr val="tx1"/>
                </a:solidFill>
                <a:miter lim="800000"/>
                <a:headEnd/>
                <a:tailEnd/>
              </a:ln>
            </p:spPr>
            <p:txBody>
              <a:bodyPr wrap="none" anchor="ctr"/>
              <a:lstStyle/>
              <a:p>
                <a:endParaRPr lang="en-US"/>
              </a:p>
            </p:txBody>
          </p:sp>
        </p:grpSp>
        <p:grpSp>
          <p:nvGrpSpPr>
            <p:cNvPr id="23610" name="Group 1006"/>
            <p:cNvGrpSpPr>
              <a:grpSpLocks/>
            </p:cNvGrpSpPr>
            <p:nvPr/>
          </p:nvGrpSpPr>
          <p:grpSpPr bwMode="auto">
            <a:xfrm>
              <a:off x="3495" y="2015"/>
              <a:ext cx="1889" cy="1791"/>
              <a:chOff x="3495" y="2015"/>
              <a:chExt cx="1889" cy="1791"/>
            </a:xfrm>
          </p:grpSpPr>
          <p:sp>
            <p:nvSpPr>
              <p:cNvPr id="23611" name="Line 1007"/>
              <p:cNvSpPr>
                <a:spLocks noChangeShapeType="1"/>
              </p:cNvSpPr>
              <p:nvPr/>
            </p:nvSpPr>
            <p:spPr bwMode="auto">
              <a:xfrm>
                <a:off x="3495" y="329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2" name="Line 1008"/>
              <p:cNvSpPr>
                <a:spLocks noChangeShapeType="1"/>
              </p:cNvSpPr>
              <p:nvPr/>
            </p:nvSpPr>
            <p:spPr bwMode="auto">
              <a:xfrm>
                <a:off x="3591" y="3393"/>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3" name="Line 1009"/>
              <p:cNvSpPr>
                <a:spLocks noChangeShapeType="1"/>
              </p:cNvSpPr>
              <p:nvPr/>
            </p:nvSpPr>
            <p:spPr bwMode="auto">
              <a:xfrm>
                <a:off x="3695" y="294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4" name="Line 1010"/>
              <p:cNvSpPr>
                <a:spLocks noChangeShapeType="1"/>
              </p:cNvSpPr>
              <p:nvPr/>
            </p:nvSpPr>
            <p:spPr bwMode="auto">
              <a:xfrm>
                <a:off x="3808" y="3090"/>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5" name="Line 1011"/>
              <p:cNvSpPr>
                <a:spLocks noChangeShapeType="1"/>
              </p:cNvSpPr>
              <p:nvPr/>
            </p:nvSpPr>
            <p:spPr bwMode="auto">
              <a:xfrm>
                <a:off x="3506" y="286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6" name="Line 1012"/>
              <p:cNvSpPr>
                <a:spLocks noChangeShapeType="1"/>
              </p:cNvSpPr>
              <p:nvPr/>
            </p:nvSpPr>
            <p:spPr bwMode="auto">
              <a:xfrm>
                <a:off x="3902" y="2958"/>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7" name="Line 1013"/>
              <p:cNvSpPr>
                <a:spLocks noChangeShapeType="1"/>
              </p:cNvSpPr>
              <p:nvPr/>
            </p:nvSpPr>
            <p:spPr bwMode="auto">
              <a:xfrm>
                <a:off x="4079" y="2818"/>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8" name="Line 1014"/>
              <p:cNvSpPr>
                <a:spLocks noChangeShapeType="1"/>
              </p:cNvSpPr>
              <p:nvPr/>
            </p:nvSpPr>
            <p:spPr bwMode="auto">
              <a:xfrm>
                <a:off x="4224" y="247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19" name="Line 1015"/>
              <p:cNvSpPr>
                <a:spLocks noChangeShapeType="1"/>
              </p:cNvSpPr>
              <p:nvPr/>
            </p:nvSpPr>
            <p:spPr bwMode="auto">
              <a:xfrm>
                <a:off x="4369" y="380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0" name="Line 1016"/>
              <p:cNvSpPr>
                <a:spLocks noChangeShapeType="1"/>
              </p:cNvSpPr>
              <p:nvPr/>
            </p:nvSpPr>
            <p:spPr bwMode="auto">
              <a:xfrm>
                <a:off x="4213" y="328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1" name="Line 1017"/>
              <p:cNvSpPr>
                <a:spLocks noChangeShapeType="1"/>
              </p:cNvSpPr>
              <p:nvPr/>
            </p:nvSpPr>
            <p:spPr bwMode="auto">
              <a:xfrm>
                <a:off x="4284" y="299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2" name="Line 1018"/>
              <p:cNvSpPr>
                <a:spLocks noChangeShapeType="1"/>
              </p:cNvSpPr>
              <p:nvPr/>
            </p:nvSpPr>
            <p:spPr bwMode="auto">
              <a:xfrm>
                <a:off x="4388" y="313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3" name="Line 1019"/>
              <p:cNvSpPr>
                <a:spLocks noChangeShapeType="1"/>
              </p:cNvSpPr>
              <p:nvPr/>
            </p:nvSpPr>
            <p:spPr bwMode="auto">
              <a:xfrm>
                <a:off x="4655" y="201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4" name="Line 1020"/>
              <p:cNvSpPr>
                <a:spLocks noChangeShapeType="1"/>
              </p:cNvSpPr>
              <p:nvPr/>
            </p:nvSpPr>
            <p:spPr bwMode="auto">
              <a:xfrm>
                <a:off x="4524" y="350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5" name="Line 1021"/>
              <p:cNvSpPr>
                <a:spLocks noChangeShapeType="1"/>
              </p:cNvSpPr>
              <p:nvPr/>
            </p:nvSpPr>
            <p:spPr bwMode="auto">
              <a:xfrm>
                <a:off x="4571" y="292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6" name="Line 1022"/>
              <p:cNvSpPr>
                <a:spLocks noChangeShapeType="1"/>
              </p:cNvSpPr>
              <p:nvPr/>
            </p:nvSpPr>
            <p:spPr bwMode="auto">
              <a:xfrm>
                <a:off x="4667" y="302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7" name="Line 1023"/>
              <p:cNvSpPr>
                <a:spLocks noChangeShapeType="1"/>
              </p:cNvSpPr>
              <p:nvPr/>
            </p:nvSpPr>
            <p:spPr bwMode="auto">
              <a:xfrm>
                <a:off x="4763" y="312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8" name="Line 1024"/>
              <p:cNvSpPr>
                <a:spLocks noChangeShapeType="1"/>
              </p:cNvSpPr>
              <p:nvPr/>
            </p:nvSpPr>
            <p:spPr bwMode="auto">
              <a:xfrm>
                <a:off x="4891" y="294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29" name="Line 1025"/>
              <p:cNvSpPr>
                <a:spLocks noChangeShapeType="1"/>
              </p:cNvSpPr>
              <p:nvPr/>
            </p:nvSpPr>
            <p:spPr bwMode="auto">
              <a:xfrm>
                <a:off x="4753" y="290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30" name="Line 1026"/>
              <p:cNvSpPr>
                <a:spLocks noChangeShapeType="1"/>
              </p:cNvSpPr>
              <p:nvPr/>
            </p:nvSpPr>
            <p:spPr bwMode="auto">
              <a:xfrm>
                <a:off x="5051" y="340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31" name="Line 1027"/>
              <p:cNvSpPr>
                <a:spLocks noChangeShapeType="1"/>
              </p:cNvSpPr>
              <p:nvPr/>
            </p:nvSpPr>
            <p:spPr bwMode="auto">
              <a:xfrm>
                <a:off x="5074" y="2532"/>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32" name="Line 1028"/>
              <p:cNvSpPr>
                <a:spLocks noChangeShapeType="1"/>
              </p:cNvSpPr>
              <p:nvPr/>
            </p:nvSpPr>
            <p:spPr bwMode="auto">
              <a:xfrm>
                <a:off x="5243" y="360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33" name="Line 1029"/>
              <p:cNvSpPr>
                <a:spLocks noChangeShapeType="1"/>
              </p:cNvSpPr>
              <p:nvPr/>
            </p:nvSpPr>
            <p:spPr bwMode="auto">
              <a:xfrm>
                <a:off x="5303" y="291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23634" name="Line 1030"/>
              <p:cNvSpPr>
                <a:spLocks noChangeShapeType="1"/>
              </p:cNvSpPr>
              <p:nvPr/>
            </p:nvSpPr>
            <p:spPr bwMode="auto">
              <a:xfrm>
                <a:off x="5165" y="2882"/>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grpSp>
      <p:grpSp>
        <p:nvGrpSpPr>
          <p:cNvPr id="5" name="Group 1109"/>
          <p:cNvGrpSpPr>
            <a:grpSpLocks/>
          </p:cNvGrpSpPr>
          <p:nvPr/>
        </p:nvGrpSpPr>
        <p:grpSpPr bwMode="auto">
          <a:xfrm>
            <a:off x="977900" y="4249738"/>
            <a:ext cx="4691063" cy="352425"/>
            <a:chOff x="616" y="3109"/>
            <a:chExt cx="2955" cy="222"/>
          </a:xfrm>
        </p:grpSpPr>
        <p:sp>
          <p:nvSpPr>
            <p:cNvPr id="23607" name="Oval 1110"/>
            <p:cNvSpPr>
              <a:spLocks noChangeArrowheads="1"/>
            </p:cNvSpPr>
            <p:nvPr/>
          </p:nvSpPr>
          <p:spPr bwMode="auto">
            <a:xfrm rot="-5400000">
              <a:off x="618" y="3107"/>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608" name="Oval 1111"/>
            <p:cNvSpPr>
              <a:spLocks noChangeArrowheads="1"/>
            </p:cNvSpPr>
            <p:nvPr/>
          </p:nvSpPr>
          <p:spPr bwMode="auto">
            <a:xfrm rot="-5400000">
              <a:off x="3490" y="324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6" name="Group 1112"/>
          <p:cNvGrpSpPr>
            <a:grpSpLocks/>
          </p:cNvGrpSpPr>
          <p:nvPr/>
        </p:nvGrpSpPr>
        <p:grpSpPr bwMode="auto">
          <a:xfrm>
            <a:off x="1216025" y="3813175"/>
            <a:ext cx="4494213" cy="512763"/>
            <a:chOff x="766" y="2834"/>
            <a:chExt cx="2831" cy="323"/>
          </a:xfrm>
        </p:grpSpPr>
        <p:sp>
          <p:nvSpPr>
            <p:cNvPr id="23605" name="Oval 1113"/>
            <p:cNvSpPr>
              <a:spLocks noChangeArrowheads="1"/>
            </p:cNvSpPr>
            <p:nvPr/>
          </p:nvSpPr>
          <p:spPr bwMode="auto">
            <a:xfrm rot="-5400000">
              <a:off x="768" y="3075"/>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606" name="Oval 1114"/>
            <p:cNvSpPr>
              <a:spLocks noChangeArrowheads="1"/>
            </p:cNvSpPr>
            <p:nvPr/>
          </p:nvSpPr>
          <p:spPr bwMode="auto">
            <a:xfrm rot="-5400000">
              <a:off x="3516" y="2832"/>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7" name="Group 1115"/>
          <p:cNvGrpSpPr>
            <a:grpSpLocks/>
          </p:cNvGrpSpPr>
          <p:nvPr/>
        </p:nvGrpSpPr>
        <p:grpSpPr bwMode="auto">
          <a:xfrm>
            <a:off x="4314825" y="3446463"/>
            <a:ext cx="4257675" cy="571500"/>
            <a:chOff x="2718" y="2603"/>
            <a:chExt cx="2682" cy="360"/>
          </a:xfrm>
        </p:grpSpPr>
        <p:sp>
          <p:nvSpPr>
            <p:cNvPr id="23603" name="Oval 1116"/>
            <p:cNvSpPr>
              <a:spLocks noChangeArrowheads="1"/>
            </p:cNvSpPr>
            <p:nvPr/>
          </p:nvSpPr>
          <p:spPr bwMode="auto">
            <a:xfrm rot="-5400000">
              <a:off x="2720" y="2601"/>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604" name="Oval 1117"/>
            <p:cNvSpPr>
              <a:spLocks noChangeArrowheads="1"/>
            </p:cNvSpPr>
            <p:nvPr/>
          </p:nvSpPr>
          <p:spPr bwMode="auto">
            <a:xfrm rot="-5400000">
              <a:off x="5319" y="288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8" name="Group 1118"/>
          <p:cNvGrpSpPr>
            <a:grpSpLocks/>
          </p:cNvGrpSpPr>
          <p:nvPr/>
        </p:nvGrpSpPr>
        <p:grpSpPr bwMode="auto">
          <a:xfrm>
            <a:off x="1439863" y="3957638"/>
            <a:ext cx="4548187" cy="304800"/>
            <a:chOff x="907" y="2925"/>
            <a:chExt cx="2865" cy="192"/>
          </a:xfrm>
        </p:grpSpPr>
        <p:sp>
          <p:nvSpPr>
            <p:cNvPr id="23601" name="Oval 1119"/>
            <p:cNvSpPr>
              <a:spLocks noChangeArrowheads="1"/>
            </p:cNvSpPr>
            <p:nvPr/>
          </p:nvSpPr>
          <p:spPr bwMode="auto">
            <a:xfrm rot="-5400000">
              <a:off x="909" y="3035"/>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602" name="Oval 1120"/>
            <p:cNvSpPr>
              <a:spLocks noChangeArrowheads="1"/>
            </p:cNvSpPr>
            <p:nvPr/>
          </p:nvSpPr>
          <p:spPr bwMode="auto">
            <a:xfrm rot="-5400000">
              <a:off x="3691" y="2923"/>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9" name="Group 1121"/>
          <p:cNvGrpSpPr>
            <a:grpSpLocks/>
          </p:cNvGrpSpPr>
          <p:nvPr/>
        </p:nvGrpSpPr>
        <p:grpSpPr bwMode="auto">
          <a:xfrm>
            <a:off x="1466850" y="3792538"/>
            <a:ext cx="4694238" cy="492125"/>
            <a:chOff x="924" y="2821"/>
            <a:chExt cx="2957" cy="310"/>
          </a:xfrm>
        </p:grpSpPr>
        <p:sp>
          <p:nvSpPr>
            <p:cNvPr id="23599" name="Oval 1122"/>
            <p:cNvSpPr>
              <a:spLocks noChangeArrowheads="1"/>
            </p:cNvSpPr>
            <p:nvPr/>
          </p:nvSpPr>
          <p:spPr bwMode="auto">
            <a:xfrm rot="-5400000">
              <a:off x="926" y="281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600" name="Oval 1123"/>
            <p:cNvSpPr>
              <a:spLocks noChangeArrowheads="1"/>
            </p:cNvSpPr>
            <p:nvPr/>
          </p:nvSpPr>
          <p:spPr bwMode="auto">
            <a:xfrm rot="-5400000">
              <a:off x="3800" y="304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0" name="Group 1124"/>
          <p:cNvGrpSpPr>
            <a:grpSpLocks/>
          </p:cNvGrpSpPr>
          <p:nvPr/>
        </p:nvGrpSpPr>
        <p:grpSpPr bwMode="auto">
          <a:xfrm>
            <a:off x="1692275" y="3690938"/>
            <a:ext cx="4602163" cy="395287"/>
            <a:chOff x="1066" y="2757"/>
            <a:chExt cx="2899" cy="249"/>
          </a:xfrm>
        </p:grpSpPr>
        <p:sp>
          <p:nvSpPr>
            <p:cNvPr id="23597" name="Oval 1125"/>
            <p:cNvSpPr>
              <a:spLocks noChangeArrowheads="1"/>
            </p:cNvSpPr>
            <p:nvPr/>
          </p:nvSpPr>
          <p:spPr bwMode="auto">
            <a:xfrm rot="-5400000">
              <a:off x="1068" y="2755"/>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98" name="Oval 1126"/>
            <p:cNvSpPr>
              <a:spLocks noChangeArrowheads="1"/>
            </p:cNvSpPr>
            <p:nvPr/>
          </p:nvSpPr>
          <p:spPr bwMode="auto">
            <a:xfrm rot="-5400000">
              <a:off x="3884" y="292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1" name="Group 1127"/>
          <p:cNvGrpSpPr>
            <a:grpSpLocks/>
          </p:cNvGrpSpPr>
          <p:nvPr/>
        </p:nvGrpSpPr>
        <p:grpSpPr bwMode="auto">
          <a:xfrm>
            <a:off x="1876425" y="3760788"/>
            <a:ext cx="4722813" cy="244475"/>
            <a:chOff x="1182" y="2801"/>
            <a:chExt cx="2975" cy="154"/>
          </a:xfrm>
        </p:grpSpPr>
        <p:sp>
          <p:nvSpPr>
            <p:cNvPr id="23595" name="Oval 1128"/>
            <p:cNvSpPr>
              <a:spLocks noChangeArrowheads="1"/>
            </p:cNvSpPr>
            <p:nvPr/>
          </p:nvSpPr>
          <p:spPr bwMode="auto">
            <a:xfrm rot="-5400000">
              <a:off x="1184" y="2874"/>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96" name="Oval 1129"/>
            <p:cNvSpPr>
              <a:spLocks noChangeArrowheads="1"/>
            </p:cNvSpPr>
            <p:nvPr/>
          </p:nvSpPr>
          <p:spPr bwMode="auto">
            <a:xfrm rot="-5400000">
              <a:off x="4076" y="279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2" name="Group 1130"/>
          <p:cNvGrpSpPr>
            <a:grpSpLocks/>
          </p:cNvGrpSpPr>
          <p:nvPr/>
        </p:nvGrpSpPr>
        <p:grpSpPr bwMode="auto">
          <a:xfrm>
            <a:off x="2101850" y="3854450"/>
            <a:ext cx="4735513" cy="720725"/>
            <a:chOff x="1324" y="2860"/>
            <a:chExt cx="2983" cy="454"/>
          </a:xfrm>
        </p:grpSpPr>
        <p:sp>
          <p:nvSpPr>
            <p:cNvPr id="23593" name="Oval 1131"/>
            <p:cNvSpPr>
              <a:spLocks noChangeArrowheads="1"/>
            </p:cNvSpPr>
            <p:nvPr/>
          </p:nvSpPr>
          <p:spPr bwMode="auto">
            <a:xfrm rot="-5400000">
              <a:off x="1326" y="2858"/>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94" name="Oval 1132"/>
            <p:cNvSpPr>
              <a:spLocks noChangeArrowheads="1"/>
            </p:cNvSpPr>
            <p:nvPr/>
          </p:nvSpPr>
          <p:spPr bwMode="auto">
            <a:xfrm rot="-5400000">
              <a:off x="4226" y="3232"/>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3" name="Group 1133"/>
          <p:cNvGrpSpPr>
            <a:grpSpLocks/>
          </p:cNvGrpSpPr>
          <p:nvPr/>
        </p:nvGrpSpPr>
        <p:grpSpPr bwMode="auto">
          <a:xfrm>
            <a:off x="2327275" y="3767138"/>
            <a:ext cx="4616450" cy="371475"/>
            <a:chOff x="1466" y="2805"/>
            <a:chExt cx="2908" cy="234"/>
          </a:xfrm>
        </p:grpSpPr>
        <p:sp>
          <p:nvSpPr>
            <p:cNvPr id="23591" name="Oval 1134"/>
            <p:cNvSpPr>
              <a:spLocks noChangeArrowheads="1"/>
            </p:cNvSpPr>
            <p:nvPr/>
          </p:nvSpPr>
          <p:spPr bwMode="auto">
            <a:xfrm rot="-5400000">
              <a:off x="1468" y="2803"/>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92" name="Oval 1135"/>
            <p:cNvSpPr>
              <a:spLocks noChangeArrowheads="1"/>
            </p:cNvSpPr>
            <p:nvPr/>
          </p:nvSpPr>
          <p:spPr bwMode="auto">
            <a:xfrm rot="-5400000">
              <a:off x="4293" y="2957"/>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4" name="Group 1136"/>
          <p:cNvGrpSpPr>
            <a:grpSpLocks/>
          </p:cNvGrpSpPr>
          <p:nvPr/>
        </p:nvGrpSpPr>
        <p:grpSpPr bwMode="auto">
          <a:xfrm>
            <a:off x="2538413" y="3816350"/>
            <a:ext cx="4551362" cy="587375"/>
            <a:chOff x="1599" y="2836"/>
            <a:chExt cx="2867" cy="370"/>
          </a:xfrm>
        </p:grpSpPr>
        <p:sp>
          <p:nvSpPr>
            <p:cNvPr id="23589" name="Oval 1137"/>
            <p:cNvSpPr>
              <a:spLocks noChangeArrowheads="1"/>
            </p:cNvSpPr>
            <p:nvPr/>
          </p:nvSpPr>
          <p:spPr bwMode="auto">
            <a:xfrm rot="-5400000">
              <a:off x="1601" y="2834"/>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90" name="Oval 1138"/>
            <p:cNvSpPr>
              <a:spLocks noChangeArrowheads="1"/>
            </p:cNvSpPr>
            <p:nvPr/>
          </p:nvSpPr>
          <p:spPr bwMode="auto">
            <a:xfrm rot="-5400000">
              <a:off x="4385" y="312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5" name="Group 1139"/>
          <p:cNvGrpSpPr>
            <a:grpSpLocks/>
          </p:cNvGrpSpPr>
          <p:nvPr/>
        </p:nvGrpSpPr>
        <p:grpSpPr bwMode="auto">
          <a:xfrm>
            <a:off x="2671763" y="3983038"/>
            <a:ext cx="4641850" cy="976312"/>
            <a:chOff x="1683" y="2941"/>
            <a:chExt cx="2924" cy="615"/>
          </a:xfrm>
        </p:grpSpPr>
        <p:sp>
          <p:nvSpPr>
            <p:cNvPr id="23587" name="Oval 1140"/>
            <p:cNvSpPr>
              <a:spLocks noChangeArrowheads="1"/>
            </p:cNvSpPr>
            <p:nvPr/>
          </p:nvSpPr>
          <p:spPr bwMode="auto">
            <a:xfrm rot="-5400000">
              <a:off x="4526" y="347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88" name="Oval 1141"/>
            <p:cNvSpPr>
              <a:spLocks noChangeArrowheads="1"/>
            </p:cNvSpPr>
            <p:nvPr/>
          </p:nvSpPr>
          <p:spPr bwMode="auto">
            <a:xfrm rot="-5400000">
              <a:off x="1685" y="293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6" name="Group 1142"/>
          <p:cNvGrpSpPr>
            <a:grpSpLocks/>
          </p:cNvGrpSpPr>
          <p:nvPr/>
        </p:nvGrpSpPr>
        <p:grpSpPr bwMode="auto">
          <a:xfrm>
            <a:off x="2924175" y="3905250"/>
            <a:ext cx="4456113" cy="266700"/>
            <a:chOff x="1842" y="2892"/>
            <a:chExt cx="2807" cy="168"/>
          </a:xfrm>
        </p:grpSpPr>
        <p:sp>
          <p:nvSpPr>
            <p:cNvPr id="23585" name="Oval 1143"/>
            <p:cNvSpPr>
              <a:spLocks noChangeArrowheads="1"/>
            </p:cNvSpPr>
            <p:nvPr/>
          </p:nvSpPr>
          <p:spPr bwMode="auto">
            <a:xfrm rot="-5400000">
              <a:off x="4568" y="2890"/>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86" name="Oval 1144"/>
            <p:cNvSpPr>
              <a:spLocks noChangeArrowheads="1"/>
            </p:cNvSpPr>
            <p:nvPr/>
          </p:nvSpPr>
          <p:spPr bwMode="auto">
            <a:xfrm rot="-5400000">
              <a:off x="1844" y="2978"/>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7" name="Group 1145"/>
          <p:cNvGrpSpPr>
            <a:grpSpLocks/>
          </p:cNvGrpSpPr>
          <p:nvPr/>
        </p:nvGrpSpPr>
        <p:grpSpPr bwMode="auto">
          <a:xfrm>
            <a:off x="2989263" y="4078288"/>
            <a:ext cx="4549775" cy="322262"/>
            <a:chOff x="1883" y="3001"/>
            <a:chExt cx="2866" cy="203"/>
          </a:xfrm>
        </p:grpSpPr>
        <p:sp>
          <p:nvSpPr>
            <p:cNvPr id="23583" name="Oval 1146"/>
            <p:cNvSpPr>
              <a:spLocks noChangeArrowheads="1"/>
            </p:cNvSpPr>
            <p:nvPr/>
          </p:nvSpPr>
          <p:spPr bwMode="auto">
            <a:xfrm rot="-5400000">
              <a:off x="4668" y="299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84" name="Oval 1147"/>
            <p:cNvSpPr>
              <a:spLocks noChangeArrowheads="1"/>
            </p:cNvSpPr>
            <p:nvPr/>
          </p:nvSpPr>
          <p:spPr bwMode="auto">
            <a:xfrm rot="-5400000">
              <a:off x="1885" y="3122"/>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8" name="Group 1148"/>
          <p:cNvGrpSpPr>
            <a:grpSpLocks/>
          </p:cNvGrpSpPr>
          <p:nvPr/>
        </p:nvGrpSpPr>
        <p:grpSpPr bwMode="auto">
          <a:xfrm>
            <a:off x="3227388" y="4197350"/>
            <a:ext cx="4484687" cy="153988"/>
            <a:chOff x="2033" y="3076"/>
            <a:chExt cx="2825" cy="97"/>
          </a:xfrm>
        </p:grpSpPr>
        <p:sp>
          <p:nvSpPr>
            <p:cNvPr id="23581" name="Oval 1149"/>
            <p:cNvSpPr>
              <a:spLocks noChangeArrowheads="1"/>
            </p:cNvSpPr>
            <p:nvPr/>
          </p:nvSpPr>
          <p:spPr bwMode="auto">
            <a:xfrm rot="-5400000">
              <a:off x="2035" y="307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82" name="Oval 1150"/>
            <p:cNvSpPr>
              <a:spLocks noChangeArrowheads="1"/>
            </p:cNvSpPr>
            <p:nvPr/>
          </p:nvSpPr>
          <p:spPr bwMode="auto">
            <a:xfrm rot="-5400000">
              <a:off x="4777" y="309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9" name="Group 1151"/>
          <p:cNvGrpSpPr>
            <a:grpSpLocks/>
          </p:cNvGrpSpPr>
          <p:nvPr/>
        </p:nvGrpSpPr>
        <p:grpSpPr bwMode="auto">
          <a:xfrm>
            <a:off x="3419475" y="3919538"/>
            <a:ext cx="4505325" cy="187325"/>
            <a:chOff x="2154" y="2901"/>
            <a:chExt cx="2838" cy="118"/>
          </a:xfrm>
        </p:grpSpPr>
        <p:sp>
          <p:nvSpPr>
            <p:cNvPr id="23579" name="Oval 1152"/>
            <p:cNvSpPr>
              <a:spLocks noChangeArrowheads="1"/>
            </p:cNvSpPr>
            <p:nvPr/>
          </p:nvSpPr>
          <p:spPr bwMode="auto">
            <a:xfrm rot="-6009416">
              <a:off x="2351" y="2751"/>
              <a:ext cx="71" cy="465"/>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80" name="Oval 1153"/>
            <p:cNvSpPr>
              <a:spLocks noChangeArrowheads="1"/>
            </p:cNvSpPr>
            <p:nvPr/>
          </p:nvSpPr>
          <p:spPr bwMode="auto">
            <a:xfrm rot="-5400000">
              <a:off x="4911" y="289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20" name="Group 1154"/>
          <p:cNvGrpSpPr>
            <a:grpSpLocks/>
          </p:cNvGrpSpPr>
          <p:nvPr/>
        </p:nvGrpSpPr>
        <p:grpSpPr bwMode="auto">
          <a:xfrm>
            <a:off x="4116388" y="3573463"/>
            <a:ext cx="4232275" cy="381000"/>
            <a:chOff x="2593" y="2683"/>
            <a:chExt cx="2666" cy="240"/>
          </a:xfrm>
        </p:grpSpPr>
        <p:sp>
          <p:nvSpPr>
            <p:cNvPr id="23577" name="Oval 1155"/>
            <p:cNvSpPr>
              <a:spLocks noChangeArrowheads="1"/>
            </p:cNvSpPr>
            <p:nvPr/>
          </p:nvSpPr>
          <p:spPr bwMode="auto">
            <a:xfrm rot="-5400000">
              <a:off x="2595" y="268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78" name="Oval 1156"/>
            <p:cNvSpPr>
              <a:spLocks noChangeArrowheads="1"/>
            </p:cNvSpPr>
            <p:nvPr/>
          </p:nvSpPr>
          <p:spPr bwMode="auto">
            <a:xfrm rot="-5400000">
              <a:off x="5178" y="284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21" name="Group 1157"/>
          <p:cNvGrpSpPr>
            <a:grpSpLocks/>
          </p:cNvGrpSpPr>
          <p:nvPr/>
        </p:nvGrpSpPr>
        <p:grpSpPr bwMode="auto">
          <a:xfrm>
            <a:off x="4143375" y="3776663"/>
            <a:ext cx="4006850" cy="998537"/>
            <a:chOff x="2610" y="2811"/>
            <a:chExt cx="2524" cy="629"/>
          </a:xfrm>
        </p:grpSpPr>
        <p:sp>
          <p:nvSpPr>
            <p:cNvPr id="23575" name="Oval 1158"/>
            <p:cNvSpPr>
              <a:spLocks noChangeArrowheads="1"/>
            </p:cNvSpPr>
            <p:nvPr/>
          </p:nvSpPr>
          <p:spPr bwMode="auto">
            <a:xfrm rot="-5400000">
              <a:off x="2612" y="2809"/>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23576" name="Oval 1159"/>
            <p:cNvSpPr>
              <a:spLocks noChangeArrowheads="1"/>
            </p:cNvSpPr>
            <p:nvPr/>
          </p:nvSpPr>
          <p:spPr bwMode="auto">
            <a:xfrm rot="-5400000">
              <a:off x="5053" y="3358"/>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sp>
        <p:nvSpPr>
          <p:cNvPr id="23574" name="Rectangle 1160"/>
          <p:cNvSpPr>
            <a:spLocks noChangeArrowheads="1"/>
          </p:cNvSpPr>
          <p:nvPr/>
        </p:nvSpPr>
        <p:spPr bwMode="auto">
          <a:xfrm>
            <a:off x="533400" y="1752600"/>
            <a:ext cx="4267200" cy="3962400"/>
          </a:xfrm>
          <a:prstGeom prst="rect">
            <a:avLst/>
          </a:prstGeom>
          <a:solidFill>
            <a:schemeClr val="bg1"/>
          </a:solidFill>
          <a:ln w="9525">
            <a:solidFill>
              <a:schemeClr val="bg1"/>
            </a:solidFill>
            <a:miter lim="800000"/>
            <a:headEnd/>
            <a:tailEnd/>
          </a:ln>
        </p:spPr>
        <p:txBody>
          <a:bodyPr wrap="none" anchor="ctr"/>
          <a:lstStyle/>
          <a:p>
            <a:endParaRPr lang="en-US"/>
          </a:p>
        </p:txBody>
      </p:sp>
    </p:spTree>
    <p:extLst>
      <p:ext uri="{BB962C8B-B14F-4D97-AF65-F5344CB8AC3E}">
        <p14:creationId xmlns:p14="http://schemas.microsoft.com/office/powerpoint/2010/main" val="1988888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170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nodeType="afterGroup">
                            <p:stCondLst>
                              <p:cond delay="17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nodeType="afterGroup">
                            <p:stCondLst>
                              <p:cond delay="1700"/>
                            </p:stCondLst>
                            <p:childTnLst>
                              <p:par>
                                <p:cTn id="14" presetID="1" presetClass="exit" presetSubtype="0" fill="hold" nodeType="afterEffect">
                                  <p:stCondLst>
                                    <p:cond delay="400"/>
                                  </p:stCondLst>
                                  <p:childTnLst>
                                    <p:set>
                                      <p:cBhvr>
                                        <p:cTn id="15" dur="1" fill="hold">
                                          <p:stCondLst>
                                            <p:cond delay="0"/>
                                          </p:stCondLst>
                                        </p:cTn>
                                        <p:tgtEl>
                                          <p:spTgt spid="6"/>
                                        </p:tgtEl>
                                        <p:attrNameLst>
                                          <p:attrName>style.visibility</p:attrName>
                                        </p:attrNameLst>
                                      </p:cBhvr>
                                      <p:to>
                                        <p:strVal val="hidden"/>
                                      </p:to>
                                    </p:set>
                                  </p:childTnLst>
                                </p:cTn>
                              </p:par>
                            </p:childTnLst>
                          </p:cTn>
                        </p:par>
                        <p:par>
                          <p:cTn id="16" fill="hold" nodeType="afterGroup">
                            <p:stCondLst>
                              <p:cond delay="21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2100"/>
                            </p:stCondLst>
                            <p:childTnLst>
                              <p:par>
                                <p:cTn id="20" presetID="1" presetClass="exit" presetSubtype="0" fill="hold" nodeType="afterEffect">
                                  <p:stCondLst>
                                    <p:cond delay="20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nodeType="afterGroup">
                            <p:stCondLst>
                              <p:cond delay="2300"/>
                            </p:stCondLst>
                            <p:childTnLst>
                              <p:par>
                                <p:cTn id="23" presetID="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nodeType="afterGroup">
                            <p:stCondLst>
                              <p:cond delay="2300"/>
                            </p:stCondLst>
                            <p:childTnLst>
                              <p:par>
                                <p:cTn id="26" presetID="1" presetClass="exit" presetSubtype="0" fill="hold" nodeType="afterEffect">
                                  <p:stCondLst>
                                    <p:cond delay="20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nodeType="afterGroup">
                            <p:stCondLst>
                              <p:cond delay="250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xit" presetSubtype="0" fill="hold" nodeType="afterEffect">
                                  <p:stCondLst>
                                    <p:cond delay="20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nodeType="afterGroup">
                            <p:stCondLst>
                              <p:cond delay="27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nodeType="afterGroup">
                            <p:stCondLst>
                              <p:cond delay="2700"/>
                            </p:stCondLst>
                            <p:childTnLst>
                              <p:par>
                                <p:cTn id="38" presetID="1" presetClass="exit" presetSubtype="0" fill="hold" nodeType="afterEffect">
                                  <p:stCondLst>
                                    <p:cond delay="20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nodeType="afterGroup">
                            <p:stCondLst>
                              <p:cond delay="2900"/>
                            </p:stCondLst>
                            <p:childTnLst>
                              <p:par>
                                <p:cTn id="41" presetID="1"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nodeType="afterGroup">
                            <p:stCondLst>
                              <p:cond delay="2900"/>
                            </p:stCondLst>
                            <p:childTnLst>
                              <p:par>
                                <p:cTn id="44" presetID="1" presetClass="exit" presetSubtype="0" fill="hold" nodeType="afterEffect">
                                  <p:stCondLst>
                                    <p:cond delay="800"/>
                                  </p:stCondLst>
                                  <p:childTnLst>
                                    <p:set>
                                      <p:cBhvr>
                                        <p:cTn id="45" dur="1" fill="hold">
                                          <p:stCondLst>
                                            <p:cond delay="0"/>
                                          </p:stCondLst>
                                        </p:cTn>
                                        <p:tgtEl>
                                          <p:spTgt spid="12"/>
                                        </p:tgtEl>
                                        <p:attrNameLst>
                                          <p:attrName>style.visibility</p:attrName>
                                        </p:attrNameLst>
                                      </p:cBhvr>
                                      <p:to>
                                        <p:strVal val="hidden"/>
                                      </p:to>
                                    </p:set>
                                  </p:childTnLst>
                                </p:cTn>
                              </p:par>
                            </p:childTnLst>
                          </p:cTn>
                        </p:par>
                        <p:par>
                          <p:cTn id="46" fill="hold" nodeType="afterGroup">
                            <p:stCondLst>
                              <p:cond delay="3700"/>
                            </p:stCondLst>
                            <p:childTnLst>
                              <p:par>
                                <p:cTn id="47" presetID="1"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par>
                          <p:cTn id="49" fill="hold" nodeType="afterGroup">
                            <p:stCondLst>
                              <p:cond delay="3700"/>
                            </p:stCondLst>
                            <p:childTnLst>
                              <p:par>
                                <p:cTn id="50" presetID="1" presetClass="exit" presetSubtype="0" fill="hold" nodeType="afterEffect">
                                  <p:stCondLst>
                                    <p:cond delay="200"/>
                                  </p:stCondLst>
                                  <p:childTnLst>
                                    <p:set>
                                      <p:cBhvr>
                                        <p:cTn id="51" dur="1" fill="hold">
                                          <p:stCondLst>
                                            <p:cond delay="0"/>
                                          </p:stCondLst>
                                        </p:cTn>
                                        <p:tgtEl>
                                          <p:spTgt spid="13"/>
                                        </p:tgtEl>
                                        <p:attrNameLst>
                                          <p:attrName>style.visibility</p:attrName>
                                        </p:attrNameLst>
                                      </p:cBhvr>
                                      <p:to>
                                        <p:strVal val="hidden"/>
                                      </p:to>
                                    </p:set>
                                  </p:childTnLst>
                                </p:cTn>
                              </p:par>
                            </p:childTnLst>
                          </p:cTn>
                        </p:par>
                        <p:par>
                          <p:cTn id="52" fill="hold" nodeType="afterGroup">
                            <p:stCondLst>
                              <p:cond delay="3900"/>
                            </p:stCondLst>
                            <p:childTnLst>
                              <p:par>
                                <p:cTn id="53" presetID="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par>
                          <p:cTn id="55" fill="hold" nodeType="afterGroup">
                            <p:stCondLst>
                              <p:cond delay="3900"/>
                            </p:stCondLst>
                            <p:childTnLst>
                              <p:par>
                                <p:cTn id="56" presetID="1" presetClass="exit" presetSubtype="0" fill="hold" nodeType="afterEffect">
                                  <p:stCondLst>
                                    <p:cond delay="30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nodeType="afterGroup">
                            <p:stCondLst>
                              <p:cond delay="4200"/>
                            </p:stCondLst>
                            <p:childTnLst>
                              <p:par>
                                <p:cTn id="59" presetID="1"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par>
                          <p:cTn id="61" fill="hold" nodeType="afterGroup">
                            <p:stCondLst>
                              <p:cond delay="4200"/>
                            </p:stCondLst>
                            <p:childTnLst>
                              <p:par>
                                <p:cTn id="62" presetID="1" presetClass="exit" presetSubtype="0" fill="hold" nodeType="afterEffect">
                                  <p:stCondLst>
                                    <p:cond delay="2900"/>
                                  </p:stCondLst>
                                  <p:childTnLst>
                                    <p:set>
                                      <p:cBhvr>
                                        <p:cTn id="63" dur="1" fill="hold">
                                          <p:stCondLst>
                                            <p:cond delay="0"/>
                                          </p:stCondLst>
                                        </p:cTn>
                                        <p:tgtEl>
                                          <p:spTgt spid="15"/>
                                        </p:tgtEl>
                                        <p:attrNameLst>
                                          <p:attrName>style.visibility</p:attrName>
                                        </p:attrNameLst>
                                      </p:cBhvr>
                                      <p:to>
                                        <p:strVal val="hidden"/>
                                      </p:to>
                                    </p:set>
                                  </p:childTnLst>
                                </p:cTn>
                              </p:par>
                            </p:childTnLst>
                          </p:cTn>
                        </p:par>
                        <p:par>
                          <p:cTn id="64" fill="hold" nodeType="afterGroup">
                            <p:stCondLst>
                              <p:cond delay="7100"/>
                            </p:stCondLst>
                            <p:childTnLst>
                              <p:par>
                                <p:cTn id="65" presetID="1"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par>
                          <p:cTn id="67" fill="hold" nodeType="afterGroup">
                            <p:stCondLst>
                              <p:cond delay="7100"/>
                            </p:stCondLst>
                            <p:childTnLst>
                              <p:par>
                                <p:cTn id="68" presetID="1" presetClass="exit" presetSubtype="0" fill="hold" nodeType="afterEffect">
                                  <p:stCondLst>
                                    <p:cond delay="10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nodeType="afterGroup">
                            <p:stCondLst>
                              <p:cond delay="7200"/>
                            </p:stCondLst>
                            <p:childTnLst>
                              <p:par>
                                <p:cTn id="71" presetID="1"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par>
                          <p:cTn id="73" fill="hold" nodeType="afterGroup">
                            <p:stCondLst>
                              <p:cond delay="7200"/>
                            </p:stCondLst>
                            <p:childTnLst>
                              <p:par>
                                <p:cTn id="74" presetID="1" presetClass="exit" presetSubtype="0" fill="hold" nodeType="afterEffect">
                                  <p:stCondLst>
                                    <p:cond delay="300"/>
                                  </p:stCondLst>
                                  <p:childTnLst>
                                    <p:set>
                                      <p:cBhvr>
                                        <p:cTn id="75" dur="1" fill="hold">
                                          <p:stCondLst>
                                            <p:cond delay="0"/>
                                          </p:stCondLst>
                                        </p:cTn>
                                        <p:tgtEl>
                                          <p:spTgt spid="17"/>
                                        </p:tgtEl>
                                        <p:attrNameLst>
                                          <p:attrName>style.visibility</p:attrName>
                                        </p:attrNameLst>
                                      </p:cBhvr>
                                      <p:to>
                                        <p:strVal val="hidden"/>
                                      </p:to>
                                    </p:set>
                                  </p:childTnLst>
                                </p:cTn>
                              </p:par>
                            </p:childTnLst>
                          </p:cTn>
                        </p:par>
                        <p:par>
                          <p:cTn id="76" fill="hold" nodeType="afterGroup">
                            <p:stCondLst>
                              <p:cond delay="7500"/>
                            </p:stCondLst>
                            <p:childTnLst>
                              <p:par>
                                <p:cTn id="77" presetID="1"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par>
                          <p:cTn id="79" fill="hold" nodeType="afterGroup">
                            <p:stCondLst>
                              <p:cond delay="7500"/>
                            </p:stCondLst>
                            <p:childTnLst>
                              <p:par>
                                <p:cTn id="80" presetID="1" presetClass="exit" presetSubtype="0" fill="hold" nodeType="afterEffect">
                                  <p:stCondLst>
                                    <p:cond delay="20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nodeType="afterGroup">
                            <p:stCondLst>
                              <p:cond delay="7700"/>
                            </p:stCondLst>
                            <p:childTnLst>
                              <p:par>
                                <p:cTn id="83" presetID="1"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par>
                          <p:cTn id="85" fill="hold" nodeType="afterGroup">
                            <p:stCondLst>
                              <p:cond delay="7700"/>
                            </p:stCondLst>
                            <p:childTnLst>
                              <p:par>
                                <p:cTn id="86" presetID="1" presetClass="exit" presetSubtype="0" fill="hold" nodeType="afterEffect">
                                  <p:stCondLst>
                                    <p:cond delay="300"/>
                                  </p:stCondLst>
                                  <p:childTnLst>
                                    <p:set>
                                      <p:cBhvr>
                                        <p:cTn id="87" dur="1" fill="hold">
                                          <p:stCondLst>
                                            <p:cond delay="0"/>
                                          </p:stCondLst>
                                        </p:cTn>
                                        <p:tgtEl>
                                          <p:spTgt spid="19"/>
                                        </p:tgtEl>
                                        <p:attrNameLst>
                                          <p:attrName>style.visibility</p:attrName>
                                        </p:attrNameLst>
                                      </p:cBhvr>
                                      <p:to>
                                        <p:strVal val="hidden"/>
                                      </p:to>
                                    </p:set>
                                  </p:childTnLst>
                                </p:cTn>
                              </p:par>
                            </p:childTnLst>
                          </p:cTn>
                        </p:par>
                        <p:par>
                          <p:cTn id="88" fill="hold" nodeType="afterGroup">
                            <p:stCondLst>
                              <p:cond delay="8000"/>
                            </p:stCondLst>
                            <p:childTnLst>
                              <p:par>
                                <p:cTn id="89" presetID="1"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par>
                          <p:cTn id="91" fill="hold" nodeType="afterGroup">
                            <p:stCondLst>
                              <p:cond delay="8000"/>
                            </p:stCondLst>
                            <p:childTnLst>
                              <p:par>
                                <p:cTn id="92" presetID="1" presetClass="exit" presetSubtype="0" fill="hold" nodeType="afterEffect">
                                  <p:stCondLst>
                                    <p:cond delay="3300"/>
                                  </p:stCondLst>
                                  <p:childTnLst>
                                    <p:set>
                                      <p:cBhvr>
                                        <p:cTn id="93" dur="1" fill="hold">
                                          <p:stCondLst>
                                            <p:cond delay="0"/>
                                          </p:stCondLst>
                                        </p:cTn>
                                        <p:tgtEl>
                                          <p:spTgt spid="21"/>
                                        </p:tgtEl>
                                        <p:attrNameLst>
                                          <p:attrName>style.visibility</p:attrName>
                                        </p:attrNameLst>
                                      </p:cBhvr>
                                      <p:to>
                                        <p:strVal val="hidden"/>
                                      </p:to>
                                    </p:set>
                                  </p:childTnLst>
                                </p:cTn>
                              </p:par>
                            </p:childTnLst>
                          </p:cTn>
                        </p:par>
                        <p:par>
                          <p:cTn id="94" fill="hold" nodeType="afterGroup">
                            <p:stCondLst>
                              <p:cond delay="11300"/>
                            </p:stCondLst>
                            <p:childTnLst>
                              <p:par>
                                <p:cTn id="95" presetID="1"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par>
                          <p:cTn id="97" fill="hold" nodeType="afterGroup">
                            <p:stCondLst>
                              <p:cond delay="11300"/>
                            </p:stCondLst>
                            <p:childTnLst>
                              <p:par>
                                <p:cTn id="98" presetID="1" presetClass="exit" presetSubtype="0" fill="hold" nodeType="afterEffect">
                                  <p:stCondLst>
                                    <p:cond delay="300"/>
                                  </p:stCondLst>
                                  <p:childTnLst>
                                    <p:set>
                                      <p:cBhvr>
                                        <p:cTn id="99" dur="1" fill="hold">
                                          <p:stCondLst>
                                            <p:cond delay="0"/>
                                          </p:stCondLst>
                                        </p:cTn>
                                        <p:tgtEl>
                                          <p:spTgt spid="20"/>
                                        </p:tgtEl>
                                        <p:attrNameLst>
                                          <p:attrName>style.visibility</p:attrName>
                                        </p:attrNameLst>
                                      </p:cBhvr>
                                      <p:to>
                                        <p:strVal val="hidden"/>
                                      </p:to>
                                    </p:set>
                                  </p:childTnLst>
                                </p:cTn>
                              </p:par>
                            </p:childTnLst>
                          </p:cTn>
                        </p:par>
                        <p:par>
                          <p:cTn id="100" fill="hold" nodeType="afterGroup">
                            <p:stCondLst>
                              <p:cond delay="11600"/>
                            </p:stCondLst>
                            <p:childTnLst>
                              <p:par>
                                <p:cTn id="101" presetID="1" presetClass="entr" presetSubtype="0"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childTnLst>
                                </p:cTn>
                              </p:par>
                            </p:childTnLst>
                          </p:cTn>
                        </p:par>
                        <p:par>
                          <p:cTn id="103" fill="hold" nodeType="afterGroup">
                            <p:stCondLst>
                              <p:cond delay="11600"/>
                            </p:stCondLst>
                            <p:childTnLst>
                              <p:par>
                                <p:cTn id="104" presetID="1" presetClass="exit" presetSubtype="0" fill="hold" nodeType="afterEffect">
                                  <p:stCondLst>
                                    <p:cond delay="300"/>
                                  </p:stCondLst>
                                  <p:childTnLst>
                                    <p:set>
                                      <p:cBhvr>
                                        <p:cTn id="10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5943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7" name="Group 17"/>
          <p:cNvGrpSpPr>
            <a:grpSpLocks/>
          </p:cNvGrpSpPr>
          <p:nvPr/>
        </p:nvGrpSpPr>
        <p:grpSpPr bwMode="auto">
          <a:xfrm>
            <a:off x="4038600" y="1219200"/>
            <a:ext cx="1447800" cy="1219200"/>
            <a:chOff x="2352" y="1728"/>
            <a:chExt cx="1248" cy="960"/>
          </a:xfrm>
        </p:grpSpPr>
        <p:grpSp>
          <p:nvGrpSpPr>
            <p:cNvPr id="41989" name="Group 5"/>
            <p:cNvGrpSpPr>
              <a:grpSpLocks/>
            </p:cNvGrpSpPr>
            <p:nvPr/>
          </p:nvGrpSpPr>
          <p:grpSpPr bwMode="auto">
            <a:xfrm>
              <a:off x="2409" y="1806"/>
              <a:ext cx="288" cy="219"/>
              <a:chOff x="1488" y="3189"/>
              <a:chExt cx="336" cy="336"/>
            </a:xfrm>
          </p:grpSpPr>
          <p:sp>
            <p:nvSpPr>
              <p:cNvPr id="41999" name="Line 6"/>
              <p:cNvSpPr>
                <a:spLocks noChangeShapeType="1"/>
              </p:cNvSpPr>
              <p:nvPr/>
            </p:nvSpPr>
            <p:spPr bwMode="auto">
              <a:xfrm>
                <a:off x="1488" y="3360"/>
                <a:ext cx="336"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00" name="Line 7"/>
              <p:cNvSpPr>
                <a:spLocks noChangeShapeType="1"/>
              </p:cNvSpPr>
              <p:nvPr/>
            </p:nvSpPr>
            <p:spPr bwMode="auto">
              <a:xfrm rot="-5400000">
                <a:off x="1485" y="3357"/>
                <a:ext cx="336"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1990" name="Line 8"/>
            <p:cNvSpPr>
              <a:spLocks noChangeShapeType="1"/>
            </p:cNvSpPr>
            <p:nvPr/>
          </p:nvSpPr>
          <p:spPr bwMode="auto">
            <a:xfrm>
              <a:off x="2880" y="2208"/>
              <a:ext cx="192"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991" name="Oval 9"/>
            <p:cNvSpPr>
              <a:spLocks noChangeArrowheads="1"/>
            </p:cNvSpPr>
            <p:nvPr/>
          </p:nvSpPr>
          <p:spPr bwMode="auto">
            <a:xfrm>
              <a:off x="2352" y="1728"/>
              <a:ext cx="384" cy="384"/>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1992" name="Group 10"/>
            <p:cNvGrpSpPr>
              <a:grpSpLocks/>
            </p:cNvGrpSpPr>
            <p:nvPr/>
          </p:nvGrpSpPr>
          <p:grpSpPr bwMode="auto">
            <a:xfrm>
              <a:off x="3273" y="2382"/>
              <a:ext cx="288" cy="219"/>
              <a:chOff x="1488" y="3189"/>
              <a:chExt cx="336" cy="336"/>
            </a:xfrm>
          </p:grpSpPr>
          <p:sp>
            <p:nvSpPr>
              <p:cNvPr id="41997" name="Line 11"/>
              <p:cNvSpPr>
                <a:spLocks noChangeShapeType="1"/>
              </p:cNvSpPr>
              <p:nvPr/>
            </p:nvSpPr>
            <p:spPr bwMode="auto">
              <a:xfrm>
                <a:off x="1488" y="3360"/>
                <a:ext cx="336"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1998" name="Line 12"/>
              <p:cNvSpPr>
                <a:spLocks noChangeShapeType="1"/>
              </p:cNvSpPr>
              <p:nvPr/>
            </p:nvSpPr>
            <p:spPr bwMode="auto">
              <a:xfrm rot="-5400000">
                <a:off x="1485" y="3357"/>
                <a:ext cx="336"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1993" name="Oval 13"/>
            <p:cNvSpPr>
              <a:spLocks noChangeArrowheads="1"/>
            </p:cNvSpPr>
            <p:nvPr/>
          </p:nvSpPr>
          <p:spPr bwMode="auto">
            <a:xfrm>
              <a:off x="3216" y="2304"/>
              <a:ext cx="384" cy="384"/>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4" name="Line 14"/>
            <p:cNvSpPr>
              <a:spLocks noChangeShapeType="1"/>
            </p:cNvSpPr>
            <p:nvPr/>
          </p:nvSpPr>
          <p:spPr bwMode="auto">
            <a:xfrm>
              <a:off x="2718" y="2016"/>
              <a:ext cx="144" cy="144"/>
            </a:xfrm>
            <a:prstGeom prst="line">
              <a:avLst/>
            </a:prstGeom>
            <a:noFill/>
            <a:ln w="38100">
              <a:solidFill>
                <a:srgbClr val="FF33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41995" name="Line 15"/>
            <p:cNvSpPr>
              <a:spLocks noChangeShapeType="1"/>
            </p:cNvSpPr>
            <p:nvPr/>
          </p:nvSpPr>
          <p:spPr bwMode="auto">
            <a:xfrm flipH="1" flipV="1">
              <a:off x="3099" y="2274"/>
              <a:ext cx="144" cy="144"/>
            </a:xfrm>
            <a:prstGeom prst="line">
              <a:avLst/>
            </a:prstGeom>
            <a:noFill/>
            <a:ln w="38100">
              <a:solidFill>
                <a:srgbClr val="FF33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GB"/>
            </a:p>
          </p:txBody>
        </p:sp>
        <p:sp>
          <p:nvSpPr>
            <p:cNvPr id="41996" name="Oval 16"/>
            <p:cNvSpPr>
              <a:spLocks noChangeArrowheads="1"/>
            </p:cNvSpPr>
            <p:nvPr/>
          </p:nvSpPr>
          <p:spPr bwMode="auto">
            <a:xfrm>
              <a:off x="2880" y="2112"/>
              <a:ext cx="192" cy="192"/>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4198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81400"/>
            <a:ext cx="66294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304800" y="5181600"/>
            <a:ext cx="4360863" cy="1465263"/>
            <a:chOff x="757" y="1932"/>
            <a:chExt cx="2747" cy="923"/>
          </a:xfrm>
        </p:grpSpPr>
        <p:grpSp>
          <p:nvGrpSpPr>
            <p:cNvPr id="43060" name="Group 3"/>
            <p:cNvGrpSpPr>
              <a:grpSpLocks/>
            </p:cNvGrpSpPr>
            <p:nvPr/>
          </p:nvGrpSpPr>
          <p:grpSpPr bwMode="auto">
            <a:xfrm flipV="1">
              <a:off x="1828" y="2400"/>
              <a:ext cx="548" cy="455"/>
              <a:chOff x="1733" y="1836"/>
              <a:chExt cx="548" cy="455"/>
            </a:xfrm>
          </p:grpSpPr>
          <p:sp>
            <p:nvSpPr>
              <p:cNvPr id="43089" name="Oval 4"/>
              <p:cNvSpPr>
                <a:spLocks noChangeAspect="1" noChangeArrowheads="1"/>
              </p:cNvSpPr>
              <p:nvPr/>
            </p:nvSpPr>
            <p:spPr bwMode="auto">
              <a:xfrm>
                <a:off x="1733" y="1846"/>
                <a:ext cx="171" cy="4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0" name="Oval 5"/>
              <p:cNvSpPr>
                <a:spLocks noChangeAspect="1" noChangeArrowheads="1"/>
              </p:cNvSpPr>
              <p:nvPr/>
            </p:nvSpPr>
            <p:spPr bwMode="auto">
              <a:xfrm>
                <a:off x="2110" y="1846"/>
                <a:ext cx="171" cy="4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1" name="Rectangle 6"/>
              <p:cNvSpPr>
                <a:spLocks noChangeArrowheads="1"/>
              </p:cNvSpPr>
              <p:nvPr/>
            </p:nvSpPr>
            <p:spPr bwMode="auto">
              <a:xfrm>
                <a:off x="1824" y="1839"/>
                <a:ext cx="81" cy="1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92" name="Rectangle 7"/>
              <p:cNvSpPr>
                <a:spLocks noChangeArrowheads="1"/>
              </p:cNvSpPr>
              <p:nvPr/>
            </p:nvSpPr>
            <p:spPr bwMode="auto">
              <a:xfrm>
                <a:off x="2103" y="1848"/>
                <a:ext cx="81" cy="1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93" name="Freeform 8"/>
              <p:cNvSpPr>
                <a:spLocks/>
              </p:cNvSpPr>
              <p:nvPr/>
            </p:nvSpPr>
            <p:spPr bwMode="auto">
              <a:xfrm>
                <a:off x="1905" y="1959"/>
                <a:ext cx="204" cy="78"/>
              </a:xfrm>
              <a:custGeom>
                <a:avLst/>
                <a:gdLst>
                  <a:gd name="T0" fmla="*/ 0 w 204"/>
                  <a:gd name="T1" fmla="*/ 66 h 78"/>
                  <a:gd name="T2" fmla="*/ 39 w 204"/>
                  <a:gd name="T3" fmla="*/ 18 h 78"/>
                  <a:gd name="T4" fmla="*/ 57 w 204"/>
                  <a:gd name="T5" fmla="*/ 6 h 78"/>
                  <a:gd name="T6" fmla="*/ 75 w 204"/>
                  <a:gd name="T7" fmla="*/ 0 h 78"/>
                  <a:gd name="T8" fmla="*/ 126 w 204"/>
                  <a:gd name="T9" fmla="*/ 3 h 78"/>
                  <a:gd name="T10" fmla="*/ 153 w 204"/>
                  <a:gd name="T11" fmla="*/ 12 h 78"/>
                  <a:gd name="T12" fmla="*/ 171 w 204"/>
                  <a:gd name="T13" fmla="*/ 27 h 78"/>
                  <a:gd name="T14" fmla="*/ 183 w 204"/>
                  <a:gd name="T15" fmla="*/ 42 h 78"/>
                  <a:gd name="T16" fmla="*/ 204 w 204"/>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8"/>
                  <a:gd name="T29" fmla="*/ 204 w 20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8">
                    <a:moveTo>
                      <a:pt x="0" y="66"/>
                    </a:moveTo>
                    <a:cubicBezTo>
                      <a:pt x="14" y="46"/>
                      <a:pt x="18" y="32"/>
                      <a:pt x="39" y="18"/>
                    </a:cubicBezTo>
                    <a:cubicBezTo>
                      <a:pt x="45" y="14"/>
                      <a:pt x="50" y="8"/>
                      <a:pt x="57" y="6"/>
                    </a:cubicBezTo>
                    <a:cubicBezTo>
                      <a:pt x="63" y="4"/>
                      <a:pt x="75" y="0"/>
                      <a:pt x="75" y="0"/>
                    </a:cubicBezTo>
                    <a:cubicBezTo>
                      <a:pt x="92" y="1"/>
                      <a:pt x="109" y="1"/>
                      <a:pt x="126" y="3"/>
                    </a:cubicBezTo>
                    <a:cubicBezTo>
                      <a:pt x="135" y="4"/>
                      <a:pt x="153" y="12"/>
                      <a:pt x="153" y="12"/>
                    </a:cubicBezTo>
                    <a:cubicBezTo>
                      <a:pt x="159" y="18"/>
                      <a:pt x="166" y="21"/>
                      <a:pt x="171" y="27"/>
                    </a:cubicBezTo>
                    <a:cubicBezTo>
                      <a:pt x="188" y="48"/>
                      <a:pt x="157" y="25"/>
                      <a:pt x="183" y="42"/>
                    </a:cubicBezTo>
                    <a:cubicBezTo>
                      <a:pt x="185" y="49"/>
                      <a:pt x="196" y="78"/>
                      <a:pt x="204" y="7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3094" name="Freeform 9"/>
              <p:cNvSpPr>
                <a:spLocks/>
              </p:cNvSpPr>
              <p:nvPr/>
            </p:nvSpPr>
            <p:spPr bwMode="auto">
              <a:xfrm>
                <a:off x="1809" y="1836"/>
                <a:ext cx="375" cy="62"/>
              </a:xfrm>
              <a:custGeom>
                <a:avLst/>
                <a:gdLst>
                  <a:gd name="T0" fmla="*/ 375 w 375"/>
                  <a:gd name="T1" fmla="*/ 12 h 62"/>
                  <a:gd name="T2" fmla="*/ 297 w 375"/>
                  <a:gd name="T3" fmla="*/ 33 h 62"/>
                  <a:gd name="T4" fmla="*/ 228 w 375"/>
                  <a:gd name="T5" fmla="*/ 60 h 62"/>
                  <a:gd name="T6" fmla="*/ 150 w 375"/>
                  <a:gd name="T7" fmla="*/ 51 h 62"/>
                  <a:gd name="T8" fmla="*/ 57 w 375"/>
                  <a:gd name="T9" fmla="*/ 3 h 62"/>
                  <a:gd name="T10" fmla="*/ 0 w 375"/>
                  <a:gd name="T11" fmla="*/ 12 h 62"/>
                  <a:gd name="T12" fmla="*/ 0 60000 65536"/>
                  <a:gd name="T13" fmla="*/ 0 60000 65536"/>
                  <a:gd name="T14" fmla="*/ 0 60000 65536"/>
                  <a:gd name="T15" fmla="*/ 0 60000 65536"/>
                  <a:gd name="T16" fmla="*/ 0 60000 65536"/>
                  <a:gd name="T17" fmla="*/ 0 60000 65536"/>
                  <a:gd name="T18" fmla="*/ 0 w 375"/>
                  <a:gd name="T19" fmla="*/ 0 h 62"/>
                  <a:gd name="T20" fmla="*/ 375 w 37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75" h="62">
                    <a:moveTo>
                      <a:pt x="375" y="12"/>
                    </a:moveTo>
                    <a:cubicBezTo>
                      <a:pt x="354" y="19"/>
                      <a:pt x="315" y="21"/>
                      <a:pt x="297" y="33"/>
                    </a:cubicBezTo>
                    <a:cubicBezTo>
                      <a:pt x="277" y="46"/>
                      <a:pt x="251" y="55"/>
                      <a:pt x="228" y="60"/>
                    </a:cubicBezTo>
                    <a:cubicBezTo>
                      <a:pt x="225" y="60"/>
                      <a:pt x="167" y="62"/>
                      <a:pt x="150" y="51"/>
                    </a:cubicBezTo>
                    <a:cubicBezTo>
                      <a:pt x="122" y="32"/>
                      <a:pt x="90" y="11"/>
                      <a:pt x="57" y="3"/>
                    </a:cubicBezTo>
                    <a:cubicBezTo>
                      <a:pt x="49" y="4"/>
                      <a:pt x="12" y="0"/>
                      <a:pt x="0" y="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43061" name="Group 10"/>
            <p:cNvGrpSpPr>
              <a:grpSpLocks noChangeAspect="1"/>
            </p:cNvGrpSpPr>
            <p:nvPr/>
          </p:nvGrpSpPr>
          <p:grpSpPr bwMode="auto">
            <a:xfrm>
              <a:off x="785" y="1948"/>
              <a:ext cx="171" cy="890"/>
              <a:chOff x="912" y="1152"/>
              <a:chExt cx="240" cy="1248"/>
            </a:xfrm>
          </p:grpSpPr>
          <p:sp>
            <p:nvSpPr>
              <p:cNvPr id="43086" name="Oval 11"/>
              <p:cNvSpPr>
                <a:spLocks noChangeAspect="1" noChangeArrowheads="1"/>
              </p:cNvSpPr>
              <p:nvPr/>
            </p:nvSpPr>
            <p:spPr bwMode="auto">
              <a:xfrm>
                <a:off x="912" y="1152"/>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7" name="Oval 12"/>
              <p:cNvSpPr>
                <a:spLocks noChangeAspect="1" noChangeArrowheads="1"/>
              </p:cNvSpPr>
              <p:nvPr/>
            </p:nvSpPr>
            <p:spPr bwMode="auto">
              <a:xfrm>
                <a:off x="912" y="1776"/>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8" name="Oval 13"/>
              <p:cNvSpPr>
                <a:spLocks noChangeAspect="1" noChangeArrowheads="1"/>
              </p:cNvSpPr>
              <p:nvPr/>
            </p:nvSpPr>
            <p:spPr bwMode="auto">
              <a:xfrm>
                <a:off x="978" y="1728"/>
                <a:ext cx="96" cy="9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43062" name="Group 14"/>
            <p:cNvGrpSpPr>
              <a:grpSpLocks noChangeAspect="1"/>
            </p:cNvGrpSpPr>
            <p:nvPr/>
          </p:nvGrpSpPr>
          <p:grpSpPr bwMode="auto">
            <a:xfrm>
              <a:off x="1162" y="1948"/>
              <a:ext cx="171" cy="890"/>
              <a:chOff x="912" y="1152"/>
              <a:chExt cx="240" cy="1248"/>
            </a:xfrm>
          </p:grpSpPr>
          <p:sp>
            <p:nvSpPr>
              <p:cNvPr id="43083" name="Oval 15"/>
              <p:cNvSpPr>
                <a:spLocks noChangeAspect="1" noChangeArrowheads="1"/>
              </p:cNvSpPr>
              <p:nvPr/>
            </p:nvSpPr>
            <p:spPr bwMode="auto">
              <a:xfrm>
                <a:off x="912" y="1152"/>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4" name="Oval 16"/>
              <p:cNvSpPr>
                <a:spLocks noChangeAspect="1" noChangeArrowheads="1"/>
              </p:cNvSpPr>
              <p:nvPr/>
            </p:nvSpPr>
            <p:spPr bwMode="auto">
              <a:xfrm>
                <a:off x="912" y="1776"/>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5" name="Oval 17"/>
              <p:cNvSpPr>
                <a:spLocks noChangeAspect="1" noChangeArrowheads="1"/>
              </p:cNvSpPr>
              <p:nvPr/>
            </p:nvSpPr>
            <p:spPr bwMode="auto">
              <a:xfrm>
                <a:off x="978" y="1728"/>
                <a:ext cx="96" cy="9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43063" name="Text Box 18"/>
            <p:cNvSpPr txBox="1">
              <a:spLocks noChangeAspect="1" noChangeArrowheads="1"/>
            </p:cNvSpPr>
            <p:nvPr/>
          </p:nvSpPr>
          <p:spPr bwMode="auto">
            <a:xfrm>
              <a:off x="2872" y="2008"/>
              <a:ext cx="2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rgbClr val="CC3300"/>
                  </a:solidFill>
                  <a:latin typeface="Times New Roman" pitchFamily="18" charset="0"/>
                </a:rPr>
                <a:t>+</a:t>
              </a:r>
            </a:p>
          </p:txBody>
        </p:sp>
        <p:sp>
          <p:nvSpPr>
            <p:cNvPr id="43064" name="Text Box 19"/>
            <p:cNvSpPr txBox="1">
              <a:spLocks noChangeAspect="1" noChangeArrowheads="1"/>
            </p:cNvSpPr>
            <p:nvPr/>
          </p:nvSpPr>
          <p:spPr bwMode="auto">
            <a:xfrm>
              <a:off x="3214" y="2008"/>
              <a:ext cx="2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rgbClr val="CC3300"/>
                  </a:solidFill>
                  <a:latin typeface="Times New Roman" pitchFamily="18" charset="0"/>
                </a:rPr>
                <a:t>+</a:t>
              </a:r>
            </a:p>
          </p:txBody>
        </p:sp>
        <p:sp>
          <p:nvSpPr>
            <p:cNvPr id="43065" name="Text Box 20"/>
            <p:cNvSpPr txBox="1">
              <a:spLocks noChangeAspect="1" noChangeArrowheads="1"/>
            </p:cNvSpPr>
            <p:nvPr/>
          </p:nvSpPr>
          <p:spPr bwMode="auto">
            <a:xfrm>
              <a:off x="3077" y="1940"/>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chemeClr val="accent2"/>
                  </a:solidFill>
                  <a:latin typeface="Times New Roman" pitchFamily="18" charset="0"/>
                </a:rPr>
                <a:t>-</a:t>
              </a:r>
            </a:p>
          </p:txBody>
        </p:sp>
        <p:sp>
          <p:nvSpPr>
            <p:cNvPr id="43066" name="Text Box 21"/>
            <p:cNvSpPr txBox="1">
              <a:spLocks noChangeAspect="1" noChangeArrowheads="1"/>
            </p:cNvSpPr>
            <p:nvPr/>
          </p:nvSpPr>
          <p:spPr bwMode="auto">
            <a:xfrm>
              <a:off x="3077" y="2042"/>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chemeClr val="accent2"/>
                  </a:solidFill>
                  <a:latin typeface="Times New Roman" pitchFamily="18" charset="0"/>
                </a:rPr>
                <a:t>-</a:t>
              </a:r>
            </a:p>
          </p:txBody>
        </p:sp>
        <p:sp>
          <p:nvSpPr>
            <p:cNvPr id="43067" name="Text Box 22"/>
            <p:cNvSpPr txBox="1">
              <a:spLocks noChangeAspect="1" noChangeArrowheads="1"/>
            </p:cNvSpPr>
            <p:nvPr/>
          </p:nvSpPr>
          <p:spPr bwMode="auto">
            <a:xfrm>
              <a:off x="768" y="249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chemeClr val="accent2"/>
                  </a:solidFill>
                  <a:latin typeface="Times New Roman" pitchFamily="18" charset="0"/>
                </a:rPr>
                <a:t>p</a:t>
              </a:r>
              <a:r>
                <a:rPr lang="en-US" altLang="he-IL" b="1" baseline="30000">
                  <a:solidFill>
                    <a:schemeClr val="accent2"/>
                  </a:solidFill>
                  <a:latin typeface="Times New Roman" pitchFamily="18" charset="0"/>
                </a:rPr>
                <a:t>-</a:t>
              </a:r>
              <a:endParaRPr lang="en-US" altLang="he-IL" b="1">
                <a:solidFill>
                  <a:schemeClr val="accent2"/>
                </a:solidFill>
                <a:latin typeface="Times New Roman" pitchFamily="18" charset="0"/>
              </a:endParaRPr>
            </a:p>
          </p:txBody>
        </p:sp>
        <p:sp>
          <p:nvSpPr>
            <p:cNvPr id="43068" name="Text Box 23"/>
            <p:cNvSpPr txBox="1">
              <a:spLocks noChangeAspect="1" noChangeArrowheads="1"/>
            </p:cNvSpPr>
            <p:nvPr/>
          </p:nvSpPr>
          <p:spPr bwMode="auto">
            <a:xfrm>
              <a:off x="757" y="2057"/>
              <a:ext cx="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rgbClr val="CC3300"/>
                  </a:solidFill>
                  <a:latin typeface="Times New Roman" pitchFamily="18" charset="0"/>
                </a:rPr>
                <a:t>p</a:t>
              </a:r>
              <a:r>
                <a:rPr lang="en-US" altLang="he-IL" b="1" baseline="30000">
                  <a:solidFill>
                    <a:srgbClr val="CC3300"/>
                  </a:solidFill>
                  <a:latin typeface="Times New Roman" pitchFamily="18" charset="0"/>
                </a:rPr>
                <a:t>+</a:t>
              </a:r>
              <a:endParaRPr lang="en-US" altLang="he-IL" b="1">
                <a:solidFill>
                  <a:srgbClr val="CC3300"/>
                </a:solidFill>
                <a:latin typeface="Times New Roman" pitchFamily="18" charset="0"/>
              </a:endParaRPr>
            </a:p>
          </p:txBody>
        </p:sp>
        <p:sp>
          <p:nvSpPr>
            <p:cNvPr id="43069" name="Text Box 24"/>
            <p:cNvSpPr txBox="1">
              <a:spLocks noChangeAspect="1" noChangeArrowheads="1"/>
            </p:cNvSpPr>
            <p:nvPr/>
          </p:nvSpPr>
          <p:spPr bwMode="auto">
            <a:xfrm>
              <a:off x="1145" y="2505"/>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chemeClr val="accent2"/>
                  </a:solidFill>
                  <a:latin typeface="Times New Roman" pitchFamily="18" charset="0"/>
                </a:rPr>
                <a:t>p</a:t>
              </a:r>
              <a:r>
                <a:rPr lang="en-US" altLang="he-IL" b="1" baseline="30000">
                  <a:solidFill>
                    <a:schemeClr val="accent2"/>
                  </a:solidFill>
                  <a:latin typeface="Times New Roman" pitchFamily="18" charset="0"/>
                </a:rPr>
                <a:t>-</a:t>
              </a:r>
              <a:endParaRPr lang="en-US" altLang="he-IL" b="1">
                <a:solidFill>
                  <a:schemeClr val="accent2"/>
                </a:solidFill>
                <a:latin typeface="Times New Roman" pitchFamily="18" charset="0"/>
              </a:endParaRPr>
            </a:p>
          </p:txBody>
        </p:sp>
        <p:sp>
          <p:nvSpPr>
            <p:cNvPr id="43070" name="Text Box 25"/>
            <p:cNvSpPr txBox="1">
              <a:spLocks noChangeAspect="1" noChangeArrowheads="1"/>
            </p:cNvSpPr>
            <p:nvPr/>
          </p:nvSpPr>
          <p:spPr bwMode="auto">
            <a:xfrm>
              <a:off x="1140" y="2064"/>
              <a:ext cx="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rgbClr val="CC3300"/>
                  </a:solidFill>
                  <a:latin typeface="Times New Roman" pitchFamily="18" charset="0"/>
                </a:rPr>
                <a:t>p</a:t>
              </a:r>
              <a:r>
                <a:rPr lang="en-US" altLang="he-IL" b="1" baseline="30000">
                  <a:solidFill>
                    <a:srgbClr val="CC3300"/>
                  </a:solidFill>
                  <a:latin typeface="Times New Roman" pitchFamily="18" charset="0"/>
                </a:rPr>
                <a:t>+</a:t>
              </a:r>
              <a:endParaRPr lang="en-US" altLang="he-IL" b="1">
                <a:solidFill>
                  <a:srgbClr val="CC3300"/>
                </a:solidFill>
                <a:latin typeface="Times New Roman" pitchFamily="18" charset="0"/>
              </a:endParaRPr>
            </a:p>
          </p:txBody>
        </p:sp>
        <p:sp>
          <p:nvSpPr>
            <p:cNvPr id="43071" name="Text Box 26"/>
            <p:cNvSpPr txBox="1">
              <a:spLocks noChangeAspect="1" noChangeArrowheads="1"/>
            </p:cNvSpPr>
            <p:nvPr/>
          </p:nvSpPr>
          <p:spPr bwMode="auto">
            <a:xfrm>
              <a:off x="2727" y="2266"/>
              <a:ext cx="77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Bonding</a:t>
              </a:r>
            </a:p>
            <a:p>
              <a:pPr algn="ctr" rtl="0"/>
              <a:r>
                <a:rPr lang="en-US" altLang="he-IL" sz="2400">
                  <a:latin typeface="Times New Roman" pitchFamily="18" charset="0"/>
                  <a:sym typeface="Symbol" pitchFamily="18" charset="2"/>
                </a:rPr>
                <a:t></a:t>
              </a:r>
              <a:endParaRPr lang="en-US" altLang="he-IL" sz="2400">
                <a:latin typeface="Times New Roman" pitchFamily="18" charset="0"/>
              </a:endParaRPr>
            </a:p>
          </p:txBody>
        </p:sp>
        <p:sp>
          <p:nvSpPr>
            <p:cNvPr id="43072" name="Oval 27"/>
            <p:cNvSpPr>
              <a:spLocks noChangeAspect="1" noChangeArrowheads="1"/>
            </p:cNvSpPr>
            <p:nvPr/>
          </p:nvSpPr>
          <p:spPr bwMode="auto">
            <a:xfrm>
              <a:off x="1876" y="2353"/>
              <a:ext cx="68" cy="68"/>
            </a:xfrm>
            <a:prstGeom prst="ellipse">
              <a:avLst/>
            </a:prstGeom>
            <a:solidFill>
              <a:schemeClr val="tx1"/>
            </a:solidFill>
            <a:ln w="9525">
              <a:solidFill>
                <a:schemeClr val="tx1"/>
              </a:solidFill>
              <a:round/>
              <a:headEnd/>
              <a:tailEnd/>
            </a:ln>
          </p:spPr>
          <p:txBody>
            <a:bodyPr wrap="none" anchor="ctr"/>
            <a:lstStyle/>
            <a:p>
              <a:endParaRPr lang="en-US"/>
            </a:p>
          </p:txBody>
        </p:sp>
        <p:sp>
          <p:nvSpPr>
            <p:cNvPr id="43073" name="Oval 28"/>
            <p:cNvSpPr>
              <a:spLocks noChangeAspect="1" noChangeArrowheads="1"/>
            </p:cNvSpPr>
            <p:nvPr/>
          </p:nvSpPr>
          <p:spPr bwMode="auto">
            <a:xfrm>
              <a:off x="2253" y="2353"/>
              <a:ext cx="68" cy="68"/>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43074" name="Group 29"/>
            <p:cNvGrpSpPr>
              <a:grpSpLocks/>
            </p:cNvGrpSpPr>
            <p:nvPr/>
          </p:nvGrpSpPr>
          <p:grpSpPr bwMode="auto">
            <a:xfrm>
              <a:off x="1829" y="1932"/>
              <a:ext cx="548" cy="455"/>
              <a:chOff x="1733" y="1836"/>
              <a:chExt cx="548" cy="455"/>
            </a:xfrm>
          </p:grpSpPr>
          <p:sp>
            <p:nvSpPr>
              <p:cNvPr id="43077" name="Oval 30"/>
              <p:cNvSpPr>
                <a:spLocks noChangeAspect="1" noChangeArrowheads="1"/>
              </p:cNvSpPr>
              <p:nvPr/>
            </p:nvSpPr>
            <p:spPr bwMode="auto">
              <a:xfrm>
                <a:off x="1733" y="1846"/>
                <a:ext cx="171" cy="4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78" name="Oval 31"/>
              <p:cNvSpPr>
                <a:spLocks noChangeAspect="1" noChangeArrowheads="1"/>
              </p:cNvSpPr>
              <p:nvPr/>
            </p:nvSpPr>
            <p:spPr bwMode="auto">
              <a:xfrm>
                <a:off x="2110" y="1846"/>
                <a:ext cx="171" cy="4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79" name="Rectangle 32"/>
              <p:cNvSpPr>
                <a:spLocks noChangeArrowheads="1"/>
              </p:cNvSpPr>
              <p:nvPr/>
            </p:nvSpPr>
            <p:spPr bwMode="auto">
              <a:xfrm>
                <a:off x="1824" y="1839"/>
                <a:ext cx="81" cy="1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80" name="Rectangle 33"/>
              <p:cNvSpPr>
                <a:spLocks noChangeArrowheads="1"/>
              </p:cNvSpPr>
              <p:nvPr/>
            </p:nvSpPr>
            <p:spPr bwMode="auto">
              <a:xfrm>
                <a:off x="2103" y="1848"/>
                <a:ext cx="81" cy="1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3081" name="Freeform 34"/>
              <p:cNvSpPr>
                <a:spLocks/>
              </p:cNvSpPr>
              <p:nvPr/>
            </p:nvSpPr>
            <p:spPr bwMode="auto">
              <a:xfrm>
                <a:off x="1905" y="1959"/>
                <a:ext cx="204" cy="78"/>
              </a:xfrm>
              <a:custGeom>
                <a:avLst/>
                <a:gdLst>
                  <a:gd name="T0" fmla="*/ 0 w 204"/>
                  <a:gd name="T1" fmla="*/ 66 h 78"/>
                  <a:gd name="T2" fmla="*/ 39 w 204"/>
                  <a:gd name="T3" fmla="*/ 18 h 78"/>
                  <a:gd name="T4" fmla="*/ 57 w 204"/>
                  <a:gd name="T5" fmla="*/ 6 h 78"/>
                  <a:gd name="T6" fmla="*/ 75 w 204"/>
                  <a:gd name="T7" fmla="*/ 0 h 78"/>
                  <a:gd name="T8" fmla="*/ 126 w 204"/>
                  <a:gd name="T9" fmla="*/ 3 h 78"/>
                  <a:gd name="T10" fmla="*/ 153 w 204"/>
                  <a:gd name="T11" fmla="*/ 12 h 78"/>
                  <a:gd name="T12" fmla="*/ 171 w 204"/>
                  <a:gd name="T13" fmla="*/ 27 h 78"/>
                  <a:gd name="T14" fmla="*/ 183 w 204"/>
                  <a:gd name="T15" fmla="*/ 42 h 78"/>
                  <a:gd name="T16" fmla="*/ 204 w 204"/>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78"/>
                  <a:gd name="T29" fmla="*/ 204 w 204"/>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78">
                    <a:moveTo>
                      <a:pt x="0" y="66"/>
                    </a:moveTo>
                    <a:cubicBezTo>
                      <a:pt x="14" y="46"/>
                      <a:pt x="18" y="32"/>
                      <a:pt x="39" y="18"/>
                    </a:cubicBezTo>
                    <a:cubicBezTo>
                      <a:pt x="45" y="14"/>
                      <a:pt x="50" y="8"/>
                      <a:pt x="57" y="6"/>
                    </a:cubicBezTo>
                    <a:cubicBezTo>
                      <a:pt x="63" y="4"/>
                      <a:pt x="75" y="0"/>
                      <a:pt x="75" y="0"/>
                    </a:cubicBezTo>
                    <a:cubicBezTo>
                      <a:pt x="92" y="1"/>
                      <a:pt x="109" y="1"/>
                      <a:pt x="126" y="3"/>
                    </a:cubicBezTo>
                    <a:cubicBezTo>
                      <a:pt x="135" y="4"/>
                      <a:pt x="153" y="12"/>
                      <a:pt x="153" y="12"/>
                    </a:cubicBezTo>
                    <a:cubicBezTo>
                      <a:pt x="159" y="18"/>
                      <a:pt x="166" y="21"/>
                      <a:pt x="171" y="27"/>
                    </a:cubicBezTo>
                    <a:cubicBezTo>
                      <a:pt x="188" y="48"/>
                      <a:pt x="157" y="25"/>
                      <a:pt x="183" y="42"/>
                    </a:cubicBezTo>
                    <a:cubicBezTo>
                      <a:pt x="185" y="49"/>
                      <a:pt x="196" y="78"/>
                      <a:pt x="204" y="7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3082" name="Freeform 35"/>
              <p:cNvSpPr>
                <a:spLocks/>
              </p:cNvSpPr>
              <p:nvPr/>
            </p:nvSpPr>
            <p:spPr bwMode="auto">
              <a:xfrm>
                <a:off x="1809" y="1836"/>
                <a:ext cx="375" cy="62"/>
              </a:xfrm>
              <a:custGeom>
                <a:avLst/>
                <a:gdLst>
                  <a:gd name="T0" fmla="*/ 375 w 375"/>
                  <a:gd name="T1" fmla="*/ 12 h 62"/>
                  <a:gd name="T2" fmla="*/ 297 w 375"/>
                  <a:gd name="T3" fmla="*/ 33 h 62"/>
                  <a:gd name="T4" fmla="*/ 228 w 375"/>
                  <a:gd name="T5" fmla="*/ 60 h 62"/>
                  <a:gd name="T6" fmla="*/ 150 w 375"/>
                  <a:gd name="T7" fmla="*/ 51 h 62"/>
                  <a:gd name="T8" fmla="*/ 57 w 375"/>
                  <a:gd name="T9" fmla="*/ 3 h 62"/>
                  <a:gd name="T10" fmla="*/ 0 w 375"/>
                  <a:gd name="T11" fmla="*/ 12 h 62"/>
                  <a:gd name="T12" fmla="*/ 0 60000 65536"/>
                  <a:gd name="T13" fmla="*/ 0 60000 65536"/>
                  <a:gd name="T14" fmla="*/ 0 60000 65536"/>
                  <a:gd name="T15" fmla="*/ 0 60000 65536"/>
                  <a:gd name="T16" fmla="*/ 0 60000 65536"/>
                  <a:gd name="T17" fmla="*/ 0 60000 65536"/>
                  <a:gd name="T18" fmla="*/ 0 w 375"/>
                  <a:gd name="T19" fmla="*/ 0 h 62"/>
                  <a:gd name="T20" fmla="*/ 375 w 37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75" h="62">
                    <a:moveTo>
                      <a:pt x="375" y="12"/>
                    </a:moveTo>
                    <a:cubicBezTo>
                      <a:pt x="354" y="19"/>
                      <a:pt x="315" y="21"/>
                      <a:pt x="297" y="33"/>
                    </a:cubicBezTo>
                    <a:cubicBezTo>
                      <a:pt x="277" y="46"/>
                      <a:pt x="251" y="55"/>
                      <a:pt x="228" y="60"/>
                    </a:cubicBezTo>
                    <a:cubicBezTo>
                      <a:pt x="225" y="60"/>
                      <a:pt x="167" y="62"/>
                      <a:pt x="150" y="51"/>
                    </a:cubicBezTo>
                    <a:cubicBezTo>
                      <a:pt x="122" y="32"/>
                      <a:pt x="90" y="11"/>
                      <a:pt x="57" y="3"/>
                    </a:cubicBezTo>
                    <a:cubicBezTo>
                      <a:pt x="49" y="4"/>
                      <a:pt x="12" y="0"/>
                      <a:pt x="0" y="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43075" name="AutoShape 36"/>
            <p:cNvSpPr>
              <a:spLocks noChangeArrowheads="1"/>
            </p:cNvSpPr>
            <p:nvPr/>
          </p:nvSpPr>
          <p:spPr bwMode="auto">
            <a:xfrm>
              <a:off x="1440" y="2256"/>
              <a:ext cx="288" cy="240"/>
            </a:xfrm>
            <a:prstGeom prst="rightArrow">
              <a:avLst>
                <a:gd name="adj1" fmla="val 50000"/>
                <a:gd name="adj2" fmla="val 30000"/>
              </a:avLst>
            </a:prstGeom>
            <a:solidFill>
              <a:srgbClr val="008000"/>
            </a:solidFill>
            <a:ln w="9525">
              <a:solidFill>
                <a:srgbClr val="008000"/>
              </a:solidFill>
              <a:miter lim="800000"/>
              <a:headEnd/>
              <a:tailEnd/>
            </a:ln>
          </p:spPr>
          <p:txBody>
            <a:bodyPr wrap="none" anchor="ctr"/>
            <a:lstStyle/>
            <a:p>
              <a:endParaRPr lang="en-US"/>
            </a:p>
          </p:txBody>
        </p:sp>
        <p:sp>
          <p:nvSpPr>
            <p:cNvPr id="43076" name="Text Box 37"/>
            <p:cNvSpPr txBox="1">
              <a:spLocks noChangeArrowheads="1"/>
            </p:cNvSpPr>
            <p:nvPr/>
          </p:nvSpPr>
          <p:spPr bwMode="auto">
            <a:xfrm>
              <a:off x="2446" y="2212"/>
              <a:ext cx="2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3200" b="1">
                  <a:latin typeface="Times New Roman" pitchFamily="18" charset="0"/>
                </a:rPr>
                <a:t>=</a:t>
              </a:r>
            </a:p>
          </p:txBody>
        </p:sp>
      </p:grpSp>
      <p:grpSp>
        <p:nvGrpSpPr>
          <p:cNvPr id="43011" name="Group 38"/>
          <p:cNvGrpSpPr>
            <a:grpSpLocks/>
          </p:cNvGrpSpPr>
          <p:nvPr/>
        </p:nvGrpSpPr>
        <p:grpSpPr bwMode="auto">
          <a:xfrm>
            <a:off x="304800" y="3124200"/>
            <a:ext cx="5041900" cy="1425575"/>
            <a:chOff x="758" y="3138"/>
            <a:chExt cx="3176" cy="898"/>
          </a:xfrm>
        </p:grpSpPr>
        <p:grpSp>
          <p:nvGrpSpPr>
            <p:cNvPr id="43033" name="Group 39"/>
            <p:cNvGrpSpPr>
              <a:grpSpLocks noChangeAspect="1"/>
            </p:cNvGrpSpPr>
            <p:nvPr/>
          </p:nvGrpSpPr>
          <p:grpSpPr bwMode="auto">
            <a:xfrm>
              <a:off x="785" y="3145"/>
              <a:ext cx="171" cy="891"/>
              <a:chOff x="912" y="1152"/>
              <a:chExt cx="240" cy="1248"/>
            </a:xfrm>
          </p:grpSpPr>
          <p:sp>
            <p:nvSpPr>
              <p:cNvPr id="43057" name="Oval 40"/>
              <p:cNvSpPr>
                <a:spLocks noChangeAspect="1" noChangeArrowheads="1"/>
              </p:cNvSpPr>
              <p:nvPr/>
            </p:nvSpPr>
            <p:spPr bwMode="auto">
              <a:xfrm>
                <a:off x="912" y="1152"/>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8" name="Oval 41"/>
              <p:cNvSpPr>
                <a:spLocks noChangeAspect="1" noChangeArrowheads="1"/>
              </p:cNvSpPr>
              <p:nvPr/>
            </p:nvSpPr>
            <p:spPr bwMode="auto">
              <a:xfrm>
                <a:off x="912" y="1776"/>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9" name="Oval 42"/>
              <p:cNvSpPr>
                <a:spLocks noChangeAspect="1" noChangeArrowheads="1"/>
              </p:cNvSpPr>
              <p:nvPr/>
            </p:nvSpPr>
            <p:spPr bwMode="auto">
              <a:xfrm>
                <a:off x="978" y="1728"/>
                <a:ext cx="96" cy="9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43034" name="Group 43"/>
            <p:cNvGrpSpPr>
              <a:grpSpLocks noChangeAspect="1"/>
            </p:cNvGrpSpPr>
            <p:nvPr/>
          </p:nvGrpSpPr>
          <p:grpSpPr bwMode="auto">
            <a:xfrm flipV="1">
              <a:off x="1161" y="3145"/>
              <a:ext cx="171" cy="891"/>
              <a:chOff x="912" y="1152"/>
              <a:chExt cx="240" cy="1248"/>
            </a:xfrm>
          </p:grpSpPr>
          <p:sp>
            <p:nvSpPr>
              <p:cNvPr id="43054" name="Oval 44"/>
              <p:cNvSpPr>
                <a:spLocks noChangeAspect="1" noChangeArrowheads="1"/>
              </p:cNvSpPr>
              <p:nvPr/>
            </p:nvSpPr>
            <p:spPr bwMode="auto">
              <a:xfrm>
                <a:off x="912" y="1152"/>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5" name="Oval 45"/>
              <p:cNvSpPr>
                <a:spLocks noChangeAspect="1" noChangeArrowheads="1"/>
              </p:cNvSpPr>
              <p:nvPr/>
            </p:nvSpPr>
            <p:spPr bwMode="auto">
              <a:xfrm>
                <a:off x="912" y="1776"/>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6" name="Oval 46"/>
              <p:cNvSpPr>
                <a:spLocks noChangeAspect="1" noChangeArrowheads="1"/>
              </p:cNvSpPr>
              <p:nvPr/>
            </p:nvSpPr>
            <p:spPr bwMode="auto">
              <a:xfrm>
                <a:off x="978" y="1728"/>
                <a:ext cx="96" cy="9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43035" name="Text Box 47"/>
            <p:cNvSpPr txBox="1">
              <a:spLocks noChangeAspect="1" noChangeArrowheads="1"/>
            </p:cNvSpPr>
            <p:nvPr/>
          </p:nvSpPr>
          <p:spPr bwMode="auto">
            <a:xfrm>
              <a:off x="766" y="3701"/>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chemeClr val="accent2"/>
                  </a:solidFill>
                  <a:latin typeface="Times New Roman" pitchFamily="18" charset="0"/>
                </a:rPr>
                <a:t>p</a:t>
              </a:r>
              <a:r>
                <a:rPr lang="en-US" altLang="he-IL" b="1" baseline="30000">
                  <a:solidFill>
                    <a:schemeClr val="accent2"/>
                  </a:solidFill>
                  <a:latin typeface="Times New Roman" pitchFamily="18" charset="0"/>
                </a:rPr>
                <a:t>-</a:t>
              </a:r>
              <a:endParaRPr lang="en-US" altLang="he-IL" b="1">
                <a:solidFill>
                  <a:schemeClr val="accent2"/>
                </a:solidFill>
                <a:latin typeface="Times New Roman" pitchFamily="18" charset="0"/>
              </a:endParaRPr>
            </a:p>
          </p:txBody>
        </p:sp>
        <p:sp>
          <p:nvSpPr>
            <p:cNvPr id="43036" name="Text Box 48"/>
            <p:cNvSpPr txBox="1">
              <a:spLocks noChangeAspect="1" noChangeArrowheads="1"/>
            </p:cNvSpPr>
            <p:nvPr/>
          </p:nvSpPr>
          <p:spPr bwMode="auto">
            <a:xfrm>
              <a:off x="758" y="3260"/>
              <a:ext cx="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rgbClr val="CC3300"/>
                  </a:solidFill>
                  <a:latin typeface="Times New Roman" pitchFamily="18" charset="0"/>
                </a:rPr>
                <a:t>p</a:t>
              </a:r>
              <a:r>
                <a:rPr lang="en-US" altLang="he-IL" b="1" baseline="30000">
                  <a:solidFill>
                    <a:srgbClr val="CC3300"/>
                  </a:solidFill>
                  <a:latin typeface="Times New Roman" pitchFamily="18" charset="0"/>
                </a:rPr>
                <a:t>+</a:t>
              </a:r>
              <a:endParaRPr lang="en-US" altLang="he-IL" b="1">
                <a:solidFill>
                  <a:srgbClr val="CC3300"/>
                </a:solidFill>
                <a:latin typeface="Times New Roman" pitchFamily="18" charset="0"/>
              </a:endParaRPr>
            </a:p>
          </p:txBody>
        </p:sp>
        <p:sp>
          <p:nvSpPr>
            <p:cNvPr id="43037" name="Text Box 49"/>
            <p:cNvSpPr txBox="1">
              <a:spLocks noChangeAspect="1" noChangeArrowheads="1"/>
            </p:cNvSpPr>
            <p:nvPr/>
          </p:nvSpPr>
          <p:spPr bwMode="auto">
            <a:xfrm>
              <a:off x="1136" y="3709"/>
              <a:ext cx="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rgbClr val="CC3300"/>
                  </a:solidFill>
                  <a:latin typeface="Times New Roman" pitchFamily="18" charset="0"/>
                </a:rPr>
                <a:t>p</a:t>
              </a:r>
              <a:r>
                <a:rPr lang="en-US" altLang="he-IL" b="1" baseline="30000">
                  <a:solidFill>
                    <a:srgbClr val="CC3300"/>
                  </a:solidFill>
                  <a:latin typeface="Times New Roman" pitchFamily="18" charset="0"/>
                </a:rPr>
                <a:t>+</a:t>
              </a:r>
              <a:endParaRPr lang="en-US" altLang="he-IL" b="1">
                <a:solidFill>
                  <a:srgbClr val="CC3300"/>
                </a:solidFill>
                <a:latin typeface="Times New Roman" pitchFamily="18" charset="0"/>
              </a:endParaRPr>
            </a:p>
          </p:txBody>
        </p:sp>
        <p:sp>
          <p:nvSpPr>
            <p:cNvPr id="43038" name="Text Box 50"/>
            <p:cNvSpPr txBox="1">
              <a:spLocks noChangeAspect="1" noChangeArrowheads="1"/>
            </p:cNvSpPr>
            <p:nvPr/>
          </p:nvSpPr>
          <p:spPr bwMode="auto">
            <a:xfrm>
              <a:off x="1128" y="3268"/>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chemeClr val="accent2"/>
                  </a:solidFill>
                  <a:latin typeface="Times New Roman" pitchFamily="18" charset="0"/>
                </a:rPr>
                <a:t>p</a:t>
              </a:r>
              <a:r>
                <a:rPr lang="en-US" altLang="he-IL" b="1" baseline="30000">
                  <a:solidFill>
                    <a:schemeClr val="accent2"/>
                  </a:solidFill>
                  <a:latin typeface="Times New Roman" pitchFamily="18" charset="0"/>
                </a:rPr>
                <a:t>-</a:t>
              </a:r>
              <a:endParaRPr lang="en-US" altLang="he-IL" b="1">
                <a:solidFill>
                  <a:schemeClr val="accent2"/>
                </a:solidFill>
                <a:latin typeface="Times New Roman" pitchFamily="18" charset="0"/>
              </a:endParaRPr>
            </a:p>
          </p:txBody>
        </p:sp>
        <p:sp>
          <p:nvSpPr>
            <p:cNvPr id="43039" name="Text Box 51"/>
            <p:cNvSpPr txBox="1">
              <a:spLocks noChangeAspect="1" noChangeArrowheads="1"/>
            </p:cNvSpPr>
            <p:nvPr/>
          </p:nvSpPr>
          <p:spPr bwMode="auto">
            <a:xfrm>
              <a:off x="3102" y="3168"/>
              <a:ext cx="2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rgbClr val="CC3300"/>
                  </a:solidFill>
                  <a:latin typeface="Times New Roman" pitchFamily="18" charset="0"/>
                </a:rPr>
                <a:t>+</a:t>
              </a:r>
            </a:p>
          </p:txBody>
        </p:sp>
        <p:sp>
          <p:nvSpPr>
            <p:cNvPr id="43040" name="Text Box 52"/>
            <p:cNvSpPr txBox="1">
              <a:spLocks noChangeAspect="1" noChangeArrowheads="1"/>
            </p:cNvSpPr>
            <p:nvPr/>
          </p:nvSpPr>
          <p:spPr bwMode="auto">
            <a:xfrm>
              <a:off x="3444" y="3168"/>
              <a:ext cx="2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rgbClr val="CC3300"/>
                  </a:solidFill>
                  <a:latin typeface="Times New Roman" pitchFamily="18" charset="0"/>
                </a:rPr>
                <a:t>+</a:t>
              </a:r>
            </a:p>
          </p:txBody>
        </p:sp>
        <p:sp>
          <p:nvSpPr>
            <p:cNvPr id="43041" name="Text Box 53"/>
            <p:cNvSpPr txBox="1">
              <a:spLocks noChangeAspect="1" noChangeArrowheads="1"/>
            </p:cNvSpPr>
            <p:nvPr/>
          </p:nvSpPr>
          <p:spPr bwMode="auto">
            <a:xfrm>
              <a:off x="3469" y="3246"/>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chemeClr val="accent2"/>
                  </a:solidFill>
                  <a:latin typeface="Times New Roman" pitchFamily="18" charset="0"/>
                </a:rPr>
                <a:t>-</a:t>
              </a:r>
            </a:p>
          </p:txBody>
        </p:sp>
        <p:sp>
          <p:nvSpPr>
            <p:cNvPr id="43042" name="Text Box 54"/>
            <p:cNvSpPr txBox="1">
              <a:spLocks noChangeAspect="1" noChangeArrowheads="1"/>
            </p:cNvSpPr>
            <p:nvPr/>
          </p:nvSpPr>
          <p:spPr bwMode="auto">
            <a:xfrm>
              <a:off x="3138" y="3243"/>
              <a:ext cx="1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800" b="1">
                  <a:solidFill>
                    <a:schemeClr val="accent2"/>
                  </a:solidFill>
                  <a:latin typeface="Times New Roman" pitchFamily="18" charset="0"/>
                </a:rPr>
                <a:t>-</a:t>
              </a:r>
            </a:p>
          </p:txBody>
        </p:sp>
        <p:sp>
          <p:nvSpPr>
            <p:cNvPr id="43043" name="Text Box 55"/>
            <p:cNvSpPr txBox="1">
              <a:spLocks noChangeAspect="1" noChangeArrowheads="1"/>
            </p:cNvSpPr>
            <p:nvPr/>
          </p:nvSpPr>
          <p:spPr bwMode="auto">
            <a:xfrm>
              <a:off x="2784" y="3429"/>
              <a:ext cx="115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Anti-bonding</a:t>
              </a:r>
            </a:p>
            <a:p>
              <a:pPr algn="ctr" rtl="0"/>
              <a:r>
                <a:rPr lang="en-US" altLang="he-IL" sz="2400">
                  <a:latin typeface="Times New Roman" pitchFamily="18" charset="0"/>
                  <a:sym typeface="Symbol" pitchFamily="18" charset="2"/>
                </a:rPr>
                <a:t>*</a:t>
              </a:r>
            </a:p>
          </p:txBody>
        </p:sp>
        <p:grpSp>
          <p:nvGrpSpPr>
            <p:cNvPr id="43044" name="Group 56"/>
            <p:cNvGrpSpPr>
              <a:grpSpLocks noChangeAspect="1"/>
            </p:cNvGrpSpPr>
            <p:nvPr/>
          </p:nvGrpSpPr>
          <p:grpSpPr bwMode="auto">
            <a:xfrm>
              <a:off x="1851" y="3138"/>
              <a:ext cx="171" cy="891"/>
              <a:chOff x="912" y="1152"/>
              <a:chExt cx="240" cy="1248"/>
            </a:xfrm>
          </p:grpSpPr>
          <p:sp>
            <p:nvSpPr>
              <p:cNvPr id="43051" name="Oval 57"/>
              <p:cNvSpPr>
                <a:spLocks noChangeAspect="1" noChangeArrowheads="1"/>
              </p:cNvSpPr>
              <p:nvPr/>
            </p:nvSpPr>
            <p:spPr bwMode="auto">
              <a:xfrm>
                <a:off x="912" y="1152"/>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2" name="Oval 58"/>
              <p:cNvSpPr>
                <a:spLocks noChangeAspect="1" noChangeArrowheads="1"/>
              </p:cNvSpPr>
              <p:nvPr/>
            </p:nvSpPr>
            <p:spPr bwMode="auto">
              <a:xfrm>
                <a:off x="912" y="1776"/>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3" name="Oval 59"/>
              <p:cNvSpPr>
                <a:spLocks noChangeAspect="1" noChangeArrowheads="1"/>
              </p:cNvSpPr>
              <p:nvPr/>
            </p:nvSpPr>
            <p:spPr bwMode="auto">
              <a:xfrm>
                <a:off x="978" y="1728"/>
                <a:ext cx="96" cy="9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43045" name="Group 60"/>
            <p:cNvGrpSpPr>
              <a:grpSpLocks noChangeAspect="1"/>
            </p:cNvGrpSpPr>
            <p:nvPr/>
          </p:nvGrpSpPr>
          <p:grpSpPr bwMode="auto">
            <a:xfrm flipV="1">
              <a:off x="2227" y="3138"/>
              <a:ext cx="171" cy="891"/>
              <a:chOff x="912" y="1152"/>
              <a:chExt cx="240" cy="1248"/>
            </a:xfrm>
          </p:grpSpPr>
          <p:sp>
            <p:nvSpPr>
              <p:cNvPr id="43048" name="Oval 61"/>
              <p:cNvSpPr>
                <a:spLocks noChangeAspect="1" noChangeArrowheads="1"/>
              </p:cNvSpPr>
              <p:nvPr/>
            </p:nvSpPr>
            <p:spPr bwMode="auto">
              <a:xfrm>
                <a:off x="912" y="1152"/>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9" name="Oval 62"/>
              <p:cNvSpPr>
                <a:spLocks noChangeAspect="1" noChangeArrowheads="1"/>
              </p:cNvSpPr>
              <p:nvPr/>
            </p:nvSpPr>
            <p:spPr bwMode="auto">
              <a:xfrm>
                <a:off x="912" y="1776"/>
                <a:ext cx="240" cy="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0" name="Oval 63"/>
              <p:cNvSpPr>
                <a:spLocks noChangeAspect="1" noChangeArrowheads="1"/>
              </p:cNvSpPr>
              <p:nvPr/>
            </p:nvSpPr>
            <p:spPr bwMode="auto">
              <a:xfrm>
                <a:off x="978" y="1728"/>
                <a:ext cx="96" cy="9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43046" name="AutoShape 64"/>
            <p:cNvSpPr>
              <a:spLocks noChangeArrowheads="1"/>
            </p:cNvSpPr>
            <p:nvPr/>
          </p:nvSpPr>
          <p:spPr bwMode="auto">
            <a:xfrm>
              <a:off x="1440" y="3408"/>
              <a:ext cx="288" cy="240"/>
            </a:xfrm>
            <a:prstGeom prst="rightArrow">
              <a:avLst>
                <a:gd name="adj1" fmla="val 50000"/>
                <a:gd name="adj2" fmla="val 30000"/>
              </a:avLst>
            </a:prstGeom>
            <a:solidFill>
              <a:srgbClr val="008000"/>
            </a:solidFill>
            <a:ln w="9525">
              <a:solidFill>
                <a:srgbClr val="008000"/>
              </a:solidFill>
              <a:miter lim="800000"/>
              <a:headEnd/>
              <a:tailEnd/>
            </a:ln>
          </p:spPr>
          <p:txBody>
            <a:bodyPr wrap="none" anchor="ctr"/>
            <a:lstStyle/>
            <a:p>
              <a:endParaRPr lang="en-US"/>
            </a:p>
          </p:txBody>
        </p:sp>
        <p:sp>
          <p:nvSpPr>
            <p:cNvPr id="43047" name="Text Box 65"/>
            <p:cNvSpPr txBox="1">
              <a:spLocks noChangeArrowheads="1"/>
            </p:cNvSpPr>
            <p:nvPr/>
          </p:nvSpPr>
          <p:spPr bwMode="auto">
            <a:xfrm>
              <a:off x="2427" y="3369"/>
              <a:ext cx="2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3200" b="1">
                  <a:latin typeface="Times New Roman" pitchFamily="18" charset="0"/>
                </a:rPr>
                <a:t>=</a:t>
              </a:r>
            </a:p>
          </p:txBody>
        </p:sp>
      </p:grpSp>
      <p:grpSp>
        <p:nvGrpSpPr>
          <p:cNvPr id="43012" name="Group 66"/>
          <p:cNvGrpSpPr>
            <a:grpSpLocks/>
          </p:cNvGrpSpPr>
          <p:nvPr/>
        </p:nvGrpSpPr>
        <p:grpSpPr bwMode="auto">
          <a:xfrm>
            <a:off x="525463" y="152400"/>
            <a:ext cx="3894137" cy="2387600"/>
            <a:chOff x="811" y="96"/>
            <a:chExt cx="2453" cy="1504"/>
          </a:xfrm>
        </p:grpSpPr>
        <p:sp>
          <p:nvSpPr>
            <p:cNvPr id="43017" name="Oval 67"/>
            <p:cNvSpPr>
              <a:spLocks noChangeAspect="1" noChangeArrowheads="1"/>
            </p:cNvSpPr>
            <p:nvPr/>
          </p:nvSpPr>
          <p:spPr bwMode="auto">
            <a:xfrm>
              <a:off x="811" y="454"/>
              <a:ext cx="171" cy="4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8" name="Oval 68"/>
            <p:cNvSpPr>
              <a:spLocks noChangeAspect="1" noChangeArrowheads="1"/>
            </p:cNvSpPr>
            <p:nvPr/>
          </p:nvSpPr>
          <p:spPr bwMode="auto">
            <a:xfrm>
              <a:off x="811" y="899"/>
              <a:ext cx="171" cy="4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019" name="Group 69"/>
            <p:cNvGrpSpPr>
              <a:grpSpLocks noChangeAspect="1"/>
            </p:cNvGrpSpPr>
            <p:nvPr/>
          </p:nvGrpSpPr>
          <p:grpSpPr bwMode="auto">
            <a:xfrm>
              <a:off x="1187" y="899"/>
              <a:ext cx="171" cy="410"/>
              <a:chOff x="1344" y="1680"/>
              <a:chExt cx="240" cy="576"/>
            </a:xfrm>
          </p:grpSpPr>
          <p:sp>
            <p:nvSpPr>
              <p:cNvPr id="43031" name="Arc 70"/>
              <p:cNvSpPr>
                <a:spLocks noChangeAspect="1"/>
              </p:cNvSpPr>
              <p:nvPr/>
            </p:nvSpPr>
            <p:spPr bwMode="auto">
              <a:xfrm flipH="1" flipV="1">
                <a:off x="1344" y="196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3032" name="Arc 71"/>
              <p:cNvSpPr>
                <a:spLocks noChangeAspect="1"/>
              </p:cNvSpPr>
              <p:nvPr/>
            </p:nvSpPr>
            <p:spPr bwMode="auto">
              <a:xfrm flipH="1">
                <a:off x="1344" y="1680"/>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43020" name="Group 72"/>
            <p:cNvGrpSpPr>
              <a:grpSpLocks noChangeAspect="1"/>
            </p:cNvGrpSpPr>
            <p:nvPr/>
          </p:nvGrpSpPr>
          <p:grpSpPr bwMode="auto">
            <a:xfrm flipH="1">
              <a:off x="1354" y="490"/>
              <a:ext cx="172" cy="411"/>
              <a:chOff x="1344" y="1680"/>
              <a:chExt cx="240" cy="576"/>
            </a:xfrm>
          </p:grpSpPr>
          <p:sp>
            <p:nvSpPr>
              <p:cNvPr id="43029" name="Arc 73"/>
              <p:cNvSpPr>
                <a:spLocks noChangeAspect="1"/>
              </p:cNvSpPr>
              <p:nvPr/>
            </p:nvSpPr>
            <p:spPr bwMode="auto">
              <a:xfrm flipH="1" flipV="1">
                <a:off x="1344" y="1968"/>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3030" name="Arc 74"/>
              <p:cNvSpPr>
                <a:spLocks noChangeAspect="1"/>
              </p:cNvSpPr>
              <p:nvPr/>
            </p:nvSpPr>
            <p:spPr bwMode="auto">
              <a:xfrm flipH="1">
                <a:off x="1344" y="1680"/>
                <a:ext cx="240"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43021" name="Line 75"/>
            <p:cNvSpPr>
              <a:spLocks noChangeAspect="1" noChangeShapeType="1"/>
            </p:cNvSpPr>
            <p:nvPr/>
          </p:nvSpPr>
          <p:spPr bwMode="auto">
            <a:xfrm>
              <a:off x="1358" y="249"/>
              <a:ext cx="0" cy="1095"/>
            </a:xfrm>
            <a:prstGeom prst="line">
              <a:avLst/>
            </a:prstGeom>
            <a:noFill/>
            <a:ln w="9525">
              <a:solidFill>
                <a:schemeClr val="tx1"/>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GB"/>
            </a:p>
          </p:txBody>
        </p:sp>
        <p:sp>
          <p:nvSpPr>
            <p:cNvPr id="43022" name="Text Box 76"/>
            <p:cNvSpPr txBox="1">
              <a:spLocks noChangeAspect="1" noChangeArrowheads="1"/>
            </p:cNvSpPr>
            <p:nvPr/>
          </p:nvSpPr>
          <p:spPr bwMode="auto">
            <a:xfrm>
              <a:off x="1385" y="9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latin typeface="Times New Roman" pitchFamily="18" charset="0"/>
                </a:rPr>
                <a:t>Z</a:t>
              </a:r>
            </a:p>
          </p:txBody>
        </p:sp>
        <p:sp>
          <p:nvSpPr>
            <p:cNvPr id="43023" name="Line 77"/>
            <p:cNvSpPr>
              <a:spLocks noChangeAspect="1" noChangeShapeType="1"/>
            </p:cNvSpPr>
            <p:nvPr/>
          </p:nvSpPr>
          <p:spPr bwMode="auto">
            <a:xfrm>
              <a:off x="1153" y="1309"/>
              <a:ext cx="684"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43024" name="Text Box 78"/>
            <p:cNvSpPr txBox="1">
              <a:spLocks noChangeAspect="1" noChangeArrowheads="1"/>
            </p:cNvSpPr>
            <p:nvPr/>
          </p:nvSpPr>
          <p:spPr bwMode="auto">
            <a:xfrm>
              <a:off x="1187" y="1350"/>
              <a:ext cx="7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latin typeface="Times New Roman" pitchFamily="18" charset="0"/>
                </a:rPr>
                <a:t>Amplitude</a:t>
              </a:r>
            </a:p>
          </p:txBody>
        </p:sp>
        <p:sp>
          <p:nvSpPr>
            <p:cNvPr id="43025" name="Text Box 79"/>
            <p:cNvSpPr txBox="1">
              <a:spLocks noChangeAspect="1" noChangeArrowheads="1"/>
            </p:cNvSpPr>
            <p:nvPr/>
          </p:nvSpPr>
          <p:spPr bwMode="auto">
            <a:xfrm>
              <a:off x="1351" y="584"/>
              <a:ext cx="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rgbClr val="CC3300"/>
                  </a:solidFill>
                  <a:latin typeface="Times New Roman" pitchFamily="18" charset="0"/>
                </a:rPr>
                <a:t>p</a:t>
              </a:r>
              <a:r>
                <a:rPr lang="en-US" altLang="he-IL" b="1" baseline="30000">
                  <a:solidFill>
                    <a:srgbClr val="CC3300"/>
                  </a:solidFill>
                  <a:latin typeface="Times New Roman" pitchFamily="18" charset="0"/>
                </a:rPr>
                <a:t>+</a:t>
              </a:r>
              <a:endParaRPr lang="en-US" altLang="he-IL" b="1">
                <a:solidFill>
                  <a:srgbClr val="CC3300"/>
                </a:solidFill>
                <a:latin typeface="Times New Roman" pitchFamily="18" charset="0"/>
              </a:endParaRPr>
            </a:p>
          </p:txBody>
        </p:sp>
        <p:sp>
          <p:nvSpPr>
            <p:cNvPr id="43026" name="Text Box 80"/>
            <p:cNvSpPr txBox="1">
              <a:spLocks noChangeAspect="1" noChangeArrowheads="1"/>
            </p:cNvSpPr>
            <p:nvPr/>
          </p:nvSpPr>
          <p:spPr bwMode="auto">
            <a:xfrm>
              <a:off x="1196" y="999"/>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b="1">
                  <a:solidFill>
                    <a:schemeClr val="accent2"/>
                  </a:solidFill>
                  <a:latin typeface="Times New Roman" pitchFamily="18" charset="0"/>
                </a:rPr>
                <a:t>p</a:t>
              </a:r>
              <a:r>
                <a:rPr lang="en-US" altLang="he-IL" b="1" baseline="30000">
                  <a:solidFill>
                    <a:schemeClr val="accent2"/>
                  </a:solidFill>
                  <a:latin typeface="Times New Roman" pitchFamily="18" charset="0"/>
                </a:rPr>
                <a:t>-</a:t>
              </a:r>
              <a:endParaRPr lang="en-US" altLang="he-IL" b="1">
                <a:solidFill>
                  <a:schemeClr val="accent2"/>
                </a:solidFill>
                <a:latin typeface="Times New Roman" pitchFamily="18" charset="0"/>
              </a:endParaRPr>
            </a:p>
          </p:txBody>
        </p:sp>
        <p:sp>
          <p:nvSpPr>
            <p:cNvPr id="43027" name="Oval 81"/>
            <p:cNvSpPr>
              <a:spLocks noChangeAspect="1" noChangeArrowheads="1"/>
            </p:cNvSpPr>
            <p:nvPr/>
          </p:nvSpPr>
          <p:spPr bwMode="auto">
            <a:xfrm>
              <a:off x="858" y="865"/>
              <a:ext cx="69" cy="68"/>
            </a:xfrm>
            <a:prstGeom prst="ellipse">
              <a:avLst/>
            </a:prstGeom>
            <a:solidFill>
              <a:schemeClr val="tx1"/>
            </a:solidFill>
            <a:ln w="9525">
              <a:solidFill>
                <a:schemeClr val="tx1"/>
              </a:solidFill>
              <a:round/>
              <a:headEnd/>
              <a:tailEnd/>
            </a:ln>
          </p:spPr>
          <p:txBody>
            <a:bodyPr wrap="none" anchor="ctr"/>
            <a:lstStyle/>
            <a:p>
              <a:endParaRPr lang="en-US"/>
            </a:p>
          </p:txBody>
        </p:sp>
        <p:sp>
          <p:nvSpPr>
            <p:cNvPr id="43028" name="Text Box 82"/>
            <p:cNvSpPr txBox="1">
              <a:spLocks noChangeArrowheads="1"/>
            </p:cNvSpPr>
            <p:nvPr/>
          </p:nvSpPr>
          <p:spPr bwMode="auto">
            <a:xfrm>
              <a:off x="1875" y="526"/>
              <a:ext cx="138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The phase of the</a:t>
              </a:r>
            </a:p>
            <a:p>
              <a:pPr algn="ctr" rtl="0"/>
              <a:r>
                <a:rPr lang="en-US" altLang="he-IL" sz="2400">
                  <a:latin typeface="Times New Roman" pitchFamily="18" charset="0"/>
                </a:rPr>
                <a:t>wave function</a:t>
              </a:r>
            </a:p>
          </p:txBody>
        </p:sp>
      </p:grpSp>
      <p:sp>
        <p:nvSpPr>
          <p:cNvPr id="43013" name="Text Box 83"/>
          <p:cNvSpPr txBox="1">
            <a:spLocks noChangeArrowheads="1"/>
          </p:cNvSpPr>
          <p:nvPr/>
        </p:nvSpPr>
        <p:spPr bwMode="auto">
          <a:xfrm>
            <a:off x="4770438" y="76200"/>
            <a:ext cx="303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u="sng"/>
              <a:t>Molecular </a:t>
            </a:r>
            <a:r>
              <a:rPr lang="en-US" sz="2800" u="sng">
                <a:latin typeface="Symbol" pitchFamily="18" charset="2"/>
              </a:rPr>
              <a:t>p</a:t>
            </a:r>
            <a:r>
              <a:rPr lang="en-US" sz="2800" u="sng"/>
              <a:t> levels</a:t>
            </a:r>
          </a:p>
        </p:txBody>
      </p:sp>
      <p:sp>
        <p:nvSpPr>
          <p:cNvPr id="43014" name="Text Box 84"/>
          <p:cNvSpPr txBox="1">
            <a:spLocks noChangeArrowheads="1"/>
          </p:cNvSpPr>
          <p:nvPr/>
        </p:nvSpPr>
        <p:spPr bwMode="auto">
          <a:xfrm>
            <a:off x="6534150" y="5805488"/>
            <a:ext cx="13906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Stable state</a:t>
            </a:r>
          </a:p>
        </p:txBody>
      </p:sp>
      <p:sp>
        <p:nvSpPr>
          <p:cNvPr id="43015" name="Text Box 85"/>
          <p:cNvSpPr txBox="1">
            <a:spLocks noChangeArrowheads="1"/>
          </p:cNvSpPr>
          <p:nvPr/>
        </p:nvSpPr>
        <p:spPr bwMode="auto">
          <a:xfrm>
            <a:off x="6292850" y="3595688"/>
            <a:ext cx="193675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Less Stable state</a:t>
            </a:r>
          </a:p>
        </p:txBody>
      </p:sp>
      <p:sp>
        <p:nvSpPr>
          <p:cNvPr id="43016" name="Text Box 86"/>
          <p:cNvSpPr txBox="1">
            <a:spLocks noChangeArrowheads="1"/>
          </p:cNvSpPr>
          <p:nvPr/>
        </p:nvSpPr>
        <p:spPr bwMode="auto">
          <a:xfrm>
            <a:off x="4221163" y="2489200"/>
            <a:ext cx="2173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u="sng"/>
              <a:t>Consider 2 atoms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781800" y="152400"/>
            <a:ext cx="1809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600" u="sng"/>
              <a:t>4 atoms</a:t>
            </a:r>
          </a:p>
        </p:txBody>
      </p:sp>
      <p:grpSp>
        <p:nvGrpSpPr>
          <p:cNvPr id="44035" name="Group 3"/>
          <p:cNvGrpSpPr>
            <a:grpSpLocks/>
          </p:cNvGrpSpPr>
          <p:nvPr/>
        </p:nvGrpSpPr>
        <p:grpSpPr bwMode="auto">
          <a:xfrm>
            <a:off x="1200150" y="5029200"/>
            <a:ext cx="3600450" cy="1600200"/>
            <a:chOff x="756" y="2928"/>
            <a:chExt cx="2694" cy="1344"/>
          </a:xfrm>
        </p:grpSpPr>
        <p:grpSp>
          <p:nvGrpSpPr>
            <p:cNvPr id="44221" name="Group 4"/>
            <p:cNvGrpSpPr>
              <a:grpSpLocks/>
            </p:cNvGrpSpPr>
            <p:nvPr/>
          </p:nvGrpSpPr>
          <p:grpSpPr bwMode="auto">
            <a:xfrm>
              <a:off x="756" y="3504"/>
              <a:ext cx="2694" cy="768"/>
              <a:chOff x="671" y="3936"/>
              <a:chExt cx="2694" cy="768"/>
            </a:xfrm>
          </p:grpSpPr>
          <p:grpSp>
            <p:nvGrpSpPr>
              <p:cNvPr id="44254" name="Group 5"/>
              <p:cNvGrpSpPr>
                <a:grpSpLocks/>
              </p:cNvGrpSpPr>
              <p:nvPr/>
            </p:nvGrpSpPr>
            <p:grpSpPr bwMode="auto">
              <a:xfrm>
                <a:off x="1770" y="4197"/>
                <a:ext cx="489" cy="507"/>
                <a:chOff x="1770" y="4197"/>
                <a:chExt cx="489" cy="507"/>
              </a:xfrm>
            </p:grpSpPr>
            <p:sp>
              <p:nvSpPr>
                <p:cNvPr id="44287" name="Oval 6"/>
                <p:cNvSpPr>
                  <a:spLocks noChangeArrowheads="1"/>
                </p:cNvSpPr>
                <p:nvPr/>
              </p:nvSpPr>
              <p:spPr bwMode="auto">
                <a:xfrm>
                  <a:off x="1770" y="4332"/>
                  <a:ext cx="489" cy="240"/>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8" name="Oval 7"/>
                <p:cNvSpPr>
                  <a:spLocks noChangeArrowheads="1"/>
                </p:cNvSpPr>
                <p:nvPr/>
              </p:nvSpPr>
              <p:spPr bwMode="auto">
                <a:xfrm>
                  <a:off x="1824" y="4512"/>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9" name="Oval 8"/>
                <p:cNvSpPr>
                  <a:spLocks noChangeArrowheads="1"/>
                </p:cNvSpPr>
                <p:nvPr/>
              </p:nvSpPr>
              <p:spPr bwMode="auto">
                <a:xfrm>
                  <a:off x="1824" y="4197"/>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255" name="Group 9"/>
              <p:cNvGrpSpPr>
                <a:grpSpLocks/>
              </p:cNvGrpSpPr>
              <p:nvPr/>
            </p:nvGrpSpPr>
            <p:grpSpPr bwMode="auto">
              <a:xfrm>
                <a:off x="671" y="3936"/>
                <a:ext cx="1326" cy="756"/>
                <a:chOff x="671" y="3936"/>
                <a:chExt cx="1326" cy="756"/>
              </a:xfrm>
            </p:grpSpPr>
            <p:grpSp>
              <p:nvGrpSpPr>
                <p:cNvPr id="44272" name="Group 10"/>
                <p:cNvGrpSpPr>
                  <a:grpSpLocks/>
                </p:cNvGrpSpPr>
                <p:nvPr/>
              </p:nvGrpSpPr>
              <p:grpSpPr bwMode="auto">
                <a:xfrm>
                  <a:off x="1344" y="3944"/>
                  <a:ext cx="653" cy="432"/>
                  <a:chOff x="1344" y="3944"/>
                  <a:chExt cx="653" cy="432"/>
                </a:xfrm>
              </p:grpSpPr>
              <p:sp>
                <p:nvSpPr>
                  <p:cNvPr id="44284" name="Oval 11"/>
                  <p:cNvSpPr>
                    <a:spLocks noChangeArrowheads="1"/>
                  </p:cNvSpPr>
                  <p:nvPr/>
                </p:nvSpPr>
                <p:spPr bwMode="auto">
                  <a:xfrm rot="-5400000">
                    <a:off x="1457"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5" name="Oval 12"/>
                  <p:cNvSpPr>
                    <a:spLocks noChangeArrowheads="1"/>
                  </p:cNvSpPr>
                  <p:nvPr/>
                </p:nvSpPr>
                <p:spPr bwMode="auto">
                  <a:xfrm rot="-5400000">
                    <a:off x="1706"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6" name="Oval 13"/>
                  <p:cNvSpPr>
                    <a:spLocks noChangeArrowheads="1"/>
                  </p:cNvSpPr>
                  <p:nvPr/>
                </p:nvSpPr>
                <p:spPr bwMode="auto">
                  <a:xfrm rot="-5400000">
                    <a:off x="1300"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273" name="Group 14"/>
                <p:cNvGrpSpPr>
                  <a:grpSpLocks/>
                </p:cNvGrpSpPr>
                <p:nvPr/>
              </p:nvGrpSpPr>
              <p:grpSpPr bwMode="auto">
                <a:xfrm>
                  <a:off x="1087" y="4185"/>
                  <a:ext cx="489" cy="507"/>
                  <a:chOff x="1087" y="4185"/>
                  <a:chExt cx="489" cy="507"/>
                </a:xfrm>
              </p:grpSpPr>
              <p:sp>
                <p:nvSpPr>
                  <p:cNvPr id="44281" name="Oval 15"/>
                  <p:cNvSpPr>
                    <a:spLocks noChangeArrowheads="1"/>
                  </p:cNvSpPr>
                  <p:nvPr/>
                </p:nvSpPr>
                <p:spPr bwMode="auto">
                  <a:xfrm>
                    <a:off x="1087" y="4320"/>
                    <a:ext cx="489" cy="240"/>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2" name="Oval 16"/>
                  <p:cNvSpPr>
                    <a:spLocks noChangeArrowheads="1"/>
                  </p:cNvSpPr>
                  <p:nvPr/>
                </p:nvSpPr>
                <p:spPr bwMode="auto">
                  <a:xfrm>
                    <a:off x="1141" y="4500"/>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3" name="Oval 17"/>
                  <p:cNvSpPr>
                    <a:spLocks noChangeArrowheads="1"/>
                  </p:cNvSpPr>
                  <p:nvPr/>
                </p:nvSpPr>
                <p:spPr bwMode="auto">
                  <a:xfrm>
                    <a:off x="1141" y="4185"/>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274" name="Oval 18"/>
                <p:cNvSpPr>
                  <a:spLocks noChangeArrowheads="1"/>
                </p:cNvSpPr>
                <p:nvPr/>
              </p:nvSpPr>
              <p:spPr bwMode="auto">
                <a:xfrm>
                  <a:off x="760" y="4272"/>
                  <a:ext cx="490" cy="336"/>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75" name="Oval 19"/>
                <p:cNvSpPr>
                  <a:spLocks noChangeArrowheads="1"/>
                </p:cNvSpPr>
                <p:nvPr/>
              </p:nvSpPr>
              <p:spPr bwMode="auto">
                <a:xfrm>
                  <a:off x="1413" y="4272"/>
                  <a:ext cx="490" cy="336"/>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276" name="Group 20"/>
                <p:cNvGrpSpPr>
                  <a:grpSpLocks/>
                </p:cNvGrpSpPr>
                <p:nvPr/>
              </p:nvGrpSpPr>
              <p:grpSpPr bwMode="auto">
                <a:xfrm>
                  <a:off x="671" y="3944"/>
                  <a:ext cx="653" cy="432"/>
                  <a:chOff x="671" y="3944"/>
                  <a:chExt cx="653" cy="432"/>
                </a:xfrm>
              </p:grpSpPr>
              <p:sp>
                <p:nvSpPr>
                  <p:cNvPr id="44278" name="Oval 21"/>
                  <p:cNvSpPr>
                    <a:spLocks noChangeArrowheads="1"/>
                  </p:cNvSpPr>
                  <p:nvPr/>
                </p:nvSpPr>
                <p:spPr bwMode="auto">
                  <a:xfrm rot="-5400000">
                    <a:off x="784"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79" name="Oval 22"/>
                  <p:cNvSpPr>
                    <a:spLocks noChangeArrowheads="1"/>
                  </p:cNvSpPr>
                  <p:nvPr/>
                </p:nvSpPr>
                <p:spPr bwMode="auto">
                  <a:xfrm rot="-5400000">
                    <a:off x="1033"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80" name="Oval 23"/>
                  <p:cNvSpPr>
                    <a:spLocks noChangeArrowheads="1"/>
                  </p:cNvSpPr>
                  <p:nvPr/>
                </p:nvSpPr>
                <p:spPr bwMode="auto">
                  <a:xfrm rot="-5400000">
                    <a:off x="627"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277" name="Rectangle 24"/>
                <p:cNvSpPr>
                  <a:spLocks noChangeArrowheads="1"/>
                </p:cNvSpPr>
                <p:nvPr/>
              </p:nvSpPr>
              <p:spPr bwMode="auto">
                <a:xfrm>
                  <a:off x="869" y="3936"/>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4256" name="Group 25"/>
              <p:cNvGrpSpPr>
                <a:grpSpLocks/>
              </p:cNvGrpSpPr>
              <p:nvPr/>
            </p:nvGrpSpPr>
            <p:grpSpPr bwMode="auto">
              <a:xfrm>
                <a:off x="2039" y="3936"/>
                <a:ext cx="1326" cy="756"/>
                <a:chOff x="2039" y="3936"/>
                <a:chExt cx="1326" cy="756"/>
              </a:xfrm>
            </p:grpSpPr>
            <p:grpSp>
              <p:nvGrpSpPr>
                <p:cNvPr id="44257" name="Group 26"/>
                <p:cNvGrpSpPr>
                  <a:grpSpLocks/>
                </p:cNvGrpSpPr>
                <p:nvPr/>
              </p:nvGrpSpPr>
              <p:grpSpPr bwMode="auto">
                <a:xfrm>
                  <a:off x="2712" y="3944"/>
                  <a:ext cx="653" cy="432"/>
                  <a:chOff x="2712" y="3944"/>
                  <a:chExt cx="653" cy="432"/>
                </a:xfrm>
              </p:grpSpPr>
              <p:sp>
                <p:nvSpPr>
                  <p:cNvPr id="44269" name="Oval 27"/>
                  <p:cNvSpPr>
                    <a:spLocks noChangeArrowheads="1"/>
                  </p:cNvSpPr>
                  <p:nvPr/>
                </p:nvSpPr>
                <p:spPr bwMode="auto">
                  <a:xfrm rot="-5400000">
                    <a:off x="2825"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70" name="Oval 28"/>
                  <p:cNvSpPr>
                    <a:spLocks noChangeArrowheads="1"/>
                  </p:cNvSpPr>
                  <p:nvPr/>
                </p:nvSpPr>
                <p:spPr bwMode="auto">
                  <a:xfrm rot="-5400000">
                    <a:off x="3074"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71" name="Oval 29"/>
                  <p:cNvSpPr>
                    <a:spLocks noChangeArrowheads="1"/>
                  </p:cNvSpPr>
                  <p:nvPr/>
                </p:nvSpPr>
                <p:spPr bwMode="auto">
                  <a:xfrm rot="-5400000">
                    <a:off x="2668"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258" name="Group 30"/>
                <p:cNvGrpSpPr>
                  <a:grpSpLocks/>
                </p:cNvGrpSpPr>
                <p:nvPr/>
              </p:nvGrpSpPr>
              <p:grpSpPr bwMode="auto">
                <a:xfrm>
                  <a:off x="2454" y="4185"/>
                  <a:ext cx="489" cy="507"/>
                  <a:chOff x="2454" y="4185"/>
                  <a:chExt cx="489" cy="507"/>
                </a:xfrm>
              </p:grpSpPr>
              <p:sp>
                <p:nvSpPr>
                  <p:cNvPr id="44266" name="Oval 31"/>
                  <p:cNvSpPr>
                    <a:spLocks noChangeArrowheads="1"/>
                  </p:cNvSpPr>
                  <p:nvPr/>
                </p:nvSpPr>
                <p:spPr bwMode="auto">
                  <a:xfrm>
                    <a:off x="2454" y="4320"/>
                    <a:ext cx="489" cy="240"/>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67" name="Oval 32"/>
                  <p:cNvSpPr>
                    <a:spLocks noChangeArrowheads="1"/>
                  </p:cNvSpPr>
                  <p:nvPr/>
                </p:nvSpPr>
                <p:spPr bwMode="auto">
                  <a:xfrm>
                    <a:off x="2508" y="4500"/>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68" name="Oval 33"/>
                  <p:cNvSpPr>
                    <a:spLocks noChangeArrowheads="1"/>
                  </p:cNvSpPr>
                  <p:nvPr/>
                </p:nvSpPr>
                <p:spPr bwMode="auto">
                  <a:xfrm>
                    <a:off x="2508" y="4185"/>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259" name="Oval 34"/>
                <p:cNvSpPr>
                  <a:spLocks noChangeArrowheads="1"/>
                </p:cNvSpPr>
                <p:nvPr/>
              </p:nvSpPr>
              <p:spPr bwMode="auto">
                <a:xfrm>
                  <a:off x="2128" y="4272"/>
                  <a:ext cx="490" cy="336"/>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60" name="Oval 35"/>
                <p:cNvSpPr>
                  <a:spLocks noChangeArrowheads="1"/>
                </p:cNvSpPr>
                <p:nvPr/>
              </p:nvSpPr>
              <p:spPr bwMode="auto">
                <a:xfrm>
                  <a:off x="2781" y="4272"/>
                  <a:ext cx="490" cy="336"/>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261" name="Group 36"/>
                <p:cNvGrpSpPr>
                  <a:grpSpLocks/>
                </p:cNvGrpSpPr>
                <p:nvPr/>
              </p:nvGrpSpPr>
              <p:grpSpPr bwMode="auto">
                <a:xfrm>
                  <a:off x="2039" y="3944"/>
                  <a:ext cx="653" cy="432"/>
                  <a:chOff x="2039" y="3944"/>
                  <a:chExt cx="653" cy="432"/>
                </a:xfrm>
              </p:grpSpPr>
              <p:sp>
                <p:nvSpPr>
                  <p:cNvPr id="44263" name="Oval 37"/>
                  <p:cNvSpPr>
                    <a:spLocks noChangeArrowheads="1"/>
                  </p:cNvSpPr>
                  <p:nvPr/>
                </p:nvSpPr>
                <p:spPr bwMode="auto">
                  <a:xfrm rot="-5400000">
                    <a:off x="2152"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64" name="Oval 38"/>
                  <p:cNvSpPr>
                    <a:spLocks noChangeArrowheads="1"/>
                  </p:cNvSpPr>
                  <p:nvPr/>
                </p:nvSpPr>
                <p:spPr bwMode="auto">
                  <a:xfrm rot="-5400000">
                    <a:off x="2401"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65" name="Oval 39"/>
                  <p:cNvSpPr>
                    <a:spLocks noChangeArrowheads="1"/>
                  </p:cNvSpPr>
                  <p:nvPr/>
                </p:nvSpPr>
                <p:spPr bwMode="auto">
                  <a:xfrm rot="-5400000">
                    <a:off x="1995"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262" name="Rectangle 40"/>
                <p:cNvSpPr>
                  <a:spLocks noChangeArrowheads="1"/>
                </p:cNvSpPr>
                <p:nvPr/>
              </p:nvSpPr>
              <p:spPr bwMode="auto">
                <a:xfrm>
                  <a:off x="2237" y="3936"/>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44222" name="Group 41"/>
            <p:cNvGrpSpPr>
              <a:grpSpLocks/>
            </p:cNvGrpSpPr>
            <p:nvPr/>
          </p:nvGrpSpPr>
          <p:grpSpPr bwMode="auto">
            <a:xfrm>
              <a:off x="756" y="2928"/>
              <a:ext cx="2694" cy="768"/>
              <a:chOff x="671" y="3360"/>
              <a:chExt cx="2694" cy="768"/>
            </a:xfrm>
          </p:grpSpPr>
          <p:sp>
            <p:nvSpPr>
              <p:cNvPr id="44227" name="Oval 42"/>
              <p:cNvSpPr>
                <a:spLocks noChangeArrowheads="1"/>
              </p:cNvSpPr>
              <p:nvPr/>
            </p:nvSpPr>
            <p:spPr bwMode="auto">
              <a:xfrm flipV="1">
                <a:off x="1770" y="3492"/>
                <a:ext cx="489" cy="2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8" name="Oval 43"/>
              <p:cNvSpPr>
                <a:spLocks noChangeArrowheads="1"/>
              </p:cNvSpPr>
              <p:nvPr/>
            </p:nvSpPr>
            <p:spPr bwMode="auto">
              <a:xfrm flipV="1">
                <a:off x="1824" y="3360"/>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9" name="Oval 44"/>
              <p:cNvSpPr>
                <a:spLocks noChangeArrowheads="1"/>
              </p:cNvSpPr>
              <p:nvPr/>
            </p:nvSpPr>
            <p:spPr bwMode="auto">
              <a:xfrm flipV="1">
                <a:off x="1824" y="3675"/>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0" name="Oval 45"/>
              <p:cNvSpPr>
                <a:spLocks noChangeArrowheads="1"/>
              </p:cNvSpPr>
              <p:nvPr/>
            </p:nvSpPr>
            <p:spPr bwMode="auto">
              <a:xfrm rot="5400000" flipV="1">
                <a:off x="1457" y="3747"/>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1" name="Oval 46"/>
              <p:cNvSpPr>
                <a:spLocks noChangeArrowheads="1"/>
              </p:cNvSpPr>
              <p:nvPr/>
            </p:nvSpPr>
            <p:spPr bwMode="auto">
              <a:xfrm rot="5400000" flipV="1">
                <a:off x="1706"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2" name="Oval 47"/>
              <p:cNvSpPr>
                <a:spLocks noChangeArrowheads="1"/>
              </p:cNvSpPr>
              <p:nvPr/>
            </p:nvSpPr>
            <p:spPr bwMode="auto">
              <a:xfrm rot="5400000" flipV="1">
                <a:off x="1300"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3" name="Oval 48"/>
              <p:cNvSpPr>
                <a:spLocks noChangeArrowheads="1"/>
              </p:cNvSpPr>
              <p:nvPr/>
            </p:nvSpPr>
            <p:spPr bwMode="auto">
              <a:xfrm flipV="1">
                <a:off x="1087" y="3504"/>
                <a:ext cx="489" cy="2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4" name="Oval 49"/>
              <p:cNvSpPr>
                <a:spLocks noChangeArrowheads="1"/>
              </p:cNvSpPr>
              <p:nvPr/>
            </p:nvSpPr>
            <p:spPr bwMode="auto">
              <a:xfrm flipV="1">
                <a:off x="1141" y="3372"/>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5" name="Oval 50"/>
              <p:cNvSpPr>
                <a:spLocks noChangeArrowheads="1"/>
              </p:cNvSpPr>
              <p:nvPr/>
            </p:nvSpPr>
            <p:spPr bwMode="auto">
              <a:xfrm flipV="1">
                <a:off x="1141" y="3687"/>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6" name="Oval 51"/>
              <p:cNvSpPr>
                <a:spLocks noChangeArrowheads="1"/>
              </p:cNvSpPr>
              <p:nvPr/>
            </p:nvSpPr>
            <p:spPr bwMode="auto">
              <a:xfrm flipV="1">
                <a:off x="760" y="3456"/>
                <a:ext cx="490" cy="336"/>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7" name="Oval 52"/>
              <p:cNvSpPr>
                <a:spLocks noChangeArrowheads="1"/>
              </p:cNvSpPr>
              <p:nvPr/>
            </p:nvSpPr>
            <p:spPr bwMode="auto">
              <a:xfrm flipV="1">
                <a:off x="1413" y="3456"/>
                <a:ext cx="490" cy="336"/>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8" name="Oval 53"/>
              <p:cNvSpPr>
                <a:spLocks noChangeArrowheads="1"/>
              </p:cNvSpPr>
              <p:nvPr/>
            </p:nvSpPr>
            <p:spPr bwMode="auto">
              <a:xfrm rot="5400000" flipV="1">
                <a:off x="784" y="3747"/>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39" name="Oval 54"/>
              <p:cNvSpPr>
                <a:spLocks noChangeArrowheads="1"/>
              </p:cNvSpPr>
              <p:nvPr/>
            </p:nvSpPr>
            <p:spPr bwMode="auto">
              <a:xfrm rot="5400000" flipV="1">
                <a:off x="1033"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0" name="Oval 55"/>
              <p:cNvSpPr>
                <a:spLocks noChangeArrowheads="1"/>
              </p:cNvSpPr>
              <p:nvPr/>
            </p:nvSpPr>
            <p:spPr bwMode="auto">
              <a:xfrm rot="5400000" flipV="1">
                <a:off x="627"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1" name="Rectangle 56"/>
              <p:cNvSpPr>
                <a:spLocks noChangeArrowheads="1"/>
              </p:cNvSpPr>
              <p:nvPr/>
            </p:nvSpPr>
            <p:spPr bwMode="auto">
              <a:xfrm flipV="1">
                <a:off x="869" y="3936"/>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242" name="Oval 57"/>
              <p:cNvSpPr>
                <a:spLocks noChangeArrowheads="1"/>
              </p:cNvSpPr>
              <p:nvPr/>
            </p:nvSpPr>
            <p:spPr bwMode="auto">
              <a:xfrm rot="5400000" flipV="1">
                <a:off x="2825" y="3747"/>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3" name="Oval 58"/>
              <p:cNvSpPr>
                <a:spLocks noChangeArrowheads="1"/>
              </p:cNvSpPr>
              <p:nvPr/>
            </p:nvSpPr>
            <p:spPr bwMode="auto">
              <a:xfrm rot="5400000" flipV="1">
                <a:off x="3074"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4" name="Oval 59"/>
              <p:cNvSpPr>
                <a:spLocks noChangeArrowheads="1"/>
              </p:cNvSpPr>
              <p:nvPr/>
            </p:nvSpPr>
            <p:spPr bwMode="auto">
              <a:xfrm rot="5400000" flipV="1">
                <a:off x="2668"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5" name="Oval 60"/>
              <p:cNvSpPr>
                <a:spLocks noChangeArrowheads="1"/>
              </p:cNvSpPr>
              <p:nvPr/>
            </p:nvSpPr>
            <p:spPr bwMode="auto">
              <a:xfrm flipV="1">
                <a:off x="2454" y="3504"/>
                <a:ext cx="489" cy="2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6" name="Oval 61"/>
              <p:cNvSpPr>
                <a:spLocks noChangeArrowheads="1"/>
              </p:cNvSpPr>
              <p:nvPr/>
            </p:nvSpPr>
            <p:spPr bwMode="auto">
              <a:xfrm flipV="1">
                <a:off x="2508" y="3372"/>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7" name="Oval 62"/>
              <p:cNvSpPr>
                <a:spLocks noChangeArrowheads="1"/>
              </p:cNvSpPr>
              <p:nvPr/>
            </p:nvSpPr>
            <p:spPr bwMode="auto">
              <a:xfrm flipV="1">
                <a:off x="2508" y="3687"/>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8" name="Oval 63"/>
              <p:cNvSpPr>
                <a:spLocks noChangeArrowheads="1"/>
              </p:cNvSpPr>
              <p:nvPr/>
            </p:nvSpPr>
            <p:spPr bwMode="auto">
              <a:xfrm flipV="1">
                <a:off x="2128" y="3456"/>
                <a:ext cx="490" cy="336"/>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49" name="Oval 64"/>
              <p:cNvSpPr>
                <a:spLocks noChangeArrowheads="1"/>
              </p:cNvSpPr>
              <p:nvPr/>
            </p:nvSpPr>
            <p:spPr bwMode="auto">
              <a:xfrm flipV="1">
                <a:off x="2781" y="3456"/>
                <a:ext cx="490" cy="336"/>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50" name="Oval 65"/>
              <p:cNvSpPr>
                <a:spLocks noChangeArrowheads="1"/>
              </p:cNvSpPr>
              <p:nvPr/>
            </p:nvSpPr>
            <p:spPr bwMode="auto">
              <a:xfrm rot="5400000" flipV="1">
                <a:off x="2152" y="3747"/>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51" name="Oval 66"/>
              <p:cNvSpPr>
                <a:spLocks noChangeArrowheads="1"/>
              </p:cNvSpPr>
              <p:nvPr/>
            </p:nvSpPr>
            <p:spPr bwMode="auto">
              <a:xfrm rot="5400000" flipV="1">
                <a:off x="2401"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52" name="Oval 67"/>
              <p:cNvSpPr>
                <a:spLocks noChangeArrowheads="1"/>
              </p:cNvSpPr>
              <p:nvPr/>
            </p:nvSpPr>
            <p:spPr bwMode="auto">
              <a:xfrm rot="5400000" flipV="1">
                <a:off x="1995" y="377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53" name="Rectangle 68"/>
              <p:cNvSpPr>
                <a:spLocks noChangeArrowheads="1"/>
              </p:cNvSpPr>
              <p:nvPr/>
            </p:nvSpPr>
            <p:spPr bwMode="auto">
              <a:xfrm flipV="1">
                <a:off x="2237" y="3936"/>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4223" name="Oval 69"/>
            <p:cNvSpPr>
              <a:spLocks noChangeArrowheads="1"/>
            </p:cNvSpPr>
            <p:nvPr/>
          </p:nvSpPr>
          <p:spPr bwMode="auto">
            <a:xfrm>
              <a:off x="1002" y="3504"/>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4" name="Oval 70"/>
            <p:cNvSpPr>
              <a:spLocks noChangeArrowheads="1"/>
            </p:cNvSpPr>
            <p:nvPr/>
          </p:nvSpPr>
          <p:spPr bwMode="auto">
            <a:xfrm>
              <a:off x="1674" y="3504"/>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5" name="Oval 71"/>
            <p:cNvSpPr>
              <a:spLocks noChangeArrowheads="1"/>
            </p:cNvSpPr>
            <p:nvPr/>
          </p:nvSpPr>
          <p:spPr bwMode="auto">
            <a:xfrm>
              <a:off x="2394" y="3504"/>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6" name="Oval 72"/>
            <p:cNvSpPr>
              <a:spLocks noChangeArrowheads="1"/>
            </p:cNvSpPr>
            <p:nvPr/>
          </p:nvSpPr>
          <p:spPr bwMode="auto">
            <a:xfrm>
              <a:off x="3066" y="3504"/>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36" name="Line 73"/>
          <p:cNvSpPr>
            <a:spLocks noChangeShapeType="1"/>
          </p:cNvSpPr>
          <p:nvPr/>
        </p:nvSpPr>
        <p:spPr bwMode="auto">
          <a:xfrm>
            <a:off x="228600" y="5715000"/>
            <a:ext cx="8382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037" name="Line 74"/>
          <p:cNvSpPr>
            <a:spLocks noChangeShapeType="1"/>
          </p:cNvSpPr>
          <p:nvPr/>
        </p:nvSpPr>
        <p:spPr bwMode="auto">
          <a:xfrm flipV="1">
            <a:off x="838200" y="5410200"/>
            <a:ext cx="0"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44038" name="Line 75"/>
          <p:cNvSpPr>
            <a:spLocks noChangeShapeType="1"/>
          </p:cNvSpPr>
          <p:nvPr/>
        </p:nvSpPr>
        <p:spPr bwMode="auto">
          <a:xfrm>
            <a:off x="457200" y="5410200"/>
            <a:ext cx="0"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grpSp>
        <p:nvGrpSpPr>
          <p:cNvPr id="44039" name="Group 76"/>
          <p:cNvGrpSpPr>
            <a:grpSpLocks/>
          </p:cNvGrpSpPr>
          <p:nvPr/>
        </p:nvGrpSpPr>
        <p:grpSpPr bwMode="auto">
          <a:xfrm>
            <a:off x="1209675" y="3870325"/>
            <a:ext cx="1843088" cy="854075"/>
            <a:chOff x="671" y="3936"/>
            <a:chExt cx="1326" cy="756"/>
          </a:xfrm>
        </p:grpSpPr>
        <p:grpSp>
          <p:nvGrpSpPr>
            <p:cNvPr id="44206" name="Group 77"/>
            <p:cNvGrpSpPr>
              <a:grpSpLocks/>
            </p:cNvGrpSpPr>
            <p:nvPr/>
          </p:nvGrpSpPr>
          <p:grpSpPr bwMode="auto">
            <a:xfrm>
              <a:off x="1344" y="3944"/>
              <a:ext cx="653" cy="432"/>
              <a:chOff x="1344" y="3944"/>
              <a:chExt cx="653" cy="432"/>
            </a:xfrm>
          </p:grpSpPr>
          <p:sp>
            <p:nvSpPr>
              <p:cNvPr id="44218" name="Oval 78"/>
              <p:cNvSpPr>
                <a:spLocks noChangeArrowheads="1"/>
              </p:cNvSpPr>
              <p:nvPr/>
            </p:nvSpPr>
            <p:spPr bwMode="auto">
              <a:xfrm rot="-5400000">
                <a:off x="1457"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9" name="Oval 79"/>
              <p:cNvSpPr>
                <a:spLocks noChangeArrowheads="1"/>
              </p:cNvSpPr>
              <p:nvPr/>
            </p:nvSpPr>
            <p:spPr bwMode="auto">
              <a:xfrm rot="-5400000">
                <a:off x="1706"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20" name="Oval 80"/>
              <p:cNvSpPr>
                <a:spLocks noChangeArrowheads="1"/>
              </p:cNvSpPr>
              <p:nvPr/>
            </p:nvSpPr>
            <p:spPr bwMode="auto">
              <a:xfrm rot="-5400000">
                <a:off x="1300"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207" name="Group 81"/>
            <p:cNvGrpSpPr>
              <a:grpSpLocks/>
            </p:cNvGrpSpPr>
            <p:nvPr/>
          </p:nvGrpSpPr>
          <p:grpSpPr bwMode="auto">
            <a:xfrm>
              <a:off x="1087" y="4185"/>
              <a:ext cx="489" cy="507"/>
              <a:chOff x="1087" y="4185"/>
              <a:chExt cx="489" cy="507"/>
            </a:xfrm>
          </p:grpSpPr>
          <p:sp>
            <p:nvSpPr>
              <p:cNvPr id="44215" name="Oval 82"/>
              <p:cNvSpPr>
                <a:spLocks noChangeArrowheads="1"/>
              </p:cNvSpPr>
              <p:nvPr/>
            </p:nvSpPr>
            <p:spPr bwMode="auto">
              <a:xfrm>
                <a:off x="1087" y="4320"/>
                <a:ext cx="489" cy="240"/>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6" name="Oval 83"/>
              <p:cNvSpPr>
                <a:spLocks noChangeArrowheads="1"/>
              </p:cNvSpPr>
              <p:nvPr/>
            </p:nvSpPr>
            <p:spPr bwMode="auto">
              <a:xfrm>
                <a:off x="1141" y="4500"/>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7" name="Oval 84"/>
              <p:cNvSpPr>
                <a:spLocks noChangeArrowheads="1"/>
              </p:cNvSpPr>
              <p:nvPr/>
            </p:nvSpPr>
            <p:spPr bwMode="auto">
              <a:xfrm>
                <a:off x="1141" y="4185"/>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208" name="Oval 85"/>
            <p:cNvSpPr>
              <a:spLocks noChangeArrowheads="1"/>
            </p:cNvSpPr>
            <p:nvPr/>
          </p:nvSpPr>
          <p:spPr bwMode="auto">
            <a:xfrm>
              <a:off x="760" y="4272"/>
              <a:ext cx="490" cy="336"/>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9" name="Oval 86"/>
            <p:cNvSpPr>
              <a:spLocks noChangeArrowheads="1"/>
            </p:cNvSpPr>
            <p:nvPr/>
          </p:nvSpPr>
          <p:spPr bwMode="auto">
            <a:xfrm>
              <a:off x="1413" y="4272"/>
              <a:ext cx="490" cy="336"/>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210" name="Group 87"/>
            <p:cNvGrpSpPr>
              <a:grpSpLocks/>
            </p:cNvGrpSpPr>
            <p:nvPr/>
          </p:nvGrpSpPr>
          <p:grpSpPr bwMode="auto">
            <a:xfrm>
              <a:off x="671" y="3944"/>
              <a:ext cx="653" cy="432"/>
              <a:chOff x="671" y="3944"/>
              <a:chExt cx="653" cy="432"/>
            </a:xfrm>
          </p:grpSpPr>
          <p:sp>
            <p:nvSpPr>
              <p:cNvPr id="44212" name="Oval 88"/>
              <p:cNvSpPr>
                <a:spLocks noChangeArrowheads="1"/>
              </p:cNvSpPr>
              <p:nvPr/>
            </p:nvSpPr>
            <p:spPr bwMode="auto">
              <a:xfrm rot="-5400000">
                <a:off x="784"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3" name="Oval 89"/>
              <p:cNvSpPr>
                <a:spLocks noChangeArrowheads="1"/>
              </p:cNvSpPr>
              <p:nvPr/>
            </p:nvSpPr>
            <p:spPr bwMode="auto">
              <a:xfrm rot="-5400000">
                <a:off x="1033"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14" name="Oval 90"/>
              <p:cNvSpPr>
                <a:spLocks noChangeArrowheads="1"/>
              </p:cNvSpPr>
              <p:nvPr/>
            </p:nvSpPr>
            <p:spPr bwMode="auto">
              <a:xfrm rot="-5400000">
                <a:off x="627"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211" name="Rectangle 91"/>
            <p:cNvSpPr>
              <a:spLocks noChangeArrowheads="1"/>
            </p:cNvSpPr>
            <p:nvPr/>
          </p:nvSpPr>
          <p:spPr bwMode="auto">
            <a:xfrm>
              <a:off x="869" y="3936"/>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4040" name="Oval 92"/>
          <p:cNvSpPr>
            <a:spLocks noChangeArrowheads="1"/>
          </p:cNvSpPr>
          <p:nvPr/>
        </p:nvSpPr>
        <p:spPr bwMode="auto">
          <a:xfrm rot="5400000" flipV="1">
            <a:off x="2357437" y="3616326"/>
            <a:ext cx="487363" cy="43021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1" name="Oval 93"/>
          <p:cNvSpPr>
            <a:spLocks noChangeArrowheads="1"/>
          </p:cNvSpPr>
          <p:nvPr/>
        </p:nvSpPr>
        <p:spPr bwMode="auto">
          <a:xfrm rot="5400000" flipV="1">
            <a:off x="2690812" y="3659188"/>
            <a:ext cx="379413" cy="3444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2" name="Oval 94"/>
          <p:cNvSpPr>
            <a:spLocks noChangeArrowheads="1"/>
          </p:cNvSpPr>
          <p:nvPr/>
        </p:nvSpPr>
        <p:spPr bwMode="auto">
          <a:xfrm rot="5400000" flipV="1">
            <a:off x="2126456" y="3659982"/>
            <a:ext cx="379413" cy="342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3" name="Oval 95"/>
          <p:cNvSpPr>
            <a:spLocks noChangeArrowheads="1"/>
          </p:cNvSpPr>
          <p:nvPr/>
        </p:nvSpPr>
        <p:spPr bwMode="auto">
          <a:xfrm rot="5400000" flipV="1">
            <a:off x="1422400" y="3616325"/>
            <a:ext cx="487363" cy="4302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4" name="Oval 96"/>
          <p:cNvSpPr>
            <a:spLocks noChangeArrowheads="1"/>
          </p:cNvSpPr>
          <p:nvPr/>
        </p:nvSpPr>
        <p:spPr bwMode="auto">
          <a:xfrm rot="5400000" flipV="1">
            <a:off x="1755775" y="3659188"/>
            <a:ext cx="379413" cy="34448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5" name="Oval 97"/>
          <p:cNvSpPr>
            <a:spLocks noChangeArrowheads="1"/>
          </p:cNvSpPr>
          <p:nvPr/>
        </p:nvSpPr>
        <p:spPr bwMode="auto">
          <a:xfrm rot="5400000" flipV="1">
            <a:off x="1191418" y="3659982"/>
            <a:ext cx="379413" cy="342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6" name="Rectangle 98"/>
          <p:cNvSpPr>
            <a:spLocks noChangeArrowheads="1"/>
          </p:cNvSpPr>
          <p:nvPr/>
        </p:nvSpPr>
        <p:spPr bwMode="auto">
          <a:xfrm flipV="1">
            <a:off x="1484313" y="3870325"/>
            <a:ext cx="1360487" cy="217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47" name="Oval 99"/>
          <p:cNvSpPr>
            <a:spLocks noChangeArrowheads="1"/>
          </p:cNvSpPr>
          <p:nvPr/>
        </p:nvSpPr>
        <p:spPr bwMode="auto">
          <a:xfrm flipV="1">
            <a:off x="2800350" y="3219450"/>
            <a:ext cx="530225" cy="2174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8" name="Oval 100"/>
          <p:cNvSpPr>
            <a:spLocks noChangeArrowheads="1"/>
          </p:cNvSpPr>
          <p:nvPr/>
        </p:nvSpPr>
        <p:spPr bwMode="auto">
          <a:xfrm flipV="1">
            <a:off x="2800350" y="3575050"/>
            <a:ext cx="530225" cy="2174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9" name="Oval 101"/>
          <p:cNvSpPr>
            <a:spLocks noChangeArrowheads="1"/>
          </p:cNvSpPr>
          <p:nvPr/>
        </p:nvSpPr>
        <p:spPr bwMode="auto">
          <a:xfrm flipV="1">
            <a:off x="1776413" y="3381375"/>
            <a:ext cx="679450" cy="27146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0" name="Oval 102"/>
          <p:cNvSpPr>
            <a:spLocks noChangeArrowheads="1"/>
          </p:cNvSpPr>
          <p:nvPr/>
        </p:nvSpPr>
        <p:spPr bwMode="auto">
          <a:xfrm flipV="1">
            <a:off x="1851025" y="3233738"/>
            <a:ext cx="530225"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1" name="Oval 103"/>
          <p:cNvSpPr>
            <a:spLocks noChangeArrowheads="1"/>
          </p:cNvSpPr>
          <p:nvPr/>
        </p:nvSpPr>
        <p:spPr bwMode="auto">
          <a:xfrm flipV="1">
            <a:off x="1851025" y="3589338"/>
            <a:ext cx="530225"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2" name="Oval 104"/>
          <p:cNvSpPr>
            <a:spLocks noChangeArrowheads="1"/>
          </p:cNvSpPr>
          <p:nvPr/>
        </p:nvSpPr>
        <p:spPr bwMode="auto">
          <a:xfrm flipV="1">
            <a:off x="1322388" y="3327400"/>
            <a:ext cx="681037" cy="379413"/>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3" name="Oval 105"/>
          <p:cNvSpPr>
            <a:spLocks noChangeArrowheads="1"/>
          </p:cNvSpPr>
          <p:nvPr/>
        </p:nvSpPr>
        <p:spPr bwMode="auto">
          <a:xfrm flipV="1">
            <a:off x="2228850" y="3327400"/>
            <a:ext cx="681038" cy="379413"/>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4" name="Oval 106"/>
          <p:cNvSpPr>
            <a:spLocks noChangeArrowheads="1"/>
          </p:cNvSpPr>
          <p:nvPr/>
        </p:nvSpPr>
        <p:spPr bwMode="auto">
          <a:xfrm>
            <a:off x="1543050" y="3870325"/>
            <a:ext cx="200025" cy="2174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55" name="Oval 107"/>
          <p:cNvSpPr>
            <a:spLocks noChangeArrowheads="1"/>
          </p:cNvSpPr>
          <p:nvPr/>
        </p:nvSpPr>
        <p:spPr bwMode="auto">
          <a:xfrm>
            <a:off x="2476500" y="3870325"/>
            <a:ext cx="200025" cy="2174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056" name="Group 108"/>
          <p:cNvGrpSpPr>
            <a:grpSpLocks/>
          </p:cNvGrpSpPr>
          <p:nvPr/>
        </p:nvGrpSpPr>
        <p:grpSpPr bwMode="auto">
          <a:xfrm>
            <a:off x="3490913" y="3233738"/>
            <a:ext cx="1843087" cy="1490662"/>
            <a:chOff x="2850" y="3036"/>
            <a:chExt cx="1326" cy="1320"/>
          </a:xfrm>
        </p:grpSpPr>
        <p:sp>
          <p:nvSpPr>
            <p:cNvPr id="44177" name="Oval 109"/>
            <p:cNvSpPr>
              <a:spLocks noChangeArrowheads="1"/>
            </p:cNvSpPr>
            <p:nvPr/>
          </p:nvSpPr>
          <p:spPr bwMode="auto">
            <a:xfrm>
              <a:off x="3257" y="3984"/>
              <a:ext cx="489" cy="2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8" name="Oval 110"/>
            <p:cNvSpPr>
              <a:spLocks noChangeArrowheads="1"/>
            </p:cNvSpPr>
            <p:nvPr/>
          </p:nvSpPr>
          <p:spPr bwMode="auto">
            <a:xfrm>
              <a:off x="3311" y="4164"/>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9" name="Oval 111"/>
            <p:cNvSpPr>
              <a:spLocks noChangeArrowheads="1"/>
            </p:cNvSpPr>
            <p:nvPr/>
          </p:nvSpPr>
          <p:spPr bwMode="auto">
            <a:xfrm>
              <a:off x="3311" y="3849"/>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0" name="Oval 112"/>
            <p:cNvSpPr>
              <a:spLocks noChangeArrowheads="1"/>
            </p:cNvSpPr>
            <p:nvPr/>
          </p:nvSpPr>
          <p:spPr bwMode="auto">
            <a:xfrm>
              <a:off x="2931" y="3936"/>
              <a:ext cx="490" cy="336"/>
            </a:xfrm>
            <a:prstGeom prst="ellipse">
              <a:avLst/>
            </a:prstGeom>
            <a:gradFill rotWithShape="0">
              <a:gsLst>
                <a:gs pos="0">
                  <a:schemeClr val="accent1"/>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1" name="Oval 113"/>
            <p:cNvSpPr>
              <a:spLocks noChangeArrowheads="1"/>
            </p:cNvSpPr>
            <p:nvPr/>
          </p:nvSpPr>
          <p:spPr bwMode="auto">
            <a:xfrm>
              <a:off x="3584" y="3936"/>
              <a:ext cx="490" cy="336"/>
            </a:xfrm>
            <a:prstGeom prst="ellipse">
              <a:avLst/>
            </a:prstGeom>
            <a:gradFill rotWithShape="0">
              <a:gsLst>
                <a:gs pos="0">
                  <a:schemeClr val="accent1"/>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82" name="Group 114"/>
            <p:cNvGrpSpPr>
              <a:grpSpLocks/>
            </p:cNvGrpSpPr>
            <p:nvPr/>
          </p:nvGrpSpPr>
          <p:grpSpPr bwMode="auto">
            <a:xfrm flipV="1">
              <a:off x="3523" y="3352"/>
              <a:ext cx="653" cy="432"/>
              <a:chOff x="2712" y="3944"/>
              <a:chExt cx="653" cy="432"/>
            </a:xfrm>
          </p:grpSpPr>
          <p:sp>
            <p:nvSpPr>
              <p:cNvPr id="44203" name="Oval 115"/>
              <p:cNvSpPr>
                <a:spLocks noChangeArrowheads="1"/>
              </p:cNvSpPr>
              <p:nvPr/>
            </p:nvSpPr>
            <p:spPr bwMode="auto">
              <a:xfrm rot="-5400000">
                <a:off x="2825"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4" name="Oval 116"/>
              <p:cNvSpPr>
                <a:spLocks noChangeArrowheads="1"/>
              </p:cNvSpPr>
              <p:nvPr/>
            </p:nvSpPr>
            <p:spPr bwMode="auto">
              <a:xfrm rot="-5400000">
                <a:off x="3074"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5" name="Oval 117"/>
              <p:cNvSpPr>
                <a:spLocks noChangeArrowheads="1"/>
              </p:cNvSpPr>
              <p:nvPr/>
            </p:nvSpPr>
            <p:spPr bwMode="auto">
              <a:xfrm rot="-5400000">
                <a:off x="2668"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183" name="Group 118"/>
            <p:cNvGrpSpPr>
              <a:grpSpLocks/>
            </p:cNvGrpSpPr>
            <p:nvPr/>
          </p:nvGrpSpPr>
          <p:grpSpPr bwMode="auto">
            <a:xfrm flipV="1">
              <a:off x="3265" y="3036"/>
              <a:ext cx="489" cy="507"/>
              <a:chOff x="2454" y="4185"/>
              <a:chExt cx="489" cy="507"/>
            </a:xfrm>
          </p:grpSpPr>
          <p:sp>
            <p:nvSpPr>
              <p:cNvPr id="44200" name="Oval 119"/>
              <p:cNvSpPr>
                <a:spLocks noChangeArrowheads="1"/>
              </p:cNvSpPr>
              <p:nvPr/>
            </p:nvSpPr>
            <p:spPr bwMode="auto">
              <a:xfrm>
                <a:off x="2454" y="4320"/>
                <a:ext cx="489" cy="240"/>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1" name="Oval 120"/>
              <p:cNvSpPr>
                <a:spLocks noChangeArrowheads="1"/>
              </p:cNvSpPr>
              <p:nvPr/>
            </p:nvSpPr>
            <p:spPr bwMode="auto">
              <a:xfrm>
                <a:off x="2508" y="4500"/>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202" name="Oval 121"/>
              <p:cNvSpPr>
                <a:spLocks noChangeArrowheads="1"/>
              </p:cNvSpPr>
              <p:nvPr/>
            </p:nvSpPr>
            <p:spPr bwMode="auto">
              <a:xfrm>
                <a:off x="2508" y="4185"/>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84" name="Oval 122"/>
            <p:cNvSpPr>
              <a:spLocks noChangeArrowheads="1"/>
            </p:cNvSpPr>
            <p:nvPr/>
          </p:nvSpPr>
          <p:spPr bwMode="auto">
            <a:xfrm flipV="1">
              <a:off x="2939" y="3120"/>
              <a:ext cx="490" cy="336"/>
            </a:xfrm>
            <a:prstGeom prst="ellipse">
              <a:avLst/>
            </a:prstGeom>
            <a:gradFill rotWithShape="0">
              <a:gsLst>
                <a:gs pos="0">
                  <a:srgbClr val="008000"/>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5" name="Oval 123"/>
            <p:cNvSpPr>
              <a:spLocks noChangeArrowheads="1"/>
            </p:cNvSpPr>
            <p:nvPr/>
          </p:nvSpPr>
          <p:spPr bwMode="auto">
            <a:xfrm flipV="1">
              <a:off x="3592" y="3120"/>
              <a:ext cx="490" cy="336"/>
            </a:xfrm>
            <a:prstGeom prst="ellipse">
              <a:avLst/>
            </a:prstGeom>
            <a:gradFill rotWithShape="0">
              <a:gsLst>
                <a:gs pos="0">
                  <a:srgbClr val="008000"/>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86" name="Group 124"/>
            <p:cNvGrpSpPr>
              <a:grpSpLocks/>
            </p:cNvGrpSpPr>
            <p:nvPr/>
          </p:nvGrpSpPr>
          <p:grpSpPr bwMode="auto">
            <a:xfrm flipV="1">
              <a:off x="2850" y="3352"/>
              <a:ext cx="653" cy="432"/>
              <a:chOff x="2039" y="3944"/>
              <a:chExt cx="653" cy="432"/>
            </a:xfrm>
          </p:grpSpPr>
          <p:sp>
            <p:nvSpPr>
              <p:cNvPr id="44197" name="Oval 125"/>
              <p:cNvSpPr>
                <a:spLocks noChangeArrowheads="1"/>
              </p:cNvSpPr>
              <p:nvPr/>
            </p:nvSpPr>
            <p:spPr bwMode="auto">
              <a:xfrm rot="-5400000">
                <a:off x="2152"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8" name="Oval 126"/>
              <p:cNvSpPr>
                <a:spLocks noChangeArrowheads="1"/>
              </p:cNvSpPr>
              <p:nvPr/>
            </p:nvSpPr>
            <p:spPr bwMode="auto">
              <a:xfrm rot="-5400000">
                <a:off x="2401"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9" name="Oval 127"/>
              <p:cNvSpPr>
                <a:spLocks noChangeArrowheads="1"/>
              </p:cNvSpPr>
              <p:nvPr/>
            </p:nvSpPr>
            <p:spPr bwMode="auto">
              <a:xfrm rot="-5400000">
                <a:off x="1995"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87" name="Rectangle 128"/>
            <p:cNvSpPr>
              <a:spLocks noChangeArrowheads="1"/>
            </p:cNvSpPr>
            <p:nvPr/>
          </p:nvSpPr>
          <p:spPr bwMode="auto">
            <a:xfrm flipV="1">
              <a:off x="3048" y="3600"/>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88" name="Oval 129"/>
            <p:cNvSpPr>
              <a:spLocks noChangeArrowheads="1"/>
            </p:cNvSpPr>
            <p:nvPr/>
          </p:nvSpPr>
          <p:spPr bwMode="auto">
            <a:xfrm rot="-5400000">
              <a:off x="3636" y="3671"/>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89" name="Oval 130"/>
            <p:cNvSpPr>
              <a:spLocks noChangeArrowheads="1"/>
            </p:cNvSpPr>
            <p:nvPr/>
          </p:nvSpPr>
          <p:spPr bwMode="auto">
            <a:xfrm rot="-5400000">
              <a:off x="3885"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0" name="Oval 131"/>
            <p:cNvSpPr>
              <a:spLocks noChangeArrowheads="1"/>
            </p:cNvSpPr>
            <p:nvPr/>
          </p:nvSpPr>
          <p:spPr bwMode="auto">
            <a:xfrm rot="-5400000">
              <a:off x="3479"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1" name="Oval 132"/>
            <p:cNvSpPr>
              <a:spLocks noChangeArrowheads="1"/>
            </p:cNvSpPr>
            <p:nvPr/>
          </p:nvSpPr>
          <p:spPr bwMode="auto">
            <a:xfrm rot="-5400000">
              <a:off x="2963" y="3671"/>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2" name="Oval 133"/>
            <p:cNvSpPr>
              <a:spLocks noChangeArrowheads="1"/>
            </p:cNvSpPr>
            <p:nvPr/>
          </p:nvSpPr>
          <p:spPr bwMode="auto">
            <a:xfrm rot="-5400000">
              <a:off x="3212"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3" name="Oval 134"/>
            <p:cNvSpPr>
              <a:spLocks noChangeArrowheads="1"/>
            </p:cNvSpPr>
            <p:nvPr/>
          </p:nvSpPr>
          <p:spPr bwMode="auto">
            <a:xfrm rot="-5400000">
              <a:off x="2806"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4" name="Rectangle 135"/>
            <p:cNvSpPr>
              <a:spLocks noChangeArrowheads="1"/>
            </p:cNvSpPr>
            <p:nvPr/>
          </p:nvSpPr>
          <p:spPr bwMode="auto">
            <a:xfrm>
              <a:off x="3048" y="3600"/>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95" name="Oval 136"/>
            <p:cNvSpPr>
              <a:spLocks noChangeArrowheads="1"/>
            </p:cNvSpPr>
            <p:nvPr/>
          </p:nvSpPr>
          <p:spPr bwMode="auto">
            <a:xfrm flipV="1">
              <a:off x="3114" y="3600"/>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96" name="Oval 137"/>
            <p:cNvSpPr>
              <a:spLocks noChangeArrowheads="1"/>
            </p:cNvSpPr>
            <p:nvPr/>
          </p:nvSpPr>
          <p:spPr bwMode="auto">
            <a:xfrm flipV="1">
              <a:off x="3783" y="3600"/>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57" name="Line 138"/>
          <p:cNvSpPr>
            <a:spLocks noChangeShapeType="1"/>
          </p:cNvSpPr>
          <p:nvPr/>
        </p:nvSpPr>
        <p:spPr bwMode="auto">
          <a:xfrm>
            <a:off x="304800" y="3905250"/>
            <a:ext cx="8382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058" name="Line 139"/>
          <p:cNvSpPr>
            <a:spLocks noChangeShapeType="1"/>
          </p:cNvSpPr>
          <p:nvPr/>
        </p:nvSpPr>
        <p:spPr bwMode="auto">
          <a:xfrm flipV="1">
            <a:off x="904875" y="3600450"/>
            <a:ext cx="0"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44059" name="Line 140"/>
          <p:cNvSpPr>
            <a:spLocks noChangeShapeType="1"/>
          </p:cNvSpPr>
          <p:nvPr/>
        </p:nvSpPr>
        <p:spPr bwMode="auto">
          <a:xfrm>
            <a:off x="533400" y="3600450"/>
            <a:ext cx="0"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44060" name="Line 141"/>
          <p:cNvSpPr>
            <a:spLocks noChangeShapeType="1"/>
          </p:cNvSpPr>
          <p:nvPr/>
        </p:nvSpPr>
        <p:spPr bwMode="auto">
          <a:xfrm>
            <a:off x="304800" y="2362200"/>
            <a:ext cx="8382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061" name="Oval 142"/>
          <p:cNvSpPr>
            <a:spLocks noChangeArrowheads="1"/>
          </p:cNvSpPr>
          <p:nvPr/>
        </p:nvSpPr>
        <p:spPr bwMode="auto">
          <a:xfrm>
            <a:off x="1344613" y="2679700"/>
            <a:ext cx="695325" cy="396875"/>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062" name="Group 143"/>
          <p:cNvGrpSpPr>
            <a:grpSpLocks/>
          </p:cNvGrpSpPr>
          <p:nvPr/>
        </p:nvGrpSpPr>
        <p:grpSpPr bwMode="auto">
          <a:xfrm>
            <a:off x="1219200" y="2290763"/>
            <a:ext cx="925513" cy="511175"/>
            <a:chOff x="671" y="3944"/>
            <a:chExt cx="653" cy="432"/>
          </a:xfrm>
        </p:grpSpPr>
        <p:sp>
          <p:nvSpPr>
            <p:cNvPr id="44174" name="Oval 144"/>
            <p:cNvSpPr>
              <a:spLocks noChangeArrowheads="1"/>
            </p:cNvSpPr>
            <p:nvPr/>
          </p:nvSpPr>
          <p:spPr bwMode="auto">
            <a:xfrm rot="-5400000">
              <a:off x="784"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5" name="Oval 145"/>
            <p:cNvSpPr>
              <a:spLocks noChangeArrowheads="1"/>
            </p:cNvSpPr>
            <p:nvPr/>
          </p:nvSpPr>
          <p:spPr bwMode="auto">
            <a:xfrm rot="-5400000">
              <a:off x="1033"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6" name="Oval 146"/>
            <p:cNvSpPr>
              <a:spLocks noChangeArrowheads="1"/>
            </p:cNvSpPr>
            <p:nvPr/>
          </p:nvSpPr>
          <p:spPr bwMode="auto">
            <a:xfrm rot="-5400000">
              <a:off x="627"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63" name="Rectangle 147"/>
          <p:cNvSpPr>
            <a:spLocks noChangeArrowheads="1"/>
          </p:cNvSpPr>
          <p:nvPr/>
        </p:nvSpPr>
        <p:spPr bwMode="auto">
          <a:xfrm>
            <a:off x="1500188" y="2281238"/>
            <a:ext cx="1387475"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4064" name="Group 148"/>
          <p:cNvGrpSpPr>
            <a:grpSpLocks/>
          </p:cNvGrpSpPr>
          <p:nvPr/>
        </p:nvGrpSpPr>
        <p:grpSpPr bwMode="auto">
          <a:xfrm>
            <a:off x="4608513" y="2290763"/>
            <a:ext cx="925512" cy="511175"/>
            <a:chOff x="2712" y="3944"/>
            <a:chExt cx="653" cy="432"/>
          </a:xfrm>
        </p:grpSpPr>
        <p:sp>
          <p:nvSpPr>
            <p:cNvPr id="44171" name="Oval 149"/>
            <p:cNvSpPr>
              <a:spLocks noChangeArrowheads="1"/>
            </p:cNvSpPr>
            <p:nvPr/>
          </p:nvSpPr>
          <p:spPr bwMode="auto">
            <a:xfrm rot="-5400000">
              <a:off x="2825"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2" name="Oval 150"/>
            <p:cNvSpPr>
              <a:spLocks noChangeArrowheads="1"/>
            </p:cNvSpPr>
            <p:nvPr/>
          </p:nvSpPr>
          <p:spPr bwMode="auto">
            <a:xfrm rot="-5400000">
              <a:off x="3074"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3" name="Oval 151"/>
            <p:cNvSpPr>
              <a:spLocks noChangeArrowheads="1"/>
            </p:cNvSpPr>
            <p:nvPr/>
          </p:nvSpPr>
          <p:spPr bwMode="auto">
            <a:xfrm rot="-5400000">
              <a:off x="2668"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65" name="Oval 152"/>
          <p:cNvSpPr>
            <a:spLocks noChangeArrowheads="1"/>
          </p:cNvSpPr>
          <p:nvPr/>
        </p:nvSpPr>
        <p:spPr bwMode="auto">
          <a:xfrm>
            <a:off x="4705350" y="2679700"/>
            <a:ext cx="695325" cy="396875"/>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6" name="Rectangle 153"/>
          <p:cNvSpPr>
            <a:spLocks noChangeArrowheads="1"/>
          </p:cNvSpPr>
          <p:nvPr/>
        </p:nvSpPr>
        <p:spPr bwMode="auto">
          <a:xfrm>
            <a:off x="3630613" y="2281238"/>
            <a:ext cx="1387475"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67" name="Oval 154"/>
          <p:cNvSpPr>
            <a:spLocks noChangeArrowheads="1"/>
          </p:cNvSpPr>
          <p:nvPr/>
        </p:nvSpPr>
        <p:spPr bwMode="auto">
          <a:xfrm flipV="1">
            <a:off x="1885950" y="1614488"/>
            <a:ext cx="539750" cy="2270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8" name="Oval 155"/>
          <p:cNvSpPr>
            <a:spLocks noChangeArrowheads="1"/>
          </p:cNvSpPr>
          <p:nvPr/>
        </p:nvSpPr>
        <p:spPr bwMode="auto">
          <a:xfrm flipV="1">
            <a:off x="1885950" y="1987550"/>
            <a:ext cx="539750" cy="2270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69" name="Oval 156"/>
          <p:cNvSpPr>
            <a:spLocks noChangeArrowheads="1"/>
          </p:cNvSpPr>
          <p:nvPr/>
        </p:nvSpPr>
        <p:spPr bwMode="auto">
          <a:xfrm flipV="1">
            <a:off x="1344613" y="1714500"/>
            <a:ext cx="695325" cy="396875"/>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0" name="Oval 157"/>
          <p:cNvSpPr>
            <a:spLocks noChangeArrowheads="1"/>
          </p:cNvSpPr>
          <p:nvPr/>
        </p:nvSpPr>
        <p:spPr bwMode="auto">
          <a:xfrm rot="5400000" flipV="1">
            <a:off x="1428750" y="2022476"/>
            <a:ext cx="511175" cy="4381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1" name="Oval 158"/>
          <p:cNvSpPr>
            <a:spLocks noChangeArrowheads="1"/>
          </p:cNvSpPr>
          <p:nvPr/>
        </p:nvSpPr>
        <p:spPr bwMode="auto">
          <a:xfrm rot="5400000" flipV="1">
            <a:off x="1771650" y="2066926"/>
            <a:ext cx="396875" cy="3492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2" name="Oval 159"/>
          <p:cNvSpPr>
            <a:spLocks noChangeArrowheads="1"/>
          </p:cNvSpPr>
          <p:nvPr/>
        </p:nvSpPr>
        <p:spPr bwMode="auto">
          <a:xfrm rot="5400000" flipV="1">
            <a:off x="1196181" y="2066132"/>
            <a:ext cx="396875" cy="35083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3" name="Rectangle 160"/>
          <p:cNvSpPr>
            <a:spLocks noChangeArrowheads="1"/>
          </p:cNvSpPr>
          <p:nvPr/>
        </p:nvSpPr>
        <p:spPr bwMode="auto">
          <a:xfrm flipV="1">
            <a:off x="1500188" y="2281238"/>
            <a:ext cx="1387475"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74" name="Oval 161"/>
          <p:cNvSpPr>
            <a:spLocks noChangeArrowheads="1"/>
          </p:cNvSpPr>
          <p:nvPr/>
        </p:nvSpPr>
        <p:spPr bwMode="auto">
          <a:xfrm rot="5400000" flipV="1">
            <a:off x="4818062" y="2022476"/>
            <a:ext cx="511175" cy="4381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5" name="Oval 162"/>
          <p:cNvSpPr>
            <a:spLocks noChangeArrowheads="1"/>
          </p:cNvSpPr>
          <p:nvPr/>
        </p:nvSpPr>
        <p:spPr bwMode="auto">
          <a:xfrm rot="5400000" flipV="1">
            <a:off x="5160169" y="2066132"/>
            <a:ext cx="396875" cy="35083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6" name="Oval 163"/>
          <p:cNvSpPr>
            <a:spLocks noChangeArrowheads="1"/>
          </p:cNvSpPr>
          <p:nvPr/>
        </p:nvSpPr>
        <p:spPr bwMode="auto">
          <a:xfrm rot="5400000" flipV="1">
            <a:off x="4584700" y="2066926"/>
            <a:ext cx="396875" cy="3492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7" name="Oval 164"/>
          <p:cNvSpPr>
            <a:spLocks noChangeArrowheads="1"/>
          </p:cNvSpPr>
          <p:nvPr/>
        </p:nvSpPr>
        <p:spPr bwMode="auto">
          <a:xfrm flipV="1">
            <a:off x="4014788" y="1614488"/>
            <a:ext cx="539750" cy="2270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8" name="Oval 165"/>
          <p:cNvSpPr>
            <a:spLocks noChangeArrowheads="1"/>
          </p:cNvSpPr>
          <p:nvPr/>
        </p:nvSpPr>
        <p:spPr bwMode="auto">
          <a:xfrm flipV="1">
            <a:off x="4014788" y="1987550"/>
            <a:ext cx="539750" cy="2270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79" name="Oval 166"/>
          <p:cNvSpPr>
            <a:spLocks noChangeArrowheads="1"/>
          </p:cNvSpPr>
          <p:nvPr/>
        </p:nvSpPr>
        <p:spPr bwMode="auto">
          <a:xfrm flipV="1">
            <a:off x="4705350" y="1714500"/>
            <a:ext cx="695325" cy="396875"/>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0" name="Rectangle 167"/>
          <p:cNvSpPr>
            <a:spLocks noChangeArrowheads="1"/>
          </p:cNvSpPr>
          <p:nvPr/>
        </p:nvSpPr>
        <p:spPr bwMode="auto">
          <a:xfrm flipV="1">
            <a:off x="3630613" y="2281238"/>
            <a:ext cx="1387475"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81" name="Oval 168"/>
          <p:cNvSpPr>
            <a:spLocks noChangeArrowheads="1"/>
          </p:cNvSpPr>
          <p:nvPr/>
        </p:nvSpPr>
        <p:spPr bwMode="auto">
          <a:xfrm>
            <a:off x="1558925" y="2281238"/>
            <a:ext cx="204788" cy="228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82" name="Oval 169"/>
          <p:cNvSpPr>
            <a:spLocks noChangeArrowheads="1"/>
          </p:cNvSpPr>
          <p:nvPr/>
        </p:nvSpPr>
        <p:spPr bwMode="auto">
          <a:xfrm>
            <a:off x="4968875" y="2281238"/>
            <a:ext cx="203200" cy="228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083" name="Group 170"/>
          <p:cNvGrpSpPr>
            <a:grpSpLocks/>
          </p:cNvGrpSpPr>
          <p:nvPr/>
        </p:nvGrpSpPr>
        <p:grpSpPr bwMode="auto">
          <a:xfrm>
            <a:off x="2438400" y="1600200"/>
            <a:ext cx="1881188" cy="1562100"/>
            <a:chOff x="2850" y="3036"/>
            <a:chExt cx="1326" cy="1320"/>
          </a:xfrm>
        </p:grpSpPr>
        <p:sp>
          <p:nvSpPr>
            <p:cNvPr id="44142" name="Oval 171"/>
            <p:cNvSpPr>
              <a:spLocks noChangeArrowheads="1"/>
            </p:cNvSpPr>
            <p:nvPr/>
          </p:nvSpPr>
          <p:spPr bwMode="auto">
            <a:xfrm>
              <a:off x="3257" y="3984"/>
              <a:ext cx="489" cy="24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3" name="Oval 172"/>
            <p:cNvSpPr>
              <a:spLocks noChangeArrowheads="1"/>
            </p:cNvSpPr>
            <p:nvPr/>
          </p:nvSpPr>
          <p:spPr bwMode="auto">
            <a:xfrm>
              <a:off x="3311" y="4164"/>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4" name="Oval 173"/>
            <p:cNvSpPr>
              <a:spLocks noChangeArrowheads="1"/>
            </p:cNvSpPr>
            <p:nvPr/>
          </p:nvSpPr>
          <p:spPr bwMode="auto">
            <a:xfrm>
              <a:off x="3311" y="3849"/>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5" name="Oval 174"/>
            <p:cNvSpPr>
              <a:spLocks noChangeArrowheads="1"/>
            </p:cNvSpPr>
            <p:nvPr/>
          </p:nvSpPr>
          <p:spPr bwMode="auto">
            <a:xfrm>
              <a:off x="2931" y="3936"/>
              <a:ext cx="490" cy="336"/>
            </a:xfrm>
            <a:prstGeom prst="ellipse">
              <a:avLst/>
            </a:prstGeom>
            <a:gradFill rotWithShape="0">
              <a:gsLst>
                <a:gs pos="0">
                  <a:schemeClr val="accent1"/>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6" name="Oval 175"/>
            <p:cNvSpPr>
              <a:spLocks noChangeArrowheads="1"/>
            </p:cNvSpPr>
            <p:nvPr/>
          </p:nvSpPr>
          <p:spPr bwMode="auto">
            <a:xfrm>
              <a:off x="3584" y="3936"/>
              <a:ext cx="490" cy="336"/>
            </a:xfrm>
            <a:prstGeom prst="ellipse">
              <a:avLst/>
            </a:prstGeom>
            <a:gradFill rotWithShape="0">
              <a:gsLst>
                <a:gs pos="0">
                  <a:schemeClr val="accent1"/>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47" name="Group 176"/>
            <p:cNvGrpSpPr>
              <a:grpSpLocks/>
            </p:cNvGrpSpPr>
            <p:nvPr/>
          </p:nvGrpSpPr>
          <p:grpSpPr bwMode="auto">
            <a:xfrm flipV="1">
              <a:off x="3523" y="3352"/>
              <a:ext cx="653" cy="432"/>
              <a:chOff x="2712" y="3944"/>
              <a:chExt cx="653" cy="432"/>
            </a:xfrm>
          </p:grpSpPr>
          <p:sp>
            <p:nvSpPr>
              <p:cNvPr id="44168" name="Oval 177"/>
              <p:cNvSpPr>
                <a:spLocks noChangeArrowheads="1"/>
              </p:cNvSpPr>
              <p:nvPr/>
            </p:nvSpPr>
            <p:spPr bwMode="auto">
              <a:xfrm rot="-5400000">
                <a:off x="2825"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9" name="Oval 178"/>
              <p:cNvSpPr>
                <a:spLocks noChangeArrowheads="1"/>
              </p:cNvSpPr>
              <p:nvPr/>
            </p:nvSpPr>
            <p:spPr bwMode="auto">
              <a:xfrm rot="-5400000">
                <a:off x="3074"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70" name="Oval 179"/>
              <p:cNvSpPr>
                <a:spLocks noChangeArrowheads="1"/>
              </p:cNvSpPr>
              <p:nvPr/>
            </p:nvSpPr>
            <p:spPr bwMode="auto">
              <a:xfrm rot="-5400000">
                <a:off x="2668"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148" name="Group 180"/>
            <p:cNvGrpSpPr>
              <a:grpSpLocks/>
            </p:cNvGrpSpPr>
            <p:nvPr/>
          </p:nvGrpSpPr>
          <p:grpSpPr bwMode="auto">
            <a:xfrm flipV="1">
              <a:off x="3265" y="3036"/>
              <a:ext cx="489" cy="507"/>
              <a:chOff x="2454" y="4185"/>
              <a:chExt cx="489" cy="507"/>
            </a:xfrm>
          </p:grpSpPr>
          <p:sp>
            <p:nvSpPr>
              <p:cNvPr id="44165" name="Oval 181"/>
              <p:cNvSpPr>
                <a:spLocks noChangeArrowheads="1"/>
              </p:cNvSpPr>
              <p:nvPr/>
            </p:nvSpPr>
            <p:spPr bwMode="auto">
              <a:xfrm>
                <a:off x="2454" y="4320"/>
                <a:ext cx="489" cy="240"/>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6" name="Oval 182"/>
              <p:cNvSpPr>
                <a:spLocks noChangeArrowheads="1"/>
              </p:cNvSpPr>
              <p:nvPr/>
            </p:nvSpPr>
            <p:spPr bwMode="auto">
              <a:xfrm>
                <a:off x="2508" y="4500"/>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7" name="Oval 183"/>
              <p:cNvSpPr>
                <a:spLocks noChangeArrowheads="1"/>
              </p:cNvSpPr>
              <p:nvPr/>
            </p:nvSpPr>
            <p:spPr bwMode="auto">
              <a:xfrm>
                <a:off x="2508" y="4185"/>
                <a:ext cx="381"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49" name="Oval 184"/>
            <p:cNvSpPr>
              <a:spLocks noChangeArrowheads="1"/>
            </p:cNvSpPr>
            <p:nvPr/>
          </p:nvSpPr>
          <p:spPr bwMode="auto">
            <a:xfrm flipV="1">
              <a:off x="2939" y="3120"/>
              <a:ext cx="490" cy="336"/>
            </a:xfrm>
            <a:prstGeom prst="ellipse">
              <a:avLst/>
            </a:prstGeom>
            <a:gradFill rotWithShape="0">
              <a:gsLst>
                <a:gs pos="0">
                  <a:srgbClr val="008000"/>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0" name="Oval 185"/>
            <p:cNvSpPr>
              <a:spLocks noChangeArrowheads="1"/>
            </p:cNvSpPr>
            <p:nvPr/>
          </p:nvSpPr>
          <p:spPr bwMode="auto">
            <a:xfrm flipV="1">
              <a:off x="3592" y="3120"/>
              <a:ext cx="490" cy="336"/>
            </a:xfrm>
            <a:prstGeom prst="ellipse">
              <a:avLst/>
            </a:prstGeom>
            <a:gradFill rotWithShape="0">
              <a:gsLst>
                <a:gs pos="0">
                  <a:srgbClr val="008000"/>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51" name="Group 186"/>
            <p:cNvGrpSpPr>
              <a:grpSpLocks/>
            </p:cNvGrpSpPr>
            <p:nvPr/>
          </p:nvGrpSpPr>
          <p:grpSpPr bwMode="auto">
            <a:xfrm flipV="1">
              <a:off x="2850" y="3352"/>
              <a:ext cx="653" cy="432"/>
              <a:chOff x="2039" y="3944"/>
              <a:chExt cx="653" cy="432"/>
            </a:xfrm>
          </p:grpSpPr>
          <p:sp>
            <p:nvSpPr>
              <p:cNvPr id="44162" name="Oval 187"/>
              <p:cNvSpPr>
                <a:spLocks noChangeArrowheads="1"/>
              </p:cNvSpPr>
              <p:nvPr/>
            </p:nvSpPr>
            <p:spPr bwMode="auto">
              <a:xfrm rot="-5400000">
                <a:off x="2152"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3" name="Oval 188"/>
              <p:cNvSpPr>
                <a:spLocks noChangeArrowheads="1"/>
              </p:cNvSpPr>
              <p:nvPr/>
            </p:nvSpPr>
            <p:spPr bwMode="auto">
              <a:xfrm rot="-5400000">
                <a:off x="2401"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4" name="Oval 189"/>
              <p:cNvSpPr>
                <a:spLocks noChangeArrowheads="1"/>
              </p:cNvSpPr>
              <p:nvPr/>
            </p:nvSpPr>
            <p:spPr bwMode="auto">
              <a:xfrm rot="-5400000">
                <a:off x="1995"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52" name="Rectangle 190"/>
            <p:cNvSpPr>
              <a:spLocks noChangeArrowheads="1"/>
            </p:cNvSpPr>
            <p:nvPr/>
          </p:nvSpPr>
          <p:spPr bwMode="auto">
            <a:xfrm flipV="1">
              <a:off x="3048" y="3600"/>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53" name="Oval 191"/>
            <p:cNvSpPr>
              <a:spLocks noChangeArrowheads="1"/>
            </p:cNvSpPr>
            <p:nvPr/>
          </p:nvSpPr>
          <p:spPr bwMode="auto">
            <a:xfrm rot="-5400000">
              <a:off x="3636" y="3671"/>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4" name="Oval 192"/>
            <p:cNvSpPr>
              <a:spLocks noChangeArrowheads="1"/>
            </p:cNvSpPr>
            <p:nvPr/>
          </p:nvSpPr>
          <p:spPr bwMode="auto">
            <a:xfrm rot="-5400000">
              <a:off x="3885"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5" name="Oval 193"/>
            <p:cNvSpPr>
              <a:spLocks noChangeArrowheads="1"/>
            </p:cNvSpPr>
            <p:nvPr/>
          </p:nvSpPr>
          <p:spPr bwMode="auto">
            <a:xfrm rot="-5400000">
              <a:off x="3479"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6" name="Oval 194"/>
            <p:cNvSpPr>
              <a:spLocks noChangeArrowheads="1"/>
            </p:cNvSpPr>
            <p:nvPr/>
          </p:nvSpPr>
          <p:spPr bwMode="auto">
            <a:xfrm rot="-5400000">
              <a:off x="2963" y="3671"/>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7" name="Oval 195"/>
            <p:cNvSpPr>
              <a:spLocks noChangeArrowheads="1"/>
            </p:cNvSpPr>
            <p:nvPr/>
          </p:nvSpPr>
          <p:spPr bwMode="auto">
            <a:xfrm rot="-5400000">
              <a:off x="3212"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8" name="Oval 196"/>
            <p:cNvSpPr>
              <a:spLocks noChangeArrowheads="1"/>
            </p:cNvSpPr>
            <p:nvPr/>
          </p:nvSpPr>
          <p:spPr bwMode="auto">
            <a:xfrm rot="-5400000">
              <a:off x="2806" y="3702"/>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59" name="Rectangle 197"/>
            <p:cNvSpPr>
              <a:spLocks noChangeArrowheads="1"/>
            </p:cNvSpPr>
            <p:nvPr/>
          </p:nvSpPr>
          <p:spPr bwMode="auto">
            <a:xfrm>
              <a:off x="3048" y="3600"/>
              <a:ext cx="979"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60" name="Oval 198"/>
            <p:cNvSpPr>
              <a:spLocks noChangeArrowheads="1"/>
            </p:cNvSpPr>
            <p:nvPr/>
          </p:nvSpPr>
          <p:spPr bwMode="auto">
            <a:xfrm flipV="1">
              <a:off x="3114" y="3600"/>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61" name="Oval 199"/>
            <p:cNvSpPr>
              <a:spLocks noChangeArrowheads="1"/>
            </p:cNvSpPr>
            <p:nvPr/>
          </p:nvSpPr>
          <p:spPr bwMode="auto">
            <a:xfrm flipV="1">
              <a:off x="3783" y="3600"/>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84" name="Line 200"/>
          <p:cNvSpPr>
            <a:spLocks noChangeShapeType="1"/>
          </p:cNvSpPr>
          <p:nvPr/>
        </p:nvSpPr>
        <p:spPr bwMode="auto">
          <a:xfrm>
            <a:off x="304800" y="1066800"/>
            <a:ext cx="83820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4085" name="Oval 201"/>
          <p:cNvSpPr>
            <a:spLocks noChangeArrowheads="1"/>
          </p:cNvSpPr>
          <p:nvPr/>
        </p:nvSpPr>
        <p:spPr bwMode="auto">
          <a:xfrm>
            <a:off x="1404938" y="1169988"/>
            <a:ext cx="652462" cy="430212"/>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086" name="Group 202"/>
          <p:cNvGrpSpPr>
            <a:grpSpLocks/>
          </p:cNvGrpSpPr>
          <p:nvPr/>
        </p:nvGrpSpPr>
        <p:grpSpPr bwMode="auto">
          <a:xfrm>
            <a:off x="1285875" y="749300"/>
            <a:ext cx="869950" cy="554038"/>
            <a:chOff x="671" y="3944"/>
            <a:chExt cx="653" cy="432"/>
          </a:xfrm>
        </p:grpSpPr>
        <p:sp>
          <p:nvSpPr>
            <p:cNvPr id="44139" name="Oval 203"/>
            <p:cNvSpPr>
              <a:spLocks noChangeArrowheads="1"/>
            </p:cNvSpPr>
            <p:nvPr/>
          </p:nvSpPr>
          <p:spPr bwMode="auto">
            <a:xfrm rot="-5400000">
              <a:off x="784"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0" name="Oval 204"/>
            <p:cNvSpPr>
              <a:spLocks noChangeArrowheads="1"/>
            </p:cNvSpPr>
            <p:nvPr/>
          </p:nvSpPr>
          <p:spPr bwMode="auto">
            <a:xfrm rot="-5400000">
              <a:off x="1033"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41" name="Oval 205"/>
            <p:cNvSpPr>
              <a:spLocks noChangeArrowheads="1"/>
            </p:cNvSpPr>
            <p:nvPr/>
          </p:nvSpPr>
          <p:spPr bwMode="auto">
            <a:xfrm rot="-5400000">
              <a:off x="627"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87" name="Rectangle 206"/>
          <p:cNvSpPr>
            <a:spLocks noChangeArrowheads="1"/>
          </p:cNvSpPr>
          <p:nvPr/>
        </p:nvSpPr>
        <p:spPr bwMode="auto">
          <a:xfrm>
            <a:off x="1549400" y="738188"/>
            <a:ext cx="13049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88" name="Oval 207"/>
          <p:cNvSpPr>
            <a:spLocks noChangeArrowheads="1"/>
          </p:cNvSpPr>
          <p:nvPr/>
        </p:nvSpPr>
        <p:spPr bwMode="auto">
          <a:xfrm>
            <a:off x="3913188" y="1169988"/>
            <a:ext cx="654050" cy="430212"/>
          </a:xfrm>
          <a:prstGeom prst="ellipse">
            <a:avLst/>
          </a:prstGeom>
          <a:gradFill rotWithShape="0">
            <a:gsLst>
              <a:gs pos="0">
                <a:srgbClr val="00CC00"/>
              </a:gs>
              <a:gs pos="100000">
                <a:srgbClr val="008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089" name="Group 208"/>
          <p:cNvGrpSpPr>
            <a:grpSpLocks/>
          </p:cNvGrpSpPr>
          <p:nvPr/>
        </p:nvGrpSpPr>
        <p:grpSpPr bwMode="auto">
          <a:xfrm>
            <a:off x="3795713" y="749300"/>
            <a:ext cx="869950" cy="554038"/>
            <a:chOff x="2039" y="3944"/>
            <a:chExt cx="653" cy="432"/>
          </a:xfrm>
        </p:grpSpPr>
        <p:sp>
          <p:nvSpPr>
            <p:cNvPr id="44136" name="Oval 209"/>
            <p:cNvSpPr>
              <a:spLocks noChangeArrowheads="1"/>
            </p:cNvSpPr>
            <p:nvPr/>
          </p:nvSpPr>
          <p:spPr bwMode="auto">
            <a:xfrm rot="-5400000">
              <a:off x="2152"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7" name="Oval 210"/>
            <p:cNvSpPr>
              <a:spLocks noChangeArrowheads="1"/>
            </p:cNvSpPr>
            <p:nvPr/>
          </p:nvSpPr>
          <p:spPr bwMode="auto">
            <a:xfrm rot="-5400000">
              <a:off x="2401"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8" name="Oval 211"/>
            <p:cNvSpPr>
              <a:spLocks noChangeArrowheads="1"/>
            </p:cNvSpPr>
            <p:nvPr/>
          </p:nvSpPr>
          <p:spPr bwMode="auto">
            <a:xfrm rot="-5400000">
              <a:off x="1995"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090" name="Rectangle 212"/>
          <p:cNvSpPr>
            <a:spLocks noChangeArrowheads="1"/>
          </p:cNvSpPr>
          <p:nvPr/>
        </p:nvSpPr>
        <p:spPr bwMode="auto">
          <a:xfrm>
            <a:off x="4059238" y="738188"/>
            <a:ext cx="13049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091" name="Oval 213"/>
          <p:cNvSpPr>
            <a:spLocks noChangeArrowheads="1"/>
          </p:cNvSpPr>
          <p:nvPr/>
        </p:nvSpPr>
        <p:spPr bwMode="auto">
          <a:xfrm flipV="1">
            <a:off x="3127375" y="0"/>
            <a:ext cx="508000" cy="246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2" name="Oval 214"/>
          <p:cNvSpPr>
            <a:spLocks noChangeArrowheads="1"/>
          </p:cNvSpPr>
          <p:nvPr/>
        </p:nvSpPr>
        <p:spPr bwMode="auto">
          <a:xfrm flipV="1">
            <a:off x="3127375" y="403225"/>
            <a:ext cx="508000" cy="247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3" name="Oval 215"/>
          <p:cNvSpPr>
            <a:spLocks noChangeArrowheads="1"/>
          </p:cNvSpPr>
          <p:nvPr/>
        </p:nvSpPr>
        <p:spPr bwMode="auto">
          <a:xfrm flipV="1">
            <a:off x="1912938" y="15875"/>
            <a:ext cx="508000" cy="246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4" name="Oval 216"/>
          <p:cNvSpPr>
            <a:spLocks noChangeArrowheads="1"/>
          </p:cNvSpPr>
          <p:nvPr/>
        </p:nvSpPr>
        <p:spPr bwMode="auto">
          <a:xfrm flipV="1">
            <a:off x="1912938" y="419100"/>
            <a:ext cx="508000" cy="246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5" name="Oval 217"/>
          <p:cNvSpPr>
            <a:spLocks noChangeArrowheads="1"/>
          </p:cNvSpPr>
          <p:nvPr/>
        </p:nvSpPr>
        <p:spPr bwMode="auto">
          <a:xfrm flipV="1">
            <a:off x="1404938" y="123825"/>
            <a:ext cx="652462" cy="430213"/>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6" name="Oval 218"/>
          <p:cNvSpPr>
            <a:spLocks noChangeArrowheads="1"/>
          </p:cNvSpPr>
          <p:nvPr/>
        </p:nvSpPr>
        <p:spPr bwMode="auto">
          <a:xfrm rot="5400000" flipV="1">
            <a:off x="1447006" y="488157"/>
            <a:ext cx="554037" cy="412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7" name="Oval 219"/>
          <p:cNvSpPr>
            <a:spLocks noChangeArrowheads="1"/>
          </p:cNvSpPr>
          <p:nvPr/>
        </p:nvSpPr>
        <p:spPr bwMode="auto">
          <a:xfrm rot="5400000" flipV="1">
            <a:off x="1776412" y="530226"/>
            <a:ext cx="430213" cy="3286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8" name="Oval 220"/>
          <p:cNvSpPr>
            <a:spLocks noChangeArrowheads="1"/>
          </p:cNvSpPr>
          <p:nvPr/>
        </p:nvSpPr>
        <p:spPr bwMode="auto">
          <a:xfrm rot="5400000" flipV="1">
            <a:off x="1235075" y="530225"/>
            <a:ext cx="430213" cy="3286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99" name="Rectangle 221"/>
          <p:cNvSpPr>
            <a:spLocks noChangeArrowheads="1"/>
          </p:cNvSpPr>
          <p:nvPr/>
        </p:nvSpPr>
        <p:spPr bwMode="auto">
          <a:xfrm flipV="1">
            <a:off x="1549400" y="738188"/>
            <a:ext cx="13049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00" name="Oval 222"/>
          <p:cNvSpPr>
            <a:spLocks noChangeArrowheads="1"/>
          </p:cNvSpPr>
          <p:nvPr/>
        </p:nvSpPr>
        <p:spPr bwMode="auto">
          <a:xfrm flipV="1">
            <a:off x="4419600" y="15875"/>
            <a:ext cx="508000" cy="246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1" name="Oval 223"/>
          <p:cNvSpPr>
            <a:spLocks noChangeArrowheads="1"/>
          </p:cNvSpPr>
          <p:nvPr/>
        </p:nvSpPr>
        <p:spPr bwMode="auto">
          <a:xfrm flipV="1">
            <a:off x="4419600" y="419100"/>
            <a:ext cx="508000" cy="246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2" name="Oval 224"/>
          <p:cNvSpPr>
            <a:spLocks noChangeArrowheads="1"/>
          </p:cNvSpPr>
          <p:nvPr/>
        </p:nvSpPr>
        <p:spPr bwMode="auto">
          <a:xfrm flipV="1">
            <a:off x="3913188" y="123825"/>
            <a:ext cx="654050" cy="430213"/>
          </a:xfrm>
          <a:prstGeom prst="ellipse">
            <a:avLst/>
          </a:prstGeom>
          <a:gradFill rotWithShape="0">
            <a:gsLst>
              <a:gs pos="0">
                <a:srgbClr val="00CC00"/>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3" name="Oval 225"/>
          <p:cNvSpPr>
            <a:spLocks noChangeArrowheads="1"/>
          </p:cNvSpPr>
          <p:nvPr/>
        </p:nvSpPr>
        <p:spPr bwMode="auto">
          <a:xfrm rot="5400000" flipV="1">
            <a:off x="3956050" y="488951"/>
            <a:ext cx="554037" cy="41116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4" name="Oval 226"/>
          <p:cNvSpPr>
            <a:spLocks noChangeArrowheads="1"/>
          </p:cNvSpPr>
          <p:nvPr/>
        </p:nvSpPr>
        <p:spPr bwMode="auto">
          <a:xfrm rot="5400000" flipV="1">
            <a:off x="4286250" y="530225"/>
            <a:ext cx="430213" cy="3286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5" name="Oval 227"/>
          <p:cNvSpPr>
            <a:spLocks noChangeArrowheads="1"/>
          </p:cNvSpPr>
          <p:nvPr/>
        </p:nvSpPr>
        <p:spPr bwMode="auto">
          <a:xfrm rot="5400000" flipV="1">
            <a:off x="3744912" y="530226"/>
            <a:ext cx="430213" cy="32861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6" name="Rectangle 228"/>
          <p:cNvSpPr>
            <a:spLocks noChangeArrowheads="1"/>
          </p:cNvSpPr>
          <p:nvPr/>
        </p:nvSpPr>
        <p:spPr bwMode="auto">
          <a:xfrm flipV="1">
            <a:off x="4059238" y="738188"/>
            <a:ext cx="1304925"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07" name="Oval 229"/>
          <p:cNvSpPr>
            <a:spLocks noChangeArrowheads="1"/>
          </p:cNvSpPr>
          <p:nvPr/>
        </p:nvSpPr>
        <p:spPr bwMode="auto">
          <a:xfrm>
            <a:off x="1606550" y="738188"/>
            <a:ext cx="190500" cy="2460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08" name="Oval 230"/>
          <p:cNvSpPr>
            <a:spLocks noChangeArrowheads="1"/>
          </p:cNvSpPr>
          <p:nvPr/>
        </p:nvSpPr>
        <p:spPr bwMode="auto">
          <a:xfrm>
            <a:off x="4146550" y="738188"/>
            <a:ext cx="192088" cy="2460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09" name="Group 231"/>
          <p:cNvGrpSpPr>
            <a:grpSpLocks/>
          </p:cNvGrpSpPr>
          <p:nvPr/>
        </p:nvGrpSpPr>
        <p:grpSpPr bwMode="auto">
          <a:xfrm>
            <a:off x="2493963" y="123825"/>
            <a:ext cx="896937" cy="1476375"/>
            <a:chOff x="4512" y="276"/>
            <a:chExt cx="672" cy="1152"/>
          </a:xfrm>
        </p:grpSpPr>
        <p:sp>
          <p:nvSpPr>
            <p:cNvPr id="44125" name="Oval 232"/>
            <p:cNvSpPr>
              <a:spLocks noChangeArrowheads="1"/>
            </p:cNvSpPr>
            <p:nvPr/>
          </p:nvSpPr>
          <p:spPr bwMode="auto">
            <a:xfrm>
              <a:off x="4593" y="1092"/>
              <a:ext cx="490" cy="336"/>
            </a:xfrm>
            <a:prstGeom prst="ellipse">
              <a:avLst/>
            </a:prstGeom>
            <a:gradFill rotWithShape="0">
              <a:gsLst>
                <a:gs pos="0">
                  <a:schemeClr val="accent1"/>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6" name="Oval 233"/>
            <p:cNvSpPr>
              <a:spLocks noChangeArrowheads="1"/>
            </p:cNvSpPr>
            <p:nvPr/>
          </p:nvSpPr>
          <p:spPr bwMode="auto">
            <a:xfrm flipV="1">
              <a:off x="4601" y="276"/>
              <a:ext cx="490" cy="336"/>
            </a:xfrm>
            <a:prstGeom prst="ellipse">
              <a:avLst/>
            </a:prstGeom>
            <a:gradFill rotWithShape="0">
              <a:gsLst>
                <a:gs pos="0">
                  <a:srgbClr val="008000"/>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27" name="Group 234"/>
            <p:cNvGrpSpPr>
              <a:grpSpLocks/>
            </p:cNvGrpSpPr>
            <p:nvPr/>
          </p:nvGrpSpPr>
          <p:grpSpPr bwMode="auto">
            <a:xfrm flipV="1">
              <a:off x="4512" y="508"/>
              <a:ext cx="653" cy="432"/>
              <a:chOff x="2039" y="3944"/>
              <a:chExt cx="653" cy="432"/>
            </a:xfrm>
          </p:grpSpPr>
          <p:sp>
            <p:nvSpPr>
              <p:cNvPr id="44133" name="Oval 235"/>
              <p:cNvSpPr>
                <a:spLocks noChangeArrowheads="1"/>
              </p:cNvSpPr>
              <p:nvPr/>
            </p:nvSpPr>
            <p:spPr bwMode="auto">
              <a:xfrm rot="-5400000">
                <a:off x="2152"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4" name="Oval 236"/>
              <p:cNvSpPr>
                <a:spLocks noChangeArrowheads="1"/>
              </p:cNvSpPr>
              <p:nvPr/>
            </p:nvSpPr>
            <p:spPr bwMode="auto">
              <a:xfrm rot="-5400000">
                <a:off x="2401"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5" name="Oval 237"/>
              <p:cNvSpPr>
                <a:spLocks noChangeArrowheads="1"/>
              </p:cNvSpPr>
              <p:nvPr/>
            </p:nvSpPr>
            <p:spPr bwMode="auto">
              <a:xfrm rot="-5400000">
                <a:off x="1995"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28" name="Oval 238"/>
            <p:cNvSpPr>
              <a:spLocks noChangeArrowheads="1"/>
            </p:cNvSpPr>
            <p:nvPr/>
          </p:nvSpPr>
          <p:spPr bwMode="auto">
            <a:xfrm rot="-5400000">
              <a:off x="4625" y="827"/>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9" name="Oval 239"/>
            <p:cNvSpPr>
              <a:spLocks noChangeArrowheads="1"/>
            </p:cNvSpPr>
            <p:nvPr/>
          </p:nvSpPr>
          <p:spPr bwMode="auto">
            <a:xfrm rot="-5400000">
              <a:off x="4874" y="85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0" name="Oval 240"/>
            <p:cNvSpPr>
              <a:spLocks noChangeArrowheads="1"/>
            </p:cNvSpPr>
            <p:nvPr/>
          </p:nvSpPr>
          <p:spPr bwMode="auto">
            <a:xfrm rot="-5400000">
              <a:off x="4468" y="85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31" name="Rectangle 241"/>
            <p:cNvSpPr>
              <a:spLocks noChangeArrowheads="1"/>
            </p:cNvSpPr>
            <p:nvPr/>
          </p:nvSpPr>
          <p:spPr bwMode="auto">
            <a:xfrm>
              <a:off x="4541" y="768"/>
              <a:ext cx="643"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32" name="Oval 242"/>
            <p:cNvSpPr>
              <a:spLocks noChangeArrowheads="1"/>
            </p:cNvSpPr>
            <p:nvPr/>
          </p:nvSpPr>
          <p:spPr bwMode="auto">
            <a:xfrm flipV="1">
              <a:off x="4776" y="756"/>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4110" name="Group 243"/>
          <p:cNvGrpSpPr>
            <a:grpSpLocks/>
          </p:cNvGrpSpPr>
          <p:nvPr/>
        </p:nvGrpSpPr>
        <p:grpSpPr bwMode="auto">
          <a:xfrm>
            <a:off x="5181600" y="123825"/>
            <a:ext cx="895350" cy="1476375"/>
            <a:chOff x="4512" y="276"/>
            <a:chExt cx="672" cy="1152"/>
          </a:xfrm>
        </p:grpSpPr>
        <p:sp>
          <p:nvSpPr>
            <p:cNvPr id="44114" name="Oval 244"/>
            <p:cNvSpPr>
              <a:spLocks noChangeArrowheads="1"/>
            </p:cNvSpPr>
            <p:nvPr/>
          </p:nvSpPr>
          <p:spPr bwMode="auto">
            <a:xfrm>
              <a:off x="4593" y="1092"/>
              <a:ext cx="490" cy="336"/>
            </a:xfrm>
            <a:prstGeom prst="ellipse">
              <a:avLst/>
            </a:prstGeom>
            <a:gradFill rotWithShape="0">
              <a:gsLst>
                <a:gs pos="0">
                  <a:schemeClr val="accent1"/>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5" name="Oval 245"/>
            <p:cNvSpPr>
              <a:spLocks noChangeArrowheads="1"/>
            </p:cNvSpPr>
            <p:nvPr/>
          </p:nvSpPr>
          <p:spPr bwMode="auto">
            <a:xfrm flipV="1">
              <a:off x="4601" y="276"/>
              <a:ext cx="490" cy="336"/>
            </a:xfrm>
            <a:prstGeom prst="ellipse">
              <a:avLst/>
            </a:prstGeom>
            <a:gradFill rotWithShape="0">
              <a:gsLst>
                <a:gs pos="0">
                  <a:srgbClr val="008000"/>
                </a:gs>
                <a:gs pos="100000">
                  <a:srgbClr val="00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44116" name="Group 246"/>
            <p:cNvGrpSpPr>
              <a:grpSpLocks/>
            </p:cNvGrpSpPr>
            <p:nvPr/>
          </p:nvGrpSpPr>
          <p:grpSpPr bwMode="auto">
            <a:xfrm flipV="1">
              <a:off x="4512" y="508"/>
              <a:ext cx="653" cy="432"/>
              <a:chOff x="2039" y="3944"/>
              <a:chExt cx="653" cy="432"/>
            </a:xfrm>
          </p:grpSpPr>
          <p:sp>
            <p:nvSpPr>
              <p:cNvPr id="44122" name="Oval 247"/>
              <p:cNvSpPr>
                <a:spLocks noChangeArrowheads="1"/>
              </p:cNvSpPr>
              <p:nvPr/>
            </p:nvSpPr>
            <p:spPr bwMode="auto">
              <a:xfrm rot="-5400000">
                <a:off x="2152" y="4005"/>
                <a:ext cx="432" cy="309"/>
              </a:xfrm>
              <a:prstGeom prst="ellipse">
                <a:avLst/>
              </a:pr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3" name="Oval 248"/>
              <p:cNvSpPr>
                <a:spLocks noChangeArrowheads="1"/>
              </p:cNvSpPr>
              <p:nvPr/>
            </p:nvSpPr>
            <p:spPr bwMode="auto">
              <a:xfrm rot="-5400000">
                <a:off x="2401"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4" name="Oval 249"/>
              <p:cNvSpPr>
                <a:spLocks noChangeArrowheads="1"/>
              </p:cNvSpPr>
              <p:nvPr/>
            </p:nvSpPr>
            <p:spPr bwMode="auto">
              <a:xfrm rot="-5400000">
                <a:off x="1995" y="4036"/>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17" name="Oval 250"/>
            <p:cNvSpPr>
              <a:spLocks noChangeArrowheads="1"/>
            </p:cNvSpPr>
            <p:nvPr/>
          </p:nvSpPr>
          <p:spPr bwMode="auto">
            <a:xfrm rot="-5400000">
              <a:off x="4625" y="827"/>
              <a:ext cx="432" cy="30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8" name="Oval 251"/>
            <p:cNvSpPr>
              <a:spLocks noChangeArrowheads="1"/>
            </p:cNvSpPr>
            <p:nvPr/>
          </p:nvSpPr>
          <p:spPr bwMode="auto">
            <a:xfrm rot="-5400000">
              <a:off x="4874" y="85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19" name="Oval 252"/>
            <p:cNvSpPr>
              <a:spLocks noChangeArrowheads="1"/>
            </p:cNvSpPr>
            <p:nvPr/>
          </p:nvSpPr>
          <p:spPr bwMode="auto">
            <a:xfrm rot="-5400000">
              <a:off x="4468" y="858"/>
              <a:ext cx="336" cy="24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120" name="Rectangle 253"/>
            <p:cNvSpPr>
              <a:spLocks noChangeArrowheads="1"/>
            </p:cNvSpPr>
            <p:nvPr/>
          </p:nvSpPr>
          <p:spPr bwMode="auto">
            <a:xfrm>
              <a:off x="4541" y="768"/>
              <a:ext cx="643"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4121" name="Oval 254"/>
            <p:cNvSpPr>
              <a:spLocks noChangeArrowheads="1"/>
            </p:cNvSpPr>
            <p:nvPr/>
          </p:nvSpPr>
          <p:spPr bwMode="auto">
            <a:xfrm flipV="1">
              <a:off x="4776" y="756"/>
              <a:ext cx="144"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44111" name="Text Box 255"/>
          <p:cNvSpPr txBox="1">
            <a:spLocks noChangeArrowheads="1"/>
          </p:cNvSpPr>
          <p:nvPr/>
        </p:nvSpPr>
        <p:spPr bwMode="auto">
          <a:xfrm>
            <a:off x="6477000" y="3597275"/>
            <a:ext cx="1384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HOMO</a:t>
            </a:r>
          </a:p>
          <a:p>
            <a:pPr algn="ctr" rtl="0"/>
            <a:r>
              <a:rPr lang="en-US" altLang="he-IL" sz="2400">
                <a:latin typeface="Times New Roman" pitchFamily="18" charset="0"/>
              </a:rPr>
              <a:t>(Valence)</a:t>
            </a:r>
          </a:p>
        </p:txBody>
      </p:sp>
      <p:sp>
        <p:nvSpPr>
          <p:cNvPr id="44112" name="Text Box 256"/>
          <p:cNvSpPr txBox="1">
            <a:spLocks noChangeArrowheads="1"/>
          </p:cNvSpPr>
          <p:nvPr/>
        </p:nvSpPr>
        <p:spPr bwMode="auto">
          <a:xfrm>
            <a:off x="6269038" y="1885950"/>
            <a:ext cx="18081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LUMO</a:t>
            </a:r>
          </a:p>
          <a:p>
            <a:pPr algn="ctr" rtl="0"/>
            <a:r>
              <a:rPr lang="en-US" altLang="he-IL" sz="2400">
                <a:latin typeface="Times New Roman" pitchFamily="18" charset="0"/>
              </a:rPr>
              <a:t>(Conduction)</a:t>
            </a:r>
          </a:p>
        </p:txBody>
      </p:sp>
      <p:sp>
        <p:nvSpPr>
          <p:cNvPr id="4353" name="Text Box 257"/>
          <p:cNvSpPr txBox="1">
            <a:spLocks noChangeArrowheads="1"/>
          </p:cNvSpPr>
          <p:nvPr/>
        </p:nvSpPr>
        <p:spPr bwMode="auto">
          <a:xfrm>
            <a:off x="5013325" y="5257800"/>
            <a:ext cx="4130675" cy="9159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There is correlation between spatial </a:t>
            </a:r>
            <a:r>
              <a:rPr lang="en-US" sz="1800">
                <a:solidFill>
                  <a:srgbClr val="FF0000"/>
                </a:solidFill>
              </a:rPr>
              <a:t>coordinates </a:t>
            </a:r>
            <a:r>
              <a:rPr lang="en-US" sz="1800"/>
              <a:t>and the electronic </a:t>
            </a:r>
            <a:r>
              <a:rPr lang="en-US" sz="1800">
                <a:solidFill>
                  <a:srgbClr val="FF0000"/>
                </a:solidFill>
              </a:rPr>
              <a:t>configuration</a:t>
            </a:r>
            <a:r>
              <a:rPr lang="en-US" sz="1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53"/>
                                        </p:tgtEl>
                                        <p:attrNameLst>
                                          <p:attrName>style.visibility</p:attrName>
                                        </p:attrNameLst>
                                      </p:cBhvr>
                                      <p:to>
                                        <p:strVal val="visible"/>
                                      </p:to>
                                    </p:set>
                                    <p:anim calcmode="lin" valueType="num">
                                      <p:cBhvr additive="base">
                                        <p:cTn id="7" dur="500" fill="hold"/>
                                        <p:tgtEl>
                                          <p:spTgt spid="4353"/>
                                        </p:tgtEl>
                                        <p:attrNameLst>
                                          <p:attrName>ppt_x</p:attrName>
                                        </p:attrNameLst>
                                      </p:cBhvr>
                                      <p:tavLst>
                                        <p:tav tm="0">
                                          <p:val>
                                            <p:strVal val="#ppt_x"/>
                                          </p:val>
                                        </p:tav>
                                        <p:tav tm="100000">
                                          <p:val>
                                            <p:strVal val="#ppt_x"/>
                                          </p:val>
                                        </p:tav>
                                      </p:tavLst>
                                    </p:anim>
                                    <p:anim calcmode="lin" valueType="num">
                                      <p:cBhvr additive="base">
                                        <p:cTn id="8" dur="500" fill="hold"/>
                                        <p:tgtEl>
                                          <p:spTgt spid="4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52400"/>
            <a:ext cx="2259013" cy="17526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cxnSp>
        <p:nvCxnSpPr>
          <p:cNvPr id="45059" name="Straight Arrow Connector 259"/>
          <p:cNvCxnSpPr>
            <a:cxnSpLocks noChangeShapeType="1"/>
          </p:cNvCxnSpPr>
          <p:nvPr/>
        </p:nvCxnSpPr>
        <p:spPr bwMode="auto">
          <a:xfrm>
            <a:off x="1219200" y="6019800"/>
            <a:ext cx="6248400" cy="0"/>
          </a:xfrm>
          <a:prstGeom prst="straightConnector1">
            <a:avLst/>
          </a:prstGeom>
          <a:noFill/>
          <a:ln w="38100" algn="ctr">
            <a:solidFill>
              <a:schemeClr val="tx1"/>
            </a:solidFill>
            <a:round/>
            <a:headEnd/>
            <a:tailEnd type="arrow" w="med" len="med"/>
          </a:ln>
        </p:spPr>
      </p:cxnSp>
      <p:cxnSp>
        <p:nvCxnSpPr>
          <p:cNvPr id="45060" name="Straight Arrow Connector 263"/>
          <p:cNvCxnSpPr>
            <a:cxnSpLocks noChangeShapeType="1"/>
          </p:cNvCxnSpPr>
          <p:nvPr/>
        </p:nvCxnSpPr>
        <p:spPr bwMode="auto">
          <a:xfrm rot="-5400000">
            <a:off x="-1333500" y="3467100"/>
            <a:ext cx="5105400" cy="0"/>
          </a:xfrm>
          <a:prstGeom prst="straightConnector1">
            <a:avLst/>
          </a:prstGeom>
          <a:noFill/>
          <a:ln w="38100" algn="ctr">
            <a:solidFill>
              <a:schemeClr val="tx1"/>
            </a:solidFill>
            <a:round/>
            <a:headEnd/>
            <a:tailEnd type="arrow" w="med" len="med"/>
          </a:ln>
        </p:spPr>
      </p:cxnSp>
      <p:sp>
        <p:nvSpPr>
          <p:cNvPr id="45061" name="TextBox 264"/>
          <p:cNvSpPr txBox="1">
            <a:spLocks noChangeArrowheads="1"/>
          </p:cNvSpPr>
          <p:nvPr/>
        </p:nvSpPr>
        <p:spPr bwMode="auto">
          <a:xfrm>
            <a:off x="7445375" y="5791200"/>
            <a:ext cx="1393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Molecule’s</a:t>
            </a:r>
          </a:p>
          <a:p>
            <a:pPr algn="l" rtl="0" eaLnBrk="1" hangingPunct="1"/>
            <a:r>
              <a:rPr lang="en-US"/>
              <a:t> Length </a:t>
            </a:r>
          </a:p>
        </p:txBody>
      </p:sp>
      <p:sp>
        <p:nvSpPr>
          <p:cNvPr id="45062" name="TextBox 265"/>
          <p:cNvSpPr txBox="1">
            <a:spLocks noChangeArrowheads="1"/>
          </p:cNvSpPr>
          <p:nvPr/>
        </p:nvSpPr>
        <p:spPr bwMode="auto">
          <a:xfrm>
            <a:off x="152400" y="990600"/>
            <a:ext cx="996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Energy</a:t>
            </a:r>
          </a:p>
        </p:txBody>
      </p:sp>
      <p:pic>
        <p:nvPicPr>
          <p:cNvPr id="4506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255" t="72722" r="46153"/>
          <a:stretch>
            <a:fillRect/>
          </a:stretch>
        </p:blipFill>
        <p:spPr bwMode="auto">
          <a:xfrm>
            <a:off x="1219200" y="6129338"/>
            <a:ext cx="933450" cy="4540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506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696" t="47501" r="38461" b="27278"/>
          <a:stretch>
            <a:fillRect/>
          </a:stretch>
        </p:blipFill>
        <p:spPr bwMode="auto">
          <a:xfrm>
            <a:off x="2667000" y="6162675"/>
            <a:ext cx="1066800" cy="4206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506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0538" t="24770" r="38461" b="50417"/>
          <a:stretch>
            <a:fillRect/>
          </a:stretch>
        </p:blipFill>
        <p:spPr bwMode="auto">
          <a:xfrm>
            <a:off x="4241800" y="6121400"/>
            <a:ext cx="1090613" cy="4127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450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2820" r="30418" b="74280"/>
          <a:stretch>
            <a:fillRect/>
          </a:stretch>
        </p:blipFill>
        <p:spPr bwMode="auto">
          <a:xfrm>
            <a:off x="5867400" y="6096000"/>
            <a:ext cx="1216025" cy="4286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45067" name="Oval 273"/>
          <p:cNvSpPr>
            <a:spLocks noChangeArrowheads="1"/>
          </p:cNvSpPr>
          <p:nvPr/>
        </p:nvSpPr>
        <p:spPr bwMode="auto">
          <a:xfrm>
            <a:off x="1600200" y="5562600"/>
            <a:ext cx="152400" cy="152400"/>
          </a:xfrm>
          <a:prstGeom prst="ellipse">
            <a:avLst/>
          </a:prstGeom>
          <a:solidFill>
            <a:srgbClr val="FF0000"/>
          </a:solidFill>
          <a:ln w="9525" algn="ctr">
            <a:solidFill>
              <a:schemeClr val="tx1"/>
            </a:solidFill>
            <a:round/>
            <a:headEnd/>
            <a:tailEnd/>
          </a:ln>
        </p:spPr>
        <p:txBody>
          <a:bodyPr/>
          <a:lstStyle/>
          <a:p>
            <a:endParaRPr lang="en-US"/>
          </a:p>
        </p:txBody>
      </p:sp>
      <p:sp>
        <p:nvSpPr>
          <p:cNvPr id="45068" name="Oval 274"/>
          <p:cNvSpPr>
            <a:spLocks noChangeArrowheads="1"/>
          </p:cNvSpPr>
          <p:nvPr/>
        </p:nvSpPr>
        <p:spPr bwMode="auto">
          <a:xfrm>
            <a:off x="3048000" y="4495800"/>
            <a:ext cx="152400" cy="152400"/>
          </a:xfrm>
          <a:prstGeom prst="ellipse">
            <a:avLst/>
          </a:prstGeom>
          <a:solidFill>
            <a:srgbClr val="FF0000"/>
          </a:solidFill>
          <a:ln w="9525" algn="ctr">
            <a:solidFill>
              <a:schemeClr val="tx1"/>
            </a:solidFill>
            <a:round/>
            <a:headEnd/>
            <a:tailEnd/>
          </a:ln>
        </p:spPr>
        <p:txBody>
          <a:bodyPr/>
          <a:lstStyle/>
          <a:p>
            <a:endParaRPr lang="en-US"/>
          </a:p>
        </p:txBody>
      </p:sp>
      <p:sp>
        <p:nvSpPr>
          <p:cNvPr id="45069" name="Oval 275"/>
          <p:cNvSpPr>
            <a:spLocks noChangeArrowheads="1"/>
          </p:cNvSpPr>
          <p:nvPr/>
        </p:nvSpPr>
        <p:spPr bwMode="auto">
          <a:xfrm>
            <a:off x="4572000" y="3581400"/>
            <a:ext cx="152400" cy="152400"/>
          </a:xfrm>
          <a:prstGeom prst="ellipse">
            <a:avLst/>
          </a:prstGeom>
          <a:solidFill>
            <a:srgbClr val="FF0000"/>
          </a:solidFill>
          <a:ln w="9525" algn="ctr">
            <a:solidFill>
              <a:schemeClr val="tx1"/>
            </a:solidFill>
            <a:round/>
            <a:headEnd/>
            <a:tailEnd/>
          </a:ln>
        </p:spPr>
        <p:txBody>
          <a:bodyPr/>
          <a:lstStyle/>
          <a:p>
            <a:endParaRPr lang="en-US"/>
          </a:p>
        </p:txBody>
      </p:sp>
      <p:sp>
        <p:nvSpPr>
          <p:cNvPr id="45070" name="Oval 276"/>
          <p:cNvSpPr>
            <a:spLocks noChangeArrowheads="1"/>
          </p:cNvSpPr>
          <p:nvPr/>
        </p:nvSpPr>
        <p:spPr bwMode="auto">
          <a:xfrm>
            <a:off x="6324600" y="2362200"/>
            <a:ext cx="152400" cy="152400"/>
          </a:xfrm>
          <a:prstGeom prst="ellipse">
            <a:avLst/>
          </a:prstGeom>
          <a:solidFill>
            <a:srgbClr val="FF0000"/>
          </a:solidFill>
          <a:ln w="9525" algn="ctr">
            <a:solidFill>
              <a:schemeClr val="tx1"/>
            </a:solidFill>
            <a:round/>
            <a:headEnd/>
            <a:tailEnd/>
          </a:ln>
        </p:spPr>
        <p:txBody>
          <a:bodyPr/>
          <a:lstStyle/>
          <a:p>
            <a:endParaRPr lang="en-US"/>
          </a:p>
        </p:txBody>
      </p:sp>
      <p:cxnSp>
        <p:nvCxnSpPr>
          <p:cNvPr id="45071" name="Straight Connector 278"/>
          <p:cNvCxnSpPr>
            <a:cxnSpLocks noChangeShapeType="1"/>
          </p:cNvCxnSpPr>
          <p:nvPr/>
        </p:nvCxnSpPr>
        <p:spPr bwMode="auto">
          <a:xfrm>
            <a:off x="6400800" y="5829300"/>
            <a:ext cx="0" cy="228600"/>
          </a:xfrm>
          <a:prstGeom prst="line">
            <a:avLst/>
          </a:prstGeom>
          <a:noFill/>
          <a:ln w="38100" algn="ctr">
            <a:solidFill>
              <a:schemeClr val="tx1"/>
            </a:solidFill>
            <a:round/>
            <a:headEnd/>
            <a:tailEnd/>
          </a:ln>
        </p:spPr>
      </p:cxnSp>
      <p:cxnSp>
        <p:nvCxnSpPr>
          <p:cNvPr id="45072" name="Straight Connector 279"/>
          <p:cNvCxnSpPr>
            <a:cxnSpLocks noChangeShapeType="1"/>
          </p:cNvCxnSpPr>
          <p:nvPr/>
        </p:nvCxnSpPr>
        <p:spPr bwMode="auto">
          <a:xfrm>
            <a:off x="4775200" y="5791200"/>
            <a:ext cx="0" cy="228600"/>
          </a:xfrm>
          <a:prstGeom prst="line">
            <a:avLst/>
          </a:prstGeom>
          <a:noFill/>
          <a:ln w="38100" algn="ctr">
            <a:solidFill>
              <a:schemeClr val="tx1"/>
            </a:solidFill>
            <a:round/>
            <a:headEnd/>
            <a:tailEnd/>
          </a:ln>
        </p:spPr>
      </p:cxnSp>
      <p:cxnSp>
        <p:nvCxnSpPr>
          <p:cNvPr id="45073" name="Straight Connector 280"/>
          <p:cNvCxnSpPr>
            <a:cxnSpLocks noChangeShapeType="1"/>
          </p:cNvCxnSpPr>
          <p:nvPr/>
        </p:nvCxnSpPr>
        <p:spPr bwMode="auto">
          <a:xfrm>
            <a:off x="3162300" y="5791200"/>
            <a:ext cx="0" cy="228600"/>
          </a:xfrm>
          <a:prstGeom prst="line">
            <a:avLst/>
          </a:prstGeom>
          <a:noFill/>
          <a:ln w="38100" algn="ctr">
            <a:solidFill>
              <a:schemeClr val="tx1"/>
            </a:solidFill>
            <a:round/>
            <a:headEnd/>
            <a:tailEnd/>
          </a:ln>
        </p:spPr>
      </p:cxnSp>
      <p:cxnSp>
        <p:nvCxnSpPr>
          <p:cNvPr id="45074" name="Straight Connector 281"/>
          <p:cNvCxnSpPr>
            <a:cxnSpLocks noChangeShapeType="1"/>
          </p:cNvCxnSpPr>
          <p:nvPr/>
        </p:nvCxnSpPr>
        <p:spPr bwMode="auto">
          <a:xfrm>
            <a:off x="1676400" y="5829300"/>
            <a:ext cx="0" cy="228600"/>
          </a:xfrm>
          <a:prstGeom prst="line">
            <a:avLst/>
          </a:prstGeom>
          <a:noFill/>
          <a:ln w="38100" algn="ctr">
            <a:solidFill>
              <a:schemeClr val="tx1"/>
            </a:solidFill>
            <a:round/>
            <a:headEnd/>
            <a:tailEnd/>
          </a:ln>
        </p:spPr>
      </p:cxnSp>
      <p:grpSp>
        <p:nvGrpSpPr>
          <p:cNvPr id="2" name="Group 284"/>
          <p:cNvGrpSpPr>
            <a:grpSpLocks/>
          </p:cNvGrpSpPr>
          <p:nvPr/>
        </p:nvGrpSpPr>
        <p:grpSpPr bwMode="auto">
          <a:xfrm>
            <a:off x="6165850" y="4343400"/>
            <a:ext cx="2978150" cy="1524000"/>
            <a:chOff x="6165299" y="4343400"/>
            <a:chExt cx="2978701" cy="1524000"/>
          </a:xfrm>
        </p:grpSpPr>
        <p:sp>
          <p:nvSpPr>
            <p:cNvPr id="45076" name="TextBox 282"/>
            <p:cNvSpPr txBox="1">
              <a:spLocks noChangeArrowheads="1"/>
            </p:cNvSpPr>
            <p:nvPr/>
          </p:nvSpPr>
          <p:spPr bwMode="auto">
            <a:xfrm>
              <a:off x="6165299" y="4343400"/>
              <a:ext cx="29787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a:t>Configuration coordinate</a:t>
              </a:r>
            </a:p>
          </p:txBody>
        </p:sp>
        <p:sp>
          <p:nvSpPr>
            <p:cNvPr id="45077" name="Down Arrow 283"/>
            <p:cNvSpPr>
              <a:spLocks noChangeArrowheads="1"/>
            </p:cNvSpPr>
            <p:nvPr/>
          </p:nvSpPr>
          <p:spPr bwMode="auto">
            <a:xfrm>
              <a:off x="7696200" y="4724400"/>
              <a:ext cx="609600" cy="11430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769938" y="228600"/>
            <a:ext cx="4752975" cy="885825"/>
            <a:chOff x="192" y="432"/>
            <a:chExt cx="2994" cy="558"/>
          </a:xfrm>
        </p:grpSpPr>
        <p:sp>
          <p:nvSpPr>
            <p:cNvPr id="46176" name="Freeform 3"/>
            <p:cNvSpPr>
              <a:spLocks/>
            </p:cNvSpPr>
            <p:nvPr/>
          </p:nvSpPr>
          <p:spPr bwMode="auto">
            <a:xfrm>
              <a:off x="336" y="663"/>
              <a:ext cx="2736" cy="144"/>
            </a:xfrm>
            <a:custGeom>
              <a:avLst/>
              <a:gdLst>
                <a:gd name="T0" fmla="*/ 0 w 2736"/>
                <a:gd name="T1" fmla="*/ 144 h 144"/>
                <a:gd name="T2" fmla="*/ 240 w 2736"/>
                <a:gd name="T3" fmla="*/ 0 h 144"/>
                <a:gd name="T4" fmla="*/ 528 w 2736"/>
                <a:gd name="T5" fmla="*/ 144 h 144"/>
                <a:gd name="T6" fmla="*/ 864 w 2736"/>
                <a:gd name="T7" fmla="*/ 0 h 144"/>
                <a:gd name="T8" fmla="*/ 1152 w 2736"/>
                <a:gd name="T9" fmla="*/ 144 h 144"/>
                <a:gd name="T10" fmla="*/ 1440 w 2736"/>
                <a:gd name="T11" fmla="*/ 0 h 144"/>
                <a:gd name="T12" fmla="*/ 1776 w 2736"/>
                <a:gd name="T13" fmla="*/ 144 h 144"/>
                <a:gd name="T14" fmla="*/ 2064 w 2736"/>
                <a:gd name="T15" fmla="*/ 0 h 144"/>
                <a:gd name="T16" fmla="*/ 2448 w 2736"/>
                <a:gd name="T17" fmla="*/ 144 h 144"/>
                <a:gd name="T18" fmla="*/ 2736 w 2736"/>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6"/>
                <a:gd name="T31" fmla="*/ 0 h 144"/>
                <a:gd name="T32" fmla="*/ 2736 w 2736"/>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6" h="144">
                  <a:moveTo>
                    <a:pt x="0" y="144"/>
                  </a:moveTo>
                  <a:lnTo>
                    <a:pt x="240" y="0"/>
                  </a:lnTo>
                  <a:lnTo>
                    <a:pt x="528" y="144"/>
                  </a:lnTo>
                  <a:lnTo>
                    <a:pt x="864" y="0"/>
                  </a:lnTo>
                  <a:lnTo>
                    <a:pt x="1152" y="144"/>
                  </a:lnTo>
                  <a:lnTo>
                    <a:pt x="1440" y="0"/>
                  </a:lnTo>
                  <a:lnTo>
                    <a:pt x="1776" y="144"/>
                  </a:lnTo>
                  <a:lnTo>
                    <a:pt x="2064" y="0"/>
                  </a:lnTo>
                  <a:lnTo>
                    <a:pt x="2448" y="144"/>
                  </a:lnTo>
                  <a:lnTo>
                    <a:pt x="2736"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6177" name="Text Box 4"/>
            <p:cNvSpPr txBox="1">
              <a:spLocks noChangeArrowheads="1"/>
            </p:cNvSpPr>
            <p:nvPr/>
          </p:nvSpPr>
          <p:spPr bwMode="auto">
            <a:xfrm>
              <a:off x="192" y="663"/>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78" name="Text Box 5"/>
            <p:cNvSpPr txBox="1">
              <a:spLocks noChangeArrowheads="1"/>
            </p:cNvSpPr>
            <p:nvPr/>
          </p:nvSpPr>
          <p:spPr bwMode="auto">
            <a:xfrm>
              <a:off x="480" y="471"/>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79" name="Text Box 6"/>
            <p:cNvSpPr txBox="1">
              <a:spLocks noChangeArrowheads="1"/>
            </p:cNvSpPr>
            <p:nvPr/>
          </p:nvSpPr>
          <p:spPr bwMode="auto">
            <a:xfrm>
              <a:off x="777" y="70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0" name="Text Box 7"/>
            <p:cNvSpPr txBox="1">
              <a:spLocks noChangeArrowheads="1"/>
            </p:cNvSpPr>
            <p:nvPr/>
          </p:nvSpPr>
          <p:spPr bwMode="auto">
            <a:xfrm>
              <a:off x="1104" y="43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1" name="Text Box 8"/>
            <p:cNvSpPr txBox="1">
              <a:spLocks noChangeArrowheads="1"/>
            </p:cNvSpPr>
            <p:nvPr/>
          </p:nvSpPr>
          <p:spPr bwMode="auto">
            <a:xfrm>
              <a:off x="1383" y="70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2" name="Text Box 9"/>
            <p:cNvSpPr txBox="1">
              <a:spLocks noChangeArrowheads="1"/>
            </p:cNvSpPr>
            <p:nvPr/>
          </p:nvSpPr>
          <p:spPr bwMode="auto">
            <a:xfrm>
              <a:off x="1683" y="441"/>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3" name="Text Box 10"/>
            <p:cNvSpPr txBox="1">
              <a:spLocks noChangeArrowheads="1"/>
            </p:cNvSpPr>
            <p:nvPr/>
          </p:nvSpPr>
          <p:spPr bwMode="auto">
            <a:xfrm>
              <a:off x="2007" y="699"/>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4" name="Text Box 11"/>
            <p:cNvSpPr txBox="1">
              <a:spLocks noChangeArrowheads="1"/>
            </p:cNvSpPr>
            <p:nvPr/>
          </p:nvSpPr>
          <p:spPr bwMode="auto">
            <a:xfrm>
              <a:off x="2298" y="441"/>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5" name="Text Box 12"/>
            <p:cNvSpPr txBox="1">
              <a:spLocks noChangeArrowheads="1"/>
            </p:cNvSpPr>
            <p:nvPr/>
          </p:nvSpPr>
          <p:spPr bwMode="auto">
            <a:xfrm>
              <a:off x="2697" y="702"/>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sp>
          <p:nvSpPr>
            <p:cNvPr id="46186" name="Text Box 13"/>
            <p:cNvSpPr txBox="1">
              <a:spLocks noChangeArrowheads="1"/>
            </p:cNvSpPr>
            <p:nvPr/>
          </p:nvSpPr>
          <p:spPr bwMode="auto">
            <a:xfrm>
              <a:off x="2985" y="444"/>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c</a:t>
              </a:r>
            </a:p>
          </p:txBody>
        </p:sp>
      </p:grpSp>
      <p:sp>
        <p:nvSpPr>
          <p:cNvPr id="46083" name="Freeform 14"/>
          <p:cNvSpPr>
            <a:spLocks/>
          </p:cNvSpPr>
          <p:nvPr/>
        </p:nvSpPr>
        <p:spPr bwMode="auto">
          <a:xfrm>
            <a:off x="998538" y="1357313"/>
            <a:ext cx="4343400" cy="228600"/>
          </a:xfrm>
          <a:custGeom>
            <a:avLst/>
            <a:gdLst>
              <a:gd name="T0" fmla="*/ 0 w 2736"/>
              <a:gd name="T1" fmla="*/ 2147483647 h 144"/>
              <a:gd name="T2" fmla="*/ 2147483647 w 2736"/>
              <a:gd name="T3" fmla="*/ 0 h 144"/>
              <a:gd name="T4" fmla="*/ 2147483647 w 2736"/>
              <a:gd name="T5" fmla="*/ 2147483647 h 144"/>
              <a:gd name="T6" fmla="*/ 2147483647 w 2736"/>
              <a:gd name="T7" fmla="*/ 0 h 144"/>
              <a:gd name="T8" fmla="*/ 2147483647 w 2736"/>
              <a:gd name="T9" fmla="*/ 2147483647 h 144"/>
              <a:gd name="T10" fmla="*/ 2147483647 w 2736"/>
              <a:gd name="T11" fmla="*/ 0 h 144"/>
              <a:gd name="T12" fmla="*/ 2147483647 w 2736"/>
              <a:gd name="T13" fmla="*/ 2147483647 h 144"/>
              <a:gd name="T14" fmla="*/ 2147483647 w 2736"/>
              <a:gd name="T15" fmla="*/ 0 h 144"/>
              <a:gd name="T16" fmla="*/ 2147483647 w 2736"/>
              <a:gd name="T17" fmla="*/ 2147483647 h 144"/>
              <a:gd name="T18" fmla="*/ 2147483647 w 2736"/>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6"/>
              <a:gd name="T31" fmla="*/ 0 h 144"/>
              <a:gd name="T32" fmla="*/ 2736 w 2736"/>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6" h="144">
                <a:moveTo>
                  <a:pt x="0" y="144"/>
                </a:moveTo>
                <a:lnTo>
                  <a:pt x="240" y="0"/>
                </a:lnTo>
                <a:lnTo>
                  <a:pt x="528" y="144"/>
                </a:lnTo>
                <a:lnTo>
                  <a:pt x="864" y="0"/>
                </a:lnTo>
                <a:lnTo>
                  <a:pt x="1152" y="144"/>
                </a:lnTo>
                <a:lnTo>
                  <a:pt x="1440" y="0"/>
                </a:lnTo>
                <a:lnTo>
                  <a:pt x="1776" y="144"/>
                </a:lnTo>
                <a:lnTo>
                  <a:pt x="2064" y="0"/>
                </a:lnTo>
                <a:lnTo>
                  <a:pt x="2448" y="144"/>
                </a:lnTo>
                <a:lnTo>
                  <a:pt x="2736"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6084" name="Freeform 15"/>
          <p:cNvSpPr>
            <a:spLocks/>
          </p:cNvSpPr>
          <p:nvPr/>
        </p:nvSpPr>
        <p:spPr bwMode="auto">
          <a:xfrm>
            <a:off x="998538" y="1204913"/>
            <a:ext cx="4343400" cy="228600"/>
          </a:xfrm>
          <a:custGeom>
            <a:avLst/>
            <a:gdLst>
              <a:gd name="T0" fmla="*/ 0 w 2736"/>
              <a:gd name="T1" fmla="*/ 2147483647 h 144"/>
              <a:gd name="T2" fmla="*/ 2147483647 w 2736"/>
              <a:gd name="T3" fmla="*/ 0 h 144"/>
              <a:gd name="T4" fmla="*/ 2147483647 w 2736"/>
              <a:gd name="T5" fmla="*/ 2147483647 h 144"/>
              <a:gd name="T6" fmla="*/ 2147483647 w 2736"/>
              <a:gd name="T7" fmla="*/ 0 h 144"/>
              <a:gd name="T8" fmla="*/ 2147483647 w 2736"/>
              <a:gd name="T9" fmla="*/ 2147483647 h 144"/>
              <a:gd name="T10" fmla="*/ 2147483647 w 2736"/>
              <a:gd name="T11" fmla="*/ 0 h 144"/>
              <a:gd name="T12" fmla="*/ 2147483647 w 2736"/>
              <a:gd name="T13" fmla="*/ 2147483647 h 144"/>
              <a:gd name="T14" fmla="*/ 2147483647 w 2736"/>
              <a:gd name="T15" fmla="*/ 0 h 144"/>
              <a:gd name="T16" fmla="*/ 2147483647 w 2736"/>
              <a:gd name="T17" fmla="*/ 2147483647 h 144"/>
              <a:gd name="T18" fmla="*/ 2147483647 w 2736"/>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6"/>
              <a:gd name="T31" fmla="*/ 0 h 144"/>
              <a:gd name="T32" fmla="*/ 2736 w 2736"/>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6" h="144">
                <a:moveTo>
                  <a:pt x="0" y="144"/>
                </a:moveTo>
                <a:lnTo>
                  <a:pt x="240" y="0"/>
                </a:lnTo>
                <a:lnTo>
                  <a:pt x="528" y="144"/>
                </a:lnTo>
                <a:lnTo>
                  <a:pt x="864" y="0"/>
                </a:lnTo>
                <a:lnTo>
                  <a:pt x="1152" y="144"/>
                </a:lnTo>
                <a:lnTo>
                  <a:pt x="1440" y="0"/>
                </a:lnTo>
                <a:lnTo>
                  <a:pt x="1776" y="144"/>
                </a:lnTo>
                <a:lnTo>
                  <a:pt x="2064" y="0"/>
                </a:lnTo>
                <a:lnTo>
                  <a:pt x="2448" y="144"/>
                </a:lnTo>
                <a:lnTo>
                  <a:pt x="2736" y="0"/>
                </a:lnTo>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6085" name="Text Box 16"/>
          <p:cNvSpPr txBox="1">
            <a:spLocks noChangeArrowheads="1"/>
          </p:cNvSpPr>
          <p:nvPr/>
        </p:nvSpPr>
        <p:spPr bwMode="auto">
          <a:xfrm>
            <a:off x="5494338" y="1295400"/>
            <a:ext cx="96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Times New Roman" pitchFamily="18" charset="0"/>
              </a:rPr>
              <a:t>Sigma</a:t>
            </a:r>
          </a:p>
        </p:txBody>
      </p:sp>
      <p:sp>
        <p:nvSpPr>
          <p:cNvPr id="46086" name="Text Box 17"/>
          <p:cNvSpPr txBox="1">
            <a:spLocks noChangeArrowheads="1"/>
          </p:cNvSpPr>
          <p:nvPr/>
        </p:nvSpPr>
        <p:spPr bwMode="auto">
          <a:xfrm>
            <a:off x="5646738" y="762000"/>
            <a:ext cx="350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sz="2400">
                <a:latin typeface="Symbol" pitchFamily="18" charset="2"/>
              </a:rPr>
              <a:t>p</a:t>
            </a:r>
            <a:endParaRPr lang="en-US" altLang="he-IL" sz="2400">
              <a:latin typeface="Times New Roman" pitchFamily="18" charset="0"/>
            </a:endParaRPr>
          </a:p>
        </p:txBody>
      </p:sp>
      <p:sp>
        <p:nvSpPr>
          <p:cNvPr id="46087" name="Line 18"/>
          <p:cNvSpPr>
            <a:spLocks noChangeShapeType="1"/>
          </p:cNvSpPr>
          <p:nvPr/>
        </p:nvSpPr>
        <p:spPr bwMode="auto">
          <a:xfrm flipH="1" flipV="1">
            <a:off x="5189538" y="1447800"/>
            <a:ext cx="381000" cy="76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088" name="Line 19"/>
          <p:cNvSpPr>
            <a:spLocks noChangeShapeType="1"/>
          </p:cNvSpPr>
          <p:nvPr/>
        </p:nvSpPr>
        <p:spPr bwMode="auto">
          <a:xfrm flipH="1">
            <a:off x="5418138" y="1066800"/>
            <a:ext cx="304800" cy="152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6089" name="Freeform 20"/>
          <p:cNvSpPr>
            <a:spLocks/>
          </p:cNvSpPr>
          <p:nvPr/>
        </p:nvSpPr>
        <p:spPr bwMode="auto">
          <a:xfrm>
            <a:off x="998538" y="1873250"/>
            <a:ext cx="4343400" cy="260350"/>
          </a:xfrm>
          <a:custGeom>
            <a:avLst/>
            <a:gdLst>
              <a:gd name="T0" fmla="*/ 0 w 2736"/>
              <a:gd name="T1" fmla="*/ 2147483647 h 164"/>
              <a:gd name="T2" fmla="*/ 2147483647 w 2736"/>
              <a:gd name="T3" fmla="*/ 2147483647 h 164"/>
              <a:gd name="T4" fmla="*/ 2147483647 w 2736"/>
              <a:gd name="T5" fmla="*/ 2147483647 h 164"/>
              <a:gd name="T6" fmla="*/ 2147483647 w 2736"/>
              <a:gd name="T7" fmla="*/ 0 h 164"/>
              <a:gd name="T8" fmla="*/ 2147483647 w 2736"/>
              <a:gd name="T9" fmla="*/ 2147483647 h 164"/>
              <a:gd name="T10" fmla="*/ 2147483647 w 2736"/>
              <a:gd name="T11" fmla="*/ 2147483647 h 164"/>
              <a:gd name="T12" fmla="*/ 2147483647 w 2736"/>
              <a:gd name="T13" fmla="*/ 2147483647 h 164"/>
              <a:gd name="T14" fmla="*/ 2147483647 w 2736"/>
              <a:gd name="T15" fmla="*/ 2147483647 h 164"/>
              <a:gd name="T16" fmla="*/ 2147483647 w 2736"/>
              <a:gd name="T17" fmla="*/ 2147483647 h 164"/>
              <a:gd name="T18" fmla="*/ 2147483647 w 2736"/>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6"/>
              <a:gd name="T31" fmla="*/ 0 h 164"/>
              <a:gd name="T32" fmla="*/ 2736 w 2736"/>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6" h="164">
                <a:moveTo>
                  <a:pt x="0" y="164"/>
                </a:moveTo>
                <a:lnTo>
                  <a:pt x="240" y="20"/>
                </a:lnTo>
                <a:lnTo>
                  <a:pt x="528" y="164"/>
                </a:lnTo>
                <a:lnTo>
                  <a:pt x="772" y="0"/>
                </a:lnTo>
                <a:lnTo>
                  <a:pt x="1152" y="164"/>
                </a:lnTo>
                <a:lnTo>
                  <a:pt x="1336" y="16"/>
                </a:lnTo>
                <a:lnTo>
                  <a:pt x="1776" y="164"/>
                </a:lnTo>
                <a:lnTo>
                  <a:pt x="1940" y="12"/>
                </a:lnTo>
                <a:lnTo>
                  <a:pt x="2448" y="164"/>
                </a:lnTo>
                <a:lnTo>
                  <a:pt x="2736" y="2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6090" name="Line 21"/>
          <p:cNvSpPr>
            <a:spLocks noChangeShapeType="1"/>
          </p:cNvSpPr>
          <p:nvPr/>
        </p:nvSpPr>
        <p:spPr bwMode="auto">
          <a:xfrm flipV="1">
            <a:off x="1808163" y="1828800"/>
            <a:ext cx="333375" cy="2143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1" name="Line 22"/>
          <p:cNvSpPr>
            <a:spLocks noChangeShapeType="1"/>
          </p:cNvSpPr>
          <p:nvPr/>
        </p:nvSpPr>
        <p:spPr bwMode="auto">
          <a:xfrm flipV="1">
            <a:off x="2789238" y="1828800"/>
            <a:ext cx="29210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2" name="Line 23"/>
          <p:cNvSpPr>
            <a:spLocks noChangeShapeType="1"/>
          </p:cNvSpPr>
          <p:nvPr/>
        </p:nvSpPr>
        <p:spPr bwMode="auto">
          <a:xfrm flipV="1">
            <a:off x="3784600" y="1847850"/>
            <a:ext cx="230188" cy="2047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3" name="Line 24"/>
          <p:cNvSpPr>
            <a:spLocks noChangeShapeType="1"/>
          </p:cNvSpPr>
          <p:nvPr/>
        </p:nvSpPr>
        <p:spPr bwMode="auto">
          <a:xfrm flipV="1">
            <a:off x="4884738" y="1843088"/>
            <a:ext cx="395287" cy="200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094" name="Line 25"/>
          <p:cNvSpPr>
            <a:spLocks noChangeShapeType="1"/>
          </p:cNvSpPr>
          <p:nvPr/>
        </p:nvSpPr>
        <p:spPr bwMode="auto">
          <a:xfrm flipV="1">
            <a:off x="979488" y="1841500"/>
            <a:ext cx="342900" cy="203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46095" name="Group 26"/>
          <p:cNvGrpSpPr>
            <a:grpSpLocks/>
          </p:cNvGrpSpPr>
          <p:nvPr/>
        </p:nvGrpSpPr>
        <p:grpSpPr bwMode="auto">
          <a:xfrm>
            <a:off x="998538" y="2724150"/>
            <a:ext cx="4343400" cy="307975"/>
            <a:chOff x="391" y="2484"/>
            <a:chExt cx="2736" cy="194"/>
          </a:xfrm>
        </p:grpSpPr>
        <p:sp>
          <p:nvSpPr>
            <p:cNvPr id="46171" name="Freeform 27"/>
            <p:cNvSpPr>
              <a:spLocks/>
            </p:cNvSpPr>
            <p:nvPr/>
          </p:nvSpPr>
          <p:spPr bwMode="auto">
            <a:xfrm>
              <a:off x="391" y="2484"/>
              <a:ext cx="2736" cy="156"/>
            </a:xfrm>
            <a:custGeom>
              <a:avLst/>
              <a:gdLst>
                <a:gd name="T0" fmla="*/ 0 w 2736"/>
                <a:gd name="T1" fmla="*/ 156 h 156"/>
                <a:gd name="T2" fmla="*/ 356 w 2736"/>
                <a:gd name="T3" fmla="*/ 4 h 156"/>
                <a:gd name="T4" fmla="*/ 528 w 2736"/>
                <a:gd name="T5" fmla="*/ 156 h 156"/>
                <a:gd name="T6" fmla="*/ 984 w 2736"/>
                <a:gd name="T7" fmla="*/ 0 h 156"/>
                <a:gd name="T8" fmla="*/ 1152 w 2736"/>
                <a:gd name="T9" fmla="*/ 156 h 156"/>
                <a:gd name="T10" fmla="*/ 1564 w 2736"/>
                <a:gd name="T11" fmla="*/ 8 h 156"/>
                <a:gd name="T12" fmla="*/ 1776 w 2736"/>
                <a:gd name="T13" fmla="*/ 156 h 156"/>
                <a:gd name="T14" fmla="*/ 2236 w 2736"/>
                <a:gd name="T15" fmla="*/ 12 h 156"/>
                <a:gd name="T16" fmla="*/ 2448 w 2736"/>
                <a:gd name="T17" fmla="*/ 156 h 156"/>
                <a:gd name="T18" fmla="*/ 2736 w 2736"/>
                <a:gd name="T19" fmla="*/ 1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6"/>
                <a:gd name="T31" fmla="*/ 0 h 156"/>
                <a:gd name="T32" fmla="*/ 2736 w 2736"/>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6" h="156">
                  <a:moveTo>
                    <a:pt x="0" y="156"/>
                  </a:moveTo>
                  <a:lnTo>
                    <a:pt x="356" y="4"/>
                  </a:lnTo>
                  <a:lnTo>
                    <a:pt x="528" y="156"/>
                  </a:lnTo>
                  <a:lnTo>
                    <a:pt x="984" y="0"/>
                  </a:lnTo>
                  <a:lnTo>
                    <a:pt x="1152" y="156"/>
                  </a:lnTo>
                  <a:lnTo>
                    <a:pt x="1564" y="8"/>
                  </a:lnTo>
                  <a:lnTo>
                    <a:pt x="1776" y="156"/>
                  </a:lnTo>
                  <a:lnTo>
                    <a:pt x="2236" y="12"/>
                  </a:lnTo>
                  <a:lnTo>
                    <a:pt x="2448" y="156"/>
                  </a:lnTo>
                  <a:lnTo>
                    <a:pt x="2736" y="1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6172" name="Line 28"/>
            <p:cNvSpPr>
              <a:spLocks noChangeShapeType="1"/>
            </p:cNvSpPr>
            <p:nvPr/>
          </p:nvSpPr>
          <p:spPr bwMode="auto">
            <a:xfrm>
              <a:off x="1367" y="2528"/>
              <a:ext cx="132" cy="12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173" name="Line 29"/>
            <p:cNvSpPr>
              <a:spLocks noChangeShapeType="1"/>
            </p:cNvSpPr>
            <p:nvPr/>
          </p:nvSpPr>
          <p:spPr bwMode="auto">
            <a:xfrm>
              <a:off x="1943" y="2536"/>
              <a:ext cx="161" cy="12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174" name="Line 30"/>
            <p:cNvSpPr>
              <a:spLocks noChangeShapeType="1"/>
            </p:cNvSpPr>
            <p:nvPr/>
          </p:nvSpPr>
          <p:spPr bwMode="auto">
            <a:xfrm>
              <a:off x="739" y="2536"/>
              <a:ext cx="140" cy="1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6175" name="Line 31"/>
            <p:cNvSpPr>
              <a:spLocks noChangeShapeType="1"/>
            </p:cNvSpPr>
            <p:nvPr/>
          </p:nvSpPr>
          <p:spPr bwMode="auto">
            <a:xfrm>
              <a:off x="2599" y="2544"/>
              <a:ext cx="185" cy="13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46096" name="Text Box 32"/>
          <p:cNvSpPr txBox="1">
            <a:spLocks noChangeArrowheads="1"/>
          </p:cNvSpPr>
          <p:nvPr/>
        </p:nvSpPr>
        <p:spPr bwMode="auto">
          <a:xfrm>
            <a:off x="5380038" y="1676400"/>
            <a:ext cx="1884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latin typeface="Times New Roman" pitchFamily="18" charset="0"/>
              </a:rPr>
              <a:t>Dimerised (1)</a:t>
            </a:r>
          </a:p>
        </p:txBody>
      </p:sp>
      <p:sp>
        <p:nvSpPr>
          <p:cNvPr id="46097" name="Text Box 33"/>
          <p:cNvSpPr txBox="1">
            <a:spLocks noChangeArrowheads="1"/>
          </p:cNvSpPr>
          <p:nvPr/>
        </p:nvSpPr>
        <p:spPr bwMode="auto">
          <a:xfrm>
            <a:off x="5427663" y="2514600"/>
            <a:ext cx="1884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latin typeface="Times New Roman" pitchFamily="18" charset="0"/>
              </a:rPr>
              <a:t>Dimerised (2)</a:t>
            </a:r>
          </a:p>
        </p:txBody>
      </p:sp>
      <p:sp>
        <p:nvSpPr>
          <p:cNvPr id="46098" name="Text Box 34"/>
          <p:cNvSpPr txBox="1">
            <a:spLocks noChangeArrowheads="1"/>
          </p:cNvSpPr>
          <p:nvPr/>
        </p:nvSpPr>
        <p:spPr bwMode="auto">
          <a:xfrm>
            <a:off x="236538" y="609600"/>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2400">
                <a:latin typeface="Times New Roman" pitchFamily="18" charset="0"/>
              </a:rPr>
              <a:t>(</a:t>
            </a:r>
            <a:r>
              <a:rPr lang="en-US" altLang="he-IL" sz="2400">
                <a:latin typeface="Times New Roman" pitchFamily="18" charset="0"/>
              </a:rPr>
              <a:t>a)</a:t>
            </a:r>
          </a:p>
        </p:txBody>
      </p:sp>
      <p:sp>
        <p:nvSpPr>
          <p:cNvPr id="46099" name="Text Box 35"/>
          <p:cNvSpPr txBox="1">
            <a:spLocks noChangeArrowheads="1"/>
          </p:cNvSpPr>
          <p:nvPr/>
        </p:nvSpPr>
        <p:spPr bwMode="auto">
          <a:xfrm>
            <a:off x="228600" y="12954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2400">
                <a:latin typeface="Times New Roman" pitchFamily="18" charset="0"/>
              </a:rPr>
              <a:t>(</a:t>
            </a:r>
            <a:r>
              <a:rPr lang="en-US" altLang="he-IL" sz="2400">
                <a:latin typeface="Times New Roman" pitchFamily="18" charset="0"/>
              </a:rPr>
              <a:t>b)</a:t>
            </a:r>
          </a:p>
        </p:txBody>
      </p:sp>
      <p:sp>
        <p:nvSpPr>
          <p:cNvPr id="46100" name="Text Box 36"/>
          <p:cNvSpPr txBox="1">
            <a:spLocks noChangeArrowheads="1"/>
          </p:cNvSpPr>
          <p:nvPr/>
        </p:nvSpPr>
        <p:spPr bwMode="auto">
          <a:xfrm>
            <a:off x="244475" y="18288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2400">
                <a:latin typeface="Times New Roman" pitchFamily="18" charset="0"/>
              </a:rPr>
              <a:t>(</a:t>
            </a:r>
            <a:r>
              <a:rPr lang="en-US" altLang="he-IL" sz="2400">
                <a:latin typeface="Times New Roman" pitchFamily="18" charset="0"/>
              </a:rPr>
              <a:t>c)</a:t>
            </a:r>
          </a:p>
        </p:txBody>
      </p:sp>
      <p:sp>
        <p:nvSpPr>
          <p:cNvPr id="46101" name="Text Box 37"/>
          <p:cNvSpPr txBox="1">
            <a:spLocks noChangeArrowheads="1"/>
          </p:cNvSpPr>
          <p:nvPr/>
        </p:nvSpPr>
        <p:spPr bwMode="auto">
          <a:xfrm>
            <a:off x="228600" y="26670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2400">
                <a:latin typeface="Times New Roman" pitchFamily="18" charset="0"/>
              </a:rPr>
              <a:t>(</a:t>
            </a:r>
            <a:r>
              <a:rPr lang="en-US" altLang="he-IL" sz="2400">
                <a:latin typeface="Times New Roman" pitchFamily="18" charset="0"/>
              </a:rPr>
              <a:t>d)</a:t>
            </a:r>
          </a:p>
        </p:txBody>
      </p:sp>
      <p:pic>
        <p:nvPicPr>
          <p:cNvPr id="46102"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3541713"/>
            <a:ext cx="38354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3" name="Rectangle 39"/>
          <p:cNvSpPr>
            <a:spLocks noChangeArrowheads="1"/>
          </p:cNvSpPr>
          <p:nvPr/>
        </p:nvSpPr>
        <p:spPr bwMode="auto">
          <a:xfrm>
            <a:off x="3173413" y="4106863"/>
            <a:ext cx="1854200" cy="66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04" name="Freeform 40"/>
          <p:cNvSpPr>
            <a:spLocks/>
          </p:cNvSpPr>
          <p:nvPr/>
        </p:nvSpPr>
        <p:spPr bwMode="auto">
          <a:xfrm>
            <a:off x="3048000" y="4295775"/>
            <a:ext cx="2190750" cy="188913"/>
          </a:xfrm>
          <a:custGeom>
            <a:avLst/>
            <a:gdLst>
              <a:gd name="T0" fmla="*/ 0 w 4140"/>
              <a:gd name="T1" fmla="*/ 2147483647 h 357"/>
              <a:gd name="T2" fmla="*/ 2147483647 w 4140"/>
              <a:gd name="T3" fmla="*/ 0 h 357"/>
              <a:gd name="T4" fmla="*/ 2147483647 w 4140"/>
              <a:gd name="T5" fmla="*/ 2147483647 h 357"/>
              <a:gd name="T6" fmla="*/ 2147483647 w 4140"/>
              <a:gd name="T7" fmla="*/ 0 h 357"/>
              <a:gd name="T8" fmla="*/ 2147483647 w 4140"/>
              <a:gd name="T9" fmla="*/ 2147483647 h 357"/>
              <a:gd name="T10" fmla="*/ 2147483647 w 4140"/>
              <a:gd name="T11" fmla="*/ 0 h 357"/>
              <a:gd name="T12" fmla="*/ 2147483647 w 4140"/>
              <a:gd name="T13" fmla="*/ 2147483647 h 357"/>
              <a:gd name="T14" fmla="*/ 2147483647 w 4140"/>
              <a:gd name="T15" fmla="*/ 0 h 357"/>
              <a:gd name="T16" fmla="*/ 2147483647 w 4140"/>
              <a:gd name="T17" fmla="*/ 2147483647 h 357"/>
              <a:gd name="T18" fmla="*/ 2147483647 w 4140"/>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40"/>
              <a:gd name="T31" fmla="*/ 0 h 357"/>
              <a:gd name="T32" fmla="*/ 4140 w 4140"/>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40" h="357">
                <a:moveTo>
                  <a:pt x="0" y="357"/>
                </a:moveTo>
                <a:lnTo>
                  <a:pt x="362" y="0"/>
                </a:lnTo>
                <a:lnTo>
                  <a:pt x="798" y="357"/>
                </a:lnTo>
                <a:lnTo>
                  <a:pt x="1306" y="0"/>
                </a:lnTo>
                <a:lnTo>
                  <a:pt x="1742" y="357"/>
                </a:lnTo>
                <a:lnTo>
                  <a:pt x="2178" y="0"/>
                </a:lnTo>
                <a:lnTo>
                  <a:pt x="2687" y="357"/>
                </a:lnTo>
                <a:lnTo>
                  <a:pt x="3123" y="0"/>
                </a:lnTo>
                <a:lnTo>
                  <a:pt x="3704" y="357"/>
                </a:lnTo>
                <a:lnTo>
                  <a:pt x="4140" y="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05" name="Freeform 41"/>
          <p:cNvSpPr>
            <a:spLocks noEditPoints="1"/>
          </p:cNvSpPr>
          <p:nvPr/>
        </p:nvSpPr>
        <p:spPr bwMode="auto">
          <a:xfrm>
            <a:off x="3040063" y="4157663"/>
            <a:ext cx="2173287" cy="211137"/>
          </a:xfrm>
          <a:custGeom>
            <a:avLst/>
            <a:gdLst>
              <a:gd name="T0" fmla="*/ 2147483647 w 4108"/>
              <a:gd name="T1" fmla="*/ 2147483647 h 400"/>
              <a:gd name="T2" fmla="*/ 2147483647 w 4108"/>
              <a:gd name="T3" fmla="*/ 2147483647 h 400"/>
              <a:gd name="T4" fmla="*/ 2147483647 w 4108"/>
              <a:gd name="T5" fmla="*/ 2147483647 h 400"/>
              <a:gd name="T6" fmla="*/ 2147483647 w 4108"/>
              <a:gd name="T7" fmla="*/ 2147483647 h 400"/>
              <a:gd name="T8" fmla="*/ 2147483647 w 4108"/>
              <a:gd name="T9" fmla="*/ 2147483647 h 400"/>
              <a:gd name="T10" fmla="*/ 2147483647 w 4108"/>
              <a:gd name="T11" fmla="*/ 2147483647 h 400"/>
              <a:gd name="T12" fmla="*/ 2147483647 w 4108"/>
              <a:gd name="T13" fmla="*/ 2147483647 h 400"/>
              <a:gd name="T14" fmla="*/ 2147483647 w 4108"/>
              <a:gd name="T15" fmla="*/ 2147483647 h 400"/>
              <a:gd name="T16" fmla="*/ 2147483647 w 4108"/>
              <a:gd name="T17" fmla="*/ 2147483647 h 400"/>
              <a:gd name="T18" fmla="*/ 2147483647 w 4108"/>
              <a:gd name="T19" fmla="*/ 2147483647 h 400"/>
              <a:gd name="T20" fmla="*/ 2147483647 w 4108"/>
              <a:gd name="T21" fmla="*/ 2147483647 h 400"/>
              <a:gd name="T22" fmla="*/ 2147483647 w 4108"/>
              <a:gd name="T23" fmla="*/ 2147483647 h 400"/>
              <a:gd name="T24" fmla="*/ 2147483647 w 4108"/>
              <a:gd name="T25" fmla="*/ 2147483647 h 400"/>
              <a:gd name="T26" fmla="*/ 2147483647 w 4108"/>
              <a:gd name="T27" fmla="*/ 0 h 400"/>
              <a:gd name="T28" fmla="*/ 2147483647 w 4108"/>
              <a:gd name="T29" fmla="*/ 2147483647 h 400"/>
              <a:gd name="T30" fmla="*/ 2147483647 w 4108"/>
              <a:gd name="T31" fmla="*/ 2147483647 h 400"/>
              <a:gd name="T32" fmla="*/ 2147483647 w 4108"/>
              <a:gd name="T33" fmla="*/ 2147483647 h 400"/>
              <a:gd name="T34" fmla="*/ 2147483647 w 4108"/>
              <a:gd name="T35" fmla="*/ 2147483647 h 400"/>
              <a:gd name="T36" fmla="*/ 2147483647 w 4108"/>
              <a:gd name="T37" fmla="*/ 2147483647 h 400"/>
              <a:gd name="T38" fmla="*/ 2147483647 w 4108"/>
              <a:gd name="T39" fmla="*/ 2147483647 h 400"/>
              <a:gd name="T40" fmla="*/ 2147483647 w 4108"/>
              <a:gd name="T41" fmla="*/ 2147483647 h 400"/>
              <a:gd name="T42" fmla="*/ 2147483647 w 4108"/>
              <a:gd name="T43" fmla="*/ 2147483647 h 400"/>
              <a:gd name="T44" fmla="*/ 2147483647 w 4108"/>
              <a:gd name="T45" fmla="*/ 2147483647 h 400"/>
              <a:gd name="T46" fmla="*/ 2147483647 w 4108"/>
              <a:gd name="T47" fmla="*/ 2147483647 h 400"/>
              <a:gd name="T48" fmla="*/ 2147483647 w 4108"/>
              <a:gd name="T49" fmla="*/ 2147483647 h 400"/>
              <a:gd name="T50" fmla="*/ 2147483647 w 4108"/>
              <a:gd name="T51" fmla="*/ 2147483647 h 400"/>
              <a:gd name="T52" fmla="*/ 2147483647 w 4108"/>
              <a:gd name="T53" fmla="*/ 2147483647 h 400"/>
              <a:gd name="T54" fmla="*/ 2147483647 w 4108"/>
              <a:gd name="T55" fmla="*/ 0 h 400"/>
              <a:gd name="T56" fmla="*/ 2147483647 w 4108"/>
              <a:gd name="T57" fmla="*/ 2147483647 h 400"/>
              <a:gd name="T58" fmla="*/ 2147483647 w 4108"/>
              <a:gd name="T59" fmla="*/ 2147483647 h 400"/>
              <a:gd name="T60" fmla="*/ 2147483647 w 4108"/>
              <a:gd name="T61" fmla="*/ 2147483647 h 400"/>
              <a:gd name="T62" fmla="*/ 2147483647 w 4108"/>
              <a:gd name="T63" fmla="*/ 2147483647 h 400"/>
              <a:gd name="T64" fmla="*/ 2147483647 w 4108"/>
              <a:gd name="T65" fmla="*/ 2147483647 h 400"/>
              <a:gd name="T66" fmla="*/ 2147483647 w 4108"/>
              <a:gd name="T67" fmla="*/ 2147483647 h 400"/>
              <a:gd name="T68" fmla="*/ 2147483647 w 4108"/>
              <a:gd name="T69" fmla="*/ 2147483647 h 400"/>
              <a:gd name="T70" fmla="*/ 2147483647 w 4108"/>
              <a:gd name="T71" fmla="*/ 2147483647 h 400"/>
              <a:gd name="T72" fmla="*/ 2147483647 w 4108"/>
              <a:gd name="T73" fmla="*/ 2147483647 h 400"/>
              <a:gd name="T74" fmla="*/ 2147483647 w 4108"/>
              <a:gd name="T75" fmla="*/ 2147483647 h 400"/>
              <a:gd name="T76" fmla="*/ 2147483647 w 4108"/>
              <a:gd name="T77" fmla="*/ 2147483647 h 400"/>
              <a:gd name="T78" fmla="*/ 2147483647 w 4108"/>
              <a:gd name="T79" fmla="*/ 2147483647 h 400"/>
              <a:gd name="T80" fmla="*/ 2147483647 w 4108"/>
              <a:gd name="T81" fmla="*/ 2147483647 h 400"/>
              <a:gd name="T82" fmla="*/ 2147483647 w 4108"/>
              <a:gd name="T83" fmla="*/ 2147483647 h 400"/>
              <a:gd name="T84" fmla="*/ 2147483647 w 4108"/>
              <a:gd name="T85" fmla="*/ 2147483647 h 400"/>
              <a:gd name="T86" fmla="*/ 2147483647 w 4108"/>
              <a:gd name="T87" fmla="*/ 2147483647 h 400"/>
              <a:gd name="T88" fmla="*/ 2147483647 w 4108"/>
              <a:gd name="T89" fmla="*/ 2147483647 h 400"/>
              <a:gd name="T90" fmla="*/ 2147483647 w 4108"/>
              <a:gd name="T91" fmla="*/ 2147483647 h 400"/>
              <a:gd name="T92" fmla="*/ 2147483647 w 4108"/>
              <a:gd name="T93" fmla="*/ 2147483647 h 400"/>
              <a:gd name="T94" fmla="*/ 2147483647 w 4108"/>
              <a:gd name="T95" fmla="*/ 2147483647 h 400"/>
              <a:gd name="T96" fmla="*/ 2147483647 w 4108"/>
              <a:gd name="T97" fmla="*/ 2147483647 h 400"/>
              <a:gd name="T98" fmla="*/ 2147483647 w 4108"/>
              <a:gd name="T99" fmla="*/ 2147483647 h 4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08"/>
              <a:gd name="T151" fmla="*/ 0 h 400"/>
              <a:gd name="T152" fmla="*/ 4108 w 4108"/>
              <a:gd name="T153" fmla="*/ 400 h 4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08" h="400">
                <a:moveTo>
                  <a:pt x="0" y="362"/>
                </a:moveTo>
                <a:lnTo>
                  <a:pt x="127" y="238"/>
                </a:lnTo>
                <a:lnTo>
                  <a:pt x="158" y="270"/>
                </a:lnTo>
                <a:lnTo>
                  <a:pt x="31" y="395"/>
                </a:lnTo>
                <a:lnTo>
                  <a:pt x="0" y="362"/>
                </a:lnTo>
                <a:close/>
                <a:moveTo>
                  <a:pt x="222" y="145"/>
                </a:moveTo>
                <a:lnTo>
                  <a:pt x="349" y="19"/>
                </a:lnTo>
                <a:lnTo>
                  <a:pt x="380" y="51"/>
                </a:lnTo>
                <a:lnTo>
                  <a:pt x="253" y="176"/>
                </a:lnTo>
                <a:lnTo>
                  <a:pt x="222" y="145"/>
                </a:lnTo>
                <a:close/>
                <a:moveTo>
                  <a:pt x="481" y="77"/>
                </a:moveTo>
                <a:lnTo>
                  <a:pt x="619" y="190"/>
                </a:lnTo>
                <a:lnTo>
                  <a:pt x="592" y="225"/>
                </a:lnTo>
                <a:lnTo>
                  <a:pt x="453" y="112"/>
                </a:lnTo>
                <a:lnTo>
                  <a:pt x="481" y="77"/>
                </a:lnTo>
                <a:close/>
                <a:moveTo>
                  <a:pt x="722" y="276"/>
                </a:moveTo>
                <a:lnTo>
                  <a:pt x="828" y="361"/>
                </a:lnTo>
                <a:lnTo>
                  <a:pt x="802" y="360"/>
                </a:lnTo>
                <a:lnTo>
                  <a:pt x="835" y="336"/>
                </a:lnTo>
                <a:lnTo>
                  <a:pt x="861" y="373"/>
                </a:lnTo>
                <a:lnTo>
                  <a:pt x="827" y="397"/>
                </a:lnTo>
                <a:lnTo>
                  <a:pt x="823" y="399"/>
                </a:lnTo>
                <a:lnTo>
                  <a:pt x="820" y="400"/>
                </a:lnTo>
                <a:lnTo>
                  <a:pt x="817" y="400"/>
                </a:lnTo>
                <a:lnTo>
                  <a:pt x="814" y="400"/>
                </a:lnTo>
                <a:lnTo>
                  <a:pt x="810" y="400"/>
                </a:lnTo>
                <a:lnTo>
                  <a:pt x="807" y="399"/>
                </a:lnTo>
                <a:lnTo>
                  <a:pt x="803" y="398"/>
                </a:lnTo>
                <a:lnTo>
                  <a:pt x="800" y="396"/>
                </a:lnTo>
                <a:lnTo>
                  <a:pt x="695" y="310"/>
                </a:lnTo>
                <a:lnTo>
                  <a:pt x="722" y="276"/>
                </a:lnTo>
                <a:close/>
                <a:moveTo>
                  <a:pt x="946" y="260"/>
                </a:moveTo>
                <a:lnTo>
                  <a:pt x="1091" y="158"/>
                </a:lnTo>
                <a:lnTo>
                  <a:pt x="1117" y="194"/>
                </a:lnTo>
                <a:lnTo>
                  <a:pt x="971" y="296"/>
                </a:lnTo>
                <a:lnTo>
                  <a:pt x="946" y="260"/>
                </a:lnTo>
                <a:close/>
                <a:moveTo>
                  <a:pt x="1201" y="81"/>
                </a:moveTo>
                <a:lnTo>
                  <a:pt x="1310" y="4"/>
                </a:lnTo>
                <a:lnTo>
                  <a:pt x="1313" y="3"/>
                </a:lnTo>
                <a:lnTo>
                  <a:pt x="1316" y="1"/>
                </a:lnTo>
                <a:lnTo>
                  <a:pt x="1320" y="0"/>
                </a:lnTo>
                <a:lnTo>
                  <a:pt x="1323" y="0"/>
                </a:lnTo>
                <a:lnTo>
                  <a:pt x="1327" y="0"/>
                </a:lnTo>
                <a:lnTo>
                  <a:pt x="1331" y="1"/>
                </a:lnTo>
                <a:lnTo>
                  <a:pt x="1334" y="3"/>
                </a:lnTo>
                <a:lnTo>
                  <a:pt x="1337" y="5"/>
                </a:lnTo>
                <a:lnTo>
                  <a:pt x="1371" y="33"/>
                </a:lnTo>
                <a:lnTo>
                  <a:pt x="1344" y="68"/>
                </a:lnTo>
                <a:lnTo>
                  <a:pt x="1309" y="39"/>
                </a:lnTo>
                <a:lnTo>
                  <a:pt x="1335" y="41"/>
                </a:lnTo>
                <a:lnTo>
                  <a:pt x="1226" y="118"/>
                </a:lnTo>
                <a:lnTo>
                  <a:pt x="1201" y="81"/>
                </a:lnTo>
                <a:close/>
                <a:moveTo>
                  <a:pt x="1474" y="118"/>
                </a:moveTo>
                <a:lnTo>
                  <a:pt x="1613" y="231"/>
                </a:lnTo>
                <a:lnTo>
                  <a:pt x="1585" y="265"/>
                </a:lnTo>
                <a:lnTo>
                  <a:pt x="1447" y="152"/>
                </a:lnTo>
                <a:lnTo>
                  <a:pt x="1474" y="118"/>
                </a:lnTo>
                <a:close/>
                <a:moveTo>
                  <a:pt x="1717" y="315"/>
                </a:moveTo>
                <a:lnTo>
                  <a:pt x="1773" y="361"/>
                </a:lnTo>
                <a:lnTo>
                  <a:pt x="1744" y="361"/>
                </a:lnTo>
                <a:lnTo>
                  <a:pt x="1826" y="295"/>
                </a:lnTo>
                <a:lnTo>
                  <a:pt x="1854" y="329"/>
                </a:lnTo>
                <a:lnTo>
                  <a:pt x="1773" y="396"/>
                </a:lnTo>
                <a:lnTo>
                  <a:pt x="1769" y="398"/>
                </a:lnTo>
                <a:lnTo>
                  <a:pt x="1765" y="399"/>
                </a:lnTo>
                <a:lnTo>
                  <a:pt x="1762" y="400"/>
                </a:lnTo>
                <a:lnTo>
                  <a:pt x="1758" y="400"/>
                </a:lnTo>
                <a:lnTo>
                  <a:pt x="1755" y="400"/>
                </a:lnTo>
                <a:lnTo>
                  <a:pt x="1751" y="399"/>
                </a:lnTo>
                <a:lnTo>
                  <a:pt x="1748" y="398"/>
                </a:lnTo>
                <a:lnTo>
                  <a:pt x="1744" y="396"/>
                </a:lnTo>
                <a:lnTo>
                  <a:pt x="1688" y="349"/>
                </a:lnTo>
                <a:lnTo>
                  <a:pt x="1717" y="315"/>
                </a:lnTo>
                <a:close/>
                <a:moveTo>
                  <a:pt x="1929" y="210"/>
                </a:moveTo>
                <a:lnTo>
                  <a:pt x="2067" y="98"/>
                </a:lnTo>
                <a:lnTo>
                  <a:pt x="2096" y="132"/>
                </a:lnTo>
                <a:lnTo>
                  <a:pt x="1958" y="245"/>
                </a:lnTo>
                <a:lnTo>
                  <a:pt x="1929" y="210"/>
                </a:lnTo>
                <a:close/>
                <a:moveTo>
                  <a:pt x="2170" y="13"/>
                </a:moveTo>
                <a:lnTo>
                  <a:pt x="2180" y="5"/>
                </a:lnTo>
                <a:lnTo>
                  <a:pt x="2184" y="3"/>
                </a:lnTo>
                <a:lnTo>
                  <a:pt x="2187" y="1"/>
                </a:lnTo>
                <a:lnTo>
                  <a:pt x="2189" y="0"/>
                </a:lnTo>
                <a:lnTo>
                  <a:pt x="2193" y="0"/>
                </a:lnTo>
                <a:lnTo>
                  <a:pt x="2197" y="0"/>
                </a:lnTo>
                <a:lnTo>
                  <a:pt x="2200" y="1"/>
                </a:lnTo>
                <a:lnTo>
                  <a:pt x="2204" y="3"/>
                </a:lnTo>
                <a:lnTo>
                  <a:pt x="2207" y="4"/>
                </a:lnTo>
                <a:lnTo>
                  <a:pt x="2343" y="100"/>
                </a:lnTo>
                <a:lnTo>
                  <a:pt x="2318" y="136"/>
                </a:lnTo>
                <a:lnTo>
                  <a:pt x="2181" y="41"/>
                </a:lnTo>
                <a:lnTo>
                  <a:pt x="2208" y="39"/>
                </a:lnTo>
                <a:lnTo>
                  <a:pt x="2199" y="48"/>
                </a:lnTo>
                <a:lnTo>
                  <a:pt x="2170" y="13"/>
                </a:lnTo>
                <a:close/>
                <a:moveTo>
                  <a:pt x="2452" y="176"/>
                </a:moveTo>
                <a:lnTo>
                  <a:pt x="2598" y="278"/>
                </a:lnTo>
                <a:lnTo>
                  <a:pt x="2573" y="315"/>
                </a:lnTo>
                <a:lnTo>
                  <a:pt x="2427" y="213"/>
                </a:lnTo>
                <a:lnTo>
                  <a:pt x="2452" y="176"/>
                </a:lnTo>
                <a:close/>
                <a:moveTo>
                  <a:pt x="2707" y="355"/>
                </a:moveTo>
                <a:lnTo>
                  <a:pt x="2716" y="360"/>
                </a:lnTo>
                <a:lnTo>
                  <a:pt x="2688" y="361"/>
                </a:lnTo>
                <a:lnTo>
                  <a:pt x="2819" y="254"/>
                </a:lnTo>
                <a:lnTo>
                  <a:pt x="2848" y="289"/>
                </a:lnTo>
                <a:lnTo>
                  <a:pt x="2717" y="396"/>
                </a:lnTo>
                <a:lnTo>
                  <a:pt x="2713" y="398"/>
                </a:lnTo>
                <a:lnTo>
                  <a:pt x="2711" y="399"/>
                </a:lnTo>
                <a:lnTo>
                  <a:pt x="2707" y="400"/>
                </a:lnTo>
                <a:lnTo>
                  <a:pt x="2704" y="400"/>
                </a:lnTo>
                <a:lnTo>
                  <a:pt x="2700" y="400"/>
                </a:lnTo>
                <a:lnTo>
                  <a:pt x="2697" y="400"/>
                </a:lnTo>
                <a:lnTo>
                  <a:pt x="2693" y="399"/>
                </a:lnTo>
                <a:lnTo>
                  <a:pt x="2690" y="397"/>
                </a:lnTo>
                <a:lnTo>
                  <a:pt x="2682" y="391"/>
                </a:lnTo>
                <a:lnTo>
                  <a:pt x="2707" y="355"/>
                </a:lnTo>
                <a:close/>
                <a:moveTo>
                  <a:pt x="2922" y="170"/>
                </a:moveTo>
                <a:lnTo>
                  <a:pt x="3060" y="57"/>
                </a:lnTo>
                <a:lnTo>
                  <a:pt x="3089" y="92"/>
                </a:lnTo>
                <a:lnTo>
                  <a:pt x="2951" y="205"/>
                </a:lnTo>
                <a:lnTo>
                  <a:pt x="2922" y="170"/>
                </a:lnTo>
                <a:close/>
                <a:moveTo>
                  <a:pt x="3194" y="30"/>
                </a:moveTo>
                <a:lnTo>
                  <a:pt x="3345" y="124"/>
                </a:lnTo>
                <a:lnTo>
                  <a:pt x="3323" y="162"/>
                </a:lnTo>
                <a:lnTo>
                  <a:pt x="3171" y="68"/>
                </a:lnTo>
                <a:lnTo>
                  <a:pt x="3194" y="30"/>
                </a:lnTo>
                <a:close/>
                <a:moveTo>
                  <a:pt x="3459" y="194"/>
                </a:moveTo>
                <a:lnTo>
                  <a:pt x="3611" y="286"/>
                </a:lnTo>
                <a:lnTo>
                  <a:pt x="3589" y="324"/>
                </a:lnTo>
                <a:lnTo>
                  <a:pt x="3437" y="231"/>
                </a:lnTo>
                <a:lnTo>
                  <a:pt x="3459" y="194"/>
                </a:lnTo>
                <a:close/>
                <a:moveTo>
                  <a:pt x="3726" y="357"/>
                </a:moveTo>
                <a:lnTo>
                  <a:pt x="3731" y="360"/>
                </a:lnTo>
                <a:lnTo>
                  <a:pt x="3705" y="361"/>
                </a:lnTo>
                <a:lnTo>
                  <a:pt x="3838" y="253"/>
                </a:lnTo>
                <a:lnTo>
                  <a:pt x="3867" y="288"/>
                </a:lnTo>
                <a:lnTo>
                  <a:pt x="3734" y="396"/>
                </a:lnTo>
                <a:lnTo>
                  <a:pt x="3731" y="398"/>
                </a:lnTo>
                <a:lnTo>
                  <a:pt x="3728" y="399"/>
                </a:lnTo>
                <a:lnTo>
                  <a:pt x="3724" y="400"/>
                </a:lnTo>
                <a:lnTo>
                  <a:pt x="3721" y="400"/>
                </a:lnTo>
                <a:lnTo>
                  <a:pt x="3718" y="400"/>
                </a:lnTo>
                <a:lnTo>
                  <a:pt x="3715" y="400"/>
                </a:lnTo>
                <a:lnTo>
                  <a:pt x="3711" y="399"/>
                </a:lnTo>
                <a:lnTo>
                  <a:pt x="3708" y="398"/>
                </a:lnTo>
                <a:lnTo>
                  <a:pt x="3703" y="395"/>
                </a:lnTo>
                <a:lnTo>
                  <a:pt x="3726" y="357"/>
                </a:lnTo>
                <a:close/>
                <a:moveTo>
                  <a:pt x="3942" y="169"/>
                </a:moveTo>
                <a:lnTo>
                  <a:pt x="4080" y="56"/>
                </a:lnTo>
                <a:lnTo>
                  <a:pt x="4108" y="90"/>
                </a:lnTo>
                <a:lnTo>
                  <a:pt x="3970" y="203"/>
                </a:lnTo>
                <a:lnTo>
                  <a:pt x="3942" y="169"/>
                </a:lnTo>
                <a:close/>
              </a:path>
            </a:pathLst>
          </a:custGeom>
          <a:solidFill>
            <a:srgbClr val="000000"/>
          </a:solidFill>
          <a:ln w="0">
            <a:solidFill>
              <a:srgbClr val="000000"/>
            </a:solidFill>
            <a:round/>
            <a:headEnd/>
            <a:tailEnd/>
          </a:ln>
        </p:spPr>
        <p:txBody>
          <a:bodyPr/>
          <a:lstStyle/>
          <a:p>
            <a:endParaRPr lang="en-GB"/>
          </a:p>
        </p:txBody>
      </p:sp>
      <p:sp>
        <p:nvSpPr>
          <p:cNvPr id="46106" name="Freeform 42"/>
          <p:cNvSpPr>
            <a:spLocks/>
          </p:cNvSpPr>
          <p:nvPr/>
        </p:nvSpPr>
        <p:spPr bwMode="auto">
          <a:xfrm>
            <a:off x="1862138" y="5776913"/>
            <a:ext cx="2065337" cy="215900"/>
          </a:xfrm>
          <a:custGeom>
            <a:avLst/>
            <a:gdLst>
              <a:gd name="T0" fmla="*/ 0 w 3904"/>
              <a:gd name="T1" fmla="*/ 2147483647 h 406"/>
              <a:gd name="T2" fmla="*/ 2147483647 w 3904"/>
              <a:gd name="T3" fmla="*/ 2147483647 h 406"/>
              <a:gd name="T4" fmla="*/ 2147483647 w 3904"/>
              <a:gd name="T5" fmla="*/ 2147483647 h 406"/>
              <a:gd name="T6" fmla="*/ 2147483647 w 3904"/>
              <a:gd name="T7" fmla="*/ 0 h 406"/>
              <a:gd name="T8" fmla="*/ 2147483647 w 3904"/>
              <a:gd name="T9" fmla="*/ 2147483647 h 406"/>
              <a:gd name="T10" fmla="*/ 2147483647 w 3904"/>
              <a:gd name="T11" fmla="*/ 2147483647 h 406"/>
              <a:gd name="T12" fmla="*/ 2147483647 w 3904"/>
              <a:gd name="T13" fmla="*/ 2147483647 h 406"/>
              <a:gd name="T14" fmla="*/ 2147483647 w 3904"/>
              <a:gd name="T15" fmla="*/ 2147483647 h 406"/>
              <a:gd name="T16" fmla="*/ 2147483647 w 3904"/>
              <a:gd name="T17" fmla="*/ 2147483647 h 406"/>
              <a:gd name="T18" fmla="*/ 2147483647 w 3904"/>
              <a:gd name="T19" fmla="*/ 2147483647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4"/>
              <a:gd name="T31" fmla="*/ 0 h 406"/>
              <a:gd name="T32" fmla="*/ 3904 w 3904"/>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4" h="406">
                <a:moveTo>
                  <a:pt x="0" y="406"/>
                </a:moveTo>
                <a:lnTo>
                  <a:pt x="343" y="50"/>
                </a:lnTo>
                <a:lnTo>
                  <a:pt x="753" y="406"/>
                </a:lnTo>
                <a:lnTo>
                  <a:pt x="1101" y="0"/>
                </a:lnTo>
                <a:lnTo>
                  <a:pt x="1644" y="406"/>
                </a:lnTo>
                <a:lnTo>
                  <a:pt x="1907" y="39"/>
                </a:lnTo>
                <a:lnTo>
                  <a:pt x="2534" y="406"/>
                </a:lnTo>
                <a:lnTo>
                  <a:pt x="2768" y="30"/>
                </a:lnTo>
                <a:lnTo>
                  <a:pt x="3493" y="406"/>
                </a:lnTo>
                <a:lnTo>
                  <a:pt x="3904" y="5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07" name="Line 43"/>
          <p:cNvSpPr>
            <a:spLocks noChangeShapeType="1"/>
          </p:cNvSpPr>
          <p:nvPr/>
        </p:nvSpPr>
        <p:spPr bwMode="auto">
          <a:xfrm flipV="1">
            <a:off x="2247900" y="5740400"/>
            <a:ext cx="158750" cy="1778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08" name="Line 44"/>
          <p:cNvSpPr>
            <a:spLocks noChangeShapeType="1"/>
          </p:cNvSpPr>
          <p:nvPr/>
        </p:nvSpPr>
        <p:spPr bwMode="auto">
          <a:xfrm flipV="1">
            <a:off x="2713038" y="5740400"/>
            <a:ext cx="139700" cy="1889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09" name="Line 45"/>
          <p:cNvSpPr>
            <a:spLocks noChangeShapeType="1"/>
          </p:cNvSpPr>
          <p:nvPr/>
        </p:nvSpPr>
        <p:spPr bwMode="auto">
          <a:xfrm flipV="1">
            <a:off x="3187700" y="5756275"/>
            <a:ext cx="109538" cy="16827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0" name="Line 46"/>
          <p:cNvSpPr>
            <a:spLocks noChangeShapeType="1"/>
          </p:cNvSpPr>
          <p:nvPr/>
        </p:nvSpPr>
        <p:spPr bwMode="auto">
          <a:xfrm flipV="1">
            <a:off x="3709988" y="5753100"/>
            <a:ext cx="188912" cy="1651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1" name="Line 47"/>
          <p:cNvSpPr>
            <a:spLocks noChangeShapeType="1"/>
          </p:cNvSpPr>
          <p:nvPr/>
        </p:nvSpPr>
        <p:spPr bwMode="auto">
          <a:xfrm flipV="1">
            <a:off x="1852613" y="5751513"/>
            <a:ext cx="163512" cy="1666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2" name="Freeform 48"/>
          <p:cNvSpPr>
            <a:spLocks/>
          </p:cNvSpPr>
          <p:nvPr/>
        </p:nvSpPr>
        <p:spPr bwMode="auto">
          <a:xfrm>
            <a:off x="4556125" y="5738813"/>
            <a:ext cx="2011363" cy="255587"/>
          </a:xfrm>
          <a:custGeom>
            <a:avLst/>
            <a:gdLst>
              <a:gd name="T0" fmla="*/ 0 w 3801"/>
              <a:gd name="T1" fmla="*/ 2147483647 h 483"/>
              <a:gd name="T2" fmla="*/ 2147483647 w 3801"/>
              <a:gd name="T3" fmla="*/ 2147483647 h 483"/>
              <a:gd name="T4" fmla="*/ 2147483647 w 3801"/>
              <a:gd name="T5" fmla="*/ 2147483647 h 483"/>
              <a:gd name="T6" fmla="*/ 2147483647 w 3801"/>
              <a:gd name="T7" fmla="*/ 0 h 483"/>
              <a:gd name="T8" fmla="*/ 2147483647 w 3801"/>
              <a:gd name="T9" fmla="*/ 2147483647 h 483"/>
              <a:gd name="T10" fmla="*/ 2147483647 w 3801"/>
              <a:gd name="T11" fmla="*/ 2147483647 h 483"/>
              <a:gd name="T12" fmla="*/ 2147483647 w 3801"/>
              <a:gd name="T13" fmla="*/ 2147483647 h 483"/>
              <a:gd name="T14" fmla="*/ 2147483647 w 3801"/>
              <a:gd name="T15" fmla="*/ 2147483647 h 483"/>
              <a:gd name="T16" fmla="*/ 2147483647 w 3801"/>
              <a:gd name="T17" fmla="*/ 2147483647 h 483"/>
              <a:gd name="T18" fmla="*/ 2147483647 w 3801"/>
              <a:gd name="T19" fmla="*/ 214748364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1"/>
              <a:gd name="T31" fmla="*/ 0 h 483"/>
              <a:gd name="T32" fmla="*/ 3801 w 3801"/>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1" h="483">
                <a:moveTo>
                  <a:pt x="0" y="483"/>
                </a:moveTo>
                <a:lnTo>
                  <a:pt x="494" y="12"/>
                </a:lnTo>
                <a:lnTo>
                  <a:pt x="734" y="483"/>
                </a:lnTo>
                <a:lnTo>
                  <a:pt x="1367" y="0"/>
                </a:lnTo>
                <a:lnTo>
                  <a:pt x="1600" y="483"/>
                </a:lnTo>
                <a:lnTo>
                  <a:pt x="2172" y="25"/>
                </a:lnTo>
                <a:lnTo>
                  <a:pt x="2467" y="483"/>
                </a:lnTo>
                <a:lnTo>
                  <a:pt x="3106" y="37"/>
                </a:lnTo>
                <a:lnTo>
                  <a:pt x="3401" y="483"/>
                </a:lnTo>
                <a:lnTo>
                  <a:pt x="3801" y="37"/>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13" name="Line 49"/>
          <p:cNvSpPr>
            <a:spLocks noChangeShapeType="1"/>
          </p:cNvSpPr>
          <p:nvPr/>
        </p:nvSpPr>
        <p:spPr bwMode="auto">
          <a:xfrm>
            <a:off x="5273675" y="5810250"/>
            <a:ext cx="96838" cy="2095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4" name="Line 50"/>
          <p:cNvSpPr>
            <a:spLocks noChangeShapeType="1"/>
          </p:cNvSpPr>
          <p:nvPr/>
        </p:nvSpPr>
        <p:spPr bwMode="auto">
          <a:xfrm>
            <a:off x="5697538" y="5822950"/>
            <a:ext cx="119062" cy="20002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5" name="Line 51"/>
          <p:cNvSpPr>
            <a:spLocks noChangeShapeType="1"/>
          </p:cNvSpPr>
          <p:nvPr/>
        </p:nvSpPr>
        <p:spPr bwMode="auto">
          <a:xfrm>
            <a:off x="4811713" y="5822950"/>
            <a:ext cx="103187" cy="2032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6" name="Line 52"/>
          <p:cNvSpPr>
            <a:spLocks noChangeShapeType="1"/>
          </p:cNvSpPr>
          <p:nvPr/>
        </p:nvSpPr>
        <p:spPr bwMode="auto">
          <a:xfrm>
            <a:off x="6180138" y="5837238"/>
            <a:ext cx="134937" cy="2174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17" name="Rectangle 53"/>
          <p:cNvSpPr>
            <a:spLocks noChangeArrowheads="1"/>
          </p:cNvSpPr>
          <p:nvPr/>
        </p:nvSpPr>
        <p:spPr bwMode="auto">
          <a:xfrm>
            <a:off x="4002088" y="4498975"/>
            <a:ext cx="84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sz="1800"/>
          </a:p>
        </p:txBody>
      </p:sp>
      <p:sp>
        <p:nvSpPr>
          <p:cNvPr id="46118" name="Rectangle 54"/>
          <p:cNvSpPr>
            <a:spLocks noChangeArrowheads="1"/>
          </p:cNvSpPr>
          <p:nvPr/>
        </p:nvSpPr>
        <p:spPr bwMode="auto">
          <a:xfrm>
            <a:off x="4086225" y="4498975"/>
            <a:ext cx="211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b)</a:t>
            </a:r>
            <a:endParaRPr lang="en-US" sz="1800"/>
          </a:p>
        </p:txBody>
      </p:sp>
      <p:sp>
        <p:nvSpPr>
          <p:cNvPr id="46119" name="Rectangle 55"/>
          <p:cNvSpPr>
            <a:spLocks noChangeArrowheads="1"/>
          </p:cNvSpPr>
          <p:nvPr/>
        </p:nvSpPr>
        <p:spPr bwMode="auto">
          <a:xfrm>
            <a:off x="2819400" y="5181600"/>
            <a:ext cx="8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sz="1800"/>
          </a:p>
        </p:txBody>
      </p:sp>
      <p:sp>
        <p:nvSpPr>
          <p:cNvPr id="46120" name="Rectangle 56"/>
          <p:cNvSpPr>
            <a:spLocks noChangeArrowheads="1"/>
          </p:cNvSpPr>
          <p:nvPr/>
        </p:nvSpPr>
        <p:spPr bwMode="auto">
          <a:xfrm>
            <a:off x="2900363" y="518160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c)</a:t>
            </a:r>
            <a:endParaRPr lang="en-US" sz="1800"/>
          </a:p>
        </p:txBody>
      </p:sp>
      <p:sp>
        <p:nvSpPr>
          <p:cNvPr id="46121" name="Rectangle 57"/>
          <p:cNvSpPr>
            <a:spLocks noChangeArrowheads="1"/>
          </p:cNvSpPr>
          <p:nvPr/>
        </p:nvSpPr>
        <p:spPr bwMode="auto">
          <a:xfrm>
            <a:off x="5029200" y="5181600"/>
            <a:ext cx="8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sz="1800"/>
          </a:p>
        </p:txBody>
      </p:sp>
      <p:sp>
        <p:nvSpPr>
          <p:cNvPr id="46122" name="Rectangle 58"/>
          <p:cNvSpPr>
            <a:spLocks noChangeArrowheads="1"/>
          </p:cNvSpPr>
          <p:nvPr/>
        </p:nvSpPr>
        <p:spPr bwMode="auto">
          <a:xfrm>
            <a:off x="5113338" y="5181600"/>
            <a:ext cx="211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d)</a:t>
            </a:r>
            <a:endParaRPr lang="en-US" sz="1800"/>
          </a:p>
        </p:txBody>
      </p:sp>
      <p:sp>
        <p:nvSpPr>
          <p:cNvPr id="46123" name="Freeform 59"/>
          <p:cNvSpPr>
            <a:spLocks noEditPoints="1"/>
          </p:cNvSpPr>
          <p:nvPr/>
        </p:nvSpPr>
        <p:spPr bwMode="auto">
          <a:xfrm>
            <a:off x="1565275" y="3289300"/>
            <a:ext cx="71438" cy="2892425"/>
          </a:xfrm>
          <a:custGeom>
            <a:avLst/>
            <a:gdLst>
              <a:gd name="T0" fmla="*/ 2147483647 w 135"/>
              <a:gd name="T1" fmla="*/ 2147483647 h 5464"/>
              <a:gd name="T2" fmla="*/ 2147483647 w 135"/>
              <a:gd name="T3" fmla="*/ 2147483647 h 5464"/>
              <a:gd name="T4" fmla="*/ 2147483647 w 135"/>
              <a:gd name="T5" fmla="*/ 2147483647 h 5464"/>
              <a:gd name="T6" fmla="*/ 2147483647 w 135"/>
              <a:gd name="T7" fmla="*/ 2147483647 h 5464"/>
              <a:gd name="T8" fmla="*/ 2147483647 w 135"/>
              <a:gd name="T9" fmla="*/ 2147483647 h 5464"/>
              <a:gd name="T10" fmla="*/ 0 w 135"/>
              <a:gd name="T11" fmla="*/ 2147483647 h 5464"/>
              <a:gd name="T12" fmla="*/ 2147483647 w 135"/>
              <a:gd name="T13" fmla="*/ 0 h 5464"/>
              <a:gd name="T14" fmla="*/ 2147483647 w 135"/>
              <a:gd name="T15" fmla="*/ 2147483647 h 5464"/>
              <a:gd name="T16" fmla="*/ 0 w 135"/>
              <a:gd name="T17" fmla="*/ 2147483647 h 5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5464"/>
              <a:gd name="T29" fmla="*/ 135 w 135"/>
              <a:gd name="T30" fmla="*/ 5464 h 5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5464">
                <a:moveTo>
                  <a:pt x="46" y="5464"/>
                </a:moveTo>
                <a:lnTo>
                  <a:pt x="46" y="110"/>
                </a:lnTo>
                <a:lnTo>
                  <a:pt x="90" y="110"/>
                </a:lnTo>
                <a:lnTo>
                  <a:pt x="90" y="5464"/>
                </a:lnTo>
                <a:lnTo>
                  <a:pt x="46" y="5464"/>
                </a:lnTo>
                <a:close/>
                <a:moveTo>
                  <a:pt x="0" y="133"/>
                </a:moveTo>
                <a:lnTo>
                  <a:pt x="68" y="0"/>
                </a:lnTo>
                <a:lnTo>
                  <a:pt x="135" y="133"/>
                </a:lnTo>
                <a:lnTo>
                  <a:pt x="0" y="133"/>
                </a:lnTo>
                <a:close/>
              </a:path>
            </a:pathLst>
          </a:custGeom>
          <a:solidFill>
            <a:srgbClr val="000000"/>
          </a:solidFill>
          <a:ln w="0">
            <a:solidFill>
              <a:srgbClr val="000000"/>
            </a:solidFill>
            <a:round/>
            <a:headEnd/>
            <a:tailEnd/>
          </a:ln>
        </p:spPr>
        <p:txBody>
          <a:bodyPr/>
          <a:lstStyle/>
          <a:p>
            <a:endParaRPr lang="en-GB"/>
          </a:p>
        </p:txBody>
      </p:sp>
      <p:sp>
        <p:nvSpPr>
          <p:cNvPr id="46124" name="Freeform 60"/>
          <p:cNvSpPr>
            <a:spLocks noEditPoints="1"/>
          </p:cNvSpPr>
          <p:nvPr/>
        </p:nvSpPr>
        <p:spPr bwMode="auto">
          <a:xfrm>
            <a:off x="1601788" y="6145213"/>
            <a:ext cx="5154612" cy="71437"/>
          </a:xfrm>
          <a:custGeom>
            <a:avLst/>
            <a:gdLst>
              <a:gd name="T0" fmla="*/ 0 w 9741"/>
              <a:gd name="T1" fmla="*/ 2147483647 h 133"/>
              <a:gd name="T2" fmla="*/ 2147483647 w 9741"/>
              <a:gd name="T3" fmla="*/ 2147483647 h 133"/>
              <a:gd name="T4" fmla="*/ 2147483647 w 9741"/>
              <a:gd name="T5" fmla="*/ 2147483647 h 133"/>
              <a:gd name="T6" fmla="*/ 0 w 9741"/>
              <a:gd name="T7" fmla="*/ 2147483647 h 133"/>
              <a:gd name="T8" fmla="*/ 0 w 9741"/>
              <a:gd name="T9" fmla="*/ 2147483647 h 133"/>
              <a:gd name="T10" fmla="*/ 2147483647 w 9741"/>
              <a:gd name="T11" fmla="*/ 0 h 133"/>
              <a:gd name="T12" fmla="*/ 2147483647 w 9741"/>
              <a:gd name="T13" fmla="*/ 2147483647 h 133"/>
              <a:gd name="T14" fmla="*/ 2147483647 w 9741"/>
              <a:gd name="T15" fmla="*/ 2147483647 h 133"/>
              <a:gd name="T16" fmla="*/ 2147483647 w 9741"/>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41"/>
              <a:gd name="T28" fmla="*/ 0 h 133"/>
              <a:gd name="T29" fmla="*/ 9741 w 974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41" h="133">
                <a:moveTo>
                  <a:pt x="0" y="44"/>
                </a:moveTo>
                <a:lnTo>
                  <a:pt x="9630" y="44"/>
                </a:lnTo>
                <a:lnTo>
                  <a:pt x="9630" y="89"/>
                </a:lnTo>
                <a:lnTo>
                  <a:pt x="0" y="89"/>
                </a:lnTo>
                <a:lnTo>
                  <a:pt x="0" y="44"/>
                </a:lnTo>
                <a:close/>
                <a:moveTo>
                  <a:pt x="9607" y="0"/>
                </a:moveTo>
                <a:lnTo>
                  <a:pt x="9741" y="67"/>
                </a:lnTo>
                <a:lnTo>
                  <a:pt x="9607" y="133"/>
                </a:lnTo>
                <a:lnTo>
                  <a:pt x="9607" y="0"/>
                </a:lnTo>
                <a:close/>
              </a:path>
            </a:pathLst>
          </a:custGeom>
          <a:solidFill>
            <a:srgbClr val="000000"/>
          </a:solidFill>
          <a:ln w="0">
            <a:solidFill>
              <a:srgbClr val="000000"/>
            </a:solidFill>
            <a:round/>
            <a:headEnd/>
            <a:tailEnd/>
          </a:ln>
        </p:spPr>
        <p:txBody>
          <a:bodyPr/>
          <a:lstStyle/>
          <a:p>
            <a:endParaRPr lang="en-GB"/>
          </a:p>
        </p:txBody>
      </p:sp>
      <p:sp>
        <p:nvSpPr>
          <p:cNvPr id="46125" name="Rectangle 61"/>
          <p:cNvSpPr>
            <a:spLocks noChangeArrowheads="1"/>
          </p:cNvSpPr>
          <p:nvPr/>
        </p:nvSpPr>
        <p:spPr bwMode="auto">
          <a:xfrm rot="-5400000">
            <a:off x="1008062" y="4325938"/>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Energy</a:t>
            </a:r>
            <a:endParaRPr lang="en-US" sz="1800"/>
          </a:p>
        </p:txBody>
      </p:sp>
      <p:pic>
        <p:nvPicPr>
          <p:cNvPr id="46126" name="Picture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3541713"/>
            <a:ext cx="38354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27" name="Rectangle 63"/>
          <p:cNvSpPr>
            <a:spLocks noChangeArrowheads="1"/>
          </p:cNvSpPr>
          <p:nvPr/>
        </p:nvSpPr>
        <p:spPr bwMode="auto">
          <a:xfrm>
            <a:off x="3173413" y="4106863"/>
            <a:ext cx="1854200" cy="66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128" name="Freeform 64"/>
          <p:cNvSpPr>
            <a:spLocks/>
          </p:cNvSpPr>
          <p:nvPr/>
        </p:nvSpPr>
        <p:spPr bwMode="auto">
          <a:xfrm>
            <a:off x="3048000" y="4295775"/>
            <a:ext cx="2190750" cy="188913"/>
          </a:xfrm>
          <a:custGeom>
            <a:avLst/>
            <a:gdLst>
              <a:gd name="T0" fmla="*/ 0 w 4140"/>
              <a:gd name="T1" fmla="*/ 2147483647 h 357"/>
              <a:gd name="T2" fmla="*/ 2147483647 w 4140"/>
              <a:gd name="T3" fmla="*/ 0 h 357"/>
              <a:gd name="T4" fmla="*/ 2147483647 w 4140"/>
              <a:gd name="T5" fmla="*/ 2147483647 h 357"/>
              <a:gd name="T6" fmla="*/ 2147483647 w 4140"/>
              <a:gd name="T7" fmla="*/ 0 h 357"/>
              <a:gd name="T8" fmla="*/ 2147483647 w 4140"/>
              <a:gd name="T9" fmla="*/ 2147483647 h 357"/>
              <a:gd name="T10" fmla="*/ 2147483647 w 4140"/>
              <a:gd name="T11" fmla="*/ 0 h 357"/>
              <a:gd name="T12" fmla="*/ 2147483647 w 4140"/>
              <a:gd name="T13" fmla="*/ 2147483647 h 357"/>
              <a:gd name="T14" fmla="*/ 2147483647 w 4140"/>
              <a:gd name="T15" fmla="*/ 0 h 357"/>
              <a:gd name="T16" fmla="*/ 2147483647 w 4140"/>
              <a:gd name="T17" fmla="*/ 2147483647 h 357"/>
              <a:gd name="T18" fmla="*/ 2147483647 w 4140"/>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40"/>
              <a:gd name="T31" fmla="*/ 0 h 357"/>
              <a:gd name="T32" fmla="*/ 4140 w 4140"/>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40" h="357">
                <a:moveTo>
                  <a:pt x="0" y="357"/>
                </a:moveTo>
                <a:lnTo>
                  <a:pt x="362" y="0"/>
                </a:lnTo>
                <a:lnTo>
                  <a:pt x="798" y="357"/>
                </a:lnTo>
                <a:lnTo>
                  <a:pt x="1306" y="0"/>
                </a:lnTo>
                <a:lnTo>
                  <a:pt x="1742" y="357"/>
                </a:lnTo>
                <a:lnTo>
                  <a:pt x="2178" y="0"/>
                </a:lnTo>
                <a:lnTo>
                  <a:pt x="2687" y="357"/>
                </a:lnTo>
                <a:lnTo>
                  <a:pt x="3123" y="0"/>
                </a:lnTo>
                <a:lnTo>
                  <a:pt x="3704" y="357"/>
                </a:lnTo>
                <a:lnTo>
                  <a:pt x="4140" y="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29" name="Freeform 65"/>
          <p:cNvSpPr>
            <a:spLocks noEditPoints="1"/>
          </p:cNvSpPr>
          <p:nvPr/>
        </p:nvSpPr>
        <p:spPr bwMode="auto">
          <a:xfrm>
            <a:off x="3040063" y="4157663"/>
            <a:ext cx="2173287" cy="211137"/>
          </a:xfrm>
          <a:custGeom>
            <a:avLst/>
            <a:gdLst>
              <a:gd name="T0" fmla="*/ 2147483647 w 4108"/>
              <a:gd name="T1" fmla="*/ 2147483647 h 400"/>
              <a:gd name="T2" fmla="*/ 2147483647 w 4108"/>
              <a:gd name="T3" fmla="*/ 2147483647 h 400"/>
              <a:gd name="T4" fmla="*/ 2147483647 w 4108"/>
              <a:gd name="T5" fmla="*/ 2147483647 h 400"/>
              <a:gd name="T6" fmla="*/ 2147483647 w 4108"/>
              <a:gd name="T7" fmla="*/ 2147483647 h 400"/>
              <a:gd name="T8" fmla="*/ 2147483647 w 4108"/>
              <a:gd name="T9" fmla="*/ 2147483647 h 400"/>
              <a:gd name="T10" fmla="*/ 2147483647 w 4108"/>
              <a:gd name="T11" fmla="*/ 2147483647 h 400"/>
              <a:gd name="T12" fmla="*/ 2147483647 w 4108"/>
              <a:gd name="T13" fmla="*/ 2147483647 h 400"/>
              <a:gd name="T14" fmla="*/ 2147483647 w 4108"/>
              <a:gd name="T15" fmla="*/ 2147483647 h 400"/>
              <a:gd name="T16" fmla="*/ 2147483647 w 4108"/>
              <a:gd name="T17" fmla="*/ 2147483647 h 400"/>
              <a:gd name="T18" fmla="*/ 2147483647 w 4108"/>
              <a:gd name="T19" fmla="*/ 2147483647 h 400"/>
              <a:gd name="T20" fmla="*/ 2147483647 w 4108"/>
              <a:gd name="T21" fmla="*/ 2147483647 h 400"/>
              <a:gd name="T22" fmla="*/ 2147483647 w 4108"/>
              <a:gd name="T23" fmla="*/ 2147483647 h 400"/>
              <a:gd name="T24" fmla="*/ 2147483647 w 4108"/>
              <a:gd name="T25" fmla="*/ 2147483647 h 400"/>
              <a:gd name="T26" fmla="*/ 2147483647 w 4108"/>
              <a:gd name="T27" fmla="*/ 0 h 400"/>
              <a:gd name="T28" fmla="*/ 2147483647 w 4108"/>
              <a:gd name="T29" fmla="*/ 2147483647 h 400"/>
              <a:gd name="T30" fmla="*/ 2147483647 w 4108"/>
              <a:gd name="T31" fmla="*/ 2147483647 h 400"/>
              <a:gd name="T32" fmla="*/ 2147483647 w 4108"/>
              <a:gd name="T33" fmla="*/ 2147483647 h 400"/>
              <a:gd name="T34" fmla="*/ 2147483647 w 4108"/>
              <a:gd name="T35" fmla="*/ 2147483647 h 400"/>
              <a:gd name="T36" fmla="*/ 2147483647 w 4108"/>
              <a:gd name="T37" fmla="*/ 2147483647 h 400"/>
              <a:gd name="T38" fmla="*/ 2147483647 w 4108"/>
              <a:gd name="T39" fmla="*/ 2147483647 h 400"/>
              <a:gd name="T40" fmla="*/ 2147483647 w 4108"/>
              <a:gd name="T41" fmla="*/ 2147483647 h 400"/>
              <a:gd name="T42" fmla="*/ 2147483647 w 4108"/>
              <a:gd name="T43" fmla="*/ 2147483647 h 400"/>
              <a:gd name="T44" fmla="*/ 2147483647 w 4108"/>
              <a:gd name="T45" fmla="*/ 2147483647 h 400"/>
              <a:gd name="T46" fmla="*/ 2147483647 w 4108"/>
              <a:gd name="T47" fmla="*/ 2147483647 h 400"/>
              <a:gd name="T48" fmla="*/ 2147483647 w 4108"/>
              <a:gd name="T49" fmla="*/ 2147483647 h 400"/>
              <a:gd name="T50" fmla="*/ 2147483647 w 4108"/>
              <a:gd name="T51" fmla="*/ 2147483647 h 400"/>
              <a:gd name="T52" fmla="*/ 2147483647 w 4108"/>
              <a:gd name="T53" fmla="*/ 2147483647 h 400"/>
              <a:gd name="T54" fmla="*/ 2147483647 w 4108"/>
              <a:gd name="T55" fmla="*/ 0 h 400"/>
              <a:gd name="T56" fmla="*/ 2147483647 w 4108"/>
              <a:gd name="T57" fmla="*/ 2147483647 h 400"/>
              <a:gd name="T58" fmla="*/ 2147483647 w 4108"/>
              <a:gd name="T59" fmla="*/ 2147483647 h 400"/>
              <a:gd name="T60" fmla="*/ 2147483647 w 4108"/>
              <a:gd name="T61" fmla="*/ 2147483647 h 400"/>
              <a:gd name="T62" fmla="*/ 2147483647 w 4108"/>
              <a:gd name="T63" fmla="*/ 2147483647 h 400"/>
              <a:gd name="T64" fmla="*/ 2147483647 w 4108"/>
              <a:gd name="T65" fmla="*/ 2147483647 h 400"/>
              <a:gd name="T66" fmla="*/ 2147483647 w 4108"/>
              <a:gd name="T67" fmla="*/ 2147483647 h 400"/>
              <a:gd name="T68" fmla="*/ 2147483647 w 4108"/>
              <a:gd name="T69" fmla="*/ 2147483647 h 400"/>
              <a:gd name="T70" fmla="*/ 2147483647 w 4108"/>
              <a:gd name="T71" fmla="*/ 2147483647 h 400"/>
              <a:gd name="T72" fmla="*/ 2147483647 w 4108"/>
              <a:gd name="T73" fmla="*/ 2147483647 h 400"/>
              <a:gd name="T74" fmla="*/ 2147483647 w 4108"/>
              <a:gd name="T75" fmla="*/ 2147483647 h 400"/>
              <a:gd name="T76" fmla="*/ 2147483647 w 4108"/>
              <a:gd name="T77" fmla="*/ 2147483647 h 400"/>
              <a:gd name="T78" fmla="*/ 2147483647 w 4108"/>
              <a:gd name="T79" fmla="*/ 2147483647 h 400"/>
              <a:gd name="T80" fmla="*/ 2147483647 w 4108"/>
              <a:gd name="T81" fmla="*/ 2147483647 h 400"/>
              <a:gd name="T82" fmla="*/ 2147483647 w 4108"/>
              <a:gd name="T83" fmla="*/ 2147483647 h 400"/>
              <a:gd name="T84" fmla="*/ 2147483647 w 4108"/>
              <a:gd name="T85" fmla="*/ 2147483647 h 400"/>
              <a:gd name="T86" fmla="*/ 2147483647 w 4108"/>
              <a:gd name="T87" fmla="*/ 2147483647 h 400"/>
              <a:gd name="T88" fmla="*/ 2147483647 w 4108"/>
              <a:gd name="T89" fmla="*/ 2147483647 h 400"/>
              <a:gd name="T90" fmla="*/ 2147483647 w 4108"/>
              <a:gd name="T91" fmla="*/ 2147483647 h 400"/>
              <a:gd name="T92" fmla="*/ 2147483647 w 4108"/>
              <a:gd name="T93" fmla="*/ 2147483647 h 400"/>
              <a:gd name="T94" fmla="*/ 2147483647 w 4108"/>
              <a:gd name="T95" fmla="*/ 2147483647 h 400"/>
              <a:gd name="T96" fmla="*/ 2147483647 w 4108"/>
              <a:gd name="T97" fmla="*/ 2147483647 h 400"/>
              <a:gd name="T98" fmla="*/ 2147483647 w 4108"/>
              <a:gd name="T99" fmla="*/ 2147483647 h 4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08"/>
              <a:gd name="T151" fmla="*/ 0 h 400"/>
              <a:gd name="T152" fmla="*/ 4108 w 4108"/>
              <a:gd name="T153" fmla="*/ 400 h 4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08" h="400">
                <a:moveTo>
                  <a:pt x="0" y="362"/>
                </a:moveTo>
                <a:lnTo>
                  <a:pt x="127" y="238"/>
                </a:lnTo>
                <a:lnTo>
                  <a:pt x="158" y="270"/>
                </a:lnTo>
                <a:lnTo>
                  <a:pt x="31" y="395"/>
                </a:lnTo>
                <a:lnTo>
                  <a:pt x="0" y="362"/>
                </a:lnTo>
                <a:close/>
                <a:moveTo>
                  <a:pt x="222" y="145"/>
                </a:moveTo>
                <a:lnTo>
                  <a:pt x="349" y="19"/>
                </a:lnTo>
                <a:lnTo>
                  <a:pt x="380" y="51"/>
                </a:lnTo>
                <a:lnTo>
                  <a:pt x="253" y="176"/>
                </a:lnTo>
                <a:lnTo>
                  <a:pt x="222" y="145"/>
                </a:lnTo>
                <a:close/>
                <a:moveTo>
                  <a:pt x="481" y="77"/>
                </a:moveTo>
                <a:lnTo>
                  <a:pt x="619" y="190"/>
                </a:lnTo>
                <a:lnTo>
                  <a:pt x="592" y="225"/>
                </a:lnTo>
                <a:lnTo>
                  <a:pt x="453" y="112"/>
                </a:lnTo>
                <a:lnTo>
                  <a:pt x="481" y="77"/>
                </a:lnTo>
                <a:close/>
                <a:moveTo>
                  <a:pt x="722" y="276"/>
                </a:moveTo>
                <a:lnTo>
                  <a:pt x="828" y="361"/>
                </a:lnTo>
                <a:lnTo>
                  <a:pt x="802" y="360"/>
                </a:lnTo>
                <a:lnTo>
                  <a:pt x="835" y="336"/>
                </a:lnTo>
                <a:lnTo>
                  <a:pt x="861" y="373"/>
                </a:lnTo>
                <a:lnTo>
                  <a:pt x="827" y="397"/>
                </a:lnTo>
                <a:lnTo>
                  <a:pt x="823" y="399"/>
                </a:lnTo>
                <a:lnTo>
                  <a:pt x="820" y="400"/>
                </a:lnTo>
                <a:lnTo>
                  <a:pt x="817" y="400"/>
                </a:lnTo>
                <a:lnTo>
                  <a:pt x="814" y="400"/>
                </a:lnTo>
                <a:lnTo>
                  <a:pt x="810" y="400"/>
                </a:lnTo>
                <a:lnTo>
                  <a:pt x="807" y="399"/>
                </a:lnTo>
                <a:lnTo>
                  <a:pt x="803" y="398"/>
                </a:lnTo>
                <a:lnTo>
                  <a:pt x="800" y="396"/>
                </a:lnTo>
                <a:lnTo>
                  <a:pt x="695" y="310"/>
                </a:lnTo>
                <a:lnTo>
                  <a:pt x="722" y="276"/>
                </a:lnTo>
                <a:close/>
                <a:moveTo>
                  <a:pt x="946" y="260"/>
                </a:moveTo>
                <a:lnTo>
                  <a:pt x="1091" y="158"/>
                </a:lnTo>
                <a:lnTo>
                  <a:pt x="1117" y="194"/>
                </a:lnTo>
                <a:lnTo>
                  <a:pt x="971" y="296"/>
                </a:lnTo>
                <a:lnTo>
                  <a:pt x="946" y="260"/>
                </a:lnTo>
                <a:close/>
                <a:moveTo>
                  <a:pt x="1201" y="81"/>
                </a:moveTo>
                <a:lnTo>
                  <a:pt x="1310" y="4"/>
                </a:lnTo>
                <a:lnTo>
                  <a:pt x="1313" y="3"/>
                </a:lnTo>
                <a:lnTo>
                  <a:pt x="1316" y="1"/>
                </a:lnTo>
                <a:lnTo>
                  <a:pt x="1320" y="0"/>
                </a:lnTo>
                <a:lnTo>
                  <a:pt x="1323" y="0"/>
                </a:lnTo>
                <a:lnTo>
                  <a:pt x="1327" y="0"/>
                </a:lnTo>
                <a:lnTo>
                  <a:pt x="1331" y="1"/>
                </a:lnTo>
                <a:lnTo>
                  <a:pt x="1334" y="3"/>
                </a:lnTo>
                <a:lnTo>
                  <a:pt x="1337" y="5"/>
                </a:lnTo>
                <a:lnTo>
                  <a:pt x="1371" y="33"/>
                </a:lnTo>
                <a:lnTo>
                  <a:pt x="1344" y="68"/>
                </a:lnTo>
                <a:lnTo>
                  <a:pt x="1309" y="39"/>
                </a:lnTo>
                <a:lnTo>
                  <a:pt x="1335" y="41"/>
                </a:lnTo>
                <a:lnTo>
                  <a:pt x="1226" y="118"/>
                </a:lnTo>
                <a:lnTo>
                  <a:pt x="1201" y="81"/>
                </a:lnTo>
                <a:close/>
                <a:moveTo>
                  <a:pt x="1474" y="118"/>
                </a:moveTo>
                <a:lnTo>
                  <a:pt x="1613" y="231"/>
                </a:lnTo>
                <a:lnTo>
                  <a:pt x="1585" y="265"/>
                </a:lnTo>
                <a:lnTo>
                  <a:pt x="1447" y="152"/>
                </a:lnTo>
                <a:lnTo>
                  <a:pt x="1474" y="118"/>
                </a:lnTo>
                <a:close/>
                <a:moveTo>
                  <a:pt x="1717" y="315"/>
                </a:moveTo>
                <a:lnTo>
                  <a:pt x="1773" y="361"/>
                </a:lnTo>
                <a:lnTo>
                  <a:pt x="1744" y="361"/>
                </a:lnTo>
                <a:lnTo>
                  <a:pt x="1826" y="295"/>
                </a:lnTo>
                <a:lnTo>
                  <a:pt x="1854" y="329"/>
                </a:lnTo>
                <a:lnTo>
                  <a:pt x="1773" y="396"/>
                </a:lnTo>
                <a:lnTo>
                  <a:pt x="1769" y="398"/>
                </a:lnTo>
                <a:lnTo>
                  <a:pt x="1765" y="399"/>
                </a:lnTo>
                <a:lnTo>
                  <a:pt x="1762" y="400"/>
                </a:lnTo>
                <a:lnTo>
                  <a:pt x="1758" y="400"/>
                </a:lnTo>
                <a:lnTo>
                  <a:pt x="1755" y="400"/>
                </a:lnTo>
                <a:lnTo>
                  <a:pt x="1751" y="399"/>
                </a:lnTo>
                <a:lnTo>
                  <a:pt x="1748" y="398"/>
                </a:lnTo>
                <a:lnTo>
                  <a:pt x="1744" y="396"/>
                </a:lnTo>
                <a:lnTo>
                  <a:pt x="1688" y="349"/>
                </a:lnTo>
                <a:lnTo>
                  <a:pt x="1717" y="315"/>
                </a:lnTo>
                <a:close/>
                <a:moveTo>
                  <a:pt x="1929" y="210"/>
                </a:moveTo>
                <a:lnTo>
                  <a:pt x="2067" y="98"/>
                </a:lnTo>
                <a:lnTo>
                  <a:pt x="2096" y="132"/>
                </a:lnTo>
                <a:lnTo>
                  <a:pt x="1958" y="245"/>
                </a:lnTo>
                <a:lnTo>
                  <a:pt x="1929" y="210"/>
                </a:lnTo>
                <a:close/>
                <a:moveTo>
                  <a:pt x="2170" y="13"/>
                </a:moveTo>
                <a:lnTo>
                  <a:pt x="2180" y="5"/>
                </a:lnTo>
                <a:lnTo>
                  <a:pt x="2184" y="3"/>
                </a:lnTo>
                <a:lnTo>
                  <a:pt x="2187" y="1"/>
                </a:lnTo>
                <a:lnTo>
                  <a:pt x="2189" y="0"/>
                </a:lnTo>
                <a:lnTo>
                  <a:pt x="2193" y="0"/>
                </a:lnTo>
                <a:lnTo>
                  <a:pt x="2197" y="0"/>
                </a:lnTo>
                <a:lnTo>
                  <a:pt x="2200" y="1"/>
                </a:lnTo>
                <a:lnTo>
                  <a:pt x="2204" y="3"/>
                </a:lnTo>
                <a:lnTo>
                  <a:pt x="2207" y="4"/>
                </a:lnTo>
                <a:lnTo>
                  <a:pt x="2343" y="100"/>
                </a:lnTo>
                <a:lnTo>
                  <a:pt x="2318" y="136"/>
                </a:lnTo>
                <a:lnTo>
                  <a:pt x="2181" y="41"/>
                </a:lnTo>
                <a:lnTo>
                  <a:pt x="2208" y="39"/>
                </a:lnTo>
                <a:lnTo>
                  <a:pt x="2199" y="48"/>
                </a:lnTo>
                <a:lnTo>
                  <a:pt x="2170" y="13"/>
                </a:lnTo>
                <a:close/>
                <a:moveTo>
                  <a:pt x="2452" y="176"/>
                </a:moveTo>
                <a:lnTo>
                  <a:pt x="2598" y="278"/>
                </a:lnTo>
                <a:lnTo>
                  <a:pt x="2573" y="315"/>
                </a:lnTo>
                <a:lnTo>
                  <a:pt x="2427" y="213"/>
                </a:lnTo>
                <a:lnTo>
                  <a:pt x="2452" y="176"/>
                </a:lnTo>
                <a:close/>
                <a:moveTo>
                  <a:pt x="2707" y="355"/>
                </a:moveTo>
                <a:lnTo>
                  <a:pt x="2716" y="360"/>
                </a:lnTo>
                <a:lnTo>
                  <a:pt x="2688" y="361"/>
                </a:lnTo>
                <a:lnTo>
                  <a:pt x="2819" y="254"/>
                </a:lnTo>
                <a:lnTo>
                  <a:pt x="2848" y="289"/>
                </a:lnTo>
                <a:lnTo>
                  <a:pt x="2717" y="396"/>
                </a:lnTo>
                <a:lnTo>
                  <a:pt x="2713" y="398"/>
                </a:lnTo>
                <a:lnTo>
                  <a:pt x="2711" y="399"/>
                </a:lnTo>
                <a:lnTo>
                  <a:pt x="2707" y="400"/>
                </a:lnTo>
                <a:lnTo>
                  <a:pt x="2704" y="400"/>
                </a:lnTo>
                <a:lnTo>
                  <a:pt x="2700" y="400"/>
                </a:lnTo>
                <a:lnTo>
                  <a:pt x="2697" y="400"/>
                </a:lnTo>
                <a:lnTo>
                  <a:pt x="2693" y="399"/>
                </a:lnTo>
                <a:lnTo>
                  <a:pt x="2690" y="397"/>
                </a:lnTo>
                <a:lnTo>
                  <a:pt x="2682" y="391"/>
                </a:lnTo>
                <a:lnTo>
                  <a:pt x="2707" y="355"/>
                </a:lnTo>
                <a:close/>
                <a:moveTo>
                  <a:pt x="2922" y="170"/>
                </a:moveTo>
                <a:lnTo>
                  <a:pt x="3060" y="57"/>
                </a:lnTo>
                <a:lnTo>
                  <a:pt x="3089" y="92"/>
                </a:lnTo>
                <a:lnTo>
                  <a:pt x="2951" y="205"/>
                </a:lnTo>
                <a:lnTo>
                  <a:pt x="2922" y="170"/>
                </a:lnTo>
                <a:close/>
                <a:moveTo>
                  <a:pt x="3194" y="30"/>
                </a:moveTo>
                <a:lnTo>
                  <a:pt x="3345" y="124"/>
                </a:lnTo>
                <a:lnTo>
                  <a:pt x="3323" y="162"/>
                </a:lnTo>
                <a:lnTo>
                  <a:pt x="3171" y="68"/>
                </a:lnTo>
                <a:lnTo>
                  <a:pt x="3194" y="30"/>
                </a:lnTo>
                <a:close/>
                <a:moveTo>
                  <a:pt x="3459" y="194"/>
                </a:moveTo>
                <a:lnTo>
                  <a:pt x="3611" y="286"/>
                </a:lnTo>
                <a:lnTo>
                  <a:pt x="3589" y="324"/>
                </a:lnTo>
                <a:lnTo>
                  <a:pt x="3437" y="231"/>
                </a:lnTo>
                <a:lnTo>
                  <a:pt x="3459" y="194"/>
                </a:lnTo>
                <a:close/>
                <a:moveTo>
                  <a:pt x="3726" y="357"/>
                </a:moveTo>
                <a:lnTo>
                  <a:pt x="3731" y="360"/>
                </a:lnTo>
                <a:lnTo>
                  <a:pt x="3705" y="361"/>
                </a:lnTo>
                <a:lnTo>
                  <a:pt x="3838" y="253"/>
                </a:lnTo>
                <a:lnTo>
                  <a:pt x="3867" y="288"/>
                </a:lnTo>
                <a:lnTo>
                  <a:pt x="3734" y="396"/>
                </a:lnTo>
                <a:lnTo>
                  <a:pt x="3731" y="398"/>
                </a:lnTo>
                <a:lnTo>
                  <a:pt x="3728" y="399"/>
                </a:lnTo>
                <a:lnTo>
                  <a:pt x="3724" y="400"/>
                </a:lnTo>
                <a:lnTo>
                  <a:pt x="3721" y="400"/>
                </a:lnTo>
                <a:lnTo>
                  <a:pt x="3718" y="400"/>
                </a:lnTo>
                <a:lnTo>
                  <a:pt x="3715" y="400"/>
                </a:lnTo>
                <a:lnTo>
                  <a:pt x="3711" y="399"/>
                </a:lnTo>
                <a:lnTo>
                  <a:pt x="3708" y="398"/>
                </a:lnTo>
                <a:lnTo>
                  <a:pt x="3703" y="395"/>
                </a:lnTo>
                <a:lnTo>
                  <a:pt x="3726" y="357"/>
                </a:lnTo>
                <a:close/>
                <a:moveTo>
                  <a:pt x="3942" y="169"/>
                </a:moveTo>
                <a:lnTo>
                  <a:pt x="4080" y="56"/>
                </a:lnTo>
                <a:lnTo>
                  <a:pt x="4108" y="90"/>
                </a:lnTo>
                <a:lnTo>
                  <a:pt x="3970" y="203"/>
                </a:lnTo>
                <a:lnTo>
                  <a:pt x="3942" y="169"/>
                </a:lnTo>
                <a:close/>
              </a:path>
            </a:pathLst>
          </a:custGeom>
          <a:solidFill>
            <a:srgbClr val="000000"/>
          </a:solidFill>
          <a:ln w="0">
            <a:solidFill>
              <a:srgbClr val="000000"/>
            </a:solidFill>
            <a:round/>
            <a:headEnd/>
            <a:tailEnd/>
          </a:ln>
        </p:spPr>
        <p:txBody>
          <a:bodyPr/>
          <a:lstStyle/>
          <a:p>
            <a:endParaRPr lang="en-GB"/>
          </a:p>
        </p:txBody>
      </p:sp>
      <p:sp>
        <p:nvSpPr>
          <p:cNvPr id="46130" name="Freeform 66"/>
          <p:cNvSpPr>
            <a:spLocks/>
          </p:cNvSpPr>
          <p:nvPr/>
        </p:nvSpPr>
        <p:spPr bwMode="auto">
          <a:xfrm>
            <a:off x="3048000" y="4295775"/>
            <a:ext cx="2190750" cy="188913"/>
          </a:xfrm>
          <a:custGeom>
            <a:avLst/>
            <a:gdLst>
              <a:gd name="T0" fmla="*/ 0 w 4140"/>
              <a:gd name="T1" fmla="*/ 2147483647 h 357"/>
              <a:gd name="T2" fmla="*/ 2147483647 w 4140"/>
              <a:gd name="T3" fmla="*/ 0 h 357"/>
              <a:gd name="T4" fmla="*/ 2147483647 w 4140"/>
              <a:gd name="T5" fmla="*/ 2147483647 h 357"/>
              <a:gd name="T6" fmla="*/ 2147483647 w 4140"/>
              <a:gd name="T7" fmla="*/ 0 h 357"/>
              <a:gd name="T8" fmla="*/ 2147483647 w 4140"/>
              <a:gd name="T9" fmla="*/ 2147483647 h 357"/>
              <a:gd name="T10" fmla="*/ 2147483647 w 4140"/>
              <a:gd name="T11" fmla="*/ 0 h 357"/>
              <a:gd name="T12" fmla="*/ 2147483647 w 4140"/>
              <a:gd name="T13" fmla="*/ 2147483647 h 357"/>
              <a:gd name="T14" fmla="*/ 2147483647 w 4140"/>
              <a:gd name="T15" fmla="*/ 0 h 357"/>
              <a:gd name="T16" fmla="*/ 2147483647 w 4140"/>
              <a:gd name="T17" fmla="*/ 2147483647 h 357"/>
              <a:gd name="T18" fmla="*/ 2147483647 w 4140"/>
              <a:gd name="T19" fmla="*/ 0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40"/>
              <a:gd name="T31" fmla="*/ 0 h 357"/>
              <a:gd name="T32" fmla="*/ 4140 w 4140"/>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40" h="357">
                <a:moveTo>
                  <a:pt x="0" y="357"/>
                </a:moveTo>
                <a:lnTo>
                  <a:pt x="362" y="0"/>
                </a:lnTo>
                <a:lnTo>
                  <a:pt x="798" y="357"/>
                </a:lnTo>
                <a:lnTo>
                  <a:pt x="1306" y="0"/>
                </a:lnTo>
                <a:lnTo>
                  <a:pt x="1742" y="357"/>
                </a:lnTo>
                <a:lnTo>
                  <a:pt x="2178" y="0"/>
                </a:lnTo>
                <a:lnTo>
                  <a:pt x="2687" y="357"/>
                </a:lnTo>
                <a:lnTo>
                  <a:pt x="3123" y="0"/>
                </a:lnTo>
                <a:lnTo>
                  <a:pt x="3704" y="357"/>
                </a:lnTo>
                <a:lnTo>
                  <a:pt x="4140" y="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31" name="Freeform 67"/>
          <p:cNvSpPr>
            <a:spLocks noEditPoints="1"/>
          </p:cNvSpPr>
          <p:nvPr/>
        </p:nvSpPr>
        <p:spPr bwMode="auto">
          <a:xfrm>
            <a:off x="3040063" y="4157663"/>
            <a:ext cx="2173287" cy="211137"/>
          </a:xfrm>
          <a:custGeom>
            <a:avLst/>
            <a:gdLst>
              <a:gd name="T0" fmla="*/ 2147483647 w 4108"/>
              <a:gd name="T1" fmla="*/ 2147483647 h 400"/>
              <a:gd name="T2" fmla="*/ 2147483647 w 4108"/>
              <a:gd name="T3" fmla="*/ 2147483647 h 400"/>
              <a:gd name="T4" fmla="*/ 2147483647 w 4108"/>
              <a:gd name="T5" fmla="*/ 2147483647 h 400"/>
              <a:gd name="T6" fmla="*/ 2147483647 w 4108"/>
              <a:gd name="T7" fmla="*/ 2147483647 h 400"/>
              <a:gd name="T8" fmla="*/ 2147483647 w 4108"/>
              <a:gd name="T9" fmla="*/ 2147483647 h 400"/>
              <a:gd name="T10" fmla="*/ 2147483647 w 4108"/>
              <a:gd name="T11" fmla="*/ 2147483647 h 400"/>
              <a:gd name="T12" fmla="*/ 2147483647 w 4108"/>
              <a:gd name="T13" fmla="*/ 2147483647 h 400"/>
              <a:gd name="T14" fmla="*/ 2147483647 w 4108"/>
              <a:gd name="T15" fmla="*/ 2147483647 h 400"/>
              <a:gd name="T16" fmla="*/ 2147483647 w 4108"/>
              <a:gd name="T17" fmla="*/ 2147483647 h 400"/>
              <a:gd name="T18" fmla="*/ 2147483647 w 4108"/>
              <a:gd name="T19" fmla="*/ 2147483647 h 400"/>
              <a:gd name="T20" fmla="*/ 2147483647 w 4108"/>
              <a:gd name="T21" fmla="*/ 2147483647 h 400"/>
              <a:gd name="T22" fmla="*/ 2147483647 w 4108"/>
              <a:gd name="T23" fmla="*/ 2147483647 h 400"/>
              <a:gd name="T24" fmla="*/ 2147483647 w 4108"/>
              <a:gd name="T25" fmla="*/ 2147483647 h 400"/>
              <a:gd name="T26" fmla="*/ 2147483647 w 4108"/>
              <a:gd name="T27" fmla="*/ 0 h 400"/>
              <a:gd name="T28" fmla="*/ 2147483647 w 4108"/>
              <a:gd name="T29" fmla="*/ 2147483647 h 400"/>
              <a:gd name="T30" fmla="*/ 2147483647 w 4108"/>
              <a:gd name="T31" fmla="*/ 2147483647 h 400"/>
              <a:gd name="T32" fmla="*/ 2147483647 w 4108"/>
              <a:gd name="T33" fmla="*/ 2147483647 h 400"/>
              <a:gd name="T34" fmla="*/ 2147483647 w 4108"/>
              <a:gd name="T35" fmla="*/ 2147483647 h 400"/>
              <a:gd name="T36" fmla="*/ 2147483647 w 4108"/>
              <a:gd name="T37" fmla="*/ 2147483647 h 400"/>
              <a:gd name="T38" fmla="*/ 2147483647 w 4108"/>
              <a:gd name="T39" fmla="*/ 2147483647 h 400"/>
              <a:gd name="T40" fmla="*/ 2147483647 w 4108"/>
              <a:gd name="T41" fmla="*/ 2147483647 h 400"/>
              <a:gd name="T42" fmla="*/ 2147483647 w 4108"/>
              <a:gd name="T43" fmla="*/ 2147483647 h 400"/>
              <a:gd name="T44" fmla="*/ 2147483647 w 4108"/>
              <a:gd name="T45" fmla="*/ 2147483647 h 400"/>
              <a:gd name="T46" fmla="*/ 2147483647 w 4108"/>
              <a:gd name="T47" fmla="*/ 2147483647 h 400"/>
              <a:gd name="T48" fmla="*/ 2147483647 w 4108"/>
              <a:gd name="T49" fmla="*/ 2147483647 h 400"/>
              <a:gd name="T50" fmla="*/ 2147483647 w 4108"/>
              <a:gd name="T51" fmla="*/ 2147483647 h 400"/>
              <a:gd name="T52" fmla="*/ 2147483647 w 4108"/>
              <a:gd name="T53" fmla="*/ 2147483647 h 400"/>
              <a:gd name="T54" fmla="*/ 2147483647 w 4108"/>
              <a:gd name="T55" fmla="*/ 0 h 400"/>
              <a:gd name="T56" fmla="*/ 2147483647 w 4108"/>
              <a:gd name="T57" fmla="*/ 2147483647 h 400"/>
              <a:gd name="T58" fmla="*/ 2147483647 w 4108"/>
              <a:gd name="T59" fmla="*/ 2147483647 h 400"/>
              <a:gd name="T60" fmla="*/ 2147483647 w 4108"/>
              <a:gd name="T61" fmla="*/ 2147483647 h 400"/>
              <a:gd name="T62" fmla="*/ 2147483647 w 4108"/>
              <a:gd name="T63" fmla="*/ 2147483647 h 400"/>
              <a:gd name="T64" fmla="*/ 2147483647 w 4108"/>
              <a:gd name="T65" fmla="*/ 2147483647 h 400"/>
              <a:gd name="T66" fmla="*/ 2147483647 w 4108"/>
              <a:gd name="T67" fmla="*/ 2147483647 h 400"/>
              <a:gd name="T68" fmla="*/ 2147483647 w 4108"/>
              <a:gd name="T69" fmla="*/ 2147483647 h 400"/>
              <a:gd name="T70" fmla="*/ 2147483647 w 4108"/>
              <a:gd name="T71" fmla="*/ 2147483647 h 400"/>
              <a:gd name="T72" fmla="*/ 2147483647 w 4108"/>
              <a:gd name="T73" fmla="*/ 2147483647 h 400"/>
              <a:gd name="T74" fmla="*/ 2147483647 w 4108"/>
              <a:gd name="T75" fmla="*/ 2147483647 h 400"/>
              <a:gd name="T76" fmla="*/ 2147483647 w 4108"/>
              <a:gd name="T77" fmla="*/ 2147483647 h 400"/>
              <a:gd name="T78" fmla="*/ 2147483647 w 4108"/>
              <a:gd name="T79" fmla="*/ 2147483647 h 400"/>
              <a:gd name="T80" fmla="*/ 2147483647 w 4108"/>
              <a:gd name="T81" fmla="*/ 2147483647 h 400"/>
              <a:gd name="T82" fmla="*/ 2147483647 w 4108"/>
              <a:gd name="T83" fmla="*/ 2147483647 h 400"/>
              <a:gd name="T84" fmla="*/ 2147483647 w 4108"/>
              <a:gd name="T85" fmla="*/ 2147483647 h 400"/>
              <a:gd name="T86" fmla="*/ 2147483647 w 4108"/>
              <a:gd name="T87" fmla="*/ 2147483647 h 400"/>
              <a:gd name="T88" fmla="*/ 2147483647 w 4108"/>
              <a:gd name="T89" fmla="*/ 2147483647 h 400"/>
              <a:gd name="T90" fmla="*/ 2147483647 w 4108"/>
              <a:gd name="T91" fmla="*/ 2147483647 h 400"/>
              <a:gd name="T92" fmla="*/ 2147483647 w 4108"/>
              <a:gd name="T93" fmla="*/ 2147483647 h 400"/>
              <a:gd name="T94" fmla="*/ 2147483647 w 4108"/>
              <a:gd name="T95" fmla="*/ 2147483647 h 400"/>
              <a:gd name="T96" fmla="*/ 2147483647 w 4108"/>
              <a:gd name="T97" fmla="*/ 2147483647 h 400"/>
              <a:gd name="T98" fmla="*/ 2147483647 w 4108"/>
              <a:gd name="T99" fmla="*/ 2147483647 h 4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08"/>
              <a:gd name="T151" fmla="*/ 0 h 400"/>
              <a:gd name="T152" fmla="*/ 4108 w 4108"/>
              <a:gd name="T153" fmla="*/ 400 h 4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08" h="400">
                <a:moveTo>
                  <a:pt x="0" y="362"/>
                </a:moveTo>
                <a:lnTo>
                  <a:pt x="127" y="238"/>
                </a:lnTo>
                <a:lnTo>
                  <a:pt x="158" y="270"/>
                </a:lnTo>
                <a:lnTo>
                  <a:pt x="31" y="395"/>
                </a:lnTo>
                <a:lnTo>
                  <a:pt x="0" y="362"/>
                </a:lnTo>
                <a:close/>
                <a:moveTo>
                  <a:pt x="222" y="145"/>
                </a:moveTo>
                <a:lnTo>
                  <a:pt x="349" y="19"/>
                </a:lnTo>
                <a:lnTo>
                  <a:pt x="380" y="51"/>
                </a:lnTo>
                <a:lnTo>
                  <a:pt x="253" y="176"/>
                </a:lnTo>
                <a:lnTo>
                  <a:pt x="222" y="145"/>
                </a:lnTo>
                <a:close/>
                <a:moveTo>
                  <a:pt x="481" y="77"/>
                </a:moveTo>
                <a:lnTo>
                  <a:pt x="619" y="190"/>
                </a:lnTo>
                <a:lnTo>
                  <a:pt x="592" y="225"/>
                </a:lnTo>
                <a:lnTo>
                  <a:pt x="453" y="112"/>
                </a:lnTo>
                <a:lnTo>
                  <a:pt x="481" y="77"/>
                </a:lnTo>
                <a:close/>
                <a:moveTo>
                  <a:pt x="722" y="276"/>
                </a:moveTo>
                <a:lnTo>
                  <a:pt x="828" y="361"/>
                </a:lnTo>
                <a:lnTo>
                  <a:pt x="802" y="360"/>
                </a:lnTo>
                <a:lnTo>
                  <a:pt x="835" y="336"/>
                </a:lnTo>
                <a:lnTo>
                  <a:pt x="861" y="373"/>
                </a:lnTo>
                <a:lnTo>
                  <a:pt x="827" y="397"/>
                </a:lnTo>
                <a:lnTo>
                  <a:pt x="823" y="399"/>
                </a:lnTo>
                <a:lnTo>
                  <a:pt x="820" y="400"/>
                </a:lnTo>
                <a:lnTo>
                  <a:pt x="817" y="400"/>
                </a:lnTo>
                <a:lnTo>
                  <a:pt x="814" y="400"/>
                </a:lnTo>
                <a:lnTo>
                  <a:pt x="810" y="400"/>
                </a:lnTo>
                <a:lnTo>
                  <a:pt x="807" y="399"/>
                </a:lnTo>
                <a:lnTo>
                  <a:pt x="803" y="398"/>
                </a:lnTo>
                <a:lnTo>
                  <a:pt x="800" y="396"/>
                </a:lnTo>
                <a:lnTo>
                  <a:pt x="695" y="310"/>
                </a:lnTo>
                <a:lnTo>
                  <a:pt x="722" y="276"/>
                </a:lnTo>
                <a:close/>
                <a:moveTo>
                  <a:pt x="946" y="260"/>
                </a:moveTo>
                <a:lnTo>
                  <a:pt x="1091" y="158"/>
                </a:lnTo>
                <a:lnTo>
                  <a:pt x="1117" y="194"/>
                </a:lnTo>
                <a:lnTo>
                  <a:pt x="971" y="296"/>
                </a:lnTo>
                <a:lnTo>
                  <a:pt x="946" y="260"/>
                </a:lnTo>
                <a:close/>
                <a:moveTo>
                  <a:pt x="1201" y="81"/>
                </a:moveTo>
                <a:lnTo>
                  <a:pt x="1310" y="4"/>
                </a:lnTo>
                <a:lnTo>
                  <a:pt x="1313" y="3"/>
                </a:lnTo>
                <a:lnTo>
                  <a:pt x="1316" y="1"/>
                </a:lnTo>
                <a:lnTo>
                  <a:pt x="1320" y="0"/>
                </a:lnTo>
                <a:lnTo>
                  <a:pt x="1323" y="0"/>
                </a:lnTo>
                <a:lnTo>
                  <a:pt x="1327" y="0"/>
                </a:lnTo>
                <a:lnTo>
                  <a:pt x="1331" y="1"/>
                </a:lnTo>
                <a:lnTo>
                  <a:pt x="1334" y="3"/>
                </a:lnTo>
                <a:lnTo>
                  <a:pt x="1337" y="5"/>
                </a:lnTo>
                <a:lnTo>
                  <a:pt x="1371" y="33"/>
                </a:lnTo>
                <a:lnTo>
                  <a:pt x="1344" y="68"/>
                </a:lnTo>
                <a:lnTo>
                  <a:pt x="1309" y="39"/>
                </a:lnTo>
                <a:lnTo>
                  <a:pt x="1335" y="41"/>
                </a:lnTo>
                <a:lnTo>
                  <a:pt x="1226" y="118"/>
                </a:lnTo>
                <a:lnTo>
                  <a:pt x="1201" y="81"/>
                </a:lnTo>
                <a:close/>
                <a:moveTo>
                  <a:pt x="1474" y="118"/>
                </a:moveTo>
                <a:lnTo>
                  <a:pt x="1613" y="231"/>
                </a:lnTo>
                <a:lnTo>
                  <a:pt x="1585" y="265"/>
                </a:lnTo>
                <a:lnTo>
                  <a:pt x="1447" y="152"/>
                </a:lnTo>
                <a:lnTo>
                  <a:pt x="1474" y="118"/>
                </a:lnTo>
                <a:close/>
                <a:moveTo>
                  <a:pt x="1717" y="315"/>
                </a:moveTo>
                <a:lnTo>
                  <a:pt x="1773" y="361"/>
                </a:lnTo>
                <a:lnTo>
                  <a:pt x="1744" y="361"/>
                </a:lnTo>
                <a:lnTo>
                  <a:pt x="1826" y="295"/>
                </a:lnTo>
                <a:lnTo>
                  <a:pt x="1854" y="329"/>
                </a:lnTo>
                <a:lnTo>
                  <a:pt x="1773" y="396"/>
                </a:lnTo>
                <a:lnTo>
                  <a:pt x="1769" y="398"/>
                </a:lnTo>
                <a:lnTo>
                  <a:pt x="1765" y="399"/>
                </a:lnTo>
                <a:lnTo>
                  <a:pt x="1762" y="400"/>
                </a:lnTo>
                <a:lnTo>
                  <a:pt x="1758" y="400"/>
                </a:lnTo>
                <a:lnTo>
                  <a:pt x="1755" y="400"/>
                </a:lnTo>
                <a:lnTo>
                  <a:pt x="1751" y="399"/>
                </a:lnTo>
                <a:lnTo>
                  <a:pt x="1748" y="398"/>
                </a:lnTo>
                <a:lnTo>
                  <a:pt x="1744" y="396"/>
                </a:lnTo>
                <a:lnTo>
                  <a:pt x="1688" y="349"/>
                </a:lnTo>
                <a:lnTo>
                  <a:pt x="1717" y="315"/>
                </a:lnTo>
                <a:close/>
                <a:moveTo>
                  <a:pt x="1929" y="210"/>
                </a:moveTo>
                <a:lnTo>
                  <a:pt x="2067" y="98"/>
                </a:lnTo>
                <a:lnTo>
                  <a:pt x="2096" y="132"/>
                </a:lnTo>
                <a:lnTo>
                  <a:pt x="1958" y="245"/>
                </a:lnTo>
                <a:lnTo>
                  <a:pt x="1929" y="210"/>
                </a:lnTo>
                <a:close/>
                <a:moveTo>
                  <a:pt x="2170" y="13"/>
                </a:moveTo>
                <a:lnTo>
                  <a:pt x="2180" y="5"/>
                </a:lnTo>
                <a:lnTo>
                  <a:pt x="2184" y="3"/>
                </a:lnTo>
                <a:lnTo>
                  <a:pt x="2187" y="1"/>
                </a:lnTo>
                <a:lnTo>
                  <a:pt x="2189" y="0"/>
                </a:lnTo>
                <a:lnTo>
                  <a:pt x="2193" y="0"/>
                </a:lnTo>
                <a:lnTo>
                  <a:pt x="2197" y="0"/>
                </a:lnTo>
                <a:lnTo>
                  <a:pt x="2200" y="1"/>
                </a:lnTo>
                <a:lnTo>
                  <a:pt x="2204" y="3"/>
                </a:lnTo>
                <a:lnTo>
                  <a:pt x="2207" y="4"/>
                </a:lnTo>
                <a:lnTo>
                  <a:pt x="2343" y="100"/>
                </a:lnTo>
                <a:lnTo>
                  <a:pt x="2318" y="136"/>
                </a:lnTo>
                <a:lnTo>
                  <a:pt x="2181" y="41"/>
                </a:lnTo>
                <a:lnTo>
                  <a:pt x="2208" y="39"/>
                </a:lnTo>
                <a:lnTo>
                  <a:pt x="2199" y="48"/>
                </a:lnTo>
                <a:lnTo>
                  <a:pt x="2170" y="13"/>
                </a:lnTo>
                <a:close/>
                <a:moveTo>
                  <a:pt x="2452" y="176"/>
                </a:moveTo>
                <a:lnTo>
                  <a:pt x="2598" y="278"/>
                </a:lnTo>
                <a:lnTo>
                  <a:pt x="2573" y="315"/>
                </a:lnTo>
                <a:lnTo>
                  <a:pt x="2427" y="213"/>
                </a:lnTo>
                <a:lnTo>
                  <a:pt x="2452" y="176"/>
                </a:lnTo>
                <a:close/>
                <a:moveTo>
                  <a:pt x="2707" y="355"/>
                </a:moveTo>
                <a:lnTo>
                  <a:pt x="2716" y="360"/>
                </a:lnTo>
                <a:lnTo>
                  <a:pt x="2688" y="361"/>
                </a:lnTo>
                <a:lnTo>
                  <a:pt x="2819" y="254"/>
                </a:lnTo>
                <a:lnTo>
                  <a:pt x="2848" y="289"/>
                </a:lnTo>
                <a:lnTo>
                  <a:pt x="2717" y="396"/>
                </a:lnTo>
                <a:lnTo>
                  <a:pt x="2713" y="398"/>
                </a:lnTo>
                <a:lnTo>
                  <a:pt x="2711" y="399"/>
                </a:lnTo>
                <a:lnTo>
                  <a:pt x="2707" y="400"/>
                </a:lnTo>
                <a:lnTo>
                  <a:pt x="2704" y="400"/>
                </a:lnTo>
                <a:lnTo>
                  <a:pt x="2700" y="400"/>
                </a:lnTo>
                <a:lnTo>
                  <a:pt x="2697" y="400"/>
                </a:lnTo>
                <a:lnTo>
                  <a:pt x="2693" y="399"/>
                </a:lnTo>
                <a:lnTo>
                  <a:pt x="2690" y="397"/>
                </a:lnTo>
                <a:lnTo>
                  <a:pt x="2682" y="391"/>
                </a:lnTo>
                <a:lnTo>
                  <a:pt x="2707" y="355"/>
                </a:lnTo>
                <a:close/>
                <a:moveTo>
                  <a:pt x="2922" y="170"/>
                </a:moveTo>
                <a:lnTo>
                  <a:pt x="3060" y="57"/>
                </a:lnTo>
                <a:lnTo>
                  <a:pt x="3089" y="92"/>
                </a:lnTo>
                <a:lnTo>
                  <a:pt x="2951" y="205"/>
                </a:lnTo>
                <a:lnTo>
                  <a:pt x="2922" y="170"/>
                </a:lnTo>
                <a:close/>
                <a:moveTo>
                  <a:pt x="3194" y="30"/>
                </a:moveTo>
                <a:lnTo>
                  <a:pt x="3345" y="124"/>
                </a:lnTo>
                <a:lnTo>
                  <a:pt x="3323" y="162"/>
                </a:lnTo>
                <a:lnTo>
                  <a:pt x="3171" y="68"/>
                </a:lnTo>
                <a:lnTo>
                  <a:pt x="3194" y="30"/>
                </a:lnTo>
                <a:close/>
                <a:moveTo>
                  <a:pt x="3459" y="194"/>
                </a:moveTo>
                <a:lnTo>
                  <a:pt x="3611" y="286"/>
                </a:lnTo>
                <a:lnTo>
                  <a:pt x="3589" y="324"/>
                </a:lnTo>
                <a:lnTo>
                  <a:pt x="3437" y="231"/>
                </a:lnTo>
                <a:lnTo>
                  <a:pt x="3459" y="194"/>
                </a:lnTo>
                <a:close/>
                <a:moveTo>
                  <a:pt x="3726" y="357"/>
                </a:moveTo>
                <a:lnTo>
                  <a:pt x="3731" y="360"/>
                </a:lnTo>
                <a:lnTo>
                  <a:pt x="3705" y="361"/>
                </a:lnTo>
                <a:lnTo>
                  <a:pt x="3838" y="253"/>
                </a:lnTo>
                <a:lnTo>
                  <a:pt x="3867" y="288"/>
                </a:lnTo>
                <a:lnTo>
                  <a:pt x="3734" y="396"/>
                </a:lnTo>
                <a:lnTo>
                  <a:pt x="3731" y="398"/>
                </a:lnTo>
                <a:lnTo>
                  <a:pt x="3728" y="399"/>
                </a:lnTo>
                <a:lnTo>
                  <a:pt x="3724" y="400"/>
                </a:lnTo>
                <a:lnTo>
                  <a:pt x="3721" y="400"/>
                </a:lnTo>
                <a:lnTo>
                  <a:pt x="3718" y="400"/>
                </a:lnTo>
                <a:lnTo>
                  <a:pt x="3715" y="400"/>
                </a:lnTo>
                <a:lnTo>
                  <a:pt x="3711" y="399"/>
                </a:lnTo>
                <a:lnTo>
                  <a:pt x="3708" y="398"/>
                </a:lnTo>
                <a:lnTo>
                  <a:pt x="3703" y="395"/>
                </a:lnTo>
                <a:lnTo>
                  <a:pt x="3726" y="357"/>
                </a:lnTo>
                <a:close/>
                <a:moveTo>
                  <a:pt x="3942" y="169"/>
                </a:moveTo>
                <a:lnTo>
                  <a:pt x="4080" y="56"/>
                </a:lnTo>
                <a:lnTo>
                  <a:pt x="4108" y="90"/>
                </a:lnTo>
                <a:lnTo>
                  <a:pt x="3970" y="203"/>
                </a:lnTo>
                <a:lnTo>
                  <a:pt x="3942" y="169"/>
                </a:lnTo>
                <a:close/>
              </a:path>
            </a:pathLst>
          </a:custGeom>
          <a:solidFill>
            <a:srgbClr val="000000"/>
          </a:solidFill>
          <a:ln w="0">
            <a:solidFill>
              <a:srgbClr val="000000"/>
            </a:solidFill>
            <a:round/>
            <a:headEnd/>
            <a:tailEnd/>
          </a:ln>
        </p:spPr>
        <p:txBody>
          <a:bodyPr/>
          <a:lstStyle/>
          <a:p>
            <a:endParaRPr lang="en-GB"/>
          </a:p>
        </p:txBody>
      </p:sp>
      <p:sp>
        <p:nvSpPr>
          <p:cNvPr id="46132" name="Freeform 68"/>
          <p:cNvSpPr>
            <a:spLocks/>
          </p:cNvSpPr>
          <p:nvPr/>
        </p:nvSpPr>
        <p:spPr bwMode="auto">
          <a:xfrm>
            <a:off x="1862138" y="5776913"/>
            <a:ext cx="2065337" cy="215900"/>
          </a:xfrm>
          <a:custGeom>
            <a:avLst/>
            <a:gdLst>
              <a:gd name="T0" fmla="*/ 0 w 3904"/>
              <a:gd name="T1" fmla="*/ 2147483647 h 406"/>
              <a:gd name="T2" fmla="*/ 2147483647 w 3904"/>
              <a:gd name="T3" fmla="*/ 2147483647 h 406"/>
              <a:gd name="T4" fmla="*/ 2147483647 w 3904"/>
              <a:gd name="T5" fmla="*/ 2147483647 h 406"/>
              <a:gd name="T6" fmla="*/ 2147483647 w 3904"/>
              <a:gd name="T7" fmla="*/ 0 h 406"/>
              <a:gd name="T8" fmla="*/ 2147483647 w 3904"/>
              <a:gd name="T9" fmla="*/ 2147483647 h 406"/>
              <a:gd name="T10" fmla="*/ 2147483647 w 3904"/>
              <a:gd name="T11" fmla="*/ 2147483647 h 406"/>
              <a:gd name="T12" fmla="*/ 2147483647 w 3904"/>
              <a:gd name="T13" fmla="*/ 2147483647 h 406"/>
              <a:gd name="T14" fmla="*/ 2147483647 w 3904"/>
              <a:gd name="T15" fmla="*/ 2147483647 h 406"/>
              <a:gd name="T16" fmla="*/ 2147483647 w 3904"/>
              <a:gd name="T17" fmla="*/ 2147483647 h 406"/>
              <a:gd name="T18" fmla="*/ 2147483647 w 3904"/>
              <a:gd name="T19" fmla="*/ 2147483647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4"/>
              <a:gd name="T31" fmla="*/ 0 h 406"/>
              <a:gd name="T32" fmla="*/ 3904 w 3904"/>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4" h="406">
                <a:moveTo>
                  <a:pt x="0" y="406"/>
                </a:moveTo>
                <a:lnTo>
                  <a:pt x="343" y="50"/>
                </a:lnTo>
                <a:lnTo>
                  <a:pt x="753" y="406"/>
                </a:lnTo>
                <a:lnTo>
                  <a:pt x="1101" y="0"/>
                </a:lnTo>
                <a:lnTo>
                  <a:pt x="1644" y="406"/>
                </a:lnTo>
                <a:lnTo>
                  <a:pt x="1907" y="39"/>
                </a:lnTo>
                <a:lnTo>
                  <a:pt x="2534" y="406"/>
                </a:lnTo>
                <a:lnTo>
                  <a:pt x="2768" y="30"/>
                </a:lnTo>
                <a:lnTo>
                  <a:pt x="3493" y="406"/>
                </a:lnTo>
                <a:lnTo>
                  <a:pt x="3904" y="5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33" name="Line 69"/>
          <p:cNvSpPr>
            <a:spLocks noChangeShapeType="1"/>
          </p:cNvSpPr>
          <p:nvPr/>
        </p:nvSpPr>
        <p:spPr bwMode="auto">
          <a:xfrm flipV="1">
            <a:off x="2247900" y="5740400"/>
            <a:ext cx="158750" cy="1778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34" name="Line 70"/>
          <p:cNvSpPr>
            <a:spLocks noChangeShapeType="1"/>
          </p:cNvSpPr>
          <p:nvPr/>
        </p:nvSpPr>
        <p:spPr bwMode="auto">
          <a:xfrm flipV="1">
            <a:off x="2713038" y="5740400"/>
            <a:ext cx="139700" cy="1889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35" name="Line 71"/>
          <p:cNvSpPr>
            <a:spLocks noChangeShapeType="1"/>
          </p:cNvSpPr>
          <p:nvPr/>
        </p:nvSpPr>
        <p:spPr bwMode="auto">
          <a:xfrm flipV="1">
            <a:off x="3187700" y="5756275"/>
            <a:ext cx="109538" cy="16827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36" name="Line 72"/>
          <p:cNvSpPr>
            <a:spLocks noChangeShapeType="1"/>
          </p:cNvSpPr>
          <p:nvPr/>
        </p:nvSpPr>
        <p:spPr bwMode="auto">
          <a:xfrm flipV="1">
            <a:off x="3709988" y="5753100"/>
            <a:ext cx="188912" cy="1651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37" name="Line 73"/>
          <p:cNvSpPr>
            <a:spLocks noChangeShapeType="1"/>
          </p:cNvSpPr>
          <p:nvPr/>
        </p:nvSpPr>
        <p:spPr bwMode="auto">
          <a:xfrm flipV="1">
            <a:off x="1852613" y="5751513"/>
            <a:ext cx="163512" cy="1666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38" name="Freeform 74"/>
          <p:cNvSpPr>
            <a:spLocks/>
          </p:cNvSpPr>
          <p:nvPr/>
        </p:nvSpPr>
        <p:spPr bwMode="auto">
          <a:xfrm>
            <a:off x="1862138" y="5776913"/>
            <a:ext cx="2065337" cy="215900"/>
          </a:xfrm>
          <a:custGeom>
            <a:avLst/>
            <a:gdLst>
              <a:gd name="T0" fmla="*/ 0 w 3904"/>
              <a:gd name="T1" fmla="*/ 2147483647 h 406"/>
              <a:gd name="T2" fmla="*/ 2147483647 w 3904"/>
              <a:gd name="T3" fmla="*/ 2147483647 h 406"/>
              <a:gd name="T4" fmla="*/ 2147483647 w 3904"/>
              <a:gd name="T5" fmla="*/ 2147483647 h 406"/>
              <a:gd name="T6" fmla="*/ 2147483647 w 3904"/>
              <a:gd name="T7" fmla="*/ 0 h 406"/>
              <a:gd name="T8" fmla="*/ 2147483647 w 3904"/>
              <a:gd name="T9" fmla="*/ 2147483647 h 406"/>
              <a:gd name="T10" fmla="*/ 2147483647 w 3904"/>
              <a:gd name="T11" fmla="*/ 2147483647 h 406"/>
              <a:gd name="T12" fmla="*/ 2147483647 w 3904"/>
              <a:gd name="T13" fmla="*/ 2147483647 h 406"/>
              <a:gd name="T14" fmla="*/ 2147483647 w 3904"/>
              <a:gd name="T15" fmla="*/ 2147483647 h 406"/>
              <a:gd name="T16" fmla="*/ 2147483647 w 3904"/>
              <a:gd name="T17" fmla="*/ 2147483647 h 406"/>
              <a:gd name="T18" fmla="*/ 2147483647 w 3904"/>
              <a:gd name="T19" fmla="*/ 2147483647 h 4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04"/>
              <a:gd name="T31" fmla="*/ 0 h 406"/>
              <a:gd name="T32" fmla="*/ 3904 w 3904"/>
              <a:gd name="T33" fmla="*/ 406 h 4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04" h="406">
                <a:moveTo>
                  <a:pt x="0" y="406"/>
                </a:moveTo>
                <a:lnTo>
                  <a:pt x="343" y="50"/>
                </a:lnTo>
                <a:lnTo>
                  <a:pt x="753" y="406"/>
                </a:lnTo>
                <a:lnTo>
                  <a:pt x="1101" y="0"/>
                </a:lnTo>
                <a:lnTo>
                  <a:pt x="1644" y="406"/>
                </a:lnTo>
                <a:lnTo>
                  <a:pt x="1907" y="39"/>
                </a:lnTo>
                <a:lnTo>
                  <a:pt x="2534" y="406"/>
                </a:lnTo>
                <a:lnTo>
                  <a:pt x="2768" y="30"/>
                </a:lnTo>
                <a:lnTo>
                  <a:pt x="3493" y="406"/>
                </a:lnTo>
                <a:lnTo>
                  <a:pt x="3904" y="50"/>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39" name="Line 75"/>
          <p:cNvSpPr>
            <a:spLocks noChangeShapeType="1"/>
          </p:cNvSpPr>
          <p:nvPr/>
        </p:nvSpPr>
        <p:spPr bwMode="auto">
          <a:xfrm flipV="1">
            <a:off x="2247900" y="5740400"/>
            <a:ext cx="158750" cy="1778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0" name="Line 76"/>
          <p:cNvSpPr>
            <a:spLocks noChangeShapeType="1"/>
          </p:cNvSpPr>
          <p:nvPr/>
        </p:nvSpPr>
        <p:spPr bwMode="auto">
          <a:xfrm flipV="1">
            <a:off x="2713038" y="5740400"/>
            <a:ext cx="139700" cy="188913"/>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1" name="Line 77"/>
          <p:cNvSpPr>
            <a:spLocks noChangeShapeType="1"/>
          </p:cNvSpPr>
          <p:nvPr/>
        </p:nvSpPr>
        <p:spPr bwMode="auto">
          <a:xfrm flipV="1">
            <a:off x="3187700" y="5756275"/>
            <a:ext cx="109538" cy="16827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2" name="Line 78"/>
          <p:cNvSpPr>
            <a:spLocks noChangeShapeType="1"/>
          </p:cNvSpPr>
          <p:nvPr/>
        </p:nvSpPr>
        <p:spPr bwMode="auto">
          <a:xfrm flipV="1">
            <a:off x="3709988" y="5753100"/>
            <a:ext cx="188912" cy="1651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3" name="Line 79"/>
          <p:cNvSpPr>
            <a:spLocks noChangeShapeType="1"/>
          </p:cNvSpPr>
          <p:nvPr/>
        </p:nvSpPr>
        <p:spPr bwMode="auto">
          <a:xfrm flipV="1">
            <a:off x="1852613" y="5751513"/>
            <a:ext cx="163512" cy="1666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4" name="Freeform 80"/>
          <p:cNvSpPr>
            <a:spLocks/>
          </p:cNvSpPr>
          <p:nvPr/>
        </p:nvSpPr>
        <p:spPr bwMode="auto">
          <a:xfrm>
            <a:off x="4556125" y="5738813"/>
            <a:ext cx="2011363" cy="255587"/>
          </a:xfrm>
          <a:custGeom>
            <a:avLst/>
            <a:gdLst>
              <a:gd name="T0" fmla="*/ 0 w 3801"/>
              <a:gd name="T1" fmla="*/ 2147483647 h 483"/>
              <a:gd name="T2" fmla="*/ 2147483647 w 3801"/>
              <a:gd name="T3" fmla="*/ 2147483647 h 483"/>
              <a:gd name="T4" fmla="*/ 2147483647 w 3801"/>
              <a:gd name="T5" fmla="*/ 2147483647 h 483"/>
              <a:gd name="T6" fmla="*/ 2147483647 w 3801"/>
              <a:gd name="T7" fmla="*/ 0 h 483"/>
              <a:gd name="T8" fmla="*/ 2147483647 w 3801"/>
              <a:gd name="T9" fmla="*/ 2147483647 h 483"/>
              <a:gd name="T10" fmla="*/ 2147483647 w 3801"/>
              <a:gd name="T11" fmla="*/ 2147483647 h 483"/>
              <a:gd name="T12" fmla="*/ 2147483647 w 3801"/>
              <a:gd name="T13" fmla="*/ 2147483647 h 483"/>
              <a:gd name="T14" fmla="*/ 2147483647 w 3801"/>
              <a:gd name="T15" fmla="*/ 2147483647 h 483"/>
              <a:gd name="T16" fmla="*/ 2147483647 w 3801"/>
              <a:gd name="T17" fmla="*/ 2147483647 h 483"/>
              <a:gd name="T18" fmla="*/ 2147483647 w 3801"/>
              <a:gd name="T19" fmla="*/ 214748364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1"/>
              <a:gd name="T31" fmla="*/ 0 h 483"/>
              <a:gd name="T32" fmla="*/ 3801 w 3801"/>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1" h="483">
                <a:moveTo>
                  <a:pt x="0" y="483"/>
                </a:moveTo>
                <a:lnTo>
                  <a:pt x="494" y="12"/>
                </a:lnTo>
                <a:lnTo>
                  <a:pt x="734" y="483"/>
                </a:lnTo>
                <a:lnTo>
                  <a:pt x="1367" y="0"/>
                </a:lnTo>
                <a:lnTo>
                  <a:pt x="1600" y="483"/>
                </a:lnTo>
                <a:lnTo>
                  <a:pt x="2172" y="25"/>
                </a:lnTo>
                <a:lnTo>
                  <a:pt x="2467" y="483"/>
                </a:lnTo>
                <a:lnTo>
                  <a:pt x="3106" y="37"/>
                </a:lnTo>
                <a:lnTo>
                  <a:pt x="3401" y="483"/>
                </a:lnTo>
                <a:lnTo>
                  <a:pt x="3801" y="37"/>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45" name="Line 81"/>
          <p:cNvSpPr>
            <a:spLocks noChangeShapeType="1"/>
          </p:cNvSpPr>
          <p:nvPr/>
        </p:nvSpPr>
        <p:spPr bwMode="auto">
          <a:xfrm>
            <a:off x="5273675" y="5810250"/>
            <a:ext cx="96838" cy="2095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6" name="Line 82"/>
          <p:cNvSpPr>
            <a:spLocks noChangeShapeType="1"/>
          </p:cNvSpPr>
          <p:nvPr/>
        </p:nvSpPr>
        <p:spPr bwMode="auto">
          <a:xfrm>
            <a:off x="5697538" y="5822950"/>
            <a:ext cx="119062" cy="20002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7" name="Line 83"/>
          <p:cNvSpPr>
            <a:spLocks noChangeShapeType="1"/>
          </p:cNvSpPr>
          <p:nvPr/>
        </p:nvSpPr>
        <p:spPr bwMode="auto">
          <a:xfrm>
            <a:off x="4811713" y="5822950"/>
            <a:ext cx="103187" cy="2032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8" name="Line 84"/>
          <p:cNvSpPr>
            <a:spLocks noChangeShapeType="1"/>
          </p:cNvSpPr>
          <p:nvPr/>
        </p:nvSpPr>
        <p:spPr bwMode="auto">
          <a:xfrm>
            <a:off x="6180138" y="5837238"/>
            <a:ext cx="134937" cy="2174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49" name="Freeform 85"/>
          <p:cNvSpPr>
            <a:spLocks/>
          </p:cNvSpPr>
          <p:nvPr/>
        </p:nvSpPr>
        <p:spPr bwMode="auto">
          <a:xfrm>
            <a:off x="4556125" y="5738813"/>
            <a:ext cx="2011363" cy="255587"/>
          </a:xfrm>
          <a:custGeom>
            <a:avLst/>
            <a:gdLst>
              <a:gd name="T0" fmla="*/ 0 w 3801"/>
              <a:gd name="T1" fmla="*/ 2147483647 h 483"/>
              <a:gd name="T2" fmla="*/ 2147483647 w 3801"/>
              <a:gd name="T3" fmla="*/ 2147483647 h 483"/>
              <a:gd name="T4" fmla="*/ 2147483647 w 3801"/>
              <a:gd name="T5" fmla="*/ 2147483647 h 483"/>
              <a:gd name="T6" fmla="*/ 2147483647 w 3801"/>
              <a:gd name="T7" fmla="*/ 0 h 483"/>
              <a:gd name="T8" fmla="*/ 2147483647 w 3801"/>
              <a:gd name="T9" fmla="*/ 2147483647 h 483"/>
              <a:gd name="T10" fmla="*/ 2147483647 w 3801"/>
              <a:gd name="T11" fmla="*/ 2147483647 h 483"/>
              <a:gd name="T12" fmla="*/ 2147483647 w 3801"/>
              <a:gd name="T13" fmla="*/ 2147483647 h 483"/>
              <a:gd name="T14" fmla="*/ 2147483647 w 3801"/>
              <a:gd name="T15" fmla="*/ 2147483647 h 483"/>
              <a:gd name="T16" fmla="*/ 2147483647 w 3801"/>
              <a:gd name="T17" fmla="*/ 2147483647 h 483"/>
              <a:gd name="T18" fmla="*/ 2147483647 w 3801"/>
              <a:gd name="T19" fmla="*/ 214748364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1"/>
              <a:gd name="T31" fmla="*/ 0 h 483"/>
              <a:gd name="T32" fmla="*/ 3801 w 3801"/>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1" h="483">
                <a:moveTo>
                  <a:pt x="0" y="483"/>
                </a:moveTo>
                <a:lnTo>
                  <a:pt x="494" y="12"/>
                </a:lnTo>
                <a:lnTo>
                  <a:pt x="734" y="483"/>
                </a:lnTo>
                <a:lnTo>
                  <a:pt x="1367" y="0"/>
                </a:lnTo>
                <a:lnTo>
                  <a:pt x="1600" y="483"/>
                </a:lnTo>
                <a:lnTo>
                  <a:pt x="2172" y="25"/>
                </a:lnTo>
                <a:lnTo>
                  <a:pt x="2467" y="483"/>
                </a:lnTo>
                <a:lnTo>
                  <a:pt x="3106" y="37"/>
                </a:lnTo>
                <a:lnTo>
                  <a:pt x="3401" y="483"/>
                </a:lnTo>
                <a:lnTo>
                  <a:pt x="3801" y="37"/>
                </a:lnTo>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6150" name="Line 86"/>
          <p:cNvSpPr>
            <a:spLocks noChangeShapeType="1"/>
          </p:cNvSpPr>
          <p:nvPr/>
        </p:nvSpPr>
        <p:spPr bwMode="auto">
          <a:xfrm>
            <a:off x="5273675" y="5810250"/>
            <a:ext cx="96838" cy="20955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51" name="Line 87"/>
          <p:cNvSpPr>
            <a:spLocks noChangeShapeType="1"/>
          </p:cNvSpPr>
          <p:nvPr/>
        </p:nvSpPr>
        <p:spPr bwMode="auto">
          <a:xfrm>
            <a:off x="5697538" y="5822950"/>
            <a:ext cx="119062" cy="200025"/>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52" name="Line 88"/>
          <p:cNvSpPr>
            <a:spLocks noChangeShapeType="1"/>
          </p:cNvSpPr>
          <p:nvPr/>
        </p:nvSpPr>
        <p:spPr bwMode="auto">
          <a:xfrm>
            <a:off x="4811713" y="5822950"/>
            <a:ext cx="103187" cy="2032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53" name="Line 89"/>
          <p:cNvSpPr>
            <a:spLocks noChangeShapeType="1"/>
          </p:cNvSpPr>
          <p:nvPr/>
        </p:nvSpPr>
        <p:spPr bwMode="auto">
          <a:xfrm>
            <a:off x="6180138" y="5837238"/>
            <a:ext cx="134937" cy="2174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54" name="Rectangle 90"/>
          <p:cNvSpPr>
            <a:spLocks noChangeArrowheads="1"/>
          </p:cNvSpPr>
          <p:nvPr/>
        </p:nvSpPr>
        <p:spPr bwMode="auto">
          <a:xfrm>
            <a:off x="4002088" y="4498975"/>
            <a:ext cx="84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sz="1800"/>
          </a:p>
        </p:txBody>
      </p:sp>
      <p:sp>
        <p:nvSpPr>
          <p:cNvPr id="46155" name="Rectangle 91"/>
          <p:cNvSpPr>
            <a:spLocks noChangeArrowheads="1"/>
          </p:cNvSpPr>
          <p:nvPr/>
        </p:nvSpPr>
        <p:spPr bwMode="auto">
          <a:xfrm>
            <a:off x="4086225" y="4498975"/>
            <a:ext cx="211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b)</a:t>
            </a:r>
            <a:endParaRPr lang="en-US" sz="1800"/>
          </a:p>
        </p:txBody>
      </p:sp>
      <p:sp>
        <p:nvSpPr>
          <p:cNvPr id="46156" name="Rectangle 92"/>
          <p:cNvSpPr>
            <a:spLocks noChangeArrowheads="1"/>
          </p:cNvSpPr>
          <p:nvPr/>
        </p:nvSpPr>
        <p:spPr bwMode="auto">
          <a:xfrm>
            <a:off x="2819400" y="5181600"/>
            <a:ext cx="8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sz="1800"/>
          </a:p>
        </p:txBody>
      </p:sp>
      <p:sp>
        <p:nvSpPr>
          <p:cNvPr id="46157" name="Rectangle 93"/>
          <p:cNvSpPr>
            <a:spLocks noChangeArrowheads="1"/>
          </p:cNvSpPr>
          <p:nvPr/>
        </p:nvSpPr>
        <p:spPr bwMode="auto">
          <a:xfrm>
            <a:off x="2900363" y="518160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c)</a:t>
            </a:r>
            <a:endParaRPr lang="en-US" sz="1800"/>
          </a:p>
        </p:txBody>
      </p:sp>
      <p:sp>
        <p:nvSpPr>
          <p:cNvPr id="46158" name="Rectangle 94"/>
          <p:cNvSpPr>
            <a:spLocks noChangeArrowheads="1"/>
          </p:cNvSpPr>
          <p:nvPr/>
        </p:nvSpPr>
        <p:spPr bwMode="auto">
          <a:xfrm>
            <a:off x="5029200" y="5181600"/>
            <a:ext cx="8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a:t>
            </a:r>
            <a:endParaRPr lang="en-US" sz="1800"/>
          </a:p>
        </p:txBody>
      </p:sp>
      <p:sp>
        <p:nvSpPr>
          <p:cNvPr id="46159" name="Rectangle 95"/>
          <p:cNvSpPr>
            <a:spLocks noChangeArrowheads="1"/>
          </p:cNvSpPr>
          <p:nvPr/>
        </p:nvSpPr>
        <p:spPr bwMode="auto">
          <a:xfrm>
            <a:off x="5113338" y="5181600"/>
            <a:ext cx="211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d)</a:t>
            </a:r>
            <a:endParaRPr lang="en-US" sz="1800"/>
          </a:p>
        </p:txBody>
      </p:sp>
      <p:sp>
        <p:nvSpPr>
          <p:cNvPr id="46160" name="Freeform 96"/>
          <p:cNvSpPr>
            <a:spLocks noEditPoints="1"/>
          </p:cNvSpPr>
          <p:nvPr/>
        </p:nvSpPr>
        <p:spPr bwMode="auto">
          <a:xfrm>
            <a:off x="1565275" y="3289300"/>
            <a:ext cx="71438" cy="2892425"/>
          </a:xfrm>
          <a:custGeom>
            <a:avLst/>
            <a:gdLst>
              <a:gd name="T0" fmla="*/ 2147483647 w 135"/>
              <a:gd name="T1" fmla="*/ 2147483647 h 5464"/>
              <a:gd name="T2" fmla="*/ 2147483647 w 135"/>
              <a:gd name="T3" fmla="*/ 2147483647 h 5464"/>
              <a:gd name="T4" fmla="*/ 2147483647 w 135"/>
              <a:gd name="T5" fmla="*/ 2147483647 h 5464"/>
              <a:gd name="T6" fmla="*/ 2147483647 w 135"/>
              <a:gd name="T7" fmla="*/ 2147483647 h 5464"/>
              <a:gd name="T8" fmla="*/ 2147483647 w 135"/>
              <a:gd name="T9" fmla="*/ 2147483647 h 5464"/>
              <a:gd name="T10" fmla="*/ 0 w 135"/>
              <a:gd name="T11" fmla="*/ 2147483647 h 5464"/>
              <a:gd name="T12" fmla="*/ 2147483647 w 135"/>
              <a:gd name="T13" fmla="*/ 0 h 5464"/>
              <a:gd name="T14" fmla="*/ 2147483647 w 135"/>
              <a:gd name="T15" fmla="*/ 2147483647 h 5464"/>
              <a:gd name="T16" fmla="*/ 0 w 135"/>
              <a:gd name="T17" fmla="*/ 2147483647 h 5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5464"/>
              <a:gd name="T29" fmla="*/ 135 w 135"/>
              <a:gd name="T30" fmla="*/ 5464 h 5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5464">
                <a:moveTo>
                  <a:pt x="46" y="5464"/>
                </a:moveTo>
                <a:lnTo>
                  <a:pt x="46" y="110"/>
                </a:lnTo>
                <a:lnTo>
                  <a:pt x="90" y="110"/>
                </a:lnTo>
                <a:lnTo>
                  <a:pt x="90" y="5464"/>
                </a:lnTo>
                <a:lnTo>
                  <a:pt x="46" y="5464"/>
                </a:lnTo>
                <a:close/>
                <a:moveTo>
                  <a:pt x="0" y="133"/>
                </a:moveTo>
                <a:lnTo>
                  <a:pt x="68" y="0"/>
                </a:lnTo>
                <a:lnTo>
                  <a:pt x="135" y="133"/>
                </a:lnTo>
                <a:lnTo>
                  <a:pt x="0" y="133"/>
                </a:lnTo>
                <a:close/>
              </a:path>
            </a:pathLst>
          </a:custGeom>
          <a:solidFill>
            <a:srgbClr val="000000"/>
          </a:solidFill>
          <a:ln w="0">
            <a:solidFill>
              <a:srgbClr val="000000"/>
            </a:solidFill>
            <a:round/>
            <a:headEnd/>
            <a:tailEnd/>
          </a:ln>
        </p:spPr>
        <p:txBody>
          <a:bodyPr/>
          <a:lstStyle/>
          <a:p>
            <a:endParaRPr lang="en-GB"/>
          </a:p>
        </p:txBody>
      </p:sp>
      <p:sp>
        <p:nvSpPr>
          <p:cNvPr id="46161" name="Freeform 97"/>
          <p:cNvSpPr>
            <a:spLocks noEditPoints="1"/>
          </p:cNvSpPr>
          <p:nvPr/>
        </p:nvSpPr>
        <p:spPr bwMode="auto">
          <a:xfrm>
            <a:off x="1601788" y="6145213"/>
            <a:ext cx="5154612" cy="71437"/>
          </a:xfrm>
          <a:custGeom>
            <a:avLst/>
            <a:gdLst>
              <a:gd name="T0" fmla="*/ 0 w 9741"/>
              <a:gd name="T1" fmla="*/ 2147483647 h 133"/>
              <a:gd name="T2" fmla="*/ 2147483647 w 9741"/>
              <a:gd name="T3" fmla="*/ 2147483647 h 133"/>
              <a:gd name="T4" fmla="*/ 2147483647 w 9741"/>
              <a:gd name="T5" fmla="*/ 2147483647 h 133"/>
              <a:gd name="T6" fmla="*/ 0 w 9741"/>
              <a:gd name="T7" fmla="*/ 2147483647 h 133"/>
              <a:gd name="T8" fmla="*/ 0 w 9741"/>
              <a:gd name="T9" fmla="*/ 2147483647 h 133"/>
              <a:gd name="T10" fmla="*/ 2147483647 w 9741"/>
              <a:gd name="T11" fmla="*/ 0 h 133"/>
              <a:gd name="T12" fmla="*/ 2147483647 w 9741"/>
              <a:gd name="T13" fmla="*/ 2147483647 h 133"/>
              <a:gd name="T14" fmla="*/ 2147483647 w 9741"/>
              <a:gd name="T15" fmla="*/ 2147483647 h 133"/>
              <a:gd name="T16" fmla="*/ 2147483647 w 9741"/>
              <a:gd name="T17" fmla="*/ 0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41"/>
              <a:gd name="T28" fmla="*/ 0 h 133"/>
              <a:gd name="T29" fmla="*/ 9741 w 9741"/>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41" h="133">
                <a:moveTo>
                  <a:pt x="0" y="44"/>
                </a:moveTo>
                <a:lnTo>
                  <a:pt x="9630" y="44"/>
                </a:lnTo>
                <a:lnTo>
                  <a:pt x="9630" y="89"/>
                </a:lnTo>
                <a:lnTo>
                  <a:pt x="0" y="89"/>
                </a:lnTo>
                <a:lnTo>
                  <a:pt x="0" y="44"/>
                </a:lnTo>
                <a:close/>
                <a:moveTo>
                  <a:pt x="9607" y="0"/>
                </a:moveTo>
                <a:lnTo>
                  <a:pt x="9741" y="67"/>
                </a:lnTo>
                <a:lnTo>
                  <a:pt x="9607" y="133"/>
                </a:lnTo>
                <a:lnTo>
                  <a:pt x="9607" y="0"/>
                </a:lnTo>
                <a:close/>
              </a:path>
            </a:pathLst>
          </a:custGeom>
          <a:solidFill>
            <a:srgbClr val="000000"/>
          </a:solidFill>
          <a:ln w="0">
            <a:solidFill>
              <a:srgbClr val="000000"/>
            </a:solidFill>
            <a:round/>
            <a:headEnd/>
            <a:tailEnd/>
          </a:ln>
        </p:spPr>
        <p:txBody>
          <a:bodyPr/>
          <a:lstStyle/>
          <a:p>
            <a:endParaRPr lang="en-GB"/>
          </a:p>
        </p:txBody>
      </p:sp>
      <p:sp>
        <p:nvSpPr>
          <p:cNvPr id="46162" name="Rectangle 98"/>
          <p:cNvSpPr>
            <a:spLocks noChangeArrowheads="1"/>
          </p:cNvSpPr>
          <p:nvPr/>
        </p:nvSpPr>
        <p:spPr bwMode="auto">
          <a:xfrm rot="-5400000">
            <a:off x="1008062" y="4325938"/>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Energy</a:t>
            </a:r>
            <a:endParaRPr lang="en-US" sz="1800"/>
          </a:p>
        </p:txBody>
      </p:sp>
      <p:sp>
        <p:nvSpPr>
          <p:cNvPr id="46163" name="Rectangle 99"/>
          <p:cNvSpPr>
            <a:spLocks noChangeArrowheads="1"/>
          </p:cNvSpPr>
          <p:nvPr/>
        </p:nvSpPr>
        <p:spPr bwMode="auto">
          <a:xfrm>
            <a:off x="5448300" y="6324600"/>
            <a:ext cx="1333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Times New Roman" pitchFamily="18" charset="0"/>
              </a:rPr>
              <a:t>Bond Length</a:t>
            </a:r>
            <a:endParaRPr lang="en-US" sz="1800"/>
          </a:p>
        </p:txBody>
      </p:sp>
      <p:sp>
        <p:nvSpPr>
          <p:cNvPr id="46164" name="Line 100"/>
          <p:cNvSpPr>
            <a:spLocks noChangeShapeType="1"/>
          </p:cNvSpPr>
          <p:nvPr/>
        </p:nvSpPr>
        <p:spPr bwMode="auto">
          <a:xfrm flipV="1">
            <a:off x="1857375" y="1876425"/>
            <a:ext cx="377825" cy="2571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165" name="Line 101"/>
          <p:cNvSpPr>
            <a:spLocks noChangeShapeType="1"/>
          </p:cNvSpPr>
          <p:nvPr/>
        </p:nvSpPr>
        <p:spPr bwMode="auto">
          <a:xfrm flipV="1">
            <a:off x="1828800" y="2698750"/>
            <a:ext cx="765175" cy="2730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5142" name="Text Box 102"/>
          <p:cNvSpPr txBox="1">
            <a:spLocks noChangeArrowheads="1"/>
          </p:cNvSpPr>
          <p:nvPr/>
        </p:nvSpPr>
        <p:spPr bwMode="auto">
          <a:xfrm>
            <a:off x="6172200" y="4724400"/>
            <a:ext cx="27114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Degenerate ground state</a:t>
            </a:r>
          </a:p>
        </p:txBody>
      </p:sp>
      <p:sp>
        <p:nvSpPr>
          <p:cNvPr id="103" name="Rectangle 102"/>
          <p:cNvSpPr>
            <a:spLocks noChangeArrowheads="1"/>
          </p:cNvSpPr>
          <p:nvPr/>
        </p:nvSpPr>
        <p:spPr bwMode="auto">
          <a:xfrm>
            <a:off x="0" y="1676400"/>
            <a:ext cx="8915400" cy="1600200"/>
          </a:xfrm>
          <a:prstGeom prst="rect">
            <a:avLst/>
          </a:prstGeom>
          <a:solidFill>
            <a:schemeClr val="bg1"/>
          </a:solidFill>
          <a:ln w="9525" algn="ctr">
            <a:solidFill>
              <a:schemeClr val="bg1"/>
            </a:solidFill>
            <a:round/>
            <a:headEnd/>
            <a:tailEnd/>
          </a:ln>
        </p:spPr>
        <p:txBody>
          <a:bodyPr/>
          <a:lstStyle/>
          <a:p>
            <a:endParaRPr lang="en-US"/>
          </a:p>
        </p:txBody>
      </p:sp>
      <p:sp>
        <p:nvSpPr>
          <p:cNvPr id="104" name="Rectangle 103"/>
          <p:cNvSpPr>
            <a:spLocks noChangeArrowheads="1"/>
          </p:cNvSpPr>
          <p:nvPr/>
        </p:nvSpPr>
        <p:spPr bwMode="auto">
          <a:xfrm>
            <a:off x="76200" y="3276600"/>
            <a:ext cx="8915400" cy="3429000"/>
          </a:xfrm>
          <a:prstGeom prst="rect">
            <a:avLst/>
          </a:prstGeom>
          <a:solidFill>
            <a:schemeClr val="bg1"/>
          </a:solidFill>
          <a:ln w="9525" algn="ctr">
            <a:solidFill>
              <a:schemeClr val="bg1"/>
            </a:solidFill>
            <a:round/>
            <a:headEnd/>
            <a:tailEnd/>
          </a:ln>
        </p:spPr>
        <p:txBody>
          <a:bodyPr/>
          <a:lstStyle/>
          <a:p>
            <a:endParaRPr lang="en-US"/>
          </a:p>
        </p:txBody>
      </p:sp>
      <p:sp>
        <p:nvSpPr>
          <p:cNvPr id="46169" name="TextBox 104"/>
          <p:cNvSpPr txBox="1">
            <a:spLocks noChangeArrowheads="1"/>
          </p:cNvSpPr>
          <p:nvPr/>
        </p:nvSpPr>
        <p:spPr bwMode="auto">
          <a:xfrm>
            <a:off x="3048000" y="0"/>
            <a:ext cx="323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a:t>Another coordinate system</a:t>
            </a:r>
          </a:p>
        </p:txBody>
      </p:sp>
      <p:sp>
        <p:nvSpPr>
          <p:cNvPr id="106" name="Rectangle 105"/>
          <p:cNvSpPr>
            <a:spLocks noChangeArrowheads="1"/>
          </p:cNvSpPr>
          <p:nvPr/>
        </p:nvSpPr>
        <p:spPr bwMode="auto">
          <a:xfrm>
            <a:off x="1752600" y="3657600"/>
            <a:ext cx="5410200" cy="2438400"/>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103"/>
                                        </p:tgtEl>
                                      </p:cBhvr>
                                    </p:animEffect>
                                    <p:set>
                                      <p:cBhvr>
                                        <p:cTn id="7" dur="1" fill="hold">
                                          <p:stCondLst>
                                            <p:cond delay="499"/>
                                          </p:stCondLst>
                                        </p:cTn>
                                        <p:tgtEl>
                                          <p:spTgt spid="10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1" fill="hold" grpId="0" nodeType="clickEffect">
                                  <p:stCondLst>
                                    <p:cond delay="0"/>
                                  </p:stCondLst>
                                  <p:childTnLst>
                                    <p:animEffect transition="out" filter="wipe(up)">
                                      <p:cBhvr>
                                        <p:cTn id="11" dur="500"/>
                                        <p:tgtEl>
                                          <p:spTgt spid="104"/>
                                        </p:tgtEl>
                                      </p:cBhvr>
                                    </p:animEffect>
                                    <p:set>
                                      <p:cBhvr>
                                        <p:cTn id="12" dur="1" fill="hold">
                                          <p:stCondLst>
                                            <p:cond delay="499"/>
                                          </p:stCondLst>
                                        </p:cTn>
                                        <p:tgtEl>
                                          <p:spTgt spid="10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1" fill="hold" grpId="0" nodeType="clickEffect">
                                  <p:stCondLst>
                                    <p:cond delay="0"/>
                                  </p:stCondLst>
                                  <p:childTnLst>
                                    <p:animEffect transition="out" filter="wipe(up)">
                                      <p:cBhvr>
                                        <p:cTn id="16" dur="500"/>
                                        <p:tgtEl>
                                          <p:spTgt spid="106"/>
                                        </p:tgtEl>
                                      </p:cBhvr>
                                    </p:animEffect>
                                    <p:set>
                                      <p:cBhvr>
                                        <p:cTn id="17" dur="1" fill="hold">
                                          <p:stCondLst>
                                            <p:cond delay="499"/>
                                          </p:stCondLst>
                                        </p:cTn>
                                        <p:tgtEl>
                                          <p:spTgt spid="10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142"/>
                                        </p:tgtEl>
                                        <p:attrNameLst>
                                          <p:attrName>style.visibility</p:attrName>
                                        </p:attrNameLst>
                                      </p:cBhvr>
                                      <p:to>
                                        <p:strVal val="visible"/>
                                      </p:to>
                                    </p:set>
                                    <p:animEffect transition="in" filter="dissolve">
                                      <p:cBhvr>
                                        <p:cTn id="22" dur="500"/>
                                        <p:tgtEl>
                                          <p:spTgt spid="4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42" grpId="0" animBg="1"/>
      <p:bldP spid="103" grpId="0" animBg="1"/>
      <p:bldP spid="104" grpId="0" animBg="1"/>
      <p:bldP spid="1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2425"/>
            <a:ext cx="47720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3"/>
          <p:cNvGrpSpPr>
            <a:grpSpLocks/>
          </p:cNvGrpSpPr>
          <p:nvPr/>
        </p:nvGrpSpPr>
        <p:grpSpPr bwMode="auto">
          <a:xfrm>
            <a:off x="1173163" y="3933825"/>
            <a:ext cx="5380037" cy="2847975"/>
            <a:chOff x="384" y="432"/>
            <a:chExt cx="3389" cy="1794"/>
          </a:xfrm>
        </p:grpSpPr>
        <p:pic>
          <p:nvPicPr>
            <p:cNvPr id="471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432"/>
              <a:ext cx="2100"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2510" y="576"/>
              <a:ext cx="11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latin typeface="Times New Roman" pitchFamily="18" charset="0"/>
                </a:rPr>
                <a:t>Aromatic link</a:t>
              </a:r>
            </a:p>
          </p:txBody>
        </p:sp>
        <p:sp>
          <p:nvSpPr>
            <p:cNvPr id="47111" name="Text Box 6"/>
            <p:cNvSpPr txBox="1">
              <a:spLocks noChangeArrowheads="1"/>
            </p:cNvSpPr>
            <p:nvPr/>
          </p:nvSpPr>
          <p:spPr bwMode="auto">
            <a:xfrm>
              <a:off x="2544" y="1584"/>
              <a:ext cx="1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latin typeface="Times New Roman" pitchFamily="18" charset="0"/>
                </a:rPr>
                <a:t>Quinoidal link</a:t>
              </a:r>
            </a:p>
          </p:txBody>
        </p:sp>
      </p:grpSp>
      <p:sp>
        <p:nvSpPr>
          <p:cNvPr id="47108" name="TextBox 6"/>
          <p:cNvSpPr txBox="1">
            <a:spLocks noChangeArrowheads="1"/>
          </p:cNvSpPr>
          <p:nvPr/>
        </p:nvSpPr>
        <p:spPr bwMode="auto">
          <a:xfrm>
            <a:off x="1752600" y="0"/>
            <a:ext cx="5426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a:t>General or schematic configuration coordinate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47720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l="59082" t="56992" r="23354" b="32454"/>
          <a:stretch>
            <a:fillRect/>
          </a:stretch>
        </p:blipFill>
        <p:spPr bwMode="auto">
          <a:xfrm>
            <a:off x="4648200" y="3048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38200" y="5791200"/>
            <a:ext cx="7369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t>The potential at the bottom of the well is ~parabolic (spring like)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
                                        </p:tgtEl>
                                      </p:cBhvr>
                                      <p:by x="700000" y="700000"/>
                                    </p:animScale>
                                  </p:childTnLst>
                                </p:cTn>
                              </p:par>
                            </p:childTnLst>
                          </p:cTn>
                        </p:par>
                        <p:par>
                          <p:cTn id="7" fill="hold" nodeType="afterGroup">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5"/>
          <p:cNvGrpSpPr>
            <a:grpSpLocks/>
          </p:cNvGrpSpPr>
          <p:nvPr/>
        </p:nvGrpSpPr>
        <p:grpSpPr bwMode="auto">
          <a:xfrm>
            <a:off x="2590800" y="1609725"/>
            <a:ext cx="3257550" cy="2332038"/>
            <a:chOff x="4035" y="3285"/>
            <a:chExt cx="2685" cy="1815"/>
          </a:xfrm>
        </p:grpSpPr>
        <p:sp>
          <p:nvSpPr>
            <p:cNvPr id="49157" name="Rectangle 6" descr="Granite"/>
            <p:cNvSpPr>
              <a:spLocks noChangeArrowheads="1"/>
            </p:cNvSpPr>
            <p:nvPr/>
          </p:nvSpPr>
          <p:spPr bwMode="auto">
            <a:xfrm>
              <a:off x="4035" y="3285"/>
              <a:ext cx="2025" cy="195"/>
            </a:xfrm>
            <a:prstGeom prst="rect">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49158" name="Line 7"/>
            <p:cNvSpPr>
              <a:spLocks noChangeShapeType="1"/>
            </p:cNvSpPr>
            <p:nvPr/>
          </p:nvSpPr>
          <p:spPr bwMode="auto">
            <a:xfrm>
              <a:off x="5010" y="3495"/>
              <a:ext cx="0" cy="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159" name="Freeform 8"/>
            <p:cNvSpPr>
              <a:spLocks/>
            </p:cNvSpPr>
            <p:nvPr/>
          </p:nvSpPr>
          <p:spPr bwMode="auto">
            <a:xfrm>
              <a:off x="4888" y="3795"/>
              <a:ext cx="397" cy="855"/>
            </a:xfrm>
            <a:custGeom>
              <a:avLst/>
              <a:gdLst>
                <a:gd name="T0" fmla="*/ 122 w 397"/>
                <a:gd name="T1" fmla="*/ 0 h 855"/>
                <a:gd name="T2" fmla="*/ 377 w 397"/>
                <a:gd name="T3" fmla="*/ 75 h 855"/>
                <a:gd name="T4" fmla="*/ 2 w 397"/>
                <a:gd name="T5" fmla="*/ 180 h 855"/>
                <a:gd name="T6" fmla="*/ 362 w 397"/>
                <a:gd name="T7" fmla="*/ 285 h 855"/>
                <a:gd name="T8" fmla="*/ 17 w 397"/>
                <a:gd name="T9" fmla="*/ 390 h 855"/>
                <a:gd name="T10" fmla="*/ 347 w 397"/>
                <a:gd name="T11" fmla="*/ 480 h 855"/>
                <a:gd name="T12" fmla="*/ 17 w 397"/>
                <a:gd name="T13" fmla="*/ 570 h 855"/>
                <a:gd name="T14" fmla="*/ 377 w 397"/>
                <a:gd name="T15" fmla="*/ 660 h 855"/>
                <a:gd name="T16" fmla="*/ 32 w 397"/>
                <a:gd name="T17" fmla="*/ 750 h 855"/>
                <a:gd name="T18" fmla="*/ 257 w 397"/>
                <a:gd name="T19" fmla="*/ 855 h 8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855"/>
                <a:gd name="T32" fmla="*/ 397 w 397"/>
                <a:gd name="T33" fmla="*/ 855 h 8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855">
                  <a:moveTo>
                    <a:pt x="122" y="0"/>
                  </a:moveTo>
                  <a:cubicBezTo>
                    <a:pt x="259" y="22"/>
                    <a:pt x="397" y="45"/>
                    <a:pt x="377" y="75"/>
                  </a:cubicBezTo>
                  <a:cubicBezTo>
                    <a:pt x="357" y="105"/>
                    <a:pt x="4" y="145"/>
                    <a:pt x="2" y="180"/>
                  </a:cubicBezTo>
                  <a:cubicBezTo>
                    <a:pt x="0" y="215"/>
                    <a:pt x="360" y="250"/>
                    <a:pt x="362" y="285"/>
                  </a:cubicBezTo>
                  <a:cubicBezTo>
                    <a:pt x="364" y="320"/>
                    <a:pt x="19" y="358"/>
                    <a:pt x="17" y="390"/>
                  </a:cubicBezTo>
                  <a:cubicBezTo>
                    <a:pt x="15" y="422"/>
                    <a:pt x="347" y="450"/>
                    <a:pt x="347" y="480"/>
                  </a:cubicBezTo>
                  <a:cubicBezTo>
                    <a:pt x="347" y="510"/>
                    <a:pt x="12" y="540"/>
                    <a:pt x="17" y="570"/>
                  </a:cubicBezTo>
                  <a:cubicBezTo>
                    <a:pt x="22" y="600"/>
                    <a:pt x="374" y="630"/>
                    <a:pt x="377" y="660"/>
                  </a:cubicBezTo>
                  <a:cubicBezTo>
                    <a:pt x="380" y="690"/>
                    <a:pt x="52" y="718"/>
                    <a:pt x="32" y="750"/>
                  </a:cubicBezTo>
                  <a:cubicBezTo>
                    <a:pt x="12" y="782"/>
                    <a:pt x="134" y="818"/>
                    <a:pt x="257" y="85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9160" name="Line 9"/>
            <p:cNvSpPr>
              <a:spLocks noChangeShapeType="1"/>
            </p:cNvSpPr>
            <p:nvPr/>
          </p:nvSpPr>
          <p:spPr bwMode="auto">
            <a:xfrm>
              <a:off x="5145" y="4665"/>
              <a:ext cx="0" cy="4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161" name="AutoShape 10"/>
            <p:cNvSpPr>
              <a:spLocks/>
            </p:cNvSpPr>
            <p:nvPr/>
          </p:nvSpPr>
          <p:spPr bwMode="auto">
            <a:xfrm>
              <a:off x="5640" y="3765"/>
              <a:ext cx="143" cy="990"/>
            </a:xfrm>
            <a:prstGeom prst="rightBrace">
              <a:avLst>
                <a:gd name="adj1" fmla="val 5769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62" name="Text Box 11"/>
            <p:cNvSpPr txBox="1">
              <a:spLocks noChangeArrowheads="1"/>
            </p:cNvSpPr>
            <p:nvPr/>
          </p:nvSpPr>
          <p:spPr bwMode="auto">
            <a:xfrm>
              <a:off x="5805" y="4035"/>
              <a:ext cx="915"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400">
                  <a:latin typeface="Times New Roman" pitchFamily="18" charset="0"/>
                </a:rPr>
                <a:t>Q</a:t>
              </a:r>
              <a:r>
                <a:rPr lang="en-US" sz="2400" baseline="-25000">
                  <a:latin typeface="Times New Roman" pitchFamily="18" charset="0"/>
                </a:rPr>
                <a:t>0</a:t>
              </a:r>
              <a:endParaRPr lang="en-US" sz="2400">
                <a:latin typeface="Times New Roman" pitchFamily="18" charset="0"/>
              </a:endParaRPr>
            </a:p>
            <a:p>
              <a:pPr eaLnBrk="1" hangingPunct="1"/>
              <a:r>
                <a:rPr lang="en-US" sz="2400">
                  <a:latin typeface="Times New Roman" pitchFamily="18" charset="0"/>
                </a:rPr>
                <a:t>E</a:t>
              </a:r>
              <a:r>
                <a:rPr lang="en-US" sz="2400" baseline="-25000">
                  <a:latin typeface="Times New Roman" pitchFamily="18" charset="0"/>
                </a:rPr>
                <a:t>0spring</a:t>
              </a:r>
              <a:endParaRPr lang="en-US" sz="3600"/>
            </a:p>
          </p:txBody>
        </p:sp>
      </p:grpSp>
      <p:sp>
        <p:nvSpPr>
          <p:cNvPr id="49155" name="Text Box 14"/>
          <p:cNvSpPr txBox="1">
            <a:spLocks noChangeArrowheads="1"/>
          </p:cNvSpPr>
          <p:nvPr/>
        </p:nvSpPr>
        <p:spPr bwMode="auto">
          <a:xfrm>
            <a:off x="2938463" y="4556125"/>
            <a:ext cx="191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E=E</a:t>
            </a:r>
            <a:r>
              <a:rPr lang="en-US" baseline="-25000"/>
              <a:t>0</a:t>
            </a:r>
            <a:r>
              <a:rPr lang="en-US"/>
              <a:t>+B(Q-Q</a:t>
            </a:r>
            <a:r>
              <a:rPr lang="en-US" baseline="-25000"/>
              <a:t>0</a:t>
            </a:r>
            <a:r>
              <a:rPr lang="en-US"/>
              <a:t>)</a:t>
            </a:r>
            <a:r>
              <a:rPr lang="en-US" baseline="30000"/>
              <a:t>2</a:t>
            </a:r>
          </a:p>
        </p:txBody>
      </p:sp>
      <p:sp>
        <p:nvSpPr>
          <p:cNvPr id="49156" name="Text Box 15"/>
          <p:cNvSpPr txBox="1">
            <a:spLocks noChangeArrowheads="1"/>
          </p:cNvSpPr>
          <p:nvPr/>
        </p:nvSpPr>
        <p:spPr bwMode="auto">
          <a:xfrm>
            <a:off x="2323869" y="152400"/>
            <a:ext cx="27815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3200" dirty="0" smtClean="0"/>
              <a:t>Spring Energy</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7"/>
          <p:cNvSpPr>
            <a:spLocks noChangeArrowheads="1"/>
          </p:cNvSpPr>
          <p:nvPr/>
        </p:nvSpPr>
        <p:spPr bwMode="auto">
          <a:xfrm>
            <a:off x="0" y="4724400"/>
            <a:ext cx="6248400" cy="762000"/>
          </a:xfrm>
          <a:prstGeom prst="rect">
            <a:avLst/>
          </a:prstGeom>
          <a:solidFill>
            <a:srgbClr val="FFFF00"/>
          </a:solidFill>
          <a:ln w="9525">
            <a:solidFill>
              <a:schemeClr val="tx1"/>
            </a:solidFill>
            <a:miter lim="800000"/>
            <a:headEnd/>
            <a:tailEnd/>
          </a:ln>
        </p:spPr>
        <p:txBody>
          <a:bodyPr wrap="none" anchor="ctr"/>
          <a:lstStyle/>
          <a:p>
            <a:endParaRPr lang="en-US"/>
          </a:p>
        </p:txBody>
      </p:sp>
      <p:graphicFrame>
        <p:nvGraphicFramePr>
          <p:cNvPr id="1026" name="Object 2"/>
          <p:cNvGraphicFramePr>
            <a:graphicFrameLocks noChangeAspect="1"/>
          </p:cNvGraphicFramePr>
          <p:nvPr/>
        </p:nvGraphicFramePr>
        <p:xfrm>
          <a:off x="76200" y="39688"/>
          <a:ext cx="4267200" cy="3617912"/>
        </p:xfrm>
        <a:graphic>
          <a:graphicData uri="http://schemas.openxmlformats.org/presentationml/2006/ole">
            <mc:AlternateContent xmlns:mc="http://schemas.openxmlformats.org/markup-compatibility/2006">
              <mc:Choice xmlns:v="urn:schemas-microsoft-com:vml" Requires="v">
                <p:oleObj spid="_x0000_s1066" name="KGPlot" r:id="rId3" imgW="6858000" imgH="5816520" progId="KGraph_Plot">
                  <p:embed/>
                </p:oleObj>
              </mc:Choice>
              <mc:Fallback>
                <p:oleObj name="KGPlot" r:id="rId3" imgW="6858000" imgH="5816520" progId="KGraph_Plo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688"/>
                        <a:ext cx="4267200"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Text Box 3"/>
          <p:cNvSpPr txBox="1">
            <a:spLocks noChangeArrowheads="1"/>
          </p:cNvSpPr>
          <p:nvPr/>
        </p:nvSpPr>
        <p:spPr bwMode="auto">
          <a:xfrm>
            <a:off x="4784725" y="7223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Elastic energy:</a:t>
            </a:r>
          </a:p>
        </p:txBody>
      </p:sp>
      <p:graphicFrame>
        <p:nvGraphicFramePr>
          <p:cNvPr id="1027" name="Object 4"/>
          <p:cNvGraphicFramePr>
            <a:graphicFrameLocks noChangeAspect="1"/>
          </p:cNvGraphicFramePr>
          <p:nvPr/>
        </p:nvGraphicFramePr>
        <p:xfrm>
          <a:off x="6553200" y="1130300"/>
          <a:ext cx="1643063" cy="523875"/>
        </p:xfrm>
        <a:graphic>
          <a:graphicData uri="http://schemas.openxmlformats.org/presentationml/2006/ole">
            <mc:AlternateContent xmlns:mc="http://schemas.openxmlformats.org/markup-compatibility/2006">
              <mc:Choice xmlns:v="urn:schemas-microsoft-com:vml" Requires="v">
                <p:oleObj spid="_x0000_s1067" name="Equation" r:id="rId5" imgW="749160" imgH="241200" progId="Equation.DSMT4">
                  <p:embed/>
                </p:oleObj>
              </mc:Choice>
              <mc:Fallback>
                <p:oleObj name="Equation" r:id="rId5" imgW="749160" imgH="2412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130300"/>
                        <a:ext cx="1643063"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Line 6"/>
          <p:cNvSpPr>
            <a:spLocks noChangeShapeType="1"/>
          </p:cNvSpPr>
          <p:nvPr/>
        </p:nvSpPr>
        <p:spPr bwMode="auto">
          <a:xfrm>
            <a:off x="1981200" y="17526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1032"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4648200"/>
            <a:ext cx="33528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0"/>
          <p:cNvSpPr txBox="1">
            <a:spLocks noChangeArrowheads="1"/>
          </p:cNvSpPr>
          <p:nvPr/>
        </p:nvSpPr>
        <p:spPr bwMode="auto">
          <a:xfrm>
            <a:off x="228600" y="5029200"/>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Equilibrium</a:t>
            </a:r>
          </a:p>
        </p:txBody>
      </p:sp>
      <p:pic>
        <p:nvPicPr>
          <p:cNvPr id="1034" name="Picture 20" descr="MCj0105204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400202">
            <a:off x="838200" y="2209800"/>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MCj0105206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464446">
            <a:off x="2514600" y="2209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381000" y="3810000"/>
            <a:ext cx="6324600" cy="2684463"/>
            <a:chOff x="240" y="2400"/>
            <a:chExt cx="3984" cy="1691"/>
          </a:xfrm>
        </p:grpSpPr>
        <p:sp>
          <p:nvSpPr>
            <p:cNvPr id="1038" name="Text Box 11"/>
            <p:cNvSpPr txBox="1">
              <a:spLocks noChangeArrowheads="1"/>
            </p:cNvSpPr>
            <p:nvPr/>
          </p:nvSpPr>
          <p:spPr bwMode="auto">
            <a:xfrm>
              <a:off x="240" y="3744"/>
              <a:ext cx="7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Stretched</a:t>
              </a:r>
            </a:p>
          </p:txBody>
        </p:sp>
        <p:grpSp>
          <p:nvGrpSpPr>
            <p:cNvPr id="1039" name="Group 25"/>
            <p:cNvGrpSpPr>
              <a:grpSpLocks/>
            </p:cNvGrpSpPr>
            <p:nvPr/>
          </p:nvGrpSpPr>
          <p:grpSpPr bwMode="auto">
            <a:xfrm>
              <a:off x="240" y="2400"/>
              <a:ext cx="3840" cy="566"/>
              <a:chOff x="240" y="2400"/>
              <a:chExt cx="3840" cy="566"/>
            </a:xfrm>
          </p:grpSpPr>
          <p:sp>
            <p:nvSpPr>
              <p:cNvPr id="1041" name="Text Box 12"/>
              <p:cNvSpPr txBox="1">
                <a:spLocks noChangeArrowheads="1"/>
              </p:cNvSpPr>
              <p:nvPr/>
            </p:nvSpPr>
            <p:spPr bwMode="auto">
              <a:xfrm>
                <a:off x="240" y="2544"/>
                <a:ext cx="7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Squeezed</a:t>
                </a:r>
              </a:p>
            </p:txBody>
          </p:sp>
          <p:grpSp>
            <p:nvGrpSpPr>
              <p:cNvPr id="1042" name="Group 24"/>
              <p:cNvGrpSpPr>
                <a:grpSpLocks/>
              </p:cNvGrpSpPr>
              <p:nvPr/>
            </p:nvGrpSpPr>
            <p:grpSpPr bwMode="auto">
              <a:xfrm>
                <a:off x="1104" y="2400"/>
                <a:ext cx="2976" cy="566"/>
                <a:chOff x="1104" y="2400"/>
                <a:chExt cx="2976" cy="566"/>
              </a:xfrm>
            </p:grpSpPr>
            <p:pic>
              <p:nvPicPr>
                <p:cNvPr id="104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2400"/>
                  <a:ext cx="163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9" descr="MCj0105204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8" y="2400"/>
                  <a:ext cx="1392"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40"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4" y="3504"/>
              <a:ext cx="3120" cy="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28" name="Object 28"/>
          <p:cNvGraphicFramePr>
            <a:graphicFrameLocks noChangeAspect="1"/>
          </p:cNvGraphicFramePr>
          <p:nvPr/>
        </p:nvGraphicFramePr>
        <p:xfrm>
          <a:off x="1524000" y="1143000"/>
          <a:ext cx="1643063" cy="523875"/>
        </p:xfrm>
        <a:graphic>
          <a:graphicData uri="http://schemas.openxmlformats.org/presentationml/2006/ole">
            <mc:AlternateContent xmlns:mc="http://schemas.openxmlformats.org/markup-compatibility/2006">
              <mc:Choice xmlns:v="urn:schemas-microsoft-com:vml" Requires="v">
                <p:oleObj spid="_x0000_s1068" name="Equation" r:id="rId11" imgW="749160" imgH="241200" progId="Equation.DSMT4">
                  <p:embed/>
                </p:oleObj>
              </mc:Choice>
              <mc:Fallback>
                <p:oleObj name="Equation" r:id="rId11" imgW="749160" imgH="241200"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143000"/>
                        <a:ext cx="1643063"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xt Box 29"/>
          <p:cNvSpPr txBox="1">
            <a:spLocks noChangeArrowheads="1"/>
          </p:cNvSpPr>
          <p:nvPr/>
        </p:nvSpPr>
        <p:spPr bwMode="auto">
          <a:xfrm>
            <a:off x="2971800" y="0"/>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Simplistic approach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6"/>
          <p:cNvGrpSpPr>
            <a:grpSpLocks/>
          </p:cNvGrpSpPr>
          <p:nvPr/>
        </p:nvGrpSpPr>
        <p:grpSpPr bwMode="auto">
          <a:xfrm>
            <a:off x="989013" y="990600"/>
            <a:ext cx="3219450" cy="1854200"/>
            <a:chOff x="2160" y="6041"/>
            <a:chExt cx="3416" cy="2040"/>
          </a:xfrm>
        </p:grpSpPr>
        <p:sp>
          <p:nvSpPr>
            <p:cNvPr id="50201" name="Rectangle 7" descr="Granite"/>
            <p:cNvSpPr>
              <a:spLocks noChangeArrowheads="1"/>
            </p:cNvSpPr>
            <p:nvPr/>
          </p:nvSpPr>
          <p:spPr bwMode="auto">
            <a:xfrm>
              <a:off x="2160" y="6041"/>
              <a:ext cx="1920" cy="195"/>
            </a:xfrm>
            <a:prstGeom prst="rect">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50202" name="Line 8"/>
            <p:cNvSpPr>
              <a:spLocks noChangeShapeType="1"/>
            </p:cNvSpPr>
            <p:nvPr/>
          </p:nvSpPr>
          <p:spPr bwMode="auto">
            <a:xfrm>
              <a:off x="3060" y="6251"/>
              <a:ext cx="0" cy="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203" name="Freeform 9"/>
            <p:cNvSpPr>
              <a:spLocks/>
            </p:cNvSpPr>
            <p:nvPr/>
          </p:nvSpPr>
          <p:spPr bwMode="auto">
            <a:xfrm>
              <a:off x="2938" y="6551"/>
              <a:ext cx="397" cy="855"/>
            </a:xfrm>
            <a:custGeom>
              <a:avLst/>
              <a:gdLst>
                <a:gd name="T0" fmla="*/ 122 w 397"/>
                <a:gd name="T1" fmla="*/ 0 h 855"/>
                <a:gd name="T2" fmla="*/ 377 w 397"/>
                <a:gd name="T3" fmla="*/ 75 h 855"/>
                <a:gd name="T4" fmla="*/ 2 w 397"/>
                <a:gd name="T5" fmla="*/ 180 h 855"/>
                <a:gd name="T6" fmla="*/ 362 w 397"/>
                <a:gd name="T7" fmla="*/ 285 h 855"/>
                <a:gd name="T8" fmla="*/ 17 w 397"/>
                <a:gd name="T9" fmla="*/ 390 h 855"/>
                <a:gd name="T10" fmla="*/ 347 w 397"/>
                <a:gd name="T11" fmla="*/ 480 h 855"/>
                <a:gd name="T12" fmla="*/ 17 w 397"/>
                <a:gd name="T13" fmla="*/ 570 h 855"/>
                <a:gd name="T14" fmla="*/ 377 w 397"/>
                <a:gd name="T15" fmla="*/ 660 h 855"/>
                <a:gd name="T16" fmla="*/ 32 w 397"/>
                <a:gd name="T17" fmla="*/ 750 h 855"/>
                <a:gd name="T18" fmla="*/ 257 w 397"/>
                <a:gd name="T19" fmla="*/ 855 h 8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855"/>
                <a:gd name="T32" fmla="*/ 397 w 397"/>
                <a:gd name="T33" fmla="*/ 855 h 8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855">
                  <a:moveTo>
                    <a:pt x="122" y="0"/>
                  </a:moveTo>
                  <a:cubicBezTo>
                    <a:pt x="259" y="22"/>
                    <a:pt x="397" y="45"/>
                    <a:pt x="377" y="75"/>
                  </a:cubicBezTo>
                  <a:cubicBezTo>
                    <a:pt x="357" y="105"/>
                    <a:pt x="4" y="145"/>
                    <a:pt x="2" y="180"/>
                  </a:cubicBezTo>
                  <a:cubicBezTo>
                    <a:pt x="0" y="215"/>
                    <a:pt x="360" y="250"/>
                    <a:pt x="362" y="285"/>
                  </a:cubicBezTo>
                  <a:cubicBezTo>
                    <a:pt x="364" y="320"/>
                    <a:pt x="19" y="358"/>
                    <a:pt x="17" y="390"/>
                  </a:cubicBezTo>
                  <a:cubicBezTo>
                    <a:pt x="15" y="422"/>
                    <a:pt x="347" y="450"/>
                    <a:pt x="347" y="480"/>
                  </a:cubicBezTo>
                  <a:cubicBezTo>
                    <a:pt x="347" y="510"/>
                    <a:pt x="12" y="540"/>
                    <a:pt x="17" y="570"/>
                  </a:cubicBezTo>
                  <a:cubicBezTo>
                    <a:pt x="22" y="600"/>
                    <a:pt x="374" y="630"/>
                    <a:pt x="377" y="660"/>
                  </a:cubicBezTo>
                  <a:cubicBezTo>
                    <a:pt x="380" y="690"/>
                    <a:pt x="52" y="718"/>
                    <a:pt x="32" y="750"/>
                  </a:cubicBezTo>
                  <a:cubicBezTo>
                    <a:pt x="12" y="782"/>
                    <a:pt x="134" y="818"/>
                    <a:pt x="257" y="85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204" name="Line 10"/>
            <p:cNvSpPr>
              <a:spLocks noChangeShapeType="1"/>
            </p:cNvSpPr>
            <p:nvPr/>
          </p:nvSpPr>
          <p:spPr bwMode="auto">
            <a:xfrm>
              <a:off x="3195" y="7421"/>
              <a:ext cx="0" cy="4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205" name="AutoShape 11"/>
            <p:cNvSpPr>
              <a:spLocks/>
            </p:cNvSpPr>
            <p:nvPr/>
          </p:nvSpPr>
          <p:spPr bwMode="auto">
            <a:xfrm>
              <a:off x="3330" y="6521"/>
              <a:ext cx="143" cy="990"/>
            </a:xfrm>
            <a:prstGeom prst="rightBrace">
              <a:avLst>
                <a:gd name="adj1" fmla="val 5769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06" name="Text Box 12"/>
            <p:cNvSpPr txBox="1">
              <a:spLocks noChangeArrowheads="1"/>
            </p:cNvSpPr>
            <p:nvPr/>
          </p:nvSpPr>
          <p:spPr bwMode="auto">
            <a:xfrm>
              <a:off x="3401" y="6634"/>
              <a:ext cx="2175"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latin typeface="Times New Roman" pitchFamily="18" charset="0"/>
                </a:rPr>
                <a:t>Q</a:t>
              </a:r>
              <a:r>
                <a:rPr lang="en-US" baseline="-25000">
                  <a:latin typeface="Times New Roman" pitchFamily="18" charset="0"/>
                </a:rPr>
                <a:t>0</a:t>
              </a:r>
              <a:endParaRPr lang="en-US">
                <a:latin typeface="Times New Roman" pitchFamily="18" charset="0"/>
              </a:endParaRPr>
            </a:p>
            <a:p>
              <a:pPr algn="l" rtl="0" eaLnBrk="1" hangingPunct="1"/>
              <a:r>
                <a:rPr lang="en-US">
                  <a:latin typeface="Times New Roman" pitchFamily="18" charset="0"/>
                </a:rPr>
                <a:t>E</a:t>
              </a:r>
              <a:r>
                <a:rPr lang="en-US" baseline="-25000">
                  <a:latin typeface="Times New Roman" pitchFamily="18" charset="0"/>
                </a:rPr>
                <a:t>0</a:t>
              </a:r>
              <a:r>
                <a:rPr lang="en-US" baseline="30000">
                  <a:latin typeface="Times New Roman" pitchFamily="18" charset="0"/>
                </a:rPr>
                <a:t>t</a:t>
              </a:r>
              <a:r>
                <a:rPr lang="en-US">
                  <a:latin typeface="Times New Roman" pitchFamily="18" charset="0"/>
                </a:rPr>
                <a:t>= E</a:t>
              </a:r>
              <a:r>
                <a:rPr lang="en-US" baseline="-25000">
                  <a:latin typeface="Times New Roman" pitchFamily="18" charset="0"/>
                </a:rPr>
                <a:t>0spring</a:t>
              </a:r>
              <a:r>
                <a:rPr lang="en-US">
                  <a:latin typeface="Times New Roman" pitchFamily="18" charset="0"/>
                </a:rPr>
                <a:t>+E</a:t>
              </a:r>
              <a:r>
                <a:rPr lang="en-US" baseline="-25000">
                  <a:latin typeface="Times New Roman" pitchFamily="18" charset="0"/>
                </a:rPr>
                <a:t>0elec</a:t>
              </a:r>
              <a:endParaRPr lang="en-US" sz="3200"/>
            </a:p>
          </p:txBody>
        </p:sp>
        <p:sp>
          <p:nvSpPr>
            <p:cNvPr id="50207" name="Oval 13"/>
            <p:cNvSpPr>
              <a:spLocks noChangeArrowheads="1"/>
            </p:cNvSpPr>
            <p:nvPr/>
          </p:nvSpPr>
          <p:spPr bwMode="auto">
            <a:xfrm>
              <a:off x="3075" y="7856"/>
              <a:ext cx="225" cy="225"/>
            </a:xfrm>
            <a:prstGeom prst="ellipse">
              <a:avLst/>
            </a:prstGeom>
            <a:solidFill>
              <a:srgbClr val="000000"/>
            </a:solidFill>
            <a:ln w="9525">
              <a:solidFill>
                <a:srgbClr val="000000"/>
              </a:solidFill>
              <a:round/>
              <a:headEnd/>
              <a:tailEnd/>
            </a:ln>
          </p:spPr>
          <p:txBody>
            <a:bodyPr/>
            <a:lstStyle/>
            <a:p>
              <a:endParaRPr lang="en-US"/>
            </a:p>
          </p:txBody>
        </p:sp>
      </p:grpSp>
      <p:grpSp>
        <p:nvGrpSpPr>
          <p:cNvPr id="3" name="Group 14"/>
          <p:cNvGrpSpPr>
            <a:grpSpLocks/>
          </p:cNvGrpSpPr>
          <p:nvPr/>
        </p:nvGrpSpPr>
        <p:grpSpPr bwMode="auto">
          <a:xfrm>
            <a:off x="6840538" y="914400"/>
            <a:ext cx="2303462" cy="2578100"/>
            <a:chOff x="7350" y="6041"/>
            <a:chExt cx="2445" cy="2835"/>
          </a:xfrm>
        </p:grpSpPr>
        <p:sp>
          <p:nvSpPr>
            <p:cNvPr id="50194" name="Rectangle 15" descr="Granite"/>
            <p:cNvSpPr>
              <a:spLocks noChangeArrowheads="1"/>
            </p:cNvSpPr>
            <p:nvPr/>
          </p:nvSpPr>
          <p:spPr bwMode="auto">
            <a:xfrm>
              <a:off x="7350" y="6041"/>
              <a:ext cx="1920" cy="195"/>
            </a:xfrm>
            <a:prstGeom prst="rect">
              <a:avLst/>
            </a:prstGeom>
            <a:blipFill dpi="0" rotWithShape="0">
              <a:blip r:embed="rId2"/>
              <a:srcRect/>
              <a:tile tx="0" ty="0" sx="100000" sy="100000" flip="none" algn="tl"/>
            </a:blipFill>
            <a:ln w="9525">
              <a:solidFill>
                <a:srgbClr val="000000"/>
              </a:solidFill>
              <a:miter lim="800000"/>
              <a:headEnd/>
              <a:tailEnd/>
            </a:ln>
          </p:spPr>
          <p:txBody>
            <a:bodyPr/>
            <a:lstStyle/>
            <a:p>
              <a:endParaRPr lang="en-US"/>
            </a:p>
          </p:txBody>
        </p:sp>
        <p:sp>
          <p:nvSpPr>
            <p:cNvPr id="50195" name="Line 16"/>
            <p:cNvSpPr>
              <a:spLocks noChangeShapeType="1"/>
            </p:cNvSpPr>
            <p:nvPr/>
          </p:nvSpPr>
          <p:spPr bwMode="auto">
            <a:xfrm>
              <a:off x="8250" y="6251"/>
              <a:ext cx="0" cy="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196" name="Freeform 17"/>
            <p:cNvSpPr>
              <a:spLocks/>
            </p:cNvSpPr>
            <p:nvPr/>
          </p:nvSpPr>
          <p:spPr bwMode="auto">
            <a:xfrm>
              <a:off x="8128" y="6551"/>
              <a:ext cx="397" cy="1650"/>
            </a:xfrm>
            <a:custGeom>
              <a:avLst/>
              <a:gdLst>
                <a:gd name="T0" fmla="*/ 122 w 397"/>
                <a:gd name="T1" fmla="*/ 0 h 855"/>
                <a:gd name="T2" fmla="*/ 377 w 397"/>
                <a:gd name="T3" fmla="*/ 3881 h 855"/>
                <a:gd name="T4" fmla="*/ 2 w 397"/>
                <a:gd name="T5" fmla="*/ 9292 h 855"/>
                <a:gd name="T6" fmla="*/ 362 w 397"/>
                <a:gd name="T7" fmla="*/ 14719 h 855"/>
                <a:gd name="T8" fmla="*/ 17 w 397"/>
                <a:gd name="T9" fmla="*/ 20151 h 855"/>
                <a:gd name="T10" fmla="*/ 347 w 397"/>
                <a:gd name="T11" fmla="*/ 24789 h 855"/>
                <a:gd name="T12" fmla="*/ 17 w 397"/>
                <a:gd name="T13" fmla="*/ 29443 h 855"/>
                <a:gd name="T14" fmla="*/ 377 w 397"/>
                <a:gd name="T15" fmla="*/ 34102 h 855"/>
                <a:gd name="T16" fmla="*/ 32 w 397"/>
                <a:gd name="T17" fmla="*/ 38724 h 855"/>
                <a:gd name="T18" fmla="*/ 257 w 397"/>
                <a:gd name="T19" fmla="*/ 44166 h 8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855"/>
                <a:gd name="T32" fmla="*/ 397 w 397"/>
                <a:gd name="T33" fmla="*/ 855 h 8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855">
                  <a:moveTo>
                    <a:pt x="122" y="0"/>
                  </a:moveTo>
                  <a:cubicBezTo>
                    <a:pt x="259" y="22"/>
                    <a:pt x="397" y="45"/>
                    <a:pt x="377" y="75"/>
                  </a:cubicBezTo>
                  <a:cubicBezTo>
                    <a:pt x="357" y="105"/>
                    <a:pt x="4" y="145"/>
                    <a:pt x="2" y="180"/>
                  </a:cubicBezTo>
                  <a:cubicBezTo>
                    <a:pt x="0" y="215"/>
                    <a:pt x="360" y="250"/>
                    <a:pt x="362" y="285"/>
                  </a:cubicBezTo>
                  <a:cubicBezTo>
                    <a:pt x="364" y="320"/>
                    <a:pt x="19" y="358"/>
                    <a:pt x="17" y="390"/>
                  </a:cubicBezTo>
                  <a:cubicBezTo>
                    <a:pt x="15" y="422"/>
                    <a:pt x="347" y="450"/>
                    <a:pt x="347" y="480"/>
                  </a:cubicBezTo>
                  <a:cubicBezTo>
                    <a:pt x="347" y="510"/>
                    <a:pt x="12" y="540"/>
                    <a:pt x="17" y="570"/>
                  </a:cubicBezTo>
                  <a:cubicBezTo>
                    <a:pt x="22" y="600"/>
                    <a:pt x="374" y="630"/>
                    <a:pt x="377" y="660"/>
                  </a:cubicBezTo>
                  <a:cubicBezTo>
                    <a:pt x="380" y="690"/>
                    <a:pt x="52" y="718"/>
                    <a:pt x="32" y="750"/>
                  </a:cubicBezTo>
                  <a:cubicBezTo>
                    <a:pt x="12" y="782"/>
                    <a:pt x="134" y="818"/>
                    <a:pt x="257" y="85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7" name="Line 18"/>
            <p:cNvSpPr>
              <a:spLocks noChangeShapeType="1"/>
            </p:cNvSpPr>
            <p:nvPr/>
          </p:nvSpPr>
          <p:spPr bwMode="auto">
            <a:xfrm>
              <a:off x="8385" y="8201"/>
              <a:ext cx="0" cy="4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198" name="AutoShape 19"/>
            <p:cNvSpPr>
              <a:spLocks/>
            </p:cNvSpPr>
            <p:nvPr/>
          </p:nvSpPr>
          <p:spPr bwMode="auto">
            <a:xfrm>
              <a:off x="8880" y="6521"/>
              <a:ext cx="113" cy="1680"/>
            </a:xfrm>
            <a:prstGeom prst="rightBrace">
              <a:avLst>
                <a:gd name="adj1" fmla="val 12389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99" name="Text Box 20"/>
            <p:cNvSpPr txBox="1">
              <a:spLocks noChangeArrowheads="1"/>
            </p:cNvSpPr>
            <p:nvPr/>
          </p:nvSpPr>
          <p:spPr bwMode="auto">
            <a:xfrm>
              <a:off x="9120" y="7136"/>
              <a:ext cx="67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latin typeface="Times New Roman" pitchFamily="18" charset="0"/>
                </a:rPr>
                <a:t>Q</a:t>
              </a:r>
              <a:endParaRPr lang="en-US" sz="3200"/>
            </a:p>
          </p:txBody>
        </p:sp>
        <p:sp>
          <p:nvSpPr>
            <p:cNvPr id="50200" name="Oval 21"/>
            <p:cNvSpPr>
              <a:spLocks noChangeArrowheads="1"/>
            </p:cNvSpPr>
            <p:nvPr/>
          </p:nvSpPr>
          <p:spPr bwMode="auto">
            <a:xfrm>
              <a:off x="8265" y="8651"/>
              <a:ext cx="225" cy="225"/>
            </a:xfrm>
            <a:prstGeom prst="ellipse">
              <a:avLst/>
            </a:prstGeom>
            <a:solidFill>
              <a:srgbClr val="000000"/>
            </a:solidFill>
            <a:ln w="9525">
              <a:solidFill>
                <a:srgbClr val="000000"/>
              </a:solidFill>
              <a:round/>
              <a:headEnd/>
              <a:tailEnd/>
            </a:ln>
          </p:spPr>
          <p:txBody>
            <a:bodyPr/>
            <a:lstStyle/>
            <a:p>
              <a:endParaRPr lang="en-US"/>
            </a:p>
          </p:txBody>
        </p:sp>
      </p:grpSp>
      <p:sp>
        <p:nvSpPr>
          <p:cNvPr id="50180" name="Text Box 29"/>
          <p:cNvSpPr txBox="1">
            <a:spLocks noChangeArrowheads="1"/>
          </p:cNvSpPr>
          <p:nvPr/>
        </p:nvSpPr>
        <p:spPr bwMode="auto">
          <a:xfrm>
            <a:off x="150812" y="3505200"/>
            <a:ext cx="42687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smtClean="0">
                <a:latin typeface="Times New Roman" pitchFamily="18" charset="0"/>
                <a:cs typeface="David" pitchFamily="34" charset="-79"/>
              </a:rPr>
              <a:t>Here, the particle just entered the system (molecule) and we see the state before the environment responded to its presence (prior to relaxation)</a:t>
            </a:r>
            <a:endParaRPr lang="en-US" sz="3200" dirty="0"/>
          </a:p>
        </p:txBody>
      </p:sp>
      <p:sp>
        <p:nvSpPr>
          <p:cNvPr id="47112" name="Text Box 30"/>
          <p:cNvSpPr txBox="1">
            <a:spLocks noChangeArrowheads="1"/>
          </p:cNvSpPr>
          <p:nvPr/>
        </p:nvSpPr>
        <p:spPr bwMode="auto">
          <a:xfrm>
            <a:off x="4635500" y="3581400"/>
            <a:ext cx="45085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smtClean="0">
                <a:latin typeface="Times New Roman" pitchFamily="18" charset="0"/>
                <a:cs typeface="Miriam" pitchFamily="34" charset="-79"/>
              </a:rPr>
              <a:t>The system relaxed to a new equilibrium state. In the process there was an increase in elastic energy of the environment and the electron’s energy went down. On the overall energy was released (typically) as heat.</a:t>
            </a:r>
            <a:endParaRPr lang="en-US" sz="3200" dirty="0"/>
          </a:p>
        </p:txBody>
      </p:sp>
      <p:sp>
        <p:nvSpPr>
          <p:cNvPr id="50182" name="Text Box 31"/>
          <p:cNvSpPr txBox="1">
            <a:spLocks noChangeArrowheads="1"/>
          </p:cNvSpPr>
          <p:nvPr/>
        </p:nvSpPr>
        <p:spPr bwMode="auto">
          <a:xfrm>
            <a:off x="152399" y="228600"/>
            <a:ext cx="37195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t>Adding a particle will raise the system’s energy by (m*g*h)</a:t>
            </a:r>
            <a:endParaRPr lang="en-US" dirty="0"/>
          </a:p>
        </p:txBody>
      </p:sp>
      <p:sp>
        <p:nvSpPr>
          <p:cNvPr id="47106" name="Line 5"/>
          <p:cNvSpPr>
            <a:spLocks noChangeShapeType="1"/>
          </p:cNvSpPr>
          <p:nvPr/>
        </p:nvSpPr>
        <p:spPr bwMode="auto">
          <a:xfrm>
            <a:off x="3871913" y="2671763"/>
            <a:ext cx="1597025" cy="0"/>
          </a:xfrm>
          <a:prstGeom prst="line">
            <a:avLst/>
          </a:prstGeom>
          <a:noFill/>
          <a:ln w="635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 name="Group 30"/>
          <p:cNvGrpSpPr>
            <a:grpSpLocks/>
          </p:cNvGrpSpPr>
          <p:nvPr/>
        </p:nvGrpSpPr>
        <p:grpSpPr bwMode="auto">
          <a:xfrm>
            <a:off x="914400" y="5086289"/>
            <a:ext cx="6345238" cy="1695510"/>
            <a:chOff x="914400" y="5086301"/>
            <a:chExt cx="6345238" cy="1695847"/>
          </a:xfrm>
        </p:grpSpPr>
        <p:grpSp>
          <p:nvGrpSpPr>
            <p:cNvPr id="50186" name="Group 22"/>
            <p:cNvGrpSpPr>
              <a:grpSpLocks/>
            </p:cNvGrpSpPr>
            <p:nvPr/>
          </p:nvGrpSpPr>
          <p:grpSpPr bwMode="auto">
            <a:xfrm>
              <a:off x="914400" y="5389911"/>
              <a:ext cx="1793875" cy="1392237"/>
              <a:chOff x="2100" y="8550"/>
              <a:chExt cx="1905" cy="1530"/>
            </a:xfrm>
          </p:grpSpPr>
          <p:sp>
            <p:nvSpPr>
              <p:cNvPr id="50192" name="Rectangle 23" descr="Large grid"/>
              <p:cNvSpPr>
                <a:spLocks noChangeArrowheads="1"/>
              </p:cNvSpPr>
              <p:nvPr/>
            </p:nvSpPr>
            <p:spPr bwMode="auto">
              <a:xfrm>
                <a:off x="2100" y="8550"/>
                <a:ext cx="1905" cy="1530"/>
              </a:xfrm>
              <a:prstGeom prst="rect">
                <a:avLst/>
              </a:prstGeom>
              <a:pattFill prst="lgGrid">
                <a:fgClr>
                  <a:srgbClr val="000000"/>
                </a:fgClr>
                <a:bgClr>
                  <a:srgbClr val="FFFFFF"/>
                </a:bgClr>
              </a:pattFill>
              <a:ln w="9525">
                <a:solidFill>
                  <a:srgbClr val="000000"/>
                </a:solidFill>
                <a:miter lim="800000"/>
                <a:headEnd/>
                <a:tailEnd/>
              </a:ln>
            </p:spPr>
            <p:txBody>
              <a:bodyPr/>
              <a:lstStyle/>
              <a:p>
                <a:endParaRPr lang="en-US"/>
              </a:p>
            </p:txBody>
          </p:sp>
          <p:sp>
            <p:nvSpPr>
              <p:cNvPr id="50193" name="Oval 24"/>
              <p:cNvSpPr>
                <a:spLocks noChangeArrowheads="1"/>
              </p:cNvSpPr>
              <p:nvPr/>
            </p:nvSpPr>
            <p:spPr bwMode="auto">
              <a:xfrm>
                <a:off x="2865" y="9135"/>
                <a:ext cx="210" cy="210"/>
              </a:xfrm>
              <a:prstGeom prst="ellipse">
                <a:avLst/>
              </a:prstGeom>
              <a:solidFill>
                <a:srgbClr val="000000"/>
              </a:solidFill>
              <a:ln w="9525">
                <a:solidFill>
                  <a:srgbClr val="000000"/>
                </a:solidFill>
                <a:round/>
                <a:headEnd/>
                <a:tailEnd/>
              </a:ln>
            </p:spPr>
            <p:txBody>
              <a:bodyPr/>
              <a:lstStyle/>
              <a:p>
                <a:endParaRPr lang="en-US"/>
              </a:p>
            </p:txBody>
          </p:sp>
        </p:grpSp>
        <p:grpSp>
          <p:nvGrpSpPr>
            <p:cNvPr id="50187" name="Group 25"/>
            <p:cNvGrpSpPr>
              <a:grpSpLocks/>
            </p:cNvGrpSpPr>
            <p:nvPr/>
          </p:nvGrpSpPr>
          <p:grpSpPr bwMode="auto">
            <a:xfrm>
              <a:off x="5464175" y="5334000"/>
              <a:ext cx="1795463" cy="1390650"/>
              <a:chOff x="6930" y="8460"/>
              <a:chExt cx="1905" cy="1530"/>
            </a:xfrm>
          </p:grpSpPr>
          <p:sp>
            <p:nvSpPr>
              <p:cNvPr id="50189" name="Rectangle 26" descr="Large grid"/>
              <p:cNvSpPr>
                <a:spLocks noChangeArrowheads="1"/>
              </p:cNvSpPr>
              <p:nvPr/>
            </p:nvSpPr>
            <p:spPr bwMode="auto">
              <a:xfrm>
                <a:off x="6930" y="8460"/>
                <a:ext cx="1905" cy="1530"/>
              </a:xfrm>
              <a:prstGeom prst="rect">
                <a:avLst/>
              </a:prstGeom>
              <a:pattFill prst="lgGrid">
                <a:fgClr>
                  <a:srgbClr val="000000"/>
                </a:fgClr>
                <a:bgClr>
                  <a:srgbClr val="FFFFFF"/>
                </a:bgClr>
              </a:pattFill>
              <a:ln w="9525">
                <a:solidFill>
                  <a:srgbClr val="000000"/>
                </a:solidFill>
                <a:miter lim="800000"/>
                <a:headEnd/>
                <a:tailEnd/>
              </a:ln>
            </p:spPr>
            <p:txBody>
              <a:bodyPr/>
              <a:lstStyle/>
              <a:p>
                <a:endParaRPr lang="en-US"/>
              </a:p>
            </p:txBody>
          </p:sp>
          <p:sp>
            <p:nvSpPr>
              <p:cNvPr id="50190" name="Oval 27" descr="Shingle"/>
              <p:cNvSpPr>
                <a:spLocks noChangeArrowheads="1"/>
              </p:cNvSpPr>
              <p:nvPr/>
            </p:nvSpPr>
            <p:spPr bwMode="auto">
              <a:xfrm>
                <a:off x="7455" y="8820"/>
                <a:ext cx="900" cy="930"/>
              </a:xfrm>
              <a:prstGeom prst="ellipse">
                <a:avLst/>
              </a:prstGeom>
              <a:pattFill prst="shingle">
                <a:fgClr>
                  <a:srgbClr val="000000"/>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1" name="Oval 28"/>
              <p:cNvSpPr>
                <a:spLocks noChangeArrowheads="1"/>
              </p:cNvSpPr>
              <p:nvPr/>
            </p:nvSpPr>
            <p:spPr bwMode="auto">
              <a:xfrm>
                <a:off x="7770" y="9162"/>
                <a:ext cx="240" cy="240"/>
              </a:xfrm>
              <a:prstGeom prst="ellipse">
                <a:avLst/>
              </a:prstGeom>
              <a:solidFill>
                <a:srgbClr val="000000"/>
              </a:solidFill>
              <a:ln w="9525">
                <a:solidFill>
                  <a:srgbClr val="000000"/>
                </a:solidFill>
                <a:round/>
                <a:headEnd/>
                <a:tailEnd/>
              </a:ln>
            </p:spPr>
            <p:txBody>
              <a:bodyPr/>
              <a:lstStyle/>
              <a:p>
                <a:endParaRPr lang="en-US"/>
              </a:p>
            </p:txBody>
          </p:sp>
        </p:grpSp>
        <p:sp>
          <p:nvSpPr>
            <p:cNvPr id="50188" name="TextBox 29"/>
            <p:cNvSpPr txBox="1">
              <a:spLocks noChangeArrowheads="1"/>
            </p:cNvSpPr>
            <p:nvPr/>
          </p:nvSpPr>
          <p:spPr bwMode="auto">
            <a:xfrm>
              <a:off x="3437441" y="5086301"/>
              <a:ext cx="2048959" cy="4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t>On a 2D surface</a:t>
              </a:r>
              <a:endParaRPr lang="en-US" dirty="0"/>
            </a:p>
          </p:txBody>
        </p:sp>
      </p:grpSp>
      <p:sp>
        <p:nvSpPr>
          <p:cNvPr id="32" name="TextBox 31"/>
          <p:cNvSpPr txBox="1">
            <a:spLocks noChangeArrowheads="1"/>
          </p:cNvSpPr>
          <p:nvPr/>
        </p:nvSpPr>
        <p:spPr bwMode="auto">
          <a:xfrm>
            <a:off x="7086600" y="5791200"/>
            <a:ext cx="2286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600" b="1" dirty="0" smtClean="0">
                <a:solidFill>
                  <a:srgbClr val="FF0000"/>
                </a:solidFill>
              </a:rPr>
              <a:t>The particle dug himself a hole </a:t>
            </a:r>
          </a:p>
          <a:p>
            <a:pPr algn="l" rtl="0" eaLnBrk="1" hangingPunct="1"/>
            <a:r>
              <a:rPr lang="en-US" sz="1600" b="1" dirty="0" smtClean="0">
                <a:solidFill>
                  <a:srgbClr val="FF0000"/>
                </a:solidFill>
              </a:rPr>
              <a:t>(self localization)</a:t>
            </a:r>
            <a:endParaRPr 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dissolve">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dissolve">
                                      <p:cBhvr>
                                        <p:cTn id="17" dur="500"/>
                                        <p:tgtEl>
                                          <p:spTgt spid="471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right)">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p:bldP spid="47106"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Few General Concepts</a:t>
            </a:r>
          </a:p>
        </p:txBody>
      </p:sp>
      <p:sp>
        <p:nvSpPr>
          <p:cNvPr id="24579" name="Rectangle 3"/>
          <p:cNvSpPr>
            <a:spLocks noGrp="1" noChangeArrowheads="1"/>
          </p:cNvSpPr>
          <p:nvPr>
            <p:ph type="body" idx="1"/>
          </p:nvPr>
        </p:nvSpPr>
        <p:spPr>
          <a:xfrm>
            <a:off x="304800" y="2667000"/>
            <a:ext cx="8534400" cy="3459163"/>
          </a:xfrm>
        </p:spPr>
        <p:txBody>
          <a:bodyPr/>
          <a:lstStyle/>
          <a:p>
            <a:pPr algn="ctr" eaLnBrk="1" hangingPunct="1">
              <a:buFontTx/>
              <a:buNone/>
            </a:pPr>
            <a:r>
              <a:rPr lang="en-US" dirty="0" smtClean="0"/>
              <a:t>The physical scene we would be interested in</a:t>
            </a:r>
          </a:p>
        </p:txBody>
      </p:sp>
    </p:spTree>
    <p:extLst>
      <p:ext uri="{BB962C8B-B14F-4D97-AF65-F5344CB8AC3E}">
        <p14:creationId xmlns:p14="http://schemas.microsoft.com/office/powerpoint/2010/main" val="2071792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3" name="Group 4"/>
          <p:cNvGrpSpPr>
            <a:grpSpLocks/>
          </p:cNvGrpSpPr>
          <p:nvPr/>
        </p:nvGrpSpPr>
        <p:grpSpPr bwMode="auto">
          <a:xfrm>
            <a:off x="381000" y="838200"/>
            <a:ext cx="3257550" cy="2332038"/>
            <a:chOff x="4035" y="3285"/>
            <a:chExt cx="2685" cy="1815"/>
          </a:xfrm>
        </p:grpSpPr>
        <p:sp>
          <p:nvSpPr>
            <p:cNvPr id="2070" name="Rectangle 5" descr="Granite"/>
            <p:cNvSpPr>
              <a:spLocks noChangeArrowheads="1"/>
            </p:cNvSpPr>
            <p:nvPr/>
          </p:nvSpPr>
          <p:spPr bwMode="auto">
            <a:xfrm>
              <a:off x="4035" y="3285"/>
              <a:ext cx="2025" cy="195"/>
            </a:xfrm>
            <a:prstGeom prst="rect">
              <a:avLst/>
            </a:prstGeom>
            <a:blipFill dpi="0" rotWithShape="0">
              <a:blip r:embed="rId3"/>
              <a:srcRect/>
              <a:tile tx="0" ty="0" sx="100000" sy="100000" flip="none" algn="tl"/>
            </a:blipFill>
            <a:ln w="9525">
              <a:solidFill>
                <a:srgbClr val="000000"/>
              </a:solidFill>
              <a:miter lim="800000"/>
              <a:headEnd/>
              <a:tailEnd/>
            </a:ln>
          </p:spPr>
          <p:txBody>
            <a:bodyPr/>
            <a:lstStyle/>
            <a:p>
              <a:endParaRPr lang="en-US"/>
            </a:p>
          </p:txBody>
        </p:sp>
        <p:sp>
          <p:nvSpPr>
            <p:cNvPr id="2071" name="Line 6"/>
            <p:cNvSpPr>
              <a:spLocks noChangeShapeType="1"/>
            </p:cNvSpPr>
            <p:nvPr/>
          </p:nvSpPr>
          <p:spPr bwMode="auto">
            <a:xfrm>
              <a:off x="5010" y="3495"/>
              <a:ext cx="0" cy="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72" name="Freeform 7"/>
            <p:cNvSpPr>
              <a:spLocks/>
            </p:cNvSpPr>
            <p:nvPr/>
          </p:nvSpPr>
          <p:spPr bwMode="auto">
            <a:xfrm>
              <a:off x="4888" y="3795"/>
              <a:ext cx="397" cy="855"/>
            </a:xfrm>
            <a:custGeom>
              <a:avLst/>
              <a:gdLst>
                <a:gd name="T0" fmla="*/ 122 w 397"/>
                <a:gd name="T1" fmla="*/ 0 h 855"/>
                <a:gd name="T2" fmla="*/ 377 w 397"/>
                <a:gd name="T3" fmla="*/ 75 h 855"/>
                <a:gd name="T4" fmla="*/ 2 w 397"/>
                <a:gd name="T5" fmla="*/ 180 h 855"/>
                <a:gd name="T6" fmla="*/ 362 w 397"/>
                <a:gd name="T7" fmla="*/ 285 h 855"/>
                <a:gd name="T8" fmla="*/ 17 w 397"/>
                <a:gd name="T9" fmla="*/ 390 h 855"/>
                <a:gd name="T10" fmla="*/ 347 w 397"/>
                <a:gd name="T11" fmla="*/ 480 h 855"/>
                <a:gd name="T12" fmla="*/ 17 w 397"/>
                <a:gd name="T13" fmla="*/ 570 h 855"/>
                <a:gd name="T14" fmla="*/ 377 w 397"/>
                <a:gd name="T15" fmla="*/ 660 h 855"/>
                <a:gd name="T16" fmla="*/ 32 w 397"/>
                <a:gd name="T17" fmla="*/ 750 h 855"/>
                <a:gd name="T18" fmla="*/ 257 w 397"/>
                <a:gd name="T19" fmla="*/ 855 h 8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855"/>
                <a:gd name="T32" fmla="*/ 397 w 397"/>
                <a:gd name="T33" fmla="*/ 855 h 8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855">
                  <a:moveTo>
                    <a:pt x="122" y="0"/>
                  </a:moveTo>
                  <a:cubicBezTo>
                    <a:pt x="259" y="22"/>
                    <a:pt x="397" y="45"/>
                    <a:pt x="377" y="75"/>
                  </a:cubicBezTo>
                  <a:cubicBezTo>
                    <a:pt x="357" y="105"/>
                    <a:pt x="4" y="145"/>
                    <a:pt x="2" y="180"/>
                  </a:cubicBezTo>
                  <a:cubicBezTo>
                    <a:pt x="0" y="215"/>
                    <a:pt x="360" y="250"/>
                    <a:pt x="362" y="285"/>
                  </a:cubicBezTo>
                  <a:cubicBezTo>
                    <a:pt x="364" y="320"/>
                    <a:pt x="19" y="358"/>
                    <a:pt x="17" y="390"/>
                  </a:cubicBezTo>
                  <a:cubicBezTo>
                    <a:pt x="15" y="422"/>
                    <a:pt x="347" y="450"/>
                    <a:pt x="347" y="480"/>
                  </a:cubicBezTo>
                  <a:cubicBezTo>
                    <a:pt x="347" y="510"/>
                    <a:pt x="12" y="540"/>
                    <a:pt x="17" y="570"/>
                  </a:cubicBezTo>
                  <a:cubicBezTo>
                    <a:pt x="22" y="600"/>
                    <a:pt x="374" y="630"/>
                    <a:pt x="377" y="660"/>
                  </a:cubicBezTo>
                  <a:cubicBezTo>
                    <a:pt x="380" y="690"/>
                    <a:pt x="52" y="718"/>
                    <a:pt x="32" y="750"/>
                  </a:cubicBezTo>
                  <a:cubicBezTo>
                    <a:pt x="12" y="782"/>
                    <a:pt x="134" y="818"/>
                    <a:pt x="257" y="85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3" name="Line 8"/>
            <p:cNvSpPr>
              <a:spLocks noChangeShapeType="1"/>
            </p:cNvSpPr>
            <p:nvPr/>
          </p:nvSpPr>
          <p:spPr bwMode="auto">
            <a:xfrm>
              <a:off x="5145" y="4665"/>
              <a:ext cx="0" cy="4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74" name="AutoShape 9"/>
            <p:cNvSpPr>
              <a:spLocks/>
            </p:cNvSpPr>
            <p:nvPr/>
          </p:nvSpPr>
          <p:spPr bwMode="auto">
            <a:xfrm>
              <a:off x="5640" y="3765"/>
              <a:ext cx="143" cy="990"/>
            </a:xfrm>
            <a:prstGeom prst="rightBrace">
              <a:avLst>
                <a:gd name="adj1" fmla="val 5769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5" name="Text Box 10"/>
            <p:cNvSpPr txBox="1">
              <a:spLocks noChangeArrowheads="1"/>
            </p:cNvSpPr>
            <p:nvPr/>
          </p:nvSpPr>
          <p:spPr bwMode="auto">
            <a:xfrm>
              <a:off x="5805" y="4035"/>
              <a:ext cx="915"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400">
                  <a:latin typeface="Times New Roman" pitchFamily="18" charset="0"/>
                </a:rPr>
                <a:t>Q</a:t>
              </a:r>
              <a:r>
                <a:rPr lang="en-US" sz="2400" baseline="-25000">
                  <a:latin typeface="Times New Roman" pitchFamily="18" charset="0"/>
                </a:rPr>
                <a:t>0</a:t>
              </a:r>
              <a:endParaRPr lang="en-US" sz="2400">
                <a:latin typeface="Times New Roman" pitchFamily="18" charset="0"/>
              </a:endParaRPr>
            </a:p>
            <a:p>
              <a:pPr eaLnBrk="1" hangingPunct="1"/>
              <a:r>
                <a:rPr lang="en-US" sz="2400">
                  <a:latin typeface="Times New Roman" pitchFamily="18" charset="0"/>
                </a:rPr>
                <a:t>E</a:t>
              </a:r>
              <a:r>
                <a:rPr lang="en-US" sz="2400" baseline="-25000">
                  <a:latin typeface="Times New Roman" pitchFamily="18" charset="0"/>
                </a:rPr>
                <a:t>0spring</a:t>
              </a:r>
              <a:endParaRPr lang="en-US" sz="3600"/>
            </a:p>
          </p:txBody>
        </p:sp>
      </p:grpSp>
      <p:grpSp>
        <p:nvGrpSpPr>
          <p:cNvPr id="2054" name="Group 11"/>
          <p:cNvGrpSpPr>
            <a:grpSpLocks/>
          </p:cNvGrpSpPr>
          <p:nvPr/>
        </p:nvGrpSpPr>
        <p:grpSpPr bwMode="auto">
          <a:xfrm>
            <a:off x="6248400" y="685800"/>
            <a:ext cx="2303463" cy="2578100"/>
            <a:chOff x="7350" y="6041"/>
            <a:chExt cx="2445" cy="2835"/>
          </a:xfrm>
        </p:grpSpPr>
        <p:sp>
          <p:nvSpPr>
            <p:cNvPr id="2063" name="Rectangle 12" descr="Granite"/>
            <p:cNvSpPr>
              <a:spLocks noChangeArrowheads="1"/>
            </p:cNvSpPr>
            <p:nvPr/>
          </p:nvSpPr>
          <p:spPr bwMode="auto">
            <a:xfrm>
              <a:off x="7350" y="6041"/>
              <a:ext cx="1920" cy="195"/>
            </a:xfrm>
            <a:prstGeom prst="rect">
              <a:avLst/>
            </a:prstGeom>
            <a:blipFill dpi="0" rotWithShape="0">
              <a:blip r:embed="rId3"/>
              <a:srcRect/>
              <a:tile tx="0" ty="0" sx="100000" sy="100000" flip="none" algn="tl"/>
            </a:blipFill>
            <a:ln w="9525">
              <a:solidFill>
                <a:srgbClr val="000000"/>
              </a:solidFill>
              <a:miter lim="800000"/>
              <a:headEnd/>
              <a:tailEnd/>
            </a:ln>
          </p:spPr>
          <p:txBody>
            <a:bodyPr/>
            <a:lstStyle/>
            <a:p>
              <a:endParaRPr lang="en-US"/>
            </a:p>
          </p:txBody>
        </p:sp>
        <p:sp>
          <p:nvSpPr>
            <p:cNvPr id="2064" name="Line 13"/>
            <p:cNvSpPr>
              <a:spLocks noChangeShapeType="1"/>
            </p:cNvSpPr>
            <p:nvPr/>
          </p:nvSpPr>
          <p:spPr bwMode="auto">
            <a:xfrm>
              <a:off x="8250" y="6251"/>
              <a:ext cx="0" cy="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5" name="Freeform 14"/>
            <p:cNvSpPr>
              <a:spLocks/>
            </p:cNvSpPr>
            <p:nvPr/>
          </p:nvSpPr>
          <p:spPr bwMode="auto">
            <a:xfrm>
              <a:off x="8128" y="6551"/>
              <a:ext cx="397" cy="1650"/>
            </a:xfrm>
            <a:custGeom>
              <a:avLst/>
              <a:gdLst>
                <a:gd name="T0" fmla="*/ 122 w 397"/>
                <a:gd name="T1" fmla="*/ 0 h 855"/>
                <a:gd name="T2" fmla="*/ 377 w 397"/>
                <a:gd name="T3" fmla="*/ 1042 h 855"/>
                <a:gd name="T4" fmla="*/ 2 w 397"/>
                <a:gd name="T5" fmla="*/ 2495 h 855"/>
                <a:gd name="T6" fmla="*/ 362 w 397"/>
                <a:gd name="T7" fmla="*/ 3952 h 855"/>
                <a:gd name="T8" fmla="*/ 17 w 397"/>
                <a:gd name="T9" fmla="*/ 5411 h 855"/>
                <a:gd name="T10" fmla="*/ 347 w 397"/>
                <a:gd name="T11" fmla="*/ 6656 h 855"/>
                <a:gd name="T12" fmla="*/ 17 w 397"/>
                <a:gd name="T13" fmla="*/ 7906 h 855"/>
                <a:gd name="T14" fmla="*/ 377 w 397"/>
                <a:gd name="T15" fmla="*/ 9157 h 855"/>
                <a:gd name="T16" fmla="*/ 32 w 397"/>
                <a:gd name="T17" fmla="*/ 10398 h 855"/>
                <a:gd name="T18" fmla="*/ 257 w 397"/>
                <a:gd name="T19" fmla="*/ 11859 h 8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855"/>
                <a:gd name="T32" fmla="*/ 397 w 397"/>
                <a:gd name="T33" fmla="*/ 855 h 8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855">
                  <a:moveTo>
                    <a:pt x="122" y="0"/>
                  </a:moveTo>
                  <a:cubicBezTo>
                    <a:pt x="259" y="22"/>
                    <a:pt x="397" y="45"/>
                    <a:pt x="377" y="75"/>
                  </a:cubicBezTo>
                  <a:cubicBezTo>
                    <a:pt x="357" y="105"/>
                    <a:pt x="4" y="145"/>
                    <a:pt x="2" y="180"/>
                  </a:cubicBezTo>
                  <a:cubicBezTo>
                    <a:pt x="0" y="215"/>
                    <a:pt x="360" y="250"/>
                    <a:pt x="362" y="285"/>
                  </a:cubicBezTo>
                  <a:cubicBezTo>
                    <a:pt x="364" y="320"/>
                    <a:pt x="19" y="358"/>
                    <a:pt x="17" y="390"/>
                  </a:cubicBezTo>
                  <a:cubicBezTo>
                    <a:pt x="15" y="422"/>
                    <a:pt x="347" y="450"/>
                    <a:pt x="347" y="480"/>
                  </a:cubicBezTo>
                  <a:cubicBezTo>
                    <a:pt x="347" y="510"/>
                    <a:pt x="12" y="540"/>
                    <a:pt x="17" y="570"/>
                  </a:cubicBezTo>
                  <a:cubicBezTo>
                    <a:pt x="22" y="600"/>
                    <a:pt x="374" y="630"/>
                    <a:pt x="377" y="660"/>
                  </a:cubicBezTo>
                  <a:cubicBezTo>
                    <a:pt x="380" y="690"/>
                    <a:pt x="52" y="718"/>
                    <a:pt x="32" y="750"/>
                  </a:cubicBezTo>
                  <a:cubicBezTo>
                    <a:pt x="12" y="782"/>
                    <a:pt x="134" y="818"/>
                    <a:pt x="257" y="85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6" name="Line 15"/>
            <p:cNvSpPr>
              <a:spLocks noChangeShapeType="1"/>
            </p:cNvSpPr>
            <p:nvPr/>
          </p:nvSpPr>
          <p:spPr bwMode="auto">
            <a:xfrm>
              <a:off x="8385" y="8201"/>
              <a:ext cx="0" cy="4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 name="AutoShape 16"/>
            <p:cNvSpPr>
              <a:spLocks/>
            </p:cNvSpPr>
            <p:nvPr/>
          </p:nvSpPr>
          <p:spPr bwMode="auto">
            <a:xfrm>
              <a:off x="8880" y="6521"/>
              <a:ext cx="113" cy="1680"/>
            </a:xfrm>
            <a:prstGeom prst="rightBrace">
              <a:avLst>
                <a:gd name="adj1" fmla="val 12389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 name="Text Box 17"/>
            <p:cNvSpPr txBox="1">
              <a:spLocks noChangeArrowheads="1"/>
            </p:cNvSpPr>
            <p:nvPr/>
          </p:nvSpPr>
          <p:spPr bwMode="auto">
            <a:xfrm>
              <a:off x="9120" y="7136"/>
              <a:ext cx="67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latin typeface="Times New Roman" pitchFamily="18" charset="0"/>
                </a:rPr>
                <a:t>Q</a:t>
              </a:r>
              <a:endParaRPr lang="en-US" sz="3200"/>
            </a:p>
          </p:txBody>
        </p:sp>
        <p:sp>
          <p:nvSpPr>
            <p:cNvPr id="2069" name="Oval 18"/>
            <p:cNvSpPr>
              <a:spLocks noChangeArrowheads="1"/>
            </p:cNvSpPr>
            <p:nvPr/>
          </p:nvSpPr>
          <p:spPr bwMode="auto">
            <a:xfrm>
              <a:off x="8265" y="8651"/>
              <a:ext cx="225" cy="225"/>
            </a:xfrm>
            <a:prstGeom prst="ellipse">
              <a:avLst/>
            </a:prstGeom>
            <a:solidFill>
              <a:srgbClr val="000000"/>
            </a:solidFill>
            <a:ln w="9525">
              <a:solidFill>
                <a:srgbClr val="000000"/>
              </a:solidFill>
              <a:round/>
              <a:headEnd/>
              <a:tailEnd/>
            </a:ln>
          </p:spPr>
          <p:txBody>
            <a:bodyPr/>
            <a:lstStyle/>
            <a:p>
              <a:endParaRPr lang="en-US"/>
            </a:p>
          </p:txBody>
        </p:sp>
      </p:grpSp>
      <p:graphicFrame>
        <p:nvGraphicFramePr>
          <p:cNvPr id="2050" name="Object 20"/>
          <p:cNvGraphicFramePr>
            <a:graphicFrameLocks noChangeAspect="1"/>
          </p:cNvGraphicFramePr>
          <p:nvPr/>
        </p:nvGraphicFramePr>
        <p:xfrm>
          <a:off x="2209800" y="3163888"/>
          <a:ext cx="4267200" cy="3617912"/>
        </p:xfrm>
        <a:graphic>
          <a:graphicData uri="http://schemas.openxmlformats.org/presentationml/2006/ole">
            <mc:AlternateContent xmlns:mc="http://schemas.openxmlformats.org/markup-compatibility/2006">
              <mc:Choice xmlns:v="urn:schemas-microsoft-com:vml" Requires="v">
                <p:oleObj spid="_x0000_s2100" name="KGPlot" r:id="rId4" imgW="6858000" imgH="5816520" progId="KGraph_Plot">
                  <p:embed/>
                </p:oleObj>
              </mc:Choice>
              <mc:Fallback>
                <p:oleObj name="KGPlot" r:id="rId4" imgW="6858000" imgH="5816520" progId="KGraph_Plot">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163888"/>
                        <a:ext cx="4267200"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7" name="Object 21"/>
          <p:cNvGraphicFramePr>
            <a:graphicFrameLocks noChangeAspect="1"/>
          </p:cNvGraphicFramePr>
          <p:nvPr/>
        </p:nvGraphicFramePr>
        <p:xfrm>
          <a:off x="2438400" y="2478088"/>
          <a:ext cx="4267200" cy="3617912"/>
        </p:xfrm>
        <a:graphic>
          <a:graphicData uri="http://schemas.openxmlformats.org/presentationml/2006/ole">
            <mc:AlternateContent xmlns:mc="http://schemas.openxmlformats.org/markup-compatibility/2006">
              <mc:Choice xmlns:v="urn:schemas-microsoft-com:vml" Requires="v">
                <p:oleObj spid="_x0000_s2101" name="KGPlot" r:id="rId6" imgW="6858000" imgH="5816520" progId="KGraph_Plot">
                  <p:embed/>
                </p:oleObj>
              </mc:Choice>
              <mc:Fallback>
                <p:oleObj name="KGPlot" r:id="rId6" imgW="6858000" imgH="5816520" progId="KGraph_Plot">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478088"/>
                        <a:ext cx="4267200"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22"/>
          <p:cNvSpPr txBox="1">
            <a:spLocks noChangeArrowheads="1"/>
          </p:cNvSpPr>
          <p:nvPr/>
        </p:nvSpPr>
        <p:spPr bwMode="auto">
          <a:xfrm>
            <a:off x="5305425" y="48006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rgbClr val="FF0000"/>
                </a:solidFill>
              </a:rPr>
              <a:t>A</a:t>
            </a:r>
          </a:p>
        </p:txBody>
      </p:sp>
      <p:sp>
        <p:nvSpPr>
          <p:cNvPr id="45079" name="Text Box 23"/>
          <p:cNvSpPr txBox="1">
            <a:spLocks noChangeArrowheads="1"/>
          </p:cNvSpPr>
          <p:nvPr/>
        </p:nvSpPr>
        <p:spPr bwMode="auto">
          <a:xfrm>
            <a:off x="5734050" y="33162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chemeClr val="accent2"/>
                </a:solidFill>
              </a:rPr>
              <a:t>A*</a:t>
            </a:r>
          </a:p>
        </p:txBody>
      </p:sp>
      <p:sp>
        <p:nvSpPr>
          <p:cNvPr id="2057" name="Text Box 30"/>
          <p:cNvSpPr txBox="1">
            <a:spLocks noChangeArrowheads="1"/>
          </p:cNvSpPr>
          <p:nvPr/>
        </p:nvSpPr>
        <p:spPr bwMode="auto">
          <a:xfrm>
            <a:off x="1371600" y="381000"/>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rgbClr val="FF0000"/>
                </a:solidFill>
              </a:rPr>
              <a:t>A</a:t>
            </a:r>
          </a:p>
        </p:txBody>
      </p:sp>
      <p:sp>
        <p:nvSpPr>
          <p:cNvPr id="2058" name="Text Box 31"/>
          <p:cNvSpPr txBox="1">
            <a:spLocks noChangeArrowheads="1"/>
          </p:cNvSpPr>
          <p:nvPr/>
        </p:nvSpPr>
        <p:spPr bwMode="auto">
          <a:xfrm>
            <a:off x="6934200" y="304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chemeClr val="accent2"/>
                </a:solidFill>
              </a:rPr>
              <a:t>A*</a:t>
            </a:r>
          </a:p>
        </p:txBody>
      </p:sp>
      <p:sp>
        <p:nvSpPr>
          <p:cNvPr id="2059" name="Line 32"/>
          <p:cNvSpPr>
            <a:spLocks noChangeShapeType="1"/>
          </p:cNvSpPr>
          <p:nvPr/>
        </p:nvSpPr>
        <p:spPr bwMode="auto">
          <a:xfrm>
            <a:off x="1828800" y="3124200"/>
            <a:ext cx="1600200" cy="19050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5089" name="Line 33"/>
          <p:cNvSpPr>
            <a:spLocks noChangeShapeType="1"/>
          </p:cNvSpPr>
          <p:nvPr/>
        </p:nvSpPr>
        <p:spPr bwMode="auto">
          <a:xfrm flipV="1">
            <a:off x="5791200" y="2438400"/>
            <a:ext cx="11430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2" name="Object 21"/>
          <p:cNvGraphicFramePr>
            <a:graphicFrameLocks noChangeAspect="1"/>
          </p:cNvGraphicFramePr>
          <p:nvPr/>
        </p:nvGraphicFramePr>
        <p:xfrm>
          <a:off x="2209800" y="2286000"/>
          <a:ext cx="4267200" cy="3617913"/>
        </p:xfrm>
        <a:graphic>
          <a:graphicData uri="http://schemas.openxmlformats.org/presentationml/2006/ole">
            <mc:AlternateContent xmlns:mc="http://schemas.openxmlformats.org/markup-compatibility/2006">
              <mc:Choice xmlns:v="urn:schemas-microsoft-com:vml" Requires="v">
                <p:oleObj spid="_x0000_s2102" name="KGPlot" r:id="rId8" imgW="6858000" imgH="5816520" progId="KGraph_Plot">
                  <p:embed/>
                </p:oleObj>
              </mc:Choice>
              <mc:Fallback>
                <p:oleObj name="KGPlot" r:id="rId8" imgW="6858000" imgH="5816520" progId="KGraph_Plot">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286000"/>
                        <a:ext cx="4267200"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 name="TextBox 25"/>
          <p:cNvSpPr txBox="1">
            <a:spLocks noChangeArrowheads="1"/>
          </p:cNvSpPr>
          <p:nvPr/>
        </p:nvSpPr>
        <p:spPr bwMode="auto">
          <a:xfrm>
            <a:off x="6248400" y="4724400"/>
            <a:ext cx="2546350" cy="1323439"/>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t>If the potential energy of the mass would not depend on its vertical position</a:t>
            </a:r>
            <a:endParaRPr lang="en-US" dirty="0"/>
          </a:p>
        </p:txBody>
      </p:sp>
      <p:cxnSp>
        <p:nvCxnSpPr>
          <p:cNvPr id="2062" name="Straight Arrow Connector 27"/>
          <p:cNvCxnSpPr>
            <a:cxnSpLocks noChangeShapeType="1"/>
          </p:cNvCxnSpPr>
          <p:nvPr/>
        </p:nvCxnSpPr>
        <p:spPr bwMode="auto">
          <a:xfrm rot="10800000">
            <a:off x="5029200" y="4267200"/>
            <a:ext cx="1295400" cy="457200"/>
          </a:xfrm>
          <a:prstGeom prst="straightConnector1">
            <a:avLst/>
          </a:prstGeom>
          <a:noFill/>
          <a:ln w="28575" algn="ctr">
            <a:solidFill>
              <a:srgbClr val="FF0000"/>
            </a:solidFill>
            <a:prstDash val="dash"/>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5077"/>
                                        </p:tgtEl>
                                        <p:attrNameLst>
                                          <p:attrName>style.visibility</p:attrName>
                                        </p:attrNameLst>
                                      </p:cBhvr>
                                      <p:to>
                                        <p:strVal val="visible"/>
                                      </p:to>
                                    </p:set>
                                    <p:animEffect transition="in" filter="dissolve">
                                      <p:cBhvr>
                                        <p:cTn id="12" dur="500"/>
                                        <p:tgtEl>
                                          <p:spTgt spid="45077"/>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5079"/>
                                        </p:tgtEl>
                                        <p:attrNameLst>
                                          <p:attrName>style.visibility</p:attrName>
                                        </p:attrNameLst>
                                      </p:cBhvr>
                                      <p:to>
                                        <p:strVal val="visible"/>
                                      </p:to>
                                    </p:set>
                                    <p:animEffect transition="in" filter="dissolve">
                                      <p:cBhvr>
                                        <p:cTn id="16" dur="500"/>
                                        <p:tgtEl>
                                          <p:spTgt spid="45079"/>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45089"/>
                                        </p:tgtEl>
                                        <p:attrNameLst>
                                          <p:attrName>style.visibility</p:attrName>
                                        </p:attrNameLst>
                                      </p:cBhvr>
                                      <p:to>
                                        <p:strVal val="visible"/>
                                      </p:to>
                                    </p:set>
                                    <p:animEffect transition="in" filter="dissolve">
                                      <p:cBhvr>
                                        <p:cTn id="20" dur="500"/>
                                        <p:tgtEl>
                                          <p:spTgt spid="45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9" grpId="0"/>
      <p:bldP spid="450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7" name="Group 11"/>
          <p:cNvGrpSpPr>
            <a:grpSpLocks/>
          </p:cNvGrpSpPr>
          <p:nvPr/>
        </p:nvGrpSpPr>
        <p:grpSpPr bwMode="auto">
          <a:xfrm>
            <a:off x="6248400" y="685800"/>
            <a:ext cx="2303463" cy="2578100"/>
            <a:chOff x="7350" y="6041"/>
            <a:chExt cx="2445" cy="2835"/>
          </a:xfrm>
        </p:grpSpPr>
        <p:sp>
          <p:nvSpPr>
            <p:cNvPr id="3086" name="Rectangle 12" descr="Granite"/>
            <p:cNvSpPr>
              <a:spLocks noChangeArrowheads="1"/>
            </p:cNvSpPr>
            <p:nvPr/>
          </p:nvSpPr>
          <p:spPr bwMode="auto">
            <a:xfrm>
              <a:off x="7350" y="6041"/>
              <a:ext cx="1920" cy="195"/>
            </a:xfrm>
            <a:prstGeom prst="rect">
              <a:avLst/>
            </a:prstGeom>
            <a:blipFill dpi="0" rotWithShape="0">
              <a:blip r:embed="rId3"/>
              <a:srcRect/>
              <a:tile tx="0" ty="0" sx="100000" sy="100000" flip="none" algn="tl"/>
            </a:blipFill>
            <a:ln w="9525">
              <a:solidFill>
                <a:srgbClr val="000000"/>
              </a:solidFill>
              <a:miter lim="800000"/>
              <a:headEnd/>
              <a:tailEnd/>
            </a:ln>
          </p:spPr>
          <p:txBody>
            <a:bodyPr/>
            <a:lstStyle/>
            <a:p>
              <a:endParaRPr lang="en-US"/>
            </a:p>
          </p:txBody>
        </p:sp>
        <p:sp>
          <p:nvSpPr>
            <p:cNvPr id="3087" name="Line 13"/>
            <p:cNvSpPr>
              <a:spLocks noChangeShapeType="1"/>
            </p:cNvSpPr>
            <p:nvPr/>
          </p:nvSpPr>
          <p:spPr bwMode="auto">
            <a:xfrm>
              <a:off x="8250" y="6251"/>
              <a:ext cx="0" cy="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88" name="Freeform 14"/>
            <p:cNvSpPr>
              <a:spLocks/>
            </p:cNvSpPr>
            <p:nvPr/>
          </p:nvSpPr>
          <p:spPr bwMode="auto">
            <a:xfrm>
              <a:off x="8128" y="6551"/>
              <a:ext cx="397" cy="1650"/>
            </a:xfrm>
            <a:custGeom>
              <a:avLst/>
              <a:gdLst>
                <a:gd name="T0" fmla="*/ 122 w 397"/>
                <a:gd name="T1" fmla="*/ 0 h 855"/>
                <a:gd name="T2" fmla="*/ 377 w 397"/>
                <a:gd name="T3" fmla="*/ 1042 h 855"/>
                <a:gd name="T4" fmla="*/ 2 w 397"/>
                <a:gd name="T5" fmla="*/ 2495 h 855"/>
                <a:gd name="T6" fmla="*/ 362 w 397"/>
                <a:gd name="T7" fmla="*/ 3952 h 855"/>
                <a:gd name="T8" fmla="*/ 17 w 397"/>
                <a:gd name="T9" fmla="*/ 5411 h 855"/>
                <a:gd name="T10" fmla="*/ 347 w 397"/>
                <a:gd name="T11" fmla="*/ 6656 h 855"/>
                <a:gd name="T12" fmla="*/ 17 w 397"/>
                <a:gd name="T13" fmla="*/ 7906 h 855"/>
                <a:gd name="T14" fmla="*/ 377 w 397"/>
                <a:gd name="T15" fmla="*/ 9157 h 855"/>
                <a:gd name="T16" fmla="*/ 32 w 397"/>
                <a:gd name="T17" fmla="*/ 10398 h 855"/>
                <a:gd name="T18" fmla="*/ 257 w 397"/>
                <a:gd name="T19" fmla="*/ 11859 h 8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
                <a:gd name="T31" fmla="*/ 0 h 855"/>
                <a:gd name="T32" fmla="*/ 397 w 397"/>
                <a:gd name="T33" fmla="*/ 855 h 8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 h="855">
                  <a:moveTo>
                    <a:pt x="122" y="0"/>
                  </a:moveTo>
                  <a:cubicBezTo>
                    <a:pt x="259" y="22"/>
                    <a:pt x="397" y="45"/>
                    <a:pt x="377" y="75"/>
                  </a:cubicBezTo>
                  <a:cubicBezTo>
                    <a:pt x="357" y="105"/>
                    <a:pt x="4" y="145"/>
                    <a:pt x="2" y="180"/>
                  </a:cubicBezTo>
                  <a:cubicBezTo>
                    <a:pt x="0" y="215"/>
                    <a:pt x="360" y="250"/>
                    <a:pt x="362" y="285"/>
                  </a:cubicBezTo>
                  <a:cubicBezTo>
                    <a:pt x="364" y="320"/>
                    <a:pt x="19" y="358"/>
                    <a:pt x="17" y="390"/>
                  </a:cubicBezTo>
                  <a:cubicBezTo>
                    <a:pt x="15" y="422"/>
                    <a:pt x="347" y="450"/>
                    <a:pt x="347" y="480"/>
                  </a:cubicBezTo>
                  <a:cubicBezTo>
                    <a:pt x="347" y="510"/>
                    <a:pt x="12" y="540"/>
                    <a:pt x="17" y="570"/>
                  </a:cubicBezTo>
                  <a:cubicBezTo>
                    <a:pt x="22" y="600"/>
                    <a:pt x="374" y="630"/>
                    <a:pt x="377" y="660"/>
                  </a:cubicBezTo>
                  <a:cubicBezTo>
                    <a:pt x="380" y="690"/>
                    <a:pt x="52" y="718"/>
                    <a:pt x="32" y="750"/>
                  </a:cubicBezTo>
                  <a:cubicBezTo>
                    <a:pt x="12" y="782"/>
                    <a:pt x="134" y="818"/>
                    <a:pt x="257" y="855"/>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89" name="Line 15"/>
            <p:cNvSpPr>
              <a:spLocks noChangeShapeType="1"/>
            </p:cNvSpPr>
            <p:nvPr/>
          </p:nvSpPr>
          <p:spPr bwMode="auto">
            <a:xfrm>
              <a:off x="8385" y="8201"/>
              <a:ext cx="0" cy="4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90" name="AutoShape 16"/>
            <p:cNvSpPr>
              <a:spLocks/>
            </p:cNvSpPr>
            <p:nvPr/>
          </p:nvSpPr>
          <p:spPr bwMode="auto">
            <a:xfrm>
              <a:off x="8880" y="6521"/>
              <a:ext cx="113" cy="1680"/>
            </a:xfrm>
            <a:prstGeom prst="rightBrace">
              <a:avLst>
                <a:gd name="adj1" fmla="val 12389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1" name="Text Box 17"/>
            <p:cNvSpPr txBox="1">
              <a:spLocks noChangeArrowheads="1"/>
            </p:cNvSpPr>
            <p:nvPr/>
          </p:nvSpPr>
          <p:spPr bwMode="auto">
            <a:xfrm>
              <a:off x="9120" y="7136"/>
              <a:ext cx="675"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latin typeface="Times New Roman" pitchFamily="18" charset="0"/>
                </a:rPr>
                <a:t>Q</a:t>
              </a:r>
              <a:endParaRPr lang="en-US" sz="3200"/>
            </a:p>
          </p:txBody>
        </p:sp>
        <p:sp>
          <p:nvSpPr>
            <p:cNvPr id="3092" name="Oval 18"/>
            <p:cNvSpPr>
              <a:spLocks noChangeArrowheads="1"/>
            </p:cNvSpPr>
            <p:nvPr/>
          </p:nvSpPr>
          <p:spPr bwMode="auto">
            <a:xfrm>
              <a:off x="8265" y="8651"/>
              <a:ext cx="225" cy="225"/>
            </a:xfrm>
            <a:prstGeom prst="ellipse">
              <a:avLst/>
            </a:prstGeom>
            <a:solidFill>
              <a:srgbClr val="000000"/>
            </a:solidFill>
            <a:ln w="9525">
              <a:solidFill>
                <a:srgbClr val="000000"/>
              </a:solidFill>
              <a:round/>
              <a:headEnd/>
              <a:tailEnd/>
            </a:ln>
          </p:spPr>
          <p:txBody>
            <a:bodyPr/>
            <a:lstStyle/>
            <a:p>
              <a:endParaRPr lang="en-US"/>
            </a:p>
          </p:txBody>
        </p:sp>
      </p:grpSp>
      <p:graphicFrame>
        <p:nvGraphicFramePr>
          <p:cNvPr id="3074" name="Object 20"/>
          <p:cNvGraphicFramePr>
            <a:graphicFrameLocks noChangeAspect="1"/>
          </p:cNvGraphicFramePr>
          <p:nvPr/>
        </p:nvGraphicFramePr>
        <p:xfrm>
          <a:off x="2209800" y="3163888"/>
          <a:ext cx="4267200" cy="3617912"/>
        </p:xfrm>
        <a:graphic>
          <a:graphicData uri="http://schemas.openxmlformats.org/presentationml/2006/ole">
            <mc:AlternateContent xmlns:mc="http://schemas.openxmlformats.org/markup-compatibility/2006">
              <mc:Choice xmlns:v="urn:schemas-microsoft-com:vml" Requires="v">
                <p:oleObj spid="_x0000_s3117" name="KGPlot" r:id="rId4" imgW="6858000" imgH="5816520" progId="KGraph_Plot">
                  <p:embed/>
                </p:oleObj>
              </mc:Choice>
              <mc:Fallback>
                <p:oleObj name="KGPlot" r:id="rId4" imgW="6858000" imgH="5816520" progId="KGraph_Plot">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163888"/>
                        <a:ext cx="4267200"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77" name="Object 21"/>
          <p:cNvGraphicFramePr>
            <a:graphicFrameLocks noChangeAspect="1"/>
          </p:cNvGraphicFramePr>
          <p:nvPr/>
        </p:nvGraphicFramePr>
        <p:xfrm>
          <a:off x="2438400" y="2478088"/>
          <a:ext cx="4267200" cy="3617912"/>
        </p:xfrm>
        <a:graphic>
          <a:graphicData uri="http://schemas.openxmlformats.org/presentationml/2006/ole">
            <mc:AlternateContent xmlns:mc="http://schemas.openxmlformats.org/markup-compatibility/2006">
              <mc:Choice xmlns:v="urn:schemas-microsoft-com:vml" Requires="v">
                <p:oleObj spid="_x0000_s3118" name="KGPlot" r:id="rId6" imgW="6858000" imgH="5816520" progId="KGraph_Plot">
                  <p:embed/>
                </p:oleObj>
              </mc:Choice>
              <mc:Fallback>
                <p:oleObj name="KGPlot" r:id="rId6" imgW="6858000" imgH="5816520" progId="KGraph_Plot">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478088"/>
                        <a:ext cx="4267200" cy="361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23"/>
          <p:cNvSpPr txBox="1">
            <a:spLocks noChangeArrowheads="1"/>
          </p:cNvSpPr>
          <p:nvPr/>
        </p:nvSpPr>
        <p:spPr bwMode="auto">
          <a:xfrm>
            <a:off x="5734050" y="3316288"/>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chemeClr val="accent2"/>
                </a:solidFill>
              </a:rPr>
              <a:t>A*</a:t>
            </a:r>
          </a:p>
        </p:txBody>
      </p:sp>
      <p:sp>
        <p:nvSpPr>
          <p:cNvPr id="3079" name="Text Box 31"/>
          <p:cNvSpPr txBox="1">
            <a:spLocks noChangeArrowheads="1"/>
          </p:cNvSpPr>
          <p:nvPr/>
        </p:nvSpPr>
        <p:spPr bwMode="auto">
          <a:xfrm>
            <a:off x="6934200" y="304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chemeClr val="accent2"/>
                </a:solidFill>
              </a:rPr>
              <a:t>A*</a:t>
            </a:r>
          </a:p>
        </p:txBody>
      </p:sp>
      <p:sp>
        <p:nvSpPr>
          <p:cNvPr id="3080" name="Line 33"/>
          <p:cNvSpPr>
            <a:spLocks noChangeShapeType="1"/>
          </p:cNvSpPr>
          <p:nvPr/>
        </p:nvSpPr>
        <p:spPr bwMode="auto">
          <a:xfrm flipV="1">
            <a:off x="5791200" y="2438400"/>
            <a:ext cx="1143000" cy="914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2" name="Object 21"/>
          <p:cNvGraphicFramePr>
            <a:graphicFrameLocks noChangeAspect="1"/>
          </p:cNvGraphicFramePr>
          <p:nvPr/>
        </p:nvGraphicFramePr>
        <p:xfrm>
          <a:off x="2209800" y="2286000"/>
          <a:ext cx="4267200" cy="3617913"/>
        </p:xfrm>
        <a:graphic>
          <a:graphicData uri="http://schemas.openxmlformats.org/presentationml/2006/ole">
            <mc:AlternateContent xmlns:mc="http://schemas.openxmlformats.org/markup-compatibility/2006">
              <mc:Choice xmlns:v="urn:schemas-microsoft-com:vml" Requires="v">
                <p:oleObj spid="_x0000_s3119" name="KGPlot" r:id="rId8" imgW="6858000" imgH="5816520" progId="KGraph_Plot">
                  <p:embed/>
                </p:oleObj>
              </mc:Choice>
              <mc:Fallback>
                <p:oleObj name="KGPlot" r:id="rId8" imgW="6858000" imgH="5816520" progId="KGraph_Plot">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286000"/>
                        <a:ext cx="4267200"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TextBox 25"/>
          <p:cNvSpPr txBox="1">
            <a:spLocks noChangeArrowheads="1"/>
          </p:cNvSpPr>
          <p:nvPr/>
        </p:nvSpPr>
        <p:spPr bwMode="auto">
          <a:xfrm>
            <a:off x="6248400" y="4724400"/>
            <a:ext cx="2546350" cy="1323439"/>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t>If the potential energy of the mass would not depend on its vertical position</a:t>
            </a:r>
            <a:endParaRPr lang="en-US" dirty="0"/>
          </a:p>
        </p:txBody>
      </p:sp>
      <p:cxnSp>
        <p:nvCxnSpPr>
          <p:cNvPr id="3082" name="Straight Arrow Connector 27"/>
          <p:cNvCxnSpPr>
            <a:cxnSpLocks noChangeShapeType="1"/>
          </p:cNvCxnSpPr>
          <p:nvPr/>
        </p:nvCxnSpPr>
        <p:spPr bwMode="auto">
          <a:xfrm rot="10800000">
            <a:off x="5029200" y="4267200"/>
            <a:ext cx="1295400" cy="457200"/>
          </a:xfrm>
          <a:prstGeom prst="straightConnector1">
            <a:avLst/>
          </a:prstGeom>
          <a:noFill/>
          <a:ln w="28575" algn="ctr">
            <a:solidFill>
              <a:srgbClr val="FF0000"/>
            </a:solidFill>
            <a:prstDash val="dash"/>
            <a:round/>
            <a:headEnd/>
            <a:tailEnd type="arrow" w="med" len="med"/>
          </a:ln>
          <a:extLst>
            <a:ext uri="{909E8E84-426E-40DD-AFC4-6F175D3DCCD1}">
              <a14:hiddenFill xmlns:a14="http://schemas.microsoft.com/office/drawing/2010/main">
                <a:noFill/>
              </a14:hiddenFill>
            </a:ext>
          </a:extLst>
        </p:spPr>
      </p:cxnSp>
      <p:sp>
        <p:nvSpPr>
          <p:cNvPr id="3083" name="Text Box 22"/>
          <p:cNvSpPr txBox="1">
            <a:spLocks noChangeArrowheads="1"/>
          </p:cNvSpPr>
          <p:nvPr/>
        </p:nvSpPr>
        <p:spPr bwMode="auto">
          <a:xfrm>
            <a:off x="4438650" y="3962400"/>
            <a:ext cx="40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b="1">
                <a:solidFill>
                  <a:srgbClr val="FF0000"/>
                </a:solidFill>
              </a:rPr>
              <a:t>A’</a:t>
            </a:r>
          </a:p>
        </p:txBody>
      </p:sp>
      <p:sp>
        <p:nvSpPr>
          <p:cNvPr id="3084" name="TextBox 28"/>
          <p:cNvSpPr txBox="1">
            <a:spLocks noChangeArrowheads="1"/>
          </p:cNvSpPr>
          <p:nvPr/>
        </p:nvSpPr>
        <p:spPr bwMode="auto">
          <a:xfrm>
            <a:off x="304800" y="533400"/>
            <a:ext cx="51847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t>We’ll be interested in the phenomena arising from the relation between the length of the spring and the particle’s potential energy.</a:t>
            </a:r>
          </a:p>
          <a:p>
            <a:pPr algn="l" rtl="0" eaLnBrk="1" hangingPunct="1"/>
            <a:endParaRPr lang="en-US" dirty="0" smtClean="0"/>
          </a:p>
          <a:p>
            <a:pPr algn="l" rtl="0" eaLnBrk="1" hangingPunct="1"/>
            <a:r>
              <a:rPr lang="en-US" dirty="0" smtClean="0"/>
              <a:t>We’ll claim that due to this phenomenon there the system (electron) will be stabilized</a:t>
            </a:r>
            <a:endParaRPr lang="en-US" dirty="0"/>
          </a:p>
        </p:txBody>
      </p:sp>
      <p:sp>
        <p:nvSpPr>
          <p:cNvPr id="30" name="Rounded Rectangle 29"/>
          <p:cNvSpPr>
            <a:spLocks noChangeArrowheads="1"/>
          </p:cNvSpPr>
          <p:nvPr/>
        </p:nvSpPr>
        <p:spPr bwMode="auto">
          <a:xfrm>
            <a:off x="304800" y="488155"/>
            <a:ext cx="5663565" cy="2292013"/>
          </a:xfrm>
          <a:prstGeom prst="roundRect">
            <a:avLst>
              <a:gd name="adj" fmla="val 16667"/>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098" name="Object 3"/>
          <p:cNvGraphicFramePr>
            <a:graphicFrameLocks noChangeAspect="1"/>
          </p:cNvGraphicFramePr>
          <p:nvPr/>
        </p:nvGraphicFramePr>
        <p:xfrm>
          <a:off x="2133600" y="2514600"/>
          <a:ext cx="1371600" cy="720725"/>
        </p:xfrm>
        <a:graphic>
          <a:graphicData uri="http://schemas.openxmlformats.org/presentationml/2006/ole">
            <mc:AlternateContent xmlns:mc="http://schemas.openxmlformats.org/markup-compatibility/2006">
              <mc:Choice xmlns:v="urn:schemas-microsoft-com:vml" Requires="v">
                <p:oleObj spid="_x0000_s4129" name="Equation" r:id="rId3" imgW="927100" imgH="482600" progId="Equation.DSMT4">
                  <p:embed/>
                </p:oleObj>
              </mc:Choice>
              <mc:Fallback>
                <p:oleObj name="Equation" r:id="rId3" imgW="927100" imgH="482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13716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p:cNvGraphicFramePr>
            <a:graphicFrameLocks noChangeAspect="1"/>
          </p:cNvGraphicFramePr>
          <p:nvPr/>
        </p:nvGraphicFramePr>
        <p:xfrm>
          <a:off x="2124075" y="3495675"/>
          <a:ext cx="3525838" cy="847725"/>
        </p:xfrm>
        <a:graphic>
          <a:graphicData uri="http://schemas.openxmlformats.org/presentationml/2006/ole">
            <mc:AlternateContent xmlns:mc="http://schemas.openxmlformats.org/markup-compatibility/2006">
              <mc:Choice xmlns:v="urn:schemas-microsoft-com:vml" Requires="v">
                <p:oleObj spid="_x0000_s4130" name="Equation" r:id="rId5" imgW="2133360" imgH="507960" progId="Equation.DSMT4">
                  <p:embed/>
                </p:oleObj>
              </mc:Choice>
              <mc:Fallback>
                <p:oleObj name="Equation" r:id="rId5" imgW="2133360" imgH="50796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3495675"/>
                        <a:ext cx="3525838"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Freeform 5"/>
          <p:cNvSpPr>
            <a:spLocks/>
          </p:cNvSpPr>
          <p:nvPr/>
        </p:nvSpPr>
        <p:spPr bwMode="auto">
          <a:xfrm>
            <a:off x="1905000" y="685800"/>
            <a:ext cx="990600" cy="1066800"/>
          </a:xfrm>
          <a:custGeom>
            <a:avLst/>
            <a:gdLst>
              <a:gd name="T0" fmla="*/ 0 w 624"/>
              <a:gd name="T1" fmla="*/ 0 h 672"/>
              <a:gd name="T2" fmla="*/ 0 w 624"/>
              <a:gd name="T3" fmla="*/ 2147483647 h 672"/>
              <a:gd name="T4" fmla="*/ 2147483647 w 624"/>
              <a:gd name="T5" fmla="*/ 2147483647 h 672"/>
              <a:gd name="T6" fmla="*/ 2147483647 w 624"/>
              <a:gd name="T7" fmla="*/ 2147483647 h 672"/>
              <a:gd name="T8" fmla="*/ 0 60000 65536"/>
              <a:gd name="T9" fmla="*/ 0 60000 65536"/>
              <a:gd name="T10" fmla="*/ 0 60000 65536"/>
              <a:gd name="T11" fmla="*/ 0 60000 65536"/>
              <a:gd name="T12" fmla="*/ 0 w 624"/>
              <a:gd name="T13" fmla="*/ 0 h 672"/>
              <a:gd name="T14" fmla="*/ 624 w 624"/>
              <a:gd name="T15" fmla="*/ 672 h 672"/>
            </a:gdLst>
            <a:ahLst/>
            <a:cxnLst>
              <a:cxn ang="T8">
                <a:pos x="T0" y="T1"/>
              </a:cxn>
              <a:cxn ang="T9">
                <a:pos x="T2" y="T3"/>
              </a:cxn>
              <a:cxn ang="T10">
                <a:pos x="T4" y="T5"/>
              </a:cxn>
              <a:cxn ang="T11">
                <a:pos x="T6" y="T7"/>
              </a:cxn>
            </a:cxnLst>
            <a:rect l="T12" t="T13" r="T14" b="T15"/>
            <a:pathLst>
              <a:path w="624" h="672">
                <a:moveTo>
                  <a:pt x="0" y="0"/>
                </a:moveTo>
                <a:lnTo>
                  <a:pt x="0" y="672"/>
                </a:lnTo>
                <a:lnTo>
                  <a:pt x="624" y="672"/>
                </a:lnTo>
                <a:lnTo>
                  <a:pt x="624" y="4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2" name="Line 6"/>
          <p:cNvSpPr>
            <a:spLocks noChangeShapeType="1"/>
          </p:cNvSpPr>
          <p:nvPr/>
        </p:nvSpPr>
        <p:spPr bwMode="auto">
          <a:xfrm>
            <a:off x="1905000" y="1219200"/>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3" name="Freeform 7"/>
          <p:cNvSpPr>
            <a:spLocks/>
          </p:cNvSpPr>
          <p:nvPr/>
        </p:nvSpPr>
        <p:spPr bwMode="auto">
          <a:xfrm>
            <a:off x="5029200" y="762000"/>
            <a:ext cx="1371600" cy="990600"/>
          </a:xfrm>
          <a:custGeom>
            <a:avLst/>
            <a:gdLst>
              <a:gd name="T0" fmla="*/ 0 w 624"/>
              <a:gd name="T1" fmla="*/ 0 h 672"/>
              <a:gd name="T2" fmla="*/ 0 w 624"/>
              <a:gd name="T3" fmla="*/ 2147483647 h 672"/>
              <a:gd name="T4" fmla="*/ 2147483647 w 624"/>
              <a:gd name="T5" fmla="*/ 2147483647 h 672"/>
              <a:gd name="T6" fmla="*/ 2147483647 w 624"/>
              <a:gd name="T7" fmla="*/ 2147483647 h 672"/>
              <a:gd name="T8" fmla="*/ 0 60000 65536"/>
              <a:gd name="T9" fmla="*/ 0 60000 65536"/>
              <a:gd name="T10" fmla="*/ 0 60000 65536"/>
              <a:gd name="T11" fmla="*/ 0 60000 65536"/>
              <a:gd name="T12" fmla="*/ 0 w 624"/>
              <a:gd name="T13" fmla="*/ 0 h 672"/>
              <a:gd name="T14" fmla="*/ 624 w 624"/>
              <a:gd name="T15" fmla="*/ 672 h 672"/>
            </a:gdLst>
            <a:ahLst/>
            <a:cxnLst>
              <a:cxn ang="T8">
                <a:pos x="T0" y="T1"/>
              </a:cxn>
              <a:cxn ang="T9">
                <a:pos x="T2" y="T3"/>
              </a:cxn>
              <a:cxn ang="T10">
                <a:pos x="T4" y="T5"/>
              </a:cxn>
              <a:cxn ang="T11">
                <a:pos x="T6" y="T7"/>
              </a:cxn>
            </a:cxnLst>
            <a:rect l="T12" t="T13" r="T14" b="T15"/>
            <a:pathLst>
              <a:path w="624" h="672">
                <a:moveTo>
                  <a:pt x="0" y="0"/>
                </a:moveTo>
                <a:lnTo>
                  <a:pt x="0" y="672"/>
                </a:lnTo>
                <a:lnTo>
                  <a:pt x="624" y="672"/>
                </a:lnTo>
                <a:lnTo>
                  <a:pt x="624" y="4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04" name="Line 8"/>
          <p:cNvSpPr>
            <a:spLocks noChangeShapeType="1"/>
          </p:cNvSpPr>
          <p:nvPr/>
        </p:nvSpPr>
        <p:spPr bwMode="auto">
          <a:xfrm>
            <a:off x="5029200" y="1446213"/>
            <a:ext cx="1371600" cy="1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105" name="Line 9"/>
          <p:cNvSpPr>
            <a:spLocks noChangeShapeType="1"/>
          </p:cNvSpPr>
          <p:nvPr/>
        </p:nvSpPr>
        <p:spPr bwMode="auto">
          <a:xfrm>
            <a:off x="1905000" y="1905000"/>
            <a:ext cx="990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06" name="Text Box 10"/>
          <p:cNvSpPr txBox="1">
            <a:spLocks noChangeArrowheads="1"/>
          </p:cNvSpPr>
          <p:nvPr/>
        </p:nvSpPr>
        <p:spPr bwMode="auto">
          <a:xfrm>
            <a:off x="2143125" y="1865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L</a:t>
            </a:r>
          </a:p>
        </p:txBody>
      </p:sp>
      <p:sp>
        <p:nvSpPr>
          <p:cNvPr id="4107" name="Line 11"/>
          <p:cNvSpPr>
            <a:spLocks noChangeShapeType="1"/>
          </p:cNvSpPr>
          <p:nvPr/>
        </p:nvSpPr>
        <p:spPr bwMode="auto">
          <a:xfrm>
            <a:off x="5029200" y="1905000"/>
            <a:ext cx="1371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108" name="Text Box 12"/>
          <p:cNvSpPr txBox="1">
            <a:spLocks noChangeArrowheads="1"/>
          </p:cNvSpPr>
          <p:nvPr/>
        </p:nvSpPr>
        <p:spPr bwMode="auto">
          <a:xfrm>
            <a:off x="5270500" y="1857375"/>
            <a:ext cx="82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L + dL</a:t>
            </a:r>
          </a:p>
        </p:txBody>
      </p:sp>
      <p:sp>
        <p:nvSpPr>
          <p:cNvPr id="4109" name="AutoShape 13"/>
          <p:cNvSpPr>
            <a:spLocks noChangeArrowheads="1"/>
          </p:cNvSpPr>
          <p:nvPr/>
        </p:nvSpPr>
        <p:spPr bwMode="auto">
          <a:xfrm>
            <a:off x="3429000" y="1295400"/>
            <a:ext cx="914400" cy="3048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4110" name="Text Box 14"/>
          <p:cNvSpPr txBox="1">
            <a:spLocks noChangeArrowheads="1"/>
          </p:cNvSpPr>
          <p:nvPr/>
        </p:nvSpPr>
        <p:spPr bwMode="auto">
          <a:xfrm>
            <a:off x="3105150" y="874713"/>
            <a:ext cx="154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Stretch mode</a:t>
            </a:r>
          </a:p>
        </p:txBody>
      </p:sp>
      <p:sp>
        <p:nvSpPr>
          <p:cNvPr id="4111" name="Text Box 15"/>
          <p:cNvSpPr txBox="1">
            <a:spLocks noChangeArrowheads="1"/>
          </p:cNvSpPr>
          <p:nvPr/>
        </p:nvSpPr>
        <p:spPr bwMode="auto">
          <a:xfrm>
            <a:off x="1408113" y="1027113"/>
            <a:ext cx="42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r>
              <a:rPr lang="en-US" sz="1800" baseline="-25000"/>
              <a:t>n</a:t>
            </a:r>
          </a:p>
        </p:txBody>
      </p:sp>
      <p:sp>
        <p:nvSpPr>
          <p:cNvPr id="4112" name="Text Box 16"/>
          <p:cNvSpPr txBox="1">
            <a:spLocks noChangeArrowheads="1"/>
          </p:cNvSpPr>
          <p:nvPr/>
        </p:nvSpPr>
        <p:spPr bwMode="auto">
          <a:xfrm>
            <a:off x="6437313" y="1233488"/>
            <a:ext cx="110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E</a:t>
            </a:r>
            <a:r>
              <a:rPr lang="en-US" sz="1800" baseline="-25000"/>
              <a:t>n</a:t>
            </a:r>
            <a:r>
              <a:rPr lang="en-US" sz="1800"/>
              <a:t> +dE</a:t>
            </a:r>
            <a:r>
              <a:rPr lang="en-US" sz="1800" baseline="-25000"/>
              <a:t>n</a:t>
            </a:r>
          </a:p>
        </p:txBody>
      </p:sp>
      <p:sp>
        <p:nvSpPr>
          <p:cNvPr id="4113" name="Text Box 17"/>
          <p:cNvSpPr txBox="1">
            <a:spLocks noChangeArrowheads="1"/>
          </p:cNvSpPr>
          <p:nvPr/>
        </p:nvSpPr>
        <p:spPr bwMode="auto">
          <a:xfrm>
            <a:off x="1317625" y="4572000"/>
            <a:ext cx="73691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For small variations in the “size” of the molecule the electron phonon contribution to the energy of the electron is linear with the displacement of the molecular coordinates.</a:t>
            </a:r>
          </a:p>
          <a:p>
            <a:pPr algn="l" rtl="0" eaLnBrk="1" hangingPunct="1"/>
            <a:endParaRPr lang="en-US" sz="1800"/>
          </a:p>
          <a:p>
            <a:pPr algn="l" rtl="0" eaLnBrk="1" hangingPunct="1"/>
            <a:r>
              <a:rPr lang="en-US" sz="1800"/>
              <a:t>For </a:t>
            </a:r>
            <a:r>
              <a:rPr lang="en-US" sz="1800">
                <a:latin typeface="Symbol" pitchFamily="18" charset="2"/>
              </a:rPr>
              <a:t>p</a:t>
            </a:r>
            <a:r>
              <a:rPr lang="en-US" sz="1800"/>
              <a:t>-conjugated the atomic displacement is ~0.1A and F=2-3eV/A.</a:t>
            </a:r>
          </a:p>
          <a:p>
            <a:pPr algn="l" rtl="0" eaLnBrk="1" hangingPunct="1"/>
            <a:endParaRPr lang="en-US" sz="1800"/>
          </a:p>
          <a:p>
            <a:pPr algn="l" rtl="0" eaLnBrk="1" hangingPunct="1"/>
            <a:r>
              <a:rPr lang="en-US" sz="1800"/>
              <a:t>The general formalism:</a:t>
            </a:r>
          </a:p>
        </p:txBody>
      </p:sp>
      <p:sp>
        <p:nvSpPr>
          <p:cNvPr id="4114" name="Text Box 18"/>
          <p:cNvSpPr txBox="1">
            <a:spLocks noChangeArrowheads="1"/>
          </p:cNvSpPr>
          <p:nvPr/>
        </p:nvSpPr>
        <p:spPr bwMode="auto">
          <a:xfrm>
            <a:off x="3962400" y="6172200"/>
            <a:ext cx="1512888"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E</a:t>
            </a:r>
            <a:r>
              <a:rPr lang="en-US" sz="2400" baseline="-25000"/>
              <a:t>e-ph</a:t>
            </a:r>
            <a:r>
              <a:rPr lang="en-US" sz="2400"/>
              <a:t>=-AQ</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Text Box 3"/>
          <p:cNvSpPr txBox="1">
            <a:spLocks noChangeArrowheads="1"/>
          </p:cNvSpPr>
          <p:nvPr/>
        </p:nvSpPr>
        <p:spPr bwMode="auto">
          <a:xfrm>
            <a:off x="5105400" y="457200"/>
            <a:ext cx="371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Linear electron-phonon interaction:</a:t>
            </a:r>
          </a:p>
        </p:txBody>
      </p:sp>
      <p:graphicFrame>
        <p:nvGraphicFramePr>
          <p:cNvPr id="5122" name="Object 4"/>
          <p:cNvGraphicFramePr>
            <a:graphicFrameLocks noChangeAspect="1"/>
          </p:cNvGraphicFramePr>
          <p:nvPr/>
        </p:nvGraphicFramePr>
        <p:xfrm>
          <a:off x="6096000" y="990600"/>
          <a:ext cx="1781175" cy="523875"/>
        </p:xfrm>
        <a:graphic>
          <a:graphicData uri="http://schemas.openxmlformats.org/presentationml/2006/ole">
            <mc:AlternateContent xmlns:mc="http://schemas.openxmlformats.org/markup-compatibility/2006">
              <mc:Choice xmlns:v="urn:schemas-microsoft-com:vml" Requires="v">
                <p:oleObj spid="_x0000_s5221" name="Equation" r:id="rId3" imgW="812520" imgH="241200" progId="Equation.DSMT4">
                  <p:embed/>
                </p:oleObj>
              </mc:Choice>
              <mc:Fallback>
                <p:oleObj name="Equation" r:id="rId3" imgW="812520" imgH="24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90600"/>
                        <a:ext cx="1781175"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5"/>
          <p:cNvGraphicFramePr>
            <a:graphicFrameLocks noChangeAspect="1"/>
          </p:cNvGraphicFramePr>
          <p:nvPr/>
        </p:nvGraphicFramePr>
        <p:xfrm>
          <a:off x="5534025" y="1828800"/>
          <a:ext cx="2894013" cy="1046163"/>
        </p:xfrm>
        <a:graphic>
          <a:graphicData uri="http://schemas.openxmlformats.org/presentationml/2006/ole">
            <mc:AlternateContent xmlns:mc="http://schemas.openxmlformats.org/markup-compatibility/2006">
              <mc:Choice xmlns:v="urn:schemas-microsoft-com:vml" Requires="v">
                <p:oleObj spid="_x0000_s5222" name="Equation" r:id="rId5" imgW="1320480" imgH="482400" progId="Equation.DSMT4">
                  <p:embed/>
                </p:oleObj>
              </mc:Choice>
              <mc:Fallback>
                <p:oleObj name="Equation" r:id="rId5" imgW="1320480" imgH="4824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25" y="1828800"/>
                        <a:ext cx="2894013" cy="1046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8"/>
          <p:cNvGraphicFramePr>
            <a:graphicFrameLocks noChangeAspect="1"/>
          </p:cNvGraphicFramePr>
          <p:nvPr/>
        </p:nvGraphicFramePr>
        <p:xfrm>
          <a:off x="609600" y="4525963"/>
          <a:ext cx="6540500" cy="1019175"/>
        </p:xfrm>
        <a:graphic>
          <a:graphicData uri="http://schemas.openxmlformats.org/presentationml/2006/ole">
            <mc:AlternateContent xmlns:mc="http://schemas.openxmlformats.org/markup-compatibility/2006">
              <mc:Choice xmlns:v="urn:schemas-microsoft-com:vml" Requires="v">
                <p:oleObj spid="_x0000_s5223" name="Equation" r:id="rId7" imgW="2984400" imgH="469800" progId="Equation.DSMT4">
                  <p:embed/>
                </p:oleObj>
              </mc:Choice>
              <mc:Fallback>
                <p:oleObj name="Equation" r:id="rId7" imgW="2984400" imgH="469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525963"/>
                        <a:ext cx="6540500" cy="1019175"/>
                      </a:xfrm>
                      <a:prstGeom prst="rect">
                        <a:avLst/>
                      </a:prstGeom>
                      <a:solidFill>
                        <a:srgbClr val="FFFF00"/>
                      </a:solidFill>
                    </p:spPr>
                  </p:pic>
                </p:oleObj>
              </mc:Fallback>
            </mc:AlternateContent>
          </a:graphicData>
        </a:graphic>
      </p:graphicFrame>
      <p:sp>
        <p:nvSpPr>
          <p:cNvPr id="5134" name="Text Box 13"/>
          <p:cNvSpPr txBox="1">
            <a:spLocks noChangeArrowheads="1"/>
          </p:cNvSpPr>
          <p:nvPr/>
        </p:nvSpPr>
        <p:spPr bwMode="auto">
          <a:xfrm>
            <a:off x="47625" y="5943600"/>
            <a:ext cx="8502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The system was stabilized by </a:t>
            </a:r>
            <a:r>
              <a:rPr lang="en-US" sz="1800">
                <a:latin typeface="Symbol" pitchFamily="18" charset="2"/>
              </a:rPr>
              <a:t>D</a:t>
            </a:r>
            <a:r>
              <a:rPr lang="en-US" sz="1800"/>
              <a:t>E through electron-phonon interaction </a:t>
            </a:r>
            <a:r>
              <a:rPr lang="en-US" sz="1800">
                <a:sym typeface="Wingdings" pitchFamily="2" charset="2"/>
              </a:rPr>
              <a:t> </a:t>
            </a:r>
          </a:p>
          <a:p>
            <a:pPr algn="l" rtl="0" eaLnBrk="1" hangingPunct="1"/>
            <a:r>
              <a:rPr lang="en-US" sz="1800">
                <a:sym typeface="Wingdings" pitchFamily="2" charset="2"/>
              </a:rPr>
              <a:t>                                                                                              Polaron binding energy</a:t>
            </a:r>
            <a:endParaRPr lang="en-US" sz="1800"/>
          </a:p>
        </p:txBody>
      </p:sp>
      <p:graphicFrame>
        <p:nvGraphicFramePr>
          <p:cNvPr id="4104" name="Object 14"/>
          <p:cNvGraphicFramePr>
            <a:graphicFrameLocks noChangeAspect="1"/>
          </p:cNvGraphicFramePr>
          <p:nvPr/>
        </p:nvGraphicFramePr>
        <p:xfrm>
          <a:off x="2073275" y="3810000"/>
          <a:ext cx="1057275" cy="909638"/>
        </p:xfrm>
        <a:graphic>
          <a:graphicData uri="http://schemas.openxmlformats.org/presentationml/2006/ole">
            <mc:AlternateContent xmlns:mc="http://schemas.openxmlformats.org/markup-compatibility/2006">
              <mc:Choice xmlns:v="urn:schemas-microsoft-com:vml" Requires="v">
                <p:oleObj spid="_x0000_s5224" name="Equation" r:id="rId9" imgW="482400" imgH="419040" progId="Equation.DSMT4">
                  <p:embed/>
                </p:oleObj>
              </mc:Choice>
              <mc:Fallback>
                <p:oleObj name="Equation" r:id="rId9" imgW="482400" imgH="419040"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3275" y="3810000"/>
                        <a:ext cx="1057275"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Line 15"/>
          <p:cNvSpPr>
            <a:spLocks noChangeShapeType="1"/>
          </p:cNvSpPr>
          <p:nvPr/>
        </p:nvSpPr>
        <p:spPr bwMode="auto">
          <a:xfrm>
            <a:off x="2854325" y="4373563"/>
            <a:ext cx="533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36" name="Rectangle 17"/>
          <p:cNvSpPr>
            <a:spLocks noChangeArrowheads="1"/>
          </p:cNvSpPr>
          <p:nvPr/>
        </p:nvSpPr>
        <p:spPr bwMode="auto">
          <a:xfrm>
            <a:off x="5029200" y="152400"/>
            <a:ext cx="40386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5126" name="Object 19"/>
          <p:cNvGraphicFramePr>
            <a:graphicFrameLocks noChangeAspect="1"/>
          </p:cNvGraphicFramePr>
          <p:nvPr/>
        </p:nvGraphicFramePr>
        <p:xfrm>
          <a:off x="4581525" y="3124200"/>
          <a:ext cx="4562475" cy="604838"/>
        </p:xfrm>
        <a:graphic>
          <a:graphicData uri="http://schemas.openxmlformats.org/presentationml/2006/ole">
            <mc:AlternateContent xmlns:mc="http://schemas.openxmlformats.org/markup-compatibility/2006">
              <mc:Choice xmlns:v="urn:schemas-microsoft-com:vml" Requires="v">
                <p:oleObj spid="_x0000_s5225" name="Equation" r:id="rId11" imgW="2082600" imgH="279360" progId="Equation.DSMT4">
                  <p:embed/>
                </p:oleObj>
              </mc:Choice>
              <mc:Fallback>
                <p:oleObj name="Equation" r:id="rId11" imgW="2082600" imgH="27936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1525" y="3124200"/>
                        <a:ext cx="4562475"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auto">
          <a:xfrm>
            <a:off x="0" y="-609600"/>
            <a:ext cx="5043488" cy="3748088"/>
            <a:chOff x="0" y="-609600"/>
            <a:chExt cx="5043488" cy="3748088"/>
          </a:xfrm>
        </p:grpSpPr>
        <p:graphicFrame>
          <p:nvGraphicFramePr>
            <p:cNvPr id="5127" name="Object 2"/>
            <p:cNvGraphicFramePr>
              <a:graphicFrameLocks noChangeAspect="1"/>
            </p:cNvGraphicFramePr>
            <p:nvPr/>
          </p:nvGraphicFramePr>
          <p:xfrm>
            <a:off x="0" y="-609600"/>
            <a:ext cx="4267200" cy="3617913"/>
          </p:xfrm>
          <a:graphic>
            <a:graphicData uri="http://schemas.openxmlformats.org/presentationml/2006/ole">
              <mc:AlternateContent xmlns:mc="http://schemas.openxmlformats.org/markup-compatibility/2006">
                <mc:Choice xmlns:v="urn:schemas-microsoft-com:vml" Requires="v">
                  <p:oleObj spid="_x0000_s5226" name="KGPlot" r:id="rId13" imgW="6858000" imgH="5816520" progId="KGraph_Plot">
                    <p:embed/>
                  </p:oleObj>
                </mc:Choice>
                <mc:Fallback>
                  <p:oleObj name="KGPlot" r:id="rId13" imgW="6858000" imgH="5816520" progId="KGraph_Plot">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9600"/>
                          <a:ext cx="4267200"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0" name="Line 7"/>
            <p:cNvSpPr>
              <a:spLocks noChangeShapeType="1"/>
            </p:cNvSpPr>
            <p:nvPr/>
          </p:nvSpPr>
          <p:spPr bwMode="auto">
            <a:xfrm flipH="1">
              <a:off x="2971798" y="990600"/>
              <a:ext cx="304801"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5128" name="Object 9"/>
            <p:cNvGraphicFramePr>
              <a:graphicFrameLocks noChangeAspect="1"/>
            </p:cNvGraphicFramePr>
            <p:nvPr/>
          </p:nvGraphicFramePr>
          <p:xfrm>
            <a:off x="1431925" y="1752600"/>
            <a:ext cx="455613" cy="547688"/>
          </p:xfrm>
          <a:graphic>
            <a:graphicData uri="http://schemas.openxmlformats.org/presentationml/2006/ole">
              <mc:AlternateContent xmlns:mc="http://schemas.openxmlformats.org/markup-compatibility/2006">
                <mc:Choice xmlns:v="urn:schemas-microsoft-com:vml" Requires="v">
                  <p:oleObj spid="_x0000_s5227" name="Equation" r:id="rId15" imgW="190440" imgH="228600" progId="Equation.DSMT4">
                    <p:embed/>
                  </p:oleObj>
                </mc:Choice>
                <mc:Fallback>
                  <p:oleObj name="Equation" r:id="rId15" imgW="190440" imgH="228600" progId="Equation.DSMT4">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31925" y="1752600"/>
                          <a:ext cx="45561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1" name="Line 10"/>
            <p:cNvSpPr>
              <a:spLocks noChangeShapeType="1"/>
            </p:cNvSpPr>
            <p:nvPr/>
          </p:nvSpPr>
          <p:spPr bwMode="auto">
            <a:xfrm>
              <a:off x="2057400" y="1828800"/>
              <a:ext cx="14288" cy="4397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142" name="Line 11"/>
            <p:cNvSpPr>
              <a:spLocks noChangeShapeType="1"/>
            </p:cNvSpPr>
            <p:nvPr/>
          </p:nvSpPr>
          <p:spPr bwMode="auto">
            <a:xfrm>
              <a:off x="2667000" y="22098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5129" name="Object 12"/>
            <p:cNvGraphicFramePr>
              <a:graphicFrameLocks noChangeAspect="1"/>
            </p:cNvGraphicFramePr>
            <p:nvPr/>
          </p:nvGraphicFramePr>
          <p:xfrm>
            <a:off x="2438400" y="2697163"/>
            <a:ext cx="563563" cy="441325"/>
          </p:xfrm>
          <a:graphic>
            <a:graphicData uri="http://schemas.openxmlformats.org/presentationml/2006/ole">
              <mc:AlternateContent xmlns:mc="http://schemas.openxmlformats.org/markup-compatibility/2006">
                <mc:Choice xmlns:v="urn:schemas-microsoft-com:vml" Requires="v">
                  <p:oleObj spid="_x0000_s5228" name="Equation" r:id="rId17" imgW="291960" imgH="228600" progId="Equation.DSMT4">
                    <p:embed/>
                  </p:oleObj>
                </mc:Choice>
                <mc:Fallback>
                  <p:oleObj name="Equation" r:id="rId17" imgW="291960" imgH="228600" progId="Equation.DSMT4">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38400" y="2697163"/>
                          <a:ext cx="56356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0" name="Object 16"/>
            <p:cNvGraphicFramePr>
              <a:graphicFrameLocks noChangeAspect="1"/>
            </p:cNvGraphicFramePr>
            <p:nvPr/>
          </p:nvGraphicFramePr>
          <p:xfrm>
            <a:off x="2122488" y="565150"/>
            <a:ext cx="2921000" cy="523875"/>
          </p:xfrm>
          <a:graphic>
            <a:graphicData uri="http://schemas.openxmlformats.org/presentationml/2006/ole">
              <mc:AlternateContent xmlns:mc="http://schemas.openxmlformats.org/markup-compatibility/2006">
                <mc:Choice xmlns:v="urn:schemas-microsoft-com:vml" Requires="v">
                  <p:oleObj spid="_x0000_s5229" name="Equation" r:id="rId19" imgW="1333440" imgH="241200" progId="Equation.DSMT4">
                    <p:embed/>
                  </p:oleObj>
                </mc:Choice>
                <mc:Fallback>
                  <p:oleObj name="Equation" r:id="rId19" imgW="1333440" imgH="241200" progId="Equation.DSMT4">
                    <p:embed/>
                    <p:pic>
                      <p:nvPicPr>
                        <p:cNvPr id="0"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22488" y="565150"/>
                          <a:ext cx="2921000" cy="523875"/>
                        </a:xfrm>
                        <a:prstGeom prst="rect">
                          <a:avLst/>
                        </a:prstGeom>
                        <a:solidFill>
                          <a:schemeClr val="bg1"/>
                        </a:solidFill>
                      </p:spPr>
                    </p:pic>
                  </p:oleObj>
                </mc:Fallback>
              </mc:AlternateContent>
            </a:graphicData>
          </a:graphic>
        </p:graphicFrame>
        <p:graphicFrame>
          <p:nvGraphicFramePr>
            <p:cNvPr id="5131" name="Object 18"/>
            <p:cNvGraphicFramePr>
              <a:graphicFrameLocks noChangeAspect="1"/>
            </p:cNvGraphicFramePr>
            <p:nvPr/>
          </p:nvGraphicFramePr>
          <p:xfrm>
            <a:off x="990600" y="12700"/>
            <a:ext cx="1947863" cy="496888"/>
          </p:xfrm>
          <a:graphic>
            <a:graphicData uri="http://schemas.openxmlformats.org/presentationml/2006/ole">
              <mc:AlternateContent xmlns:mc="http://schemas.openxmlformats.org/markup-compatibility/2006">
                <mc:Choice xmlns:v="urn:schemas-microsoft-com:vml" Requires="v">
                  <p:oleObj spid="_x0000_s5230" name="Equation" r:id="rId21" imgW="888840" imgH="228600" progId="Equation.DSMT4">
                    <p:embed/>
                  </p:oleObj>
                </mc:Choice>
                <mc:Fallback>
                  <p:oleObj name="Equation" r:id="rId21" imgW="888840" imgH="228600" progId="Equation.DSMT4">
                    <p:embed/>
                    <p:pic>
                      <p:nvPicPr>
                        <p:cNvPr id="0"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0600" y="12700"/>
                          <a:ext cx="1947863" cy="496888"/>
                        </a:xfrm>
                        <a:prstGeom prst="rect">
                          <a:avLst/>
                        </a:prstGeom>
                        <a:solidFill>
                          <a:schemeClr val="bg1"/>
                        </a:solidFill>
                      </p:spPr>
                    </p:pic>
                  </p:oleObj>
                </mc:Fallback>
              </mc:AlternateContent>
            </a:graphicData>
          </a:graphic>
        </p:graphicFrame>
        <p:sp>
          <p:nvSpPr>
            <p:cNvPr id="5143" name="Line 7"/>
            <p:cNvSpPr>
              <a:spLocks noChangeShapeType="1"/>
            </p:cNvSpPr>
            <p:nvPr/>
          </p:nvSpPr>
          <p:spPr bwMode="auto">
            <a:xfrm flipH="1">
              <a:off x="1447800" y="381000"/>
              <a:ext cx="304801"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aphicFrame>
        <p:nvGraphicFramePr>
          <p:cNvPr id="3" name="Object 8"/>
          <p:cNvGraphicFramePr>
            <a:graphicFrameLocks noChangeAspect="1"/>
          </p:cNvGraphicFramePr>
          <p:nvPr/>
        </p:nvGraphicFramePr>
        <p:xfrm>
          <a:off x="7329488" y="4606925"/>
          <a:ext cx="1781175" cy="936625"/>
        </p:xfrm>
        <a:graphic>
          <a:graphicData uri="http://schemas.openxmlformats.org/presentationml/2006/ole">
            <mc:AlternateContent xmlns:mc="http://schemas.openxmlformats.org/markup-compatibility/2006">
              <mc:Choice xmlns:v="urn:schemas-microsoft-com:vml" Requires="v">
                <p:oleObj spid="_x0000_s5231" name="Equation" r:id="rId23" imgW="812520" imgH="431640" progId="Equation.DSMT4">
                  <p:embed/>
                </p:oleObj>
              </mc:Choice>
              <mc:Fallback>
                <p:oleObj name="Equation" r:id="rId23" imgW="812520" imgH="431640" progId="Equation.DSMT4">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29488" y="4606925"/>
                        <a:ext cx="1781175" cy="936625"/>
                      </a:xfrm>
                      <a:prstGeom prst="rect">
                        <a:avLst/>
                      </a:prstGeom>
                      <a:solidFill>
                        <a:srgbClr val="FFFF00"/>
                      </a:solidFill>
                    </p:spPr>
                  </p:pic>
                </p:oleObj>
              </mc:Fallback>
            </mc:AlternateContent>
          </a:graphicData>
        </a:graphic>
      </p:graphicFrame>
      <p:sp>
        <p:nvSpPr>
          <p:cNvPr id="22" name="Rectangle 21"/>
          <p:cNvSpPr>
            <a:spLocks noChangeArrowheads="1"/>
          </p:cNvSpPr>
          <p:nvPr/>
        </p:nvSpPr>
        <p:spPr bwMode="auto">
          <a:xfrm>
            <a:off x="6400800" y="4419600"/>
            <a:ext cx="2743200" cy="1371600"/>
          </a:xfrm>
          <a:prstGeom prst="rect">
            <a:avLst/>
          </a:prstGeom>
          <a:solidFill>
            <a:schemeClr val="bg1"/>
          </a:solidFill>
          <a:ln w="9525" algn="ctr">
            <a:solidFill>
              <a:schemeClr val="bg1"/>
            </a:solidFill>
            <a:round/>
            <a:headEnd/>
            <a:tailEnd/>
          </a:ln>
        </p:spPr>
        <p:txBody>
          <a:bodyPr/>
          <a:lstStyle/>
          <a:p>
            <a:endParaRPr lang="en-US"/>
          </a:p>
        </p:txBody>
      </p:sp>
      <p:sp>
        <p:nvSpPr>
          <p:cNvPr id="23" name="Rectangle 22"/>
          <p:cNvSpPr>
            <a:spLocks noChangeArrowheads="1"/>
          </p:cNvSpPr>
          <p:nvPr/>
        </p:nvSpPr>
        <p:spPr bwMode="auto">
          <a:xfrm>
            <a:off x="0" y="5486400"/>
            <a:ext cx="8534400" cy="1371600"/>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dissolve">
                                      <p:cBhvr>
                                        <p:cTn id="12" dur="500"/>
                                        <p:tgtEl>
                                          <p:spTgt spid="4101"/>
                                        </p:tgtEl>
                                      </p:cBhvr>
                                    </p:animEffect>
                                  </p:childTnLst>
                                </p:cTn>
                              </p:par>
                              <p:par>
                                <p:cTn id="13" presetID="9" presetClass="entr" presetSubtype="0" fill="hold" nodeType="with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dissolve">
                                      <p:cBhvr>
                                        <p:cTn id="15" dur="500"/>
                                        <p:tgtEl>
                                          <p:spTgt spid="410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112"/>
                                        </p:tgtEl>
                                        <p:attrNameLst>
                                          <p:attrName>style.visibility</p:attrName>
                                        </p:attrNameLst>
                                      </p:cBhvr>
                                      <p:to>
                                        <p:strVal val="visible"/>
                                      </p:to>
                                    </p:set>
                                    <p:animEffect transition="in" filter="dissolve">
                                      <p:cBhvr>
                                        <p:cTn id="18" dur="500"/>
                                        <p:tgtEl>
                                          <p:spTgt spid="41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xit" presetSubtype="8" fill="hold" grpId="0" nodeType="clickEffect">
                                  <p:stCondLst>
                                    <p:cond delay="0"/>
                                  </p:stCondLst>
                                  <p:childTnLst>
                                    <p:animEffect transition="out" filter="wipe(left)">
                                      <p:cBhvr>
                                        <p:cTn id="22" dur="1000"/>
                                        <p:tgtEl>
                                          <p:spTgt spid="22"/>
                                        </p:tgtEl>
                                      </p:cBhvr>
                                    </p:animEffect>
                                    <p:set>
                                      <p:cBhvr>
                                        <p:cTn id="23" dur="1" fill="hold">
                                          <p:stCondLst>
                                            <p:cond delay="999"/>
                                          </p:stCondLst>
                                        </p:cTn>
                                        <p:tgtEl>
                                          <p:spTgt spid="2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2" fill="hold" grpId="0" nodeType="clickEffect">
                                  <p:stCondLst>
                                    <p:cond delay="0"/>
                                  </p:stCondLst>
                                  <p:childTnLst>
                                    <p:anim calcmode="lin" valueType="num">
                                      <p:cBhvr additive="base">
                                        <p:cTn id="27" dur="1000"/>
                                        <p:tgtEl>
                                          <p:spTgt spid="23"/>
                                        </p:tgtEl>
                                        <p:attrNameLst>
                                          <p:attrName>ppt_x</p:attrName>
                                        </p:attrNameLst>
                                      </p:cBhvr>
                                      <p:tavLst>
                                        <p:tav tm="0">
                                          <p:val>
                                            <p:strVal val="ppt_x"/>
                                          </p:val>
                                        </p:tav>
                                        <p:tav tm="100000">
                                          <p:val>
                                            <p:strVal val="1+ppt_w/2"/>
                                          </p:val>
                                        </p:tav>
                                      </p:tavLst>
                                    </p:anim>
                                    <p:anim calcmode="lin" valueType="num">
                                      <p:cBhvr additive="base">
                                        <p:cTn id="28" dur="1000"/>
                                        <p:tgtEl>
                                          <p:spTgt spid="23"/>
                                        </p:tgtEl>
                                        <p:attrNameLst>
                                          <p:attrName>ppt_y</p:attrName>
                                        </p:attrNameLst>
                                      </p:cBhvr>
                                      <p:tavLst>
                                        <p:tav tm="0">
                                          <p:val>
                                            <p:strVal val="ppt_y"/>
                                          </p:val>
                                        </p:tav>
                                        <p:tav tm="100000">
                                          <p:val>
                                            <p:strVal val="ppt_y"/>
                                          </p:val>
                                        </p:tav>
                                      </p:tavLst>
                                    </p:anim>
                                    <p:set>
                                      <p:cBhvr>
                                        <p:cTn id="29"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1" name="Group 13"/>
          <p:cNvGrpSpPr>
            <a:grpSpLocks/>
          </p:cNvGrpSpPr>
          <p:nvPr/>
        </p:nvGrpSpPr>
        <p:grpSpPr bwMode="auto">
          <a:xfrm>
            <a:off x="0" y="777875"/>
            <a:ext cx="4267200" cy="3617913"/>
            <a:chOff x="2688" y="144"/>
            <a:chExt cx="2688" cy="2279"/>
          </a:xfrm>
        </p:grpSpPr>
        <p:graphicFrame>
          <p:nvGraphicFramePr>
            <p:cNvPr id="6150" name="Object 3"/>
            <p:cNvGraphicFramePr>
              <a:graphicFrameLocks noChangeAspect="1"/>
            </p:cNvGraphicFramePr>
            <p:nvPr/>
          </p:nvGraphicFramePr>
          <p:xfrm>
            <a:off x="2688" y="144"/>
            <a:ext cx="2688" cy="2279"/>
          </p:xfrm>
          <a:graphic>
            <a:graphicData uri="http://schemas.openxmlformats.org/presentationml/2006/ole">
              <mc:AlternateContent xmlns:mc="http://schemas.openxmlformats.org/markup-compatibility/2006">
                <mc:Choice xmlns:v="urn:schemas-microsoft-com:vml" Requires="v">
                  <p:oleObj spid="_x0000_s6196" name="KGPlot" r:id="rId3" imgW="6858000" imgH="5816520" progId="KGraph_Plot">
                    <p:embed/>
                  </p:oleObj>
                </mc:Choice>
                <mc:Fallback>
                  <p:oleObj name="KGPlot" r:id="rId3" imgW="6858000" imgH="5816520" progId="KGraph_Plo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44"/>
                          <a:ext cx="2688" cy="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0" name="Text Box 5"/>
            <p:cNvSpPr txBox="1">
              <a:spLocks noChangeArrowheads="1"/>
            </p:cNvSpPr>
            <p:nvPr/>
          </p:nvSpPr>
          <p:spPr bwMode="auto">
            <a:xfrm>
              <a:off x="2728" y="144"/>
              <a:ext cx="21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Molecule without e-ph relaxation</a:t>
              </a:r>
            </a:p>
          </p:txBody>
        </p:sp>
      </p:grpSp>
      <p:grpSp>
        <p:nvGrpSpPr>
          <p:cNvPr id="6152" name="Group 12"/>
          <p:cNvGrpSpPr>
            <a:grpSpLocks/>
          </p:cNvGrpSpPr>
          <p:nvPr/>
        </p:nvGrpSpPr>
        <p:grpSpPr bwMode="auto">
          <a:xfrm>
            <a:off x="4343400" y="777875"/>
            <a:ext cx="4267200" cy="3617913"/>
            <a:chOff x="0" y="144"/>
            <a:chExt cx="2688" cy="2279"/>
          </a:xfrm>
        </p:grpSpPr>
        <p:graphicFrame>
          <p:nvGraphicFramePr>
            <p:cNvPr id="6149" name="Object 2"/>
            <p:cNvGraphicFramePr>
              <a:graphicFrameLocks noChangeAspect="1"/>
            </p:cNvGraphicFramePr>
            <p:nvPr/>
          </p:nvGraphicFramePr>
          <p:xfrm>
            <a:off x="0" y="144"/>
            <a:ext cx="2688" cy="2279"/>
          </p:xfrm>
          <a:graphic>
            <a:graphicData uri="http://schemas.openxmlformats.org/presentationml/2006/ole">
              <mc:AlternateContent xmlns:mc="http://schemas.openxmlformats.org/markup-compatibility/2006">
                <mc:Choice xmlns:v="urn:schemas-microsoft-com:vml" Requires="v">
                  <p:oleObj spid="_x0000_s6197" name="KGPlot" r:id="rId5" imgW="6858000" imgH="5816520" progId="KGraph_Plot">
                    <p:embed/>
                  </p:oleObj>
                </mc:Choice>
                <mc:Fallback>
                  <p:oleObj name="KGPlot" r:id="rId5" imgW="6858000" imgH="5816520" progId="KGraph_Plot">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
                          <a:ext cx="2688" cy="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9" name="Text Box 4"/>
            <p:cNvSpPr txBox="1">
              <a:spLocks noChangeArrowheads="1"/>
            </p:cNvSpPr>
            <p:nvPr/>
          </p:nvSpPr>
          <p:spPr bwMode="auto">
            <a:xfrm>
              <a:off x="296" y="144"/>
              <a:ext cx="1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Molecule with e-ph relaxation</a:t>
              </a:r>
            </a:p>
          </p:txBody>
        </p:sp>
      </p:grpSp>
      <p:sp>
        <p:nvSpPr>
          <p:cNvPr id="6153" name="Line 6"/>
          <p:cNvSpPr>
            <a:spLocks noChangeShapeType="1"/>
          </p:cNvSpPr>
          <p:nvPr/>
        </p:nvSpPr>
        <p:spPr bwMode="auto">
          <a:xfrm>
            <a:off x="7162800" y="3825875"/>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6146" name="Object 7"/>
          <p:cNvGraphicFramePr>
            <a:graphicFrameLocks noChangeAspect="1"/>
          </p:cNvGraphicFramePr>
          <p:nvPr/>
        </p:nvGraphicFramePr>
        <p:xfrm>
          <a:off x="7010400" y="4359275"/>
          <a:ext cx="563563" cy="441325"/>
        </p:xfrm>
        <a:graphic>
          <a:graphicData uri="http://schemas.openxmlformats.org/presentationml/2006/ole">
            <mc:AlternateContent xmlns:mc="http://schemas.openxmlformats.org/markup-compatibility/2006">
              <mc:Choice xmlns:v="urn:schemas-microsoft-com:vml" Requires="v">
                <p:oleObj spid="_x0000_s6198" name="Equation" r:id="rId7" imgW="291960" imgH="228600" progId="Equation.DSMT4">
                  <p:embed/>
                </p:oleObj>
              </mc:Choice>
              <mc:Fallback>
                <p:oleObj name="Equation" r:id="rId7" imgW="291960" imgH="228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4359275"/>
                        <a:ext cx="56356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Text Box 15"/>
          <p:cNvSpPr txBox="1">
            <a:spLocks noChangeArrowheads="1"/>
          </p:cNvSpPr>
          <p:nvPr/>
        </p:nvSpPr>
        <p:spPr bwMode="auto">
          <a:xfrm>
            <a:off x="0" y="4829175"/>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What is the energy change, at Q</a:t>
            </a:r>
            <a:r>
              <a:rPr lang="en-US" sz="1800" baseline="-25000"/>
              <a:t>min</a:t>
            </a:r>
            <a:r>
              <a:rPr lang="en-US" sz="1800"/>
              <a:t>, due to reorganization?</a:t>
            </a:r>
          </a:p>
          <a:p>
            <a:pPr algn="l" rtl="0" eaLnBrk="1" hangingPunct="1"/>
            <a:endParaRPr lang="en-US" sz="1800"/>
          </a:p>
          <a:p>
            <a:pPr algn="l" rtl="0" eaLnBrk="1" hangingPunct="1"/>
            <a:r>
              <a:rPr lang="en-US" sz="1800"/>
              <a:t>“stretch” the molecule to the configuration associated with the e-ph relaxation and see how much is gained by the e-ph relaxation.</a:t>
            </a:r>
          </a:p>
        </p:txBody>
      </p:sp>
      <p:graphicFrame>
        <p:nvGraphicFramePr>
          <p:cNvPr id="6147" name="Object 16"/>
          <p:cNvGraphicFramePr>
            <a:graphicFrameLocks noChangeAspect="1"/>
          </p:cNvGraphicFramePr>
          <p:nvPr/>
        </p:nvGraphicFramePr>
        <p:xfrm>
          <a:off x="3124200" y="6138863"/>
          <a:ext cx="3657600" cy="642937"/>
        </p:xfrm>
        <a:graphic>
          <a:graphicData uri="http://schemas.openxmlformats.org/presentationml/2006/ole">
            <mc:AlternateContent xmlns:mc="http://schemas.openxmlformats.org/markup-compatibility/2006">
              <mc:Choice xmlns:v="urn:schemas-microsoft-com:vml" Requires="v">
                <p:oleObj spid="_x0000_s6199" name="Equation" r:id="rId9" imgW="1447560" imgH="253800" progId="Equation.DSMT4">
                  <p:embed/>
                </p:oleObj>
              </mc:Choice>
              <mc:Fallback>
                <p:oleObj name="Equation" r:id="rId9" imgW="1447560" imgH="2538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6138863"/>
                        <a:ext cx="365760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17"/>
          <p:cNvGrpSpPr>
            <a:grpSpLocks/>
          </p:cNvGrpSpPr>
          <p:nvPr/>
        </p:nvGrpSpPr>
        <p:grpSpPr bwMode="auto">
          <a:xfrm>
            <a:off x="0" y="776288"/>
            <a:ext cx="4267200" cy="3617912"/>
            <a:chOff x="672" y="144"/>
            <a:chExt cx="2688" cy="2279"/>
          </a:xfrm>
        </p:grpSpPr>
        <p:graphicFrame>
          <p:nvGraphicFramePr>
            <p:cNvPr id="6148" name="Object 18"/>
            <p:cNvGraphicFramePr>
              <a:graphicFrameLocks noChangeAspect="1"/>
            </p:cNvGraphicFramePr>
            <p:nvPr/>
          </p:nvGraphicFramePr>
          <p:xfrm>
            <a:off x="672" y="144"/>
            <a:ext cx="2688" cy="2279"/>
          </p:xfrm>
          <a:graphic>
            <a:graphicData uri="http://schemas.openxmlformats.org/presentationml/2006/ole">
              <mc:AlternateContent xmlns:mc="http://schemas.openxmlformats.org/markup-compatibility/2006">
                <mc:Choice xmlns:v="urn:schemas-microsoft-com:vml" Requires="v">
                  <p:oleObj spid="_x0000_s6200" name="KGPlot" r:id="rId11" imgW="6858000" imgH="5816520" progId="KGraph_Plot">
                    <p:embed/>
                  </p:oleObj>
                </mc:Choice>
                <mc:Fallback>
                  <p:oleObj name="KGPlot" r:id="rId11" imgW="6858000" imgH="5816520" progId="KGraph_Plot">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144"/>
                          <a:ext cx="2688" cy="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Text Box 19"/>
            <p:cNvSpPr txBox="1">
              <a:spLocks noChangeArrowheads="1"/>
            </p:cNvSpPr>
            <p:nvPr/>
          </p:nvSpPr>
          <p:spPr bwMode="auto">
            <a:xfrm>
              <a:off x="2160" y="144"/>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n-US" sz="1800"/>
            </a:p>
          </p:txBody>
        </p:sp>
      </p:grpSp>
      <p:sp>
        <p:nvSpPr>
          <p:cNvPr id="9236" name="Line 20"/>
          <p:cNvSpPr>
            <a:spLocks noChangeShapeType="1"/>
          </p:cNvSpPr>
          <p:nvPr/>
        </p:nvSpPr>
        <p:spPr bwMode="auto">
          <a:xfrm flipV="1">
            <a:off x="2895600" y="1997075"/>
            <a:ext cx="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7" name="TextBox 15"/>
          <p:cNvSpPr txBox="1">
            <a:spLocks noChangeArrowheads="1"/>
          </p:cNvSpPr>
          <p:nvPr/>
        </p:nvSpPr>
        <p:spPr bwMode="auto">
          <a:xfrm>
            <a:off x="3254375" y="0"/>
            <a:ext cx="192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solidFill>
                  <a:srgbClr val="FF0000"/>
                </a:solidFill>
              </a:rPr>
              <a:t>What is </a:t>
            </a:r>
            <a:r>
              <a:rPr lang="en-US" sz="2800">
                <a:solidFill>
                  <a:srgbClr val="FF0000"/>
                </a:solidFill>
                <a:latin typeface="Symbol" pitchFamily="18" charset="2"/>
              </a:rPr>
              <a:t>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36"/>
                                        </p:tgtEl>
                                        <p:attrNameLst>
                                          <p:attrName>style.visibility</p:attrName>
                                        </p:attrNameLst>
                                      </p:cBhvr>
                                      <p:to>
                                        <p:strVal val="visible"/>
                                      </p:to>
                                    </p:set>
                                    <p:animEffect transition="in" filter="dissolve">
                                      <p:cBhvr>
                                        <p:cTn id="11" dur="5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663700" y="2133600"/>
            <a:ext cx="5095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Why all this is relevant to charge transport?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4" name="Group 4"/>
          <p:cNvGrpSpPr>
            <a:grpSpLocks/>
          </p:cNvGrpSpPr>
          <p:nvPr/>
        </p:nvGrpSpPr>
        <p:grpSpPr bwMode="auto">
          <a:xfrm>
            <a:off x="152400" y="152400"/>
            <a:ext cx="4267200" cy="3617913"/>
            <a:chOff x="2688" y="144"/>
            <a:chExt cx="2688" cy="2279"/>
          </a:xfrm>
        </p:grpSpPr>
        <p:graphicFrame>
          <p:nvGraphicFramePr>
            <p:cNvPr id="7173" name="Object 5"/>
            <p:cNvGraphicFramePr>
              <a:graphicFrameLocks noChangeAspect="1"/>
            </p:cNvGraphicFramePr>
            <p:nvPr/>
          </p:nvGraphicFramePr>
          <p:xfrm>
            <a:off x="2688" y="144"/>
            <a:ext cx="2688" cy="2279"/>
          </p:xfrm>
          <a:graphic>
            <a:graphicData uri="http://schemas.openxmlformats.org/presentationml/2006/ole">
              <mc:AlternateContent xmlns:mc="http://schemas.openxmlformats.org/markup-compatibility/2006">
                <mc:Choice xmlns:v="urn:schemas-microsoft-com:vml" Requires="v">
                  <p:oleObj spid="_x0000_s7212" name="KGPlot" r:id="rId3" imgW="6858000" imgH="5816520" progId="KGraph_Plot">
                    <p:embed/>
                  </p:oleObj>
                </mc:Choice>
                <mc:Fallback>
                  <p:oleObj name="KGPlot" r:id="rId3" imgW="6858000" imgH="5816520" progId="KGraph_Plo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44"/>
                          <a:ext cx="2688" cy="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3" name="Text Box 6"/>
            <p:cNvSpPr txBox="1">
              <a:spLocks noChangeArrowheads="1"/>
            </p:cNvSpPr>
            <p:nvPr/>
          </p:nvSpPr>
          <p:spPr bwMode="auto">
            <a:xfrm>
              <a:off x="3120" y="144"/>
              <a:ext cx="17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Molecule without a charge</a:t>
              </a:r>
            </a:p>
          </p:txBody>
        </p:sp>
      </p:grpSp>
      <p:grpSp>
        <p:nvGrpSpPr>
          <p:cNvPr id="7175" name="Group 7"/>
          <p:cNvGrpSpPr>
            <a:grpSpLocks/>
          </p:cNvGrpSpPr>
          <p:nvPr/>
        </p:nvGrpSpPr>
        <p:grpSpPr bwMode="auto">
          <a:xfrm>
            <a:off x="4495800" y="152400"/>
            <a:ext cx="4267200" cy="3617913"/>
            <a:chOff x="0" y="144"/>
            <a:chExt cx="2688" cy="2279"/>
          </a:xfrm>
        </p:grpSpPr>
        <p:graphicFrame>
          <p:nvGraphicFramePr>
            <p:cNvPr id="7172" name="Object 8"/>
            <p:cNvGraphicFramePr>
              <a:graphicFrameLocks noChangeAspect="1"/>
            </p:cNvGraphicFramePr>
            <p:nvPr/>
          </p:nvGraphicFramePr>
          <p:xfrm>
            <a:off x="0" y="144"/>
            <a:ext cx="2688" cy="2279"/>
          </p:xfrm>
          <a:graphic>
            <a:graphicData uri="http://schemas.openxmlformats.org/presentationml/2006/ole">
              <mc:AlternateContent xmlns:mc="http://schemas.openxmlformats.org/markup-compatibility/2006">
                <mc:Choice xmlns:v="urn:schemas-microsoft-com:vml" Requires="v">
                  <p:oleObj spid="_x0000_s7213" name="KGPlot" r:id="rId5" imgW="6858000" imgH="5816520" progId="KGraph_Plot">
                    <p:embed/>
                  </p:oleObj>
                </mc:Choice>
                <mc:Fallback>
                  <p:oleObj name="KGPlot" r:id="rId5" imgW="6858000" imgH="5816520" progId="KGraph_Plot">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
                          <a:ext cx="2688" cy="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2" name="Text Box 9"/>
            <p:cNvSpPr txBox="1">
              <a:spLocks noChangeArrowheads="1"/>
            </p:cNvSpPr>
            <p:nvPr/>
          </p:nvSpPr>
          <p:spPr bwMode="auto">
            <a:xfrm>
              <a:off x="288" y="144"/>
              <a:ext cx="19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Molecule containing a charge</a:t>
              </a:r>
            </a:p>
          </p:txBody>
        </p:sp>
      </p:grpSp>
      <p:sp>
        <p:nvSpPr>
          <p:cNvPr id="7176" name="Line 10"/>
          <p:cNvSpPr>
            <a:spLocks noChangeShapeType="1"/>
          </p:cNvSpPr>
          <p:nvPr/>
        </p:nvSpPr>
        <p:spPr bwMode="auto">
          <a:xfrm>
            <a:off x="7315200" y="3200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77" name="Text Box 11"/>
          <p:cNvSpPr txBox="1">
            <a:spLocks noChangeArrowheads="1"/>
          </p:cNvSpPr>
          <p:nvPr/>
        </p:nvSpPr>
        <p:spPr bwMode="auto">
          <a:xfrm>
            <a:off x="228600" y="5181600"/>
            <a:ext cx="8728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a:t>If the two molecules are identical and have the same E</a:t>
            </a:r>
            <a:r>
              <a:rPr lang="en-US" sz="1800" baseline="-25000" dirty="0"/>
              <a:t>0</a:t>
            </a:r>
            <a:r>
              <a:rPr lang="en-US" sz="1800" dirty="0"/>
              <a:t> </a:t>
            </a:r>
            <a:r>
              <a:rPr lang="en-US" sz="1800" dirty="0">
                <a:sym typeface="Wingdings" pitchFamily="2" charset="2"/>
              </a:rPr>
              <a:t></a:t>
            </a:r>
          </a:p>
          <a:p>
            <a:pPr algn="l" rtl="0" eaLnBrk="1" hangingPunct="1"/>
            <a:r>
              <a:rPr lang="en-US" sz="1800" dirty="0">
                <a:sym typeface="Wingdings" pitchFamily="2" charset="2"/>
              </a:rPr>
              <a:t>    The electron carries E</a:t>
            </a:r>
            <a:r>
              <a:rPr lang="en-US" sz="1800" baseline="-25000" dirty="0">
                <a:sym typeface="Wingdings" pitchFamily="2" charset="2"/>
              </a:rPr>
              <a:t>n</a:t>
            </a:r>
            <a:r>
              <a:rPr lang="en-US" sz="1800" dirty="0">
                <a:sym typeface="Wingdings" pitchFamily="2" charset="2"/>
              </a:rPr>
              <a:t>+AQ</a:t>
            </a:r>
            <a:r>
              <a:rPr lang="en-US" sz="1800" baseline="-25000" dirty="0">
                <a:sym typeface="Wingdings" pitchFamily="2" charset="2"/>
              </a:rPr>
              <a:t>1</a:t>
            </a:r>
            <a:r>
              <a:rPr lang="en-US" sz="1800" dirty="0">
                <a:sym typeface="Wingdings" pitchFamily="2" charset="2"/>
              </a:rPr>
              <a:t> and replace it with E</a:t>
            </a:r>
            <a:r>
              <a:rPr lang="en-US" sz="1800" baseline="-25000" dirty="0">
                <a:sym typeface="Wingdings" pitchFamily="2" charset="2"/>
              </a:rPr>
              <a:t>n</a:t>
            </a:r>
            <a:r>
              <a:rPr lang="en-US" sz="1800" dirty="0">
                <a:sym typeface="Wingdings" pitchFamily="2" charset="2"/>
              </a:rPr>
              <a:t>+AQ</a:t>
            </a:r>
            <a:r>
              <a:rPr lang="en-US" sz="1800" baseline="-25000" dirty="0">
                <a:sym typeface="Wingdings" pitchFamily="2" charset="2"/>
              </a:rPr>
              <a:t>2</a:t>
            </a:r>
            <a:r>
              <a:rPr lang="en-US" sz="1800" dirty="0">
                <a:sym typeface="Wingdings" pitchFamily="2" charset="2"/>
              </a:rPr>
              <a:t>  </a:t>
            </a:r>
          </a:p>
          <a:p>
            <a:pPr algn="l" rtl="0" eaLnBrk="1" hangingPunct="1"/>
            <a:r>
              <a:rPr lang="en-US" sz="1800" dirty="0">
                <a:sym typeface="Wingdings" pitchFamily="2" charset="2"/>
              </a:rPr>
              <a:t>                                                           </a:t>
            </a:r>
            <a:r>
              <a:rPr lang="en-US" sz="1800" dirty="0"/>
              <a:t>Transfer is most likely to occur when Q</a:t>
            </a:r>
            <a:r>
              <a:rPr lang="en-US" sz="1800" baseline="-25000" dirty="0"/>
              <a:t>1</a:t>
            </a:r>
            <a:r>
              <a:rPr lang="en-US" sz="1800" dirty="0"/>
              <a:t>=Q</a:t>
            </a:r>
            <a:r>
              <a:rPr lang="en-US" sz="1800" baseline="-25000" dirty="0"/>
              <a:t>2</a:t>
            </a:r>
            <a:r>
              <a:rPr lang="en-US" sz="1800" dirty="0"/>
              <a:t>=Q</a:t>
            </a:r>
            <a:endParaRPr lang="en-US" sz="1800" baseline="-25000" dirty="0"/>
          </a:p>
        </p:txBody>
      </p:sp>
      <p:sp>
        <p:nvSpPr>
          <p:cNvPr id="7178" name="Text Box 12"/>
          <p:cNvSpPr txBox="1">
            <a:spLocks noChangeArrowheads="1"/>
          </p:cNvSpPr>
          <p:nvPr/>
        </p:nvSpPr>
        <p:spPr bwMode="auto">
          <a:xfrm>
            <a:off x="152400" y="6248400"/>
            <a:ext cx="415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Total excess energy to reach this state:</a:t>
            </a:r>
          </a:p>
        </p:txBody>
      </p:sp>
      <p:graphicFrame>
        <p:nvGraphicFramePr>
          <p:cNvPr id="7170" name="Object 13"/>
          <p:cNvGraphicFramePr>
            <a:graphicFrameLocks noChangeAspect="1"/>
          </p:cNvGraphicFramePr>
          <p:nvPr/>
        </p:nvGraphicFramePr>
        <p:xfrm>
          <a:off x="4343400" y="6172200"/>
          <a:ext cx="2963863" cy="539750"/>
        </p:xfrm>
        <a:graphic>
          <a:graphicData uri="http://schemas.openxmlformats.org/presentationml/2006/ole">
            <mc:AlternateContent xmlns:mc="http://schemas.openxmlformats.org/markup-compatibility/2006">
              <mc:Choice xmlns:v="urn:schemas-microsoft-com:vml" Requires="v">
                <p:oleObj spid="_x0000_s7214" name="Equation" r:id="rId7" imgW="1536480" imgH="279360" progId="Equation.DSMT4">
                  <p:embed/>
                </p:oleObj>
              </mc:Choice>
              <mc:Fallback>
                <p:oleObj name="Equation" r:id="rId7" imgW="1536480" imgH="279360" progId="Equation.DSMT4">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6172200"/>
                        <a:ext cx="29638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9" name="Text Box 14"/>
          <p:cNvSpPr txBox="1">
            <a:spLocks noChangeArrowheads="1"/>
          </p:cNvSpPr>
          <p:nvPr/>
        </p:nvSpPr>
        <p:spPr bwMode="auto">
          <a:xfrm>
            <a:off x="304800" y="43434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a:t>Transfer will occur when by moving the electron from one molecule to other there would be no change in total energy.</a:t>
            </a:r>
            <a:endParaRPr lang="en-US" sz="1800" baseline="-25000" dirty="0"/>
          </a:p>
        </p:txBody>
      </p:sp>
      <p:graphicFrame>
        <p:nvGraphicFramePr>
          <p:cNvPr id="7171" name="Object 15"/>
          <p:cNvGraphicFramePr>
            <a:graphicFrameLocks noChangeAspect="1"/>
          </p:cNvGraphicFramePr>
          <p:nvPr/>
        </p:nvGraphicFramePr>
        <p:xfrm>
          <a:off x="7010400" y="3673475"/>
          <a:ext cx="563563" cy="441325"/>
        </p:xfrm>
        <a:graphic>
          <a:graphicData uri="http://schemas.openxmlformats.org/presentationml/2006/ole">
            <mc:AlternateContent xmlns:mc="http://schemas.openxmlformats.org/markup-compatibility/2006">
              <mc:Choice xmlns:v="urn:schemas-microsoft-com:vml" Requires="v">
                <p:oleObj spid="_x0000_s7215" name="Equation" r:id="rId9" imgW="291960" imgH="228600" progId="Equation.DSMT4">
                  <p:embed/>
                </p:oleObj>
              </mc:Choice>
              <mc:Fallback>
                <p:oleObj name="Equation" r:id="rId9" imgW="291960" imgH="228600" progId="Equation.DSMT4">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3673475"/>
                        <a:ext cx="56356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a:spLocks noChangeArrowheads="1"/>
          </p:cNvSpPr>
          <p:nvPr/>
        </p:nvSpPr>
        <p:spPr bwMode="auto">
          <a:xfrm>
            <a:off x="7772400" y="5562600"/>
            <a:ext cx="1371600" cy="609600"/>
          </a:xfrm>
          <a:prstGeom prst="rect">
            <a:avLst/>
          </a:prstGeom>
          <a:solidFill>
            <a:schemeClr val="bg1"/>
          </a:solidFill>
          <a:ln w="9525" algn="ctr">
            <a:solidFill>
              <a:schemeClr val="bg1"/>
            </a:solidFill>
            <a:round/>
            <a:headEnd/>
            <a:tailEnd/>
          </a:ln>
        </p:spPr>
        <p:txBody>
          <a:bodyPr/>
          <a:lstStyle/>
          <a:p>
            <a:endParaRPr lang="en-US"/>
          </a:p>
        </p:txBody>
      </p:sp>
      <p:sp>
        <p:nvSpPr>
          <p:cNvPr id="15" name="Rectangle 14"/>
          <p:cNvSpPr>
            <a:spLocks noChangeArrowheads="1"/>
          </p:cNvSpPr>
          <p:nvPr/>
        </p:nvSpPr>
        <p:spPr bwMode="auto">
          <a:xfrm>
            <a:off x="228600" y="6081713"/>
            <a:ext cx="7162800" cy="609600"/>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p:stCondLst>
                                    <p:cond delay="0"/>
                                  </p:stCondLst>
                                  <p:childTnLst>
                                    <p:animEffect transition="out" filter="dissolv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2"/>
          <p:cNvSpPr txBox="1">
            <a:spLocks noChangeArrowheads="1"/>
          </p:cNvSpPr>
          <p:nvPr/>
        </p:nvSpPr>
        <p:spPr bwMode="auto">
          <a:xfrm>
            <a:off x="304800" y="381000"/>
            <a:ext cx="3679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Transfer will occur when Q</a:t>
            </a:r>
            <a:r>
              <a:rPr lang="en-US" sz="1800" baseline="-25000"/>
              <a:t>1</a:t>
            </a:r>
            <a:r>
              <a:rPr lang="en-US" sz="1800"/>
              <a:t>=Q</a:t>
            </a:r>
            <a:r>
              <a:rPr lang="en-US" sz="1800" baseline="-25000"/>
              <a:t>2</a:t>
            </a:r>
            <a:r>
              <a:rPr lang="en-US" sz="1800"/>
              <a:t>=Q</a:t>
            </a:r>
            <a:endParaRPr lang="en-US" sz="1800" baseline="-25000"/>
          </a:p>
        </p:txBody>
      </p:sp>
      <p:sp>
        <p:nvSpPr>
          <p:cNvPr id="8201" name="Text Box 3"/>
          <p:cNvSpPr txBox="1">
            <a:spLocks noChangeArrowheads="1"/>
          </p:cNvSpPr>
          <p:nvPr/>
        </p:nvSpPr>
        <p:spPr bwMode="auto">
          <a:xfrm>
            <a:off x="304800" y="990600"/>
            <a:ext cx="415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Total excess energy to reach this state:</a:t>
            </a:r>
          </a:p>
        </p:txBody>
      </p:sp>
      <p:graphicFrame>
        <p:nvGraphicFramePr>
          <p:cNvPr id="8194" name="Object 4"/>
          <p:cNvGraphicFramePr>
            <a:graphicFrameLocks noChangeAspect="1"/>
          </p:cNvGraphicFramePr>
          <p:nvPr/>
        </p:nvGraphicFramePr>
        <p:xfrm>
          <a:off x="4495800" y="914400"/>
          <a:ext cx="2963863" cy="539750"/>
        </p:xfrm>
        <a:graphic>
          <a:graphicData uri="http://schemas.openxmlformats.org/presentationml/2006/ole">
            <mc:AlternateContent xmlns:mc="http://schemas.openxmlformats.org/markup-compatibility/2006">
              <mc:Choice xmlns:v="urn:schemas-microsoft-com:vml" Requires="v">
                <p:oleObj spid="_x0000_s8249" name="Equation" r:id="rId3" imgW="1536480" imgH="279360" progId="Equation.DSMT4">
                  <p:embed/>
                </p:oleObj>
              </mc:Choice>
              <mc:Fallback>
                <p:oleObj name="Equation" r:id="rId3" imgW="1536480" imgH="2793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14400"/>
                        <a:ext cx="296386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p:cNvGraphicFramePr>
            <a:graphicFrameLocks noChangeAspect="1"/>
          </p:cNvGraphicFramePr>
          <p:nvPr/>
        </p:nvGraphicFramePr>
        <p:xfrm>
          <a:off x="1143000" y="1905000"/>
          <a:ext cx="6124575" cy="809625"/>
        </p:xfrm>
        <a:graphic>
          <a:graphicData uri="http://schemas.openxmlformats.org/presentationml/2006/ole">
            <mc:AlternateContent xmlns:mc="http://schemas.openxmlformats.org/markup-compatibility/2006">
              <mc:Choice xmlns:v="urn:schemas-microsoft-com:vml" Requires="v">
                <p:oleObj spid="_x0000_s8250" name="Equation" r:id="rId5" imgW="3174840" imgH="419040" progId="Equation.DSMT4">
                  <p:embed/>
                </p:oleObj>
              </mc:Choice>
              <mc:Fallback>
                <p:oleObj name="Equation" r:id="rId5" imgW="3174840" imgH="419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905000"/>
                        <a:ext cx="61245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6"/>
          <p:cNvGraphicFramePr>
            <a:graphicFrameLocks noChangeAspect="1"/>
          </p:cNvGraphicFramePr>
          <p:nvPr/>
        </p:nvGraphicFramePr>
        <p:xfrm>
          <a:off x="1905000" y="3124200"/>
          <a:ext cx="4165600" cy="809625"/>
        </p:xfrm>
        <a:graphic>
          <a:graphicData uri="http://schemas.openxmlformats.org/presentationml/2006/ole">
            <mc:AlternateContent xmlns:mc="http://schemas.openxmlformats.org/markup-compatibility/2006">
              <mc:Choice xmlns:v="urn:schemas-microsoft-com:vml" Requires="v">
                <p:oleObj spid="_x0000_s8251" name="Equation" r:id="rId7" imgW="2158920" imgH="419040" progId="Equation.DSMT4">
                  <p:embed/>
                </p:oleObj>
              </mc:Choice>
              <mc:Fallback>
                <p:oleObj name="Equation" r:id="rId7" imgW="2158920" imgH="41904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124200"/>
                        <a:ext cx="41656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7"/>
          <p:cNvGraphicFramePr>
            <a:graphicFrameLocks noChangeAspect="1"/>
          </p:cNvGraphicFramePr>
          <p:nvPr/>
        </p:nvGraphicFramePr>
        <p:xfrm>
          <a:off x="3352800" y="6019800"/>
          <a:ext cx="1716088" cy="441325"/>
        </p:xfrm>
        <a:graphic>
          <a:graphicData uri="http://schemas.openxmlformats.org/presentationml/2006/ole">
            <mc:AlternateContent xmlns:mc="http://schemas.openxmlformats.org/markup-compatibility/2006">
              <mc:Choice xmlns:v="urn:schemas-microsoft-com:vml" Requires="v">
                <p:oleObj spid="_x0000_s8252" name="Equation" r:id="rId9" imgW="888840" imgH="228600" progId="Equation.DSMT4">
                  <p:embed/>
                </p:oleObj>
              </mc:Choice>
              <mc:Fallback>
                <p:oleObj name="Equation" r:id="rId9" imgW="888840" imgH="2286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6019800"/>
                        <a:ext cx="171608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2" name="Text Box 8"/>
          <p:cNvSpPr txBox="1">
            <a:spLocks noChangeArrowheads="1"/>
          </p:cNvSpPr>
          <p:nvPr/>
        </p:nvSpPr>
        <p:spPr bwMode="auto">
          <a:xfrm>
            <a:off x="609600" y="4572000"/>
            <a:ext cx="498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Electron transfer is thermally activated process </a:t>
            </a:r>
          </a:p>
        </p:txBody>
      </p:sp>
      <p:graphicFrame>
        <p:nvGraphicFramePr>
          <p:cNvPr id="8198" name="Object 9"/>
          <p:cNvGraphicFramePr>
            <a:graphicFrameLocks noChangeAspect="1"/>
          </p:cNvGraphicFramePr>
          <p:nvPr/>
        </p:nvGraphicFramePr>
        <p:xfrm>
          <a:off x="5715000" y="4267200"/>
          <a:ext cx="1143000" cy="989013"/>
        </p:xfrm>
        <a:graphic>
          <a:graphicData uri="http://schemas.openxmlformats.org/presentationml/2006/ole">
            <mc:AlternateContent xmlns:mc="http://schemas.openxmlformats.org/markup-compatibility/2006">
              <mc:Choice xmlns:v="urn:schemas-microsoft-com:vml" Requires="v">
                <p:oleObj spid="_x0000_s8253" name="Equation" r:id="rId11" imgW="380880" imgH="330120" progId="Equation.DSMT4">
                  <p:embed/>
                </p:oleObj>
              </mc:Choice>
              <mc:Fallback>
                <p:oleObj name="Equation" r:id="rId11" imgW="380880" imgH="33012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15000" y="4267200"/>
                        <a:ext cx="11430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Text Box 10"/>
          <p:cNvSpPr txBox="1">
            <a:spLocks noChangeArrowheads="1"/>
          </p:cNvSpPr>
          <p:nvPr/>
        </p:nvSpPr>
        <p:spPr bwMode="auto">
          <a:xfrm>
            <a:off x="1162050" y="60563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Typical number is:</a:t>
            </a:r>
          </a:p>
        </p:txBody>
      </p:sp>
      <p:sp>
        <p:nvSpPr>
          <p:cNvPr id="8204" name="TextBox 10"/>
          <p:cNvSpPr txBox="1">
            <a:spLocks noChangeArrowheads="1"/>
          </p:cNvSpPr>
          <p:nvPr/>
        </p:nvSpPr>
        <p:spPr bwMode="auto">
          <a:xfrm>
            <a:off x="76200" y="2667000"/>
            <a:ext cx="749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To move an electron or activate the transport we need energy of:</a:t>
            </a:r>
          </a:p>
        </p:txBody>
      </p:sp>
      <p:graphicFrame>
        <p:nvGraphicFramePr>
          <p:cNvPr id="4101" name="Object 8"/>
          <p:cNvGraphicFramePr>
            <a:graphicFrameLocks noChangeAspect="1"/>
          </p:cNvGraphicFramePr>
          <p:nvPr/>
        </p:nvGraphicFramePr>
        <p:xfrm>
          <a:off x="7772400" y="914400"/>
          <a:ext cx="1247775" cy="655638"/>
        </p:xfrm>
        <a:graphic>
          <a:graphicData uri="http://schemas.openxmlformats.org/presentationml/2006/ole">
            <mc:AlternateContent xmlns:mc="http://schemas.openxmlformats.org/markup-compatibility/2006">
              <mc:Choice xmlns:v="urn:schemas-microsoft-com:vml" Requires="v">
                <p:oleObj spid="_x0000_s8254" name="Equation" r:id="rId13" imgW="812520" imgH="431640" progId="Equation.DSMT4">
                  <p:embed/>
                </p:oleObj>
              </mc:Choice>
              <mc:Fallback>
                <p:oleObj name="Equation" r:id="rId13" imgW="812520" imgH="431640" progId="Equation.DSMT4">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914400"/>
                        <a:ext cx="1247775" cy="65563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13" name="Rectangle 12"/>
          <p:cNvSpPr>
            <a:spLocks noChangeArrowheads="1"/>
          </p:cNvSpPr>
          <p:nvPr/>
        </p:nvSpPr>
        <p:spPr bwMode="auto">
          <a:xfrm>
            <a:off x="5638800" y="1752600"/>
            <a:ext cx="1828800" cy="914400"/>
          </a:xfrm>
          <a:prstGeom prst="rect">
            <a:avLst/>
          </a:prstGeom>
          <a:solidFill>
            <a:schemeClr val="bg1"/>
          </a:solidFill>
          <a:ln w="9525" algn="ctr">
            <a:solidFill>
              <a:schemeClr val="bg1"/>
            </a:solidFill>
            <a:round/>
            <a:headEnd/>
            <a:tailEnd/>
          </a:ln>
        </p:spPr>
        <p:txBody>
          <a:bodyPr/>
          <a:lstStyle/>
          <a:p>
            <a:endParaRPr lang="en-US"/>
          </a:p>
        </p:txBody>
      </p:sp>
      <p:sp>
        <p:nvSpPr>
          <p:cNvPr id="14" name="Rectangle 13"/>
          <p:cNvSpPr>
            <a:spLocks noChangeArrowheads="1"/>
          </p:cNvSpPr>
          <p:nvPr/>
        </p:nvSpPr>
        <p:spPr bwMode="auto">
          <a:xfrm>
            <a:off x="3124200" y="3175000"/>
            <a:ext cx="3200400" cy="914400"/>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715000" y="0"/>
            <a:ext cx="3429000" cy="2514600"/>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37891" name="Line 3"/>
          <p:cNvSpPr>
            <a:spLocks noChangeShapeType="1"/>
          </p:cNvSpPr>
          <p:nvPr/>
        </p:nvSpPr>
        <p:spPr bwMode="auto">
          <a:xfrm>
            <a:off x="11430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2" name="Line 4"/>
          <p:cNvSpPr>
            <a:spLocks noChangeShapeType="1"/>
          </p:cNvSpPr>
          <p:nvPr/>
        </p:nvSpPr>
        <p:spPr bwMode="auto">
          <a:xfrm>
            <a:off x="16002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3" name="Line 5"/>
          <p:cNvSpPr>
            <a:spLocks noChangeShapeType="1"/>
          </p:cNvSpPr>
          <p:nvPr/>
        </p:nvSpPr>
        <p:spPr bwMode="auto">
          <a:xfrm>
            <a:off x="2057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4" name="Line 6"/>
          <p:cNvSpPr>
            <a:spLocks noChangeShapeType="1"/>
          </p:cNvSpPr>
          <p:nvPr/>
        </p:nvSpPr>
        <p:spPr bwMode="auto">
          <a:xfrm>
            <a:off x="2438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5" name="Line 7"/>
          <p:cNvSpPr>
            <a:spLocks noChangeShapeType="1"/>
          </p:cNvSpPr>
          <p:nvPr/>
        </p:nvSpPr>
        <p:spPr bwMode="auto">
          <a:xfrm>
            <a:off x="2819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6" name="Line 8"/>
          <p:cNvSpPr>
            <a:spLocks noChangeShapeType="1"/>
          </p:cNvSpPr>
          <p:nvPr/>
        </p:nvSpPr>
        <p:spPr bwMode="auto">
          <a:xfrm>
            <a:off x="3200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7" name="Line 9"/>
          <p:cNvSpPr>
            <a:spLocks noChangeShapeType="1"/>
          </p:cNvSpPr>
          <p:nvPr/>
        </p:nvSpPr>
        <p:spPr bwMode="auto">
          <a:xfrm>
            <a:off x="3581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8" name="Line 10"/>
          <p:cNvSpPr>
            <a:spLocks noChangeShapeType="1"/>
          </p:cNvSpPr>
          <p:nvPr/>
        </p:nvSpPr>
        <p:spPr bwMode="auto">
          <a:xfrm>
            <a:off x="3962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899" name="Line 11"/>
          <p:cNvSpPr>
            <a:spLocks noChangeShapeType="1"/>
          </p:cNvSpPr>
          <p:nvPr/>
        </p:nvSpPr>
        <p:spPr bwMode="auto">
          <a:xfrm>
            <a:off x="43434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0" name="Line 12"/>
          <p:cNvSpPr>
            <a:spLocks noChangeShapeType="1"/>
          </p:cNvSpPr>
          <p:nvPr/>
        </p:nvSpPr>
        <p:spPr bwMode="auto">
          <a:xfrm>
            <a:off x="48006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1" name="Line 13"/>
          <p:cNvSpPr>
            <a:spLocks noChangeShapeType="1"/>
          </p:cNvSpPr>
          <p:nvPr/>
        </p:nvSpPr>
        <p:spPr bwMode="auto">
          <a:xfrm>
            <a:off x="51816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2" name="Line 14"/>
          <p:cNvSpPr>
            <a:spLocks noChangeShapeType="1"/>
          </p:cNvSpPr>
          <p:nvPr/>
        </p:nvSpPr>
        <p:spPr bwMode="auto">
          <a:xfrm>
            <a:off x="55626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3" name="Line 15"/>
          <p:cNvSpPr>
            <a:spLocks noChangeShapeType="1"/>
          </p:cNvSpPr>
          <p:nvPr/>
        </p:nvSpPr>
        <p:spPr bwMode="auto">
          <a:xfrm>
            <a:off x="5943600" y="4724400"/>
            <a:ext cx="457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4" name="Oval 16"/>
          <p:cNvSpPr>
            <a:spLocks noChangeArrowheads="1"/>
          </p:cNvSpPr>
          <p:nvPr/>
        </p:nvSpPr>
        <p:spPr bwMode="auto">
          <a:xfrm>
            <a:off x="7391400" y="1600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2241" name="Arc 17"/>
          <p:cNvSpPr>
            <a:spLocks/>
          </p:cNvSpPr>
          <p:nvPr/>
        </p:nvSpPr>
        <p:spPr bwMode="auto">
          <a:xfrm flipV="1">
            <a:off x="6996113" y="1038225"/>
            <a:ext cx="1066800" cy="638175"/>
          </a:xfrm>
          <a:custGeom>
            <a:avLst/>
            <a:gdLst>
              <a:gd name="T0" fmla="*/ 0 w 43131"/>
              <a:gd name="T1" fmla="*/ 2147483647 h 21600"/>
              <a:gd name="T2" fmla="*/ 2147483647 w 43131"/>
              <a:gd name="T3" fmla="*/ 2147483647 h 21600"/>
              <a:gd name="T4" fmla="*/ 2147483647 w 43131"/>
              <a:gd name="T5" fmla="*/ 2147483647 h 21600"/>
              <a:gd name="T6" fmla="*/ 0 60000 65536"/>
              <a:gd name="T7" fmla="*/ 0 60000 65536"/>
              <a:gd name="T8" fmla="*/ 0 60000 65536"/>
              <a:gd name="T9" fmla="*/ 0 w 43131"/>
              <a:gd name="T10" fmla="*/ 0 h 21600"/>
              <a:gd name="T11" fmla="*/ 43131 w 43131"/>
              <a:gd name="T12" fmla="*/ 21600 h 21600"/>
            </a:gdLst>
            <a:ahLst/>
            <a:cxnLst>
              <a:cxn ang="T6">
                <a:pos x="T0" y="T1"/>
              </a:cxn>
              <a:cxn ang="T7">
                <a:pos x="T2" y="T3"/>
              </a:cxn>
              <a:cxn ang="T8">
                <a:pos x="T4" y="T5"/>
              </a:cxn>
            </a:cxnLst>
            <a:rect l="T9" t="T10" r="T11" b="T12"/>
            <a:pathLst>
              <a:path w="43131" h="21600" fill="none" extrusionOk="0">
                <a:moveTo>
                  <a:pt x="-1" y="19877"/>
                </a:moveTo>
                <a:cubicBezTo>
                  <a:pt x="897" y="8652"/>
                  <a:pt x="10269" y="-1"/>
                  <a:pt x="21531" y="0"/>
                </a:cubicBezTo>
                <a:cubicBezTo>
                  <a:pt x="33460" y="0"/>
                  <a:pt x="43131" y="9670"/>
                  <a:pt x="43131" y="21600"/>
                </a:cubicBezTo>
              </a:path>
              <a:path w="43131" h="21600" stroke="0" extrusionOk="0">
                <a:moveTo>
                  <a:pt x="-1" y="19877"/>
                </a:moveTo>
                <a:cubicBezTo>
                  <a:pt x="897" y="8652"/>
                  <a:pt x="10269" y="-1"/>
                  <a:pt x="21531" y="0"/>
                </a:cubicBezTo>
                <a:cubicBezTo>
                  <a:pt x="33460" y="0"/>
                  <a:pt x="43131" y="9670"/>
                  <a:pt x="43131" y="21600"/>
                </a:cubicBezTo>
                <a:lnTo>
                  <a:pt x="2153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2242" name="Line 18"/>
          <p:cNvSpPr>
            <a:spLocks noChangeShapeType="1"/>
          </p:cNvSpPr>
          <p:nvPr/>
        </p:nvSpPr>
        <p:spPr bwMode="auto">
          <a:xfrm>
            <a:off x="6477000" y="609600"/>
            <a:ext cx="0" cy="1371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2243" name="Line 19"/>
          <p:cNvSpPr>
            <a:spLocks noChangeShapeType="1"/>
          </p:cNvSpPr>
          <p:nvPr/>
        </p:nvSpPr>
        <p:spPr bwMode="auto">
          <a:xfrm>
            <a:off x="6477000" y="19812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44" name="Text Box 20"/>
          <p:cNvSpPr txBox="1">
            <a:spLocks noChangeArrowheads="1"/>
          </p:cNvSpPr>
          <p:nvPr/>
        </p:nvSpPr>
        <p:spPr bwMode="auto">
          <a:xfrm>
            <a:off x="5927725" y="4175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p>
        </p:txBody>
      </p:sp>
      <p:sp>
        <p:nvSpPr>
          <p:cNvPr id="52245" name="Text Box 21"/>
          <p:cNvSpPr txBox="1">
            <a:spLocks noChangeArrowheads="1"/>
          </p:cNvSpPr>
          <p:nvPr/>
        </p:nvSpPr>
        <p:spPr bwMode="auto">
          <a:xfrm>
            <a:off x="8188325" y="20177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Q</a:t>
            </a:r>
          </a:p>
        </p:txBody>
      </p:sp>
      <p:grpSp>
        <p:nvGrpSpPr>
          <p:cNvPr id="2" name="Group 22"/>
          <p:cNvGrpSpPr>
            <a:grpSpLocks/>
          </p:cNvGrpSpPr>
          <p:nvPr/>
        </p:nvGrpSpPr>
        <p:grpSpPr bwMode="auto">
          <a:xfrm>
            <a:off x="990600" y="1143000"/>
            <a:ext cx="304800" cy="152400"/>
            <a:chOff x="624" y="720"/>
            <a:chExt cx="192" cy="96"/>
          </a:xfrm>
        </p:grpSpPr>
        <p:sp>
          <p:nvSpPr>
            <p:cNvPr id="52293" name="Oval 23"/>
            <p:cNvSpPr>
              <a:spLocks noChangeArrowheads="1"/>
            </p:cNvSpPr>
            <p:nvPr/>
          </p:nvSpPr>
          <p:spPr bwMode="auto">
            <a:xfrm>
              <a:off x="624" y="720"/>
              <a:ext cx="192"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a:p>
          </p:txBody>
        </p:sp>
        <p:sp>
          <p:nvSpPr>
            <p:cNvPr id="52294" name="Line 24"/>
            <p:cNvSpPr>
              <a:spLocks noChangeShapeType="1"/>
            </p:cNvSpPr>
            <p:nvPr/>
          </p:nvSpPr>
          <p:spPr bwMode="auto">
            <a:xfrm>
              <a:off x="672" y="768"/>
              <a:ext cx="96"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37913" name="Oval 25"/>
          <p:cNvSpPr>
            <a:spLocks noChangeArrowheads="1"/>
          </p:cNvSpPr>
          <p:nvPr/>
        </p:nvSpPr>
        <p:spPr bwMode="auto">
          <a:xfrm>
            <a:off x="7772400" y="17526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37914" name="Arc 26"/>
          <p:cNvSpPr>
            <a:spLocks/>
          </p:cNvSpPr>
          <p:nvPr/>
        </p:nvSpPr>
        <p:spPr bwMode="auto">
          <a:xfrm flipV="1">
            <a:off x="7286625" y="1190625"/>
            <a:ext cx="1066800" cy="638175"/>
          </a:xfrm>
          <a:custGeom>
            <a:avLst/>
            <a:gdLst>
              <a:gd name="T0" fmla="*/ 0 w 43131"/>
              <a:gd name="T1" fmla="*/ 2147483647 h 21600"/>
              <a:gd name="T2" fmla="*/ 2147483647 w 43131"/>
              <a:gd name="T3" fmla="*/ 2147483647 h 21600"/>
              <a:gd name="T4" fmla="*/ 2147483647 w 43131"/>
              <a:gd name="T5" fmla="*/ 2147483647 h 21600"/>
              <a:gd name="T6" fmla="*/ 0 60000 65536"/>
              <a:gd name="T7" fmla="*/ 0 60000 65536"/>
              <a:gd name="T8" fmla="*/ 0 60000 65536"/>
              <a:gd name="T9" fmla="*/ 0 w 43131"/>
              <a:gd name="T10" fmla="*/ 0 h 21600"/>
              <a:gd name="T11" fmla="*/ 43131 w 43131"/>
              <a:gd name="T12" fmla="*/ 21600 h 21600"/>
            </a:gdLst>
            <a:ahLst/>
            <a:cxnLst>
              <a:cxn ang="T6">
                <a:pos x="T0" y="T1"/>
              </a:cxn>
              <a:cxn ang="T7">
                <a:pos x="T2" y="T3"/>
              </a:cxn>
              <a:cxn ang="T8">
                <a:pos x="T4" y="T5"/>
              </a:cxn>
            </a:cxnLst>
            <a:rect l="T9" t="T10" r="T11" b="T12"/>
            <a:pathLst>
              <a:path w="43131" h="21600" fill="none" extrusionOk="0">
                <a:moveTo>
                  <a:pt x="-1" y="19877"/>
                </a:moveTo>
                <a:cubicBezTo>
                  <a:pt x="897" y="8652"/>
                  <a:pt x="10269" y="-1"/>
                  <a:pt x="21531" y="0"/>
                </a:cubicBezTo>
                <a:cubicBezTo>
                  <a:pt x="33460" y="0"/>
                  <a:pt x="43131" y="9670"/>
                  <a:pt x="43131" y="21600"/>
                </a:cubicBezTo>
              </a:path>
              <a:path w="43131" h="21600" stroke="0" extrusionOk="0">
                <a:moveTo>
                  <a:pt x="-1" y="19877"/>
                </a:moveTo>
                <a:cubicBezTo>
                  <a:pt x="897" y="8652"/>
                  <a:pt x="10269" y="-1"/>
                  <a:pt x="21531" y="0"/>
                </a:cubicBezTo>
                <a:cubicBezTo>
                  <a:pt x="33460" y="0"/>
                  <a:pt x="43131" y="9670"/>
                  <a:pt x="43131" y="21600"/>
                </a:cubicBezTo>
                <a:lnTo>
                  <a:pt x="21531" y="2160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7915" name="Line 27"/>
          <p:cNvSpPr>
            <a:spLocks noChangeShapeType="1"/>
          </p:cNvSpPr>
          <p:nvPr/>
        </p:nvSpPr>
        <p:spPr bwMode="auto">
          <a:xfrm>
            <a:off x="1143000" y="4724400"/>
            <a:ext cx="2057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6" name="Line 28"/>
          <p:cNvSpPr>
            <a:spLocks noChangeShapeType="1"/>
          </p:cNvSpPr>
          <p:nvPr/>
        </p:nvSpPr>
        <p:spPr bwMode="auto">
          <a:xfrm>
            <a:off x="3657600" y="4724400"/>
            <a:ext cx="2743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7" name="Line 29"/>
          <p:cNvSpPr>
            <a:spLocks noChangeShapeType="1"/>
          </p:cNvSpPr>
          <p:nvPr/>
        </p:nvSpPr>
        <p:spPr bwMode="auto">
          <a:xfrm>
            <a:off x="3200400" y="4724400"/>
            <a:ext cx="457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 name="Group 30"/>
          <p:cNvGrpSpPr>
            <a:grpSpLocks/>
          </p:cNvGrpSpPr>
          <p:nvPr/>
        </p:nvGrpSpPr>
        <p:grpSpPr bwMode="auto">
          <a:xfrm>
            <a:off x="3233738" y="4724400"/>
            <a:ext cx="423862" cy="914400"/>
            <a:chOff x="2037" y="2976"/>
            <a:chExt cx="225" cy="576"/>
          </a:xfrm>
        </p:grpSpPr>
        <p:sp>
          <p:nvSpPr>
            <p:cNvPr id="52291" name="Line 31"/>
            <p:cNvSpPr>
              <a:spLocks noChangeShapeType="1"/>
            </p:cNvSpPr>
            <p:nvPr/>
          </p:nvSpPr>
          <p:spPr bwMode="auto">
            <a:xfrm flipV="1">
              <a:off x="2262" y="2976"/>
              <a:ext cx="0" cy="5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292" name="Line 32"/>
            <p:cNvSpPr>
              <a:spLocks noChangeShapeType="1"/>
            </p:cNvSpPr>
            <p:nvPr/>
          </p:nvSpPr>
          <p:spPr bwMode="auto">
            <a:xfrm flipV="1">
              <a:off x="2037" y="2976"/>
              <a:ext cx="0" cy="5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4" name="Group 33"/>
          <p:cNvGrpSpPr>
            <a:grpSpLocks/>
          </p:cNvGrpSpPr>
          <p:nvPr/>
        </p:nvGrpSpPr>
        <p:grpSpPr bwMode="auto">
          <a:xfrm>
            <a:off x="6629400" y="152400"/>
            <a:ext cx="1779588" cy="719138"/>
            <a:chOff x="208" y="2976"/>
            <a:chExt cx="1121" cy="453"/>
          </a:xfrm>
        </p:grpSpPr>
        <p:grpSp>
          <p:nvGrpSpPr>
            <p:cNvPr id="52265" name="Group 34"/>
            <p:cNvGrpSpPr>
              <a:grpSpLocks noChangeAspect="1"/>
            </p:cNvGrpSpPr>
            <p:nvPr/>
          </p:nvGrpSpPr>
          <p:grpSpPr bwMode="auto">
            <a:xfrm rot="2422849">
              <a:off x="208" y="2976"/>
              <a:ext cx="542" cy="401"/>
              <a:chOff x="399" y="3180"/>
              <a:chExt cx="904" cy="669"/>
            </a:xfrm>
          </p:grpSpPr>
          <p:sp>
            <p:nvSpPr>
              <p:cNvPr id="52279" name="Line 35"/>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0" name="Line 36"/>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1" name="Freeform 37"/>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82" name="Line 38"/>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3" name="Freeform 39"/>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84" name="Line 40"/>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5" name="Line 41"/>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6" name="Line 42"/>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7" name="Line 43"/>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8" name="Line 44"/>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89" name="Line 45"/>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90" name="Line 46"/>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2266" name="Group 47"/>
            <p:cNvGrpSpPr>
              <a:grpSpLocks noChangeAspect="1"/>
            </p:cNvGrpSpPr>
            <p:nvPr/>
          </p:nvGrpSpPr>
          <p:grpSpPr bwMode="auto">
            <a:xfrm rot="2422849">
              <a:off x="787" y="3028"/>
              <a:ext cx="542" cy="401"/>
              <a:chOff x="1192" y="2622"/>
              <a:chExt cx="903" cy="669"/>
            </a:xfrm>
          </p:grpSpPr>
          <p:sp>
            <p:nvSpPr>
              <p:cNvPr id="52267" name="Line 48"/>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68" name="Line 49"/>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69" name="Freeform 50"/>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70" name="Line 51"/>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1" name="Freeform 52"/>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272" name="Line 53"/>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3" name="Line 54"/>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4" name="Line 55"/>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5" name="Line 56"/>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6" name="Line 57"/>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7" name="Line 58"/>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2278" name="Line 59"/>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52254" name="Line 60"/>
          <p:cNvSpPr>
            <a:spLocks noChangeShapeType="1"/>
          </p:cNvSpPr>
          <p:nvPr/>
        </p:nvSpPr>
        <p:spPr bwMode="auto">
          <a:xfrm>
            <a:off x="914400" y="3429000"/>
            <a:ext cx="0" cy="22098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2255" name="Text Box 61"/>
          <p:cNvSpPr txBox="1">
            <a:spLocks noChangeArrowheads="1"/>
          </p:cNvSpPr>
          <p:nvPr/>
        </p:nvSpPr>
        <p:spPr bwMode="auto">
          <a:xfrm>
            <a:off x="365125" y="34655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p>
        </p:txBody>
      </p:sp>
      <p:sp>
        <p:nvSpPr>
          <p:cNvPr id="52256" name="Text Box 62"/>
          <p:cNvSpPr txBox="1">
            <a:spLocks noChangeArrowheads="1"/>
          </p:cNvSpPr>
          <p:nvPr/>
        </p:nvSpPr>
        <p:spPr bwMode="auto">
          <a:xfrm>
            <a:off x="315913" y="4419600"/>
            <a:ext cx="446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r>
              <a:rPr lang="en-US" sz="1800" baseline="-25000"/>
              <a:t>C</a:t>
            </a:r>
          </a:p>
        </p:txBody>
      </p:sp>
      <p:sp>
        <p:nvSpPr>
          <p:cNvPr id="52257" name="Line 63"/>
          <p:cNvSpPr>
            <a:spLocks noChangeShapeType="1"/>
          </p:cNvSpPr>
          <p:nvPr/>
        </p:nvSpPr>
        <p:spPr bwMode="auto">
          <a:xfrm flipH="1">
            <a:off x="762000" y="47244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 name="Group 64"/>
          <p:cNvGrpSpPr>
            <a:grpSpLocks/>
          </p:cNvGrpSpPr>
          <p:nvPr/>
        </p:nvGrpSpPr>
        <p:grpSpPr bwMode="auto">
          <a:xfrm>
            <a:off x="3886200" y="4800600"/>
            <a:ext cx="2660650" cy="838200"/>
            <a:chOff x="2448" y="3024"/>
            <a:chExt cx="1676" cy="528"/>
          </a:xfrm>
        </p:grpSpPr>
        <p:sp>
          <p:nvSpPr>
            <p:cNvPr id="52263" name="Line 65"/>
            <p:cNvSpPr>
              <a:spLocks noChangeShapeType="1"/>
            </p:cNvSpPr>
            <p:nvPr/>
          </p:nvSpPr>
          <p:spPr bwMode="auto">
            <a:xfrm flipV="1">
              <a:off x="2448" y="3024"/>
              <a:ext cx="0" cy="528"/>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64" name="Text Box 66"/>
            <p:cNvSpPr txBox="1">
              <a:spLocks noChangeArrowheads="1"/>
            </p:cNvSpPr>
            <p:nvPr/>
          </p:nvSpPr>
          <p:spPr bwMode="auto">
            <a:xfrm>
              <a:off x="2496" y="3191"/>
              <a:ext cx="16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Polaron Binding Energy</a:t>
              </a:r>
            </a:p>
          </p:txBody>
        </p:sp>
      </p:grpSp>
      <p:sp>
        <p:nvSpPr>
          <p:cNvPr id="37955" name="Rectangle 67"/>
          <p:cNvSpPr>
            <a:spLocks noChangeArrowheads="1"/>
          </p:cNvSpPr>
          <p:nvPr/>
        </p:nvSpPr>
        <p:spPr bwMode="auto">
          <a:xfrm>
            <a:off x="5715000" y="0"/>
            <a:ext cx="3429000" cy="25146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8" name="Group 68"/>
          <p:cNvGrpSpPr>
            <a:grpSpLocks/>
          </p:cNvGrpSpPr>
          <p:nvPr/>
        </p:nvGrpSpPr>
        <p:grpSpPr bwMode="auto">
          <a:xfrm>
            <a:off x="6429375" y="1676400"/>
            <a:ext cx="962025" cy="3606800"/>
            <a:chOff x="4050" y="1056"/>
            <a:chExt cx="606" cy="2272"/>
          </a:xfrm>
        </p:grpSpPr>
        <p:sp>
          <p:nvSpPr>
            <p:cNvPr id="52261" name="Line 69"/>
            <p:cNvSpPr>
              <a:spLocks noChangeShapeType="1"/>
            </p:cNvSpPr>
            <p:nvPr/>
          </p:nvSpPr>
          <p:spPr bwMode="auto">
            <a:xfrm>
              <a:off x="4656" y="1056"/>
              <a:ext cx="0" cy="14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2262" name="Freeform 70"/>
            <p:cNvSpPr>
              <a:spLocks/>
            </p:cNvSpPr>
            <p:nvPr/>
          </p:nvSpPr>
          <p:spPr bwMode="auto">
            <a:xfrm>
              <a:off x="4050" y="1152"/>
              <a:ext cx="585" cy="2176"/>
            </a:xfrm>
            <a:custGeom>
              <a:avLst/>
              <a:gdLst>
                <a:gd name="T0" fmla="*/ 585 w 585"/>
                <a:gd name="T1" fmla="*/ 0 h 2176"/>
                <a:gd name="T2" fmla="*/ 457 w 585"/>
                <a:gd name="T3" fmla="*/ 9 h 2176"/>
                <a:gd name="T4" fmla="*/ 421 w 585"/>
                <a:gd name="T5" fmla="*/ 55 h 2176"/>
                <a:gd name="T6" fmla="*/ 375 w 585"/>
                <a:gd name="T7" fmla="*/ 183 h 2176"/>
                <a:gd name="T8" fmla="*/ 384 w 585"/>
                <a:gd name="T9" fmla="*/ 869 h 2176"/>
                <a:gd name="T10" fmla="*/ 448 w 585"/>
                <a:gd name="T11" fmla="*/ 1088 h 2176"/>
                <a:gd name="T12" fmla="*/ 457 w 585"/>
                <a:gd name="T13" fmla="*/ 1134 h 2176"/>
                <a:gd name="T14" fmla="*/ 476 w 585"/>
                <a:gd name="T15" fmla="*/ 1152 h 2176"/>
                <a:gd name="T16" fmla="*/ 494 w 585"/>
                <a:gd name="T17" fmla="*/ 1225 h 2176"/>
                <a:gd name="T18" fmla="*/ 512 w 585"/>
                <a:gd name="T19" fmla="*/ 1280 h 2176"/>
                <a:gd name="T20" fmla="*/ 393 w 585"/>
                <a:gd name="T21" fmla="*/ 1847 h 2176"/>
                <a:gd name="T22" fmla="*/ 256 w 585"/>
                <a:gd name="T23" fmla="*/ 2094 h 2176"/>
                <a:gd name="T24" fmla="*/ 92 w 585"/>
                <a:gd name="T25" fmla="*/ 2149 h 2176"/>
                <a:gd name="T26" fmla="*/ 37 w 585"/>
                <a:gd name="T27" fmla="*/ 2167 h 2176"/>
                <a:gd name="T28" fmla="*/ 0 w 585"/>
                <a:gd name="T29" fmla="*/ 2176 h 2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5"/>
                <a:gd name="T46" fmla="*/ 0 h 2176"/>
                <a:gd name="T47" fmla="*/ 585 w 585"/>
                <a:gd name="T48" fmla="*/ 2176 h 2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5" h="2176">
                  <a:moveTo>
                    <a:pt x="585" y="0"/>
                  </a:moveTo>
                  <a:cubicBezTo>
                    <a:pt x="542" y="3"/>
                    <a:pt x="499" y="2"/>
                    <a:pt x="457" y="9"/>
                  </a:cubicBezTo>
                  <a:cubicBezTo>
                    <a:pt x="425" y="15"/>
                    <a:pt x="430" y="33"/>
                    <a:pt x="421" y="55"/>
                  </a:cubicBezTo>
                  <a:cubicBezTo>
                    <a:pt x="403" y="98"/>
                    <a:pt x="389" y="138"/>
                    <a:pt x="375" y="183"/>
                  </a:cubicBezTo>
                  <a:cubicBezTo>
                    <a:pt x="369" y="375"/>
                    <a:pt x="328" y="696"/>
                    <a:pt x="384" y="869"/>
                  </a:cubicBezTo>
                  <a:cubicBezTo>
                    <a:pt x="394" y="947"/>
                    <a:pt x="414" y="1018"/>
                    <a:pt x="448" y="1088"/>
                  </a:cubicBezTo>
                  <a:cubicBezTo>
                    <a:pt x="451" y="1103"/>
                    <a:pt x="451" y="1120"/>
                    <a:pt x="457" y="1134"/>
                  </a:cubicBezTo>
                  <a:cubicBezTo>
                    <a:pt x="460" y="1142"/>
                    <a:pt x="473" y="1144"/>
                    <a:pt x="476" y="1152"/>
                  </a:cubicBezTo>
                  <a:cubicBezTo>
                    <a:pt x="485" y="1175"/>
                    <a:pt x="486" y="1201"/>
                    <a:pt x="494" y="1225"/>
                  </a:cubicBezTo>
                  <a:cubicBezTo>
                    <a:pt x="500" y="1243"/>
                    <a:pt x="512" y="1280"/>
                    <a:pt x="512" y="1280"/>
                  </a:cubicBezTo>
                  <a:cubicBezTo>
                    <a:pt x="498" y="1487"/>
                    <a:pt x="511" y="1673"/>
                    <a:pt x="393" y="1847"/>
                  </a:cubicBezTo>
                  <a:cubicBezTo>
                    <a:pt x="366" y="1929"/>
                    <a:pt x="343" y="2056"/>
                    <a:pt x="256" y="2094"/>
                  </a:cubicBezTo>
                  <a:cubicBezTo>
                    <a:pt x="202" y="2118"/>
                    <a:pt x="148" y="2133"/>
                    <a:pt x="92" y="2149"/>
                  </a:cubicBezTo>
                  <a:cubicBezTo>
                    <a:pt x="73" y="2154"/>
                    <a:pt x="55" y="2161"/>
                    <a:pt x="37" y="2167"/>
                  </a:cubicBezTo>
                  <a:cubicBezTo>
                    <a:pt x="25" y="2171"/>
                    <a:pt x="0" y="2176"/>
                    <a:pt x="0" y="2176"/>
                  </a:cubicBezTo>
                </a:path>
              </a:pathLst>
            </a:custGeom>
            <a:noFill/>
            <a:ln w="2857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1" fill="hold" grpId="0" nodeType="clickEffect">
                                  <p:stCondLst>
                                    <p:cond delay="0"/>
                                  </p:stCondLst>
                                  <p:childTnLst>
                                    <p:anim calcmode="lin" valueType="num">
                                      <p:cBhvr additive="base">
                                        <p:cTn id="6" dur="1000"/>
                                        <p:tgtEl>
                                          <p:spTgt spid="37955"/>
                                        </p:tgtEl>
                                        <p:attrNameLst>
                                          <p:attrName>ppt_x</p:attrName>
                                        </p:attrNameLst>
                                      </p:cBhvr>
                                      <p:tavLst>
                                        <p:tav tm="0">
                                          <p:val>
                                            <p:strVal val="ppt_x"/>
                                          </p:val>
                                        </p:tav>
                                        <p:tav tm="100000">
                                          <p:val>
                                            <p:strVal val="ppt_x"/>
                                          </p:val>
                                        </p:tav>
                                      </p:tavLst>
                                    </p:anim>
                                    <p:anim calcmode="lin" valueType="num">
                                      <p:cBhvr additive="base">
                                        <p:cTn id="7" dur="1000"/>
                                        <p:tgtEl>
                                          <p:spTgt spid="37955"/>
                                        </p:tgtEl>
                                        <p:attrNameLst>
                                          <p:attrName>ppt_y</p:attrName>
                                        </p:attrNameLst>
                                      </p:cBhvr>
                                      <p:tavLst>
                                        <p:tav tm="0">
                                          <p:val>
                                            <p:strVal val="ppt_y"/>
                                          </p:val>
                                        </p:tav>
                                        <p:tav tm="100000">
                                          <p:val>
                                            <p:strVal val="0-ppt_h/2"/>
                                          </p:val>
                                        </p:tav>
                                      </p:tavLst>
                                    </p:anim>
                                    <p:set>
                                      <p:cBhvr>
                                        <p:cTn id="8" dur="1" fill="hold">
                                          <p:stCondLst>
                                            <p:cond delay="999"/>
                                          </p:stCondLst>
                                        </p:cTn>
                                        <p:tgtEl>
                                          <p:spTgt spid="3795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path" presetSubtype="0" repeatCount="indefinite" accel="50000" decel="50000" autoRev="1" fill="hold" grpId="0" nodeType="clickEffect">
                                  <p:stCondLst>
                                    <p:cond delay="0"/>
                                  </p:stCondLst>
                                  <p:endCondLst>
                                    <p:cond evt="onNext" delay="0">
                                      <p:tgtEl>
                                        <p:sldTgt/>
                                      </p:tgtEl>
                                    </p:cond>
                                  </p:endCondLst>
                                  <p:childTnLst>
                                    <p:animMotion origin="layout" path="M -0.06042 -0.09942 L -0.04132 -0.03376 C -0.03247 -0.0104 -0.01129 -1.84971E-6 0.0026 -1.84971E-6 C 0.0184 -1.84971E-6 0.04027 -0.01271 0.04913 -0.03607 L 0.06666 -0.10358 " pathEditMode="relative" rAng="0" ptsTypes="FffFF">
                                      <p:cBhvr>
                                        <p:cTn id="12" dur="3000" fill="hold"/>
                                        <p:tgtEl>
                                          <p:spTgt spid="37904"/>
                                        </p:tgtEl>
                                        <p:attrNameLst>
                                          <p:attrName>ppt_x</p:attrName>
                                          <p:attrName>ppt_y</p:attrName>
                                        </p:attrNameLst>
                                      </p:cBhvr>
                                      <p:rCtr x="6354" y="4763"/>
                                    </p:animMotion>
                                  </p:childTnLst>
                                  <p:subTnLst>
                                    <p:set>
                                      <p:cBhvr override="childStyle">
                                        <p:cTn dur="1" fill="hold" display="0" masterRel="sameClick" afterEffect="1">
                                          <p:stCondLst>
                                            <p:cond evt="end" delay="0">
                                              <p:tn val="11"/>
                                            </p:cond>
                                          </p:stCondLst>
                                        </p:cTn>
                                        <p:tgtEl>
                                          <p:spTgt spid="37904"/>
                                        </p:tgtEl>
                                        <p:attrNameLst>
                                          <p:attrName>style.visibility</p:attrName>
                                        </p:attrNameLst>
                                      </p:cBhvr>
                                      <p:to>
                                        <p:strVal val="hidden"/>
                                      </p:to>
                                    </p:set>
                                  </p:subTnLst>
                                </p:cTn>
                              </p:par>
                              <p:par>
                                <p:cTn id="13" presetID="6" presetClass="emph" presetSubtype="0" repeatCount="indefinite" autoRev="1" fill="hold" nodeType="withEffect">
                                  <p:stCondLst>
                                    <p:cond delay="0"/>
                                  </p:stCondLst>
                                  <p:endCondLst>
                                    <p:cond evt="onNext" delay="0">
                                      <p:tgtEl>
                                        <p:sldTgt/>
                                      </p:tgtEl>
                                    </p:cond>
                                  </p:endCondLst>
                                  <p:childTnLst>
                                    <p:animScale>
                                      <p:cBhvr>
                                        <p:cTn id="14" dur="3000" fill="hold"/>
                                        <p:tgtEl>
                                          <p:spTgt spid="4"/>
                                        </p:tgtEl>
                                      </p:cBhvr>
                                      <p:by x="120000" y="10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repeatCount="indefinite" accel="50000" decel="50000" autoRev="1" fill="hold" grpId="0" nodeType="clickEffect">
                                  <p:stCondLst>
                                    <p:cond delay="0"/>
                                  </p:stCondLst>
                                  <p:endCondLst>
                                    <p:cond evt="onNext" delay="0">
                                      <p:tgtEl>
                                        <p:sldTgt/>
                                      </p:tgtEl>
                                    </p:cond>
                                  </p:endCondLst>
                                  <p:childTnLst>
                                    <p:animMotion origin="layout" path="M 2.77556E-17 1.6185E-6 L 2.77556E-17 -0.22197 " pathEditMode="relative" rAng="0" ptsTypes="AA">
                                      <p:cBhvr>
                                        <p:cTn id="18" dur="2000" fill="hold"/>
                                        <p:tgtEl>
                                          <p:spTgt spid="37891"/>
                                        </p:tgtEl>
                                        <p:attrNameLst>
                                          <p:attrName>ppt_x</p:attrName>
                                          <p:attrName>ppt_y</p:attrName>
                                        </p:attrNameLst>
                                      </p:cBhvr>
                                      <p:rCtr x="0" y="-11098"/>
                                    </p:animMotion>
                                  </p:childTnLst>
                                </p:cTn>
                              </p:par>
                              <p:par>
                                <p:cTn id="19" presetID="9" presetClass="exit" presetSubtype="0" fill="hold" grpId="1" nodeType="withEffect">
                                  <p:stCondLst>
                                    <p:cond delay="0"/>
                                  </p:stCondLst>
                                  <p:childTnLst>
                                    <p:animEffect transition="out" filter="dissolve">
                                      <p:cBhvr>
                                        <p:cTn id="20" dur="500"/>
                                        <p:tgtEl>
                                          <p:spTgt spid="37904"/>
                                        </p:tgtEl>
                                      </p:cBhvr>
                                    </p:animEffect>
                                    <p:set>
                                      <p:cBhvr>
                                        <p:cTn id="21" dur="1" fill="hold">
                                          <p:stCondLst>
                                            <p:cond delay="499"/>
                                          </p:stCondLst>
                                        </p:cTn>
                                        <p:tgtEl>
                                          <p:spTgt spid="37904"/>
                                        </p:tgtEl>
                                        <p:attrNameLst>
                                          <p:attrName>style.visibility</p:attrName>
                                        </p:attrNameLst>
                                      </p:cBhvr>
                                      <p:to>
                                        <p:strVal val="hidden"/>
                                      </p:to>
                                    </p:set>
                                  </p:childTnLst>
                                </p:cTn>
                              </p:par>
                              <p:par>
                                <p:cTn id="22" presetID="64" presetClass="path" presetSubtype="0" repeatCount="indefinite" accel="50000" decel="50000" autoRev="1" fill="hold" grpId="0" nodeType="withEffect">
                                  <p:stCondLst>
                                    <p:cond delay="400"/>
                                  </p:stCondLst>
                                  <p:endCondLst>
                                    <p:cond evt="onNext" delay="0">
                                      <p:tgtEl>
                                        <p:sldTgt/>
                                      </p:tgtEl>
                                    </p:cond>
                                  </p:endCondLst>
                                  <p:childTnLst>
                                    <p:animMotion origin="layout" path="M 2.77556E-17 1.6185E-6 L 2.77556E-17 -0.22197 " pathEditMode="relative" rAng="0" ptsTypes="AA">
                                      <p:cBhvr>
                                        <p:cTn id="23" dur="2000" fill="hold"/>
                                        <p:tgtEl>
                                          <p:spTgt spid="37892"/>
                                        </p:tgtEl>
                                        <p:attrNameLst>
                                          <p:attrName>ppt_x</p:attrName>
                                          <p:attrName>ppt_y</p:attrName>
                                        </p:attrNameLst>
                                      </p:cBhvr>
                                      <p:rCtr x="0" y="-11098"/>
                                    </p:animMotion>
                                  </p:childTnLst>
                                </p:cTn>
                              </p:par>
                              <p:par>
                                <p:cTn id="24" presetID="64" presetClass="path" presetSubtype="0" repeatCount="indefinite" accel="50000" decel="50000" autoRev="1" fill="hold" grpId="0" nodeType="withEffect">
                                  <p:stCondLst>
                                    <p:cond delay="900"/>
                                  </p:stCondLst>
                                  <p:endCondLst>
                                    <p:cond evt="onNext" delay="0">
                                      <p:tgtEl>
                                        <p:sldTgt/>
                                      </p:tgtEl>
                                    </p:cond>
                                  </p:endCondLst>
                                  <p:childTnLst>
                                    <p:animMotion origin="layout" path="M 2.77556E-17 1.6185E-6 L 2.77556E-17 -0.22197 " pathEditMode="relative" rAng="0" ptsTypes="AA">
                                      <p:cBhvr>
                                        <p:cTn id="25" dur="2000" fill="hold"/>
                                        <p:tgtEl>
                                          <p:spTgt spid="37893"/>
                                        </p:tgtEl>
                                        <p:attrNameLst>
                                          <p:attrName>ppt_x</p:attrName>
                                          <p:attrName>ppt_y</p:attrName>
                                        </p:attrNameLst>
                                      </p:cBhvr>
                                      <p:rCtr x="0" y="-11098"/>
                                    </p:animMotion>
                                  </p:childTnLst>
                                </p:cTn>
                              </p:par>
                              <p:par>
                                <p:cTn id="26" presetID="64" presetClass="path" presetSubtype="0" repeatCount="indefinite" accel="50000" decel="50000" autoRev="1" fill="hold" grpId="0" nodeType="withEffect">
                                  <p:stCondLst>
                                    <p:cond delay="500"/>
                                  </p:stCondLst>
                                  <p:endCondLst>
                                    <p:cond evt="onNext" delay="0">
                                      <p:tgtEl>
                                        <p:sldTgt/>
                                      </p:tgtEl>
                                    </p:cond>
                                  </p:endCondLst>
                                  <p:childTnLst>
                                    <p:animMotion origin="layout" path="M 2.77556E-17 1.6185E-6 L 2.77556E-17 -0.22197 " pathEditMode="relative" rAng="0" ptsTypes="AA">
                                      <p:cBhvr>
                                        <p:cTn id="27" dur="1950" fill="hold"/>
                                        <p:tgtEl>
                                          <p:spTgt spid="37894"/>
                                        </p:tgtEl>
                                        <p:attrNameLst>
                                          <p:attrName>ppt_x</p:attrName>
                                          <p:attrName>ppt_y</p:attrName>
                                        </p:attrNameLst>
                                      </p:cBhvr>
                                      <p:rCtr x="0" y="-11098"/>
                                    </p:animMotion>
                                  </p:childTnLst>
                                </p:cTn>
                              </p:par>
                              <p:par>
                                <p:cTn id="28" presetID="64" presetClass="path" presetSubtype="0" repeatCount="indefinite" accel="50000" decel="50000" autoRev="1" fill="hold" grpId="0" nodeType="withEffect">
                                  <p:stCondLst>
                                    <p:cond delay="800"/>
                                  </p:stCondLst>
                                  <p:endCondLst>
                                    <p:cond evt="onNext" delay="0">
                                      <p:tgtEl>
                                        <p:sldTgt/>
                                      </p:tgtEl>
                                    </p:cond>
                                  </p:endCondLst>
                                  <p:childTnLst>
                                    <p:animMotion origin="layout" path="M 2.77556E-17 1.6185E-6 L 2.77556E-17 -0.22197 " pathEditMode="relative" rAng="0" ptsTypes="AA">
                                      <p:cBhvr>
                                        <p:cTn id="29" dur="2000" fill="hold"/>
                                        <p:tgtEl>
                                          <p:spTgt spid="37895"/>
                                        </p:tgtEl>
                                        <p:attrNameLst>
                                          <p:attrName>ppt_x</p:attrName>
                                          <p:attrName>ppt_y</p:attrName>
                                        </p:attrNameLst>
                                      </p:cBhvr>
                                      <p:rCtr x="0" y="-11098"/>
                                    </p:animMotion>
                                  </p:childTnLst>
                                </p:cTn>
                              </p:par>
                              <p:par>
                                <p:cTn id="30" presetID="64" presetClass="path" presetSubtype="0" repeatCount="indefinite" accel="50000" decel="50000" autoRev="1" fill="hold" grpId="0" nodeType="withEffect">
                                  <p:stCondLst>
                                    <p:cond delay="500"/>
                                  </p:stCondLst>
                                  <p:endCondLst>
                                    <p:cond evt="onNext" delay="0">
                                      <p:tgtEl>
                                        <p:sldTgt/>
                                      </p:tgtEl>
                                    </p:cond>
                                  </p:endCondLst>
                                  <p:childTnLst>
                                    <p:animMotion origin="layout" path="M 2.77556E-17 1.6185E-6 L 2.77556E-17 -0.22197 " pathEditMode="relative" rAng="0" ptsTypes="AA">
                                      <p:cBhvr>
                                        <p:cTn id="31" dur="2000" fill="hold"/>
                                        <p:tgtEl>
                                          <p:spTgt spid="37896"/>
                                        </p:tgtEl>
                                        <p:attrNameLst>
                                          <p:attrName>ppt_x</p:attrName>
                                          <p:attrName>ppt_y</p:attrName>
                                        </p:attrNameLst>
                                      </p:cBhvr>
                                      <p:rCtr x="0" y="-11098"/>
                                    </p:animMotion>
                                  </p:childTnLst>
                                </p:cTn>
                              </p:par>
                              <p:par>
                                <p:cTn id="32" presetID="64" presetClass="path" presetSubtype="0" repeatCount="indefinite" accel="50000" decel="50000" autoRev="1" fill="hold" grpId="0" nodeType="withEffect">
                                  <p:stCondLst>
                                    <p:cond delay="1000"/>
                                  </p:stCondLst>
                                  <p:endCondLst>
                                    <p:cond evt="onNext" delay="0">
                                      <p:tgtEl>
                                        <p:sldTgt/>
                                      </p:tgtEl>
                                    </p:cond>
                                  </p:endCondLst>
                                  <p:childTnLst>
                                    <p:animMotion origin="layout" path="M 2.77556E-17 1.6185E-6 L 2.77556E-17 -0.22197 " pathEditMode="relative" rAng="0" ptsTypes="AA">
                                      <p:cBhvr>
                                        <p:cTn id="33" dur="2050" fill="hold"/>
                                        <p:tgtEl>
                                          <p:spTgt spid="37897"/>
                                        </p:tgtEl>
                                        <p:attrNameLst>
                                          <p:attrName>ppt_x</p:attrName>
                                          <p:attrName>ppt_y</p:attrName>
                                        </p:attrNameLst>
                                      </p:cBhvr>
                                      <p:rCtr x="0" y="-11098"/>
                                    </p:animMotion>
                                  </p:childTnLst>
                                </p:cTn>
                              </p:par>
                              <p:par>
                                <p:cTn id="34" presetID="64" presetClass="path" presetSubtype="0" repeatCount="indefinite" accel="50000" decel="50000" autoRev="1" fill="hold" grpId="0" nodeType="withEffect">
                                  <p:stCondLst>
                                    <p:cond delay="700"/>
                                  </p:stCondLst>
                                  <p:endCondLst>
                                    <p:cond evt="onNext" delay="0">
                                      <p:tgtEl>
                                        <p:sldTgt/>
                                      </p:tgtEl>
                                    </p:cond>
                                  </p:endCondLst>
                                  <p:childTnLst>
                                    <p:animMotion origin="layout" path="M 2.77556E-17 1.6185E-6 L 2.77556E-17 -0.22197 " pathEditMode="relative" rAng="0" ptsTypes="AA">
                                      <p:cBhvr>
                                        <p:cTn id="35" dur="2000" fill="hold"/>
                                        <p:tgtEl>
                                          <p:spTgt spid="37898"/>
                                        </p:tgtEl>
                                        <p:attrNameLst>
                                          <p:attrName>ppt_x</p:attrName>
                                          <p:attrName>ppt_y</p:attrName>
                                        </p:attrNameLst>
                                      </p:cBhvr>
                                      <p:rCtr x="0" y="-11098"/>
                                    </p:animMotion>
                                  </p:childTnLst>
                                </p:cTn>
                              </p:par>
                              <p:par>
                                <p:cTn id="36" presetID="64" presetClass="path" presetSubtype="0" repeatCount="indefinite" accel="50000" decel="50000" autoRev="1" fill="hold" grpId="0" nodeType="withEffect">
                                  <p:stCondLst>
                                    <p:cond delay="300"/>
                                  </p:stCondLst>
                                  <p:endCondLst>
                                    <p:cond evt="onNext" delay="0">
                                      <p:tgtEl>
                                        <p:sldTgt/>
                                      </p:tgtEl>
                                    </p:cond>
                                  </p:endCondLst>
                                  <p:childTnLst>
                                    <p:animMotion origin="layout" path="M 2.77556E-17 1.6185E-6 L 2.77556E-17 -0.22197 " pathEditMode="relative" rAng="0" ptsTypes="AA">
                                      <p:cBhvr>
                                        <p:cTn id="37" dur="1880" fill="hold"/>
                                        <p:tgtEl>
                                          <p:spTgt spid="37899"/>
                                        </p:tgtEl>
                                        <p:attrNameLst>
                                          <p:attrName>ppt_x</p:attrName>
                                          <p:attrName>ppt_y</p:attrName>
                                        </p:attrNameLst>
                                      </p:cBhvr>
                                      <p:rCtr x="0" y="-11098"/>
                                    </p:animMotion>
                                  </p:childTnLst>
                                </p:cTn>
                              </p:par>
                              <p:par>
                                <p:cTn id="38" presetID="64" presetClass="path" presetSubtype="0" repeatCount="indefinite" accel="50000" decel="50000" autoRev="1" fill="hold" grpId="0" nodeType="withEffect">
                                  <p:stCondLst>
                                    <p:cond delay="700"/>
                                  </p:stCondLst>
                                  <p:endCondLst>
                                    <p:cond evt="onNext" delay="0">
                                      <p:tgtEl>
                                        <p:sldTgt/>
                                      </p:tgtEl>
                                    </p:cond>
                                  </p:endCondLst>
                                  <p:childTnLst>
                                    <p:animMotion origin="layout" path="M 2.77556E-17 1.6185E-6 L 2.77556E-17 -0.22197 " pathEditMode="relative" rAng="0" ptsTypes="AA">
                                      <p:cBhvr>
                                        <p:cTn id="39" dur="2030" fill="hold"/>
                                        <p:tgtEl>
                                          <p:spTgt spid="37900"/>
                                        </p:tgtEl>
                                        <p:attrNameLst>
                                          <p:attrName>ppt_x</p:attrName>
                                          <p:attrName>ppt_y</p:attrName>
                                        </p:attrNameLst>
                                      </p:cBhvr>
                                      <p:rCtr x="0" y="-11098"/>
                                    </p:animMotion>
                                  </p:childTnLst>
                                </p:cTn>
                              </p:par>
                              <p:par>
                                <p:cTn id="40" presetID="64" presetClass="path" presetSubtype="0" repeatCount="indefinite" accel="50000" decel="50000" autoRev="1" fill="hold" grpId="0" nodeType="withEffect">
                                  <p:stCondLst>
                                    <p:cond delay="500"/>
                                  </p:stCondLst>
                                  <p:endCondLst>
                                    <p:cond evt="onNext" delay="0">
                                      <p:tgtEl>
                                        <p:sldTgt/>
                                      </p:tgtEl>
                                    </p:cond>
                                  </p:endCondLst>
                                  <p:childTnLst>
                                    <p:animMotion origin="layout" path="M 2.77556E-17 1.6185E-6 L 2.77556E-17 -0.22197 " pathEditMode="relative" rAng="0" ptsTypes="AA">
                                      <p:cBhvr>
                                        <p:cTn id="41" dur="1970" fill="hold"/>
                                        <p:tgtEl>
                                          <p:spTgt spid="37901"/>
                                        </p:tgtEl>
                                        <p:attrNameLst>
                                          <p:attrName>ppt_x</p:attrName>
                                          <p:attrName>ppt_y</p:attrName>
                                        </p:attrNameLst>
                                      </p:cBhvr>
                                      <p:rCtr x="0" y="-11098"/>
                                    </p:animMotion>
                                  </p:childTnLst>
                                </p:cTn>
                              </p:par>
                              <p:par>
                                <p:cTn id="42" presetID="64" presetClass="path" presetSubtype="0" repeatCount="indefinite" accel="50000" decel="50000" autoRev="1" fill="hold" grpId="0" nodeType="withEffect">
                                  <p:stCondLst>
                                    <p:cond delay="800"/>
                                  </p:stCondLst>
                                  <p:endCondLst>
                                    <p:cond evt="onNext" delay="0">
                                      <p:tgtEl>
                                        <p:sldTgt/>
                                      </p:tgtEl>
                                    </p:cond>
                                  </p:endCondLst>
                                  <p:childTnLst>
                                    <p:animMotion origin="layout" path="M 2.77556E-17 1.6185E-6 L 2.77556E-17 -0.22197 " pathEditMode="relative" rAng="0" ptsTypes="AA">
                                      <p:cBhvr>
                                        <p:cTn id="43" dur="2000" fill="hold"/>
                                        <p:tgtEl>
                                          <p:spTgt spid="37902"/>
                                        </p:tgtEl>
                                        <p:attrNameLst>
                                          <p:attrName>ppt_x</p:attrName>
                                          <p:attrName>ppt_y</p:attrName>
                                        </p:attrNameLst>
                                      </p:cBhvr>
                                      <p:rCtr x="0" y="-11098"/>
                                    </p:animMotion>
                                  </p:childTnLst>
                                </p:cTn>
                              </p:par>
                              <p:par>
                                <p:cTn id="44" presetID="64" presetClass="path" presetSubtype="0" repeatCount="indefinite" accel="50000" decel="50000" autoRev="1" fill="hold" grpId="0" nodeType="withEffect">
                                  <p:stCondLst>
                                    <p:cond delay="500"/>
                                  </p:stCondLst>
                                  <p:endCondLst>
                                    <p:cond evt="onNext" delay="0">
                                      <p:tgtEl>
                                        <p:sldTgt/>
                                      </p:tgtEl>
                                    </p:cond>
                                  </p:endCondLst>
                                  <p:childTnLst>
                                    <p:animMotion origin="layout" path="M 2.77556E-17 1.6185E-6 L 2.77556E-17 -0.22197 " pathEditMode="relative" rAng="0" ptsTypes="AA">
                                      <p:cBhvr>
                                        <p:cTn id="45" dur="2100" fill="hold"/>
                                        <p:tgtEl>
                                          <p:spTgt spid="37903"/>
                                        </p:tgtEl>
                                        <p:attrNameLst>
                                          <p:attrName>ppt_x</p:attrName>
                                          <p:attrName>ppt_y</p:attrName>
                                        </p:attrNameLst>
                                      </p:cBhvr>
                                      <p:rCtr x="0" y="-11098"/>
                                    </p:animMotion>
                                  </p:childTnLst>
                                </p:cTn>
                              </p:par>
                              <p:par>
                                <p:cTn id="46" presetID="9" presetClass="entr" presetSubtype="0" fill="hold" nodeType="withEffect">
                                  <p:stCondLst>
                                    <p:cond delay="4500"/>
                                  </p:stCondLst>
                                  <p:childTnLst>
                                    <p:set>
                                      <p:cBhvr>
                                        <p:cTn id="47" dur="1" fill="hold">
                                          <p:stCondLst>
                                            <p:cond delay="0"/>
                                          </p:stCondLst>
                                        </p:cTn>
                                        <p:tgtEl>
                                          <p:spTgt spid="2"/>
                                        </p:tgtEl>
                                        <p:attrNameLst>
                                          <p:attrName>style.visibility</p:attrName>
                                        </p:attrNameLst>
                                      </p:cBhvr>
                                      <p:to>
                                        <p:strVal val="visible"/>
                                      </p:to>
                                    </p:set>
                                    <p:animEffect transition="in" filter="dissolve">
                                      <p:cBhvr>
                                        <p:cTn id="48" dur="500"/>
                                        <p:tgtEl>
                                          <p:spTgt spid="2"/>
                                        </p:tgtEl>
                                      </p:cBhvr>
                                    </p:animEffect>
                                  </p:childTnLst>
                                </p:cTn>
                              </p:par>
                              <p:par>
                                <p:cTn id="49" presetID="0" presetClass="path" presetSubtype="0" accel="50000" decel="50000" fill="hold" nodeType="withEffect">
                                  <p:stCondLst>
                                    <p:cond delay="4500"/>
                                  </p:stCondLst>
                                  <p:childTnLst>
                                    <p:animMotion origin="layout" path="M 0 0.04462 C 0.03003 0.04624 0.05503 0.05063 0.0842 0.0541 C 0.09253 0.05873 0.09896 0.06844 0.10694 0.07376 C 0.11111 0.08185 0.11441 0.08647 0.12014 0.09017 C 0.13837 0.11445 0.1099 0.07514 0.12969 0.10659 C 0.13576 0.11584 0.14288 0.12393 0.14931 0.13248 C 0.16788 0.15745 0.14965 0.14358 0.16215 0.15214 C 0.16701 0.16092 0.17309 0.1674 0.17691 0.17803 C 0.18646 0.2037 0.17882 0.19191 0.18837 0.20416 C 0.19288 0.21757 0.2 0.22659 0.20451 0.24023 C 0.20885 0.25364 0.21146 0.26867 0.2158 0.28208 C 0.21736 0.29572 0.21962 0.32786 0.22396 0.34104 C 0.22795 0.3526 0.23299 0.36162 0.23698 0.37341 C 0.23958 0.4 0.24045 0.42959 0.24514 0.45456 C 0.24774 0.52023 0.25 0.57618 0.25 0.6437 " pathEditMode="relative" rAng="0" ptsTypes="ffffffffffffffA">
                                      <p:cBhvr>
                                        <p:cTn id="50" dur="5000" fill="hold"/>
                                        <p:tgtEl>
                                          <p:spTgt spid="2"/>
                                        </p:tgtEl>
                                        <p:attrNameLst>
                                          <p:attrName>ppt_x</p:attrName>
                                          <p:attrName>ppt_y</p:attrName>
                                        </p:attrNameLst>
                                      </p:cBhvr>
                                      <p:rCtr x="12500" y="29965"/>
                                    </p:animMotion>
                                  </p:childTnLst>
                                </p:cTn>
                              </p:par>
                              <p:par>
                                <p:cTn id="51" presetID="42" presetClass="path" presetSubtype="0" accel="50000" decel="50000" fill="hold" grpId="1" nodeType="withEffect">
                                  <p:stCondLst>
                                    <p:cond delay="7000"/>
                                  </p:stCondLst>
                                  <p:childTnLst>
                                    <p:animMotion origin="layout" path="M 5.55112E-17 1.6185E-6 L 5.55112E-17 0.13318 " pathEditMode="relative" rAng="0" ptsTypes="AA">
                                      <p:cBhvr>
                                        <p:cTn id="52" dur="2000" fill="hold"/>
                                        <p:tgtEl>
                                          <p:spTgt spid="37896"/>
                                        </p:tgtEl>
                                        <p:attrNameLst>
                                          <p:attrName>ppt_x</p:attrName>
                                          <p:attrName>ppt_y</p:attrName>
                                        </p:attrNameLst>
                                      </p:cBhvr>
                                      <p:rCtr x="0" y="6659"/>
                                    </p:animMotion>
                                  </p:childTnLst>
                                </p:cTn>
                              </p:par>
                            </p:childTnLst>
                          </p:cTn>
                        </p:par>
                        <p:par>
                          <p:cTn id="53" fill="hold" nodeType="afterGroup">
                            <p:stCondLst>
                              <p:cond delay="9500"/>
                            </p:stCondLst>
                            <p:childTnLst>
                              <p:par>
                                <p:cTn id="54" presetID="64" presetClass="path" presetSubtype="0" repeatCount="indefinite" accel="50000" decel="50000" autoRev="1" fill="hold" grpId="2" nodeType="afterEffect">
                                  <p:stCondLst>
                                    <p:cond delay="0"/>
                                  </p:stCondLst>
                                  <p:endCondLst>
                                    <p:cond evt="onNext" delay="0">
                                      <p:tgtEl>
                                        <p:sldTgt/>
                                      </p:tgtEl>
                                    </p:cond>
                                  </p:endCondLst>
                                  <p:childTnLst>
                                    <p:animMotion origin="layout" path="M 5.55112E-17 0.13318 L 5.55112E-17 -0.08879 " pathEditMode="relative" rAng="0" ptsTypes="AA">
                                      <p:cBhvr>
                                        <p:cTn id="55" dur="2300" fill="hold"/>
                                        <p:tgtEl>
                                          <p:spTgt spid="37896"/>
                                        </p:tgtEl>
                                        <p:attrNameLst>
                                          <p:attrName>ppt_x</p:attrName>
                                          <p:attrName>ppt_y</p:attrName>
                                        </p:attrNameLst>
                                      </p:cBhvr>
                                      <p:rCtr x="0" y="-11098"/>
                                    </p:animMotion>
                                  </p:childTnLst>
                                </p:cTn>
                              </p:par>
                              <p:par>
                                <p:cTn id="56" presetID="9" presetClass="entr" presetSubtype="0" fill="hold" grpId="0" nodeType="withEffect">
                                  <p:stCondLst>
                                    <p:cond delay="0"/>
                                  </p:stCondLst>
                                  <p:childTnLst>
                                    <p:set>
                                      <p:cBhvr>
                                        <p:cTn id="57" dur="1" fill="hold">
                                          <p:stCondLst>
                                            <p:cond delay="0"/>
                                          </p:stCondLst>
                                        </p:cTn>
                                        <p:tgtEl>
                                          <p:spTgt spid="37913"/>
                                        </p:tgtEl>
                                        <p:attrNameLst>
                                          <p:attrName>style.visibility</p:attrName>
                                        </p:attrNameLst>
                                      </p:cBhvr>
                                      <p:to>
                                        <p:strVal val="visible"/>
                                      </p:to>
                                    </p:set>
                                    <p:animEffect transition="in" filter="dissolve">
                                      <p:cBhvr>
                                        <p:cTn id="58" dur="500"/>
                                        <p:tgtEl>
                                          <p:spTgt spid="379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7914"/>
                                        </p:tgtEl>
                                        <p:attrNameLst>
                                          <p:attrName>style.visibility</p:attrName>
                                        </p:attrNameLst>
                                      </p:cBhvr>
                                      <p:to>
                                        <p:strVal val="visible"/>
                                      </p:to>
                                    </p:set>
                                    <p:animEffect transition="in" filter="dissolve">
                                      <p:cBhvr>
                                        <p:cTn id="61" dur="500"/>
                                        <p:tgtEl>
                                          <p:spTgt spid="37914"/>
                                        </p:tgtEl>
                                      </p:cBhvr>
                                    </p:animEffect>
                                  </p:childTnLst>
                                </p:cTn>
                              </p:par>
                              <p:par>
                                <p:cTn id="62" presetID="37" presetClass="path" presetSubtype="0" repeatCount="indefinite" accel="50000" decel="50000" autoRev="1" fill="hold" grpId="1" nodeType="withEffect">
                                  <p:stCondLst>
                                    <p:cond delay="0"/>
                                  </p:stCondLst>
                                  <p:childTnLst>
                                    <p:animMotion origin="layout" path="M -0.06042 -0.09942 L -0.04132 -0.03376 C -0.03247 -0.0104 -0.01129 -1.84971E-6 0.0026 -1.84971E-6 C 0.0184 -1.84971E-6 0.04027 -0.01271 0.04913 -0.03607 L 0.06666 -0.10358 " pathEditMode="relative" rAng="0" ptsTypes="FffFF">
                                      <p:cBhvr>
                                        <p:cTn id="63" dur="3000" fill="hold"/>
                                        <p:tgtEl>
                                          <p:spTgt spid="37913"/>
                                        </p:tgtEl>
                                        <p:attrNameLst>
                                          <p:attrName>ppt_x</p:attrName>
                                          <p:attrName>ppt_y</p:attrName>
                                        </p:attrNameLst>
                                      </p:cBhvr>
                                      <p:rCtr x="6354" y="4763"/>
                                    </p:animMotion>
                                  </p:childTnLst>
                                </p:cTn>
                              </p:par>
                            </p:childTnLst>
                          </p:cTn>
                        </p:par>
                        <p:par>
                          <p:cTn id="64" fill="hold" nodeType="afterGroup">
                            <p:stCondLst>
                              <p:cond delay="15500"/>
                            </p:stCondLst>
                            <p:childTnLst>
                              <p:par>
                                <p:cTn id="65" presetID="9" presetClass="entr" presetSubtype="0" fill="hold" grpId="0" nodeType="afterEffect">
                                  <p:stCondLst>
                                    <p:cond delay="0"/>
                                  </p:stCondLst>
                                  <p:childTnLst>
                                    <p:set>
                                      <p:cBhvr>
                                        <p:cTn id="66" dur="1" fill="hold">
                                          <p:stCondLst>
                                            <p:cond delay="0"/>
                                          </p:stCondLst>
                                        </p:cTn>
                                        <p:tgtEl>
                                          <p:spTgt spid="37917"/>
                                        </p:tgtEl>
                                        <p:attrNameLst>
                                          <p:attrName>style.visibility</p:attrName>
                                        </p:attrNameLst>
                                      </p:cBhvr>
                                      <p:to>
                                        <p:strVal val="visible"/>
                                      </p:to>
                                    </p:set>
                                    <p:animEffect transition="in" filter="dissolve">
                                      <p:cBhvr>
                                        <p:cTn id="67" dur="500"/>
                                        <p:tgtEl>
                                          <p:spTgt spid="3791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7916"/>
                                        </p:tgtEl>
                                        <p:attrNameLst>
                                          <p:attrName>style.visibility</p:attrName>
                                        </p:attrNameLst>
                                      </p:cBhvr>
                                      <p:to>
                                        <p:strVal val="visible"/>
                                      </p:to>
                                    </p:set>
                                    <p:animEffect transition="in" filter="dissolve">
                                      <p:cBhvr>
                                        <p:cTn id="70" dur="500"/>
                                        <p:tgtEl>
                                          <p:spTgt spid="3791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7915"/>
                                        </p:tgtEl>
                                        <p:attrNameLst>
                                          <p:attrName>style.visibility</p:attrName>
                                        </p:attrNameLst>
                                      </p:cBhvr>
                                      <p:to>
                                        <p:strVal val="visible"/>
                                      </p:to>
                                    </p:set>
                                    <p:animEffect transition="in" filter="dissolve">
                                      <p:cBhvr>
                                        <p:cTn id="73" dur="500"/>
                                        <p:tgtEl>
                                          <p:spTgt spid="37915"/>
                                        </p:tgtEl>
                                      </p:cBhvr>
                                    </p:animEffect>
                                  </p:childTnLst>
                                </p:cTn>
                              </p:par>
                              <p:par>
                                <p:cTn id="74" presetID="42" presetClass="path" presetSubtype="0" accel="50000" decel="50000" fill="hold" grpId="1" nodeType="withEffect">
                                  <p:stCondLst>
                                    <p:cond delay="0"/>
                                  </p:stCondLst>
                                  <p:childTnLst>
                                    <p:animMotion origin="layout" path="M 5.55112E-17 -0.0222 L 5.55112E-17 0.13318 " pathEditMode="relative" rAng="0" ptsTypes="AA">
                                      <p:cBhvr>
                                        <p:cTn id="75" dur="500" fill="hold"/>
                                        <p:tgtEl>
                                          <p:spTgt spid="37917"/>
                                        </p:tgtEl>
                                        <p:attrNameLst>
                                          <p:attrName>ppt_x</p:attrName>
                                          <p:attrName>ppt_y</p:attrName>
                                        </p:attrNameLst>
                                      </p:cBhvr>
                                      <p:rCtr x="0" y="7769"/>
                                    </p:animMotion>
                                  </p:childTnLst>
                                </p:cTn>
                              </p:par>
                              <p:par>
                                <p:cTn id="76" presetID="9"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dissolve">
                                      <p:cBhvr>
                                        <p:cTn id="78" dur="500"/>
                                        <p:tgtEl>
                                          <p:spTgt spid="3"/>
                                        </p:tgtEl>
                                      </p:cBhvr>
                                    </p:animEffect>
                                  </p:childTnLst>
                                </p:cTn>
                              </p:par>
                            </p:childTnLst>
                          </p:cTn>
                        </p:par>
                        <p:par>
                          <p:cTn id="79" fill="hold" nodeType="afterGroup">
                            <p:stCondLst>
                              <p:cond delay="16000"/>
                            </p:stCondLst>
                            <p:childTnLst>
                              <p:par>
                                <p:cTn id="80" presetID="9" presetClass="entr" presetSubtype="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dissolve">
                                      <p:cBhvr>
                                        <p:cTn id="82" dur="500"/>
                                        <p:tgtEl>
                                          <p:spTgt spid="7"/>
                                        </p:tgtEl>
                                      </p:cBhvr>
                                    </p:animEffect>
                                  </p:childTnLst>
                                </p:cTn>
                              </p:par>
                            </p:childTnLst>
                          </p:cTn>
                        </p:par>
                        <p:par>
                          <p:cTn id="83" fill="hold" nodeType="afterGroup">
                            <p:stCondLst>
                              <p:cond delay="16500"/>
                            </p:stCondLst>
                            <p:childTnLst>
                              <p:par>
                                <p:cTn id="84" presetID="22" presetClass="entr" presetSubtype="4"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4" grpId="0" animBg="1"/>
      <p:bldP spid="37895" grpId="0" animBg="1"/>
      <p:bldP spid="37896" grpId="0" animBg="1"/>
      <p:bldP spid="37896" grpId="1" animBg="1"/>
      <p:bldP spid="37896" grpId="2" animBg="1"/>
      <p:bldP spid="37897" grpId="0" animBg="1"/>
      <p:bldP spid="37898" grpId="0" animBg="1"/>
      <p:bldP spid="37899" grpId="0" animBg="1"/>
      <p:bldP spid="37900" grpId="0" animBg="1"/>
      <p:bldP spid="37901" grpId="0" animBg="1"/>
      <p:bldP spid="37902" grpId="0" animBg="1"/>
      <p:bldP spid="37903" grpId="0" animBg="1"/>
      <p:bldP spid="37904" grpId="0" animBg="1"/>
      <p:bldP spid="37904" grpId="1" animBg="1"/>
      <p:bldP spid="37913" grpId="0" animBg="1"/>
      <p:bldP spid="37913" grpId="1" animBg="1"/>
      <p:bldP spid="37914" grpId="0" animBg="1"/>
      <p:bldP spid="37915" grpId="0" animBg="1"/>
      <p:bldP spid="37916" grpId="0" animBg="1"/>
      <p:bldP spid="37917" grpId="0" animBg="1"/>
      <p:bldP spid="37917" grpId="1" animBg="1"/>
      <p:bldP spid="3795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055793"/>
            <a:ext cx="4819140" cy="2554545"/>
          </a:xfrm>
          <a:prstGeom prst="rect">
            <a:avLst/>
          </a:prstGeom>
          <a:noFill/>
        </p:spPr>
        <p:txBody>
          <a:bodyPr wrap="none" rtlCol="0">
            <a:spAutoFit/>
          </a:bodyPr>
          <a:lstStyle/>
          <a:p>
            <a:pPr algn="ctr" rtl="0"/>
            <a:r>
              <a:rPr lang="en-US" dirty="0" smtClean="0"/>
              <a:t>So far we looked into: </a:t>
            </a:r>
          </a:p>
          <a:p>
            <a:pPr algn="ctr" rtl="0"/>
            <a:endParaRPr lang="en-US" dirty="0"/>
          </a:p>
          <a:p>
            <a:pPr algn="ctr" rtl="0"/>
            <a:r>
              <a:rPr lang="en-US" dirty="0" smtClean="0"/>
              <a:t>A </a:t>
            </a:r>
            <a:r>
              <a:rPr lang="en-US" dirty="0" smtClean="0">
                <a:sym typeface="Wingdings" pitchFamily="2" charset="2"/>
              </a:rPr>
              <a:t> A*</a:t>
            </a:r>
          </a:p>
          <a:p>
            <a:pPr algn="ctr" rtl="0"/>
            <a:endParaRPr lang="en-US" dirty="0" smtClean="0">
              <a:sym typeface="Wingdings" pitchFamily="2" charset="2"/>
            </a:endParaRPr>
          </a:p>
          <a:p>
            <a:pPr algn="ctr" rtl="0"/>
            <a:endParaRPr lang="en-US" dirty="0">
              <a:sym typeface="Wingdings" pitchFamily="2" charset="2"/>
            </a:endParaRPr>
          </a:p>
          <a:p>
            <a:pPr algn="ctr" rtl="0"/>
            <a:r>
              <a:rPr lang="en-US" dirty="0" smtClean="0">
                <a:sym typeface="Wingdings" pitchFamily="2" charset="2"/>
              </a:rPr>
              <a:t>Let’s look at the entire transport reaction:</a:t>
            </a:r>
          </a:p>
          <a:p>
            <a:pPr algn="ctr" rtl="0"/>
            <a:endParaRPr lang="en-US" dirty="0">
              <a:sym typeface="Wingdings" pitchFamily="2" charset="2"/>
            </a:endParaRPr>
          </a:p>
          <a:p>
            <a:pPr algn="ctr" rtl="0"/>
            <a:r>
              <a:rPr lang="en-US" b="1" dirty="0" smtClean="0">
                <a:solidFill>
                  <a:srgbClr val="FF0000"/>
                </a:solidFill>
                <a:sym typeface="Wingdings" pitchFamily="2" charset="2"/>
              </a:rPr>
              <a:t>A + D*   A* + D</a:t>
            </a:r>
            <a:endParaRPr lang="en-GB" b="1" dirty="0">
              <a:solidFill>
                <a:srgbClr val="FF0000"/>
              </a:solidFill>
            </a:endParaRPr>
          </a:p>
        </p:txBody>
      </p:sp>
    </p:spTree>
    <p:extLst>
      <p:ext uri="{BB962C8B-B14F-4D97-AF65-F5344CB8AC3E}">
        <p14:creationId xmlns:p14="http://schemas.microsoft.com/office/powerpoint/2010/main" val="1182336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4"/>
          <p:cNvSpPr>
            <a:spLocks/>
          </p:cNvSpPr>
          <p:nvPr/>
        </p:nvSpPr>
        <p:spPr bwMode="auto">
          <a:xfrm flipH="1" flipV="1">
            <a:off x="563563" y="1485900"/>
            <a:ext cx="766762" cy="992188"/>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8575" cap="rnd">
            <a:solidFill>
              <a:srgbClr val="008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4819" name="Group 5"/>
          <p:cNvGrpSpPr>
            <a:grpSpLocks/>
          </p:cNvGrpSpPr>
          <p:nvPr/>
        </p:nvGrpSpPr>
        <p:grpSpPr bwMode="auto">
          <a:xfrm rot="-5400000">
            <a:off x="792163" y="1600200"/>
            <a:ext cx="304800" cy="685800"/>
            <a:chOff x="2318" y="3132"/>
            <a:chExt cx="1311" cy="1332"/>
          </a:xfrm>
        </p:grpSpPr>
        <p:grpSp>
          <p:nvGrpSpPr>
            <p:cNvPr id="34876" name="Group 6"/>
            <p:cNvGrpSpPr>
              <a:grpSpLocks/>
            </p:cNvGrpSpPr>
            <p:nvPr/>
          </p:nvGrpSpPr>
          <p:grpSpPr bwMode="auto">
            <a:xfrm>
              <a:off x="2318" y="3132"/>
              <a:ext cx="1311" cy="678"/>
              <a:chOff x="2318" y="3132"/>
              <a:chExt cx="1311" cy="678"/>
            </a:xfrm>
          </p:grpSpPr>
          <p:sp>
            <p:nvSpPr>
              <p:cNvPr id="34880" name="Freeform 7"/>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81" name="Freeform 8"/>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4877" name="Group 9"/>
            <p:cNvGrpSpPr>
              <a:grpSpLocks/>
            </p:cNvGrpSpPr>
            <p:nvPr/>
          </p:nvGrpSpPr>
          <p:grpSpPr bwMode="auto">
            <a:xfrm>
              <a:off x="2318" y="3786"/>
              <a:ext cx="1311" cy="678"/>
              <a:chOff x="2318" y="3786"/>
              <a:chExt cx="1311" cy="678"/>
            </a:xfrm>
          </p:grpSpPr>
          <p:sp>
            <p:nvSpPr>
              <p:cNvPr id="34878" name="Freeform 10"/>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79" name="Freeform 11"/>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4820" name="Line 14"/>
          <p:cNvSpPr>
            <a:spLocks noChangeShapeType="1"/>
          </p:cNvSpPr>
          <p:nvPr/>
        </p:nvSpPr>
        <p:spPr bwMode="auto">
          <a:xfrm>
            <a:off x="457200" y="2819400"/>
            <a:ext cx="990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821" name="Text Box 15"/>
          <p:cNvSpPr txBox="1">
            <a:spLocks noChangeArrowheads="1"/>
          </p:cNvSpPr>
          <p:nvPr/>
        </p:nvSpPr>
        <p:spPr bwMode="auto">
          <a:xfrm>
            <a:off x="1382713" y="25146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solidFill>
                  <a:srgbClr val="000000"/>
                </a:solidFill>
                <a:latin typeface="Times New Roman" pitchFamily="18" charset="0"/>
              </a:rPr>
              <a:t>Z</a:t>
            </a:r>
          </a:p>
        </p:txBody>
      </p:sp>
      <p:sp>
        <p:nvSpPr>
          <p:cNvPr id="34822" name="Text Box 16"/>
          <p:cNvSpPr txBox="1">
            <a:spLocks noChangeArrowheads="1"/>
          </p:cNvSpPr>
          <p:nvPr/>
        </p:nvSpPr>
        <p:spPr bwMode="auto">
          <a:xfrm>
            <a:off x="2819400" y="0"/>
            <a:ext cx="4075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b="1" u="sng">
                <a:solidFill>
                  <a:srgbClr val="9900CC"/>
                </a:solidFill>
                <a:latin typeface="Times New Roman" pitchFamily="18" charset="0"/>
              </a:rPr>
              <a:t>Creating electronic continuity</a:t>
            </a:r>
          </a:p>
        </p:txBody>
      </p:sp>
      <p:sp>
        <p:nvSpPr>
          <p:cNvPr id="34823" name="Freeform 17"/>
          <p:cNvSpPr>
            <a:spLocks/>
          </p:cNvSpPr>
          <p:nvPr/>
        </p:nvSpPr>
        <p:spPr bwMode="auto">
          <a:xfrm flipH="1" flipV="1">
            <a:off x="989013" y="3959225"/>
            <a:ext cx="766762" cy="992188"/>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24" name="Freeform 18"/>
          <p:cNvSpPr>
            <a:spLocks/>
          </p:cNvSpPr>
          <p:nvPr/>
        </p:nvSpPr>
        <p:spPr bwMode="auto">
          <a:xfrm flipH="1" flipV="1">
            <a:off x="1751013" y="3959225"/>
            <a:ext cx="766762" cy="992188"/>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4825" name="Group 19"/>
          <p:cNvGrpSpPr>
            <a:grpSpLocks/>
          </p:cNvGrpSpPr>
          <p:nvPr/>
        </p:nvGrpSpPr>
        <p:grpSpPr bwMode="auto">
          <a:xfrm rot="-5400000">
            <a:off x="1946275" y="4073525"/>
            <a:ext cx="304800" cy="685800"/>
            <a:chOff x="2318" y="3132"/>
            <a:chExt cx="1311" cy="1332"/>
          </a:xfrm>
        </p:grpSpPr>
        <p:grpSp>
          <p:nvGrpSpPr>
            <p:cNvPr id="34870" name="Group 20"/>
            <p:cNvGrpSpPr>
              <a:grpSpLocks/>
            </p:cNvGrpSpPr>
            <p:nvPr/>
          </p:nvGrpSpPr>
          <p:grpSpPr bwMode="auto">
            <a:xfrm>
              <a:off x="2318" y="3132"/>
              <a:ext cx="1311" cy="678"/>
              <a:chOff x="2318" y="3132"/>
              <a:chExt cx="1311" cy="678"/>
            </a:xfrm>
          </p:grpSpPr>
          <p:sp>
            <p:nvSpPr>
              <p:cNvPr id="34874" name="Freeform 21"/>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75" name="Freeform 22"/>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4871" name="Group 23"/>
            <p:cNvGrpSpPr>
              <a:grpSpLocks/>
            </p:cNvGrpSpPr>
            <p:nvPr/>
          </p:nvGrpSpPr>
          <p:grpSpPr bwMode="auto">
            <a:xfrm>
              <a:off x="2318" y="3786"/>
              <a:ext cx="1311" cy="678"/>
              <a:chOff x="2318" y="3786"/>
              <a:chExt cx="1311" cy="678"/>
            </a:xfrm>
          </p:grpSpPr>
          <p:sp>
            <p:nvSpPr>
              <p:cNvPr id="34872" name="Freeform 24"/>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73" name="Freeform 25"/>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34826" name="Group 26"/>
          <p:cNvGrpSpPr>
            <a:grpSpLocks/>
          </p:cNvGrpSpPr>
          <p:nvPr/>
        </p:nvGrpSpPr>
        <p:grpSpPr bwMode="auto">
          <a:xfrm rot="-5400000">
            <a:off x="1217613" y="4073525"/>
            <a:ext cx="304800" cy="685800"/>
            <a:chOff x="2318" y="3132"/>
            <a:chExt cx="1311" cy="1332"/>
          </a:xfrm>
        </p:grpSpPr>
        <p:grpSp>
          <p:nvGrpSpPr>
            <p:cNvPr id="34864" name="Group 27"/>
            <p:cNvGrpSpPr>
              <a:grpSpLocks/>
            </p:cNvGrpSpPr>
            <p:nvPr/>
          </p:nvGrpSpPr>
          <p:grpSpPr bwMode="auto">
            <a:xfrm>
              <a:off x="2318" y="3132"/>
              <a:ext cx="1311" cy="678"/>
              <a:chOff x="2318" y="3132"/>
              <a:chExt cx="1311" cy="678"/>
            </a:xfrm>
          </p:grpSpPr>
          <p:sp>
            <p:nvSpPr>
              <p:cNvPr id="34868" name="Freeform 28"/>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69" name="Freeform 29"/>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4865" name="Group 30"/>
            <p:cNvGrpSpPr>
              <a:grpSpLocks/>
            </p:cNvGrpSpPr>
            <p:nvPr/>
          </p:nvGrpSpPr>
          <p:grpSpPr bwMode="auto">
            <a:xfrm>
              <a:off x="2318" y="3786"/>
              <a:ext cx="1311" cy="678"/>
              <a:chOff x="2318" y="3786"/>
              <a:chExt cx="1311" cy="678"/>
            </a:xfrm>
          </p:grpSpPr>
          <p:sp>
            <p:nvSpPr>
              <p:cNvPr id="34866" name="Freeform 31"/>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67" name="Freeform 32"/>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4827" name="Line 33"/>
          <p:cNvSpPr>
            <a:spLocks noChangeShapeType="1"/>
          </p:cNvSpPr>
          <p:nvPr/>
        </p:nvSpPr>
        <p:spPr bwMode="auto">
          <a:xfrm rot="-5400000">
            <a:off x="2552700" y="2019300"/>
            <a:ext cx="160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828" name="Text Box 34"/>
          <p:cNvSpPr txBox="1">
            <a:spLocks noChangeArrowheads="1"/>
          </p:cNvSpPr>
          <p:nvPr/>
        </p:nvSpPr>
        <p:spPr bwMode="auto">
          <a:xfrm>
            <a:off x="3440113" y="1143000"/>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solidFill>
                  <a:srgbClr val="333399"/>
                </a:solidFill>
                <a:latin typeface="Times New Roman" pitchFamily="18" charset="0"/>
              </a:rPr>
              <a:t>E</a:t>
            </a:r>
          </a:p>
        </p:txBody>
      </p:sp>
      <p:sp>
        <p:nvSpPr>
          <p:cNvPr id="34829" name="Text Box 35"/>
          <p:cNvSpPr txBox="1">
            <a:spLocks noChangeArrowheads="1"/>
          </p:cNvSpPr>
          <p:nvPr/>
        </p:nvSpPr>
        <p:spPr bwMode="auto">
          <a:xfrm>
            <a:off x="2819400" y="1752600"/>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4830" name="Freeform 36"/>
          <p:cNvSpPr>
            <a:spLocks/>
          </p:cNvSpPr>
          <p:nvPr/>
        </p:nvSpPr>
        <p:spPr bwMode="auto">
          <a:xfrm flipH="1" flipV="1">
            <a:off x="2205038" y="1490663"/>
            <a:ext cx="766762" cy="992187"/>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31" name="Line 37"/>
          <p:cNvSpPr>
            <a:spLocks noChangeShapeType="1"/>
          </p:cNvSpPr>
          <p:nvPr/>
        </p:nvSpPr>
        <p:spPr bwMode="auto">
          <a:xfrm>
            <a:off x="2362200" y="1981200"/>
            <a:ext cx="457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2" name="Line 38"/>
          <p:cNvSpPr>
            <a:spLocks noChangeShapeType="1"/>
          </p:cNvSpPr>
          <p:nvPr/>
        </p:nvSpPr>
        <p:spPr bwMode="auto">
          <a:xfrm rot="-5400000">
            <a:off x="-342900" y="2019300"/>
            <a:ext cx="160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4833" name="Text Box 39"/>
          <p:cNvSpPr txBox="1">
            <a:spLocks noChangeArrowheads="1"/>
          </p:cNvSpPr>
          <p:nvPr/>
        </p:nvSpPr>
        <p:spPr bwMode="auto">
          <a:xfrm>
            <a:off x="76200" y="114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solidFill>
                  <a:srgbClr val="CC3300"/>
                </a:solidFill>
                <a:latin typeface="Times New Roman" pitchFamily="18" charset="0"/>
              </a:rPr>
              <a:t>P</a:t>
            </a:r>
          </a:p>
        </p:txBody>
      </p:sp>
      <p:sp>
        <p:nvSpPr>
          <p:cNvPr id="34834" name="Line 40"/>
          <p:cNvSpPr>
            <a:spLocks noChangeShapeType="1"/>
          </p:cNvSpPr>
          <p:nvPr/>
        </p:nvSpPr>
        <p:spPr bwMode="auto">
          <a:xfrm>
            <a:off x="457200" y="2057400"/>
            <a:ext cx="76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5" name="Text Box 41"/>
          <p:cNvSpPr txBox="1">
            <a:spLocks noChangeArrowheads="1"/>
          </p:cNvSpPr>
          <p:nvPr/>
        </p:nvSpPr>
        <p:spPr bwMode="auto">
          <a:xfrm>
            <a:off x="136525" y="1843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a:solidFill>
                  <a:srgbClr val="000000"/>
                </a:solidFill>
                <a:latin typeface="Times New Roman" pitchFamily="18" charset="0"/>
              </a:rPr>
              <a:t>0</a:t>
            </a:r>
          </a:p>
        </p:txBody>
      </p:sp>
      <p:grpSp>
        <p:nvGrpSpPr>
          <p:cNvPr id="34836" name="Group 66"/>
          <p:cNvGrpSpPr>
            <a:grpSpLocks/>
          </p:cNvGrpSpPr>
          <p:nvPr/>
        </p:nvGrpSpPr>
        <p:grpSpPr bwMode="auto">
          <a:xfrm>
            <a:off x="3962400" y="685800"/>
            <a:ext cx="5105400" cy="1187450"/>
            <a:chOff x="2400" y="816"/>
            <a:chExt cx="3216" cy="748"/>
          </a:xfrm>
        </p:grpSpPr>
        <p:sp>
          <p:nvSpPr>
            <p:cNvPr id="34861" name="Text Box 12"/>
            <p:cNvSpPr txBox="1">
              <a:spLocks noChangeArrowheads="1"/>
            </p:cNvSpPr>
            <p:nvPr/>
          </p:nvSpPr>
          <p:spPr bwMode="auto">
            <a:xfrm>
              <a:off x="2400" y="816"/>
              <a:ext cx="32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solidFill>
                    <a:srgbClr val="000000"/>
                  </a:solidFill>
                  <a:latin typeface="Times New Roman" pitchFamily="18" charset="0"/>
                </a:rPr>
                <a:t>Wave-functions of first confined states</a:t>
              </a:r>
            </a:p>
            <a:p>
              <a:pPr algn="l" rtl="0"/>
              <a:r>
                <a:rPr lang="en-US" altLang="he-IL" sz="2400">
                  <a:solidFill>
                    <a:srgbClr val="000000"/>
                  </a:solidFill>
                  <a:latin typeface="Times New Roman" pitchFamily="18" charset="0"/>
                </a:rPr>
                <a:t>(     probability to find electron at z = z</a:t>
              </a:r>
              <a:r>
                <a:rPr lang="en-US" altLang="he-IL" sz="2400" baseline="-25000">
                  <a:solidFill>
                    <a:srgbClr val="000000"/>
                  </a:solidFill>
                  <a:latin typeface="Times New Roman" pitchFamily="18" charset="0"/>
                </a:rPr>
                <a:t>0</a:t>
              </a:r>
              <a:r>
                <a:rPr lang="en-US" altLang="he-IL" sz="2400">
                  <a:solidFill>
                    <a:srgbClr val="000000"/>
                  </a:solidFill>
                  <a:latin typeface="Times New Roman" pitchFamily="18" charset="0"/>
                </a:rPr>
                <a:t>)</a:t>
              </a:r>
            </a:p>
            <a:p>
              <a:pPr algn="l" rtl="0"/>
              <a:r>
                <a:rPr lang="en-US" altLang="he-IL" sz="2400">
                  <a:solidFill>
                    <a:srgbClr val="000000"/>
                  </a:solidFill>
                  <a:latin typeface="Times New Roman" pitchFamily="18" charset="0"/>
                </a:rPr>
                <a:t>(     Energy level of the state                  )</a:t>
              </a:r>
            </a:p>
          </p:txBody>
        </p:sp>
        <p:sp>
          <p:nvSpPr>
            <p:cNvPr id="34862" name="AutoShape 13"/>
            <p:cNvSpPr>
              <a:spLocks noChangeArrowheads="1"/>
            </p:cNvSpPr>
            <p:nvPr/>
          </p:nvSpPr>
          <p:spPr bwMode="auto">
            <a:xfrm>
              <a:off x="2544" y="1152"/>
              <a:ext cx="192" cy="144"/>
            </a:xfrm>
            <a:prstGeom prst="rightArrow">
              <a:avLst>
                <a:gd name="adj1" fmla="val 50000"/>
                <a:gd name="adj2" fmla="val 33333"/>
              </a:avLst>
            </a:prstGeom>
            <a:solidFill>
              <a:srgbClr val="CC3300"/>
            </a:solidFill>
            <a:ln w="9525">
              <a:solidFill>
                <a:schemeClr val="tx1"/>
              </a:solidFill>
              <a:miter lim="800000"/>
              <a:headEnd/>
              <a:tailEnd/>
            </a:ln>
          </p:spPr>
          <p:txBody>
            <a:bodyPr wrap="none" anchor="ctr"/>
            <a:lstStyle/>
            <a:p>
              <a:endParaRPr lang="en-US" sz="1800">
                <a:solidFill>
                  <a:srgbClr val="000000"/>
                </a:solidFill>
              </a:endParaRPr>
            </a:p>
          </p:txBody>
        </p:sp>
        <p:sp>
          <p:nvSpPr>
            <p:cNvPr id="34863" name="AutoShape 42"/>
            <p:cNvSpPr>
              <a:spLocks noChangeArrowheads="1"/>
            </p:cNvSpPr>
            <p:nvPr/>
          </p:nvSpPr>
          <p:spPr bwMode="auto">
            <a:xfrm>
              <a:off x="2544" y="1392"/>
              <a:ext cx="192" cy="144"/>
            </a:xfrm>
            <a:prstGeom prst="rightArrow">
              <a:avLst>
                <a:gd name="adj1" fmla="val 50000"/>
                <a:gd name="adj2" fmla="val 33333"/>
              </a:avLst>
            </a:prstGeom>
            <a:solidFill>
              <a:schemeClr val="accent2"/>
            </a:solidFill>
            <a:ln w="9525">
              <a:solidFill>
                <a:schemeClr val="tx1"/>
              </a:solidFill>
              <a:miter lim="800000"/>
              <a:headEnd/>
              <a:tailEnd/>
            </a:ln>
          </p:spPr>
          <p:txBody>
            <a:bodyPr wrap="none" anchor="ctr"/>
            <a:lstStyle/>
            <a:p>
              <a:endParaRPr lang="en-US" sz="1800">
                <a:solidFill>
                  <a:srgbClr val="000000"/>
                </a:solidFill>
              </a:endParaRPr>
            </a:p>
          </p:txBody>
        </p:sp>
      </p:grpSp>
      <p:grpSp>
        <p:nvGrpSpPr>
          <p:cNvPr id="34837" name="Group 43"/>
          <p:cNvGrpSpPr>
            <a:grpSpLocks/>
          </p:cNvGrpSpPr>
          <p:nvPr/>
        </p:nvGrpSpPr>
        <p:grpSpPr bwMode="auto">
          <a:xfrm>
            <a:off x="1524000" y="1905000"/>
            <a:ext cx="609600" cy="228600"/>
            <a:chOff x="1968" y="1632"/>
            <a:chExt cx="384" cy="144"/>
          </a:xfrm>
        </p:grpSpPr>
        <p:sp>
          <p:nvSpPr>
            <p:cNvPr id="34859" name="AutoShape 44"/>
            <p:cNvSpPr>
              <a:spLocks noChangeArrowheads="1"/>
            </p:cNvSpPr>
            <p:nvPr/>
          </p:nvSpPr>
          <p:spPr bwMode="auto">
            <a:xfrm>
              <a:off x="2160" y="1632"/>
              <a:ext cx="192" cy="144"/>
            </a:xfrm>
            <a:prstGeom prst="rightArrow">
              <a:avLst>
                <a:gd name="adj1" fmla="val 50000"/>
                <a:gd name="adj2" fmla="val 33333"/>
              </a:avLst>
            </a:prstGeom>
            <a:solidFill>
              <a:schemeClr val="accent2"/>
            </a:solidFill>
            <a:ln w="9525">
              <a:solidFill>
                <a:schemeClr val="tx1"/>
              </a:solidFill>
              <a:miter lim="800000"/>
              <a:headEnd/>
              <a:tailEnd/>
            </a:ln>
          </p:spPr>
          <p:txBody>
            <a:bodyPr wrap="none" anchor="ctr"/>
            <a:lstStyle/>
            <a:p>
              <a:endParaRPr lang="en-US" sz="1800">
                <a:solidFill>
                  <a:srgbClr val="000000"/>
                </a:solidFill>
              </a:endParaRPr>
            </a:p>
          </p:txBody>
        </p:sp>
        <p:sp>
          <p:nvSpPr>
            <p:cNvPr id="34860" name="AutoShape 45"/>
            <p:cNvSpPr>
              <a:spLocks noChangeArrowheads="1"/>
            </p:cNvSpPr>
            <p:nvPr/>
          </p:nvSpPr>
          <p:spPr bwMode="auto">
            <a:xfrm flipH="1">
              <a:off x="1968" y="1632"/>
              <a:ext cx="192" cy="144"/>
            </a:xfrm>
            <a:prstGeom prst="rightArrow">
              <a:avLst>
                <a:gd name="adj1" fmla="val 50000"/>
                <a:gd name="adj2" fmla="val 33333"/>
              </a:avLst>
            </a:prstGeom>
            <a:solidFill>
              <a:srgbClr val="CC3300"/>
            </a:solidFill>
            <a:ln w="9525">
              <a:solidFill>
                <a:schemeClr val="tx1"/>
              </a:solidFill>
              <a:miter lim="800000"/>
              <a:headEnd/>
              <a:tailEnd/>
            </a:ln>
          </p:spPr>
          <p:txBody>
            <a:bodyPr wrap="none" anchor="ctr"/>
            <a:lstStyle/>
            <a:p>
              <a:endParaRPr lang="en-US" sz="1800">
                <a:solidFill>
                  <a:srgbClr val="000000"/>
                </a:solidFill>
              </a:endParaRPr>
            </a:p>
          </p:txBody>
        </p:sp>
      </p:grpSp>
      <p:grpSp>
        <p:nvGrpSpPr>
          <p:cNvPr id="34838" name="Group 46"/>
          <p:cNvGrpSpPr>
            <a:grpSpLocks/>
          </p:cNvGrpSpPr>
          <p:nvPr/>
        </p:nvGrpSpPr>
        <p:grpSpPr bwMode="auto">
          <a:xfrm>
            <a:off x="2589213" y="4341813"/>
            <a:ext cx="609600" cy="228600"/>
            <a:chOff x="1968" y="1632"/>
            <a:chExt cx="384" cy="144"/>
          </a:xfrm>
        </p:grpSpPr>
        <p:sp>
          <p:nvSpPr>
            <p:cNvPr id="34857" name="AutoShape 47"/>
            <p:cNvSpPr>
              <a:spLocks noChangeArrowheads="1"/>
            </p:cNvSpPr>
            <p:nvPr/>
          </p:nvSpPr>
          <p:spPr bwMode="auto">
            <a:xfrm>
              <a:off x="2160" y="1632"/>
              <a:ext cx="192" cy="144"/>
            </a:xfrm>
            <a:prstGeom prst="rightArrow">
              <a:avLst>
                <a:gd name="adj1" fmla="val 50000"/>
                <a:gd name="adj2" fmla="val 33333"/>
              </a:avLst>
            </a:prstGeom>
            <a:solidFill>
              <a:schemeClr val="accent2"/>
            </a:solidFill>
            <a:ln w="9525">
              <a:solidFill>
                <a:schemeClr val="tx1"/>
              </a:solidFill>
              <a:miter lim="800000"/>
              <a:headEnd/>
              <a:tailEnd/>
            </a:ln>
          </p:spPr>
          <p:txBody>
            <a:bodyPr wrap="none" anchor="ctr"/>
            <a:lstStyle/>
            <a:p>
              <a:endParaRPr lang="en-US" sz="1800">
                <a:solidFill>
                  <a:srgbClr val="000000"/>
                </a:solidFill>
              </a:endParaRPr>
            </a:p>
          </p:txBody>
        </p:sp>
        <p:sp>
          <p:nvSpPr>
            <p:cNvPr id="34858" name="AutoShape 48"/>
            <p:cNvSpPr>
              <a:spLocks noChangeArrowheads="1"/>
            </p:cNvSpPr>
            <p:nvPr/>
          </p:nvSpPr>
          <p:spPr bwMode="auto">
            <a:xfrm flipH="1">
              <a:off x="1968" y="1632"/>
              <a:ext cx="192" cy="144"/>
            </a:xfrm>
            <a:prstGeom prst="rightArrow">
              <a:avLst>
                <a:gd name="adj1" fmla="val 50000"/>
                <a:gd name="adj2" fmla="val 33333"/>
              </a:avLst>
            </a:prstGeom>
            <a:solidFill>
              <a:srgbClr val="CC3300"/>
            </a:solidFill>
            <a:ln w="9525">
              <a:solidFill>
                <a:schemeClr val="tx1"/>
              </a:solidFill>
              <a:miter lim="800000"/>
              <a:headEnd/>
              <a:tailEnd/>
            </a:ln>
          </p:spPr>
          <p:txBody>
            <a:bodyPr wrap="none" anchor="ctr"/>
            <a:lstStyle/>
            <a:p>
              <a:endParaRPr lang="en-US" sz="1800">
                <a:solidFill>
                  <a:srgbClr val="000000"/>
                </a:solidFill>
              </a:endParaRPr>
            </a:p>
          </p:txBody>
        </p:sp>
      </p:grpSp>
      <p:sp>
        <p:nvSpPr>
          <p:cNvPr id="34839" name="Freeform 49"/>
          <p:cNvSpPr>
            <a:spLocks/>
          </p:cNvSpPr>
          <p:nvPr/>
        </p:nvSpPr>
        <p:spPr bwMode="auto">
          <a:xfrm flipH="1" flipV="1">
            <a:off x="3422650" y="3960813"/>
            <a:ext cx="766763" cy="992187"/>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40" name="Freeform 50"/>
          <p:cNvSpPr>
            <a:spLocks/>
          </p:cNvSpPr>
          <p:nvPr/>
        </p:nvSpPr>
        <p:spPr bwMode="auto">
          <a:xfrm flipH="1" flipV="1">
            <a:off x="4184650" y="3960813"/>
            <a:ext cx="766763" cy="992187"/>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41" name="Line 51"/>
          <p:cNvSpPr>
            <a:spLocks noChangeShapeType="1"/>
          </p:cNvSpPr>
          <p:nvPr/>
        </p:nvSpPr>
        <p:spPr bwMode="auto">
          <a:xfrm>
            <a:off x="3579813" y="4418013"/>
            <a:ext cx="1219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2" name="Line 52"/>
          <p:cNvSpPr>
            <a:spLocks noChangeShapeType="1"/>
          </p:cNvSpPr>
          <p:nvPr/>
        </p:nvSpPr>
        <p:spPr bwMode="auto">
          <a:xfrm>
            <a:off x="3579813" y="4570413"/>
            <a:ext cx="12160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3" name="Text Box 53"/>
          <p:cNvSpPr txBox="1">
            <a:spLocks noChangeArrowheads="1"/>
          </p:cNvSpPr>
          <p:nvPr/>
        </p:nvSpPr>
        <p:spPr bwMode="auto">
          <a:xfrm>
            <a:off x="381000" y="31242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sz="2400">
                <a:solidFill>
                  <a:srgbClr val="000000"/>
                </a:solidFill>
                <a:latin typeface="Times New Roman" pitchFamily="18" charset="0"/>
              </a:rPr>
              <a:t>Spatial proximity leads to wave-function overlap. </a:t>
            </a:r>
          </a:p>
        </p:txBody>
      </p:sp>
      <p:sp>
        <p:nvSpPr>
          <p:cNvPr id="34844" name="Text Box 54"/>
          <p:cNvSpPr txBox="1">
            <a:spLocks noChangeArrowheads="1"/>
          </p:cNvSpPr>
          <p:nvPr/>
        </p:nvSpPr>
        <p:spPr bwMode="auto">
          <a:xfrm>
            <a:off x="4835525" y="44196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11</a:t>
            </a:r>
            <a:endParaRPr lang="en-US" altLang="he-IL">
              <a:solidFill>
                <a:srgbClr val="000000"/>
              </a:solidFill>
              <a:latin typeface="Times New Roman" pitchFamily="18" charset="0"/>
            </a:endParaRPr>
          </a:p>
        </p:txBody>
      </p:sp>
      <p:sp>
        <p:nvSpPr>
          <p:cNvPr id="34845" name="Text Box 55"/>
          <p:cNvSpPr txBox="1">
            <a:spLocks noChangeArrowheads="1"/>
          </p:cNvSpPr>
          <p:nvPr/>
        </p:nvSpPr>
        <p:spPr bwMode="auto">
          <a:xfrm>
            <a:off x="4799013" y="4129088"/>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12</a:t>
            </a:r>
            <a:endParaRPr lang="en-US" altLang="he-IL">
              <a:solidFill>
                <a:srgbClr val="000000"/>
              </a:solidFill>
              <a:latin typeface="Times New Roman" pitchFamily="18" charset="0"/>
            </a:endParaRPr>
          </a:p>
        </p:txBody>
      </p:sp>
      <p:sp>
        <p:nvSpPr>
          <p:cNvPr id="34846" name="AutoShape 56"/>
          <p:cNvSpPr>
            <a:spLocks noChangeArrowheads="1"/>
          </p:cNvSpPr>
          <p:nvPr/>
        </p:nvSpPr>
        <p:spPr bwMode="auto">
          <a:xfrm>
            <a:off x="2209800" y="5359400"/>
            <a:ext cx="914400" cy="685800"/>
          </a:xfrm>
          <a:prstGeom prst="hexagon">
            <a:avLst>
              <a:gd name="adj" fmla="val 33333"/>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ndParaRPr>
          </a:p>
        </p:txBody>
      </p:sp>
      <p:sp>
        <p:nvSpPr>
          <p:cNvPr id="34847" name="Line 57"/>
          <p:cNvSpPr>
            <a:spLocks noChangeShapeType="1"/>
          </p:cNvSpPr>
          <p:nvPr/>
        </p:nvSpPr>
        <p:spPr bwMode="auto">
          <a:xfrm>
            <a:off x="1676400" y="569753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8" name="Line 58"/>
          <p:cNvSpPr>
            <a:spLocks noChangeShapeType="1"/>
          </p:cNvSpPr>
          <p:nvPr/>
        </p:nvSpPr>
        <p:spPr bwMode="auto">
          <a:xfrm>
            <a:off x="3111500" y="57023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9" name="Text Box 59"/>
          <p:cNvSpPr txBox="1">
            <a:spLocks noChangeArrowheads="1"/>
          </p:cNvSpPr>
          <p:nvPr/>
        </p:nvSpPr>
        <p:spPr bwMode="auto">
          <a:xfrm>
            <a:off x="1330325" y="5435600"/>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4850" name="Text Box 60"/>
          <p:cNvSpPr txBox="1">
            <a:spLocks noChangeArrowheads="1"/>
          </p:cNvSpPr>
          <p:nvPr/>
        </p:nvSpPr>
        <p:spPr bwMode="auto">
          <a:xfrm>
            <a:off x="3657600" y="5495925"/>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4851" name="Text Box 61"/>
          <p:cNvSpPr txBox="1">
            <a:spLocks noChangeArrowheads="1"/>
          </p:cNvSpPr>
          <p:nvPr/>
        </p:nvSpPr>
        <p:spPr bwMode="auto">
          <a:xfrm>
            <a:off x="2466975" y="59690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11</a:t>
            </a:r>
            <a:endParaRPr lang="en-US" altLang="he-IL">
              <a:solidFill>
                <a:srgbClr val="000000"/>
              </a:solidFill>
              <a:latin typeface="Times New Roman" pitchFamily="18" charset="0"/>
            </a:endParaRPr>
          </a:p>
        </p:txBody>
      </p:sp>
      <p:sp>
        <p:nvSpPr>
          <p:cNvPr id="34852" name="Text Box 62"/>
          <p:cNvSpPr txBox="1">
            <a:spLocks noChangeArrowheads="1"/>
          </p:cNvSpPr>
          <p:nvPr/>
        </p:nvSpPr>
        <p:spPr bwMode="auto">
          <a:xfrm>
            <a:off x="2438400" y="49530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12</a:t>
            </a:r>
            <a:endParaRPr lang="en-US" altLang="he-IL">
              <a:solidFill>
                <a:srgbClr val="000000"/>
              </a:solidFill>
              <a:latin typeface="Times New Roman" pitchFamily="18" charset="0"/>
            </a:endParaRPr>
          </a:p>
        </p:txBody>
      </p:sp>
      <p:sp>
        <p:nvSpPr>
          <p:cNvPr id="34853" name="Text Box 63"/>
          <p:cNvSpPr txBox="1">
            <a:spLocks noChangeArrowheads="1"/>
          </p:cNvSpPr>
          <p:nvPr/>
        </p:nvSpPr>
        <p:spPr bwMode="auto">
          <a:xfrm>
            <a:off x="517525" y="3927475"/>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400">
                <a:solidFill>
                  <a:srgbClr val="000000"/>
                </a:solidFill>
                <a:latin typeface="Times New Roman" pitchFamily="18" charset="0"/>
              </a:rPr>
              <a:t>(</a:t>
            </a:r>
            <a:r>
              <a:rPr lang="en-US" altLang="he-IL" sz="2400">
                <a:solidFill>
                  <a:srgbClr val="000000"/>
                </a:solidFill>
                <a:latin typeface="Times New Roman" pitchFamily="18" charset="0"/>
              </a:rPr>
              <a:t>a)</a:t>
            </a:r>
          </a:p>
        </p:txBody>
      </p:sp>
      <p:sp>
        <p:nvSpPr>
          <p:cNvPr id="34854" name="Text Box 64"/>
          <p:cNvSpPr txBox="1">
            <a:spLocks noChangeArrowheads="1"/>
          </p:cNvSpPr>
          <p:nvPr/>
        </p:nvSpPr>
        <p:spPr bwMode="auto">
          <a:xfrm>
            <a:off x="5421313" y="39243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400">
                <a:solidFill>
                  <a:srgbClr val="000000"/>
                </a:solidFill>
                <a:latin typeface="Times New Roman" pitchFamily="18" charset="0"/>
              </a:rPr>
              <a:t>(</a:t>
            </a:r>
            <a:r>
              <a:rPr lang="en-US" altLang="he-IL" sz="2400">
                <a:solidFill>
                  <a:srgbClr val="000000"/>
                </a:solidFill>
                <a:latin typeface="Times New Roman" pitchFamily="18" charset="0"/>
              </a:rPr>
              <a:t>b)</a:t>
            </a:r>
          </a:p>
        </p:txBody>
      </p:sp>
      <p:sp>
        <p:nvSpPr>
          <p:cNvPr id="34855" name="Text Box 65"/>
          <p:cNvSpPr txBox="1">
            <a:spLocks noChangeArrowheads="1"/>
          </p:cNvSpPr>
          <p:nvPr/>
        </p:nvSpPr>
        <p:spPr bwMode="auto">
          <a:xfrm>
            <a:off x="609600" y="5283200"/>
            <a:ext cx="522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en-US" sz="2400">
                <a:solidFill>
                  <a:srgbClr val="000000"/>
                </a:solidFill>
                <a:latin typeface="Times New Roman" pitchFamily="18" charset="0"/>
              </a:rPr>
              <a:t>(</a:t>
            </a:r>
            <a:r>
              <a:rPr lang="en-US" altLang="he-IL" sz="2400">
                <a:solidFill>
                  <a:srgbClr val="000000"/>
                </a:solidFill>
                <a:latin typeface="Times New Roman" pitchFamily="18" charset="0"/>
              </a:rPr>
              <a:t>c)</a:t>
            </a:r>
          </a:p>
        </p:txBody>
      </p:sp>
      <p:sp>
        <p:nvSpPr>
          <p:cNvPr id="34856" name="Text Box 67"/>
          <p:cNvSpPr txBox="1">
            <a:spLocks noChangeArrowheads="1"/>
          </p:cNvSpPr>
          <p:nvPr/>
        </p:nvSpPr>
        <p:spPr bwMode="auto">
          <a:xfrm>
            <a:off x="4419600" y="6096000"/>
            <a:ext cx="472440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solidFill>
                  <a:srgbClr val="000000"/>
                </a:solidFill>
              </a:rPr>
              <a:t>The distance determines the strength of the overlap or </a:t>
            </a:r>
            <a:r>
              <a:rPr lang="en-US">
                <a:solidFill>
                  <a:srgbClr val="000000"/>
                </a:solidFill>
                <a:latin typeface="Symbol" pitchFamily="18" charset="2"/>
              </a:rPr>
              <a:t>D</a:t>
            </a:r>
            <a:r>
              <a:rPr lang="en-US">
                <a:solidFill>
                  <a:srgbClr val="000000"/>
                </a:solidFill>
              </a:rPr>
              <a:t>E=E</a:t>
            </a:r>
            <a:r>
              <a:rPr lang="en-US" baseline="-25000">
                <a:solidFill>
                  <a:srgbClr val="000000"/>
                </a:solidFill>
              </a:rPr>
              <a:t>12</a:t>
            </a:r>
            <a:r>
              <a:rPr lang="en-US">
                <a:solidFill>
                  <a:srgbClr val="000000"/>
                </a:solidFill>
              </a:rPr>
              <a:t>-E</a:t>
            </a:r>
            <a:r>
              <a:rPr lang="en-US" baseline="-25000">
                <a:solidFill>
                  <a:srgbClr val="000000"/>
                </a:solidFill>
              </a:rPr>
              <a:t>11</a:t>
            </a:r>
            <a:r>
              <a:rPr lang="en-US">
                <a:solidFill>
                  <a:srgbClr val="000000"/>
                </a:solidFill>
              </a:rPr>
              <a:t>.</a:t>
            </a:r>
            <a:endParaRPr lang="en-US" baseline="-2500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rc 17"/>
          <p:cNvSpPr>
            <a:spLocks/>
          </p:cNvSpPr>
          <p:nvPr/>
        </p:nvSpPr>
        <p:spPr bwMode="auto">
          <a:xfrm flipV="1">
            <a:off x="1677988" y="1647825"/>
            <a:ext cx="1066800" cy="638175"/>
          </a:xfrm>
          <a:custGeom>
            <a:avLst/>
            <a:gdLst>
              <a:gd name="T0" fmla="*/ 0 w 43131"/>
              <a:gd name="T1" fmla="*/ 2147483647 h 21600"/>
              <a:gd name="T2" fmla="*/ 2147483647 w 43131"/>
              <a:gd name="T3" fmla="*/ 2147483647 h 21600"/>
              <a:gd name="T4" fmla="*/ 2147483647 w 43131"/>
              <a:gd name="T5" fmla="*/ 2147483647 h 21600"/>
              <a:gd name="T6" fmla="*/ 0 60000 65536"/>
              <a:gd name="T7" fmla="*/ 0 60000 65536"/>
              <a:gd name="T8" fmla="*/ 0 60000 65536"/>
              <a:gd name="T9" fmla="*/ 0 w 43131"/>
              <a:gd name="T10" fmla="*/ 0 h 21600"/>
              <a:gd name="T11" fmla="*/ 43131 w 43131"/>
              <a:gd name="T12" fmla="*/ 21600 h 21600"/>
            </a:gdLst>
            <a:ahLst/>
            <a:cxnLst>
              <a:cxn ang="T6">
                <a:pos x="T0" y="T1"/>
              </a:cxn>
              <a:cxn ang="T7">
                <a:pos x="T2" y="T3"/>
              </a:cxn>
              <a:cxn ang="T8">
                <a:pos x="T4" y="T5"/>
              </a:cxn>
            </a:cxnLst>
            <a:rect l="T9" t="T10" r="T11" b="T12"/>
            <a:pathLst>
              <a:path w="43131" h="21600" fill="none" extrusionOk="0">
                <a:moveTo>
                  <a:pt x="-1" y="19877"/>
                </a:moveTo>
                <a:cubicBezTo>
                  <a:pt x="897" y="8652"/>
                  <a:pt x="10269" y="-1"/>
                  <a:pt x="21531" y="0"/>
                </a:cubicBezTo>
                <a:cubicBezTo>
                  <a:pt x="33460" y="0"/>
                  <a:pt x="43131" y="9670"/>
                  <a:pt x="43131" y="21600"/>
                </a:cubicBezTo>
              </a:path>
              <a:path w="43131" h="21600" stroke="0" extrusionOk="0">
                <a:moveTo>
                  <a:pt x="-1" y="19877"/>
                </a:moveTo>
                <a:cubicBezTo>
                  <a:pt x="897" y="8652"/>
                  <a:pt x="10269" y="-1"/>
                  <a:pt x="21531" y="0"/>
                </a:cubicBezTo>
                <a:cubicBezTo>
                  <a:pt x="33460" y="0"/>
                  <a:pt x="43131" y="9670"/>
                  <a:pt x="43131" y="21600"/>
                </a:cubicBezTo>
                <a:lnTo>
                  <a:pt x="2153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51" name="Line 18"/>
          <p:cNvSpPr>
            <a:spLocks noChangeShapeType="1"/>
          </p:cNvSpPr>
          <p:nvPr/>
        </p:nvSpPr>
        <p:spPr bwMode="auto">
          <a:xfrm>
            <a:off x="1158875" y="1219200"/>
            <a:ext cx="0" cy="1371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3252" name="Line 19"/>
          <p:cNvSpPr>
            <a:spLocks noChangeShapeType="1"/>
          </p:cNvSpPr>
          <p:nvPr/>
        </p:nvSpPr>
        <p:spPr bwMode="auto">
          <a:xfrm>
            <a:off x="1158875" y="2590800"/>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53" name="Text Box 20"/>
          <p:cNvSpPr txBox="1">
            <a:spLocks noChangeArrowheads="1"/>
          </p:cNvSpPr>
          <p:nvPr/>
        </p:nvSpPr>
        <p:spPr bwMode="auto">
          <a:xfrm>
            <a:off x="609600" y="10271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p>
        </p:txBody>
      </p:sp>
      <p:sp>
        <p:nvSpPr>
          <p:cNvPr id="53254" name="Text Box 21"/>
          <p:cNvSpPr txBox="1">
            <a:spLocks noChangeArrowheads="1"/>
          </p:cNvSpPr>
          <p:nvPr/>
        </p:nvSpPr>
        <p:spPr bwMode="auto">
          <a:xfrm>
            <a:off x="2868613" y="262731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Q1</a:t>
            </a:r>
          </a:p>
        </p:txBody>
      </p:sp>
      <p:grpSp>
        <p:nvGrpSpPr>
          <p:cNvPr id="2" name="Group 33"/>
          <p:cNvGrpSpPr>
            <a:grpSpLocks/>
          </p:cNvGrpSpPr>
          <p:nvPr/>
        </p:nvGrpSpPr>
        <p:grpSpPr bwMode="auto">
          <a:xfrm>
            <a:off x="1311275" y="762000"/>
            <a:ext cx="1779588" cy="719138"/>
            <a:chOff x="208" y="2976"/>
            <a:chExt cx="1121" cy="453"/>
          </a:xfrm>
        </p:grpSpPr>
        <p:grpSp>
          <p:nvGrpSpPr>
            <p:cNvPr id="53353" name="Group 34"/>
            <p:cNvGrpSpPr>
              <a:grpSpLocks noChangeAspect="1"/>
            </p:cNvGrpSpPr>
            <p:nvPr/>
          </p:nvGrpSpPr>
          <p:grpSpPr bwMode="auto">
            <a:xfrm rot="2422849">
              <a:off x="213" y="2977"/>
              <a:ext cx="550" cy="400"/>
              <a:chOff x="399" y="3180"/>
              <a:chExt cx="904" cy="669"/>
            </a:xfrm>
          </p:grpSpPr>
          <p:sp>
            <p:nvSpPr>
              <p:cNvPr id="53367" name="Line 35"/>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8" name="Line 36"/>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9" name="Freeform 37"/>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70" name="Line 38"/>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1" name="Freeform 39"/>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72" name="Line 40"/>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3" name="Line 41"/>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4" name="Line 42"/>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5" name="Line 43"/>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6" name="Line 44"/>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7" name="Line 45"/>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78" name="Line 46"/>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3354" name="Group 47"/>
            <p:cNvGrpSpPr>
              <a:grpSpLocks noChangeAspect="1"/>
            </p:cNvGrpSpPr>
            <p:nvPr/>
          </p:nvGrpSpPr>
          <p:grpSpPr bwMode="auto">
            <a:xfrm rot="2422849">
              <a:off x="779" y="3018"/>
              <a:ext cx="534" cy="402"/>
              <a:chOff x="1192" y="2622"/>
              <a:chExt cx="903" cy="669"/>
            </a:xfrm>
          </p:grpSpPr>
          <p:sp>
            <p:nvSpPr>
              <p:cNvPr id="53355" name="Line 48"/>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56" name="Line 49"/>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57" name="Freeform 50"/>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58" name="Line 51"/>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59" name="Freeform 52"/>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60" name="Line 53"/>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1" name="Line 54"/>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2" name="Line 55"/>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3" name="Line 56"/>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4" name="Line 57"/>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5" name="Line 58"/>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66" name="Line 59"/>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73" name="Oval 16"/>
          <p:cNvSpPr>
            <a:spLocks noChangeArrowheads="1"/>
          </p:cNvSpPr>
          <p:nvPr/>
        </p:nvSpPr>
        <p:spPr bwMode="auto">
          <a:xfrm>
            <a:off x="2073275" y="2209800"/>
            <a:ext cx="15240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53257" name="Arc 17"/>
          <p:cNvSpPr>
            <a:spLocks/>
          </p:cNvSpPr>
          <p:nvPr/>
        </p:nvSpPr>
        <p:spPr bwMode="auto">
          <a:xfrm flipV="1">
            <a:off x="5868988" y="1720850"/>
            <a:ext cx="1066800" cy="638175"/>
          </a:xfrm>
          <a:custGeom>
            <a:avLst/>
            <a:gdLst>
              <a:gd name="T0" fmla="*/ 0 w 43131"/>
              <a:gd name="T1" fmla="*/ 2147483647 h 21600"/>
              <a:gd name="T2" fmla="*/ 2147483647 w 43131"/>
              <a:gd name="T3" fmla="*/ 2147483647 h 21600"/>
              <a:gd name="T4" fmla="*/ 2147483647 w 43131"/>
              <a:gd name="T5" fmla="*/ 2147483647 h 21600"/>
              <a:gd name="T6" fmla="*/ 0 60000 65536"/>
              <a:gd name="T7" fmla="*/ 0 60000 65536"/>
              <a:gd name="T8" fmla="*/ 0 60000 65536"/>
              <a:gd name="T9" fmla="*/ 0 w 43131"/>
              <a:gd name="T10" fmla="*/ 0 h 21600"/>
              <a:gd name="T11" fmla="*/ 43131 w 43131"/>
              <a:gd name="T12" fmla="*/ 21600 h 21600"/>
            </a:gdLst>
            <a:ahLst/>
            <a:cxnLst>
              <a:cxn ang="T6">
                <a:pos x="T0" y="T1"/>
              </a:cxn>
              <a:cxn ang="T7">
                <a:pos x="T2" y="T3"/>
              </a:cxn>
              <a:cxn ang="T8">
                <a:pos x="T4" y="T5"/>
              </a:cxn>
            </a:cxnLst>
            <a:rect l="T9" t="T10" r="T11" b="T12"/>
            <a:pathLst>
              <a:path w="43131" h="21600" fill="none" extrusionOk="0">
                <a:moveTo>
                  <a:pt x="-1" y="19877"/>
                </a:moveTo>
                <a:cubicBezTo>
                  <a:pt x="897" y="8652"/>
                  <a:pt x="10269" y="-1"/>
                  <a:pt x="21531" y="0"/>
                </a:cubicBezTo>
                <a:cubicBezTo>
                  <a:pt x="33460" y="0"/>
                  <a:pt x="43131" y="9670"/>
                  <a:pt x="43131" y="21600"/>
                </a:cubicBezTo>
              </a:path>
              <a:path w="43131" h="21600" stroke="0" extrusionOk="0">
                <a:moveTo>
                  <a:pt x="-1" y="19877"/>
                </a:moveTo>
                <a:cubicBezTo>
                  <a:pt x="897" y="8652"/>
                  <a:pt x="10269" y="-1"/>
                  <a:pt x="21531" y="0"/>
                </a:cubicBezTo>
                <a:cubicBezTo>
                  <a:pt x="33460" y="0"/>
                  <a:pt x="43131" y="9670"/>
                  <a:pt x="43131" y="21600"/>
                </a:cubicBezTo>
                <a:lnTo>
                  <a:pt x="2153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58" name="Line 18"/>
          <p:cNvSpPr>
            <a:spLocks noChangeShapeType="1"/>
          </p:cNvSpPr>
          <p:nvPr/>
        </p:nvSpPr>
        <p:spPr bwMode="auto">
          <a:xfrm>
            <a:off x="5349875" y="1292225"/>
            <a:ext cx="0" cy="1371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3259" name="Line 19"/>
          <p:cNvSpPr>
            <a:spLocks noChangeShapeType="1"/>
          </p:cNvSpPr>
          <p:nvPr/>
        </p:nvSpPr>
        <p:spPr bwMode="auto">
          <a:xfrm>
            <a:off x="5349875" y="2663825"/>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60" name="Text Box 20"/>
          <p:cNvSpPr txBox="1">
            <a:spLocks noChangeArrowheads="1"/>
          </p:cNvSpPr>
          <p:nvPr/>
        </p:nvSpPr>
        <p:spPr bwMode="auto">
          <a:xfrm>
            <a:off x="4800600" y="11001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p>
        </p:txBody>
      </p:sp>
      <p:sp>
        <p:nvSpPr>
          <p:cNvPr id="53261" name="Text Box 21"/>
          <p:cNvSpPr txBox="1">
            <a:spLocks noChangeArrowheads="1"/>
          </p:cNvSpPr>
          <p:nvPr/>
        </p:nvSpPr>
        <p:spPr bwMode="auto">
          <a:xfrm>
            <a:off x="7059613" y="2667000"/>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a:t>Q2</a:t>
            </a:r>
          </a:p>
        </p:txBody>
      </p:sp>
      <p:grpSp>
        <p:nvGrpSpPr>
          <p:cNvPr id="5" name="Group 33"/>
          <p:cNvGrpSpPr>
            <a:grpSpLocks/>
          </p:cNvGrpSpPr>
          <p:nvPr/>
        </p:nvGrpSpPr>
        <p:grpSpPr bwMode="auto">
          <a:xfrm>
            <a:off x="5502275" y="835025"/>
            <a:ext cx="1779588" cy="719138"/>
            <a:chOff x="208" y="2976"/>
            <a:chExt cx="1121" cy="453"/>
          </a:xfrm>
        </p:grpSpPr>
        <p:grpSp>
          <p:nvGrpSpPr>
            <p:cNvPr id="53327" name="Group 34"/>
            <p:cNvGrpSpPr>
              <a:grpSpLocks noChangeAspect="1"/>
            </p:cNvGrpSpPr>
            <p:nvPr/>
          </p:nvGrpSpPr>
          <p:grpSpPr bwMode="auto">
            <a:xfrm rot="2422849">
              <a:off x="213" y="2977"/>
              <a:ext cx="550" cy="400"/>
              <a:chOff x="399" y="3180"/>
              <a:chExt cx="904" cy="669"/>
            </a:xfrm>
          </p:grpSpPr>
          <p:sp>
            <p:nvSpPr>
              <p:cNvPr id="53341" name="Line 35"/>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2" name="Line 36"/>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3" name="Freeform 37"/>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44" name="Line 38"/>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5" name="Freeform 39"/>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46" name="Line 40"/>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7" name="Line 41"/>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8" name="Line 42"/>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9" name="Line 43"/>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50" name="Line 44"/>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51" name="Line 45"/>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52" name="Line 46"/>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3328" name="Group 47"/>
            <p:cNvGrpSpPr>
              <a:grpSpLocks noChangeAspect="1"/>
            </p:cNvGrpSpPr>
            <p:nvPr/>
          </p:nvGrpSpPr>
          <p:grpSpPr bwMode="auto">
            <a:xfrm rot="2422849">
              <a:off x="781" y="3014"/>
              <a:ext cx="534" cy="402"/>
              <a:chOff x="1192" y="2622"/>
              <a:chExt cx="903" cy="669"/>
            </a:xfrm>
          </p:grpSpPr>
          <p:sp>
            <p:nvSpPr>
              <p:cNvPr id="53329" name="Line 48"/>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0" name="Line 49"/>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1" name="Freeform 50"/>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32" name="Line 51"/>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3" name="Freeform 52"/>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34" name="Line 53"/>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5" name="Line 54"/>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6" name="Line 55"/>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7" name="Line 56"/>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8" name="Line 57"/>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39" name="Line 58"/>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40" name="Line 59"/>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42" name="Oval 16"/>
          <p:cNvSpPr>
            <a:spLocks noChangeArrowheads="1"/>
          </p:cNvSpPr>
          <p:nvPr/>
        </p:nvSpPr>
        <p:spPr bwMode="auto">
          <a:xfrm>
            <a:off x="6264275" y="2282825"/>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3264" name="Arc 17"/>
          <p:cNvSpPr>
            <a:spLocks/>
          </p:cNvSpPr>
          <p:nvPr/>
        </p:nvSpPr>
        <p:spPr bwMode="auto">
          <a:xfrm flipV="1">
            <a:off x="4260850" y="5116513"/>
            <a:ext cx="1066800" cy="638175"/>
          </a:xfrm>
          <a:custGeom>
            <a:avLst/>
            <a:gdLst>
              <a:gd name="T0" fmla="*/ 0 w 43131"/>
              <a:gd name="T1" fmla="*/ 2147483647 h 21600"/>
              <a:gd name="T2" fmla="*/ 2147483647 w 43131"/>
              <a:gd name="T3" fmla="*/ 2147483647 h 21600"/>
              <a:gd name="T4" fmla="*/ 2147483647 w 43131"/>
              <a:gd name="T5" fmla="*/ 2147483647 h 21600"/>
              <a:gd name="T6" fmla="*/ 0 60000 65536"/>
              <a:gd name="T7" fmla="*/ 0 60000 65536"/>
              <a:gd name="T8" fmla="*/ 0 60000 65536"/>
              <a:gd name="T9" fmla="*/ 0 w 43131"/>
              <a:gd name="T10" fmla="*/ 0 h 21600"/>
              <a:gd name="T11" fmla="*/ 43131 w 43131"/>
              <a:gd name="T12" fmla="*/ 21600 h 21600"/>
            </a:gdLst>
            <a:ahLst/>
            <a:cxnLst>
              <a:cxn ang="T6">
                <a:pos x="T0" y="T1"/>
              </a:cxn>
              <a:cxn ang="T7">
                <a:pos x="T2" y="T3"/>
              </a:cxn>
              <a:cxn ang="T8">
                <a:pos x="T4" y="T5"/>
              </a:cxn>
            </a:cxnLst>
            <a:rect l="T9" t="T10" r="T11" b="T12"/>
            <a:pathLst>
              <a:path w="43131" h="21600" fill="none" extrusionOk="0">
                <a:moveTo>
                  <a:pt x="-1" y="19877"/>
                </a:moveTo>
                <a:cubicBezTo>
                  <a:pt x="897" y="8652"/>
                  <a:pt x="10269" y="-1"/>
                  <a:pt x="21531" y="0"/>
                </a:cubicBezTo>
                <a:cubicBezTo>
                  <a:pt x="33460" y="0"/>
                  <a:pt x="43131" y="9670"/>
                  <a:pt x="43131" y="21600"/>
                </a:cubicBezTo>
              </a:path>
              <a:path w="43131" h="21600" stroke="0" extrusionOk="0">
                <a:moveTo>
                  <a:pt x="-1" y="19877"/>
                </a:moveTo>
                <a:cubicBezTo>
                  <a:pt x="897" y="8652"/>
                  <a:pt x="10269" y="-1"/>
                  <a:pt x="21531" y="0"/>
                </a:cubicBezTo>
                <a:cubicBezTo>
                  <a:pt x="33460" y="0"/>
                  <a:pt x="43131" y="9670"/>
                  <a:pt x="43131" y="21600"/>
                </a:cubicBezTo>
                <a:lnTo>
                  <a:pt x="2153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3265" name="Line 18"/>
          <p:cNvSpPr>
            <a:spLocks noChangeShapeType="1"/>
          </p:cNvSpPr>
          <p:nvPr/>
        </p:nvSpPr>
        <p:spPr bwMode="auto">
          <a:xfrm>
            <a:off x="3741738" y="4687888"/>
            <a:ext cx="0" cy="1371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53266" name="Line 19"/>
          <p:cNvSpPr>
            <a:spLocks noChangeShapeType="1"/>
          </p:cNvSpPr>
          <p:nvPr/>
        </p:nvSpPr>
        <p:spPr bwMode="auto">
          <a:xfrm>
            <a:off x="3741738" y="6059488"/>
            <a:ext cx="1905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3267" name="Text Box 20"/>
          <p:cNvSpPr txBox="1">
            <a:spLocks noChangeArrowheads="1"/>
          </p:cNvSpPr>
          <p:nvPr/>
        </p:nvSpPr>
        <p:spPr bwMode="auto">
          <a:xfrm>
            <a:off x="3192463" y="4495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E</a:t>
            </a:r>
          </a:p>
        </p:txBody>
      </p:sp>
      <p:sp>
        <p:nvSpPr>
          <p:cNvPr id="53268" name="Text Box 21"/>
          <p:cNvSpPr txBox="1">
            <a:spLocks noChangeArrowheads="1"/>
          </p:cNvSpPr>
          <p:nvPr/>
        </p:nvSpPr>
        <p:spPr bwMode="auto">
          <a:xfrm>
            <a:off x="5451475" y="60960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p>
        </p:txBody>
      </p:sp>
      <p:grpSp>
        <p:nvGrpSpPr>
          <p:cNvPr id="8" name="Group 33"/>
          <p:cNvGrpSpPr>
            <a:grpSpLocks/>
          </p:cNvGrpSpPr>
          <p:nvPr/>
        </p:nvGrpSpPr>
        <p:grpSpPr bwMode="auto">
          <a:xfrm>
            <a:off x="2606675" y="3708400"/>
            <a:ext cx="1779588" cy="719138"/>
            <a:chOff x="208" y="2976"/>
            <a:chExt cx="1121" cy="453"/>
          </a:xfrm>
        </p:grpSpPr>
        <p:grpSp>
          <p:nvGrpSpPr>
            <p:cNvPr id="53301" name="Group 34"/>
            <p:cNvGrpSpPr>
              <a:grpSpLocks noChangeAspect="1"/>
            </p:cNvGrpSpPr>
            <p:nvPr/>
          </p:nvGrpSpPr>
          <p:grpSpPr bwMode="auto">
            <a:xfrm rot="2422849">
              <a:off x="213" y="2977"/>
              <a:ext cx="550" cy="400"/>
              <a:chOff x="399" y="3180"/>
              <a:chExt cx="904" cy="669"/>
            </a:xfrm>
          </p:grpSpPr>
          <p:sp>
            <p:nvSpPr>
              <p:cNvPr id="53315" name="Line 35"/>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6" name="Line 36"/>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7" name="Freeform 37"/>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18" name="Line 38"/>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9" name="Freeform 39"/>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20" name="Line 40"/>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21" name="Line 41"/>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22" name="Line 42"/>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23" name="Line 43"/>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24" name="Line 44"/>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25" name="Line 45"/>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26" name="Line 46"/>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3302" name="Group 47"/>
            <p:cNvGrpSpPr>
              <a:grpSpLocks noChangeAspect="1"/>
            </p:cNvGrpSpPr>
            <p:nvPr/>
          </p:nvGrpSpPr>
          <p:grpSpPr bwMode="auto">
            <a:xfrm rot="2422849">
              <a:off x="781" y="3014"/>
              <a:ext cx="534" cy="402"/>
              <a:chOff x="1192" y="2622"/>
              <a:chExt cx="903" cy="669"/>
            </a:xfrm>
          </p:grpSpPr>
          <p:sp>
            <p:nvSpPr>
              <p:cNvPr id="53303" name="Line 48"/>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04" name="Line 49"/>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05" name="Freeform 50"/>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06" name="Line 51"/>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07" name="Freeform 52"/>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08" name="Line 53"/>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09" name="Line 54"/>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0" name="Line 55"/>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1" name="Line 56"/>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2" name="Line 57"/>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3" name="Line 58"/>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14" name="Line 59"/>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175" name="Oval 16"/>
          <p:cNvSpPr>
            <a:spLocks noChangeArrowheads="1"/>
          </p:cNvSpPr>
          <p:nvPr/>
        </p:nvSpPr>
        <p:spPr bwMode="auto">
          <a:xfrm>
            <a:off x="4656138" y="56784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11" name="Group 33"/>
          <p:cNvGrpSpPr>
            <a:grpSpLocks/>
          </p:cNvGrpSpPr>
          <p:nvPr/>
        </p:nvGrpSpPr>
        <p:grpSpPr bwMode="auto">
          <a:xfrm>
            <a:off x="5029200" y="3776663"/>
            <a:ext cx="1779588" cy="719137"/>
            <a:chOff x="208" y="2976"/>
            <a:chExt cx="1121" cy="453"/>
          </a:xfrm>
        </p:grpSpPr>
        <p:grpSp>
          <p:nvGrpSpPr>
            <p:cNvPr id="53275" name="Group 34"/>
            <p:cNvGrpSpPr>
              <a:grpSpLocks noChangeAspect="1"/>
            </p:cNvGrpSpPr>
            <p:nvPr/>
          </p:nvGrpSpPr>
          <p:grpSpPr bwMode="auto">
            <a:xfrm rot="2422849">
              <a:off x="213" y="2977"/>
              <a:ext cx="550" cy="400"/>
              <a:chOff x="399" y="3180"/>
              <a:chExt cx="904" cy="669"/>
            </a:xfrm>
          </p:grpSpPr>
          <p:sp>
            <p:nvSpPr>
              <p:cNvPr id="53289" name="Line 35"/>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0" name="Line 36"/>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1" name="Freeform 37"/>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92" name="Line 38"/>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3" name="Freeform 39"/>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94" name="Line 40"/>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5" name="Line 41"/>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6" name="Line 42"/>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7" name="Line 43"/>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8" name="Line 44"/>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99" name="Line 45"/>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300" name="Line 46"/>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3276" name="Group 47"/>
            <p:cNvGrpSpPr>
              <a:grpSpLocks noChangeAspect="1"/>
            </p:cNvGrpSpPr>
            <p:nvPr/>
          </p:nvGrpSpPr>
          <p:grpSpPr bwMode="auto">
            <a:xfrm rot="2422849">
              <a:off x="783" y="3010"/>
              <a:ext cx="534" cy="402"/>
              <a:chOff x="1192" y="2622"/>
              <a:chExt cx="903" cy="669"/>
            </a:xfrm>
          </p:grpSpPr>
          <p:sp>
            <p:nvSpPr>
              <p:cNvPr id="53277" name="Line 48"/>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78" name="Line 49"/>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79" name="Freeform 50"/>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80" name="Line 51"/>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1" name="Freeform 52"/>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282" name="Line 53"/>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3" name="Line 54"/>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4" name="Line 55"/>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5" name="Line 56"/>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6" name="Line 57"/>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7" name="Line 58"/>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3288" name="Line 59"/>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53272" name="TextBox 202"/>
          <p:cNvSpPr txBox="1">
            <a:spLocks noChangeArrowheads="1"/>
          </p:cNvSpPr>
          <p:nvPr/>
        </p:nvSpPr>
        <p:spPr bwMode="auto">
          <a:xfrm>
            <a:off x="2994025" y="76200"/>
            <a:ext cx="294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a:t>Two separate molecules</a:t>
            </a:r>
          </a:p>
        </p:txBody>
      </p:sp>
      <p:sp>
        <p:nvSpPr>
          <p:cNvPr id="53273" name="TextBox 203"/>
          <p:cNvSpPr txBox="1">
            <a:spLocks noChangeArrowheads="1"/>
          </p:cNvSpPr>
          <p:nvPr/>
        </p:nvSpPr>
        <p:spPr bwMode="auto">
          <a:xfrm>
            <a:off x="3090863" y="3048000"/>
            <a:ext cx="2830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a:t>One reaction or system</a:t>
            </a:r>
          </a:p>
        </p:txBody>
      </p:sp>
      <p:sp>
        <p:nvSpPr>
          <p:cNvPr id="205" name="Rectangle 204"/>
          <p:cNvSpPr>
            <a:spLocks noChangeArrowheads="1"/>
          </p:cNvSpPr>
          <p:nvPr/>
        </p:nvSpPr>
        <p:spPr bwMode="auto">
          <a:xfrm>
            <a:off x="0" y="3124200"/>
            <a:ext cx="9144000" cy="3276600"/>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path" presetSubtype="0" repeatCount="indefinite" accel="50000" decel="50000" autoRev="1" fill="hold" grpId="0" nodeType="afterEffect">
                                  <p:stCondLst>
                                    <p:cond delay="0"/>
                                  </p:stCondLst>
                                  <p:endCondLst>
                                    <p:cond evt="onNext" delay="0">
                                      <p:tgtEl>
                                        <p:sldTgt/>
                                      </p:tgtEl>
                                    </p:cond>
                                  </p:endCondLst>
                                  <p:childTnLst>
                                    <p:animMotion origin="layout" path="M -0.06042 -0.09942 L -0.04132 -0.03376 C -0.03247 -0.0104 -0.01129 -1.84971E-6 0.0026 -1.84971E-6 C 0.0184 -1.84971E-6 0.04027 -0.01271 0.04913 -0.03607 L 0.06666 -0.10358 " pathEditMode="relative" rAng="0" ptsTypes="FffFF">
                                      <p:cBhvr>
                                        <p:cTn id="6" dur="3000" fill="hold"/>
                                        <p:tgtEl>
                                          <p:spTgt spid="73"/>
                                        </p:tgtEl>
                                        <p:attrNameLst>
                                          <p:attrName>ppt_x</p:attrName>
                                          <p:attrName>ppt_y</p:attrName>
                                        </p:attrNameLst>
                                      </p:cBhvr>
                                      <p:rCtr x="6354" y="4763"/>
                                    </p:animMotion>
                                  </p:childTnLst>
                                </p:cTn>
                              </p:par>
                              <p:par>
                                <p:cTn id="7" presetID="6" presetClass="emph" presetSubtype="0" repeatCount="indefinite" autoRev="1" fill="hold" nodeType="withEffect">
                                  <p:stCondLst>
                                    <p:cond delay="0"/>
                                  </p:stCondLst>
                                  <p:endCondLst>
                                    <p:cond evt="onNext" delay="0">
                                      <p:tgtEl>
                                        <p:sldTgt/>
                                      </p:tgtEl>
                                    </p:cond>
                                  </p:endCondLst>
                                  <p:childTnLst>
                                    <p:animScale>
                                      <p:cBhvr>
                                        <p:cTn id="8" dur="3000" fill="hold"/>
                                        <p:tgtEl>
                                          <p:spTgt spid="2"/>
                                        </p:tgtEl>
                                      </p:cBhvr>
                                      <p:by x="120000" y="100000"/>
                                    </p:animScale>
                                  </p:childTnLst>
                                </p:cTn>
                              </p:par>
                              <p:par>
                                <p:cTn id="9" presetID="37" presetClass="path" presetSubtype="0" repeatCount="indefinite" accel="50000" decel="50000" autoRev="1" fill="hold" grpId="0" nodeType="withEffect">
                                  <p:stCondLst>
                                    <p:cond delay="1000"/>
                                  </p:stCondLst>
                                  <p:endCondLst>
                                    <p:cond evt="onNext" delay="0">
                                      <p:tgtEl>
                                        <p:sldTgt/>
                                      </p:tgtEl>
                                    </p:cond>
                                  </p:endCondLst>
                                  <p:childTnLst>
                                    <p:animMotion origin="layout" path="M -0.06042 -0.09942 L -0.04132 -0.03376 C -0.03247 -0.0104 -0.01129 -1.84971E-6 0.0026 -1.84971E-6 C 0.0184 -1.84971E-6 0.04027 -0.01271 0.04913 -0.03607 L 0.06666 -0.10358 " pathEditMode="relative" rAng="0" ptsTypes="FffFF">
                                      <p:cBhvr>
                                        <p:cTn id="10" dur="3000" fill="hold"/>
                                        <p:tgtEl>
                                          <p:spTgt spid="142"/>
                                        </p:tgtEl>
                                        <p:attrNameLst>
                                          <p:attrName>ppt_x</p:attrName>
                                          <p:attrName>ppt_y</p:attrName>
                                        </p:attrNameLst>
                                      </p:cBhvr>
                                      <p:rCtr x="6354" y="4763"/>
                                    </p:animMotion>
                                  </p:childTnLst>
                                </p:cTn>
                              </p:par>
                              <p:par>
                                <p:cTn id="11" presetID="6" presetClass="emph" presetSubtype="0" repeatCount="indefinite" autoRev="1" fill="hold" nodeType="withEffect">
                                  <p:stCondLst>
                                    <p:cond delay="1000"/>
                                  </p:stCondLst>
                                  <p:endCondLst>
                                    <p:cond evt="onNext" delay="0">
                                      <p:tgtEl>
                                        <p:sldTgt/>
                                      </p:tgtEl>
                                    </p:cond>
                                  </p:endCondLst>
                                  <p:childTnLst>
                                    <p:animScale>
                                      <p:cBhvr>
                                        <p:cTn id="12" dur="3000" fill="hold"/>
                                        <p:tgtEl>
                                          <p:spTgt spid="5"/>
                                        </p:tgtEl>
                                      </p:cBhvr>
                                      <p:by x="120000" y="10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64" presetClass="path" presetSubtype="0" accel="50000" decel="50000" fill="hold" grpId="0" nodeType="clickEffect">
                                  <p:stCondLst>
                                    <p:cond delay="0"/>
                                  </p:stCondLst>
                                  <p:childTnLst>
                                    <p:animMotion origin="layout" path="M 0 1.11022E-16 L 0 -0.50556 " pathEditMode="relative" rAng="0" ptsTypes="AA">
                                      <p:cBhvr>
                                        <p:cTn id="16" dur="2000" fill="hold"/>
                                        <p:tgtEl>
                                          <p:spTgt spid="205"/>
                                        </p:tgtEl>
                                        <p:attrNameLst>
                                          <p:attrName>ppt_x</p:attrName>
                                          <p:attrName>ppt_y</p:attrName>
                                        </p:attrNameLst>
                                      </p:cBhvr>
                                      <p:rCtr x="0" y="-25278"/>
                                    </p:animMotion>
                                  </p:childTnLst>
                                </p:cTn>
                              </p:par>
                            </p:childTnLst>
                          </p:cTn>
                        </p:par>
                        <p:par>
                          <p:cTn id="17" fill="hold" nodeType="afterGroup">
                            <p:stCondLst>
                              <p:cond delay="2000"/>
                            </p:stCondLst>
                            <p:childTnLst>
                              <p:par>
                                <p:cTn id="18" presetID="37" presetClass="path" presetSubtype="0" repeatCount="indefinite" accel="50000" decel="50000" autoRev="1" fill="hold" grpId="0" nodeType="afterEffect">
                                  <p:stCondLst>
                                    <p:cond delay="0"/>
                                  </p:stCondLst>
                                  <p:endCondLst>
                                    <p:cond evt="onNext" delay="0">
                                      <p:tgtEl>
                                        <p:sldTgt/>
                                      </p:tgtEl>
                                    </p:cond>
                                  </p:endCondLst>
                                  <p:childTnLst>
                                    <p:animMotion origin="layout" path="M -0.06042 -0.09942 L -0.04132 -0.03376 C -0.03247 -0.0104 -0.01129 -1.84971E-6 0.0026 -1.84971E-6 C 0.0184 -1.84971E-6 0.04027 -0.01271 0.04913 -0.03607 L 0.06666 -0.10358 " pathEditMode="relative" rAng="0" ptsTypes="FffFF">
                                      <p:cBhvr>
                                        <p:cTn id="19" dur="3000" fill="hold"/>
                                        <p:tgtEl>
                                          <p:spTgt spid="175"/>
                                        </p:tgtEl>
                                        <p:attrNameLst>
                                          <p:attrName>ppt_x</p:attrName>
                                          <p:attrName>ppt_y</p:attrName>
                                        </p:attrNameLst>
                                      </p:cBhvr>
                                      <p:rCtr x="6354" y="4763"/>
                                    </p:animMotion>
                                  </p:childTnLst>
                                </p:cTn>
                              </p:par>
                              <p:par>
                                <p:cTn id="20" presetID="6" presetClass="emph" presetSubtype="0" repeatCount="indefinite" autoRev="1" fill="hold" nodeType="withEffect">
                                  <p:stCondLst>
                                    <p:cond delay="0"/>
                                  </p:stCondLst>
                                  <p:endCondLst>
                                    <p:cond evt="onNext" delay="0">
                                      <p:tgtEl>
                                        <p:sldTgt/>
                                      </p:tgtEl>
                                    </p:cond>
                                  </p:endCondLst>
                                  <p:childTnLst>
                                    <p:animScale>
                                      <p:cBhvr>
                                        <p:cTn id="21" dur="3000" fill="hold"/>
                                        <p:tgtEl>
                                          <p:spTgt spid="8"/>
                                        </p:tgtEl>
                                      </p:cBhvr>
                                      <p:by x="120000" y="100000"/>
                                    </p:animScale>
                                  </p:childTnLst>
                                </p:cTn>
                              </p:par>
                              <p:par>
                                <p:cTn id="22" presetID="6" presetClass="emph" presetSubtype="0" repeatCount="indefinite" autoRev="1" fill="hold" nodeType="withEffect">
                                  <p:stCondLst>
                                    <p:cond delay="1000"/>
                                  </p:stCondLst>
                                  <p:endCondLst>
                                    <p:cond evt="onNext" delay="0">
                                      <p:tgtEl>
                                        <p:sldTgt/>
                                      </p:tgtEl>
                                    </p:cond>
                                  </p:endCondLst>
                                  <p:childTnLst>
                                    <p:animScale>
                                      <p:cBhvr>
                                        <p:cTn id="23" dur="3000" fill="hold"/>
                                        <p:tgtEl>
                                          <p:spTgt spid="11"/>
                                        </p:tgtEl>
                                      </p:cBhvr>
                                      <p:by x="12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1" nodeType="clickEffect">
                                  <p:stCondLst>
                                    <p:cond delay="0"/>
                                  </p:stCondLst>
                                  <p:childTnLst>
                                    <p:animEffect transition="out" filter="dissolve">
                                      <p:cBhvr>
                                        <p:cTn id="27" dur="500"/>
                                        <p:tgtEl>
                                          <p:spTgt spid="205"/>
                                        </p:tgtEl>
                                      </p:cBhvr>
                                    </p:animEffect>
                                    <p:set>
                                      <p:cBhvr>
                                        <p:cTn id="28" dur="1" fill="hold">
                                          <p:stCondLst>
                                            <p:cond delay="499"/>
                                          </p:stCondLst>
                                        </p:cTn>
                                        <p:tgtEl>
                                          <p:spTgt spid="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42" grpId="0" animBg="1"/>
      <p:bldP spid="175" grpId="0" animBg="1"/>
      <p:bldP spid="205" grpId="0" animBg="1"/>
      <p:bldP spid="20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nvGraphicFramePr>
        <p:xfrm>
          <a:off x="-114300" y="152400"/>
          <a:ext cx="9105900" cy="4953000"/>
        </p:xfrm>
        <a:graphic>
          <a:graphicData uri="http://schemas.openxmlformats.org/presentationml/2006/ole">
            <mc:AlternateContent xmlns:mc="http://schemas.openxmlformats.org/markup-compatibility/2006">
              <mc:Choice xmlns:v="urn:schemas-microsoft-com:vml" Requires="v">
                <p:oleObj spid="_x0000_s9229" name="KGPlot" r:id="rId3" imgW="7010280" imgH="4279680" progId="KGraph_Plot">
                  <p:embed/>
                </p:oleObj>
              </mc:Choice>
              <mc:Fallback>
                <p:oleObj name="KGPlot" r:id="rId3" imgW="7010280" imgH="4279680" progId="KGraph_Plo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52400"/>
                        <a:ext cx="91059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Text Box 5"/>
          <p:cNvSpPr txBox="1">
            <a:spLocks noChangeArrowheads="1"/>
          </p:cNvSpPr>
          <p:nvPr/>
        </p:nvSpPr>
        <p:spPr bwMode="auto">
          <a:xfrm>
            <a:off x="1828800" y="152400"/>
            <a:ext cx="564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A system that is made of two identical molecules</a:t>
            </a:r>
          </a:p>
        </p:txBody>
      </p:sp>
      <p:sp>
        <p:nvSpPr>
          <p:cNvPr id="9220" name="Text Box 6"/>
          <p:cNvSpPr txBox="1">
            <a:spLocks noChangeArrowheads="1"/>
          </p:cNvSpPr>
          <p:nvPr/>
        </p:nvSpPr>
        <p:spPr bwMode="auto">
          <a:xfrm>
            <a:off x="860425" y="5470525"/>
            <a:ext cx="7826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a:t>As the molecules are identical it will be symmetric </a:t>
            </a:r>
            <a:r>
              <a:rPr lang="en-US" dirty="0" smtClean="0"/>
              <a:t>(the state where charge is on molecule A </a:t>
            </a:r>
            <a:r>
              <a:rPr lang="en-US" dirty="0"/>
              <a:t>is equivalent to </a:t>
            </a:r>
            <a:r>
              <a:rPr lang="en-US" dirty="0" smtClean="0"/>
              <a:t>the state where charge is </a:t>
            </a:r>
            <a:r>
              <a:rPr lang="en-US" dirty="0"/>
              <a:t>on </a:t>
            </a:r>
            <a:r>
              <a:rPr lang="en-US" dirty="0" smtClean="0"/>
              <a:t>molecule 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9"/>
          <p:cNvGraphicFramePr>
            <a:graphicFrameLocks noChangeAspect="1"/>
          </p:cNvGraphicFramePr>
          <p:nvPr/>
        </p:nvGraphicFramePr>
        <p:xfrm>
          <a:off x="-457200" y="-381000"/>
          <a:ext cx="8305800" cy="5068888"/>
        </p:xfrm>
        <a:graphic>
          <a:graphicData uri="http://schemas.openxmlformats.org/presentationml/2006/ole">
            <mc:AlternateContent xmlns:mc="http://schemas.openxmlformats.org/markup-compatibility/2006">
              <mc:Choice xmlns:v="urn:schemas-microsoft-com:vml" Requires="v">
                <p:oleObj spid="_x0000_s10258" name="KGPlot" r:id="rId3" imgW="7010280" imgH="4279680" progId="KGraph_Plot">
                  <p:embed/>
                </p:oleObj>
              </mc:Choice>
              <mc:Fallback>
                <p:oleObj name="KGPlot" r:id="rId3" imgW="7010280" imgH="4279680" progId="KGraph_Plot">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30580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Line 5"/>
          <p:cNvSpPr>
            <a:spLocks noChangeShapeType="1"/>
          </p:cNvSpPr>
          <p:nvPr/>
        </p:nvSpPr>
        <p:spPr bwMode="auto">
          <a:xfrm flipH="1">
            <a:off x="2895600" y="1219200"/>
            <a:ext cx="0" cy="2209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4" name="Text Box 6"/>
          <p:cNvSpPr txBox="1">
            <a:spLocks noChangeArrowheads="1"/>
          </p:cNvSpPr>
          <p:nvPr/>
        </p:nvSpPr>
        <p:spPr bwMode="auto">
          <a:xfrm>
            <a:off x="2514600" y="2209800"/>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l</a:t>
            </a:r>
          </a:p>
        </p:txBody>
      </p:sp>
      <p:sp>
        <p:nvSpPr>
          <p:cNvPr id="10245" name="Text Box 8"/>
          <p:cNvSpPr txBox="1">
            <a:spLocks noChangeArrowheads="1"/>
          </p:cNvSpPr>
          <p:nvPr/>
        </p:nvSpPr>
        <p:spPr bwMode="auto">
          <a:xfrm>
            <a:off x="5100638" y="2514600"/>
            <a:ext cx="3095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l</a:t>
            </a:r>
          </a:p>
        </p:txBody>
      </p:sp>
      <p:sp>
        <p:nvSpPr>
          <p:cNvPr id="10246" name="Line 10"/>
          <p:cNvSpPr>
            <a:spLocks noChangeShapeType="1"/>
          </p:cNvSpPr>
          <p:nvPr/>
        </p:nvSpPr>
        <p:spPr bwMode="auto">
          <a:xfrm flipH="1">
            <a:off x="5057775" y="1219200"/>
            <a:ext cx="0" cy="2209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7" name="Line 11"/>
          <p:cNvSpPr>
            <a:spLocks noChangeShapeType="1"/>
          </p:cNvSpPr>
          <p:nvPr/>
        </p:nvSpPr>
        <p:spPr bwMode="auto">
          <a:xfrm flipV="1">
            <a:off x="3962400" y="2895600"/>
            <a:ext cx="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248" name="Text Box 12"/>
          <p:cNvSpPr txBox="1">
            <a:spLocks noChangeArrowheads="1"/>
          </p:cNvSpPr>
          <p:nvPr/>
        </p:nvSpPr>
        <p:spPr bwMode="auto">
          <a:xfrm>
            <a:off x="4011613" y="3138488"/>
            <a:ext cx="48418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W</a:t>
            </a:r>
            <a:r>
              <a:rPr lang="en-US" sz="1800" baseline="-25000"/>
              <a:t>a</a:t>
            </a:r>
          </a:p>
        </p:txBody>
      </p:sp>
      <p:sp>
        <p:nvSpPr>
          <p:cNvPr id="10249" name="Text Box 13"/>
          <p:cNvSpPr txBox="1">
            <a:spLocks noChangeArrowheads="1"/>
          </p:cNvSpPr>
          <p:nvPr/>
        </p:nvSpPr>
        <p:spPr bwMode="auto">
          <a:xfrm>
            <a:off x="2819400" y="5638800"/>
            <a:ext cx="2133600"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800">
                <a:latin typeface="Symbol" pitchFamily="18" charset="2"/>
              </a:rPr>
              <a:t>l=4</a:t>
            </a:r>
            <a:r>
              <a:rPr lang="en-US" sz="2800"/>
              <a:t>W</a:t>
            </a:r>
            <a:r>
              <a:rPr lang="en-US" sz="2800" baseline="-25000"/>
              <a:t>a</a:t>
            </a:r>
            <a:r>
              <a:rPr lang="en-US" sz="2800"/>
              <a:t>=2E</a:t>
            </a:r>
            <a:r>
              <a:rPr lang="en-US" sz="2800" baseline="-25000"/>
              <a:t>b</a:t>
            </a:r>
          </a:p>
        </p:txBody>
      </p:sp>
      <p:sp>
        <p:nvSpPr>
          <p:cNvPr id="10250" name="Text Box 14"/>
          <p:cNvSpPr txBox="1">
            <a:spLocks noChangeArrowheads="1"/>
          </p:cNvSpPr>
          <p:nvPr/>
        </p:nvSpPr>
        <p:spPr bwMode="auto">
          <a:xfrm>
            <a:off x="0" y="4524375"/>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If the reactants and the products have the same parabolic approximation: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6" name="Freeform 382"/>
          <p:cNvSpPr>
            <a:spLocks/>
          </p:cNvSpPr>
          <p:nvPr/>
        </p:nvSpPr>
        <p:spPr bwMode="auto">
          <a:xfrm>
            <a:off x="4267200" y="2187575"/>
            <a:ext cx="381000" cy="768350"/>
          </a:xfrm>
          <a:custGeom>
            <a:avLst/>
            <a:gdLst>
              <a:gd name="T0" fmla="*/ 0 w 1473"/>
              <a:gd name="T1" fmla="*/ 0 h 1451"/>
              <a:gd name="T2" fmla="*/ 0 w 1473"/>
              <a:gd name="T3" fmla="*/ 2147483647 h 1451"/>
              <a:gd name="T4" fmla="*/ 2147483647 w 1473"/>
              <a:gd name="T5" fmla="*/ 2147483647 h 1451"/>
              <a:gd name="T6" fmla="*/ 2147483647 w 1473"/>
              <a:gd name="T7" fmla="*/ 2147483647 h 1451"/>
              <a:gd name="T8" fmla="*/ 0 60000 65536"/>
              <a:gd name="T9" fmla="*/ 0 60000 65536"/>
              <a:gd name="T10" fmla="*/ 0 60000 65536"/>
              <a:gd name="T11" fmla="*/ 0 60000 65536"/>
              <a:gd name="T12" fmla="*/ 0 w 1473"/>
              <a:gd name="T13" fmla="*/ 0 h 1451"/>
              <a:gd name="T14" fmla="*/ 1473 w 1473"/>
              <a:gd name="T15" fmla="*/ 1451 h 1451"/>
            </a:gdLst>
            <a:ahLst/>
            <a:cxnLst>
              <a:cxn ang="T8">
                <a:pos x="T0" y="T1"/>
              </a:cxn>
              <a:cxn ang="T9">
                <a:pos x="T2" y="T3"/>
              </a:cxn>
              <a:cxn ang="T10">
                <a:pos x="T4" y="T5"/>
              </a:cxn>
              <a:cxn ang="T11">
                <a:pos x="T6" y="T7"/>
              </a:cxn>
            </a:cxnLst>
            <a:rect l="T12" t="T13" r="T14" b="T15"/>
            <a:pathLst>
              <a:path w="1473" h="1451">
                <a:moveTo>
                  <a:pt x="0" y="0"/>
                </a:moveTo>
                <a:lnTo>
                  <a:pt x="0" y="1451"/>
                </a:lnTo>
                <a:lnTo>
                  <a:pt x="1473" y="1451"/>
                </a:lnTo>
                <a:lnTo>
                  <a:pt x="1473" y="104"/>
                </a:lnTo>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647" name="Line 383"/>
          <p:cNvSpPr>
            <a:spLocks noChangeShapeType="1"/>
          </p:cNvSpPr>
          <p:nvPr/>
        </p:nvSpPr>
        <p:spPr bwMode="auto">
          <a:xfrm flipV="1">
            <a:off x="4267200" y="2649538"/>
            <a:ext cx="38100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76" name="Line 364"/>
          <p:cNvSpPr>
            <a:spLocks noChangeShapeType="1"/>
          </p:cNvSpPr>
          <p:nvPr/>
        </p:nvSpPr>
        <p:spPr bwMode="auto">
          <a:xfrm>
            <a:off x="3128963" y="3554413"/>
            <a:ext cx="5175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54277" name="Group 2"/>
          <p:cNvGrpSpPr>
            <a:grpSpLocks/>
          </p:cNvGrpSpPr>
          <p:nvPr/>
        </p:nvGrpSpPr>
        <p:grpSpPr bwMode="auto">
          <a:xfrm>
            <a:off x="1143000" y="2041525"/>
            <a:ext cx="6418263" cy="3268663"/>
            <a:chOff x="720" y="912"/>
            <a:chExt cx="4043" cy="2059"/>
          </a:xfrm>
        </p:grpSpPr>
        <p:sp>
          <p:nvSpPr>
            <p:cNvPr id="54303" name="Freeform 3"/>
            <p:cNvSpPr>
              <a:spLocks/>
            </p:cNvSpPr>
            <p:nvPr/>
          </p:nvSpPr>
          <p:spPr bwMode="auto">
            <a:xfrm>
              <a:off x="116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4" name="Freeform 4"/>
            <p:cNvSpPr>
              <a:spLocks/>
            </p:cNvSpPr>
            <p:nvPr/>
          </p:nvSpPr>
          <p:spPr bwMode="auto">
            <a:xfrm>
              <a:off x="118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5" name="Freeform 5"/>
            <p:cNvSpPr>
              <a:spLocks/>
            </p:cNvSpPr>
            <p:nvPr/>
          </p:nvSpPr>
          <p:spPr bwMode="auto">
            <a:xfrm>
              <a:off x="120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6" name="Freeform 6"/>
            <p:cNvSpPr>
              <a:spLocks/>
            </p:cNvSpPr>
            <p:nvPr/>
          </p:nvSpPr>
          <p:spPr bwMode="auto">
            <a:xfrm>
              <a:off x="122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7" name="Freeform 7"/>
            <p:cNvSpPr>
              <a:spLocks/>
            </p:cNvSpPr>
            <p:nvPr/>
          </p:nvSpPr>
          <p:spPr bwMode="auto">
            <a:xfrm>
              <a:off x="124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8" name="Freeform 8"/>
            <p:cNvSpPr>
              <a:spLocks/>
            </p:cNvSpPr>
            <p:nvPr/>
          </p:nvSpPr>
          <p:spPr bwMode="auto">
            <a:xfrm>
              <a:off x="126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09" name="Freeform 9"/>
            <p:cNvSpPr>
              <a:spLocks/>
            </p:cNvSpPr>
            <p:nvPr/>
          </p:nvSpPr>
          <p:spPr bwMode="auto">
            <a:xfrm>
              <a:off x="128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0" name="Freeform 10"/>
            <p:cNvSpPr>
              <a:spLocks/>
            </p:cNvSpPr>
            <p:nvPr/>
          </p:nvSpPr>
          <p:spPr bwMode="auto">
            <a:xfrm>
              <a:off x="130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1" name="Freeform 11"/>
            <p:cNvSpPr>
              <a:spLocks/>
            </p:cNvSpPr>
            <p:nvPr/>
          </p:nvSpPr>
          <p:spPr bwMode="auto">
            <a:xfrm>
              <a:off x="132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2" name="Freeform 12"/>
            <p:cNvSpPr>
              <a:spLocks/>
            </p:cNvSpPr>
            <p:nvPr/>
          </p:nvSpPr>
          <p:spPr bwMode="auto">
            <a:xfrm>
              <a:off x="134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3" name="Freeform 13"/>
            <p:cNvSpPr>
              <a:spLocks/>
            </p:cNvSpPr>
            <p:nvPr/>
          </p:nvSpPr>
          <p:spPr bwMode="auto">
            <a:xfrm>
              <a:off x="136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4" name="Freeform 14"/>
            <p:cNvSpPr>
              <a:spLocks/>
            </p:cNvSpPr>
            <p:nvPr/>
          </p:nvSpPr>
          <p:spPr bwMode="auto">
            <a:xfrm>
              <a:off x="138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5" name="Freeform 15"/>
            <p:cNvSpPr>
              <a:spLocks/>
            </p:cNvSpPr>
            <p:nvPr/>
          </p:nvSpPr>
          <p:spPr bwMode="auto">
            <a:xfrm>
              <a:off x="140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6" name="Freeform 16"/>
            <p:cNvSpPr>
              <a:spLocks/>
            </p:cNvSpPr>
            <p:nvPr/>
          </p:nvSpPr>
          <p:spPr bwMode="auto">
            <a:xfrm>
              <a:off x="142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7" name="Freeform 17"/>
            <p:cNvSpPr>
              <a:spLocks/>
            </p:cNvSpPr>
            <p:nvPr/>
          </p:nvSpPr>
          <p:spPr bwMode="auto">
            <a:xfrm>
              <a:off x="144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8" name="Freeform 18"/>
            <p:cNvSpPr>
              <a:spLocks/>
            </p:cNvSpPr>
            <p:nvPr/>
          </p:nvSpPr>
          <p:spPr bwMode="auto">
            <a:xfrm>
              <a:off x="146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19" name="Freeform 19"/>
            <p:cNvSpPr>
              <a:spLocks/>
            </p:cNvSpPr>
            <p:nvPr/>
          </p:nvSpPr>
          <p:spPr bwMode="auto">
            <a:xfrm>
              <a:off x="148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0" name="Freeform 20"/>
            <p:cNvSpPr>
              <a:spLocks/>
            </p:cNvSpPr>
            <p:nvPr/>
          </p:nvSpPr>
          <p:spPr bwMode="auto">
            <a:xfrm>
              <a:off x="150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1" name="Freeform 21"/>
            <p:cNvSpPr>
              <a:spLocks/>
            </p:cNvSpPr>
            <p:nvPr/>
          </p:nvSpPr>
          <p:spPr bwMode="auto">
            <a:xfrm>
              <a:off x="152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2" name="Freeform 22"/>
            <p:cNvSpPr>
              <a:spLocks/>
            </p:cNvSpPr>
            <p:nvPr/>
          </p:nvSpPr>
          <p:spPr bwMode="auto">
            <a:xfrm>
              <a:off x="154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3" name="Freeform 23"/>
            <p:cNvSpPr>
              <a:spLocks/>
            </p:cNvSpPr>
            <p:nvPr/>
          </p:nvSpPr>
          <p:spPr bwMode="auto">
            <a:xfrm>
              <a:off x="156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4" name="Freeform 24"/>
            <p:cNvSpPr>
              <a:spLocks/>
            </p:cNvSpPr>
            <p:nvPr/>
          </p:nvSpPr>
          <p:spPr bwMode="auto">
            <a:xfrm>
              <a:off x="158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5" name="Freeform 25"/>
            <p:cNvSpPr>
              <a:spLocks/>
            </p:cNvSpPr>
            <p:nvPr/>
          </p:nvSpPr>
          <p:spPr bwMode="auto">
            <a:xfrm>
              <a:off x="160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6" name="Freeform 26"/>
            <p:cNvSpPr>
              <a:spLocks/>
            </p:cNvSpPr>
            <p:nvPr/>
          </p:nvSpPr>
          <p:spPr bwMode="auto">
            <a:xfrm>
              <a:off x="162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7" name="Freeform 27"/>
            <p:cNvSpPr>
              <a:spLocks/>
            </p:cNvSpPr>
            <p:nvPr/>
          </p:nvSpPr>
          <p:spPr bwMode="auto">
            <a:xfrm>
              <a:off x="164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8" name="Freeform 28"/>
            <p:cNvSpPr>
              <a:spLocks/>
            </p:cNvSpPr>
            <p:nvPr/>
          </p:nvSpPr>
          <p:spPr bwMode="auto">
            <a:xfrm>
              <a:off x="166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29" name="Freeform 29"/>
            <p:cNvSpPr>
              <a:spLocks/>
            </p:cNvSpPr>
            <p:nvPr/>
          </p:nvSpPr>
          <p:spPr bwMode="auto">
            <a:xfrm>
              <a:off x="168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0" name="Freeform 30"/>
            <p:cNvSpPr>
              <a:spLocks/>
            </p:cNvSpPr>
            <p:nvPr/>
          </p:nvSpPr>
          <p:spPr bwMode="auto">
            <a:xfrm>
              <a:off x="170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1" name="Freeform 31"/>
            <p:cNvSpPr>
              <a:spLocks/>
            </p:cNvSpPr>
            <p:nvPr/>
          </p:nvSpPr>
          <p:spPr bwMode="auto">
            <a:xfrm>
              <a:off x="172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2" name="Freeform 32"/>
            <p:cNvSpPr>
              <a:spLocks/>
            </p:cNvSpPr>
            <p:nvPr/>
          </p:nvSpPr>
          <p:spPr bwMode="auto">
            <a:xfrm>
              <a:off x="174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3" name="Freeform 33"/>
            <p:cNvSpPr>
              <a:spLocks/>
            </p:cNvSpPr>
            <p:nvPr/>
          </p:nvSpPr>
          <p:spPr bwMode="auto">
            <a:xfrm>
              <a:off x="176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4" name="Freeform 34"/>
            <p:cNvSpPr>
              <a:spLocks/>
            </p:cNvSpPr>
            <p:nvPr/>
          </p:nvSpPr>
          <p:spPr bwMode="auto">
            <a:xfrm>
              <a:off x="178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5" name="Freeform 35"/>
            <p:cNvSpPr>
              <a:spLocks/>
            </p:cNvSpPr>
            <p:nvPr/>
          </p:nvSpPr>
          <p:spPr bwMode="auto">
            <a:xfrm>
              <a:off x="180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6" name="Freeform 36"/>
            <p:cNvSpPr>
              <a:spLocks/>
            </p:cNvSpPr>
            <p:nvPr/>
          </p:nvSpPr>
          <p:spPr bwMode="auto">
            <a:xfrm>
              <a:off x="182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7" name="Freeform 37"/>
            <p:cNvSpPr>
              <a:spLocks/>
            </p:cNvSpPr>
            <p:nvPr/>
          </p:nvSpPr>
          <p:spPr bwMode="auto">
            <a:xfrm>
              <a:off x="184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8" name="Freeform 38"/>
            <p:cNvSpPr>
              <a:spLocks/>
            </p:cNvSpPr>
            <p:nvPr/>
          </p:nvSpPr>
          <p:spPr bwMode="auto">
            <a:xfrm>
              <a:off x="185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39" name="Freeform 39"/>
            <p:cNvSpPr>
              <a:spLocks/>
            </p:cNvSpPr>
            <p:nvPr/>
          </p:nvSpPr>
          <p:spPr bwMode="auto">
            <a:xfrm>
              <a:off x="187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0" name="Freeform 40"/>
            <p:cNvSpPr>
              <a:spLocks/>
            </p:cNvSpPr>
            <p:nvPr/>
          </p:nvSpPr>
          <p:spPr bwMode="auto">
            <a:xfrm>
              <a:off x="189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1" name="Freeform 41"/>
            <p:cNvSpPr>
              <a:spLocks/>
            </p:cNvSpPr>
            <p:nvPr/>
          </p:nvSpPr>
          <p:spPr bwMode="auto">
            <a:xfrm>
              <a:off x="191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2" name="Freeform 42"/>
            <p:cNvSpPr>
              <a:spLocks/>
            </p:cNvSpPr>
            <p:nvPr/>
          </p:nvSpPr>
          <p:spPr bwMode="auto">
            <a:xfrm>
              <a:off x="193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3" name="Freeform 43"/>
            <p:cNvSpPr>
              <a:spLocks/>
            </p:cNvSpPr>
            <p:nvPr/>
          </p:nvSpPr>
          <p:spPr bwMode="auto">
            <a:xfrm>
              <a:off x="195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4" name="Freeform 44"/>
            <p:cNvSpPr>
              <a:spLocks/>
            </p:cNvSpPr>
            <p:nvPr/>
          </p:nvSpPr>
          <p:spPr bwMode="auto">
            <a:xfrm>
              <a:off x="197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5" name="Freeform 45"/>
            <p:cNvSpPr>
              <a:spLocks/>
            </p:cNvSpPr>
            <p:nvPr/>
          </p:nvSpPr>
          <p:spPr bwMode="auto">
            <a:xfrm>
              <a:off x="199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6" name="Freeform 46"/>
            <p:cNvSpPr>
              <a:spLocks/>
            </p:cNvSpPr>
            <p:nvPr/>
          </p:nvSpPr>
          <p:spPr bwMode="auto">
            <a:xfrm>
              <a:off x="201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7" name="Freeform 47"/>
            <p:cNvSpPr>
              <a:spLocks/>
            </p:cNvSpPr>
            <p:nvPr/>
          </p:nvSpPr>
          <p:spPr bwMode="auto">
            <a:xfrm>
              <a:off x="203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8" name="Freeform 48"/>
            <p:cNvSpPr>
              <a:spLocks/>
            </p:cNvSpPr>
            <p:nvPr/>
          </p:nvSpPr>
          <p:spPr bwMode="auto">
            <a:xfrm>
              <a:off x="205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49" name="Freeform 49"/>
            <p:cNvSpPr>
              <a:spLocks/>
            </p:cNvSpPr>
            <p:nvPr/>
          </p:nvSpPr>
          <p:spPr bwMode="auto">
            <a:xfrm>
              <a:off x="207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0" name="Freeform 50"/>
            <p:cNvSpPr>
              <a:spLocks/>
            </p:cNvSpPr>
            <p:nvPr/>
          </p:nvSpPr>
          <p:spPr bwMode="auto">
            <a:xfrm>
              <a:off x="209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1" name="Freeform 51"/>
            <p:cNvSpPr>
              <a:spLocks/>
            </p:cNvSpPr>
            <p:nvPr/>
          </p:nvSpPr>
          <p:spPr bwMode="auto">
            <a:xfrm>
              <a:off x="211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2" name="Freeform 52"/>
            <p:cNvSpPr>
              <a:spLocks/>
            </p:cNvSpPr>
            <p:nvPr/>
          </p:nvSpPr>
          <p:spPr bwMode="auto">
            <a:xfrm>
              <a:off x="213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3" name="Freeform 53"/>
            <p:cNvSpPr>
              <a:spLocks/>
            </p:cNvSpPr>
            <p:nvPr/>
          </p:nvSpPr>
          <p:spPr bwMode="auto">
            <a:xfrm>
              <a:off x="215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4" name="Freeform 54"/>
            <p:cNvSpPr>
              <a:spLocks/>
            </p:cNvSpPr>
            <p:nvPr/>
          </p:nvSpPr>
          <p:spPr bwMode="auto">
            <a:xfrm>
              <a:off x="217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5" name="Freeform 55"/>
            <p:cNvSpPr>
              <a:spLocks/>
            </p:cNvSpPr>
            <p:nvPr/>
          </p:nvSpPr>
          <p:spPr bwMode="auto">
            <a:xfrm>
              <a:off x="219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6" name="Freeform 56"/>
            <p:cNvSpPr>
              <a:spLocks/>
            </p:cNvSpPr>
            <p:nvPr/>
          </p:nvSpPr>
          <p:spPr bwMode="auto">
            <a:xfrm>
              <a:off x="221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7" name="Freeform 57"/>
            <p:cNvSpPr>
              <a:spLocks/>
            </p:cNvSpPr>
            <p:nvPr/>
          </p:nvSpPr>
          <p:spPr bwMode="auto">
            <a:xfrm>
              <a:off x="223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8" name="Freeform 58"/>
            <p:cNvSpPr>
              <a:spLocks/>
            </p:cNvSpPr>
            <p:nvPr/>
          </p:nvSpPr>
          <p:spPr bwMode="auto">
            <a:xfrm>
              <a:off x="225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59" name="Freeform 59"/>
            <p:cNvSpPr>
              <a:spLocks/>
            </p:cNvSpPr>
            <p:nvPr/>
          </p:nvSpPr>
          <p:spPr bwMode="auto">
            <a:xfrm>
              <a:off x="227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0" name="Freeform 60"/>
            <p:cNvSpPr>
              <a:spLocks/>
            </p:cNvSpPr>
            <p:nvPr/>
          </p:nvSpPr>
          <p:spPr bwMode="auto">
            <a:xfrm>
              <a:off x="229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1" name="Freeform 61"/>
            <p:cNvSpPr>
              <a:spLocks/>
            </p:cNvSpPr>
            <p:nvPr/>
          </p:nvSpPr>
          <p:spPr bwMode="auto">
            <a:xfrm>
              <a:off x="231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2" name="Freeform 62"/>
            <p:cNvSpPr>
              <a:spLocks/>
            </p:cNvSpPr>
            <p:nvPr/>
          </p:nvSpPr>
          <p:spPr bwMode="auto">
            <a:xfrm>
              <a:off x="233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3" name="Freeform 63"/>
            <p:cNvSpPr>
              <a:spLocks/>
            </p:cNvSpPr>
            <p:nvPr/>
          </p:nvSpPr>
          <p:spPr bwMode="auto">
            <a:xfrm>
              <a:off x="235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4" name="Freeform 64"/>
            <p:cNvSpPr>
              <a:spLocks/>
            </p:cNvSpPr>
            <p:nvPr/>
          </p:nvSpPr>
          <p:spPr bwMode="auto">
            <a:xfrm>
              <a:off x="237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5" name="Freeform 65"/>
            <p:cNvSpPr>
              <a:spLocks/>
            </p:cNvSpPr>
            <p:nvPr/>
          </p:nvSpPr>
          <p:spPr bwMode="auto">
            <a:xfrm>
              <a:off x="239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6" name="Freeform 66"/>
            <p:cNvSpPr>
              <a:spLocks/>
            </p:cNvSpPr>
            <p:nvPr/>
          </p:nvSpPr>
          <p:spPr bwMode="auto">
            <a:xfrm>
              <a:off x="241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7" name="Freeform 67"/>
            <p:cNvSpPr>
              <a:spLocks/>
            </p:cNvSpPr>
            <p:nvPr/>
          </p:nvSpPr>
          <p:spPr bwMode="auto">
            <a:xfrm>
              <a:off x="243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8" name="Freeform 68"/>
            <p:cNvSpPr>
              <a:spLocks/>
            </p:cNvSpPr>
            <p:nvPr/>
          </p:nvSpPr>
          <p:spPr bwMode="auto">
            <a:xfrm>
              <a:off x="2457"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69" name="Freeform 69"/>
            <p:cNvSpPr>
              <a:spLocks/>
            </p:cNvSpPr>
            <p:nvPr/>
          </p:nvSpPr>
          <p:spPr bwMode="auto">
            <a:xfrm>
              <a:off x="247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0" name="Freeform 70"/>
            <p:cNvSpPr>
              <a:spLocks/>
            </p:cNvSpPr>
            <p:nvPr/>
          </p:nvSpPr>
          <p:spPr bwMode="auto">
            <a:xfrm>
              <a:off x="249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1" name="Freeform 71"/>
            <p:cNvSpPr>
              <a:spLocks/>
            </p:cNvSpPr>
            <p:nvPr/>
          </p:nvSpPr>
          <p:spPr bwMode="auto">
            <a:xfrm>
              <a:off x="2517"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2" name="Freeform 72"/>
            <p:cNvSpPr>
              <a:spLocks/>
            </p:cNvSpPr>
            <p:nvPr/>
          </p:nvSpPr>
          <p:spPr bwMode="auto">
            <a:xfrm>
              <a:off x="2536"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3" name="Freeform 73"/>
            <p:cNvSpPr>
              <a:spLocks/>
            </p:cNvSpPr>
            <p:nvPr/>
          </p:nvSpPr>
          <p:spPr bwMode="auto">
            <a:xfrm>
              <a:off x="2556"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4" name="Freeform 74"/>
            <p:cNvSpPr>
              <a:spLocks/>
            </p:cNvSpPr>
            <p:nvPr/>
          </p:nvSpPr>
          <p:spPr bwMode="auto">
            <a:xfrm>
              <a:off x="257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5" name="Freeform 75"/>
            <p:cNvSpPr>
              <a:spLocks/>
            </p:cNvSpPr>
            <p:nvPr/>
          </p:nvSpPr>
          <p:spPr bwMode="auto">
            <a:xfrm>
              <a:off x="259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6" name="Freeform 76"/>
            <p:cNvSpPr>
              <a:spLocks/>
            </p:cNvSpPr>
            <p:nvPr/>
          </p:nvSpPr>
          <p:spPr bwMode="auto">
            <a:xfrm>
              <a:off x="261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7" name="Freeform 77"/>
            <p:cNvSpPr>
              <a:spLocks/>
            </p:cNvSpPr>
            <p:nvPr/>
          </p:nvSpPr>
          <p:spPr bwMode="auto">
            <a:xfrm>
              <a:off x="263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8" name="Freeform 78"/>
            <p:cNvSpPr>
              <a:spLocks/>
            </p:cNvSpPr>
            <p:nvPr/>
          </p:nvSpPr>
          <p:spPr bwMode="auto">
            <a:xfrm>
              <a:off x="265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79" name="Freeform 79"/>
            <p:cNvSpPr>
              <a:spLocks/>
            </p:cNvSpPr>
            <p:nvPr/>
          </p:nvSpPr>
          <p:spPr bwMode="auto">
            <a:xfrm>
              <a:off x="2676"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0" name="Freeform 80"/>
            <p:cNvSpPr>
              <a:spLocks/>
            </p:cNvSpPr>
            <p:nvPr/>
          </p:nvSpPr>
          <p:spPr bwMode="auto">
            <a:xfrm>
              <a:off x="269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1" name="Freeform 81"/>
            <p:cNvSpPr>
              <a:spLocks/>
            </p:cNvSpPr>
            <p:nvPr/>
          </p:nvSpPr>
          <p:spPr bwMode="auto">
            <a:xfrm>
              <a:off x="271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2" name="Freeform 82"/>
            <p:cNvSpPr>
              <a:spLocks/>
            </p:cNvSpPr>
            <p:nvPr/>
          </p:nvSpPr>
          <p:spPr bwMode="auto">
            <a:xfrm>
              <a:off x="2736"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3" name="Freeform 83"/>
            <p:cNvSpPr>
              <a:spLocks/>
            </p:cNvSpPr>
            <p:nvPr/>
          </p:nvSpPr>
          <p:spPr bwMode="auto">
            <a:xfrm>
              <a:off x="2755"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4" name="Freeform 84"/>
            <p:cNvSpPr>
              <a:spLocks/>
            </p:cNvSpPr>
            <p:nvPr/>
          </p:nvSpPr>
          <p:spPr bwMode="auto">
            <a:xfrm>
              <a:off x="2775"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5" name="Freeform 85"/>
            <p:cNvSpPr>
              <a:spLocks/>
            </p:cNvSpPr>
            <p:nvPr/>
          </p:nvSpPr>
          <p:spPr bwMode="auto">
            <a:xfrm>
              <a:off x="279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6" name="Freeform 86"/>
            <p:cNvSpPr>
              <a:spLocks/>
            </p:cNvSpPr>
            <p:nvPr/>
          </p:nvSpPr>
          <p:spPr bwMode="auto">
            <a:xfrm>
              <a:off x="281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7" name="Freeform 87"/>
            <p:cNvSpPr>
              <a:spLocks/>
            </p:cNvSpPr>
            <p:nvPr/>
          </p:nvSpPr>
          <p:spPr bwMode="auto">
            <a:xfrm>
              <a:off x="283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8" name="Freeform 88"/>
            <p:cNvSpPr>
              <a:spLocks/>
            </p:cNvSpPr>
            <p:nvPr/>
          </p:nvSpPr>
          <p:spPr bwMode="auto">
            <a:xfrm>
              <a:off x="285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89" name="Freeform 89"/>
            <p:cNvSpPr>
              <a:spLocks/>
            </p:cNvSpPr>
            <p:nvPr/>
          </p:nvSpPr>
          <p:spPr bwMode="auto">
            <a:xfrm>
              <a:off x="287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90" name="Freeform 90"/>
            <p:cNvSpPr>
              <a:spLocks/>
            </p:cNvSpPr>
            <p:nvPr/>
          </p:nvSpPr>
          <p:spPr bwMode="auto">
            <a:xfrm>
              <a:off x="2895"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91" name="Freeform 91"/>
            <p:cNvSpPr>
              <a:spLocks/>
            </p:cNvSpPr>
            <p:nvPr/>
          </p:nvSpPr>
          <p:spPr bwMode="auto">
            <a:xfrm>
              <a:off x="291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92" name="Freeform 92"/>
            <p:cNvSpPr>
              <a:spLocks/>
            </p:cNvSpPr>
            <p:nvPr/>
          </p:nvSpPr>
          <p:spPr bwMode="auto">
            <a:xfrm>
              <a:off x="293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393" name="Freeform 93"/>
            <p:cNvSpPr>
              <a:spLocks/>
            </p:cNvSpPr>
            <p:nvPr/>
          </p:nvSpPr>
          <p:spPr bwMode="auto">
            <a:xfrm>
              <a:off x="1413" y="917"/>
              <a:ext cx="36" cy="84"/>
            </a:xfrm>
            <a:custGeom>
              <a:avLst/>
              <a:gdLst>
                <a:gd name="T0" fmla="*/ 0 w 144"/>
                <a:gd name="T1" fmla="*/ 0 h 339"/>
                <a:gd name="T2" fmla="*/ 0 w 144"/>
                <a:gd name="T3" fmla="*/ 0 h 339"/>
                <a:gd name="T4" fmla="*/ 0 w 144"/>
                <a:gd name="T5" fmla="*/ 0 h 339"/>
                <a:gd name="T6" fmla="*/ 0 w 144"/>
                <a:gd name="T7" fmla="*/ 0 h 339"/>
                <a:gd name="T8" fmla="*/ 0 w 144"/>
                <a:gd name="T9" fmla="*/ 0 h 339"/>
                <a:gd name="T10" fmla="*/ 0 w 144"/>
                <a:gd name="T11" fmla="*/ 0 h 339"/>
                <a:gd name="T12" fmla="*/ 0 w 144"/>
                <a:gd name="T13" fmla="*/ 0 h 339"/>
                <a:gd name="T14" fmla="*/ 0 60000 65536"/>
                <a:gd name="T15" fmla="*/ 0 60000 65536"/>
                <a:gd name="T16" fmla="*/ 0 60000 65536"/>
                <a:gd name="T17" fmla="*/ 0 60000 65536"/>
                <a:gd name="T18" fmla="*/ 0 60000 65536"/>
                <a:gd name="T19" fmla="*/ 0 60000 65536"/>
                <a:gd name="T20" fmla="*/ 0 60000 65536"/>
                <a:gd name="T21" fmla="*/ 0 w 144"/>
                <a:gd name="T22" fmla="*/ 0 h 339"/>
                <a:gd name="T23" fmla="*/ 144 w 144"/>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9">
                  <a:moveTo>
                    <a:pt x="0" y="40"/>
                  </a:moveTo>
                  <a:lnTo>
                    <a:pt x="0" y="0"/>
                  </a:lnTo>
                  <a:lnTo>
                    <a:pt x="40" y="0"/>
                  </a:lnTo>
                  <a:lnTo>
                    <a:pt x="144" y="298"/>
                  </a:lnTo>
                  <a:lnTo>
                    <a:pt x="144" y="339"/>
                  </a:lnTo>
                  <a:lnTo>
                    <a:pt x="105" y="3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94" name="Freeform 94"/>
            <p:cNvSpPr>
              <a:spLocks/>
            </p:cNvSpPr>
            <p:nvPr/>
          </p:nvSpPr>
          <p:spPr bwMode="auto">
            <a:xfrm>
              <a:off x="1439" y="991"/>
              <a:ext cx="36" cy="84"/>
            </a:xfrm>
            <a:custGeom>
              <a:avLst/>
              <a:gdLst>
                <a:gd name="T0" fmla="*/ 0 w 144"/>
                <a:gd name="T1" fmla="*/ 0 h 333"/>
                <a:gd name="T2" fmla="*/ 0 w 144"/>
                <a:gd name="T3" fmla="*/ 0 h 333"/>
                <a:gd name="T4" fmla="*/ 0 w 144"/>
                <a:gd name="T5" fmla="*/ 0 h 333"/>
                <a:gd name="T6" fmla="*/ 0 w 144"/>
                <a:gd name="T7" fmla="*/ 0 h 333"/>
                <a:gd name="T8" fmla="*/ 0 w 144"/>
                <a:gd name="T9" fmla="*/ 0 h 333"/>
                <a:gd name="T10" fmla="*/ 0 w 144"/>
                <a:gd name="T11" fmla="*/ 0 h 333"/>
                <a:gd name="T12" fmla="*/ 0 w 144"/>
                <a:gd name="T13" fmla="*/ 0 h 333"/>
                <a:gd name="T14" fmla="*/ 0 60000 65536"/>
                <a:gd name="T15" fmla="*/ 0 60000 65536"/>
                <a:gd name="T16" fmla="*/ 0 60000 65536"/>
                <a:gd name="T17" fmla="*/ 0 60000 65536"/>
                <a:gd name="T18" fmla="*/ 0 60000 65536"/>
                <a:gd name="T19" fmla="*/ 0 60000 65536"/>
                <a:gd name="T20" fmla="*/ 0 60000 65536"/>
                <a:gd name="T21" fmla="*/ 0 w 144"/>
                <a:gd name="T22" fmla="*/ 0 h 333"/>
                <a:gd name="T23" fmla="*/ 144 w 144"/>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3">
                  <a:moveTo>
                    <a:pt x="0" y="41"/>
                  </a:moveTo>
                  <a:lnTo>
                    <a:pt x="0" y="0"/>
                  </a:lnTo>
                  <a:lnTo>
                    <a:pt x="39" y="0"/>
                  </a:lnTo>
                  <a:lnTo>
                    <a:pt x="144" y="294"/>
                  </a:lnTo>
                  <a:lnTo>
                    <a:pt x="144" y="333"/>
                  </a:lnTo>
                  <a:lnTo>
                    <a:pt x="104" y="333"/>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95" name="Freeform 95"/>
            <p:cNvSpPr>
              <a:spLocks/>
            </p:cNvSpPr>
            <p:nvPr/>
          </p:nvSpPr>
          <p:spPr bwMode="auto">
            <a:xfrm>
              <a:off x="1465" y="1065"/>
              <a:ext cx="35" cy="79"/>
            </a:xfrm>
            <a:custGeom>
              <a:avLst/>
              <a:gdLst>
                <a:gd name="T0" fmla="*/ 0 w 140"/>
                <a:gd name="T1" fmla="*/ 0 h 319"/>
                <a:gd name="T2" fmla="*/ 0 w 140"/>
                <a:gd name="T3" fmla="*/ 0 h 319"/>
                <a:gd name="T4" fmla="*/ 0 w 140"/>
                <a:gd name="T5" fmla="*/ 0 h 319"/>
                <a:gd name="T6" fmla="*/ 0 w 140"/>
                <a:gd name="T7" fmla="*/ 0 h 319"/>
                <a:gd name="T8" fmla="*/ 0 w 140"/>
                <a:gd name="T9" fmla="*/ 0 h 319"/>
                <a:gd name="T10" fmla="*/ 0 w 140"/>
                <a:gd name="T11" fmla="*/ 0 h 319"/>
                <a:gd name="T12" fmla="*/ 0 w 140"/>
                <a:gd name="T13" fmla="*/ 0 h 319"/>
                <a:gd name="T14" fmla="*/ 0 60000 65536"/>
                <a:gd name="T15" fmla="*/ 0 60000 65536"/>
                <a:gd name="T16" fmla="*/ 0 60000 65536"/>
                <a:gd name="T17" fmla="*/ 0 60000 65536"/>
                <a:gd name="T18" fmla="*/ 0 60000 65536"/>
                <a:gd name="T19" fmla="*/ 0 60000 65536"/>
                <a:gd name="T20" fmla="*/ 0 60000 65536"/>
                <a:gd name="T21" fmla="*/ 0 w 140"/>
                <a:gd name="T22" fmla="*/ 0 h 319"/>
                <a:gd name="T23" fmla="*/ 140 w 140"/>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19">
                  <a:moveTo>
                    <a:pt x="0" y="39"/>
                  </a:moveTo>
                  <a:lnTo>
                    <a:pt x="0" y="0"/>
                  </a:lnTo>
                  <a:lnTo>
                    <a:pt x="40" y="0"/>
                  </a:lnTo>
                  <a:lnTo>
                    <a:pt x="140" y="278"/>
                  </a:lnTo>
                  <a:lnTo>
                    <a:pt x="140" y="319"/>
                  </a:lnTo>
                  <a:lnTo>
                    <a:pt x="100" y="31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96" name="Freeform 96"/>
            <p:cNvSpPr>
              <a:spLocks/>
            </p:cNvSpPr>
            <p:nvPr/>
          </p:nvSpPr>
          <p:spPr bwMode="auto">
            <a:xfrm>
              <a:off x="1490" y="1134"/>
              <a:ext cx="36" cy="79"/>
            </a:xfrm>
            <a:custGeom>
              <a:avLst/>
              <a:gdLst>
                <a:gd name="T0" fmla="*/ 0 w 144"/>
                <a:gd name="T1" fmla="*/ 0 h 314"/>
                <a:gd name="T2" fmla="*/ 0 w 144"/>
                <a:gd name="T3" fmla="*/ 0 h 314"/>
                <a:gd name="T4" fmla="*/ 0 w 144"/>
                <a:gd name="T5" fmla="*/ 0 h 314"/>
                <a:gd name="T6" fmla="*/ 0 w 144"/>
                <a:gd name="T7" fmla="*/ 0 h 314"/>
                <a:gd name="T8" fmla="*/ 0 w 144"/>
                <a:gd name="T9" fmla="*/ 0 h 314"/>
                <a:gd name="T10" fmla="*/ 0 w 144"/>
                <a:gd name="T11" fmla="*/ 0 h 314"/>
                <a:gd name="T12" fmla="*/ 0 w 144"/>
                <a:gd name="T13" fmla="*/ 0 h 314"/>
                <a:gd name="T14" fmla="*/ 0 60000 65536"/>
                <a:gd name="T15" fmla="*/ 0 60000 65536"/>
                <a:gd name="T16" fmla="*/ 0 60000 65536"/>
                <a:gd name="T17" fmla="*/ 0 60000 65536"/>
                <a:gd name="T18" fmla="*/ 0 60000 65536"/>
                <a:gd name="T19" fmla="*/ 0 60000 65536"/>
                <a:gd name="T20" fmla="*/ 0 60000 65536"/>
                <a:gd name="T21" fmla="*/ 0 w 144"/>
                <a:gd name="T22" fmla="*/ 0 h 314"/>
                <a:gd name="T23" fmla="*/ 144 w 144"/>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14">
                  <a:moveTo>
                    <a:pt x="0" y="41"/>
                  </a:moveTo>
                  <a:lnTo>
                    <a:pt x="0" y="0"/>
                  </a:lnTo>
                  <a:lnTo>
                    <a:pt x="40" y="0"/>
                  </a:lnTo>
                  <a:lnTo>
                    <a:pt x="144" y="275"/>
                  </a:lnTo>
                  <a:lnTo>
                    <a:pt x="144" y="314"/>
                  </a:lnTo>
                  <a:lnTo>
                    <a:pt x="104" y="314"/>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97" name="Freeform 97"/>
            <p:cNvSpPr>
              <a:spLocks/>
            </p:cNvSpPr>
            <p:nvPr/>
          </p:nvSpPr>
          <p:spPr bwMode="auto">
            <a:xfrm>
              <a:off x="1516" y="1203"/>
              <a:ext cx="35" cy="76"/>
            </a:xfrm>
            <a:custGeom>
              <a:avLst/>
              <a:gdLst>
                <a:gd name="T0" fmla="*/ 0 w 140"/>
                <a:gd name="T1" fmla="*/ 0 h 303"/>
                <a:gd name="T2" fmla="*/ 0 w 140"/>
                <a:gd name="T3" fmla="*/ 0 h 303"/>
                <a:gd name="T4" fmla="*/ 0 w 140"/>
                <a:gd name="T5" fmla="*/ 0 h 303"/>
                <a:gd name="T6" fmla="*/ 0 w 140"/>
                <a:gd name="T7" fmla="*/ 0 h 303"/>
                <a:gd name="T8" fmla="*/ 0 w 140"/>
                <a:gd name="T9" fmla="*/ 0 h 303"/>
                <a:gd name="T10" fmla="*/ 0 w 140"/>
                <a:gd name="T11" fmla="*/ 0 h 303"/>
                <a:gd name="T12" fmla="*/ 0 w 140"/>
                <a:gd name="T13" fmla="*/ 0 h 303"/>
                <a:gd name="T14" fmla="*/ 0 60000 65536"/>
                <a:gd name="T15" fmla="*/ 0 60000 65536"/>
                <a:gd name="T16" fmla="*/ 0 60000 65536"/>
                <a:gd name="T17" fmla="*/ 0 60000 65536"/>
                <a:gd name="T18" fmla="*/ 0 60000 65536"/>
                <a:gd name="T19" fmla="*/ 0 60000 65536"/>
                <a:gd name="T20" fmla="*/ 0 60000 65536"/>
                <a:gd name="T21" fmla="*/ 0 w 140"/>
                <a:gd name="T22" fmla="*/ 0 h 303"/>
                <a:gd name="T23" fmla="*/ 140 w 14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03">
                  <a:moveTo>
                    <a:pt x="0" y="39"/>
                  </a:moveTo>
                  <a:lnTo>
                    <a:pt x="0" y="0"/>
                  </a:lnTo>
                  <a:lnTo>
                    <a:pt x="40" y="0"/>
                  </a:lnTo>
                  <a:lnTo>
                    <a:pt x="140" y="263"/>
                  </a:lnTo>
                  <a:lnTo>
                    <a:pt x="140" y="303"/>
                  </a:lnTo>
                  <a:lnTo>
                    <a:pt x="99" y="30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98" name="Freeform 98"/>
            <p:cNvSpPr>
              <a:spLocks/>
            </p:cNvSpPr>
            <p:nvPr/>
          </p:nvSpPr>
          <p:spPr bwMode="auto">
            <a:xfrm>
              <a:off x="1541" y="1269"/>
              <a:ext cx="36" cy="74"/>
            </a:xfrm>
            <a:custGeom>
              <a:avLst/>
              <a:gdLst>
                <a:gd name="T0" fmla="*/ 0 w 145"/>
                <a:gd name="T1" fmla="*/ 0 h 298"/>
                <a:gd name="T2" fmla="*/ 0 w 145"/>
                <a:gd name="T3" fmla="*/ 0 h 298"/>
                <a:gd name="T4" fmla="*/ 0 w 145"/>
                <a:gd name="T5" fmla="*/ 0 h 298"/>
                <a:gd name="T6" fmla="*/ 0 w 145"/>
                <a:gd name="T7" fmla="*/ 0 h 298"/>
                <a:gd name="T8" fmla="*/ 0 w 145"/>
                <a:gd name="T9" fmla="*/ 0 h 298"/>
                <a:gd name="T10" fmla="*/ 0 w 145"/>
                <a:gd name="T11" fmla="*/ 0 h 298"/>
                <a:gd name="T12" fmla="*/ 0 w 145"/>
                <a:gd name="T13" fmla="*/ 0 h 298"/>
                <a:gd name="T14" fmla="*/ 0 60000 65536"/>
                <a:gd name="T15" fmla="*/ 0 60000 65536"/>
                <a:gd name="T16" fmla="*/ 0 60000 65536"/>
                <a:gd name="T17" fmla="*/ 0 60000 65536"/>
                <a:gd name="T18" fmla="*/ 0 60000 65536"/>
                <a:gd name="T19" fmla="*/ 0 60000 65536"/>
                <a:gd name="T20" fmla="*/ 0 60000 65536"/>
                <a:gd name="T21" fmla="*/ 0 w 145"/>
                <a:gd name="T22" fmla="*/ 0 h 298"/>
                <a:gd name="T23" fmla="*/ 145 w 145"/>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98">
                  <a:moveTo>
                    <a:pt x="0" y="40"/>
                  </a:moveTo>
                  <a:lnTo>
                    <a:pt x="0" y="0"/>
                  </a:lnTo>
                  <a:lnTo>
                    <a:pt x="41" y="0"/>
                  </a:lnTo>
                  <a:lnTo>
                    <a:pt x="145" y="259"/>
                  </a:lnTo>
                  <a:lnTo>
                    <a:pt x="145" y="298"/>
                  </a:lnTo>
                  <a:lnTo>
                    <a:pt x="105" y="298"/>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399" name="Freeform 99"/>
            <p:cNvSpPr>
              <a:spLocks/>
            </p:cNvSpPr>
            <p:nvPr/>
          </p:nvSpPr>
          <p:spPr bwMode="auto">
            <a:xfrm>
              <a:off x="1567" y="1333"/>
              <a:ext cx="35" cy="71"/>
            </a:xfrm>
            <a:custGeom>
              <a:avLst/>
              <a:gdLst>
                <a:gd name="T0" fmla="*/ 0 w 139"/>
                <a:gd name="T1" fmla="*/ 0 h 283"/>
                <a:gd name="T2" fmla="*/ 0 w 139"/>
                <a:gd name="T3" fmla="*/ 0 h 283"/>
                <a:gd name="T4" fmla="*/ 0 w 139"/>
                <a:gd name="T5" fmla="*/ 0 h 283"/>
                <a:gd name="T6" fmla="*/ 0 w 139"/>
                <a:gd name="T7" fmla="*/ 0 h 283"/>
                <a:gd name="T8" fmla="*/ 0 w 139"/>
                <a:gd name="T9" fmla="*/ 0 h 283"/>
                <a:gd name="T10" fmla="*/ 0 w 139"/>
                <a:gd name="T11" fmla="*/ 0 h 283"/>
                <a:gd name="T12" fmla="*/ 0 w 139"/>
                <a:gd name="T13" fmla="*/ 0 h 283"/>
                <a:gd name="T14" fmla="*/ 0 60000 65536"/>
                <a:gd name="T15" fmla="*/ 0 60000 65536"/>
                <a:gd name="T16" fmla="*/ 0 60000 65536"/>
                <a:gd name="T17" fmla="*/ 0 60000 65536"/>
                <a:gd name="T18" fmla="*/ 0 60000 65536"/>
                <a:gd name="T19" fmla="*/ 0 60000 65536"/>
                <a:gd name="T20" fmla="*/ 0 60000 65536"/>
                <a:gd name="T21" fmla="*/ 0 w 139"/>
                <a:gd name="T22" fmla="*/ 0 h 283"/>
                <a:gd name="T23" fmla="*/ 139 w 139"/>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83">
                  <a:moveTo>
                    <a:pt x="0" y="39"/>
                  </a:moveTo>
                  <a:lnTo>
                    <a:pt x="0" y="0"/>
                  </a:lnTo>
                  <a:lnTo>
                    <a:pt x="40" y="0"/>
                  </a:lnTo>
                  <a:lnTo>
                    <a:pt x="139" y="243"/>
                  </a:lnTo>
                  <a:lnTo>
                    <a:pt x="139" y="283"/>
                  </a:lnTo>
                  <a:lnTo>
                    <a:pt x="100" y="28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0" name="Freeform 100"/>
            <p:cNvSpPr>
              <a:spLocks/>
            </p:cNvSpPr>
            <p:nvPr/>
          </p:nvSpPr>
          <p:spPr bwMode="auto">
            <a:xfrm>
              <a:off x="1592" y="1394"/>
              <a:ext cx="36" cy="70"/>
            </a:xfrm>
            <a:custGeom>
              <a:avLst/>
              <a:gdLst>
                <a:gd name="T0" fmla="*/ 0 w 144"/>
                <a:gd name="T1" fmla="*/ 0 h 279"/>
                <a:gd name="T2" fmla="*/ 0 w 144"/>
                <a:gd name="T3" fmla="*/ 0 h 279"/>
                <a:gd name="T4" fmla="*/ 0 w 144"/>
                <a:gd name="T5" fmla="*/ 0 h 279"/>
                <a:gd name="T6" fmla="*/ 0 w 144"/>
                <a:gd name="T7" fmla="*/ 0 h 279"/>
                <a:gd name="T8" fmla="*/ 0 w 144"/>
                <a:gd name="T9" fmla="*/ 0 h 279"/>
                <a:gd name="T10" fmla="*/ 0 w 144"/>
                <a:gd name="T11" fmla="*/ 0 h 279"/>
                <a:gd name="T12" fmla="*/ 0 w 144"/>
                <a:gd name="T13" fmla="*/ 0 h 279"/>
                <a:gd name="T14" fmla="*/ 0 60000 65536"/>
                <a:gd name="T15" fmla="*/ 0 60000 65536"/>
                <a:gd name="T16" fmla="*/ 0 60000 65536"/>
                <a:gd name="T17" fmla="*/ 0 60000 65536"/>
                <a:gd name="T18" fmla="*/ 0 60000 65536"/>
                <a:gd name="T19" fmla="*/ 0 60000 65536"/>
                <a:gd name="T20" fmla="*/ 0 60000 65536"/>
                <a:gd name="T21" fmla="*/ 0 w 144"/>
                <a:gd name="T22" fmla="*/ 0 h 279"/>
                <a:gd name="T23" fmla="*/ 144 w 144"/>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79">
                  <a:moveTo>
                    <a:pt x="0" y="40"/>
                  </a:moveTo>
                  <a:lnTo>
                    <a:pt x="0" y="0"/>
                  </a:lnTo>
                  <a:lnTo>
                    <a:pt x="39" y="0"/>
                  </a:lnTo>
                  <a:lnTo>
                    <a:pt x="144" y="239"/>
                  </a:lnTo>
                  <a:lnTo>
                    <a:pt x="144" y="279"/>
                  </a:lnTo>
                  <a:lnTo>
                    <a:pt x="105" y="27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1" name="Freeform 101"/>
            <p:cNvSpPr>
              <a:spLocks/>
            </p:cNvSpPr>
            <p:nvPr/>
          </p:nvSpPr>
          <p:spPr bwMode="auto">
            <a:xfrm>
              <a:off x="1618" y="1454"/>
              <a:ext cx="36" cy="68"/>
            </a:xfrm>
            <a:custGeom>
              <a:avLst/>
              <a:gdLst>
                <a:gd name="T0" fmla="*/ 0 w 143"/>
                <a:gd name="T1" fmla="*/ 0 h 274"/>
                <a:gd name="T2" fmla="*/ 0 w 143"/>
                <a:gd name="T3" fmla="*/ 0 h 274"/>
                <a:gd name="T4" fmla="*/ 0 w 143"/>
                <a:gd name="T5" fmla="*/ 0 h 274"/>
                <a:gd name="T6" fmla="*/ 0 w 143"/>
                <a:gd name="T7" fmla="*/ 0 h 274"/>
                <a:gd name="T8" fmla="*/ 0 w 143"/>
                <a:gd name="T9" fmla="*/ 0 h 274"/>
                <a:gd name="T10" fmla="*/ 0 w 143"/>
                <a:gd name="T11" fmla="*/ 0 h 274"/>
                <a:gd name="T12" fmla="*/ 0 w 143"/>
                <a:gd name="T13" fmla="*/ 0 h 274"/>
                <a:gd name="T14" fmla="*/ 0 60000 65536"/>
                <a:gd name="T15" fmla="*/ 0 60000 65536"/>
                <a:gd name="T16" fmla="*/ 0 60000 65536"/>
                <a:gd name="T17" fmla="*/ 0 60000 65536"/>
                <a:gd name="T18" fmla="*/ 0 60000 65536"/>
                <a:gd name="T19" fmla="*/ 0 60000 65536"/>
                <a:gd name="T20" fmla="*/ 0 60000 65536"/>
                <a:gd name="T21" fmla="*/ 0 w 143"/>
                <a:gd name="T22" fmla="*/ 0 h 274"/>
                <a:gd name="T23" fmla="*/ 143 w 143"/>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4">
                  <a:moveTo>
                    <a:pt x="0" y="40"/>
                  </a:moveTo>
                  <a:lnTo>
                    <a:pt x="0" y="0"/>
                  </a:lnTo>
                  <a:lnTo>
                    <a:pt x="39" y="0"/>
                  </a:lnTo>
                  <a:lnTo>
                    <a:pt x="143" y="234"/>
                  </a:lnTo>
                  <a:lnTo>
                    <a:pt x="143" y="274"/>
                  </a:lnTo>
                  <a:lnTo>
                    <a:pt x="104" y="27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2" name="Freeform 102"/>
            <p:cNvSpPr>
              <a:spLocks/>
            </p:cNvSpPr>
            <p:nvPr/>
          </p:nvSpPr>
          <p:spPr bwMode="auto">
            <a:xfrm>
              <a:off x="1644" y="1513"/>
              <a:ext cx="35" cy="64"/>
            </a:xfrm>
            <a:custGeom>
              <a:avLst/>
              <a:gdLst>
                <a:gd name="T0" fmla="*/ 0 w 140"/>
                <a:gd name="T1" fmla="*/ 0 h 259"/>
                <a:gd name="T2" fmla="*/ 0 w 140"/>
                <a:gd name="T3" fmla="*/ 0 h 259"/>
                <a:gd name="T4" fmla="*/ 0 w 140"/>
                <a:gd name="T5" fmla="*/ 0 h 259"/>
                <a:gd name="T6" fmla="*/ 0 w 140"/>
                <a:gd name="T7" fmla="*/ 0 h 259"/>
                <a:gd name="T8" fmla="*/ 0 w 140"/>
                <a:gd name="T9" fmla="*/ 0 h 259"/>
                <a:gd name="T10" fmla="*/ 0 w 140"/>
                <a:gd name="T11" fmla="*/ 0 h 259"/>
                <a:gd name="T12" fmla="*/ 0 w 140"/>
                <a:gd name="T13" fmla="*/ 0 h 259"/>
                <a:gd name="T14" fmla="*/ 0 60000 65536"/>
                <a:gd name="T15" fmla="*/ 0 60000 65536"/>
                <a:gd name="T16" fmla="*/ 0 60000 65536"/>
                <a:gd name="T17" fmla="*/ 0 60000 65536"/>
                <a:gd name="T18" fmla="*/ 0 60000 65536"/>
                <a:gd name="T19" fmla="*/ 0 60000 65536"/>
                <a:gd name="T20" fmla="*/ 0 60000 65536"/>
                <a:gd name="T21" fmla="*/ 0 w 140"/>
                <a:gd name="T22" fmla="*/ 0 h 259"/>
                <a:gd name="T23" fmla="*/ 140 w 140"/>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59">
                  <a:moveTo>
                    <a:pt x="0" y="40"/>
                  </a:moveTo>
                  <a:lnTo>
                    <a:pt x="0" y="0"/>
                  </a:lnTo>
                  <a:lnTo>
                    <a:pt x="39" y="0"/>
                  </a:lnTo>
                  <a:lnTo>
                    <a:pt x="140" y="219"/>
                  </a:lnTo>
                  <a:lnTo>
                    <a:pt x="140" y="259"/>
                  </a:lnTo>
                  <a:lnTo>
                    <a:pt x="99" y="2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3" name="Freeform 103"/>
            <p:cNvSpPr>
              <a:spLocks/>
            </p:cNvSpPr>
            <p:nvPr/>
          </p:nvSpPr>
          <p:spPr bwMode="auto">
            <a:xfrm>
              <a:off x="1669" y="1567"/>
              <a:ext cx="36" cy="64"/>
            </a:xfrm>
            <a:custGeom>
              <a:avLst/>
              <a:gdLst>
                <a:gd name="T0" fmla="*/ 0 w 145"/>
                <a:gd name="T1" fmla="*/ 0 h 254"/>
                <a:gd name="T2" fmla="*/ 0 w 145"/>
                <a:gd name="T3" fmla="*/ 0 h 254"/>
                <a:gd name="T4" fmla="*/ 0 w 145"/>
                <a:gd name="T5" fmla="*/ 0 h 254"/>
                <a:gd name="T6" fmla="*/ 0 w 145"/>
                <a:gd name="T7" fmla="*/ 0 h 254"/>
                <a:gd name="T8" fmla="*/ 0 w 145"/>
                <a:gd name="T9" fmla="*/ 0 h 254"/>
                <a:gd name="T10" fmla="*/ 0 w 145"/>
                <a:gd name="T11" fmla="*/ 0 h 254"/>
                <a:gd name="T12" fmla="*/ 0 w 145"/>
                <a:gd name="T13" fmla="*/ 0 h 254"/>
                <a:gd name="T14" fmla="*/ 0 60000 65536"/>
                <a:gd name="T15" fmla="*/ 0 60000 65536"/>
                <a:gd name="T16" fmla="*/ 0 60000 65536"/>
                <a:gd name="T17" fmla="*/ 0 60000 65536"/>
                <a:gd name="T18" fmla="*/ 0 60000 65536"/>
                <a:gd name="T19" fmla="*/ 0 60000 65536"/>
                <a:gd name="T20" fmla="*/ 0 60000 65536"/>
                <a:gd name="T21" fmla="*/ 0 w 145"/>
                <a:gd name="T22" fmla="*/ 0 h 254"/>
                <a:gd name="T23" fmla="*/ 145 w 145"/>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54">
                  <a:moveTo>
                    <a:pt x="0" y="40"/>
                  </a:moveTo>
                  <a:lnTo>
                    <a:pt x="0" y="0"/>
                  </a:lnTo>
                  <a:lnTo>
                    <a:pt x="41" y="0"/>
                  </a:lnTo>
                  <a:lnTo>
                    <a:pt x="145" y="214"/>
                  </a:lnTo>
                  <a:lnTo>
                    <a:pt x="145" y="254"/>
                  </a:lnTo>
                  <a:lnTo>
                    <a:pt x="105" y="2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4" name="Freeform 104"/>
            <p:cNvSpPr>
              <a:spLocks/>
            </p:cNvSpPr>
            <p:nvPr/>
          </p:nvSpPr>
          <p:spPr bwMode="auto">
            <a:xfrm>
              <a:off x="1695" y="1621"/>
              <a:ext cx="35" cy="61"/>
            </a:xfrm>
            <a:custGeom>
              <a:avLst/>
              <a:gdLst>
                <a:gd name="T0" fmla="*/ 0 w 139"/>
                <a:gd name="T1" fmla="*/ 0 h 243"/>
                <a:gd name="T2" fmla="*/ 0 w 139"/>
                <a:gd name="T3" fmla="*/ 0 h 243"/>
                <a:gd name="T4" fmla="*/ 0 w 139"/>
                <a:gd name="T5" fmla="*/ 0 h 243"/>
                <a:gd name="T6" fmla="*/ 0 w 139"/>
                <a:gd name="T7" fmla="*/ 0 h 243"/>
                <a:gd name="T8" fmla="*/ 0 w 139"/>
                <a:gd name="T9" fmla="*/ 0 h 243"/>
                <a:gd name="T10" fmla="*/ 0 w 139"/>
                <a:gd name="T11" fmla="*/ 0 h 243"/>
                <a:gd name="T12" fmla="*/ 0 w 139"/>
                <a:gd name="T13" fmla="*/ 0 h 243"/>
                <a:gd name="T14" fmla="*/ 0 60000 65536"/>
                <a:gd name="T15" fmla="*/ 0 60000 65536"/>
                <a:gd name="T16" fmla="*/ 0 60000 65536"/>
                <a:gd name="T17" fmla="*/ 0 60000 65536"/>
                <a:gd name="T18" fmla="*/ 0 60000 65536"/>
                <a:gd name="T19" fmla="*/ 0 60000 65536"/>
                <a:gd name="T20" fmla="*/ 0 60000 65536"/>
                <a:gd name="T21" fmla="*/ 0 w 139"/>
                <a:gd name="T22" fmla="*/ 0 h 243"/>
                <a:gd name="T23" fmla="*/ 139 w 139"/>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43">
                  <a:moveTo>
                    <a:pt x="0" y="40"/>
                  </a:moveTo>
                  <a:lnTo>
                    <a:pt x="0" y="0"/>
                  </a:lnTo>
                  <a:lnTo>
                    <a:pt x="40" y="0"/>
                  </a:lnTo>
                  <a:lnTo>
                    <a:pt x="139" y="204"/>
                  </a:lnTo>
                  <a:lnTo>
                    <a:pt x="139" y="243"/>
                  </a:lnTo>
                  <a:lnTo>
                    <a:pt x="99" y="243"/>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5" name="Freeform 105"/>
            <p:cNvSpPr>
              <a:spLocks/>
            </p:cNvSpPr>
            <p:nvPr/>
          </p:nvSpPr>
          <p:spPr bwMode="auto">
            <a:xfrm>
              <a:off x="1720" y="1672"/>
              <a:ext cx="36" cy="58"/>
            </a:xfrm>
            <a:custGeom>
              <a:avLst/>
              <a:gdLst>
                <a:gd name="T0" fmla="*/ 0 w 145"/>
                <a:gd name="T1" fmla="*/ 0 h 234"/>
                <a:gd name="T2" fmla="*/ 0 w 145"/>
                <a:gd name="T3" fmla="*/ 0 h 234"/>
                <a:gd name="T4" fmla="*/ 0 w 145"/>
                <a:gd name="T5" fmla="*/ 0 h 234"/>
                <a:gd name="T6" fmla="*/ 0 w 145"/>
                <a:gd name="T7" fmla="*/ 0 h 234"/>
                <a:gd name="T8" fmla="*/ 0 w 145"/>
                <a:gd name="T9" fmla="*/ 0 h 234"/>
                <a:gd name="T10" fmla="*/ 0 w 145"/>
                <a:gd name="T11" fmla="*/ 0 h 234"/>
                <a:gd name="T12" fmla="*/ 0 w 145"/>
                <a:gd name="T13" fmla="*/ 0 h 234"/>
                <a:gd name="T14" fmla="*/ 0 60000 65536"/>
                <a:gd name="T15" fmla="*/ 0 60000 65536"/>
                <a:gd name="T16" fmla="*/ 0 60000 65536"/>
                <a:gd name="T17" fmla="*/ 0 60000 65536"/>
                <a:gd name="T18" fmla="*/ 0 60000 65536"/>
                <a:gd name="T19" fmla="*/ 0 60000 65536"/>
                <a:gd name="T20" fmla="*/ 0 60000 65536"/>
                <a:gd name="T21" fmla="*/ 0 w 145"/>
                <a:gd name="T22" fmla="*/ 0 h 234"/>
                <a:gd name="T23" fmla="*/ 145 w 145"/>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34">
                  <a:moveTo>
                    <a:pt x="0" y="39"/>
                  </a:moveTo>
                  <a:lnTo>
                    <a:pt x="0" y="0"/>
                  </a:lnTo>
                  <a:lnTo>
                    <a:pt x="40" y="0"/>
                  </a:lnTo>
                  <a:lnTo>
                    <a:pt x="145" y="195"/>
                  </a:lnTo>
                  <a:lnTo>
                    <a:pt x="145" y="234"/>
                  </a:lnTo>
                  <a:lnTo>
                    <a:pt x="104" y="23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6" name="Freeform 106"/>
            <p:cNvSpPr>
              <a:spLocks/>
            </p:cNvSpPr>
            <p:nvPr/>
          </p:nvSpPr>
          <p:spPr bwMode="auto">
            <a:xfrm>
              <a:off x="1746" y="1720"/>
              <a:ext cx="35" cy="56"/>
            </a:xfrm>
            <a:custGeom>
              <a:avLst/>
              <a:gdLst>
                <a:gd name="T0" fmla="*/ 0 w 140"/>
                <a:gd name="T1" fmla="*/ 0 h 223"/>
                <a:gd name="T2" fmla="*/ 0 w 140"/>
                <a:gd name="T3" fmla="*/ 0 h 223"/>
                <a:gd name="T4" fmla="*/ 0 w 140"/>
                <a:gd name="T5" fmla="*/ 0 h 223"/>
                <a:gd name="T6" fmla="*/ 0 w 140"/>
                <a:gd name="T7" fmla="*/ 0 h 223"/>
                <a:gd name="T8" fmla="*/ 0 w 140"/>
                <a:gd name="T9" fmla="*/ 0 h 223"/>
                <a:gd name="T10" fmla="*/ 0 w 140"/>
                <a:gd name="T11" fmla="*/ 0 h 223"/>
                <a:gd name="T12" fmla="*/ 0 w 140"/>
                <a:gd name="T13" fmla="*/ 0 h 223"/>
                <a:gd name="T14" fmla="*/ 0 60000 65536"/>
                <a:gd name="T15" fmla="*/ 0 60000 65536"/>
                <a:gd name="T16" fmla="*/ 0 60000 65536"/>
                <a:gd name="T17" fmla="*/ 0 60000 65536"/>
                <a:gd name="T18" fmla="*/ 0 60000 65536"/>
                <a:gd name="T19" fmla="*/ 0 60000 65536"/>
                <a:gd name="T20" fmla="*/ 0 60000 65536"/>
                <a:gd name="T21" fmla="*/ 0 w 140"/>
                <a:gd name="T22" fmla="*/ 0 h 223"/>
                <a:gd name="T23" fmla="*/ 140 w 140"/>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23">
                  <a:moveTo>
                    <a:pt x="0" y="39"/>
                  </a:moveTo>
                  <a:lnTo>
                    <a:pt x="0" y="0"/>
                  </a:lnTo>
                  <a:lnTo>
                    <a:pt x="41" y="0"/>
                  </a:lnTo>
                  <a:lnTo>
                    <a:pt x="140" y="183"/>
                  </a:lnTo>
                  <a:lnTo>
                    <a:pt x="140" y="223"/>
                  </a:lnTo>
                  <a:lnTo>
                    <a:pt x="101" y="22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7" name="Freeform 107"/>
            <p:cNvSpPr>
              <a:spLocks/>
            </p:cNvSpPr>
            <p:nvPr/>
          </p:nvSpPr>
          <p:spPr bwMode="auto">
            <a:xfrm>
              <a:off x="1771" y="1766"/>
              <a:ext cx="36" cy="55"/>
            </a:xfrm>
            <a:custGeom>
              <a:avLst/>
              <a:gdLst>
                <a:gd name="T0" fmla="*/ 0 w 144"/>
                <a:gd name="T1" fmla="*/ 0 h 219"/>
                <a:gd name="T2" fmla="*/ 0 w 144"/>
                <a:gd name="T3" fmla="*/ 0 h 219"/>
                <a:gd name="T4" fmla="*/ 0 w 144"/>
                <a:gd name="T5" fmla="*/ 0 h 219"/>
                <a:gd name="T6" fmla="*/ 0 w 144"/>
                <a:gd name="T7" fmla="*/ 0 h 219"/>
                <a:gd name="T8" fmla="*/ 0 w 144"/>
                <a:gd name="T9" fmla="*/ 0 h 219"/>
                <a:gd name="T10" fmla="*/ 0 w 144"/>
                <a:gd name="T11" fmla="*/ 0 h 219"/>
                <a:gd name="T12" fmla="*/ 0 w 144"/>
                <a:gd name="T13" fmla="*/ 0 h 219"/>
                <a:gd name="T14" fmla="*/ 0 60000 65536"/>
                <a:gd name="T15" fmla="*/ 0 60000 65536"/>
                <a:gd name="T16" fmla="*/ 0 60000 65536"/>
                <a:gd name="T17" fmla="*/ 0 60000 65536"/>
                <a:gd name="T18" fmla="*/ 0 60000 65536"/>
                <a:gd name="T19" fmla="*/ 0 60000 65536"/>
                <a:gd name="T20" fmla="*/ 0 60000 65536"/>
                <a:gd name="T21" fmla="*/ 0 w 144"/>
                <a:gd name="T22" fmla="*/ 0 h 219"/>
                <a:gd name="T23" fmla="*/ 144 w 14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19">
                  <a:moveTo>
                    <a:pt x="0" y="40"/>
                  </a:moveTo>
                  <a:lnTo>
                    <a:pt x="0" y="0"/>
                  </a:lnTo>
                  <a:lnTo>
                    <a:pt x="39" y="0"/>
                  </a:lnTo>
                  <a:lnTo>
                    <a:pt x="144" y="180"/>
                  </a:lnTo>
                  <a:lnTo>
                    <a:pt x="144" y="219"/>
                  </a:lnTo>
                  <a:lnTo>
                    <a:pt x="104" y="21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8" name="Freeform 108"/>
            <p:cNvSpPr>
              <a:spLocks/>
            </p:cNvSpPr>
            <p:nvPr/>
          </p:nvSpPr>
          <p:spPr bwMode="auto">
            <a:xfrm>
              <a:off x="1797"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0" y="39"/>
                  </a:moveTo>
                  <a:lnTo>
                    <a:pt x="0" y="0"/>
                  </a:lnTo>
                  <a:lnTo>
                    <a:pt x="40" y="0"/>
                  </a:lnTo>
                  <a:lnTo>
                    <a:pt x="144" y="168"/>
                  </a:lnTo>
                  <a:lnTo>
                    <a:pt x="144" y="209"/>
                  </a:lnTo>
                  <a:lnTo>
                    <a:pt x="105" y="20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09" name="Freeform 109"/>
            <p:cNvSpPr>
              <a:spLocks/>
            </p:cNvSpPr>
            <p:nvPr/>
          </p:nvSpPr>
          <p:spPr bwMode="auto">
            <a:xfrm>
              <a:off x="1823"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0" y="41"/>
                  </a:moveTo>
                  <a:lnTo>
                    <a:pt x="0" y="0"/>
                  </a:lnTo>
                  <a:lnTo>
                    <a:pt x="39" y="0"/>
                  </a:lnTo>
                  <a:lnTo>
                    <a:pt x="139" y="160"/>
                  </a:lnTo>
                  <a:lnTo>
                    <a:pt x="139" y="199"/>
                  </a:lnTo>
                  <a:lnTo>
                    <a:pt x="99" y="199"/>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0" name="Freeform 110"/>
            <p:cNvSpPr>
              <a:spLocks/>
            </p:cNvSpPr>
            <p:nvPr/>
          </p:nvSpPr>
          <p:spPr bwMode="auto">
            <a:xfrm>
              <a:off x="1848" y="1893"/>
              <a:ext cx="36" cy="49"/>
            </a:xfrm>
            <a:custGeom>
              <a:avLst/>
              <a:gdLst>
                <a:gd name="T0" fmla="*/ 0 w 145"/>
                <a:gd name="T1" fmla="*/ 0 h 194"/>
                <a:gd name="T2" fmla="*/ 0 w 145"/>
                <a:gd name="T3" fmla="*/ 0 h 194"/>
                <a:gd name="T4" fmla="*/ 0 w 145"/>
                <a:gd name="T5" fmla="*/ 0 h 194"/>
                <a:gd name="T6" fmla="*/ 0 w 145"/>
                <a:gd name="T7" fmla="*/ 0 h 194"/>
                <a:gd name="T8" fmla="*/ 0 w 145"/>
                <a:gd name="T9" fmla="*/ 0 h 194"/>
                <a:gd name="T10" fmla="*/ 0 w 145"/>
                <a:gd name="T11" fmla="*/ 0 h 194"/>
                <a:gd name="T12" fmla="*/ 0 w 145"/>
                <a:gd name="T13" fmla="*/ 0 h 194"/>
                <a:gd name="T14" fmla="*/ 0 60000 65536"/>
                <a:gd name="T15" fmla="*/ 0 60000 65536"/>
                <a:gd name="T16" fmla="*/ 0 60000 65536"/>
                <a:gd name="T17" fmla="*/ 0 60000 65536"/>
                <a:gd name="T18" fmla="*/ 0 60000 65536"/>
                <a:gd name="T19" fmla="*/ 0 60000 65536"/>
                <a:gd name="T20" fmla="*/ 0 60000 65536"/>
                <a:gd name="T21" fmla="*/ 0 w 145"/>
                <a:gd name="T22" fmla="*/ 0 h 194"/>
                <a:gd name="T23" fmla="*/ 145 w 14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4">
                  <a:moveTo>
                    <a:pt x="0" y="39"/>
                  </a:moveTo>
                  <a:lnTo>
                    <a:pt x="0" y="0"/>
                  </a:lnTo>
                  <a:lnTo>
                    <a:pt x="40" y="0"/>
                  </a:lnTo>
                  <a:lnTo>
                    <a:pt x="145" y="154"/>
                  </a:lnTo>
                  <a:lnTo>
                    <a:pt x="145" y="194"/>
                  </a:lnTo>
                  <a:lnTo>
                    <a:pt x="104" y="19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1" name="Freeform 111"/>
            <p:cNvSpPr>
              <a:spLocks/>
            </p:cNvSpPr>
            <p:nvPr/>
          </p:nvSpPr>
          <p:spPr bwMode="auto">
            <a:xfrm>
              <a:off x="1874"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0" y="40"/>
                  </a:moveTo>
                  <a:lnTo>
                    <a:pt x="0" y="0"/>
                  </a:lnTo>
                  <a:lnTo>
                    <a:pt x="41" y="0"/>
                  </a:lnTo>
                  <a:lnTo>
                    <a:pt x="140" y="145"/>
                  </a:lnTo>
                  <a:lnTo>
                    <a:pt x="140" y="184"/>
                  </a:lnTo>
                  <a:lnTo>
                    <a:pt x="101" y="18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2" name="Freeform 112"/>
            <p:cNvSpPr>
              <a:spLocks/>
            </p:cNvSpPr>
            <p:nvPr/>
          </p:nvSpPr>
          <p:spPr bwMode="auto">
            <a:xfrm>
              <a:off x="1899" y="1968"/>
              <a:ext cx="37" cy="43"/>
            </a:xfrm>
            <a:custGeom>
              <a:avLst/>
              <a:gdLst>
                <a:gd name="T0" fmla="*/ 0 w 144"/>
                <a:gd name="T1" fmla="*/ 0 h 173"/>
                <a:gd name="T2" fmla="*/ 0 w 144"/>
                <a:gd name="T3" fmla="*/ 0 h 173"/>
                <a:gd name="T4" fmla="*/ 0 w 144"/>
                <a:gd name="T5" fmla="*/ 0 h 173"/>
                <a:gd name="T6" fmla="*/ 0 w 144"/>
                <a:gd name="T7" fmla="*/ 0 h 173"/>
                <a:gd name="T8" fmla="*/ 0 w 144"/>
                <a:gd name="T9" fmla="*/ 0 h 173"/>
                <a:gd name="T10" fmla="*/ 0 w 144"/>
                <a:gd name="T11" fmla="*/ 0 h 173"/>
                <a:gd name="T12" fmla="*/ 0 w 144"/>
                <a:gd name="T13" fmla="*/ 0 h 173"/>
                <a:gd name="T14" fmla="*/ 0 60000 65536"/>
                <a:gd name="T15" fmla="*/ 0 60000 65536"/>
                <a:gd name="T16" fmla="*/ 0 60000 65536"/>
                <a:gd name="T17" fmla="*/ 0 60000 65536"/>
                <a:gd name="T18" fmla="*/ 0 60000 65536"/>
                <a:gd name="T19" fmla="*/ 0 60000 65536"/>
                <a:gd name="T20" fmla="*/ 0 60000 65536"/>
                <a:gd name="T21" fmla="*/ 0 w 144"/>
                <a:gd name="T22" fmla="*/ 0 h 173"/>
                <a:gd name="T23" fmla="*/ 144 w 14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73">
                  <a:moveTo>
                    <a:pt x="0" y="39"/>
                  </a:moveTo>
                  <a:lnTo>
                    <a:pt x="0" y="0"/>
                  </a:lnTo>
                  <a:lnTo>
                    <a:pt x="39" y="0"/>
                  </a:lnTo>
                  <a:lnTo>
                    <a:pt x="144" y="133"/>
                  </a:lnTo>
                  <a:lnTo>
                    <a:pt x="144" y="173"/>
                  </a:lnTo>
                  <a:lnTo>
                    <a:pt x="104" y="17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3" name="Freeform 113"/>
            <p:cNvSpPr>
              <a:spLocks/>
            </p:cNvSpPr>
            <p:nvPr/>
          </p:nvSpPr>
          <p:spPr bwMode="auto">
            <a:xfrm>
              <a:off x="1925" y="2001"/>
              <a:ext cx="35" cy="42"/>
            </a:xfrm>
            <a:custGeom>
              <a:avLst/>
              <a:gdLst>
                <a:gd name="T0" fmla="*/ 0 w 139"/>
                <a:gd name="T1" fmla="*/ 0 h 165"/>
                <a:gd name="T2" fmla="*/ 0 w 139"/>
                <a:gd name="T3" fmla="*/ 0 h 165"/>
                <a:gd name="T4" fmla="*/ 0 w 139"/>
                <a:gd name="T5" fmla="*/ 0 h 165"/>
                <a:gd name="T6" fmla="*/ 0 w 139"/>
                <a:gd name="T7" fmla="*/ 0 h 165"/>
                <a:gd name="T8" fmla="*/ 0 w 139"/>
                <a:gd name="T9" fmla="*/ 0 h 165"/>
                <a:gd name="T10" fmla="*/ 0 w 139"/>
                <a:gd name="T11" fmla="*/ 0 h 165"/>
                <a:gd name="T12" fmla="*/ 0 w 139"/>
                <a:gd name="T13" fmla="*/ 0 h 165"/>
                <a:gd name="T14" fmla="*/ 0 60000 65536"/>
                <a:gd name="T15" fmla="*/ 0 60000 65536"/>
                <a:gd name="T16" fmla="*/ 0 60000 65536"/>
                <a:gd name="T17" fmla="*/ 0 60000 65536"/>
                <a:gd name="T18" fmla="*/ 0 60000 65536"/>
                <a:gd name="T19" fmla="*/ 0 60000 65536"/>
                <a:gd name="T20" fmla="*/ 0 60000 65536"/>
                <a:gd name="T21" fmla="*/ 0 w 139"/>
                <a:gd name="T22" fmla="*/ 0 h 165"/>
                <a:gd name="T23" fmla="*/ 139 w 139"/>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65">
                  <a:moveTo>
                    <a:pt x="0" y="40"/>
                  </a:moveTo>
                  <a:lnTo>
                    <a:pt x="0" y="0"/>
                  </a:lnTo>
                  <a:lnTo>
                    <a:pt x="40" y="0"/>
                  </a:lnTo>
                  <a:lnTo>
                    <a:pt x="139" y="125"/>
                  </a:lnTo>
                  <a:lnTo>
                    <a:pt x="139" y="165"/>
                  </a:lnTo>
                  <a:lnTo>
                    <a:pt x="100" y="16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4" name="Freeform 114"/>
            <p:cNvSpPr>
              <a:spLocks/>
            </p:cNvSpPr>
            <p:nvPr/>
          </p:nvSpPr>
          <p:spPr bwMode="auto">
            <a:xfrm>
              <a:off x="1950" y="2032"/>
              <a:ext cx="36" cy="39"/>
            </a:xfrm>
            <a:custGeom>
              <a:avLst/>
              <a:gdLst>
                <a:gd name="T0" fmla="*/ 0 w 143"/>
                <a:gd name="T1" fmla="*/ 0 h 154"/>
                <a:gd name="T2" fmla="*/ 0 w 143"/>
                <a:gd name="T3" fmla="*/ 0 h 154"/>
                <a:gd name="T4" fmla="*/ 0 w 143"/>
                <a:gd name="T5" fmla="*/ 0 h 154"/>
                <a:gd name="T6" fmla="*/ 0 w 143"/>
                <a:gd name="T7" fmla="*/ 0 h 154"/>
                <a:gd name="T8" fmla="*/ 0 w 143"/>
                <a:gd name="T9" fmla="*/ 0 h 154"/>
                <a:gd name="T10" fmla="*/ 0 w 143"/>
                <a:gd name="T11" fmla="*/ 0 h 154"/>
                <a:gd name="T12" fmla="*/ 0 w 143"/>
                <a:gd name="T13" fmla="*/ 0 h 154"/>
                <a:gd name="T14" fmla="*/ 0 60000 65536"/>
                <a:gd name="T15" fmla="*/ 0 60000 65536"/>
                <a:gd name="T16" fmla="*/ 0 60000 65536"/>
                <a:gd name="T17" fmla="*/ 0 60000 65536"/>
                <a:gd name="T18" fmla="*/ 0 60000 65536"/>
                <a:gd name="T19" fmla="*/ 0 60000 65536"/>
                <a:gd name="T20" fmla="*/ 0 60000 65536"/>
                <a:gd name="T21" fmla="*/ 0 w 143"/>
                <a:gd name="T22" fmla="*/ 0 h 154"/>
                <a:gd name="T23" fmla="*/ 143 w 143"/>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4">
                  <a:moveTo>
                    <a:pt x="0" y="40"/>
                  </a:moveTo>
                  <a:lnTo>
                    <a:pt x="0" y="0"/>
                  </a:lnTo>
                  <a:lnTo>
                    <a:pt x="39" y="0"/>
                  </a:lnTo>
                  <a:lnTo>
                    <a:pt x="143" y="114"/>
                  </a:lnTo>
                  <a:lnTo>
                    <a:pt x="143" y="154"/>
                  </a:lnTo>
                  <a:lnTo>
                    <a:pt x="104" y="1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5" name="Freeform 115"/>
            <p:cNvSpPr>
              <a:spLocks/>
            </p:cNvSpPr>
            <p:nvPr/>
          </p:nvSpPr>
          <p:spPr bwMode="auto">
            <a:xfrm>
              <a:off x="1976" y="2061"/>
              <a:ext cx="37" cy="37"/>
            </a:xfrm>
            <a:custGeom>
              <a:avLst/>
              <a:gdLst>
                <a:gd name="T0" fmla="*/ 0 w 144"/>
                <a:gd name="T1" fmla="*/ 0 h 150"/>
                <a:gd name="T2" fmla="*/ 0 w 144"/>
                <a:gd name="T3" fmla="*/ 0 h 150"/>
                <a:gd name="T4" fmla="*/ 0 w 144"/>
                <a:gd name="T5" fmla="*/ 0 h 150"/>
                <a:gd name="T6" fmla="*/ 0 w 144"/>
                <a:gd name="T7" fmla="*/ 0 h 150"/>
                <a:gd name="T8" fmla="*/ 0 w 144"/>
                <a:gd name="T9" fmla="*/ 0 h 150"/>
                <a:gd name="T10" fmla="*/ 0 w 144"/>
                <a:gd name="T11" fmla="*/ 0 h 150"/>
                <a:gd name="T12" fmla="*/ 0 w 144"/>
                <a:gd name="T13" fmla="*/ 0 h 150"/>
                <a:gd name="T14" fmla="*/ 0 60000 65536"/>
                <a:gd name="T15" fmla="*/ 0 60000 65536"/>
                <a:gd name="T16" fmla="*/ 0 60000 65536"/>
                <a:gd name="T17" fmla="*/ 0 60000 65536"/>
                <a:gd name="T18" fmla="*/ 0 60000 65536"/>
                <a:gd name="T19" fmla="*/ 0 60000 65536"/>
                <a:gd name="T20" fmla="*/ 0 60000 65536"/>
                <a:gd name="T21" fmla="*/ 0 w 144"/>
                <a:gd name="T22" fmla="*/ 0 h 150"/>
                <a:gd name="T23" fmla="*/ 144 w 14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50">
                  <a:moveTo>
                    <a:pt x="0" y="40"/>
                  </a:moveTo>
                  <a:lnTo>
                    <a:pt x="0" y="0"/>
                  </a:lnTo>
                  <a:lnTo>
                    <a:pt x="39" y="0"/>
                  </a:lnTo>
                  <a:lnTo>
                    <a:pt x="144" y="110"/>
                  </a:lnTo>
                  <a:lnTo>
                    <a:pt x="144" y="150"/>
                  </a:lnTo>
                  <a:lnTo>
                    <a:pt x="104" y="15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6" name="Freeform 116"/>
            <p:cNvSpPr>
              <a:spLocks/>
            </p:cNvSpPr>
            <p:nvPr/>
          </p:nvSpPr>
          <p:spPr bwMode="auto">
            <a:xfrm>
              <a:off x="2002"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0" y="40"/>
                  </a:moveTo>
                  <a:lnTo>
                    <a:pt x="0" y="0"/>
                  </a:lnTo>
                  <a:lnTo>
                    <a:pt x="40" y="0"/>
                  </a:lnTo>
                  <a:lnTo>
                    <a:pt x="140" y="99"/>
                  </a:lnTo>
                  <a:lnTo>
                    <a:pt x="140" y="139"/>
                  </a:lnTo>
                  <a:lnTo>
                    <a:pt x="100" y="1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7" name="Freeform 117"/>
            <p:cNvSpPr>
              <a:spLocks/>
            </p:cNvSpPr>
            <p:nvPr/>
          </p:nvSpPr>
          <p:spPr bwMode="auto">
            <a:xfrm>
              <a:off x="2028"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0" y="40"/>
                  </a:moveTo>
                  <a:lnTo>
                    <a:pt x="0" y="0"/>
                  </a:lnTo>
                  <a:lnTo>
                    <a:pt x="40" y="0"/>
                  </a:lnTo>
                  <a:lnTo>
                    <a:pt x="145" y="90"/>
                  </a:lnTo>
                  <a:lnTo>
                    <a:pt x="145" y="129"/>
                  </a:lnTo>
                  <a:lnTo>
                    <a:pt x="104" y="12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8" name="Freeform 118"/>
            <p:cNvSpPr>
              <a:spLocks/>
            </p:cNvSpPr>
            <p:nvPr/>
          </p:nvSpPr>
          <p:spPr bwMode="auto">
            <a:xfrm>
              <a:off x="2054" y="2136"/>
              <a:ext cx="35" cy="31"/>
            </a:xfrm>
            <a:custGeom>
              <a:avLst/>
              <a:gdLst>
                <a:gd name="T0" fmla="*/ 0 w 140"/>
                <a:gd name="T1" fmla="*/ 0 h 124"/>
                <a:gd name="T2" fmla="*/ 0 w 140"/>
                <a:gd name="T3" fmla="*/ 0 h 124"/>
                <a:gd name="T4" fmla="*/ 0 w 140"/>
                <a:gd name="T5" fmla="*/ 0 h 124"/>
                <a:gd name="T6" fmla="*/ 0 w 140"/>
                <a:gd name="T7" fmla="*/ 0 h 124"/>
                <a:gd name="T8" fmla="*/ 0 w 140"/>
                <a:gd name="T9" fmla="*/ 0 h 124"/>
                <a:gd name="T10" fmla="*/ 0 w 140"/>
                <a:gd name="T11" fmla="*/ 0 h 124"/>
                <a:gd name="T12" fmla="*/ 0 w 140"/>
                <a:gd name="T13" fmla="*/ 0 h 124"/>
                <a:gd name="T14" fmla="*/ 0 60000 65536"/>
                <a:gd name="T15" fmla="*/ 0 60000 65536"/>
                <a:gd name="T16" fmla="*/ 0 60000 65536"/>
                <a:gd name="T17" fmla="*/ 0 60000 65536"/>
                <a:gd name="T18" fmla="*/ 0 60000 65536"/>
                <a:gd name="T19" fmla="*/ 0 60000 65536"/>
                <a:gd name="T20" fmla="*/ 0 60000 65536"/>
                <a:gd name="T21" fmla="*/ 0 w 140"/>
                <a:gd name="T22" fmla="*/ 0 h 124"/>
                <a:gd name="T23" fmla="*/ 140 w 140"/>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24">
                  <a:moveTo>
                    <a:pt x="0" y="39"/>
                  </a:moveTo>
                  <a:lnTo>
                    <a:pt x="0" y="0"/>
                  </a:lnTo>
                  <a:lnTo>
                    <a:pt x="41" y="0"/>
                  </a:lnTo>
                  <a:lnTo>
                    <a:pt x="140" y="85"/>
                  </a:lnTo>
                  <a:lnTo>
                    <a:pt x="140" y="124"/>
                  </a:lnTo>
                  <a:lnTo>
                    <a:pt x="101" y="12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19" name="Freeform 119"/>
            <p:cNvSpPr>
              <a:spLocks/>
            </p:cNvSpPr>
            <p:nvPr/>
          </p:nvSpPr>
          <p:spPr bwMode="auto">
            <a:xfrm>
              <a:off x="2079" y="2157"/>
              <a:ext cx="36" cy="29"/>
            </a:xfrm>
            <a:custGeom>
              <a:avLst/>
              <a:gdLst>
                <a:gd name="T0" fmla="*/ 0 w 143"/>
                <a:gd name="T1" fmla="*/ 0 h 114"/>
                <a:gd name="T2" fmla="*/ 0 w 143"/>
                <a:gd name="T3" fmla="*/ 0 h 114"/>
                <a:gd name="T4" fmla="*/ 0 w 143"/>
                <a:gd name="T5" fmla="*/ 0 h 114"/>
                <a:gd name="T6" fmla="*/ 0 w 143"/>
                <a:gd name="T7" fmla="*/ 0 h 114"/>
                <a:gd name="T8" fmla="*/ 0 w 143"/>
                <a:gd name="T9" fmla="*/ 0 h 114"/>
                <a:gd name="T10" fmla="*/ 0 w 143"/>
                <a:gd name="T11" fmla="*/ 0 h 114"/>
                <a:gd name="T12" fmla="*/ 0 w 143"/>
                <a:gd name="T13" fmla="*/ 0 h 114"/>
                <a:gd name="T14" fmla="*/ 0 60000 65536"/>
                <a:gd name="T15" fmla="*/ 0 60000 65536"/>
                <a:gd name="T16" fmla="*/ 0 60000 65536"/>
                <a:gd name="T17" fmla="*/ 0 60000 65536"/>
                <a:gd name="T18" fmla="*/ 0 60000 65536"/>
                <a:gd name="T19" fmla="*/ 0 60000 65536"/>
                <a:gd name="T20" fmla="*/ 0 60000 65536"/>
                <a:gd name="T21" fmla="*/ 0 w 143"/>
                <a:gd name="T22" fmla="*/ 0 h 114"/>
                <a:gd name="T23" fmla="*/ 143 w 14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14">
                  <a:moveTo>
                    <a:pt x="0" y="39"/>
                  </a:moveTo>
                  <a:lnTo>
                    <a:pt x="0" y="0"/>
                  </a:lnTo>
                  <a:lnTo>
                    <a:pt x="39" y="0"/>
                  </a:lnTo>
                  <a:lnTo>
                    <a:pt x="143" y="74"/>
                  </a:lnTo>
                  <a:lnTo>
                    <a:pt x="143" y="114"/>
                  </a:lnTo>
                  <a:lnTo>
                    <a:pt x="104" y="11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0" name="Freeform 120"/>
            <p:cNvSpPr>
              <a:spLocks/>
            </p:cNvSpPr>
            <p:nvPr/>
          </p:nvSpPr>
          <p:spPr bwMode="auto">
            <a:xfrm>
              <a:off x="2105" y="2175"/>
              <a:ext cx="35" cy="27"/>
            </a:xfrm>
            <a:custGeom>
              <a:avLst/>
              <a:gdLst>
                <a:gd name="T0" fmla="*/ 0 w 139"/>
                <a:gd name="T1" fmla="*/ 0 h 105"/>
                <a:gd name="T2" fmla="*/ 0 w 139"/>
                <a:gd name="T3" fmla="*/ 0 h 105"/>
                <a:gd name="T4" fmla="*/ 0 w 139"/>
                <a:gd name="T5" fmla="*/ 0 h 105"/>
                <a:gd name="T6" fmla="*/ 0 w 139"/>
                <a:gd name="T7" fmla="*/ 0 h 105"/>
                <a:gd name="T8" fmla="*/ 0 w 139"/>
                <a:gd name="T9" fmla="*/ 0 h 105"/>
                <a:gd name="T10" fmla="*/ 0 w 139"/>
                <a:gd name="T11" fmla="*/ 0 h 105"/>
                <a:gd name="T12" fmla="*/ 0 w 139"/>
                <a:gd name="T13" fmla="*/ 0 h 105"/>
                <a:gd name="T14" fmla="*/ 0 60000 65536"/>
                <a:gd name="T15" fmla="*/ 0 60000 65536"/>
                <a:gd name="T16" fmla="*/ 0 60000 65536"/>
                <a:gd name="T17" fmla="*/ 0 60000 65536"/>
                <a:gd name="T18" fmla="*/ 0 60000 65536"/>
                <a:gd name="T19" fmla="*/ 0 60000 65536"/>
                <a:gd name="T20" fmla="*/ 0 60000 65536"/>
                <a:gd name="T21" fmla="*/ 0 w 139"/>
                <a:gd name="T22" fmla="*/ 0 h 105"/>
                <a:gd name="T23" fmla="*/ 139 w 13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05">
                  <a:moveTo>
                    <a:pt x="0" y="40"/>
                  </a:moveTo>
                  <a:lnTo>
                    <a:pt x="0" y="0"/>
                  </a:lnTo>
                  <a:lnTo>
                    <a:pt x="39" y="0"/>
                  </a:lnTo>
                  <a:lnTo>
                    <a:pt x="139" y="64"/>
                  </a:lnTo>
                  <a:lnTo>
                    <a:pt x="139" y="105"/>
                  </a:lnTo>
                  <a:lnTo>
                    <a:pt x="99" y="10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1" name="Freeform 121"/>
            <p:cNvSpPr>
              <a:spLocks/>
            </p:cNvSpPr>
            <p:nvPr/>
          </p:nvSpPr>
          <p:spPr bwMode="auto">
            <a:xfrm>
              <a:off x="2129" y="2192"/>
              <a:ext cx="37" cy="23"/>
            </a:xfrm>
            <a:custGeom>
              <a:avLst/>
              <a:gdLst>
                <a:gd name="T0" fmla="*/ 0 w 144"/>
                <a:gd name="T1" fmla="*/ 0 h 96"/>
                <a:gd name="T2" fmla="*/ 0 w 144"/>
                <a:gd name="T3" fmla="*/ 0 h 96"/>
                <a:gd name="T4" fmla="*/ 0 w 144"/>
                <a:gd name="T5" fmla="*/ 0 h 96"/>
                <a:gd name="T6" fmla="*/ 0 w 144"/>
                <a:gd name="T7" fmla="*/ 0 h 96"/>
                <a:gd name="T8" fmla="*/ 0 w 144"/>
                <a:gd name="T9" fmla="*/ 0 h 96"/>
                <a:gd name="T10" fmla="*/ 0 w 144"/>
                <a:gd name="T11" fmla="*/ 0 h 96"/>
                <a:gd name="T12" fmla="*/ 0 w 144"/>
                <a:gd name="T13" fmla="*/ 0 h 96"/>
                <a:gd name="T14" fmla="*/ 0 60000 65536"/>
                <a:gd name="T15" fmla="*/ 0 60000 65536"/>
                <a:gd name="T16" fmla="*/ 0 60000 65536"/>
                <a:gd name="T17" fmla="*/ 0 60000 65536"/>
                <a:gd name="T18" fmla="*/ 0 60000 65536"/>
                <a:gd name="T19" fmla="*/ 0 60000 65536"/>
                <a:gd name="T20" fmla="*/ 0 60000 65536"/>
                <a:gd name="T21" fmla="*/ 0 w 144"/>
                <a:gd name="T22" fmla="*/ 0 h 96"/>
                <a:gd name="T23" fmla="*/ 144 w 14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6">
                  <a:moveTo>
                    <a:pt x="0" y="41"/>
                  </a:moveTo>
                  <a:lnTo>
                    <a:pt x="0" y="0"/>
                  </a:lnTo>
                  <a:lnTo>
                    <a:pt x="40" y="0"/>
                  </a:lnTo>
                  <a:lnTo>
                    <a:pt x="144" y="55"/>
                  </a:lnTo>
                  <a:lnTo>
                    <a:pt x="144" y="96"/>
                  </a:lnTo>
                  <a:lnTo>
                    <a:pt x="105" y="9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2" name="Freeform 122"/>
            <p:cNvSpPr>
              <a:spLocks/>
            </p:cNvSpPr>
            <p:nvPr/>
          </p:nvSpPr>
          <p:spPr bwMode="auto">
            <a:xfrm>
              <a:off x="2156" y="2205"/>
              <a:ext cx="36" cy="23"/>
            </a:xfrm>
            <a:custGeom>
              <a:avLst/>
              <a:gdLst>
                <a:gd name="T0" fmla="*/ 0 w 145"/>
                <a:gd name="T1" fmla="*/ 0 h 90"/>
                <a:gd name="T2" fmla="*/ 0 w 145"/>
                <a:gd name="T3" fmla="*/ 0 h 90"/>
                <a:gd name="T4" fmla="*/ 0 w 145"/>
                <a:gd name="T5" fmla="*/ 0 h 90"/>
                <a:gd name="T6" fmla="*/ 0 w 145"/>
                <a:gd name="T7" fmla="*/ 0 h 90"/>
                <a:gd name="T8" fmla="*/ 0 w 145"/>
                <a:gd name="T9" fmla="*/ 0 h 90"/>
                <a:gd name="T10" fmla="*/ 0 w 145"/>
                <a:gd name="T11" fmla="*/ 0 h 90"/>
                <a:gd name="T12" fmla="*/ 0 w 145"/>
                <a:gd name="T13" fmla="*/ 0 h 90"/>
                <a:gd name="T14" fmla="*/ 0 60000 65536"/>
                <a:gd name="T15" fmla="*/ 0 60000 65536"/>
                <a:gd name="T16" fmla="*/ 0 60000 65536"/>
                <a:gd name="T17" fmla="*/ 0 60000 65536"/>
                <a:gd name="T18" fmla="*/ 0 60000 65536"/>
                <a:gd name="T19" fmla="*/ 0 60000 65536"/>
                <a:gd name="T20" fmla="*/ 0 60000 65536"/>
                <a:gd name="T21" fmla="*/ 0 w 145"/>
                <a:gd name="T22" fmla="*/ 0 h 90"/>
                <a:gd name="T23" fmla="*/ 145 w 14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0">
                  <a:moveTo>
                    <a:pt x="0" y="41"/>
                  </a:moveTo>
                  <a:lnTo>
                    <a:pt x="0" y="0"/>
                  </a:lnTo>
                  <a:lnTo>
                    <a:pt x="39" y="0"/>
                  </a:lnTo>
                  <a:lnTo>
                    <a:pt x="145" y="50"/>
                  </a:lnTo>
                  <a:lnTo>
                    <a:pt x="145" y="90"/>
                  </a:lnTo>
                  <a:lnTo>
                    <a:pt x="104" y="90"/>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3" name="Freeform 123"/>
            <p:cNvSpPr>
              <a:spLocks/>
            </p:cNvSpPr>
            <p:nvPr/>
          </p:nvSpPr>
          <p:spPr bwMode="auto">
            <a:xfrm>
              <a:off x="2182" y="2218"/>
              <a:ext cx="35" cy="20"/>
            </a:xfrm>
            <a:custGeom>
              <a:avLst/>
              <a:gdLst>
                <a:gd name="T0" fmla="*/ 0 w 140"/>
                <a:gd name="T1" fmla="*/ 0 h 80"/>
                <a:gd name="T2" fmla="*/ 0 w 140"/>
                <a:gd name="T3" fmla="*/ 0 h 80"/>
                <a:gd name="T4" fmla="*/ 0 w 140"/>
                <a:gd name="T5" fmla="*/ 0 h 80"/>
                <a:gd name="T6" fmla="*/ 0 w 140"/>
                <a:gd name="T7" fmla="*/ 0 h 80"/>
                <a:gd name="T8" fmla="*/ 0 w 140"/>
                <a:gd name="T9" fmla="*/ 0 h 80"/>
                <a:gd name="T10" fmla="*/ 0 w 140"/>
                <a:gd name="T11" fmla="*/ 0 h 80"/>
                <a:gd name="T12" fmla="*/ 0 w 140"/>
                <a:gd name="T13" fmla="*/ 0 h 80"/>
                <a:gd name="T14" fmla="*/ 0 60000 65536"/>
                <a:gd name="T15" fmla="*/ 0 60000 65536"/>
                <a:gd name="T16" fmla="*/ 0 60000 65536"/>
                <a:gd name="T17" fmla="*/ 0 60000 65536"/>
                <a:gd name="T18" fmla="*/ 0 60000 65536"/>
                <a:gd name="T19" fmla="*/ 0 60000 65536"/>
                <a:gd name="T20" fmla="*/ 0 60000 65536"/>
                <a:gd name="T21" fmla="*/ 0 w 140"/>
                <a:gd name="T22" fmla="*/ 0 h 80"/>
                <a:gd name="T23" fmla="*/ 140 w 14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80">
                  <a:moveTo>
                    <a:pt x="0" y="40"/>
                  </a:moveTo>
                  <a:lnTo>
                    <a:pt x="0" y="0"/>
                  </a:lnTo>
                  <a:lnTo>
                    <a:pt x="41" y="0"/>
                  </a:lnTo>
                  <a:lnTo>
                    <a:pt x="140" y="40"/>
                  </a:lnTo>
                  <a:lnTo>
                    <a:pt x="140" y="80"/>
                  </a:lnTo>
                  <a:lnTo>
                    <a:pt x="99" y="8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4" name="Freeform 124"/>
            <p:cNvSpPr>
              <a:spLocks/>
            </p:cNvSpPr>
            <p:nvPr/>
          </p:nvSpPr>
          <p:spPr bwMode="auto">
            <a:xfrm>
              <a:off x="2207"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0" y="40"/>
                  </a:moveTo>
                  <a:lnTo>
                    <a:pt x="0" y="0"/>
                  </a:lnTo>
                  <a:lnTo>
                    <a:pt x="41" y="0"/>
                  </a:lnTo>
                  <a:lnTo>
                    <a:pt x="145" y="30"/>
                  </a:lnTo>
                  <a:lnTo>
                    <a:pt x="145" y="70"/>
                  </a:lnTo>
                  <a:lnTo>
                    <a:pt x="105" y="7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5" name="Freeform 125"/>
            <p:cNvSpPr>
              <a:spLocks/>
            </p:cNvSpPr>
            <p:nvPr/>
          </p:nvSpPr>
          <p:spPr bwMode="auto">
            <a:xfrm>
              <a:off x="2233"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0" y="40"/>
                  </a:moveTo>
                  <a:lnTo>
                    <a:pt x="0" y="0"/>
                  </a:lnTo>
                  <a:lnTo>
                    <a:pt x="40" y="0"/>
                  </a:lnTo>
                  <a:lnTo>
                    <a:pt x="140" y="20"/>
                  </a:lnTo>
                  <a:lnTo>
                    <a:pt x="140" y="59"/>
                  </a:lnTo>
                  <a:lnTo>
                    <a:pt x="100" y="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6" name="Freeform 126"/>
            <p:cNvSpPr>
              <a:spLocks/>
            </p:cNvSpPr>
            <p:nvPr/>
          </p:nvSpPr>
          <p:spPr bwMode="auto">
            <a:xfrm>
              <a:off x="2258" y="2240"/>
              <a:ext cx="36" cy="14"/>
            </a:xfrm>
            <a:custGeom>
              <a:avLst/>
              <a:gdLst>
                <a:gd name="T0" fmla="*/ 0 w 144"/>
                <a:gd name="T1" fmla="*/ 0 h 55"/>
                <a:gd name="T2" fmla="*/ 0 w 144"/>
                <a:gd name="T3" fmla="*/ 0 h 55"/>
                <a:gd name="T4" fmla="*/ 0 w 144"/>
                <a:gd name="T5" fmla="*/ 0 h 55"/>
                <a:gd name="T6" fmla="*/ 0 w 144"/>
                <a:gd name="T7" fmla="*/ 0 h 55"/>
                <a:gd name="T8" fmla="*/ 0 w 144"/>
                <a:gd name="T9" fmla="*/ 0 h 55"/>
                <a:gd name="T10" fmla="*/ 0 w 144"/>
                <a:gd name="T11" fmla="*/ 0 h 55"/>
                <a:gd name="T12" fmla="*/ 0 w 144"/>
                <a:gd name="T13" fmla="*/ 0 h 55"/>
                <a:gd name="T14" fmla="*/ 0 60000 65536"/>
                <a:gd name="T15" fmla="*/ 0 60000 65536"/>
                <a:gd name="T16" fmla="*/ 0 60000 65536"/>
                <a:gd name="T17" fmla="*/ 0 60000 65536"/>
                <a:gd name="T18" fmla="*/ 0 60000 65536"/>
                <a:gd name="T19" fmla="*/ 0 60000 65536"/>
                <a:gd name="T20" fmla="*/ 0 60000 65536"/>
                <a:gd name="T21" fmla="*/ 0 w 144"/>
                <a:gd name="T22" fmla="*/ 0 h 55"/>
                <a:gd name="T23" fmla="*/ 144 w 14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55">
                  <a:moveTo>
                    <a:pt x="0" y="39"/>
                  </a:moveTo>
                  <a:lnTo>
                    <a:pt x="0" y="0"/>
                  </a:lnTo>
                  <a:lnTo>
                    <a:pt x="40" y="0"/>
                  </a:lnTo>
                  <a:lnTo>
                    <a:pt x="144" y="14"/>
                  </a:lnTo>
                  <a:lnTo>
                    <a:pt x="144" y="55"/>
                  </a:lnTo>
                  <a:lnTo>
                    <a:pt x="105" y="55"/>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7" name="Freeform 127"/>
            <p:cNvSpPr>
              <a:spLocks/>
            </p:cNvSpPr>
            <p:nvPr/>
          </p:nvSpPr>
          <p:spPr bwMode="auto">
            <a:xfrm>
              <a:off x="2284" y="2244"/>
              <a:ext cx="35" cy="11"/>
            </a:xfrm>
            <a:custGeom>
              <a:avLst/>
              <a:gdLst>
                <a:gd name="T0" fmla="*/ 0 w 138"/>
                <a:gd name="T1" fmla="*/ 0 h 46"/>
                <a:gd name="T2" fmla="*/ 0 w 138"/>
                <a:gd name="T3" fmla="*/ 0 h 46"/>
                <a:gd name="T4" fmla="*/ 0 w 138"/>
                <a:gd name="T5" fmla="*/ 0 h 46"/>
                <a:gd name="T6" fmla="*/ 0 w 138"/>
                <a:gd name="T7" fmla="*/ 0 h 46"/>
                <a:gd name="T8" fmla="*/ 0 w 138"/>
                <a:gd name="T9" fmla="*/ 0 h 46"/>
                <a:gd name="T10" fmla="*/ 0 w 138"/>
                <a:gd name="T11" fmla="*/ 0 h 46"/>
                <a:gd name="T12" fmla="*/ 0 w 138"/>
                <a:gd name="T13" fmla="*/ 0 h 46"/>
                <a:gd name="T14" fmla="*/ 0 60000 65536"/>
                <a:gd name="T15" fmla="*/ 0 60000 65536"/>
                <a:gd name="T16" fmla="*/ 0 60000 65536"/>
                <a:gd name="T17" fmla="*/ 0 60000 65536"/>
                <a:gd name="T18" fmla="*/ 0 60000 65536"/>
                <a:gd name="T19" fmla="*/ 0 60000 65536"/>
                <a:gd name="T20" fmla="*/ 0 60000 65536"/>
                <a:gd name="T21" fmla="*/ 0 w 138"/>
                <a:gd name="T22" fmla="*/ 0 h 46"/>
                <a:gd name="T23" fmla="*/ 138 w 13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46">
                  <a:moveTo>
                    <a:pt x="0" y="41"/>
                  </a:moveTo>
                  <a:lnTo>
                    <a:pt x="0" y="0"/>
                  </a:lnTo>
                  <a:lnTo>
                    <a:pt x="39" y="0"/>
                  </a:lnTo>
                  <a:lnTo>
                    <a:pt x="138" y="6"/>
                  </a:lnTo>
                  <a:lnTo>
                    <a:pt x="138" y="46"/>
                  </a:lnTo>
                  <a:lnTo>
                    <a:pt x="99" y="4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8" name="Freeform 128"/>
            <p:cNvSpPr>
              <a:spLocks/>
            </p:cNvSpPr>
            <p:nvPr/>
          </p:nvSpPr>
          <p:spPr bwMode="auto">
            <a:xfrm>
              <a:off x="2309" y="2244"/>
              <a:ext cx="36" cy="11"/>
            </a:xfrm>
            <a:custGeom>
              <a:avLst/>
              <a:gdLst>
                <a:gd name="T0" fmla="*/ 0 w 145"/>
                <a:gd name="T1" fmla="*/ 0 h 46"/>
                <a:gd name="T2" fmla="*/ 0 w 145"/>
                <a:gd name="T3" fmla="*/ 0 h 46"/>
                <a:gd name="T4" fmla="*/ 0 w 145"/>
                <a:gd name="T5" fmla="*/ 0 h 46"/>
                <a:gd name="T6" fmla="*/ 0 w 145"/>
                <a:gd name="T7" fmla="*/ 0 h 46"/>
                <a:gd name="T8" fmla="*/ 0 w 145"/>
                <a:gd name="T9" fmla="*/ 0 h 46"/>
                <a:gd name="T10" fmla="*/ 0 w 145"/>
                <a:gd name="T11" fmla="*/ 0 h 46"/>
                <a:gd name="T12" fmla="*/ 0 w 145"/>
                <a:gd name="T13" fmla="*/ 0 h 46"/>
                <a:gd name="T14" fmla="*/ 0 60000 65536"/>
                <a:gd name="T15" fmla="*/ 0 60000 65536"/>
                <a:gd name="T16" fmla="*/ 0 60000 65536"/>
                <a:gd name="T17" fmla="*/ 0 60000 65536"/>
                <a:gd name="T18" fmla="*/ 0 60000 65536"/>
                <a:gd name="T19" fmla="*/ 0 60000 65536"/>
                <a:gd name="T20" fmla="*/ 0 60000 65536"/>
                <a:gd name="T21" fmla="*/ 0 w 145"/>
                <a:gd name="T22" fmla="*/ 0 h 46"/>
                <a:gd name="T23" fmla="*/ 145 w 14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6">
                  <a:moveTo>
                    <a:pt x="39" y="46"/>
                  </a:moveTo>
                  <a:lnTo>
                    <a:pt x="0" y="46"/>
                  </a:lnTo>
                  <a:lnTo>
                    <a:pt x="0" y="6"/>
                  </a:lnTo>
                  <a:lnTo>
                    <a:pt x="104" y="0"/>
                  </a:lnTo>
                  <a:lnTo>
                    <a:pt x="145" y="0"/>
                  </a:lnTo>
                  <a:lnTo>
                    <a:pt x="145" y="41"/>
                  </a:lnTo>
                  <a:lnTo>
                    <a:pt x="39" y="4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29" name="Freeform 129"/>
            <p:cNvSpPr>
              <a:spLocks/>
            </p:cNvSpPr>
            <p:nvPr/>
          </p:nvSpPr>
          <p:spPr bwMode="auto">
            <a:xfrm>
              <a:off x="2335" y="2240"/>
              <a:ext cx="36" cy="14"/>
            </a:xfrm>
            <a:custGeom>
              <a:avLst/>
              <a:gdLst>
                <a:gd name="T0" fmla="*/ 0 w 145"/>
                <a:gd name="T1" fmla="*/ 0 h 55"/>
                <a:gd name="T2" fmla="*/ 0 w 145"/>
                <a:gd name="T3" fmla="*/ 0 h 55"/>
                <a:gd name="T4" fmla="*/ 0 w 145"/>
                <a:gd name="T5" fmla="*/ 0 h 55"/>
                <a:gd name="T6" fmla="*/ 0 w 145"/>
                <a:gd name="T7" fmla="*/ 0 h 55"/>
                <a:gd name="T8" fmla="*/ 0 w 145"/>
                <a:gd name="T9" fmla="*/ 0 h 55"/>
                <a:gd name="T10" fmla="*/ 0 w 145"/>
                <a:gd name="T11" fmla="*/ 0 h 55"/>
                <a:gd name="T12" fmla="*/ 0 w 145"/>
                <a:gd name="T13" fmla="*/ 0 h 55"/>
                <a:gd name="T14" fmla="*/ 0 60000 65536"/>
                <a:gd name="T15" fmla="*/ 0 60000 65536"/>
                <a:gd name="T16" fmla="*/ 0 60000 65536"/>
                <a:gd name="T17" fmla="*/ 0 60000 65536"/>
                <a:gd name="T18" fmla="*/ 0 60000 65536"/>
                <a:gd name="T19" fmla="*/ 0 60000 65536"/>
                <a:gd name="T20" fmla="*/ 0 60000 65536"/>
                <a:gd name="T21" fmla="*/ 0 w 145"/>
                <a:gd name="T22" fmla="*/ 0 h 55"/>
                <a:gd name="T23" fmla="*/ 145 w 14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55">
                  <a:moveTo>
                    <a:pt x="41" y="55"/>
                  </a:moveTo>
                  <a:lnTo>
                    <a:pt x="0" y="55"/>
                  </a:lnTo>
                  <a:lnTo>
                    <a:pt x="0" y="14"/>
                  </a:lnTo>
                  <a:lnTo>
                    <a:pt x="105" y="0"/>
                  </a:lnTo>
                  <a:lnTo>
                    <a:pt x="145" y="0"/>
                  </a:lnTo>
                  <a:lnTo>
                    <a:pt x="145" y="39"/>
                  </a:lnTo>
                  <a:lnTo>
                    <a:pt x="41" y="5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0" name="Freeform 130"/>
            <p:cNvSpPr>
              <a:spLocks/>
            </p:cNvSpPr>
            <p:nvPr/>
          </p:nvSpPr>
          <p:spPr bwMode="auto">
            <a:xfrm>
              <a:off x="2361"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40" y="59"/>
                  </a:moveTo>
                  <a:lnTo>
                    <a:pt x="0" y="59"/>
                  </a:lnTo>
                  <a:lnTo>
                    <a:pt x="0" y="20"/>
                  </a:lnTo>
                  <a:lnTo>
                    <a:pt x="99" y="0"/>
                  </a:lnTo>
                  <a:lnTo>
                    <a:pt x="140" y="0"/>
                  </a:lnTo>
                  <a:lnTo>
                    <a:pt x="140" y="40"/>
                  </a:lnTo>
                  <a:lnTo>
                    <a:pt x="40" y="5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1" name="Freeform 131"/>
            <p:cNvSpPr>
              <a:spLocks/>
            </p:cNvSpPr>
            <p:nvPr/>
          </p:nvSpPr>
          <p:spPr bwMode="auto">
            <a:xfrm>
              <a:off x="2386"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41" y="70"/>
                  </a:moveTo>
                  <a:lnTo>
                    <a:pt x="0" y="70"/>
                  </a:lnTo>
                  <a:lnTo>
                    <a:pt x="0" y="30"/>
                  </a:lnTo>
                  <a:lnTo>
                    <a:pt x="105" y="0"/>
                  </a:lnTo>
                  <a:lnTo>
                    <a:pt x="145" y="0"/>
                  </a:lnTo>
                  <a:lnTo>
                    <a:pt x="145" y="40"/>
                  </a:lnTo>
                  <a:lnTo>
                    <a:pt x="41" y="7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2" name="Freeform 132"/>
            <p:cNvSpPr>
              <a:spLocks/>
            </p:cNvSpPr>
            <p:nvPr/>
          </p:nvSpPr>
          <p:spPr bwMode="auto">
            <a:xfrm>
              <a:off x="2412" y="2218"/>
              <a:ext cx="35" cy="20"/>
            </a:xfrm>
            <a:custGeom>
              <a:avLst/>
              <a:gdLst>
                <a:gd name="T0" fmla="*/ 0 w 139"/>
                <a:gd name="T1" fmla="*/ 0 h 80"/>
                <a:gd name="T2" fmla="*/ 0 w 139"/>
                <a:gd name="T3" fmla="*/ 0 h 80"/>
                <a:gd name="T4" fmla="*/ 0 w 139"/>
                <a:gd name="T5" fmla="*/ 0 h 80"/>
                <a:gd name="T6" fmla="*/ 0 w 139"/>
                <a:gd name="T7" fmla="*/ 0 h 80"/>
                <a:gd name="T8" fmla="*/ 0 w 139"/>
                <a:gd name="T9" fmla="*/ 0 h 80"/>
                <a:gd name="T10" fmla="*/ 0 w 139"/>
                <a:gd name="T11" fmla="*/ 0 h 80"/>
                <a:gd name="T12" fmla="*/ 0 w 139"/>
                <a:gd name="T13" fmla="*/ 0 h 80"/>
                <a:gd name="T14" fmla="*/ 0 60000 65536"/>
                <a:gd name="T15" fmla="*/ 0 60000 65536"/>
                <a:gd name="T16" fmla="*/ 0 60000 65536"/>
                <a:gd name="T17" fmla="*/ 0 60000 65536"/>
                <a:gd name="T18" fmla="*/ 0 60000 65536"/>
                <a:gd name="T19" fmla="*/ 0 60000 65536"/>
                <a:gd name="T20" fmla="*/ 0 60000 65536"/>
                <a:gd name="T21" fmla="*/ 0 w 139"/>
                <a:gd name="T22" fmla="*/ 0 h 80"/>
                <a:gd name="T23" fmla="*/ 139 w 139"/>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80">
                  <a:moveTo>
                    <a:pt x="40" y="80"/>
                  </a:moveTo>
                  <a:lnTo>
                    <a:pt x="0" y="80"/>
                  </a:lnTo>
                  <a:lnTo>
                    <a:pt x="0" y="40"/>
                  </a:lnTo>
                  <a:lnTo>
                    <a:pt x="100" y="0"/>
                  </a:lnTo>
                  <a:lnTo>
                    <a:pt x="139" y="0"/>
                  </a:lnTo>
                  <a:lnTo>
                    <a:pt x="139" y="40"/>
                  </a:lnTo>
                  <a:lnTo>
                    <a:pt x="40" y="8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3" name="Freeform 133"/>
            <p:cNvSpPr>
              <a:spLocks/>
            </p:cNvSpPr>
            <p:nvPr/>
          </p:nvSpPr>
          <p:spPr bwMode="auto">
            <a:xfrm>
              <a:off x="2437" y="2205"/>
              <a:ext cx="36" cy="23"/>
            </a:xfrm>
            <a:custGeom>
              <a:avLst/>
              <a:gdLst>
                <a:gd name="T0" fmla="*/ 0 w 144"/>
                <a:gd name="T1" fmla="*/ 0 h 90"/>
                <a:gd name="T2" fmla="*/ 0 w 144"/>
                <a:gd name="T3" fmla="*/ 0 h 90"/>
                <a:gd name="T4" fmla="*/ 0 w 144"/>
                <a:gd name="T5" fmla="*/ 0 h 90"/>
                <a:gd name="T6" fmla="*/ 0 w 144"/>
                <a:gd name="T7" fmla="*/ 0 h 90"/>
                <a:gd name="T8" fmla="*/ 0 w 144"/>
                <a:gd name="T9" fmla="*/ 0 h 90"/>
                <a:gd name="T10" fmla="*/ 0 w 144"/>
                <a:gd name="T11" fmla="*/ 0 h 90"/>
                <a:gd name="T12" fmla="*/ 0 w 144"/>
                <a:gd name="T13" fmla="*/ 0 h 90"/>
                <a:gd name="T14" fmla="*/ 0 60000 65536"/>
                <a:gd name="T15" fmla="*/ 0 60000 65536"/>
                <a:gd name="T16" fmla="*/ 0 60000 65536"/>
                <a:gd name="T17" fmla="*/ 0 60000 65536"/>
                <a:gd name="T18" fmla="*/ 0 60000 65536"/>
                <a:gd name="T19" fmla="*/ 0 60000 65536"/>
                <a:gd name="T20" fmla="*/ 0 60000 65536"/>
                <a:gd name="T21" fmla="*/ 0 w 144"/>
                <a:gd name="T22" fmla="*/ 0 h 90"/>
                <a:gd name="T23" fmla="*/ 144 w 14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0">
                  <a:moveTo>
                    <a:pt x="39" y="90"/>
                  </a:moveTo>
                  <a:lnTo>
                    <a:pt x="0" y="90"/>
                  </a:lnTo>
                  <a:lnTo>
                    <a:pt x="0" y="50"/>
                  </a:lnTo>
                  <a:lnTo>
                    <a:pt x="104" y="0"/>
                  </a:lnTo>
                  <a:lnTo>
                    <a:pt x="144" y="0"/>
                  </a:lnTo>
                  <a:lnTo>
                    <a:pt x="144" y="41"/>
                  </a:lnTo>
                  <a:lnTo>
                    <a:pt x="39" y="9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4" name="Freeform 134"/>
            <p:cNvSpPr>
              <a:spLocks/>
            </p:cNvSpPr>
            <p:nvPr/>
          </p:nvSpPr>
          <p:spPr bwMode="auto">
            <a:xfrm>
              <a:off x="2463" y="2192"/>
              <a:ext cx="35" cy="23"/>
            </a:xfrm>
            <a:custGeom>
              <a:avLst/>
              <a:gdLst>
                <a:gd name="T0" fmla="*/ 0 w 140"/>
                <a:gd name="T1" fmla="*/ 0 h 96"/>
                <a:gd name="T2" fmla="*/ 0 w 140"/>
                <a:gd name="T3" fmla="*/ 0 h 96"/>
                <a:gd name="T4" fmla="*/ 0 w 140"/>
                <a:gd name="T5" fmla="*/ 0 h 96"/>
                <a:gd name="T6" fmla="*/ 0 w 140"/>
                <a:gd name="T7" fmla="*/ 0 h 96"/>
                <a:gd name="T8" fmla="*/ 0 w 140"/>
                <a:gd name="T9" fmla="*/ 0 h 96"/>
                <a:gd name="T10" fmla="*/ 0 w 140"/>
                <a:gd name="T11" fmla="*/ 0 h 96"/>
                <a:gd name="T12" fmla="*/ 0 w 140"/>
                <a:gd name="T13" fmla="*/ 0 h 96"/>
                <a:gd name="T14" fmla="*/ 0 60000 65536"/>
                <a:gd name="T15" fmla="*/ 0 60000 65536"/>
                <a:gd name="T16" fmla="*/ 0 60000 65536"/>
                <a:gd name="T17" fmla="*/ 0 60000 65536"/>
                <a:gd name="T18" fmla="*/ 0 60000 65536"/>
                <a:gd name="T19" fmla="*/ 0 60000 65536"/>
                <a:gd name="T20" fmla="*/ 0 60000 65536"/>
                <a:gd name="T21" fmla="*/ 0 w 140"/>
                <a:gd name="T22" fmla="*/ 0 h 96"/>
                <a:gd name="T23" fmla="*/ 140 w 1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96">
                  <a:moveTo>
                    <a:pt x="40" y="96"/>
                  </a:moveTo>
                  <a:lnTo>
                    <a:pt x="0" y="96"/>
                  </a:lnTo>
                  <a:lnTo>
                    <a:pt x="0" y="55"/>
                  </a:lnTo>
                  <a:lnTo>
                    <a:pt x="100" y="0"/>
                  </a:lnTo>
                  <a:lnTo>
                    <a:pt x="140" y="0"/>
                  </a:lnTo>
                  <a:lnTo>
                    <a:pt x="140" y="41"/>
                  </a:lnTo>
                  <a:lnTo>
                    <a:pt x="40" y="9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5" name="Freeform 135"/>
            <p:cNvSpPr>
              <a:spLocks/>
            </p:cNvSpPr>
            <p:nvPr/>
          </p:nvSpPr>
          <p:spPr bwMode="auto">
            <a:xfrm>
              <a:off x="2488" y="2175"/>
              <a:ext cx="36" cy="27"/>
            </a:xfrm>
            <a:custGeom>
              <a:avLst/>
              <a:gdLst>
                <a:gd name="T0" fmla="*/ 0 w 145"/>
                <a:gd name="T1" fmla="*/ 0 h 105"/>
                <a:gd name="T2" fmla="*/ 0 w 145"/>
                <a:gd name="T3" fmla="*/ 0 h 105"/>
                <a:gd name="T4" fmla="*/ 0 w 145"/>
                <a:gd name="T5" fmla="*/ 0 h 105"/>
                <a:gd name="T6" fmla="*/ 0 w 145"/>
                <a:gd name="T7" fmla="*/ 0 h 105"/>
                <a:gd name="T8" fmla="*/ 0 w 145"/>
                <a:gd name="T9" fmla="*/ 0 h 105"/>
                <a:gd name="T10" fmla="*/ 0 w 145"/>
                <a:gd name="T11" fmla="*/ 0 h 105"/>
                <a:gd name="T12" fmla="*/ 0 w 145"/>
                <a:gd name="T13" fmla="*/ 0 h 105"/>
                <a:gd name="T14" fmla="*/ 0 60000 65536"/>
                <a:gd name="T15" fmla="*/ 0 60000 65536"/>
                <a:gd name="T16" fmla="*/ 0 60000 65536"/>
                <a:gd name="T17" fmla="*/ 0 60000 65536"/>
                <a:gd name="T18" fmla="*/ 0 60000 65536"/>
                <a:gd name="T19" fmla="*/ 0 60000 65536"/>
                <a:gd name="T20" fmla="*/ 0 60000 65536"/>
                <a:gd name="T21" fmla="*/ 0 w 145"/>
                <a:gd name="T22" fmla="*/ 0 h 105"/>
                <a:gd name="T23" fmla="*/ 145 w 14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05">
                  <a:moveTo>
                    <a:pt x="40" y="105"/>
                  </a:moveTo>
                  <a:lnTo>
                    <a:pt x="0" y="105"/>
                  </a:lnTo>
                  <a:lnTo>
                    <a:pt x="0" y="64"/>
                  </a:lnTo>
                  <a:lnTo>
                    <a:pt x="104" y="0"/>
                  </a:lnTo>
                  <a:lnTo>
                    <a:pt x="145" y="0"/>
                  </a:lnTo>
                  <a:lnTo>
                    <a:pt x="145" y="40"/>
                  </a:lnTo>
                  <a:lnTo>
                    <a:pt x="40" y="10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6" name="Freeform 136"/>
            <p:cNvSpPr>
              <a:spLocks/>
            </p:cNvSpPr>
            <p:nvPr/>
          </p:nvSpPr>
          <p:spPr bwMode="auto">
            <a:xfrm>
              <a:off x="2514" y="2157"/>
              <a:ext cx="36" cy="29"/>
            </a:xfrm>
            <a:custGeom>
              <a:avLst/>
              <a:gdLst>
                <a:gd name="T0" fmla="*/ 0 w 145"/>
                <a:gd name="T1" fmla="*/ 0 h 114"/>
                <a:gd name="T2" fmla="*/ 0 w 145"/>
                <a:gd name="T3" fmla="*/ 0 h 114"/>
                <a:gd name="T4" fmla="*/ 0 w 145"/>
                <a:gd name="T5" fmla="*/ 0 h 114"/>
                <a:gd name="T6" fmla="*/ 0 w 145"/>
                <a:gd name="T7" fmla="*/ 0 h 114"/>
                <a:gd name="T8" fmla="*/ 0 w 145"/>
                <a:gd name="T9" fmla="*/ 0 h 114"/>
                <a:gd name="T10" fmla="*/ 0 w 145"/>
                <a:gd name="T11" fmla="*/ 0 h 114"/>
                <a:gd name="T12" fmla="*/ 0 w 145"/>
                <a:gd name="T13" fmla="*/ 0 h 114"/>
                <a:gd name="T14" fmla="*/ 0 60000 65536"/>
                <a:gd name="T15" fmla="*/ 0 60000 65536"/>
                <a:gd name="T16" fmla="*/ 0 60000 65536"/>
                <a:gd name="T17" fmla="*/ 0 60000 65536"/>
                <a:gd name="T18" fmla="*/ 0 60000 65536"/>
                <a:gd name="T19" fmla="*/ 0 60000 65536"/>
                <a:gd name="T20" fmla="*/ 0 60000 65536"/>
                <a:gd name="T21" fmla="*/ 0 w 145"/>
                <a:gd name="T22" fmla="*/ 0 h 114"/>
                <a:gd name="T23" fmla="*/ 145 w 145"/>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14">
                  <a:moveTo>
                    <a:pt x="41" y="114"/>
                  </a:moveTo>
                  <a:lnTo>
                    <a:pt x="0" y="114"/>
                  </a:lnTo>
                  <a:lnTo>
                    <a:pt x="0" y="74"/>
                  </a:lnTo>
                  <a:lnTo>
                    <a:pt x="105" y="0"/>
                  </a:lnTo>
                  <a:lnTo>
                    <a:pt x="145" y="0"/>
                  </a:lnTo>
                  <a:lnTo>
                    <a:pt x="145" y="39"/>
                  </a:lnTo>
                  <a:lnTo>
                    <a:pt x="41" y="11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7" name="Freeform 137"/>
            <p:cNvSpPr>
              <a:spLocks/>
            </p:cNvSpPr>
            <p:nvPr/>
          </p:nvSpPr>
          <p:spPr bwMode="auto">
            <a:xfrm>
              <a:off x="2540" y="2136"/>
              <a:ext cx="35" cy="31"/>
            </a:xfrm>
            <a:custGeom>
              <a:avLst/>
              <a:gdLst>
                <a:gd name="T0" fmla="*/ 0 w 139"/>
                <a:gd name="T1" fmla="*/ 0 h 124"/>
                <a:gd name="T2" fmla="*/ 0 w 139"/>
                <a:gd name="T3" fmla="*/ 0 h 124"/>
                <a:gd name="T4" fmla="*/ 0 w 139"/>
                <a:gd name="T5" fmla="*/ 0 h 124"/>
                <a:gd name="T6" fmla="*/ 0 w 139"/>
                <a:gd name="T7" fmla="*/ 0 h 124"/>
                <a:gd name="T8" fmla="*/ 0 w 139"/>
                <a:gd name="T9" fmla="*/ 0 h 124"/>
                <a:gd name="T10" fmla="*/ 0 w 139"/>
                <a:gd name="T11" fmla="*/ 0 h 124"/>
                <a:gd name="T12" fmla="*/ 0 w 139"/>
                <a:gd name="T13" fmla="*/ 0 h 124"/>
                <a:gd name="T14" fmla="*/ 0 60000 65536"/>
                <a:gd name="T15" fmla="*/ 0 60000 65536"/>
                <a:gd name="T16" fmla="*/ 0 60000 65536"/>
                <a:gd name="T17" fmla="*/ 0 60000 65536"/>
                <a:gd name="T18" fmla="*/ 0 60000 65536"/>
                <a:gd name="T19" fmla="*/ 0 60000 65536"/>
                <a:gd name="T20" fmla="*/ 0 60000 65536"/>
                <a:gd name="T21" fmla="*/ 0 w 139"/>
                <a:gd name="T22" fmla="*/ 0 h 124"/>
                <a:gd name="T23" fmla="*/ 139 w 13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24">
                  <a:moveTo>
                    <a:pt x="40" y="124"/>
                  </a:moveTo>
                  <a:lnTo>
                    <a:pt x="0" y="124"/>
                  </a:lnTo>
                  <a:lnTo>
                    <a:pt x="0" y="85"/>
                  </a:lnTo>
                  <a:lnTo>
                    <a:pt x="99" y="0"/>
                  </a:lnTo>
                  <a:lnTo>
                    <a:pt x="139" y="0"/>
                  </a:lnTo>
                  <a:lnTo>
                    <a:pt x="139" y="39"/>
                  </a:lnTo>
                  <a:lnTo>
                    <a:pt x="40" y="12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8" name="Freeform 138"/>
            <p:cNvSpPr>
              <a:spLocks/>
            </p:cNvSpPr>
            <p:nvPr/>
          </p:nvSpPr>
          <p:spPr bwMode="auto">
            <a:xfrm>
              <a:off x="2565"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40" y="129"/>
                  </a:moveTo>
                  <a:lnTo>
                    <a:pt x="0" y="129"/>
                  </a:lnTo>
                  <a:lnTo>
                    <a:pt x="0" y="90"/>
                  </a:lnTo>
                  <a:lnTo>
                    <a:pt x="104" y="0"/>
                  </a:lnTo>
                  <a:lnTo>
                    <a:pt x="145" y="0"/>
                  </a:lnTo>
                  <a:lnTo>
                    <a:pt x="145" y="40"/>
                  </a:lnTo>
                  <a:lnTo>
                    <a:pt x="40" y="12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39" name="Freeform 139"/>
            <p:cNvSpPr>
              <a:spLocks/>
            </p:cNvSpPr>
            <p:nvPr/>
          </p:nvSpPr>
          <p:spPr bwMode="auto">
            <a:xfrm>
              <a:off x="2591"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41" y="139"/>
                  </a:moveTo>
                  <a:lnTo>
                    <a:pt x="0" y="139"/>
                  </a:lnTo>
                  <a:lnTo>
                    <a:pt x="0" y="99"/>
                  </a:lnTo>
                  <a:lnTo>
                    <a:pt x="101" y="0"/>
                  </a:lnTo>
                  <a:lnTo>
                    <a:pt x="140" y="0"/>
                  </a:lnTo>
                  <a:lnTo>
                    <a:pt x="140" y="40"/>
                  </a:lnTo>
                  <a:lnTo>
                    <a:pt x="41" y="1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0" name="Freeform 140"/>
            <p:cNvSpPr>
              <a:spLocks/>
            </p:cNvSpPr>
            <p:nvPr/>
          </p:nvSpPr>
          <p:spPr bwMode="auto">
            <a:xfrm>
              <a:off x="2616" y="2061"/>
              <a:ext cx="36" cy="37"/>
            </a:xfrm>
            <a:custGeom>
              <a:avLst/>
              <a:gdLst>
                <a:gd name="T0" fmla="*/ 0 w 143"/>
                <a:gd name="T1" fmla="*/ 0 h 150"/>
                <a:gd name="T2" fmla="*/ 0 w 143"/>
                <a:gd name="T3" fmla="*/ 0 h 150"/>
                <a:gd name="T4" fmla="*/ 0 w 143"/>
                <a:gd name="T5" fmla="*/ 0 h 150"/>
                <a:gd name="T6" fmla="*/ 0 w 143"/>
                <a:gd name="T7" fmla="*/ 0 h 150"/>
                <a:gd name="T8" fmla="*/ 0 w 143"/>
                <a:gd name="T9" fmla="*/ 0 h 150"/>
                <a:gd name="T10" fmla="*/ 0 w 143"/>
                <a:gd name="T11" fmla="*/ 0 h 150"/>
                <a:gd name="T12" fmla="*/ 0 w 143"/>
                <a:gd name="T13" fmla="*/ 0 h 150"/>
                <a:gd name="T14" fmla="*/ 0 60000 65536"/>
                <a:gd name="T15" fmla="*/ 0 60000 65536"/>
                <a:gd name="T16" fmla="*/ 0 60000 65536"/>
                <a:gd name="T17" fmla="*/ 0 60000 65536"/>
                <a:gd name="T18" fmla="*/ 0 60000 65536"/>
                <a:gd name="T19" fmla="*/ 0 60000 65536"/>
                <a:gd name="T20" fmla="*/ 0 60000 65536"/>
                <a:gd name="T21" fmla="*/ 0 w 143"/>
                <a:gd name="T22" fmla="*/ 0 h 150"/>
                <a:gd name="T23" fmla="*/ 143 w 143"/>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0">
                  <a:moveTo>
                    <a:pt x="39" y="150"/>
                  </a:moveTo>
                  <a:lnTo>
                    <a:pt x="0" y="150"/>
                  </a:lnTo>
                  <a:lnTo>
                    <a:pt x="0" y="110"/>
                  </a:lnTo>
                  <a:lnTo>
                    <a:pt x="104" y="0"/>
                  </a:lnTo>
                  <a:lnTo>
                    <a:pt x="143" y="0"/>
                  </a:lnTo>
                  <a:lnTo>
                    <a:pt x="143" y="40"/>
                  </a:lnTo>
                  <a:lnTo>
                    <a:pt x="39" y="15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1" name="Freeform 141"/>
            <p:cNvSpPr>
              <a:spLocks/>
            </p:cNvSpPr>
            <p:nvPr/>
          </p:nvSpPr>
          <p:spPr bwMode="auto">
            <a:xfrm>
              <a:off x="2642" y="2032"/>
              <a:ext cx="35" cy="39"/>
            </a:xfrm>
            <a:custGeom>
              <a:avLst/>
              <a:gdLst>
                <a:gd name="T0" fmla="*/ 0 w 140"/>
                <a:gd name="T1" fmla="*/ 0 h 154"/>
                <a:gd name="T2" fmla="*/ 0 w 140"/>
                <a:gd name="T3" fmla="*/ 0 h 154"/>
                <a:gd name="T4" fmla="*/ 0 w 140"/>
                <a:gd name="T5" fmla="*/ 0 h 154"/>
                <a:gd name="T6" fmla="*/ 0 w 140"/>
                <a:gd name="T7" fmla="*/ 0 h 154"/>
                <a:gd name="T8" fmla="*/ 0 w 140"/>
                <a:gd name="T9" fmla="*/ 0 h 154"/>
                <a:gd name="T10" fmla="*/ 0 w 140"/>
                <a:gd name="T11" fmla="*/ 0 h 154"/>
                <a:gd name="T12" fmla="*/ 0 w 140"/>
                <a:gd name="T13" fmla="*/ 0 h 154"/>
                <a:gd name="T14" fmla="*/ 0 60000 65536"/>
                <a:gd name="T15" fmla="*/ 0 60000 65536"/>
                <a:gd name="T16" fmla="*/ 0 60000 65536"/>
                <a:gd name="T17" fmla="*/ 0 60000 65536"/>
                <a:gd name="T18" fmla="*/ 0 60000 65536"/>
                <a:gd name="T19" fmla="*/ 0 60000 65536"/>
                <a:gd name="T20" fmla="*/ 0 60000 65536"/>
                <a:gd name="T21" fmla="*/ 0 w 140"/>
                <a:gd name="T22" fmla="*/ 0 h 154"/>
                <a:gd name="T23" fmla="*/ 140 w 140"/>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54">
                  <a:moveTo>
                    <a:pt x="39" y="154"/>
                  </a:moveTo>
                  <a:lnTo>
                    <a:pt x="0" y="154"/>
                  </a:lnTo>
                  <a:lnTo>
                    <a:pt x="0" y="114"/>
                  </a:lnTo>
                  <a:lnTo>
                    <a:pt x="99" y="0"/>
                  </a:lnTo>
                  <a:lnTo>
                    <a:pt x="140" y="0"/>
                  </a:lnTo>
                  <a:lnTo>
                    <a:pt x="140" y="40"/>
                  </a:lnTo>
                  <a:lnTo>
                    <a:pt x="39" y="15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2" name="Freeform 142"/>
            <p:cNvSpPr>
              <a:spLocks/>
            </p:cNvSpPr>
            <p:nvPr/>
          </p:nvSpPr>
          <p:spPr bwMode="auto">
            <a:xfrm>
              <a:off x="2667" y="2001"/>
              <a:ext cx="36" cy="42"/>
            </a:xfrm>
            <a:custGeom>
              <a:avLst/>
              <a:gdLst>
                <a:gd name="T0" fmla="*/ 0 w 145"/>
                <a:gd name="T1" fmla="*/ 0 h 165"/>
                <a:gd name="T2" fmla="*/ 0 w 145"/>
                <a:gd name="T3" fmla="*/ 0 h 165"/>
                <a:gd name="T4" fmla="*/ 0 w 145"/>
                <a:gd name="T5" fmla="*/ 0 h 165"/>
                <a:gd name="T6" fmla="*/ 0 w 145"/>
                <a:gd name="T7" fmla="*/ 0 h 165"/>
                <a:gd name="T8" fmla="*/ 0 w 145"/>
                <a:gd name="T9" fmla="*/ 0 h 165"/>
                <a:gd name="T10" fmla="*/ 0 w 145"/>
                <a:gd name="T11" fmla="*/ 0 h 165"/>
                <a:gd name="T12" fmla="*/ 0 w 145"/>
                <a:gd name="T13" fmla="*/ 0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41" y="165"/>
                  </a:moveTo>
                  <a:lnTo>
                    <a:pt x="0" y="165"/>
                  </a:lnTo>
                  <a:lnTo>
                    <a:pt x="0" y="125"/>
                  </a:lnTo>
                  <a:lnTo>
                    <a:pt x="105" y="0"/>
                  </a:lnTo>
                  <a:lnTo>
                    <a:pt x="145" y="0"/>
                  </a:lnTo>
                  <a:lnTo>
                    <a:pt x="145" y="40"/>
                  </a:lnTo>
                  <a:lnTo>
                    <a:pt x="41" y="16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3" name="Freeform 143"/>
            <p:cNvSpPr>
              <a:spLocks/>
            </p:cNvSpPr>
            <p:nvPr/>
          </p:nvSpPr>
          <p:spPr bwMode="auto">
            <a:xfrm>
              <a:off x="2693" y="1968"/>
              <a:ext cx="36" cy="43"/>
            </a:xfrm>
            <a:custGeom>
              <a:avLst/>
              <a:gdLst>
                <a:gd name="T0" fmla="*/ 0 w 145"/>
                <a:gd name="T1" fmla="*/ 0 h 173"/>
                <a:gd name="T2" fmla="*/ 0 w 145"/>
                <a:gd name="T3" fmla="*/ 0 h 173"/>
                <a:gd name="T4" fmla="*/ 0 w 145"/>
                <a:gd name="T5" fmla="*/ 0 h 173"/>
                <a:gd name="T6" fmla="*/ 0 w 145"/>
                <a:gd name="T7" fmla="*/ 0 h 173"/>
                <a:gd name="T8" fmla="*/ 0 w 145"/>
                <a:gd name="T9" fmla="*/ 0 h 173"/>
                <a:gd name="T10" fmla="*/ 0 w 145"/>
                <a:gd name="T11" fmla="*/ 0 h 173"/>
                <a:gd name="T12" fmla="*/ 0 w 145"/>
                <a:gd name="T13" fmla="*/ 0 h 173"/>
                <a:gd name="T14" fmla="*/ 0 60000 65536"/>
                <a:gd name="T15" fmla="*/ 0 60000 65536"/>
                <a:gd name="T16" fmla="*/ 0 60000 65536"/>
                <a:gd name="T17" fmla="*/ 0 60000 65536"/>
                <a:gd name="T18" fmla="*/ 0 60000 65536"/>
                <a:gd name="T19" fmla="*/ 0 60000 65536"/>
                <a:gd name="T20" fmla="*/ 0 60000 65536"/>
                <a:gd name="T21" fmla="*/ 0 w 145"/>
                <a:gd name="T22" fmla="*/ 0 h 173"/>
                <a:gd name="T23" fmla="*/ 145 w 145"/>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73">
                  <a:moveTo>
                    <a:pt x="40" y="173"/>
                  </a:moveTo>
                  <a:lnTo>
                    <a:pt x="0" y="173"/>
                  </a:lnTo>
                  <a:lnTo>
                    <a:pt x="0" y="133"/>
                  </a:lnTo>
                  <a:lnTo>
                    <a:pt x="104" y="0"/>
                  </a:lnTo>
                  <a:lnTo>
                    <a:pt x="145" y="0"/>
                  </a:lnTo>
                  <a:lnTo>
                    <a:pt x="145" y="39"/>
                  </a:lnTo>
                  <a:lnTo>
                    <a:pt x="40" y="17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4" name="Freeform 144"/>
            <p:cNvSpPr>
              <a:spLocks/>
            </p:cNvSpPr>
            <p:nvPr/>
          </p:nvSpPr>
          <p:spPr bwMode="auto">
            <a:xfrm>
              <a:off x="2719"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41" y="184"/>
                  </a:moveTo>
                  <a:lnTo>
                    <a:pt x="0" y="184"/>
                  </a:lnTo>
                  <a:lnTo>
                    <a:pt x="0" y="145"/>
                  </a:lnTo>
                  <a:lnTo>
                    <a:pt x="101" y="0"/>
                  </a:lnTo>
                  <a:lnTo>
                    <a:pt x="140" y="0"/>
                  </a:lnTo>
                  <a:lnTo>
                    <a:pt x="140" y="40"/>
                  </a:lnTo>
                  <a:lnTo>
                    <a:pt x="41" y="18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5" name="Freeform 145"/>
            <p:cNvSpPr>
              <a:spLocks/>
            </p:cNvSpPr>
            <p:nvPr/>
          </p:nvSpPr>
          <p:spPr bwMode="auto">
            <a:xfrm>
              <a:off x="2744" y="1893"/>
              <a:ext cx="36" cy="49"/>
            </a:xfrm>
            <a:custGeom>
              <a:avLst/>
              <a:gdLst>
                <a:gd name="T0" fmla="*/ 0 w 143"/>
                <a:gd name="T1" fmla="*/ 0 h 194"/>
                <a:gd name="T2" fmla="*/ 0 w 143"/>
                <a:gd name="T3" fmla="*/ 0 h 194"/>
                <a:gd name="T4" fmla="*/ 0 w 143"/>
                <a:gd name="T5" fmla="*/ 0 h 194"/>
                <a:gd name="T6" fmla="*/ 0 w 143"/>
                <a:gd name="T7" fmla="*/ 0 h 194"/>
                <a:gd name="T8" fmla="*/ 0 w 143"/>
                <a:gd name="T9" fmla="*/ 0 h 194"/>
                <a:gd name="T10" fmla="*/ 0 w 143"/>
                <a:gd name="T11" fmla="*/ 0 h 194"/>
                <a:gd name="T12" fmla="*/ 0 w 143"/>
                <a:gd name="T13" fmla="*/ 0 h 194"/>
                <a:gd name="T14" fmla="*/ 0 60000 65536"/>
                <a:gd name="T15" fmla="*/ 0 60000 65536"/>
                <a:gd name="T16" fmla="*/ 0 60000 65536"/>
                <a:gd name="T17" fmla="*/ 0 60000 65536"/>
                <a:gd name="T18" fmla="*/ 0 60000 65536"/>
                <a:gd name="T19" fmla="*/ 0 60000 65536"/>
                <a:gd name="T20" fmla="*/ 0 60000 65536"/>
                <a:gd name="T21" fmla="*/ 0 w 143"/>
                <a:gd name="T22" fmla="*/ 0 h 194"/>
                <a:gd name="T23" fmla="*/ 143 w 143"/>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4">
                  <a:moveTo>
                    <a:pt x="39" y="194"/>
                  </a:moveTo>
                  <a:lnTo>
                    <a:pt x="0" y="194"/>
                  </a:lnTo>
                  <a:lnTo>
                    <a:pt x="0" y="154"/>
                  </a:lnTo>
                  <a:lnTo>
                    <a:pt x="104" y="0"/>
                  </a:lnTo>
                  <a:lnTo>
                    <a:pt x="143" y="0"/>
                  </a:lnTo>
                  <a:lnTo>
                    <a:pt x="143" y="39"/>
                  </a:lnTo>
                  <a:lnTo>
                    <a:pt x="39" y="19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6" name="Freeform 146"/>
            <p:cNvSpPr>
              <a:spLocks/>
            </p:cNvSpPr>
            <p:nvPr/>
          </p:nvSpPr>
          <p:spPr bwMode="auto">
            <a:xfrm>
              <a:off x="2770"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39" y="199"/>
                  </a:moveTo>
                  <a:lnTo>
                    <a:pt x="0" y="199"/>
                  </a:lnTo>
                  <a:lnTo>
                    <a:pt x="0" y="160"/>
                  </a:lnTo>
                  <a:lnTo>
                    <a:pt x="99" y="0"/>
                  </a:lnTo>
                  <a:lnTo>
                    <a:pt x="139" y="0"/>
                  </a:lnTo>
                  <a:lnTo>
                    <a:pt x="139" y="41"/>
                  </a:lnTo>
                  <a:lnTo>
                    <a:pt x="39" y="19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7" name="Freeform 147"/>
            <p:cNvSpPr>
              <a:spLocks/>
            </p:cNvSpPr>
            <p:nvPr/>
          </p:nvSpPr>
          <p:spPr bwMode="auto">
            <a:xfrm>
              <a:off x="2795"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40" y="209"/>
                  </a:moveTo>
                  <a:lnTo>
                    <a:pt x="0" y="209"/>
                  </a:lnTo>
                  <a:lnTo>
                    <a:pt x="0" y="168"/>
                  </a:lnTo>
                  <a:lnTo>
                    <a:pt x="105" y="0"/>
                  </a:lnTo>
                  <a:lnTo>
                    <a:pt x="144" y="0"/>
                  </a:lnTo>
                  <a:lnTo>
                    <a:pt x="144" y="39"/>
                  </a:lnTo>
                  <a:lnTo>
                    <a:pt x="40" y="20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8" name="Freeform 148"/>
            <p:cNvSpPr>
              <a:spLocks/>
            </p:cNvSpPr>
            <p:nvPr/>
          </p:nvSpPr>
          <p:spPr bwMode="auto">
            <a:xfrm>
              <a:off x="2821" y="1766"/>
              <a:ext cx="35" cy="55"/>
            </a:xfrm>
            <a:custGeom>
              <a:avLst/>
              <a:gdLst>
                <a:gd name="T0" fmla="*/ 0 w 140"/>
                <a:gd name="T1" fmla="*/ 0 h 219"/>
                <a:gd name="T2" fmla="*/ 0 w 140"/>
                <a:gd name="T3" fmla="*/ 0 h 219"/>
                <a:gd name="T4" fmla="*/ 0 w 140"/>
                <a:gd name="T5" fmla="*/ 0 h 219"/>
                <a:gd name="T6" fmla="*/ 0 w 140"/>
                <a:gd name="T7" fmla="*/ 0 h 219"/>
                <a:gd name="T8" fmla="*/ 0 w 140"/>
                <a:gd name="T9" fmla="*/ 0 h 219"/>
                <a:gd name="T10" fmla="*/ 0 w 140"/>
                <a:gd name="T11" fmla="*/ 0 h 219"/>
                <a:gd name="T12" fmla="*/ 0 w 140"/>
                <a:gd name="T13" fmla="*/ 0 h 219"/>
                <a:gd name="T14" fmla="*/ 0 60000 65536"/>
                <a:gd name="T15" fmla="*/ 0 60000 65536"/>
                <a:gd name="T16" fmla="*/ 0 60000 65536"/>
                <a:gd name="T17" fmla="*/ 0 60000 65536"/>
                <a:gd name="T18" fmla="*/ 0 60000 65536"/>
                <a:gd name="T19" fmla="*/ 0 60000 65536"/>
                <a:gd name="T20" fmla="*/ 0 60000 65536"/>
                <a:gd name="T21" fmla="*/ 0 w 140"/>
                <a:gd name="T22" fmla="*/ 0 h 219"/>
                <a:gd name="T23" fmla="*/ 140 w 140"/>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19">
                  <a:moveTo>
                    <a:pt x="39" y="219"/>
                  </a:moveTo>
                  <a:lnTo>
                    <a:pt x="0" y="219"/>
                  </a:lnTo>
                  <a:lnTo>
                    <a:pt x="0" y="180"/>
                  </a:lnTo>
                  <a:lnTo>
                    <a:pt x="99" y="0"/>
                  </a:lnTo>
                  <a:lnTo>
                    <a:pt x="140" y="0"/>
                  </a:lnTo>
                  <a:lnTo>
                    <a:pt x="140" y="40"/>
                  </a:lnTo>
                  <a:lnTo>
                    <a:pt x="39" y="21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49" name="Freeform 149"/>
            <p:cNvSpPr>
              <a:spLocks/>
            </p:cNvSpPr>
            <p:nvPr/>
          </p:nvSpPr>
          <p:spPr bwMode="auto">
            <a:xfrm>
              <a:off x="2846" y="1720"/>
              <a:ext cx="36" cy="56"/>
            </a:xfrm>
            <a:custGeom>
              <a:avLst/>
              <a:gdLst>
                <a:gd name="T0" fmla="*/ 0 w 145"/>
                <a:gd name="T1" fmla="*/ 0 h 223"/>
                <a:gd name="T2" fmla="*/ 0 w 145"/>
                <a:gd name="T3" fmla="*/ 0 h 223"/>
                <a:gd name="T4" fmla="*/ 0 w 145"/>
                <a:gd name="T5" fmla="*/ 0 h 223"/>
                <a:gd name="T6" fmla="*/ 0 w 145"/>
                <a:gd name="T7" fmla="*/ 0 h 223"/>
                <a:gd name="T8" fmla="*/ 0 w 145"/>
                <a:gd name="T9" fmla="*/ 0 h 223"/>
                <a:gd name="T10" fmla="*/ 0 w 145"/>
                <a:gd name="T11" fmla="*/ 0 h 223"/>
                <a:gd name="T12" fmla="*/ 0 w 145"/>
                <a:gd name="T13" fmla="*/ 0 h 223"/>
                <a:gd name="T14" fmla="*/ 0 60000 65536"/>
                <a:gd name="T15" fmla="*/ 0 60000 65536"/>
                <a:gd name="T16" fmla="*/ 0 60000 65536"/>
                <a:gd name="T17" fmla="*/ 0 60000 65536"/>
                <a:gd name="T18" fmla="*/ 0 60000 65536"/>
                <a:gd name="T19" fmla="*/ 0 60000 65536"/>
                <a:gd name="T20" fmla="*/ 0 60000 65536"/>
                <a:gd name="T21" fmla="*/ 0 w 145"/>
                <a:gd name="T22" fmla="*/ 0 h 223"/>
                <a:gd name="T23" fmla="*/ 145 w 145"/>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3">
                  <a:moveTo>
                    <a:pt x="41" y="223"/>
                  </a:moveTo>
                  <a:lnTo>
                    <a:pt x="0" y="223"/>
                  </a:lnTo>
                  <a:lnTo>
                    <a:pt x="0" y="183"/>
                  </a:lnTo>
                  <a:lnTo>
                    <a:pt x="105" y="0"/>
                  </a:lnTo>
                  <a:lnTo>
                    <a:pt x="145" y="0"/>
                  </a:lnTo>
                  <a:lnTo>
                    <a:pt x="145" y="39"/>
                  </a:lnTo>
                  <a:lnTo>
                    <a:pt x="41" y="22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50" name="Freeform 150"/>
            <p:cNvSpPr>
              <a:spLocks/>
            </p:cNvSpPr>
            <p:nvPr/>
          </p:nvSpPr>
          <p:spPr bwMode="auto">
            <a:xfrm>
              <a:off x="2873" y="1672"/>
              <a:ext cx="35" cy="58"/>
            </a:xfrm>
            <a:custGeom>
              <a:avLst/>
              <a:gdLst>
                <a:gd name="T0" fmla="*/ 0 w 144"/>
                <a:gd name="T1" fmla="*/ 0 h 234"/>
                <a:gd name="T2" fmla="*/ 0 w 144"/>
                <a:gd name="T3" fmla="*/ 0 h 234"/>
                <a:gd name="T4" fmla="*/ 0 w 144"/>
                <a:gd name="T5" fmla="*/ 0 h 234"/>
                <a:gd name="T6" fmla="*/ 0 w 144"/>
                <a:gd name="T7" fmla="*/ 0 h 234"/>
                <a:gd name="T8" fmla="*/ 0 w 144"/>
                <a:gd name="T9" fmla="*/ 0 h 234"/>
                <a:gd name="T10" fmla="*/ 0 w 144"/>
                <a:gd name="T11" fmla="*/ 0 h 234"/>
                <a:gd name="T12" fmla="*/ 0 w 144"/>
                <a:gd name="T13" fmla="*/ 0 h 234"/>
                <a:gd name="T14" fmla="*/ 0 60000 65536"/>
                <a:gd name="T15" fmla="*/ 0 60000 65536"/>
                <a:gd name="T16" fmla="*/ 0 60000 65536"/>
                <a:gd name="T17" fmla="*/ 0 60000 65536"/>
                <a:gd name="T18" fmla="*/ 0 60000 65536"/>
                <a:gd name="T19" fmla="*/ 0 60000 65536"/>
                <a:gd name="T20" fmla="*/ 0 60000 65536"/>
                <a:gd name="T21" fmla="*/ 0 w 144"/>
                <a:gd name="T22" fmla="*/ 0 h 234"/>
                <a:gd name="T23" fmla="*/ 144 w 1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34">
                  <a:moveTo>
                    <a:pt x="40" y="234"/>
                  </a:moveTo>
                  <a:lnTo>
                    <a:pt x="0" y="234"/>
                  </a:lnTo>
                  <a:lnTo>
                    <a:pt x="0" y="195"/>
                  </a:lnTo>
                  <a:lnTo>
                    <a:pt x="104" y="0"/>
                  </a:lnTo>
                  <a:lnTo>
                    <a:pt x="144" y="0"/>
                  </a:lnTo>
                  <a:lnTo>
                    <a:pt x="144" y="39"/>
                  </a:lnTo>
                  <a:lnTo>
                    <a:pt x="40" y="23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51" name="Freeform 151"/>
            <p:cNvSpPr>
              <a:spLocks/>
            </p:cNvSpPr>
            <p:nvPr/>
          </p:nvSpPr>
          <p:spPr bwMode="auto">
            <a:xfrm>
              <a:off x="2899" y="1621"/>
              <a:ext cx="35" cy="61"/>
            </a:xfrm>
            <a:custGeom>
              <a:avLst/>
              <a:gdLst>
                <a:gd name="T0" fmla="*/ 0 w 140"/>
                <a:gd name="T1" fmla="*/ 0 h 243"/>
                <a:gd name="T2" fmla="*/ 0 w 140"/>
                <a:gd name="T3" fmla="*/ 0 h 243"/>
                <a:gd name="T4" fmla="*/ 0 w 140"/>
                <a:gd name="T5" fmla="*/ 0 h 243"/>
                <a:gd name="T6" fmla="*/ 0 w 140"/>
                <a:gd name="T7" fmla="*/ 0 h 243"/>
                <a:gd name="T8" fmla="*/ 0 w 140"/>
                <a:gd name="T9" fmla="*/ 0 h 243"/>
                <a:gd name="T10" fmla="*/ 0 w 140"/>
                <a:gd name="T11" fmla="*/ 0 h 243"/>
                <a:gd name="T12" fmla="*/ 0 w 140"/>
                <a:gd name="T13" fmla="*/ 0 h 243"/>
                <a:gd name="T14" fmla="*/ 0 60000 65536"/>
                <a:gd name="T15" fmla="*/ 0 60000 65536"/>
                <a:gd name="T16" fmla="*/ 0 60000 65536"/>
                <a:gd name="T17" fmla="*/ 0 60000 65536"/>
                <a:gd name="T18" fmla="*/ 0 60000 65536"/>
                <a:gd name="T19" fmla="*/ 0 60000 65536"/>
                <a:gd name="T20" fmla="*/ 0 60000 65536"/>
                <a:gd name="T21" fmla="*/ 0 w 140"/>
                <a:gd name="T22" fmla="*/ 0 h 243"/>
                <a:gd name="T23" fmla="*/ 140 w 140"/>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43">
                  <a:moveTo>
                    <a:pt x="40" y="243"/>
                  </a:moveTo>
                  <a:lnTo>
                    <a:pt x="0" y="243"/>
                  </a:lnTo>
                  <a:lnTo>
                    <a:pt x="0" y="204"/>
                  </a:lnTo>
                  <a:lnTo>
                    <a:pt x="99" y="0"/>
                  </a:lnTo>
                  <a:lnTo>
                    <a:pt x="140" y="0"/>
                  </a:lnTo>
                  <a:lnTo>
                    <a:pt x="140" y="40"/>
                  </a:lnTo>
                  <a:lnTo>
                    <a:pt x="40" y="24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52" name="Freeform 152"/>
            <p:cNvSpPr>
              <a:spLocks/>
            </p:cNvSpPr>
            <p:nvPr/>
          </p:nvSpPr>
          <p:spPr bwMode="auto">
            <a:xfrm>
              <a:off x="2923" y="1571"/>
              <a:ext cx="35" cy="60"/>
            </a:xfrm>
            <a:custGeom>
              <a:avLst/>
              <a:gdLst>
                <a:gd name="T0" fmla="*/ 0 w 140"/>
                <a:gd name="T1" fmla="*/ 0 h 239"/>
                <a:gd name="T2" fmla="*/ 0 w 140"/>
                <a:gd name="T3" fmla="*/ 0 h 239"/>
                <a:gd name="T4" fmla="*/ 0 w 140"/>
                <a:gd name="T5" fmla="*/ 0 h 239"/>
                <a:gd name="T6" fmla="*/ 0 w 140"/>
                <a:gd name="T7" fmla="*/ 0 h 239"/>
                <a:gd name="T8" fmla="*/ 0 w 140"/>
                <a:gd name="T9" fmla="*/ 0 h 239"/>
                <a:gd name="T10" fmla="*/ 0 w 140"/>
                <a:gd name="T11" fmla="*/ 0 h 239"/>
                <a:gd name="T12" fmla="*/ 0 w 140"/>
                <a:gd name="T13" fmla="*/ 0 h 239"/>
                <a:gd name="T14" fmla="*/ 0 60000 65536"/>
                <a:gd name="T15" fmla="*/ 0 60000 65536"/>
                <a:gd name="T16" fmla="*/ 0 60000 65536"/>
                <a:gd name="T17" fmla="*/ 0 60000 65536"/>
                <a:gd name="T18" fmla="*/ 0 60000 65536"/>
                <a:gd name="T19" fmla="*/ 0 60000 65536"/>
                <a:gd name="T20" fmla="*/ 0 60000 65536"/>
                <a:gd name="T21" fmla="*/ 0 w 140"/>
                <a:gd name="T22" fmla="*/ 0 h 239"/>
                <a:gd name="T23" fmla="*/ 140 w 140"/>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39">
                  <a:moveTo>
                    <a:pt x="41" y="239"/>
                  </a:moveTo>
                  <a:lnTo>
                    <a:pt x="0" y="239"/>
                  </a:lnTo>
                  <a:lnTo>
                    <a:pt x="0" y="199"/>
                  </a:lnTo>
                  <a:lnTo>
                    <a:pt x="101" y="0"/>
                  </a:lnTo>
                  <a:lnTo>
                    <a:pt x="140" y="0"/>
                  </a:lnTo>
                  <a:lnTo>
                    <a:pt x="140" y="40"/>
                  </a:lnTo>
                  <a:lnTo>
                    <a:pt x="41" y="2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453" name="Freeform 153"/>
            <p:cNvSpPr>
              <a:spLocks/>
            </p:cNvSpPr>
            <p:nvPr/>
          </p:nvSpPr>
          <p:spPr bwMode="auto">
            <a:xfrm>
              <a:off x="1163" y="24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54" name="Freeform 154"/>
            <p:cNvSpPr>
              <a:spLocks/>
            </p:cNvSpPr>
            <p:nvPr/>
          </p:nvSpPr>
          <p:spPr bwMode="auto">
            <a:xfrm>
              <a:off x="1163" y="2223"/>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55" name="Freeform 155"/>
            <p:cNvSpPr>
              <a:spLocks/>
            </p:cNvSpPr>
            <p:nvPr/>
          </p:nvSpPr>
          <p:spPr bwMode="auto">
            <a:xfrm>
              <a:off x="1163" y="200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56" name="Freeform 156"/>
            <p:cNvSpPr>
              <a:spLocks/>
            </p:cNvSpPr>
            <p:nvPr/>
          </p:nvSpPr>
          <p:spPr bwMode="auto">
            <a:xfrm>
              <a:off x="1163" y="178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57" name="Freeform 157"/>
            <p:cNvSpPr>
              <a:spLocks/>
            </p:cNvSpPr>
            <p:nvPr/>
          </p:nvSpPr>
          <p:spPr bwMode="auto">
            <a:xfrm>
              <a:off x="1163" y="157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58" name="Freeform 158"/>
            <p:cNvSpPr>
              <a:spLocks/>
            </p:cNvSpPr>
            <p:nvPr/>
          </p:nvSpPr>
          <p:spPr bwMode="auto">
            <a:xfrm>
              <a:off x="1163" y="135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59" name="Freeform 159"/>
            <p:cNvSpPr>
              <a:spLocks/>
            </p:cNvSpPr>
            <p:nvPr/>
          </p:nvSpPr>
          <p:spPr bwMode="auto">
            <a:xfrm>
              <a:off x="1163" y="11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0" name="Freeform 160"/>
            <p:cNvSpPr>
              <a:spLocks/>
            </p:cNvSpPr>
            <p:nvPr/>
          </p:nvSpPr>
          <p:spPr bwMode="auto">
            <a:xfrm>
              <a:off x="1163" y="92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1" name="Freeform 161"/>
            <p:cNvSpPr>
              <a:spLocks/>
            </p:cNvSpPr>
            <p:nvPr/>
          </p:nvSpPr>
          <p:spPr bwMode="auto">
            <a:xfrm>
              <a:off x="1163"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2" name="Freeform 162"/>
            <p:cNvSpPr>
              <a:spLocks/>
            </p:cNvSpPr>
            <p:nvPr/>
          </p:nvSpPr>
          <p:spPr bwMode="auto">
            <a:xfrm>
              <a:off x="1418"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3" name="Freeform 163"/>
            <p:cNvSpPr>
              <a:spLocks/>
            </p:cNvSpPr>
            <p:nvPr/>
          </p:nvSpPr>
          <p:spPr bwMode="auto">
            <a:xfrm>
              <a:off x="1674"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4" name="Freeform 164"/>
            <p:cNvSpPr>
              <a:spLocks/>
            </p:cNvSpPr>
            <p:nvPr/>
          </p:nvSpPr>
          <p:spPr bwMode="auto">
            <a:xfrm>
              <a:off x="1930"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5" name="Freeform 165"/>
            <p:cNvSpPr>
              <a:spLocks/>
            </p:cNvSpPr>
            <p:nvPr/>
          </p:nvSpPr>
          <p:spPr bwMode="auto">
            <a:xfrm>
              <a:off x="2187"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6" name="Freeform 166"/>
            <p:cNvSpPr>
              <a:spLocks/>
            </p:cNvSpPr>
            <p:nvPr/>
          </p:nvSpPr>
          <p:spPr bwMode="auto">
            <a:xfrm>
              <a:off x="2442"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7" name="Freeform 167"/>
            <p:cNvSpPr>
              <a:spLocks/>
            </p:cNvSpPr>
            <p:nvPr/>
          </p:nvSpPr>
          <p:spPr bwMode="auto">
            <a:xfrm>
              <a:off x="2698"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8" name="Freeform 168"/>
            <p:cNvSpPr>
              <a:spLocks/>
            </p:cNvSpPr>
            <p:nvPr/>
          </p:nvSpPr>
          <p:spPr bwMode="auto">
            <a:xfrm>
              <a:off x="2955"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69" name="Freeform 169"/>
            <p:cNvSpPr>
              <a:spLocks/>
            </p:cNvSpPr>
            <p:nvPr/>
          </p:nvSpPr>
          <p:spPr bwMode="auto">
            <a:xfrm>
              <a:off x="1163" y="921"/>
              <a:ext cx="1" cy="1518"/>
            </a:xfrm>
            <a:custGeom>
              <a:avLst/>
              <a:gdLst>
                <a:gd name="T0" fmla="*/ 0 w 1"/>
                <a:gd name="T1" fmla="*/ 4 h 5087"/>
                <a:gd name="T2" fmla="*/ 0 w 1"/>
                <a:gd name="T3" fmla="*/ 0 h 5087"/>
                <a:gd name="T4" fmla="*/ 0 w 1"/>
                <a:gd name="T5" fmla="*/ 0 h 5087"/>
                <a:gd name="T6" fmla="*/ 0 60000 65536"/>
                <a:gd name="T7" fmla="*/ 0 60000 65536"/>
                <a:gd name="T8" fmla="*/ 0 60000 65536"/>
                <a:gd name="T9" fmla="*/ 0 w 1"/>
                <a:gd name="T10" fmla="*/ 0 h 5087"/>
                <a:gd name="T11" fmla="*/ 1 w 1"/>
                <a:gd name="T12" fmla="*/ 5087 h 5087"/>
              </a:gdLst>
              <a:ahLst/>
              <a:cxnLst>
                <a:cxn ang="T6">
                  <a:pos x="T0" y="T1"/>
                </a:cxn>
                <a:cxn ang="T7">
                  <a:pos x="T2" y="T3"/>
                </a:cxn>
                <a:cxn ang="T8">
                  <a:pos x="T4" y="T5"/>
                </a:cxn>
              </a:cxnLst>
              <a:rect l="T9" t="T10" r="T11" b="T12"/>
              <a:pathLst>
                <a:path w="1" h="5087">
                  <a:moveTo>
                    <a:pt x="0" y="5087"/>
                  </a:moveTo>
                  <a:lnTo>
                    <a:pt x="0" y="4"/>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70" name="Freeform 170"/>
            <p:cNvSpPr>
              <a:spLocks/>
            </p:cNvSpPr>
            <p:nvPr/>
          </p:nvSpPr>
          <p:spPr bwMode="auto">
            <a:xfrm>
              <a:off x="1163" y="2439"/>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71" name="Freeform 171"/>
            <p:cNvSpPr>
              <a:spLocks/>
            </p:cNvSpPr>
            <p:nvPr/>
          </p:nvSpPr>
          <p:spPr bwMode="auto">
            <a:xfrm>
              <a:off x="1163" y="922"/>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72" name="Rectangle 172"/>
            <p:cNvSpPr>
              <a:spLocks noChangeArrowheads="1"/>
            </p:cNvSpPr>
            <p:nvPr/>
          </p:nvSpPr>
          <p:spPr bwMode="auto">
            <a:xfrm>
              <a:off x="1001" y="2429"/>
              <a:ext cx="16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-1000</a:t>
              </a:r>
              <a:endParaRPr lang="en-US" sz="1800"/>
            </a:p>
          </p:txBody>
        </p:sp>
        <p:sp>
          <p:nvSpPr>
            <p:cNvPr id="54473" name="Rectangle 173"/>
            <p:cNvSpPr>
              <a:spLocks noChangeArrowheads="1"/>
            </p:cNvSpPr>
            <p:nvPr/>
          </p:nvSpPr>
          <p:spPr bwMode="auto">
            <a:xfrm>
              <a:off x="1122" y="221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a:t>
              </a:r>
              <a:endParaRPr lang="en-US" sz="1800"/>
            </a:p>
          </p:txBody>
        </p:sp>
        <p:sp>
          <p:nvSpPr>
            <p:cNvPr id="54474" name="Rectangle 174"/>
            <p:cNvSpPr>
              <a:spLocks noChangeArrowheads="1"/>
            </p:cNvSpPr>
            <p:nvPr/>
          </p:nvSpPr>
          <p:spPr bwMode="auto">
            <a:xfrm>
              <a:off x="1019" y="1996"/>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1000</a:t>
              </a:r>
              <a:endParaRPr lang="en-US" sz="1800"/>
            </a:p>
          </p:txBody>
        </p:sp>
        <p:sp>
          <p:nvSpPr>
            <p:cNvPr id="54475" name="Rectangle 175"/>
            <p:cNvSpPr>
              <a:spLocks noChangeArrowheads="1"/>
            </p:cNvSpPr>
            <p:nvPr/>
          </p:nvSpPr>
          <p:spPr bwMode="auto">
            <a:xfrm>
              <a:off x="1019" y="1779"/>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2000</a:t>
              </a:r>
              <a:endParaRPr lang="en-US" sz="1800"/>
            </a:p>
          </p:txBody>
        </p:sp>
        <p:sp>
          <p:nvSpPr>
            <p:cNvPr id="54476" name="Rectangle 176"/>
            <p:cNvSpPr>
              <a:spLocks noChangeArrowheads="1"/>
            </p:cNvSpPr>
            <p:nvPr/>
          </p:nvSpPr>
          <p:spPr bwMode="auto">
            <a:xfrm>
              <a:off x="1019" y="1563"/>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3000</a:t>
              </a:r>
              <a:endParaRPr lang="en-US" sz="1800"/>
            </a:p>
          </p:txBody>
        </p:sp>
        <p:sp>
          <p:nvSpPr>
            <p:cNvPr id="54477" name="Rectangle 177"/>
            <p:cNvSpPr>
              <a:spLocks noChangeArrowheads="1"/>
            </p:cNvSpPr>
            <p:nvPr/>
          </p:nvSpPr>
          <p:spPr bwMode="auto">
            <a:xfrm>
              <a:off x="1019" y="1346"/>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4000</a:t>
              </a:r>
              <a:endParaRPr lang="en-US" sz="1800"/>
            </a:p>
          </p:txBody>
        </p:sp>
        <p:sp>
          <p:nvSpPr>
            <p:cNvPr id="54478" name="Rectangle 178"/>
            <p:cNvSpPr>
              <a:spLocks noChangeArrowheads="1"/>
            </p:cNvSpPr>
            <p:nvPr/>
          </p:nvSpPr>
          <p:spPr bwMode="auto">
            <a:xfrm>
              <a:off x="1019" y="1129"/>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5000</a:t>
              </a:r>
              <a:endParaRPr lang="en-US" sz="1800"/>
            </a:p>
          </p:txBody>
        </p:sp>
        <p:sp>
          <p:nvSpPr>
            <p:cNvPr id="54479" name="Rectangle 179"/>
            <p:cNvSpPr>
              <a:spLocks noChangeArrowheads="1"/>
            </p:cNvSpPr>
            <p:nvPr/>
          </p:nvSpPr>
          <p:spPr bwMode="auto">
            <a:xfrm>
              <a:off x="1019" y="912"/>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6000</a:t>
              </a:r>
              <a:endParaRPr lang="en-US" sz="1800"/>
            </a:p>
          </p:txBody>
        </p:sp>
        <p:sp>
          <p:nvSpPr>
            <p:cNvPr id="54480" name="Rectangle 180"/>
            <p:cNvSpPr>
              <a:spLocks noChangeArrowheads="1"/>
            </p:cNvSpPr>
            <p:nvPr/>
          </p:nvSpPr>
          <p:spPr bwMode="auto">
            <a:xfrm rot="-5400000">
              <a:off x="746" y="1594"/>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E</a:t>
              </a:r>
              <a:endParaRPr lang="en-US" sz="1800"/>
            </a:p>
          </p:txBody>
        </p:sp>
        <p:sp>
          <p:nvSpPr>
            <p:cNvPr id="54481" name="Rectangle 181"/>
            <p:cNvSpPr>
              <a:spLocks noChangeArrowheads="1"/>
            </p:cNvSpPr>
            <p:nvPr/>
          </p:nvSpPr>
          <p:spPr bwMode="auto">
            <a:xfrm>
              <a:off x="2765" y="2693"/>
              <a:ext cx="27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a:solidFill>
                    <a:srgbClr val="000000"/>
                  </a:solidFill>
                </a:rPr>
                <a:t>Q*</a:t>
              </a:r>
              <a:endParaRPr lang="en-US" sz="3600" baseline="-25000"/>
            </a:p>
          </p:txBody>
        </p:sp>
        <p:sp>
          <p:nvSpPr>
            <p:cNvPr id="54482" name="Freeform 182"/>
            <p:cNvSpPr>
              <a:spLocks/>
            </p:cNvSpPr>
            <p:nvPr/>
          </p:nvSpPr>
          <p:spPr bwMode="auto">
            <a:xfrm flipH="1">
              <a:off x="475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3" name="Freeform 183"/>
            <p:cNvSpPr>
              <a:spLocks/>
            </p:cNvSpPr>
            <p:nvPr/>
          </p:nvSpPr>
          <p:spPr bwMode="auto">
            <a:xfrm flipH="1">
              <a:off x="473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4" name="Freeform 184"/>
            <p:cNvSpPr>
              <a:spLocks/>
            </p:cNvSpPr>
            <p:nvPr/>
          </p:nvSpPr>
          <p:spPr bwMode="auto">
            <a:xfrm flipH="1">
              <a:off x="471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5" name="Freeform 185"/>
            <p:cNvSpPr>
              <a:spLocks/>
            </p:cNvSpPr>
            <p:nvPr/>
          </p:nvSpPr>
          <p:spPr bwMode="auto">
            <a:xfrm flipH="1">
              <a:off x="469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6" name="Freeform 186"/>
            <p:cNvSpPr>
              <a:spLocks/>
            </p:cNvSpPr>
            <p:nvPr/>
          </p:nvSpPr>
          <p:spPr bwMode="auto">
            <a:xfrm flipH="1">
              <a:off x="467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7" name="Freeform 187"/>
            <p:cNvSpPr>
              <a:spLocks/>
            </p:cNvSpPr>
            <p:nvPr/>
          </p:nvSpPr>
          <p:spPr bwMode="auto">
            <a:xfrm flipH="1">
              <a:off x="465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8" name="Freeform 188"/>
            <p:cNvSpPr>
              <a:spLocks/>
            </p:cNvSpPr>
            <p:nvPr/>
          </p:nvSpPr>
          <p:spPr bwMode="auto">
            <a:xfrm flipH="1">
              <a:off x="463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89" name="Freeform 189"/>
            <p:cNvSpPr>
              <a:spLocks/>
            </p:cNvSpPr>
            <p:nvPr/>
          </p:nvSpPr>
          <p:spPr bwMode="auto">
            <a:xfrm flipH="1">
              <a:off x="461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0" name="Freeform 190"/>
            <p:cNvSpPr>
              <a:spLocks/>
            </p:cNvSpPr>
            <p:nvPr/>
          </p:nvSpPr>
          <p:spPr bwMode="auto">
            <a:xfrm flipH="1">
              <a:off x="459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1" name="Freeform 191"/>
            <p:cNvSpPr>
              <a:spLocks/>
            </p:cNvSpPr>
            <p:nvPr/>
          </p:nvSpPr>
          <p:spPr bwMode="auto">
            <a:xfrm flipH="1">
              <a:off x="457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2" name="Freeform 192"/>
            <p:cNvSpPr>
              <a:spLocks/>
            </p:cNvSpPr>
            <p:nvPr/>
          </p:nvSpPr>
          <p:spPr bwMode="auto">
            <a:xfrm flipH="1">
              <a:off x="455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3" name="Freeform 193"/>
            <p:cNvSpPr>
              <a:spLocks/>
            </p:cNvSpPr>
            <p:nvPr/>
          </p:nvSpPr>
          <p:spPr bwMode="auto">
            <a:xfrm flipH="1">
              <a:off x="453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4" name="Freeform 194"/>
            <p:cNvSpPr>
              <a:spLocks/>
            </p:cNvSpPr>
            <p:nvPr/>
          </p:nvSpPr>
          <p:spPr bwMode="auto">
            <a:xfrm flipH="1">
              <a:off x="451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5" name="Freeform 195"/>
            <p:cNvSpPr>
              <a:spLocks/>
            </p:cNvSpPr>
            <p:nvPr/>
          </p:nvSpPr>
          <p:spPr bwMode="auto">
            <a:xfrm flipH="1">
              <a:off x="449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6" name="Freeform 196"/>
            <p:cNvSpPr>
              <a:spLocks/>
            </p:cNvSpPr>
            <p:nvPr/>
          </p:nvSpPr>
          <p:spPr bwMode="auto">
            <a:xfrm flipH="1">
              <a:off x="447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7" name="Freeform 197"/>
            <p:cNvSpPr>
              <a:spLocks/>
            </p:cNvSpPr>
            <p:nvPr/>
          </p:nvSpPr>
          <p:spPr bwMode="auto">
            <a:xfrm flipH="1">
              <a:off x="445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8" name="Freeform 198"/>
            <p:cNvSpPr>
              <a:spLocks/>
            </p:cNvSpPr>
            <p:nvPr/>
          </p:nvSpPr>
          <p:spPr bwMode="auto">
            <a:xfrm flipH="1">
              <a:off x="443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499" name="Freeform 199"/>
            <p:cNvSpPr>
              <a:spLocks/>
            </p:cNvSpPr>
            <p:nvPr/>
          </p:nvSpPr>
          <p:spPr bwMode="auto">
            <a:xfrm flipH="1">
              <a:off x="441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0" name="Freeform 200"/>
            <p:cNvSpPr>
              <a:spLocks/>
            </p:cNvSpPr>
            <p:nvPr/>
          </p:nvSpPr>
          <p:spPr bwMode="auto">
            <a:xfrm flipH="1">
              <a:off x="439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1" name="Freeform 201"/>
            <p:cNvSpPr>
              <a:spLocks/>
            </p:cNvSpPr>
            <p:nvPr/>
          </p:nvSpPr>
          <p:spPr bwMode="auto">
            <a:xfrm flipH="1">
              <a:off x="437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2" name="Freeform 202"/>
            <p:cNvSpPr>
              <a:spLocks/>
            </p:cNvSpPr>
            <p:nvPr/>
          </p:nvSpPr>
          <p:spPr bwMode="auto">
            <a:xfrm flipH="1">
              <a:off x="435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3" name="Freeform 203"/>
            <p:cNvSpPr>
              <a:spLocks/>
            </p:cNvSpPr>
            <p:nvPr/>
          </p:nvSpPr>
          <p:spPr bwMode="auto">
            <a:xfrm flipH="1">
              <a:off x="433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4" name="Freeform 204"/>
            <p:cNvSpPr>
              <a:spLocks/>
            </p:cNvSpPr>
            <p:nvPr/>
          </p:nvSpPr>
          <p:spPr bwMode="auto">
            <a:xfrm flipH="1">
              <a:off x="431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5" name="Freeform 205"/>
            <p:cNvSpPr>
              <a:spLocks/>
            </p:cNvSpPr>
            <p:nvPr/>
          </p:nvSpPr>
          <p:spPr bwMode="auto">
            <a:xfrm flipH="1">
              <a:off x="429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6" name="Freeform 206"/>
            <p:cNvSpPr>
              <a:spLocks/>
            </p:cNvSpPr>
            <p:nvPr/>
          </p:nvSpPr>
          <p:spPr bwMode="auto">
            <a:xfrm flipH="1">
              <a:off x="427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7" name="Freeform 207"/>
            <p:cNvSpPr>
              <a:spLocks/>
            </p:cNvSpPr>
            <p:nvPr/>
          </p:nvSpPr>
          <p:spPr bwMode="auto">
            <a:xfrm flipH="1">
              <a:off x="425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8" name="Freeform 208"/>
            <p:cNvSpPr>
              <a:spLocks/>
            </p:cNvSpPr>
            <p:nvPr/>
          </p:nvSpPr>
          <p:spPr bwMode="auto">
            <a:xfrm flipH="1">
              <a:off x="423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09" name="Freeform 209"/>
            <p:cNvSpPr>
              <a:spLocks/>
            </p:cNvSpPr>
            <p:nvPr/>
          </p:nvSpPr>
          <p:spPr bwMode="auto">
            <a:xfrm flipH="1">
              <a:off x="422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0" name="Freeform 210"/>
            <p:cNvSpPr>
              <a:spLocks/>
            </p:cNvSpPr>
            <p:nvPr/>
          </p:nvSpPr>
          <p:spPr bwMode="auto">
            <a:xfrm flipH="1">
              <a:off x="420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1" name="Freeform 211"/>
            <p:cNvSpPr>
              <a:spLocks/>
            </p:cNvSpPr>
            <p:nvPr/>
          </p:nvSpPr>
          <p:spPr bwMode="auto">
            <a:xfrm flipH="1">
              <a:off x="418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2" name="Freeform 212"/>
            <p:cNvSpPr>
              <a:spLocks/>
            </p:cNvSpPr>
            <p:nvPr/>
          </p:nvSpPr>
          <p:spPr bwMode="auto">
            <a:xfrm flipH="1">
              <a:off x="416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3" name="Freeform 213"/>
            <p:cNvSpPr>
              <a:spLocks/>
            </p:cNvSpPr>
            <p:nvPr/>
          </p:nvSpPr>
          <p:spPr bwMode="auto">
            <a:xfrm flipH="1">
              <a:off x="414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4" name="Freeform 214"/>
            <p:cNvSpPr>
              <a:spLocks/>
            </p:cNvSpPr>
            <p:nvPr/>
          </p:nvSpPr>
          <p:spPr bwMode="auto">
            <a:xfrm flipH="1">
              <a:off x="412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5" name="Freeform 215"/>
            <p:cNvSpPr>
              <a:spLocks/>
            </p:cNvSpPr>
            <p:nvPr/>
          </p:nvSpPr>
          <p:spPr bwMode="auto">
            <a:xfrm flipH="1">
              <a:off x="410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6" name="Freeform 216"/>
            <p:cNvSpPr>
              <a:spLocks/>
            </p:cNvSpPr>
            <p:nvPr/>
          </p:nvSpPr>
          <p:spPr bwMode="auto">
            <a:xfrm flipH="1">
              <a:off x="408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7" name="Freeform 217"/>
            <p:cNvSpPr>
              <a:spLocks/>
            </p:cNvSpPr>
            <p:nvPr/>
          </p:nvSpPr>
          <p:spPr bwMode="auto">
            <a:xfrm flipH="1">
              <a:off x="406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8" name="Freeform 218"/>
            <p:cNvSpPr>
              <a:spLocks/>
            </p:cNvSpPr>
            <p:nvPr/>
          </p:nvSpPr>
          <p:spPr bwMode="auto">
            <a:xfrm flipH="1">
              <a:off x="404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19" name="Freeform 219"/>
            <p:cNvSpPr>
              <a:spLocks/>
            </p:cNvSpPr>
            <p:nvPr/>
          </p:nvSpPr>
          <p:spPr bwMode="auto">
            <a:xfrm flipH="1">
              <a:off x="402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0" name="Freeform 220"/>
            <p:cNvSpPr>
              <a:spLocks/>
            </p:cNvSpPr>
            <p:nvPr/>
          </p:nvSpPr>
          <p:spPr bwMode="auto">
            <a:xfrm flipH="1">
              <a:off x="400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1" name="Freeform 221"/>
            <p:cNvSpPr>
              <a:spLocks/>
            </p:cNvSpPr>
            <p:nvPr/>
          </p:nvSpPr>
          <p:spPr bwMode="auto">
            <a:xfrm flipH="1">
              <a:off x="398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2" name="Freeform 222"/>
            <p:cNvSpPr>
              <a:spLocks/>
            </p:cNvSpPr>
            <p:nvPr/>
          </p:nvSpPr>
          <p:spPr bwMode="auto">
            <a:xfrm flipH="1">
              <a:off x="396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3" name="Freeform 223"/>
            <p:cNvSpPr>
              <a:spLocks/>
            </p:cNvSpPr>
            <p:nvPr/>
          </p:nvSpPr>
          <p:spPr bwMode="auto">
            <a:xfrm flipH="1">
              <a:off x="394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4" name="Freeform 224"/>
            <p:cNvSpPr>
              <a:spLocks/>
            </p:cNvSpPr>
            <p:nvPr/>
          </p:nvSpPr>
          <p:spPr bwMode="auto">
            <a:xfrm flipH="1">
              <a:off x="392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5" name="Freeform 225"/>
            <p:cNvSpPr>
              <a:spLocks/>
            </p:cNvSpPr>
            <p:nvPr/>
          </p:nvSpPr>
          <p:spPr bwMode="auto">
            <a:xfrm flipH="1">
              <a:off x="390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6" name="Freeform 226"/>
            <p:cNvSpPr>
              <a:spLocks/>
            </p:cNvSpPr>
            <p:nvPr/>
          </p:nvSpPr>
          <p:spPr bwMode="auto">
            <a:xfrm flipH="1">
              <a:off x="388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7" name="Freeform 227"/>
            <p:cNvSpPr>
              <a:spLocks/>
            </p:cNvSpPr>
            <p:nvPr/>
          </p:nvSpPr>
          <p:spPr bwMode="auto">
            <a:xfrm flipH="1">
              <a:off x="386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8" name="Freeform 228"/>
            <p:cNvSpPr>
              <a:spLocks/>
            </p:cNvSpPr>
            <p:nvPr/>
          </p:nvSpPr>
          <p:spPr bwMode="auto">
            <a:xfrm flipH="1">
              <a:off x="384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9" name="Freeform 229"/>
            <p:cNvSpPr>
              <a:spLocks/>
            </p:cNvSpPr>
            <p:nvPr/>
          </p:nvSpPr>
          <p:spPr bwMode="auto">
            <a:xfrm flipH="1">
              <a:off x="382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0" name="Freeform 230"/>
            <p:cNvSpPr>
              <a:spLocks/>
            </p:cNvSpPr>
            <p:nvPr/>
          </p:nvSpPr>
          <p:spPr bwMode="auto">
            <a:xfrm flipH="1">
              <a:off x="380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1" name="Freeform 231"/>
            <p:cNvSpPr>
              <a:spLocks/>
            </p:cNvSpPr>
            <p:nvPr/>
          </p:nvSpPr>
          <p:spPr bwMode="auto">
            <a:xfrm flipH="1">
              <a:off x="378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2" name="Freeform 232"/>
            <p:cNvSpPr>
              <a:spLocks/>
            </p:cNvSpPr>
            <p:nvPr/>
          </p:nvSpPr>
          <p:spPr bwMode="auto">
            <a:xfrm flipH="1">
              <a:off x="376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3" name="Freeform 233"/>
            <p:cNvSpPr>
              <a:spLocks/>
            </p:cNvSpPr>
            <p:nvPr/>
          </p:nvSpPr>
          <p:spPr bwMode="auto">
            <a:xfrm flipH="1">
              <a:off x="374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4" name="Freeform 234"/>
            <p:cNvSpPr>
              <a:spLocks/>
            </p:cNvSpPr>
            <p:nvPr/>
          </p:nvSpPr>
          <p:spPr bwMode="auto">
            <a:xfrm flipH="1">
              <a:off x="372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5" name="Freeform 235"/>
            <p:cNvSpPr>
              <a:spLocks/>
            </p:cNvSpPr>
            <p:nvPr/>
          </p:nvSpPr>
          <p:spPr bwMode="auto">
            <a:xfrm flipH="1">
              <a:off x="370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6" name="Freeform 236"/>
            <p:cNvSpPr>
              <a:spLocks/>
            </p:cNvSpPr>
            <p:nvPr/>
          </p:nvSpPr>
          <p:spPr bwMode="auto">
            <a:xfrm flipH="1">
              <a:off x="368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7" name="Freeform 237"/>
            <p:cNvSpPr>
              <a:spLocks/>
            </p:cNvSpPr>
            <p:nvPr/>
          </p:nvSpPr>
          <p:spPr bwMode="auto">
            <a:xfrm flipH="1">
              <a:off x="366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8" name="Freeform 238"/>
            <p:cNvSpPr>
              <a:spLocks/>
            </p:cNvSpPr>
            <p:nvPr/>
          </p:nvSpPr>
          <p:spPr bwMode="auto">
            <a:xfrm flipH="1">
              <a:off x="364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39" name="Freeform 239"/>
            <p:cNvSpPr>
              <a:spLocks/>
            </p:cNvSpPr>
            <p:nvPr/>
          </p:nvSpPr>
          <p:spPr bwMode="auto">
            <a:xfrm flipH="1">
              <a:off x="362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0" name="Freeform 240"/>
            <p:cNvSpPr>
              <a:spLocks/>
            </p:cNvSpPr>
            <p:nvPr/>
          </p:nvSpPr>
          <p:spPr bwMode="auto">
            <a:xfrm flipH="1">
              <a:off x="360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1" name="Freeform 241"/>
            <p:cNvSpPr>
              <a:spLocks/>
            </p:cNvSpPr>
            <p:nvPr/>
          </p:nvSpPr>
          <p:spPr bwMode="auto">
            <a:xfrm flipH="1">
              <a:off x="358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2" name="Freeform 242"/>
            <p:cNvSpPr>
              <a:spLocks/>
            </p:cNvSpPr>
            <p:nvPr/>
          </p:nvSpPr>
          <p:spPr bwMode="auto">
            <a:xfrm flipH="1">
              <a:off x="356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3" name="Freeform 243"/>
            <p:cNvSpPr>
              <a:spLocks/>
            </p:cNvSpPr>
            <p:nvPr/>
          </p:nvSpPr>
          <p:spPr bwMode="auto">
            <a:xfrm flipH="1">
              <a:off x="354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4" name="Freeform 244"/>
            <p:cNvSpPr>
              <a:spLocks/>
            </p:cNvSpPr>
            <p:nvPr/>
          </p:nvSpPr>
          <p:spPr bwMode="auto">
            <a:xfrm flipH="1">
              <a:off x="352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5" name="Freeform 245"/>
            <p:cNvSpPr>
              <a:spLocks/>
            </p:cNvSpPr>
            <p:nvPr/>
          </p:nvSpPr>
          <p:spPr bwMode="auto">
            <a:xfrm flipH="1">
              <a:off x="350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6" name="Freeform 246"/>
            <p:cNvSpPr>
              <a:spLocks/>
            </p:cNvSpPr>
            <p:nvPr/>
          </p:nvSpPr>
          <p:spPr bwMode="auto">
            <a:xfrm flipH="1">
              <a:off x="348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7" name="Freeform 247"/>
            <p:cNvSpPr>
              <a:spLocks/>
            </p:cNvSpPr>
            <p:nvPr/>
          </p:nvSpPr>
          <p:spPr bwMode="auto">
            <a:xfrm flipH="1">
              <a:off x="3463"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8" name="Freeform 248"/>
            <p:cNvSpPr>
              <a:spLocks/>
            </p:cNvSpPr>
            <p:nvPr/>
          </p:nvSpPr>
          <p:spPr bwMode="auto">
            <a:xfrm flipH="1">
              <a:off x="344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49" name="Freeform 249"/>
            <p:cNvSpPr>
              <a:spLocks/>
            </p:cNvSpPr>
            <p:nvPr/>
          </p:nvSpPr>
          <p:spPr bwMode="auto">
            <a:xfrm flipH="1">
              <a:off x="342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0" name="Freeform 250"/>
            <p:cNvSpPr>
              <a:spLocks/>
            </p:cNvSpPr>
            <p:nvPr/>
          </p:nvSpPr>
          <p:spPr bwMode="auto">
            <a:xfrm flipH="1">
              <a:off x="3403"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1" name="Freeform 251"/>
            <p:cNvSpPr>
              <a:spLocks/>
            </p:cNvSpPr>
            <p:nvPr/>
          </p:nvSpPr>
          <p:spPr bwMode="auto">
            <a:xfrm flipH="1">
              <a:off x="3383"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2" name="Freeform 252"/>
            <p:cNvSpPr>
              <a:spLocks/>
            </p:cNvSpPr>
            <p:nvPr/>
          </p:nvSpPr>
          <p:spPr bwMode="auto">
            <a:xfrm flipH="1">
              <a:off x="3363"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3" name="Freeform 253"/>
            <p:cNvSpPr>
              <a:spLocks/>
            </p:cNvSpPr>
            <p:nvPr/>
          </p:nvSpPr>
          <p:spPr bwMode="auto">
            <a:xfrm flipH="1">
              <a:off x="334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4" name="Freeform 254"/>
            <p:cNvSpPr>
              <a:spLocks/>
            </p:cNvSpPr>
            <p:nvPr/>
          </p:nvSpPr>
          <p:spPr bwMode="auto">
            <a:xfrm flipH="1">
              <a:off x="332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5" name="Freeform 255"/>
            <p:cNvSpPr>
              <a:spLocks/>
            </p:cNvSpPr>
            <p:nvPr/>
          </p:nvSpPr>
          <p:spPr bwMode="auto">
            <a:xfrm flipH="1">
              <a:off x="330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6" name="Freeform 256"/>
            <p:cNvSpPr>
              <a:spLocks/>
            </p:cNvSpPr>
            <p:nvPr/>
          </p:nvSpPr>
          <p:spPr bwMode="auto">
            <a:xfrm flipH="1">
              <a:off x="328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7" name="Freeform 257"/>
            <p:cNvSpPr>
              <a:spLocks/>
            </p:cNvSpPr>
            <p:nvPr/>
          </p:nvSpPr>
          <p:spPr bwMode="auto">
            <a:xfrm flipH="1">
              <a:off x="326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8" name="Freeform 258"/>
            <p:cNvSpPr>
              <a:spLocks/>
            </p:cNvSpPr>
            <p:nvPr/>
          </p:nvSpPr>
          <p:spPr bwMode="auto">
            <a:xfrm flipH="1">
              <a:off x="3244"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59" name="Freeform 259"/>
            <p:cNvSpPr>
              <a:spLocks/>
            </p:cNvSpPr>
            <p:nvPr/>
          </p:nvSpPr>
          <p:spPr bwMode="auto">
            <a:xfrm flipH="1">
              <a:off x="322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0" name="Freeform 260"/>
            <p:cNvSpPr>
              <a:spLocks/>
            </p:cNvSpPr>
            <p:nvPr/>
          </p:nvSpPr>
          <p:spPr bwMode="auto">
            <a:xfrm flipH="1">
              <a:off x="320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1" name="Freeform 261"/>
            <p:cNvSpPr>
              <a:spLocks/>
            </p:cNvSpPr>
            <p:nvPr/>
          </p:nvSpPr>
          <p:spPr bwMode="auto">
            <a:xfrm flipH="1">
              <a:off x="3184"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2" name="Freeform 262"/>
            <p:cNvSpPr>
              <a:spLocks/>
            </p:cNvSpPr>
            <p:nvPr/>
          </p:nvSpPr>
          <p:spPr bwMode="auto">
            <a:xfrm flipH="1">
              <a:off x="3164"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3" name="Freeform 263"/>
            <p:cNvSpPr>
              <a:spLocks/>
            </p:cNvSpPr>
            <p:nvPr/>
          </p:nvSpPr>
          <p:spPr bwMode="auto">
            <a:xfrm flipH="1">
              <a:off x="3144"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4" name="Freeform 264"/>
            <p:cNvSpPr>
              <a:spLocks/>
            </p:cNvSpPr>
            <p:nvPr/>
          </p:nvSpPr>
          <p:spPr bwMode="auto">
            <a:xfrm flipH="1">
              <a:off x="312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5" name="Freeform 265"/>
            <p:cNvSpPr>
              <a:spLocks/>
            </p:cNvSpPr>
            <p:nvPr/>
          </p:nvSpPr>
          <p:spPr bwMode="auto">
            <a:xfrm flipH="1">
              <a:off x="310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6" name="Freeform 266"/>
            <p:cNvSpPr>
              <a:spLocks/>
            </p:cNvSpPr>
            <p:nvPr/>
          </p:nvSpPr>
          <p:spPr bwMode="auto">
            <a:xfrm flipH="1">
              <a:off x="308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7" name="Freeform 267"/>
            <p:cNvSpPr>
              <a:spLocks/>
            </p:cNvSpPr>
            <p:nvPr/>
          </p:nvSpPr>
          <p:spPr bwMode="auto">
            <a:xfrm flipH="1">
              <a:off x="306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8" name="Freeform 268"/>
            <p:cNvSpPr>
              <a:spLocks/>
            </p:cNvSpPr>
            <p:nvPr/>
          </p:nvSpPr>
          <p:spPr bwMode="auto">
            <a:xfrm flipH="1">
              <a:off x="304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69" name="Freeform 269"/>
            <p:cNvSpPr>
              <a:spLocks/>
            </p:cNvSpPr>
            <p:nvPr/>
          </p:nvSpPr>
          <p:spPr bwMode="auto">
            <a:xfrm flipH="1">
              <a:off x="3025"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70" name="Freeform 270"/>
            <p:cNvSpPr>
              <a:spLocks/>
            </p:cNvSpPr>
            <p:nvPr/>
          </p:nvSpPr>
          <p:spPr bwMode="auto">
            <a:xfrm flipH="1">
              <a:off x="300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71" name="Freeform 271"/>
            <p:cNvSpPr>
              <a:spLocks/>
            </p:cNvSpPr>
            <p:nvPr/>
          </p:nvSpPr>
          <p:spPr bwMode="auto">
            <a:xfrm flipH="1">
              <a:off x="298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72" name="Freeform 272"/>
            <p:cNvSpPr>
              <a:spLocks/>
            </p:cNvSpPr>
            <p:nvPr/>
          </p:nvSpPr>
          <p:spPr bwMode="auto">
            <a:xfrm flipH="1">
              <a:off x="4477" y="917"/>
              <a:ext cx="36" cy="84"/>
            </a:xfrm>
            <a:custGeom>
              <a:avLst/>
              <a:gdLst>
                <a:gd name="T0" fmla="*/ 0 w 144"/>
                <a:gd name="T1" fmla="*/ 0 h 339"/>
                <a:gd name="T2" fmla="*/ 0 w 144"/>
                <a:gd name="T3" fmla="*/ 0 h 339"/>
                <a:gd name="T4" fmla="*/ 0 w 144"/>
                <a:gd name="T5" fmla="*/ 0 h 339"/>
                <a:gd name="T6" fmla="*/ 0 w 144"/>
                <a:gd name="T7" fmla="*/ 0 h 339"/>
                <a:gd name="T8" fmla="*/ 0 w 144"/>
                <a:gd name="T9" fmla="*/ 0 h 339"/>
                <a:gd name="T10" fmla="*/ 0 w 144"/>
                <a:gd name="T11" fmla="*/ 0 h 339"/>
                <a:gd name="T12" fmla="*/ 0 w 144"/>
                <a:gd name="T13" fmla="*/ 0 h 339"/>
                <a:gd name="T14" fmla="*/ 0 60000 65536"/>
                <a:gd name="T15" fmla="*/ 0 60000 65536"/>
                <a:gd name="T16" fmla="*/ 0 60000 65536"/>
                <a:gd name="T17" fmla="*/ 0 60000 65536"/>
                <a:gd name="T18" fmla="*/ 0 60000 65536"/>
                <a:gd name="T19" fmla="*/ 0 60000 65536"/>
                <a:gd name="T20" fmla="*/ 0 60000 65536"/>
                <a:gd name="T21" fmla="*/ 0 w 144"/>
                <a:gd name="T22" fmla="*/ 0 h 339"/>
                <a:gd name="T23" fmla="*/ 144 w 144"/>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9">
                  <a:moveTo>
                    <a:pt x="0" y="40"/>
                  </a:moveTo>
                  <a:lnTo>
                    <a:pt x="0" y="0"/>
                  </a:lnTo>
                  <a:lnTo>
                    <a:pt x="40" y="0"/>
                  </a:lnTo>
                  <a:lnTo>
                    <a:pt x="144" y="298"/>
                  </a:lnTo>
                  <a:lnTo>
                    <a:pt x="144" y="339"/>
                  </a:lnTo>
                  <a:lnTo>
                    <a:pt x="105" y="3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3" name="Freeform 273"/>
            <p:cNvSpPr>
              <a:spLocks/>
            </p:cNvSpPr>
            <p:nvPr/>
          </p:nvSpPr>
          <p:spPr bwMode="auto">
            <a:xfrm flipH="1">
              <a:off x="4451" y="991"/>
              <a:ext cx="36" cy="84"/>
            </a:xfrm>
            <a:custGeom>
              <a:avLst/>
              <a:gdLst>
                <a:gd name="T0" fmla="*/ 0 w 144"/>
                <a:gd name="T1" fmla="*/ 0 h 333"/>
                <a:gd name="T2" fmla="*/ 0 w 144"/>
                <a:gd name="T3" fmla="*/ 0 h 333"/>
                <a:gd name="T4" fmla="*/ 0 w 144"/>
                <a:gd name="T5" fmla="*/ 0 h 333"/>
                <a:gd name="T6" fmla="*/ 0 w 144"/>
                <a:gd name="T7" fmla="*/ 0 h 333"/>
                <a:gd name="T8" fmla="*/ 0 w 144"/>
                <a:gd name="T9" fmla="*/ 0 h 333"/>
                <a:gd name="T10" fmla="*/ 0 w 144"/>
                <a:gd name="T11" fmla="*/ 0 h 333"/>
                <a:gd name="T12" fmla="*/ 0 w 144"/>
                <a:gd name="T13" fmla="*/ 0 h 333"/>
                <a:gd name="T14" fmla="*/ 0 60000 65536"/>
                <a:gd name="T15" fmla="*/ 0 60000 65536"/>
                <a:gd name="T16" fmla="*/ 0 60000 65536"/>
                <a:gd name="T17" fmla="*/ 0 60000 65536"/>
                <a:gd name="T18" fmla="*/ 0 60000 65536"/>
                <a:gd name="T19" fmla="*/ 0 60000 65536"/>
                <a:gd name="T20" fmla="*/ 0 60000 65536"/>
                <a:gd name="T21" fmla="*/ 0 w 144"/>
                <a:gd name="T22" fmla="*/ 0 h 333"/>
                <a:gd name="T23" fmla="*/ 144 w 144"/>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3">
                  <a:moveTo>
                    <a:pt x="0" y="41"/>
                  </a:moveTo>
                  <a:lnTo>
                    <a:pt x="0" y="0"/>
                  </a:lnTo>
                  <a:lnTo>
                    <a:pt x="39" y="0"/>
                  </a:lnTo>
                  <a:lnTo>
                    <a:pt x="144" y="294"/>
                  </a:lnTo>
                  <a:lnTo>
                    <a:pt x="144" y="333"/>
                  </a:lnTo>
                  <a:lnTo>
                    <a:pt x="104" y="333"/>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4" name="Freeform 274"/>
            <p:cNvSpPr>
              <a:spLocks/>
            </p:cNvSpPr>
            <p:nvPr/>
          </p:nvSpPr>
          <p:spPr bwMode="auto">
            <a:xfrm flipH="1">
              <a:off x="4426" y="1065"/>
              <a:ext cx="35" cy="79"/>
            </a:xfrm>
            <a:custGeom>
              <a:avLst/>
              <a:gdLst>
                <a:gd name="T0" fmla="*/ 0 w 140"/>
                <a:gd name="T1" fmla="*/ 0 h 319"/>
                <a:gd name="T2" fmla="*/ 0 w 140"/>
                <a:gd name="T3" fmla="*/ 0 h 319"/>
                <a:gd name="T4" fmla="*/ 0 w 140"/>
                <a:gd name="T5" fmla="*/ 0 h 319"/>
                <a:gd name="T6" fmla="*/ 0 w 140"/>
                <a:gd name="T7" fmla="*/ 0 h 319"/>
                <a:gd name="T8" fmla="*/ 0 w 140"/>
                <a:gd name="T9" fmla="*/ 0 h 319"/>
                <a:gd name="T10" fmla="*/ 0 w 140"/>
                <a:gd name="T11" fmla="*/ 0 h 319"/>
                <a:gd name="T12" fmla="*/ 0 w 140"/>
                <a:gd name="T13" fmla="*/ 0 h 319"/>
                <a:gd name="T14" fmla="*/ 0 60000 65536"/>
                <a:gd name="T15" fmla="*/ 0 60000 65536"/>
                <a:gd name="T16" fmla="*/ 0 60000 65536"/>
                <a:gd name="T17" fmla="*/ 0 60000 65536"/>
                <a:gd name="T18" fmla="*/ 0 60000 65536"/>
                <a:gd name="T19" fmla="*/ 0 60000 65536"/>
                <a:gd name="T20" fmla="*/ 0 60000 65536"/>
                <a:gd name="T21" fmla="*/ 0 w 140"/>
                <a:gd name="T22" fmla="*/ 0 h 319"/>
                <a:gd name="T23" fmla="*/ 140 w 140"/>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19">
                  <a:moveTo>
                    <a:pt x="0" y="39"/>
                  </a:moveTo>
                  <a:lnTo>
                    <a:pt x="0" y="0"/>
                  </a:lnTo>
                  <a:lnTo>
                    <a:pt x="40" y="0"/>
                  </a:lnTo>
                  <a:lnTo>
                    <a:pt x="140" y="278"/>
                  </a:lnTo>
                  <a:lnTo>
                    <a:pt x="140" y="319"/>
                  </a:lnTo>
                  <a:lnTo>
                    <a:pt x="100" y="31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5" name="Freeform 275"/>
            <p:cNvSpPr>
              <a:spLocks/>
            </p:cNvSpPr>
            <p:nvPr/>
          </p:nvSpPr>
          <p:spPr bwMode="auto">
            <a:xfrm flipH="1">
              <a:off x="4400" y="1134"/>
              <a:ext cx="36" cy="79"/>
            </a:xfrm>
            <a:custGeom>
              <a:avLst/>
              <a:gdLst>
                <a:gd name="T0" fmla="*/ 0 w 144"/>
                <a:gd name="T1" fmla="*/ 0 h 314"/>
                <a:gd name="T2" fmla="*/ 0 w 144"/>
                <a:gd name="T3" fmla="*/ 0 h 314"/>
                <a:gd name="T4" fmla="*/ 0 w 144"/>
                <a:gd name="T5" fmla="*/ 0 h 314"/>
                <a:gd name="T6" fmla="*/ 0 w 144"/>
                <a:gd name="T7" fmla="*/ 0 h 314"/>
                <a:gd name="T8" fmla="*/ 0 w 144"/>
                <a:gd name="T9" fmla="*/ 0 h 314"/>
                <a:gd name="T10" fmla="*/ 0 w 144"/>
                <a:gd name="T11" fmla="*/ 0 h 314"/>
                <a:gd name="T12" fmla="*/ 0 w 144"/>
                <a:gd name="T13" fmla="*/ 0 h 314"/>
                <a:gd name="T14" fmla="*/ 0 60000 65536"/>
                <a:gd name="T15" fmla="*/ 0 60000 65536"/>
                <a:gd name="T16" fmla="*/ 0 60000 65536"/>
                <a:gd name="T17" fmla="*/ 0 60000 65536"/>
                <a:gd name="T18" fmla="*/ 0 60000 65536"/>
                <a:gd name="T19" fmla="*/ 0 60000 65536"/>
                <a:gd name="T20" fmla="*/ 0 60000 65536"/>
                <a:gd name="T21" fmla="*/ 0 w 144"/>
                <a:gd name="T22" fmla="*/ 0 h 314"/>
                <a:gd name="T23" fmla="*/ 144 w 144"/>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14">
                  <a:moveTo>
                    <a:pt x="0" y="41"/>
                  </a:moveTo>
                  <a:lnTo>
                    <a:pt x="0" y="0"/>
                  </a:lnTo>
                  <a:lnTo>
                    <a:pt x="40" y="0"/>
                  </a:lnTo>
                  <a:lnTo>
                    <a:pt x="144" y="275"/>
                  </a:lnTo>
                  <a:lnTo>
                    <a:pt x="144" y="314"/>
                  </a:lnTo>
                  <a:lnTo>
                    <a:pt x="104" y="314"/>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6" name="Freeform 276"/>
            <p:cNvSpPr>
              <a:spLocks/>
            </p:cNvSpPr>
            <p:nvPr/>
          </p:nvSpPr>
          <p:spPr bwMode="auto">
            <a:xfrm flipH="1">
              <a:off x="4375" y="1203"/>
              <a:ext cx="35" cy="76"/>
            </a:xfrm>
            <a:custGeom>
              <a:avLst/>
              <a:gdLst>
                <a:gd name="T0" fmla="*/ 0 w 140"/>
                <a:gd name="T1" fmla="*/ 0 h 303"/>
                <a:gd name="T2" fmla="*/ 0 w 140"/>
                <a:gd name="T3" fmla="*/ 0 h 303"/>
                <a:gd name="T4" fmla="*/ 0 w 140"/>
                <a:gd name="T5" fmla="*/ 0 h 303"/>
                <a:gd name="T6" fmla="*/ 0 w 140"/>
                <a:gd name="T7" fmla="*/ 0 h 303"/>
                <a:gd name="T8" fmla="*/ 0 w 140"/>
                <a:gd name="T9" fmla="*/ 0 h 303"/>
                <a:gd name="T10" fmla="*/ 0 w 140"/>
                <a:gd name="T11" fmla="*/ 0 h 303"/>
                <a:gd name="T12" fmla="*/ 0 w 140"/>
                <a:gd name="T13" fmla="*/ 0 h 303"/>
                <a:gd name="T14" fmla="*/ 0 60000 65536"/>
                <a:gd name="T15" fmla="*/ 0 60000 65536"/>
                <a:gd name="T16" fmla="*/ 0 60000 65536"/>
                <a:gd name="T17" fmla="*/ 0 60000 65536"/>
                <a:gd name="T18" fmla="*/ 0 60000 65536"/>
                <a:gd name="T19" fmla="*/ 0 60000 65536"/>
                <a:gd name="T20" fmla="*/ 0 60000 65536"/>
                <a:gd name="T21" fmla="*/ 0 w 140"/>
                <a:gd name="T22" fmla="*/ 0 h 303"/>
                <a:gd name="T23" fmla="*/ 140 w 14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03">
                  <a:moveTo>
                    <a:pt x="0" y="39"/>
                  </a:moveTo>
                  <a:lnTo>
                    <a:pt x="0" y="0"/>
                  </a:lnTo>
                  <a:lnTo>
                    <a:pt x="40" y="0"/>
                  </a:lnTo>
                  <a:lnTo>
                    <a:pt x="140" y="263"/>
                  </a:lnTo>
                  <a:lnTo>
                    <a:pt x="140" y="303"/>
                  </a:lnTo>
                  <a:lnTo>
                    <a:pt x="99" y="30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7" name="Freeform 277"/>
            <p:cNvSpPr>
              <a:spLocks/>
            </p:cNvSpPr>
            <p:nvPr/>
          </p:nvSpPr>
          <p:spPr bwMode="auto">
            <a:xfrm flipH="1">
              <a:off x="4349" y="1269"/>
              <a:ext cx="36" cy="74"/>
            </a:xfrm>
            <a:custGeom>
              <a:avLst/>
              <a:gdLst>
                <a:gd name="T0" fmla="*/ 0 w 145"/>
                <a:gd name="T1" fmla="*/ 0 h 298"/>
                <a:gd name="T2" fmla="*/ 0 w 145"/>
                <a:gd name="T3" fmla="*/ 0 h 298"/>
                <a:gd name="T4" fmla="*/ 0 w 145"/>
                <a:gd name="T5" fmla="*/ 0 h 298"/>
                <a:gd name="T6" fmla="*/ 0 w 145"/>
                <a:gd name="T7" fmla="*/ 0 h 298"/>
                <a:gd name="T8" fmla="*/ 0 w 145"/>
                <a:gd name="T9" fmla="*/ 0 h 298"/>
                <a:gd name="T10" fmla="*/ 0 w 145"/>
                <a:gd name="T11" fmla="*/ 0 h 298"/>
                <a:gd name="T12" fmla="*/ 0 w 145"/>
                <a:gd name="T13" fmla="*/ 0 h 298"/>
                <a:gd name="T14" fmla="*/ 0 60000 65536"/>
                <a:gd name="T15" fmla="*/ 0 60000 65536"/>
                <a:gd name="T16" fmla="*/ 0 60000 65536"/>
                <a:gd name="T17" fmla="*/ 0 60000 65536"/>
                <a:gd name="T18" fmla="*/ 0 60000 65536"/>
                <a:gd name="T19" fmla="*/ 0 60000 65536"/>
                <a:gd name="T20" fmla="*/ 0 60000 65536"/>
                <a:gd name="T21" fmla="*/ 0 w 145"/>
                <a:gd name="T22" fmla="*/ 0 h 298"/>
                <a:gd name="T23" fmla="*/ 145 w 145"/>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98">
                  <a:moveTo>
                    <a:pt x="0" y="40"/>
                  </a:moveTo>
                  <a:lnTo>
                    <a:pt x="0" y="0"/>
                  </a:lnTo>
                  <a:lnTo>
                    <a:pt x="41" y="0"/>
                  </a:lnTo>
                  <a:lnTo>
                    <a:pt x="145" y="259"/>
                  </a:lnTo>
                  <a:lnTo>
                    <a:pt x="145" y="298"/>
                  </a:lnTo>
                  <a:lnTo>
                    <a:pt x="105" y="298"/>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8" name="Freeform 278"/>
            <p:cNvSpPr>
              <a:spLocks/>
            </p:cNvSpPr>
            <p:nvPr/>
          </p:nvSpPr>
          <p:spPr bwMode="auto">
            <a:xfrm flipH="1">
              <a:off x="4324" y="1333"/>
              <a:ext cx="35" cy="71"/>
            </a:xfrm>
            <a:custGeom>
              <a:avLst/>
              <a:gdLst>
                <a:gd name="T0" fmla="*/ 0 w 139"/>
                <a:gd name="T1" fmla="*/ 0 h 283"/>
                <a:gd name="T2" fmla="*/ 0 w 139"/>
                <a:gd name="T3" fmla="*/ 0 h 283"/>
                <a:gd name="T4" fmla="*/ 0 w 139"/>
                <a:gd name="T5" fmla="*/ 0 h 283"/>
                <a:gd name="T6" fmla="*/ 0 w 139"/>
                <a:gd name="T7" fmla="*/ 0 h 283"/>
                <a:gd name="T8" fmla="*/ 0 w 139"/>
                <a:gd name="T9" fmla="*/ 0 h 283"/>
                <a:gd name="T10" fmla="*/ 0 w 139"/>
                <a:gd name="T11" fmla="*/ 0 h 283"/>
                <a:gd name="T12" fmla="*/ 0 w 139"/>
                <a:gd name="T13" fmla="*/ 0 h 283"/>
                <a:gd name="T14" fmla="*/ 0 60000 65536"/>
                <a:gd name="T15" fmla="*/ 0 60000 65536"/>
                <a:gd name="T16" fmla="*/ 0 60000 65536"/>
                <a:gd name="T17" fmla="*/ 0 60000 65536"/>
                <a:gd name="T18" fmla="*/ 0 60000 65536"/>
                <a:gd name="T19" fmla="*/ 0 60000 65536"/>
                <a:gd name="T20" fmla="*/ 0 60000 65536"/>
                <a:gd name="T21" fmla="*/ 0 w 139"/>
                <a:gd name="T22" fmla="*/ 0 h 283"/>
                <a:gd name="T23" fmla="*/ 139 w 139"/>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83">
                  <a:moveTo>
                    <a:pt x="0" y="39"/>
                  </a:moveTo>
                  <a:lnTo>
                    <a:pt x="0" y="0"/>
                  </a:lnTo>
                  <a:lnTo>
                    <a:pt x="40" y="0"/>
                  </a:lnTo>
                  <a:lnTo>
                    <a:pt x="139" y="243"/>
                  </a:lnTo>
                  <a:lnTo>
                    <a:pt x="139" y="283"/>
                  </a:lnTo>
                  <a:lnTo>
                    <a:pt x="100" y="28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79" name="Freeform 279"/>
            <p:cNvSpPr>
              <a:spLocks/>
            </p:cNvSpPr>
            <p:nvPr/>
          </p:nvSpPr>
          <p:spPr bwMode="auto">
            <a:xfrm flipH="1">
              <a:off x="4298" y="1394"/>
              <a:ext cx="36" cy="70"/>
            </a:xfrm>
            <a:custGeom>
              <a:avLst/>
              <a:gdLst>
                <a:gd name="T0" fmla="*/ 0 w 144"/>
                <a:gd name="T1" fmla="*/ 0 h 279"/>
                <a:gd name="T2" fmla="*/ 0 w 144"/>
                <a:gd name="T3" fmla="*/ 0 h 279"/>
                <a:gd name="T4" fmla="*/ 0 w 144"/>
                <a:gd name="T5" fmla="*/ 0 h 279"/>
                <a:gd name="T6" fmla="*/ 0 w 144"/>
                <a:gd name="T7" fmla="*/ 0 h 279"/>
                <a:gd name="T8" fmla="*/ 0 w 144"/>
                <a:gd name="T9" fmla="*/ 0 h 279"/>
                <a:gd name="T10" fmla="*/ 0 w 144"/>
                <a:gd name="T11" fmla="*/ 0 h 279"/>
                <a:gd name="T12" fmla="*/ 0 w 144"/>
                <a:gd name="T13" fmla="*/ 0 h 279"/>
                <a:gd name="T14" fmla="*/ 0 60000 65536"/>
                <a:gd name="T15" fmla="*/ 0 60000 65536"/>
                <a:gd name="T16" fmla="*/ 0 60000 65536"/>
                <a:gd name="T17" fmla="*/ 0 60000 65536"/>
                <a:gd name="T18" fmla="*/ 0 60000 65536"/>
                <a:gd name="T19" fmla="*/ 0 60000 65536"/>
                <a:gd name="T20" fmla="*/ 0 60000 65536"/>
                <a:gd name="T21" fmla="*/ 0 w 144"/>
                <a:gd name="T22" fmla="*/ 0 h 279"/>
                <a:gd name="T23" fmla="*/ 144 w 144"/>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79">
                  <a:moveTo>
                    <a:pt x="0" y="40"/>
                  </a:moveTo>
                  <a:lnTo>
                    <a:pt x="0" y="0"/>
                  </a:lnTo>
                  <a:lnTo>
                    <a:pt x="39" y="0"/>
                  </a:lnTo>
                  <a:lnTo>
                    <a:pt x="144" y="239"/>
                  </a:lnTo>
                  <a:lnTo>
                    <a:pt x="144" y="279"/>
                  </a:lnTo>
                  <a:lnTo>
                    <a:pt x="105" y="27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0" name="Freeform 280"/>
            <p:cNvSpPr>
              <a:spLocks/>
            </p:cNvSpPr>
            <p:nvPr/>
          </p:nvSpPr>
          <p:spPr bwMode="auto">
            <a:xfrm flipH="1">
              <a:off x="4272" y="1454"/>
              <a:ext cx="36" cy="68"/>
            </a:xfrm>
            <a:custGeom>
              <a:avLst/>
              <a:gdLst>
                <a:gd name="T0" fmla="*/ 0 w 143"/>
                <a:gd name="T1" fmla="*/ 0 h 274"/>
                <a:gd name="T2" fmla="*/ 0 w 143"/>
                <a:gd name="T3" fmla="*/ 0 h 274"/>
                <a:gd name="T4" fmla="*/ 0 w 143"/>
                <a:gd name="T5" fmla="*/ 0 h 274"/>
                <a:gd name="T6" fmla="*/ 0 w 143"/>
                <a:gd name="T7" fmla="*/ 0 h 274"/>
                <a:gd name="T8" fmla="*/ 0 w 143"/>
                <a:gd name="T9" fmla="*/ 0 h 274"/>
                <a:gd name="T10" fmla="*/ 0 w 143"/>
                <a:gd name="T11" fmla="*/ 0 h 274"/>
                <a:gd name="T12" fmla="*/ 0 w 143"/>
                <a:gd name="T13" fmla="*/ 0 h 274"/>
                <a:gd name="T14" fmla="*/ 0 60000 65536"/>
                <a:gd name="T15" fmla="*/ 0 60000 65536"/>
                <a:gd name="T16" fmla="*/ 0 60000 65536"/>
                <a:gd name="T17" fmla="*/ 0 60000 65536"/>
                <a:gd name="T18" fmla="*/ 0 60000 65536"/>
                <a:gd name="T19" fmla="*/ 0 60000 65536"/>
                <a:gd name="T20" fmla="*/ 0 60000 65536"/>
                <a:gd name="T21" fmla="*/ 0 w 143"/>
                <a:gd name="T22" fmla="*/ 0 h 274"/>
                <a:gd name="T23" fmla="*/ 143 w 143"/>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4">
                  <a:moveTo>
                    <a:pt x="0" y="40"/>
                  </a:moveTo>
                  <a:lnTo>
                    <a:pt x="0" y="0"/>
                  </a:lnTo>
                  <a:lnTo>
                    <a:pt x="39" y="0"/>
                  </a:lnTo>
                  <a:lnTo>
                    <a:pt x="143" y="234"/>
                  </a:lnTo>
                  <a:lnTo>
                    <a:pt x="143" y="274"/>
                  </a:lnTo>
                  <a:lnTo>
                    <a:pt x="104" y="27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1" name="Freeform 281"/>
            <p:cNvSpPr>
              <a:spLocks/>
            </p:cNvSpPr>
            <p:nvPr/>
          </p:nvSpPr>
          <p:spPr bwMode="auto">
            <a:xfrm flipH="1">
              <a:off x="4247" y="1513"/>
              <a:ext cx="35" cy="64"/>
            </a:xfrm>
            <a:custGeom>
              <a:avLst/>
              <a:gdLst>
                <a:gd name="T0" fmla="*/ 0 w 140"/>
                <a:gd name="T1" fmla="*/ 0 h 259"/>
                <a:gd name="T2" fmla="*/ 0 w 140"/>
                <a:gd name="T3" fmla="*/ 0 h 259"/>
                <a:gd name="T4" fmla="*/ 0 w 140"/>
                <a:gd name="T5" fmla="*/ 0 h 259"/>
                <a:gd name="T6" fmla="*/ 0 w 140"/>
                <a:gd name="T7" fmla="*/ 0 h 259"/>
                <a:gd name="T8" fmla="*/ 0 w 140"/>
                <a:gd name="T9" fmla="*/ 0 h 259"/>
                <a:gd name="T10" fmla="*/ 0 w 140"/>
                <a:gd name="T11" fmla="*/ 0 h 259"/>
                <a:gd name="T12" fmla="*/ 0 w 140"/>
                <a:gd name="T13" fmla="*/ 0 h 259"/>
                <a:gd name="T14" fmla="*/ 0 60000 65536"/>
                <a:gd name="T15" fmla="*/ 0 60000 65536"/>
                <a:gd name="T16" fmla="*/ 0 60000 65536"/>
                <a:gd name="T17" fmla="*/ 0 60000 65536"/>
                <a:gd name="T18" fmla="*/ 0 60000 65536"/>
                <a:gd name="T19" fmla="*/ 0 60000 65536"/>
                <a:gd name="T20" fmla="*/ 0 60000 65536"/>
                <a:gd name="T21" fmla="*/ 0 w 140"/>
                <a:gd name="T22" fmla="*/ 0 h 259"/>
                <a:gd name="T23" fmla="*/ 140 w 140"/>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59">
                  <a:moveTo>
                    <a:pt x="0" y="40"/>
                  </a:moveTo>
                  <a:lnTo>
                    <a:pt x="0" y="0"/>
                  </a:lnTo>
                  <a:lnTo>
                    <a:pt x="39" y="0"/>
                  </a:lnTo>
                  <a:lnTo>
                    <a:pt x="140" y="219"/>
                  </a:lnTo>
                  <a:lnTo>
                    <a:pt x="140" y="259"/>
                  </a:lnTo>
                  <a:lnTo>
                    <a:pt x="99" y="2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2" name="Freeform 282"/>
            <p:cNvSpPr>
              <a:spLocks/>
            </p:cNvSpPr>
            <p:nvPr/>
          </p:nvSpPr>
          <p:spPr bwMode="auto">
            <a:xfrm flipH="1">
              <a:off x="4221" y="1567"/>
              <a:ext cx="36" cy="64"/>
            </a:xfrm>
            <a:custGeom>
              <a:avLst/>
              <a:gdLst>
                <a:gd name="T0" fmla="*/ 0 w 145"/>
                <a:gd name="T1" fmla="*/ 0 h 254"/>
                <a:gd name="T2" fmla="*/ 0 w 145"/>
                <a:gd name="T3" fmla="*/ 0 h 254"/>
                <a:gd name="T4" fmla="*/ 0 w 145"/>
                <a:gd name="T5" fmla="*/ 0 h 254"/>
                <a:gd name="T6" fmla="*/ 0 w 145"/>
                <a:gd name="T7" fmla="*/ 0 h 254"/>
                <a:gd name="T8" fmla="*/ 0 w 145"/>
                <a:gd name="T9" fmla="*/ 0 h 254"/>
                <a:gd name="T10" fmla="*/ 0 w 145"/>
                <a:gd name="T11" fmla="*/ 0 h 254"/>
                <a:gd name="T12" fmla="*/ 0 w 145"/>
                <a:gd name="T13" fmla="*/ 0 h 254"/>
                <a:gd name="T14" fmla="*/ 0 60000 65536"/>
                <a:gd name="T15" fmla="*/ 0 60000 65536"/>
                <a:gd name="T16" fmla="*/ 0 60000 65536"/>
                <a:gd name="T17" fmla="*/ 0 60000 65536"/>
                <a:gd name="T18" fmla="*/ 0 60000 65536"/>
                <a:gd name="T19" fmla="*/ 0 60000 65536"/>
                <a:gd name="T20" fmla="*/ 0 60000 65536"/>
                <a:gd name="T21" fmla="*/ 0 w 145"/>
                <a:gd name="T22" fmla="*/ 0 h 254"/>
                <a:gd name="T23" fmla="*/ 145 w 145"/>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54">
                  <a:moveTo>
                    <a:pt x="0" y="40"/>
                  </a:moveTo>
                  <a:lnTo>
                    <a:pt x="0" y="0"/>
                  </a:lnTo>
                  <a:lnTo>
                    <a:pt x="41" y="0"/>
                  </a:lnTo>
                  <a:lnTo>
                    <a:pt x="145" y="214"/>
                  </a:lnTo>
                  <a:lnTo>
                    <a:pt x="145" y="254"/>
                  </a:lnTo>
                  <a:lnTo>
                    <a:pt x="105" y="2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3" name="Freeform 283"/>
            <p:cNvSpPr>
              <a:spLocks/>
            </p:cNvSpPr>
            <p:nvPr/>
          </p:nvSpPr>
          <p:spPr bwMode="auto">
            <a:xfrm flipH="1">
              <a:off x="4196" y="1621"/>
              <a:ext cx="35" cy="61"/>
            </a:xfrm>
            <a:custGeom>
              <a:avLst/>
              <a:gdLst>
                <a:gd name="T0" fmla="*/ 0 w 139"/>
                <a:gd name="T1" fmla="*/ 0 h 243"/>
                <a:gd name="T2" fmla="*/ 0 w 139"/>
                <a:gd name="T3" fmla="*/ 0 h 243"/>
                <a:gd name="T4" fmla="*/ 0 w 139"/>
                <a:gd name="T5" fmla="*/ 0 h 243"/>
                <a:gd name="T6" fmla="*/ 0 w 139"/>
                <a:gd name="T7" fmla="*/ 0 h 243"/>
                <a:gd name="T8" fmla="*/ 0 w 139"/>
                <a:gd name="T9" fmla="*/ 0 h 243"/>
                <a:gd name="T10" fmla="*/ 0 w 139"/>
                <a:gd name="T11" fmla="*/ 0 h 243"/>
                <a:gd name="T12" fmla="*/ 0 w 139"/>
                <a:gd name="T13" fmla="*/ 0 h 243"/>
                <a:gd name="T14" fmla="*/ 0 60000 65536"/>
                <a:gd name="T15" fmla="*/ 0 60000 65536"/>
                <a:gd name="T16" fmla="*/ 0 60000 65536"/>
                <a:gd name="T17" fmla="*/ 0 60000 65536"/>
                <a:gd name="T18" fmla="*/ 0 60000 65536"/>
                <a:gd name="T19" fmla="*/ 0 60000 65536"/>
                <a:gd name="T20" fmla="*/ 0 60000 65536"/>
                <a:gd name="T21" fmla="*/ 0 w 139"/>
                <a:gd name="T22" fmla="*/ 0 h 243"/>
                <a:gd name="T23" fmla="*/ 139 w 139"/>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43">
                  <a:moveTo>
                    <a:pt x="0" y="40"/>
                  </a:moveTo>
                  <a:lnTo>
                    <a:pt x="0" y="0"/>
                  </a:lnTo>
                  <a:lnTo>
                    <a:pt x="40" y="0"/>
                  </a:lnTo>
                  <a:lnTo>
                    <a:pt x="139" y="204"/>
                  </a:lnTo>
                  <a:lnTo>
                    <a:pt x="139" y="243"/>
                  </a:lnTo>
                  <a:lnTo>
                    <a:pt x="99" y="243"/>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4" name="Freeform 284"/>
            <p:cNvSpPr>
              <a:spLocks/>
            </p:cNvSpPr>
            <p:nvPr/>
          </p:nvSpPr>
          <p:spPr bwMode="auto">
            <a:xfrm flipH="1">
              <a:off x="4170" y="1672"/>
              <a:ext cx="36" cy="58"/>
            </a:xfrm>
            <a:custGeom>
              <a:avLst/>
              <a:gdLst>
                <a:gd name="T0" fmla="*/ 0 w 145"/>
                <a:gd name="T1" fmla="*/ 0 h 234"/>
                <a:gd name="T2" fmla="*/ 0 w 145"/>
                <a:gd name="T3" fmla="*/ 0 h 234"/>
                <a:gd name="T4" fmla="*/ 0 w 145"/>
                <a:gd name="T5" fmla="*/ 0 h 234"/>
                <a:gd name="T6" fmla="*/ 0 w 145"/>
                <a:gd name="T7" fmla="*/ 0 h 234"/>
                <a:gd name="T8" fmla="*/ 0 w 145"/>
                <a:gd name="T9" fmla="*/ 0 h 234"/>
                <a:gd name="T10" fmla="*/ 0 w 145"/>
                <a:gd name="T11" fmla="*/ 0 h 234"/>
                <a:gd name="T12" fmla="*/ 0 w 145"/>
                <a:gd name="T13" fmla="*/ 0 h 234"/>
                <a:gd name="T14" fmla="*/ 0 60000 65536"/>
                <a:gd name="T15" fmla="*/ 0 60000 65536"/>
                <a:gd name="T16" fmla="*/ 0 60000 65536"/>
                <a:gd name="T17" fmla="*/ 0 60000 65536"/>
                <a:gd name="T18" fmla="*/ 0 60000 65536"/>
                <a:gd name="T19" fmla="*/ 0 60000 65536"/>
                <a:gd name="T20" fmla="*/ 0 60000 65536"/>
                <a:gd name="T21" fmla="*/ 0 w 145"/>
                <a:gd name="T22" fmla="*/ 0 h 234"/>
                <a:gd name="T23" fmla="*/ 145 w 145"/>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34">
                  <a:moveTo>
                    <a:pt x="0" y="39"/>
                  </a:moveTo>
                  <a:lnTo>
                    <a:pt x="0" y="0"/>
                  </a:lnTo>
                  <a:lnTo>
                    <a:pt x="40" y="0"/>
                  </a:lnTo>
                  <a:lnTo>
                    <a:pt x="145" y="195"/>
                  </a:lnTo>
                  <a:lnTo>
                    <a:pt x="145" y="234"/>
                  </a:lnTo>
                  <a:lnTo>
                    <a:pt x="104" y="23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5" name="Freeform 285"/>
            <p:cNvSpPr>
              <a:spLocks/>
            </p:cNvSpPr>
            <p:nvPr/>
          </p:nvSpPr>
          <p:spPr bwMode="auto">
            <a:xfrm flipH="1">
              <a:off x="4145" y="1720"/>
              <a:ext cx="35" cy="56"/>
            </a:xfrm>
            <a:custGeom>
              <a:avLst/>
              <a:gdLst>
                <a:gd name="T0" fmla="*/ 0 w 140"/>
                <a:gd name="T1" fmla="*/ 0 h 223"/>
                <a:gd name="T2" fmla="*/ 0 w 140"/>
                <a:gd name="T3" fmla="*/ 0 h 223"/>
                <a:gd name="T4" fmla="*/ 0 w 140"/>
                <a:gd name="T5" fmla="*/ 0 h 223"/>
                <a:gd name="T6" fmla="*/ 0 w 140"/>
                <a:gd name="T7" fmla="*/ 0 h 223"/>
                <a:gd name="T8" fmla="*/ 0 w 140"/>
                <a:gd name="T9" fmla="*/ 0 h 223"/>
                <a:gd name="T10" fmla="*/ 0 w 140"/>
                <a:gd name="T11" fmla="*/ 0 h 223"/>
                <a:gd name="T12" fmla="*/ 0 w 140"/>
                <a:gd name="T13" fmla="*/ 0 h 223"/>
                <a:gd name="T14" fmla="*/ 0 60000 65536"/>
                <a:gd name="T15" fmla="*/ 0 60000 65536"/>
                <a:gd name="T16" fmla="*/ 0 60000 65536"/>
                <a:gd name="T17" fmla="*/ 0 60000 65536"/>
                <a:gd name="T18" fmla="*/ 0 60000 65536"/>
                <a:gd name="T19" fmla="*/ 0 60000 65536"/>
                <a:gd name="T20" fmla="*/ 0 60000 65536"/>
                <a:gd name="T21" fmla="*/ 0 w 140"/>
                <a:gd name="T22" fmla="*/ 0 h 223"/>
                <a:gd name="T23" fmla="*/ 140 w 140"/>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23">
                  <a:moveTo>
                    <a:pt x="0" y="39"/>
                  </a:moveTo>
                  <a:lnTo>
                    <a:pt x="0" y="0"/>
                  </a:lnTo>
                  <a:lnTo>
                    <a:pt x="41" y="0"/>
                  </a:lnTo>
                  <a:lnTo>
                    <a:pt x="140" y="183"/>
                  </a:lnTo>
                  <a:lnTo>
                    <a:pt x="140" y="223"/>
                  </a:lnTo>
                  <a:lnTo>
                    <a:pt x="101" y="22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6" name="Freeform 286"/>
            <p:cNvSpPr>
              <a:spLocks/>
            </p:cNvSpPr>
            <p:nvPr/>
          </p:nvSpPr>
          <p:spPr bwMode="auto">
            <a:xfrm flipH="1">
              <a:off x="4119" y="1766"/>
              <a:ext cx="36" cy="55"/>
            </a:xfrm>
            <a:custGeom>
              <a:avLst/>
              <a:gdLst>
                <a:gd name="T0" fmla="*/ 0 w 144"/>
                <a:gd name="T1" fmla="*/ 0 h 219"/>
                <a:gd name="T2" fmla="*/ 0 w 144"/>
                <a:gd name="T3" fmla="*/ 0 h 219"/>
                <a:gd name="T4" fmla="*/ 0 w 144"/>
                <a:gd name="T5" fmla="*/ 0 h 219"/>
                <a:gd name="T6" fmla="*/ 0 w 144"/>
                <a:gd name="T7" fmla="*/ 0 h 219"/>
                <a:gd name="T8" fmla="*/ 0 w 144"/>
                <a:gd name="T9" fmla="*/ 0 h 219"/>
                <a:gd name="T10" fmla="*/ 0 w 144"/>
                <a:gd name="T11" fmla="*/ 0 h 219"/>
                <a:gd name="T12" fmla="*/ 0 w 144"/>
                <a:gd name="T13" fmla="*/ 0 h 219"/>
                <a:gd name="T14" fmla="*/ 0 60000 65536"/>
                <a:gd name="T15" fmla="*/ 0 60000 65536"/>
                <a:gd name="T16" fmla="*/ 0 60000 65536"/>
                <a:gd name="T17" fmla="*/ 0 60000 65536"/>
                <a:gd name="T18" fmla="*/ 0 60000 65536"/>
                <a:gd name="T19" fmla="*/ 0 60000 65536"/>
                <a:gd name="T20" fmla="*/ 0 60000 65536"/>
                <a:gd name="T21" fmla="*/ 0 w 144"/>
                <a:gd name="T22" fmla="*/ 0 h 219"/>
                <a:gd name="T23" fmla="*/ 144 w 14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19">
                  <a:moveTo>
                    <a:pt x="0" y="40"/>
                  </a:moveTo>
                  <a:lnTo>
                    <a:pt x="0" y="0"/>
                  </a:lnTo>
                  <a:lnTo>
                    <a:pt x="39" y="0"/>
                  </a:lnTo>
                  <a:lnTo>
                    <a:pt x="144" y="180"/>
                  </a:lnTo>
                  <a:lnTo>
                    <a:pt x="144" y="219"/>
                  </a:lnTo>
                  <a:lnTo>
                    <a:pt x="104" y="21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7" name="Freeform 287"/>
            <p:cNvSpPr>
              <a:spLocks/>
            </p:cNvSpPr>
            <p:nvPr/>
          </p:nvSpPr>
          <p:spPr bwMode="auto">
            <a:xfrm flipH="1">
              <a:off x="4093"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0" y="39"/>
                  </a:moveTo>
                  <a:lnTo>
                    <a:pt x="0" y="0"/>
                  </a:lnTo>
                  <a:lnTo>
                    <a:pt x="40" y="0"/>
                  </a:lnTo>
                  <a:lnTo>
                    <a:pt x="144" y="168"/>
                  </a:lnTo>
                  <a:lnTo>
                    <a:pt x="144" y="209"/>
                  </a:lnTo>
                  <a:lnTo>
                    <a:pt x="105" y="20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8" name="Freeform 288"/>
            <p:cNvSpPr>
              <a:spLocks/>
            </p:cNvSpPr>
            <p:nvPr/>
          </p:nvSpPr>
          <p:spPr bwMode="auto">
            <a:xfrm flipH="1">
              <a:off x="4068"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0" y="41"/>
                  </a:moveTo>
                  <a:lnTo>
                    <a:pt x="0" y="0"/>
                  </a:lnTo>
                  <a:lnTo>
                    <a:pt x="39" y="0"/>
                  </a:lnTo>
                  <a:lnTo>
                    <a:pt x="139" y="160"/>
                  </a:lnTo>
                  <a:lnTo>
                    <a:pt x="139" y="199"/>
                  </a:lnTo>
                  <a:lnTo>
                    <a:pt x="99" y="199"/>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89" name="Freeform 289"/>
            <p:cNvSpPr>
              <a:spLocks/>
            </p:cNvSpPr>
            <p:nvPr/>
          </p:nvSpPr>
          <p:spPr bwMode="auto">
            <a:xfrm flipH="1">
              <a:off x="4042" y="1893"/>
              <a:ext cx="36" cy="49"/>
            </a:xfrm>
            <a:custGeom>
              <a:avLst/>
              <a:gdLst>
                <a:gd name="T0" fmla="*/ 0 w 145"/>
                <a:gd name="T1" fmla="*/ 0 h 194"/>
                <a:gd name="T2" fmla="*/ 0 w 145"/>
                <a:gd name="T3" fmla="*/ 0 h 194"/>
                <a:gd name="T4" fmla="*/ 0 w 145"/>
                <a:gd name="T5" fmla="*/ 0 h 194"/>
                <a:gd name="T6" fmla="*/ 0 w 145"/>
                <a:gd name="T7" fmla="*/ 0 h 194"/>
                <a:gd name="T8" fmla="*/ 0 w 145"/>
                <a:gd name="T9" fmla="*/ 0 h 194"/>
                <a:gd name="T10" fmla="*/ 0 w 145"/>
                <a:gd name="T11" fmla="*/ 0 h 194"/>
                <a:gd name="T12" fmla="*/ 0 w 145"/>
                <a:gd name="T13" fmla="*/ 0 h 194"/>
                <a:gd name="T14" fmla="*/ 0 60000 65536"/>
                <a:gd name="T15" fmla="*/ 0 60000 65536"/>
                <a:gd name="T16" fmla="*/ 0 60000 65536"/>
                <a:gd name="T17" fmla="*/ 0 60000 65536"/>
                <a:gd name="T18" fmla="*/ 0 60000 65536"/>
                <a:gd name="T19" fmla="*/ 0 60000 65536"/>
                <a:gd name="T20" fmla="*/ 0 60000 65536"/>
                <a:gd name="T21" fmla="*/ 0 w 145"/>
                <a:gd name="T22" fmla="*/ 0 h 194"/>
                <a:gd name="T23" fmla="*/ 145 w 14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4">
                  <a:moveTo>
                    <a:pt x="0" y="39"/>
                  </a:moveTo>
                  <a:lnTo>
                    <a:pt x="0" y="0"/>
                  </a:lnTo>
                  <a:lnTo>
                    <a:pt x="40" y="0"/>
                  </a:lnTo>
                  <a:lnTo>
                    <a:pt x="145" y="154"/>
                  </a:lnTo>
                  <a:lnTo>
                    <a:pt x="145" y="194"/>
                  </a:lnTo>
                  <a:lnTo>
                    <a:pt x="104" y="19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0" name="Freeform 290"/>
            <p:cNvSpPr>
              <a:spLocks/>
            </p:cNvSpPr>
            <p:nvPr/>
          </p:nvSpPr>
          <p:spPr bwMode="auto">
            <a:xfrm flipH="1">
              <a:off x="4017"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0" y="40"/>
                  </a:moveTo>
                  <a:lnTo>
                    <a:pt x="0" y="0"/>
                  </a:lnTo>
                  <a:lnTo>
                    <a:pt x="41" y="0"/>
                  </a:lnTo>
                  <a:lnTo>
                    <a:pt x="140" y="145"/>
                  </a:lnTo>
                  <a:lnTo>
                    <a:pt x="140" y="184"/>
                  </a:lnTo>
                  <a:lnTo>
                    <a:pt x="101" y="18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1" name="Freeform 291"/>
            <p:cNvSpPr>
              <a:spLocks/>
            </p:cNvSpPr>
            <p:nvPr/>
          </p:nvSpPr>
          <p:spPr bwMode="auto">
            <a:xfrm flipH="1">
              <a:off x="3990" y="1968"/>
              <a:ext cx="37" cy="43"/>
            </a:xfrm>
            <a:custGeom>
              <a:avLst/>
              <a:gdLst>
                <a:gd name="T0" fmla="*/ 0 w 144"/>
                <a:gd name="T1" fmla="*/ 0 h 173"/>
                <a:gd name="T2" fmla="*/ 0 w 144"/>
                <a:gd name="T3" fmla="*/ 0 h 173"/>
                <a:gd name="T4" fmla="*/ 0 w 144"/>
                <a:gd name="T5" fmla="*/ 0 h 173"/>
                <a:gd name="T6" fmla="*/ 0 w 144"/>
                <a:gd name="T7" fmla="*/ 0 h 173"/>
                <a:gd name="T8" fmla="*/ 0 w 144"/>
                <a:gd name="T9" fmla="*/ 0 h 173"/>
                <a:gd name="T10" fmla="*/ 0 w 144"/>
                <a:gd name="T11" fmla="*/ 0 h 173"/>
                <a:gd name="T12" fmla="*/ 0 w 144"/>
                <a:gd name="T13" fmla="*/ 0 h 173"/>
                <a:gd name="T14" fmla="*/ 0 60000 65536"/>
                <a:gd name="T15" fmla="*/ 0 60000 65536"/>
                <a:gd name="T16" fmla="*/ 0 60000 65536"/>
                <a:gd name="T17" fmla="*/ 0 60000 65536"/>
                <a:gd name="T18" fmla="*/ 0 60000 65536"/>
                <a:gd name="T19" fmla="*/ 0 60000 65536"/>
                <a:gd name="T20" fmla="*/ 0 60000 65536"/>
                <a:gd name="T21" fmla="*/ 0 w 144"/>
                <a:gd name="T22" fmla="*/ 0 h 173"/>
                <a:gd name="T23" fmla="*/ 144 w 14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73">
                  <a:moveTo>
                    <a:pt x="0" y="39"/>
                  </a:moveTo>
                  <a:lnTo>
                    <a:pt x="0" y="0"/>
                  </a:lnTo>
                  <a:lnTo>
                    <a:pt x="39" y="0"/>
                  </a:lnTo>
                  <a:lnTo>
                    <a:pt x="144" y="133"/>
                  </a:lnTo>
                  <a:lnTo>
                    <a:pt x="144" y="173"/>
                  </a:lnTo>
                  <a:lnTo>
                    <a:pt x="104" y="17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2" name="Freeform 292"/>
            <p:cNvSpPr>
              <a:spLocks/>
            </p:cNvSpPr>
            <p:nvPr/>
          </p:nvSpPr>
          <p:spPr bwMode="auto">
            <a:xfrm flipH="1">
              <a:off x="3966" y="2001"/>
              <a:ext cx="35" cy="42"/>
            </a:xfrm>
            <a:custGeom>
              <a:avLst/>
              <a:gdLst>
                <a:gd name="T0" fmla="*/ 0 w 139"/>
                <a:gd name="T1" fmla="*/ 0 h 165"/>
                <a:gd name="T2" fmla="*/ 0 w 139"/>
                <a:gd name="T3" fmla="*/ 0 h 165"/>
                <a:gd name="T4" fmla="*/ 0 w 139"/>
                <a:gd name="T5" fmla="*/ 0 h 165"/>
                <a:gd name="T6" fmla="*/ 0 w 139"/>
                <a:gd name="T7" fmla="*/ 0 h 165"/>
                <a:gd name="T8" fmla="*/ 0 w 139"/>
                <a:gd name="T9" fmla="*/ 0 h 165"/>
                <a:gd name="T10" fmla="*/ 0 w 139"/>
                <a:gd name="T11" fmla="*/ 0 h 165"/>
                <a:gd name="T12" fmla="*/ 0 w 139"/>
                <a:gd name="T13" fmla="*/ 0 h 165"/>
                <a:gd name="T14" fmla="*/ 0 60000 65536"/>
                <a:gd name="T15" fmla="*/ 0 60000 65536"/>
                <a:gd name="T16" fmla="*/ 0 60000 65536"/>
                <a:gd name="T17" fmla="*/ 0 60000 65536"/>
                <a:gd name="T18" fmla="*/ 0 60000 65536"/>
                <a:gd name="T19" fmla="*/ 0 60000 65536"/>
                <a:gd name="T20" fmla="*/ 0 60000 65536"/>
                <a:gd name="T21" fmla="*/ 0 w 139"/>
                <a:gd name="T22" fmla="*/ 0 h 165"/>
                <a:gd name="T23" fmla="*/ 139 w 139"/>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65">
                  <a:moveTo>
                    <a:pt x="0" y="40"/>
                  </a:moveTo>
                  <a:lnTo>
                    <a:pt x="0" y="0"/>
                  </a:lnTo>
                  <a:lnTo>
                    <a:pt x="40" y="0"/>
                  </a:lnTo>
                  <a:lnTo>
                    <a:pt x="139" y="125"/>
                  </a:lnTo>
                  <a:lnTo>
                    <a:pt x="139" y="165"/>
                  </a:lnTo>
                  <a:lnTo>
                    <a:pt x="100" y="16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3" name="Freeform 293"/>
            <p:cNvSpPr>
              <a:spLocks/>
            </p:cNvSpPr>
            <p:nvPr/>
          </p:nvSpPr>
          <p:spPr bwMode="auto">
            <a:xfrm flipH="1">
              <a:off x="3940" y="2032"/>
              <a:ext cx="36" cy="39"/>
            </a:xfrm>
            <a:custGeom>
              <a:avLst/>
              <a:gdLst>
                <a:gd name="T0" fmla="*/ 0 w 143"/>
                <a:gd name="T1" fmla="*/ 0 h 154"/>
                <a:gd name="T2" fmla="*/ 0 w 143"/>
                <a:gd name="T3" fmla="*/ 0 h 154"/>
                <a:gd name="T4" fmla="*/ 0 w 143"/>
                <a:gd name="T5" fmla="*/ 0 h 154"/>
                <a:gd name="T6" fmla="*/ 0 w 143"/>
                <a:gd name="T7" fmla="*/ 0 h 154"/>
                <a:gd name="T8" fmla="*/ 0 w 143"/>
                <a:gd name="T9" fmla="*/ 0 h 154"/>
                <a:gd name="T10" fmla="*/ 0 w 143"/>
                <a:gd name="T11" fmla="*/ 0 h 154"/>
                <a:gd name="T12" fmla="*/ 0 w 143"/>
                <a:gd name="T13" fmla="*/ 0 h 154"/>
                <a:gd name="T14" fmla="*/ 0 60000 65536"/>
                <a:gd name="T15" fmla="*/ 0 60000 65536"/>
                <a:gd name="T16" fmla="*/ 0 60000 65536"/>
                <a:gd name="T17" fmla="*/ 0 60000 65536"/>
                <a:gd name="T18" fmla="*/ 0 60000 65536"/>
                <a:gd name="T19" fmla="*/ 0 60000 65536"/>
                <a:gd name="T20" fmla="*/ 0 60000 65536"/>
                <a:gd name="T21" fmla="*/ 0 w 143"/>
                <a:gd name="T22" fmla="*/ 0 h 154"/>
                <a:gd name="T23" fmla="*/ 143 w 143"/>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4">
                  <a:moveTo>
                    <a:pt x="0" y="40"/>
                  </a:moveTo>
                  <a:lnTo>
                    <a:pt x="0" y="0"/>
                  </a:lnTo>
                  <a:lnTo>
                    <a:pt x="39" y="0"/>
                  </a:lnTo>
                  <a:lnTo>
                    <a:pt x="143" y="114"/>
                  </a:lnTo>
                  <a:lnTo>
                    <a:pt x="143" y="154"/>
                  </a:lnTo>
                  <a:lnTo>
                    <a:pt x="104" y="1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4" name="Freeform 294"/>
            <p:cNvSpPr>
              <a:spLocks/>
            </p:cNvSpPr>
            <p:nvPr/>
          </p:nvSpPr>
          <p:spPr bwMode="auto">
            <a:xfrm flipH="1">
              <a:off x="3913" y="2061"/>
              <a:ext cx="37" cy="37"/>
            </a:xfrm>
            <a:custGeom>
              <a:avLst/>
              <a:gdLst>
                <a:gd name="T0" fmla="*/ 0 w 144"/>
                <a:gd name="T1" fmla="*/ 0 h 150"/>
                <a:gd name="T2" fmla="*/ 0 w 144"/>
                <a:gd name="T3" fmla="*/ 0 h 150"/>
                <a:gd name="T4" fmla="*/ 0 w 144"/>
                <a:gd name="T5" fmla="*/ 0 h 150"/>
                <a:gd name="T6" fmla="*/ 0 w 144"/>
                <a:gd name="T7" fmla="*/ 0 h 150"/>
                <a:gd name="T8" fmla="*/ 0 w 144"/>
                <a:gd name="T9" fmla="*/ 0 h 150"/>
                <a:gd name="T10" fmla="*/ 0 w 144"/>
                <a:gd name="T11" fmla="*/ 0 h 150"/>
                <a:gd name="T12" fmla="*/ 0 w 144"/>
                <a:gd name="T13" fmla="*/ 0 h 150"/>
                <a:gd name="T14" fmla="*/ 0 60000 65536"/>
                <a:gd name="T15" fmla="*/ 0 60000 65536"/>
                <a:gd name="T16" fmla="*/ 0 60000 65536"/>
                <a:gd name="T17" fmla="*/ 0 60000 65536"/>
                <a:gd name="T18" fmla="*/ 0 60000 65536"/>
                <a:gd name="T19" fmla="*/ 0 60000 65536"/>
                <a:gd name="T20" fmla="*/ 0 60000 65536"/>
                <a:gd name="T21" fmla="*/ 0 w 144"/>
                <a:gd name="T22" fmla="*/ 0 h 150"/>
                <a:gd name="T23" fmla="*/ 144 w 14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50">
                  <a:moveTo>
                    <a:pt x="0" y="40"/>
                  </a:moveTo>
                  <a:lnTo>
                    <a:pt x="0" y="0"/>
                  </a:lnTo>
                  <a:lnTo>
                    <a:pt x="39" y="0"/>
                  </a:lnTo>
                  <a:lnTo>
                    <a:pt x="144" y="110"/>
                  </a:lnTo>
                  <a:lnTo>
                    <a:pt x="144" y="150"/>
                  </a:lnTo>
                  <a:lnTo>
                    <a:pt x="104" y="15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5" name="Freeform 295"/>
            <p:cNvSpPr>
              <a:spLocks/>
            </p:cNvSpPr>
            <p:nvPr/>
          </p:nvSpPr>
          <p:spPr bwMode="auto">
            <a:xfrm flipH="1">
              <a:off x="3889"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0" y="40"/>
                  </a:moveTo>
                  <a:lnTo>
                    <a:pt x="0" y="0"/>
                  </a:lnTo>
                  <a:lnTo>
                    <a:pt x="40" y="0"/>
                  </a:lnTo>
                  <a:lnTo>
                    <a:pt x="140" y="99"/>
                  </a:lnTo>
                  <a:lnTo>
                    <a:pt x="140" y="139"/>
                  </a:lnTo>
                  <a:lnTo>
                    <a:pt x="100" y="1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6" name="Freeform 296"/>
            <p:cNvSpPr>
              <a:spLocks/>
            </p:cNvSpPr>
            <p:nvPr/>
          </p:nvSpPr>
          <p:spPr bwMode="auto">
            <a:xfrm flipH="1">
              <a:off x="3862"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0" y="40"/>
                  </a:moveTo>
                  <a:lnTo>
                    <a:pt x="0" y="0"/>
                  </a:lnTo>
                  <a:lnTo>
                    <a:pt x="40" y="0"/>
                  </a:lnTo>
                  <a:lnTo>
                    <a:pt x="145" y="90"/>
                  </a:lnTo>
                  <a:lnTo>
                    <a:pt x="145" y="129"/>
                  </a:lnTo>
                  <a:lnTo>
                    <a:pt x="104" y="12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7" name="Freeform 297"/>
            <p:cNvSpPr>
              <a:spLocks/>
            </p:cNvSpPr>
            <p:nvPr/>
          </p:nvSpPr>
          <p:spPr bwMode="auto">
            <a:xfrm flipH="1">
              <a:off x="3837" y="2136"/>
              <a:ext cx="35" cy="31"/>
            </a:xfrm>
            <a:custGeom>
              <a:avLst/>
              <a:gdLst>
                <a:gd name="T0" fmla="*/ 0 w 140"/>
                <a:gd name="T1" fmla="*/ 0 h 124"/>
                <a:gd name="T2" fmla="*/ 0 w 140"/>
                <a:gd name="T3" fmla="*/ 0 h 124"/>
                <a:gd name="T4" fmla="*/ 0 w 140"/>
                <a:gd name="T5" fmla="*/ 0 h 124"/>
                <a:gd name="T6" fmla="*/ 0 w 140"/>
                <a:gd name="T7" fmla="*/ 0 h 124"/>
                <a:gd name="T8" fmla="*/ 0 w 140"/>
                <a:gd name="T9" fmla="*/ 0 h 124"/>
                <a:gd name="T10" fmla="*/ 0 w 140"/>
                <a:gd name="T11" fmla="*/ 0 h 124"/>
                <a:gd name="T12" fmla="*/ 0 w 140"/>
                <a:gd name="T13" fmla="*/ 0 h 124"/>
                <a:gd name="T14" fmla="*/ 0 60000 65536"/>
                <a:gd name="T15" fmla="*/ 0 60000 65536"/>
                <a:gd name="T16" fmla="*/ 0 60000 65536"/>
                <a:gd name="T17" fmla="*/ 0 60000 65536"/>
                <a:gd name="T18" fmla="*/ 0 60000 65536"/>
                <a:gd name="T19" fmla="*/ 0 60000 65536"/>
                <a:gd name="T20" fmla="*/ 0 60000 65536"/>
                <a:gd name="T21" fmla="*/ 0 w 140"/>
                <a:gd name="T22" fmla="*/ 0 h 124"/>
                <a:gd name="T23" fmla="*/ 140 w 140"/>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24">
                  <a:moveTo>
                    <a:pt x="0" y="39"/>
                  </a:moveTo>
                  <a:lnTo>
                    <a:pt x="0" y="0"/>
                  </a:lnTo>
                  <a:lnTo>
                    <a:pt x="41" y="0"/>
                  </a:lnTo>
                  <a:lnTo>
                    <a:pt x="140" y="85"/>
                  </a:lnTo>
                  <a:lnTo>
                    <a:pt x="140" y="124"/>
                  </a:lnTo>
                  <a:lnTo>
                    <a:pt x="101" y="12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8" name="Freeform 298"/>
            <p:cNvSpPr>
              <a:spLocks/>
            </p:cNvSpPr>
            <p:nvPr/>
          </p:nvSpPr>
          <p:spPr bwMode="auto">
            <a:xfrm flipH="1">
              <a:off x="3811" y="2157"/>
              <a:ext cx="36" cy="29"/>
            </a:xfrm>
            <a:custGeom>
              <a:avLst/>
              <a:gdLst>
                <a:gd name="T0" fmla="*/ 0 w 143"/>
                <a:gd name="T1" fmla="*/ 0 h 114"/>
                <a:gd name="T2" fmla="*/ 0 w 143"/>
                <a:gd name="T3" fmla="*/ 0 h 114"/>
                <a:gd name="T4" fmla="*/ 0 w 143"/>
                <a:gd name="T5" fmla="*/ 0 h 114"/>
                <a:gd name="T6" fmla="*/ 0 w 143"/>
                <a:gd name="T7" fmla="*/ 0 h 114"/>
                <a:gd name="T8" fmla="*/ 0 w 143"/>
                <a:gd name="T9" fmla="*/ 0 h 114"/>
                <a:gd name="T10" fmla="*/ 0 w 143"/>
                <a:gd name="T11" fmla="*/ 0 h 114"/>
                <a:gd name="T12" fmla="*/ 0 w 143"/>
                <a:gd name="T13" fmla="*/ 0 h 114"/>
                <a:gd name="T14" fmla="*/ 0 60000 65536"/>
                <a:gd name="T15" fmla="*/ 0 60000 65536"/>
                <a:gd name="T16" fmla="*/ 0 60000 65536"/>
                <a:gd name="T17" fmla="*/ 0 60000 65536"/>
                <a:gd name="T18" fmla="*/ 0 60000 65536"/>
                <a:gd name="T19" fmla="*/ 0 60000 65536"/>
                <a:gd name="T20" fmla="*/ 0 60000 65536"/>
                <a:gd name="T21" fmla="*/ 0 w 143"/>
                <a:gd name="T22" fmla="*/ 0 h 114"/>
                <a:gd name="T23" fmla="*/ 143 w 14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14">
                  <a:moveTo>
                    <a:pt x="0" y="39"/>
                  </a:moveTo>
                  <a:lnTo>
                    <a:pt x="0" y="0"/>
                  </a:lnTo>
                  <a:lnTo>
                    <a:pt x="39" y="0"/>
                  </a:lnTo>
                  <a:lnTo>
                    <a:pt x="143" y="74"/>
                  </a:lnTo>
                  <a:lnTo>
                    <a:pt x="143" y="114"/>
                  </a:lnTo>
                  <a:lnTo>
                    <a:pt x="104" y="11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99" name="Freeform 299"/>
            <p:cNvSpPr>
              <a:spLocks/>
            </p:cNvSpPr>
            <p:nvPr/>
          </p:nvSpPr>
          <p:spPr bwMode="auto">
            <a:xfrm flipH="1">
              <a:off x="3786" y="2175"/>
              <a:ext cx="35" cy="27"/>
            </a:xfrm>
            <a:custGeom>
              <a:avLst/>
              <a:gdLst>
                <a:gd name="T0" fmla="*/ 0 w 139"/>
                <a:gd name="T1" fmla="*/ 0 h 105"/>
                <a:gd name="T2" fmla="*/ 0 w 139"/>
                <a:gd name="T3" fmla="*/ 0 h 105"/>
                <a:gd name="T4" fmla="*/ 0 w 139"/>
                <a:gd name="T5" fmla="*/ 0 h 105"/>
                <a:gd name="T6" fmla="*/ 0 w 139"/>
                <a:gd name="T7" fmla="*/ 0 h 105"/>
                <a:gd name="T8" fmla="*/ 0 w 139"/>
                <a:gd name="T9" fmla="*/ 0 h 105"/>
                <a:gd name="T10" fmla="*/ 0 w 139"/>
                <a:gd name="T11" fmla="*/ 0 h 105"/>
                <a:gd name="T12" fmla="*/ 0 w 139"/>
                <a:gd name="T13" fmla="*/ 0 h 105"/>
                <a:gd name="T14" fmla="*/ 0 60000 65536"/>
                <a:gd name="T15" fmla="*/ 0 60000 65536"/>
                <a:gd name="T16" fmla="*/ 0 60000 65536"/>
                <a:gd name="T17" fmla="*/ 0 60000 65536"/>
                <a:gd name="T18" fmla="*/ 0 60000 65536"/>
                <a:gd name="T19" fmla="*/ 0 60000 65536"/>
                <a:gd name="T20" fmla="*/ 0 60000 65536"/>
                <a:gd name="T21" fmla="*/ 0 w 139"/>
                <a:gd name="T22" fmla="*/ 0 h 105"/>
                <a:gd name="T23" fmla="*/ 139 w 13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05">
                  <a:moveTo>
                    <a:pt x="0" y="40"/>
                  </a:moveTo>
                  <a:lnTo>
                    <a:pt x="0" y="0"/>
                  </a:lnTo>
                  <a:lnTo>
                    <a:pt x="39" y="0"/>
                  </a:lnTo>
                  <a:lnTo>
                    <a:pt x="139" y="64"/>
                  </a:lnTo>
                  <a:lnTo>
                    <a:pt x="139" y="105"/>
                  </a:lnTo>
                  <a:lnTo>
                    <a:pt x="99" y="10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0" name="Freeform 300"/>
            <p:cNvSpPr>
              <a:spLocks/>
            </p:cNvSpPr>
            <p:nvPr/>
          </p:nvSpPr>
          <p:spPr bwMode="auto">
            <a:xfrm flipH="1">
              <a:off x="3760" y="2192"/>
              <a:ext cx="37" cy="23"/>
            </a:xfrm>
            <a:custGeom>
              <a:avLst/>
              <a:gdLst>
                <a:gd name="T0" fmla="*/ 0 w 144"/>
                <a:gd name="T1" fmla="*/ 0 h 96"/>
                <a:gd name="T2" fmla="*/ 0 w 144"/>
                <a:gd name="T3" fmla="*/ 0 h 96"/>
                <a:gd name="T4" fmla="*/ 0 w 144"/>
                <a:gd name="T5" fmla="*/ 0 h 96"/>
                <a:gd name="T6" fmla="*/ 0 w 144"/>
                <a:gd name="T7" fmla="*/ 0 h 96"/>
                <a:gd name="T8" fmla="*/ 0 w 144"/>
                <a:gd name="T9" fmla="*/ 0 h 96"/>
                <a:gd name="T10" fmla="*/ 0 w 144"/>
                <a:gd name="T11" fmla="*/ 0 h 96"/>
                <a:gd name="T12" fmla="*/ 0 w 144"/>
                <a:gd name="T13" fmla="*/ 0 h 96"/>
                <a:gd name="T14" fmla="*/ 0 60000 65536"/>
                <a:gd name="T15" fmla="*/ 0 60000 65536"/>
                <a:gd name="T16" fmla="*/ 0 60000 65536"/>
                <a:gd name="T17" fmla="*/ 0 60000 65536"/>
                <a:gd name="T18" fmla="*/ 0 60000 65536"/>
                <a:gd name="T19" fmla="*/ 0 60000 65536"/>
                <a:gd name="T20" fmla="*/ 0 60000 65536"/>
                <a:gd name="T21" fmla="*/ 0 w 144"/>
                <a:gd name="T22" fmla="*/ 0 h 96"/>
                <a:gd name="T23" fmla="*/ 144 w 14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6">
                  <a:moveTo>
                    <a:pt x="0" y="41"/>
                  </a:moveTo>
                  <a:lnTo>
                    <a:pt x="0" y="0"/>
                  </a:lnTo>
                  <a:lnTo>
                    <a:pt x="40" y="0"/>
                  </a:lnTo>
                  <a:lnTo>
                    <a:pt x="144" y="55"/>
                  </a:lnTo>
                  <a:lnTo>
                    <a:pt x="144" y="96"/>
                  </a:lnTo>
                  <a:lnTo>
                    <a:pt x="105" y="9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1" name="Freeform 301"/>
            <p:cNvSpPr>
              <a:spLocks/>
            </p:cNvSpPr>
            <p:nvPr/>
          </p:nvSpPr>
          <p:spPr bwMode="auto">
            <a:xfrm flipH="1">
              <a:off x="3734" y="2205"/>
              <a:ext cx="36" cy="23"/>
            </a:xfrm>
            <a:custGeom>
              <a:avLst/>
              <a:gdLst>
                <a:gd name="T0" fmla="*/ 0 w 145"/>
                <a:gd name="T1" fmla="*/ 0 h 90"/>
                <a:gd name="T2" fmla="*/ 0 w 145"/>
                <a:gd name="T3" fmla="*/ 0 h 90"/>
                <a:gd name="T4" fmla="*/ 0 w 145"/>
                <a:gd name="T5" fmla="*/ 0 h 90"/>
                <a:gd name="T6" fmla="*/ 0 w 145"/>
                <a:gd name="T7" fmla="*/ 0 h 90"/>
                <a:gd name="T8" fmla="*/ 0 w 145"/>
                <a:gd name="T9" fmla="*/ 0 h 90"/>
                <a:gd name="T10" fmla="*/ 0 w 145"/>
                <a:gd name="T11" fmla="*/ 0 h 90"/>
                <a:gd name="T12" fmla="*/ 0 w 145"/>
                <a:gd name="T13" fmla="*/ 0 h 90"/>
                <a:gd name="T14" fmla="*/ 0 60000 65536"/>
                <a:gd name="T15" fmla="*/ 0 60000 65536"/>
                <a:gd name="T16" fmla="*/ 0 60000 65536"/>
                <a:gd name="T17" fmla="*/ 0 60000 65536"/>
                <a:gd name="T18" fmla="*/ 0 60000 65536"/>
                <a:gd name="T19" fmla="*/ 0 60000 65536"/>
                <a:gd name="T20" fmla="*/ 0 60000 65536"/>
                <a:gd name="T21" fmla="*/ 0 w 145"/>
                <a:gd name="T22" fmla="*/ 0 h 90"/>
                <a:gd name="T23" fmla="*/ 145 w 14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0">
                  <a:moveTo>
                    <a:pt x="0" y="41"/>
                  </a:moveTo>
                  <a:lnTo>
                    <a:pt x="0" y="0"/>
                  </a:lnTo>
                  <a:lnTo>
                    <a:pt x="39" y="0"/>
                  </a:lnTo>
                  <a:lnTo>
                    <a:pt x="145" y="50"/>
                  </a:lnTo>
                  <a:lnTo>
                    <a:pt x="145" y="90"/>
                  </a:lnTo>
                  <a:lnTo>
                    <a:pt x="104" y="90"/>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2" name="Freeform 302"/>
            <p:cNvSpPr>
              <a:spLocks/>
            </p:cNvSpPr>
            <p:nvPr/>
          </p:nvSpPr>
          <p:spPr bwMode="auto">
            <a:xfrm flipH="1">
              <a:off x="3709" y="2218"/>
              <a:ext cx="35" cy="20"/>
            </a:xfrm>
            <a:custGeom>
              <a:avLst/>
              <a:gdLst>
                <a:gd name="T0" fmla="*/ 0 w 140"/>
                <a:gd name="T1" fmla="*/ 0 h 80"/>
                <a:gd name="T2" fmla="*/ 0 w 140"/>
                <a:gd name="T3" fmla="*/ 0 h 80"/>
                <a:gd name="T4" fmla="*/ 0 w 140"/>
                <a:gd name="T5" fmla="*/ 0 h 80"/>
                <a:gd name="T6" fmla="*/ 0 w 140"/>
                <a:gd name="T7" fmla="*/ 0 h 80"/>
                <a:gd name="T8" fmla="*/ 0 w 140"/>
                <a:gd name="T9" fmla="*/ 0 h 80"/>
                <a:gd name="T10" fmla="*/ 0 w 140"/>
                <a:gd name="T11" fmla="*/ 0 h 80"/>
                <a:gd name="T12" fmla="*/ 0 w 140"/>
                <a:gd name="T13" fmla="*/ 0 h 80"/>
                <a:gd name="T14" fmla="*/ 0 60000 65536"/>
                <a:gd name="T15" fmla="*/ 0 60000 65536"/>
                <a:gd name="T16" fmla="*/ 0 60000 65536"/>
                <a:gd name="T17" fmla="*/ 0 60000 65536"/>
                <a:gd name="T18" fmla="*/ 0 60000 65536"/>
                <a:gd name="T19" fmla="*/ 0 60000 65536"/>
                <a:gd name="T20" fmla="*/ 0 60000 65536"/>
                <a:gd name="T21" fmla="*/ 0 w 140"/>
                <a:gd name="T22" fmla="*/ 0 h 80"/>
                <a:gd name="T23" fmla="*/ 140 w 14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80">
                  <a:moveTo>
                    <a:pt x="0" y="40"/>
                  </a:moveTo>
                  <a:lnTo>
                    <a:pt x="0" y="0"/>
                  </a:lnTo>
                  <a:lnTo>
                    <a:pt x="41" y="0"/>
                  </a:lnTo>
                  <a:lnTo>
                    <a:pt x="140" y="40"/>
                  </a:lnTo>
                  <a:lnTo>
                    <a:pt x="140" y="80"/>
                  </a:lnTo>
                  <a:lnTo>
                    <a:pt x="99" y="8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3" name="Freeform 303"/>
            <p:cNvSpPr>
              <a:spLocks/>
            </p:cNvSpPr>
            <p:nvPr/>
          </p:nvSpPr>
          <p:spPr bwMode="auto">
            <a:xfrm flipH="1">
              <a:off x="3683"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0" y="40"/>
                  </a:moveTo>
                  <a:lnTo>
                    <a:pt x="0" y="0"/>
                  </a:lnTo>
                  <a:lnTo>
                    <a:pt x="41" y="0"/>
                  </a:lnTo>
                  <a:lnTo>
                    <a:pt x="145" y="30"/>
                  </a:lnTo>
                  <a:lnTo>
                    <a:pt x="145" y="70"/>
                  </a:lnTo>
                  <a:lnTo>
                    <a:pt x="105" y="7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4" name="Freeform 304"/>
            <p:cNvSpPr>
              <a:spLocks/>
            </p:cNvSpPr>
            <p:nvPr/>
          </p:nvSpPr>
          <p:spPr bwMode="auto">
            <a:xfrm flipH="1">
              <a:off x="3658"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0" y="40"/>
                  </a:moveTo>
                  <a:lnTo>
                    <a:pt x="0" y="0"/>
                  </a:lnTo>
                  <a:lnTo>
                    <a:pt x="40" y="0"/>
                  </a:lnTo>
                  <a:lnTo>
                    <a:pt x="140" y="20"/>
                  </a:lnTo>
                  <a:lnTo>
                    <a:pt x="140" y="59"/>
                  </a:lnTo>
                  <a:lnTo>
                    <a:pt x="100" y="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5" name="Freeform 305"/>
            <p:cNvSpPr>
              <a:spLocks/>
            </p:cNvSpPr>
            <p:nvPr/>
          </p:nvSpPr>
          <p:spPr bwMode="auto">
            <a:xfrm flipH="1">
              <a:off x="3632" y="2240"/>
              <a:ext cx="36" cy="14"/>
            </a:xfrm>
            <a:custGeom>
              <a:avLst/>
              <a:gdLst>
                <a:gd name="T0" fmla="*/ 0 w 144"/>
                <a:gd name="T1" fmla="*/ 0 h 55"/>
                <a:gd name="T2" fmla="*/ 0 w 144"/>
                <a:gd name="T3" fmla="*/ 0 h 55"/>
                <a:gd name="T4" fmla="*/ 0 w 144"/>
                <a:gd name="T5" fmla="*/ 0 h 55"/>
                <a:gd name="T6" fmla="*/ 0 w 144"/>
                <a:gd name="T7" fmla="*/ 0 h 55"/>
                <a:gd name="T8" fmla="*/ 0 w 144"/>
                <a:gd name="T9" fmla="*/ 0 h 55"/>
                <a:gd name="T10" fmla="*/ 0 w 144"/>
                <a:gd name="T11" fmla="*/ 0 h 55"/>
                <a:gd name="T12" fmla="*/ 0 w 144"/>
                <a:gd name="T13" fmla="*/ 0 h 55"/>
                <a:gd name="T14" fmla="*/ 0 60000 65536"/>
                <a:gd name="T15" fmla="*/ 0 60000 65536"/>
                <a:gd name="T16" fmla="*/ 0 60000 65536"/>
                <a:gd name="T17" fmla="*/ 0 60000 65536"/>
                <a:gd name="T18" fmla="*/ 0 60000 65536"/>
                <a:gd name="T19" fmla="*/ 0 60000 65536"/>
                <a:gd name="T20" fmla="*/ 0 60000 65536"/>
                <a:gd name="T21" fmla="*/ 0 w 144"/>
                <a:gd name="T22" fmla="*/ 0 h 55"/>
                <a:gd name="T23" fmla="*/ 144 w 14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55">
                  <a:moveTo>
                    <a:pt x="0" y="39"/>
                  </a:moveTo>
                  <a:lnTo>
                    <a:pt x="0" y="0"/>
                  </a:lnTo>
                  <a:lnTo>
                    <a:pt x="40" y="0"/>
                  </a:lnTo>
                  <a:lnTo>
                    <a:pt x="144" y="14"/>
                  </a:lnTo>
                  <a:lnTo>
                    <a:pt x="144" y="55"/>
                  </a:lnTo>
                  <a:lnTo>
                    <a:pt x="105" y="55"/>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6" name="Freeform 306"/>
            <p:cNvSpPr>
              <a:spLocks/>
            </p:cNvSpPr>
            <p:nvPr/>
          </p:nvSpPr>
          <p:spPr bwMode="auto">
            <a:xfrm flipH="1">
              <a:off x="3607" y="2244"/>
              <a:ext cx="35" cy="11"/>
            </a:xfrm>
            <a:custGeom>
              <a:avLst/>
              <a:gdLst>
                <a:gd name="T0" fmla="*/ 0 w 138"/>
                <a:gd name="T1" fmla="*/ 0 h 46"/>
                <a:gd name="T2" fmla="*/ 0 w 138"/>
                <a:gd name="T3" fmla="*/ 0 h 46"/>
                <a:gd name="T4" fmla="*/ 0 w 138"/>
                <a:gd name="T5" fmla="*/ 0 h 46"/>
                <a:gd name="T6" fmla="*/ 0 w 138"/>
                <a:gd name="T7" fmla="*/ 0 h 46"/>
                <a:gd name="T8" fmla="*/ 0 w 138"/>
                <a:gd name="T9" fmla="*/ 0 h 46"/>
                <a:gd name="T10" fmla="*/ 0 w 138"/>
                <a:gd name="T11" fmla="*/ 0 h 46"/>
                <a:gd name="T12" fmla="*/ 0 w 138"/>
                <a:gd name="T13" fmla="*/ 0 h 46"/>
                <a:gd name="T14" fmla="*/ 0 60000 65536"/>
                <a:gd name="T15" fmla="*/ 0 60000 65536"/>
                <a:gd name="T16" fmla="*/ 0 60000 65536"/>
                <a:gd name="T17" fmla="*/ 0 60000 65536"/>
                <a:gd name="T18" fmla="*/ 0 60000 65536"/>
                <a:gd name="T19" fmla="*/ 0 60000 65536"/>
                <a:gd name="T20" fmla="*/ 0 60000 65536"/>
                <a:gd name="T21" fmla="*/ 0 w 138"/>
                <a:gd name="T22" fmla="*/ 0 h 46"/>
                <a:gd name="T23" fmla="*/ 138 w 13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46">
                  <a:moveTo>
                    <a:pt x="0" y="41"/>
                  </a:moveTo>
                  <a:lnTo>
                    <a:pt x="0" y="0"/>
                  </a:lnTo>
                  <a:lnTo>
                    <a:pt x="39" y="0"/>
                  </a:lnTo>
                  <a:lnTo>
                    <a:pt x="138" y="6"/>
                  </a:lnTo>
                  <a:lnTo>
                    <a:pt x="138" y="46"/>
                  </a:lnTo>
                  <a:lnTo>
                    <a:pt x="99" y="4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7" name="Freeform 307"/>
            <p:cNvSpPr>
              <a:spLocks/>
            </p:cNvSpPr>
            <p:nvPr/>
          </p:nvSpPr>
          <p:spPr bwMode="auto">
            <a:xfrm flipH="1">
              <a:off x="3581" y="2244"/>
              <a:ext cx="36" cy="11"/>
            </a:xfrm>
            <a:custGeom>
              <a:avLst/>
              <a:gdLst>
                <a:gd name="T0" fmla="*/ 0 w 145"/>
                <a:gd name="T1" fmla="*/ 0 h 46"/>
                <a:gd name="T2" fmla="*/ 0 w 145"/>
                <a:gd name="T3" fmla="*/ 0 h 46"/>
                <a:gd name="T4" fmla="*/ 0 w 145"/>
                <a:gd name="T5" fmla="*/ 0 h 46"/>
                <a:gd name="T6" fmla="*/ 0 w 145"/>
                <a:gd name="T7" fmla="*/ 0 h 46"/>
                <a:gd name="T8" fmla="*/ 0 w 145"/>
                <a:gd name="T9" fmla="*/ 0 h 46"/>
                <a:gd name="T10" fmla="*/ 0 w 145"/>
                <a:gd name="T11" fmla="*/ 0 h 46"/>
                <a:gd name="T12" fmla="*/ 0 w 145"/>
                <a:gd name="T13" fmla="*/ 0 h 46"/>
                <a:gd name="T14" fmla="*/ 0 60000 65536"/>
                <a:gd name="T15" fmla="*/ 0 60000 65536"/>
                <a:gd name="T16" fmla="*/ 0 60000 65536"/>
                <a:gd name="T17" fmla="*/ 0 60000 65536"/>
                <a:gd name="T18" fmla="*/ 0 60000 65536"/>
                <a:gd name="T19" fmla="*/ 0 60000 65536"/>
                <a:gd name="T20" fmla="*/ 0 60000 65536"/>
                <a:gd name="T21" fmla="*/ 0 w 145"/>
                <a:gd name="T22" fmla="*/ 0 h 46"/>
                <a:gd name="T23" fmla="*/ 145 w 14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6">
                  <a:moveTo>
                    <a:pt x="39" y="46"/>
                  </a:moveTo>
                  <a:lnTo>
                    <a:pt x="0" y="46"/>
                  </a:lnTo>
                  <a:lnTo>
                    <a:pt x="0" y="6"/>
                  </a:lnTo>
                  <a:lnTo>
                    <a:pt x="104" y="0"/>
                  </a:lnTo>
                  <a:lnTo>
                    <a:pt x="145" y="0"/>
                  </a:lnTo>
                  <a:lnTo>
                    <a:pt x="145" y="41"/>
                  </a:lnTo>
                  <a:lnTo>
                    <a:pt x="39" y="4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8" name="Freeform 308"/>
            <p:cNvSpPr>
              <a:spLocks/>
            </p:cNvSpPr>
            <p:nvPr/>
          </p:nvSpPr>
          <p:spPr bwMode="auto">
            <a:xfrm flipH="1">
              <a:off x="3555" y="2240"/>
              <a:ext cx="36" cy="14"/>
            </a:xfrm>
            <a:custGeom>
              <a:avLst/>
              <a:gdLst>
                <a:gd name="T0" fmla="*/ 0 w 145"/>
                <a:gd name="T1" fmla="*/ 0 h 55"/>
                <a:gd name="T2" fmla="*/ 0 w 145"/>
                <a:gd name="T3" fmla="*/ 0 h 55"/>
                <a:gd name="T4" fmla="*/ 0 w 145"/>
                <a:gd name="T5" fmla="*/ 0 h 55"/>
                <a:gd name="T6" fmla="*/ 0 w 145"/>
                <a:gd name="T7" fmla="*/ 0 h 55"/>
                <a:gd name="T8" fmla="*/ 0 w 145"/>
                <a:gd name="T9" fmla="*/ 0 h 55"/>
                <a:gd name="T10" fmla="*/ 0 w 145"/>
                <a:gd name="T11" fmla="*/ 0 h 55"/>
                <a:gd name="T12" fmla="*/ 0 w 145"/>
                <a:gd name="T13" fmla="*/ 0 h 55"/>
                <a:gd name="T14" fmla="*/ 0 60000 65536"/>
                <a:gd name="T15" fmla="*/ 0 60000 65536"/>
                <a:gd name="T16" fmla="*/ 0 60000 65536"/>
                <a:gd name="T17" fmla="*/ 0 60000 65536"/>
                <a:gd name="T18" fmla="*/ 0 60000 65536"/>
                <a:gd name="T19" fmla="*/ 0 60000 65536"/>
                <a:gd name="T20" fmla="*/ 0 60000 65536"/>
                <a:gd name="T21" fmla="*/ 0 w 145"/>
                <a:gd name="T22" fmla="*/ 0 h 55"/>
                <a:gd name="T23" fmla="*/ 145 w 14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55">
                  <a:moveTo>
                    <a:pt x="41" y="55"/>
                  </a:moveTo>
                  <a:lnTo>
                    <a:pt x="0" y="55"/>
                  </a:lnTo>
                  <a:lnTo>
                    <a:pt x="0" y="14"/>
                  </a:lnTo>
                  <a:lnTo>
                    <a:pt x="105" y="0"/>
                  </a:lnTo>
                  <a:lnTo>
                    <a:pt x="145" y="0"/>
                  </a:lnTo>
                  <a:lnTo>
                    <a:pt x="145" y="39"/>
                  </a:lnTo>
                  <a:lnTo>
                    <a:pt x="41" y="5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09" name="Freeform 309"/>
            <p:cNvSpPr>
              <a:spLocks/>
            </p:cNvSpPr>
            <p:nvPr/>
          </p:nvSpPr>
          <p:spPr bwMode="auto">
            <a:xfrm flipH="1">
              <a:off x="3530"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40" y="59"/>
                  </a:moveTo>
                  <a:lnTo>
                    <a:pt x="0" y="59"/>
                  </a:lnTo>
                  <a:lnTo>
                    <a:pt x="0" y="20"/>
                  </a:lnTo>
                  <a:lnTo>
                    <a:pt x="99" y="0"/>
                  </a:lnTo>
                  <a:lnTo>
                    <a:pt x="140" y="0"/>
                  </a:lnTo>
                  <a:lnTo>
                    <a:pt x="140" y="40"/>
                  </a:lnTo>
                  <a:lnTo>
                    <a:pt x="40" y="5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0" name="Freeform 310"/>
            <p:cNvSpPr>
              <a:spLocks/>
            </p:cNvSpPr>
            <p:nvPr/>
          </p:nvSpPr>
          <p:spPr bwMode="auto">
            <a:xfrm flipH="1">
              <a:off x="3504"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41" y="70"/>
                  </a:moveTo>
                  <a:lnTo>
                    <a:pt x="0" y="70"/>
                  </a:lnTo>
                  <a:lnTo>
                    <a:pt x="0" y="30"/>
                  </a:lnTo>
                  <a:lnTo>
                    <a:pt x="105" y="0"/>
                  </a:lnTo>
                  <a:lnTo>
                    <a:pt x="145" y="0"/>
                  </a:lnTo>
                  <a:lnTo>
                    <a:pt x="145" y="40"/>
                  </a:lnTo>
                  <a:lnTo>
                    <a:pt x="41" y="7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1" name="Freeform 311"/>
            <p:cNvSpPr>
              <a:spLocks/>
            </p:cNvSpPr>
            <p:nvPr/>
          </p:nvSpPr>
          <p:spPr bwMode="auto">
            <a:xfrm flipH="1">
              <a:off x="3479" y="2218"/>
              <a:ext cx="35" cy="20"/>
            </a:xfrm>
            <a:custGeom>
              <a:avLst/>
              <a:gdLst>
                <a:gd name="T0" fmla="*/ 0 w 139"/>
                <a:gd name="T1" fmla="*/ 0 h 80"/>
                <a:gd name="T2" fmla="*/ 0 w 139"/>
                <a:gd name="T3" fmla="*/ 0 h 80"/>
                <a:gd name="T4" fmla="*/ 0 w 139"/>
                <a:gd name="T5" fmla="*/ 0 h 80"/>
                <a:gd name="T6" fmla="*/ 0 w 139"/>
                <a:gd name="T7" fmla="*/ 0 h 80"/>
                <a:gd name="T8" fmla="*/ 0 w 139"/>
                <a:gd name="T9" fmla="*/ 0 h 80"/>
                <a:gd name="T10" fmla="*/ 0 w 139"/>
                <a:gd name="T11" fmla="*/ 0 h 80"/>
                <a:gd name="T12" fmla="*/ 0 w 139"/>
                <a:gd name="T13" fmla="*/ 0 h 80"/>
                <a:gd name="T14" fmla="*/ 0 60000 65536"/>
                <a:gd name="T15" fmla="*/ 0 60000 65536"/>
                <a:gd name="T16" fmla="*/ 0 60000 65536"/>
                <a:gd name="T17" fmla="*/ 0 60000 65536"/>
                <a:gd name="T18" fmla="*/ 0 60000 65536"/>
                <a:gd name="T19" fmla="*/ 0 60000 65536"/>
                <a:gd name="T20" fmla="*/ 0 60000 65536"/>
                <a:gd name="T21" fmla="*/ 0 w 139"/>
                <a:gd name="T22" fmla="*/ 0 h 80"/>
                <a:gd name="T23" fmla="*/ 139 w 139"/>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80">
                  <a:moveTo>
                    <a:pt x="40" y="80"/>
                  </a:moveTo>
                  <a:lnTo>
                    <a:pt x="0" y="80"/>
                  </a:lnTo>
                  <a:lnTo>
                    <a:pt x="0" y="40"/>
                  </a:lnTo>
                  <a:lnTo>
                    <a:pt x="100" y="0"/>
                  </a:lnTo>
                  <a:lnTo>
                    <a:pt x="139" y="0"/>
                  </a:lnTo>
                  <a:lnTo>
                    <a:pt x="139" y="40"/>
                  </a:lnTo>
                  <a:lnTo>
                    <a:pt x="40" y="8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2" name="Freeform 312"/>
            <p:cNvSpPr>
              <a:spLocks/>
            </p:cNvSpPr>
            <p:nvPr/>
          </p:nvSpPr>
          <p:spPr bwMode="auto">
            <a:xfrm flipH="1">
              <a:off x="3453" y="2205"/>
              <a:ext cx="36" cy="23"/>
            </a:xfrm>
            <a:custGeom>
              <a:avLst/>
              <a:gdLst>
                <a:gd name="T0" fmla="*/ 0 w 144"/>
                <a:gd name="T1" fmla="*/ 0 h 90"/>
                <a:gd name="T2" fmla="*/ 0 w 144"/>
                <a:gd name="T3" fmla="*/ 0 h 90"/>
                <a:gd name="T4" fmla="*/ 0 w 144"/>
                <a:gd name="T5" fmla="*/ 0 h 90"/>
                <a:gd name="T6" fmla="*/ 0 w 144"/>
                <a:gd name="T7" fmla="*/ 0 h 90"/>
                <a:gd name="T8" fmla="*/ 0 w 144"/>
                <a:gd name="T9" fmla="*/ 0 h 90"/>
                <a:gd name="T10" fmla="*/ 0 w 144"/>
                <a:gd name="T11" fmla="*/ 0 h 90"/>
                <a:gd name="T12" fmla="*/ 0 w 144"/>
                <a:gd name="T13" fmla="*/ 0 h 90"/>
                <a:gd name="T14" fmla="*/ 0 60000 65536"/>
                <a:gd name="T15" fmla="*/ 0 60000 65536"/>
                <a:gd name="T16" fmla="*/ 0 60000 65536"/>
                <a:gd name="T17" fmla="*/ 0 60000 65536"/>
                <a:gd name="T18" fmla="*/ 0 60000 65536"/>
                <a:gd name="T19" fmla="*/ 0 60000 65536"/>
                <a:gd name="T20" fmla="*/ 0 60000 65536"/>
                <a:gd name="T21" fmla="*/ 0 w 144"/>
                <a:gd name="T22" fmla="*/ 0 h 90"/>
                <a:gd name="T23" fmla="*/ 144 w 14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0">
                  <a:moveTo>
                    <a:pt x="39" y="90"/>
                  </a:moveTo>
                  <a:lnTo>
                    <a:pt x="0" y="90"/>
                  </a:lnTo>
                  <a:lnTo>
                    <a:pt x="0" y="50"/>
                  </a:lnTo>
                  <a:lnTo>
                    <a:pt x="104" y="0"/>
                  </a:lnTo>
                  <a:lnTo>
                    <a:pt x="144" y="0"/>
                  </a:lnTo>
                  <a:lnTo>
                    <a:pt x="144" y="41"/>
                  </a:lnTo>
                  <a:lnTo>
                    <a:pt x="39" y="9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3" name="Freeform 313"/>
            <p:cNvSpPr>
              <a:spLocks/>
            </p:cNvSpPr>
            <p:nvPr/>
          </p:nvSpPr>
          <p:spPr bwMode="auto">
            <a:xfrm flipH="1">
              <a:off x="3428" y="2192"/>
              <a:ext cx="35" cy="23"/>
            </a:xfrm>
            <a:custGeom>
              <a:avLst/>
              <a:gdLst>
                <a:gd name="T0" fmla="*/ 0 w 140"/>
                <a:gd name="T1" fmla="*/ 0 h 96"/>
                <a:gd name="T2" fmla="*/ 0 w 140"/>
                <a:gd name="T3" fmla="*/ 0 h 96"/>
                <a:gd name="T4" fmla="*/ 0 w 140"/>
                <a:gd name="T5" fmla="*/ 0 h 96"/>
                <a:gd name="T6" fmla="*/ 0 w 140"/>
                <a:gd name="T7" fmla="*/ 0 h 96"/>
                <a:gd name="T8" fmla="*/ 0 w 140"/>
                <a:gd name="T9" fmla="*/ 0 h 96"/>
                <a:gd name="T10" fmla="*/ 0 w 140"/>
                <a:gd name="T11" fmla="*/ 0 h 96"/>
                <a:gd name="T12" fmla="*/ 0 w 140"/>
                <a:gd name="T13" fmla="*/ 0 h 96"/>
                <a:gd name="T14" fmla="*/ 0 60000 65536"/>
                <a:gd name="T15" fmla="*/ 0 60000 65536"/>
                <a:gd name="T16" fmla="*/ 0 60000 65536"/>
                <a:gd name="T17" fmla="*/ 0 60000 65536"/>
                <a:gd name="T18" fmla="*/ 0 60000 65536"/>
                <a:gd name="T19" fmla="*/ 0 60000 65536"/>
                <a:gd name="T20" fmla="*/ 0 60000 65536"/>
                <a:gd name="T21" fmla="*/ 0 w 140"/>
                <a:gd name="T22" fmla="*/ 0 h 96"/>
                <a:gd name="T23" fmla="*/ 140 w 1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96">
                  <a:moveTo>
                    <a:pt x="40" y="96"/>
                  </a:moveTo>
                  <a:lnTo>
                    <a:pt x="0" y="96"/>
                  </a:lnTo>
                  <a:lnTo>
                    <a:pt x="0" y="55"/>
                  </a:lnTo>
                  <a:lnTo>
                    <a:pt x="100" y="0"/>
                  </a:lnTo>
                  <a:lnTo>
                    <a:pt x="140" y="0"/>
                  </a:lnTo>
                  <a:lnTo>
                    <a:pt x="140" y="41"/>
                  </a:lnTo>
                  <a:lnTo>
                    <a:pt x="40" y="9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4" name="Freeform 314"/>
            <p:cNvSpPr>
              <a:spLocks/>
            </p:cNvSpPr>
            <p:nvPr/>
          </p:nvSpPr>
          <p:spPr bwMode="auto">
            <a:xfrm flipH="1">
              <a:off x="3402" y="2175"/>
              <a:ext cx="36" cy="27"/>
            </a:xfrm>
            <a:custGeom>
              <a:avLst/>
              <a:gdLst>
                <a:gd name="T0" fmla="*/ 0 w 145"/>
                <a:gd name="T1" fmla="*/ 0 h 105"/>
                <a:gd name="T2" fmla="*/ 0 w 145"/>
                <a:gd name="T3" fmla="*/ 0 h 105"/>
                <a:gd name="T4" fmla="*/ 0 w 145"/>
                <a:gd name="T5" fmla="*/ 0 h 105"/>
                <a:gd name="T6" fmla="*/ 0 w 145"/>
                <a:gd name="T7" fmla="*/ 0 h 105"/>
                <a:gd name="T8" fmla="*/ 0 w 145"/>
                <a:gd name="T9" fmla="*/ 0 h 105"/>
                <a:gd name="T10" fmla="*/ 0 w 145"/>
                <a:gd name="T11" fmla="*/ 0 h 105"/>
                <a:gd name="T12" fmla="*/ 0 w 145"/>
                <a:gd name="T13" fmla="*/ 0 h 105"/>
                <a:gd name="T14" fmla="*/ 0 60000 65536"/>
                <a:gd name="T15" fmla="*/ 0 60000 65536"/>
                <a:gd name="T16" fmla="*/ 0 60000 65536"/>
                <a:gd name="T17" fmla="*/ 0 60000 65536"/>
                <a:gd name="T18" fmla="*/ 0 60000 65536"/>
                <a:gd name="T19" fmla="*/ 0 60000 65536"/>
                <a:gd name="T20" fmla="*/ 0 60000 65536"/>
                <a:gd name="T21" fmla="*/ 0 w 145"/>
                <a:gd name="T22" fmla="*/ 0 h 105"/>
                <a:gd name="T23" fmla="*/ 145 w 14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05">
                  <a:moveTo>
                    <a:pt x="40" y="105"/>
                  </a:moveTo>
                  <a:lnTo>
                    <a:pt x="0" y="105"/>
                  </a:lnTo>
                  <a:lnTo>
                    <a:pt x="0" y="64"/>
                  </a:lnTo>
                  <a:lnTo>
                    <a:pt x="104" y="0"/>
                  </a:lnTo>
                  <a:lnTo>
                    <a:pt x="145" y="0"/>
                  </a:lnTo>
                  <a:lnTo>
                    <a:pt x="145" y="40"/>
                  </a:lnTo>
                  <a:lnTo>
                    <a:pt x="40" y="10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5" name="Freeform 315"/>
            <p:cNvSpPr>
              <a:spLocks/>
            </p:cNvSpPr>
            <p:nvPr/>
          </p:nvSpPr>
          <p:spPr bwMode="auto">
            <a:xfrm flipH="1">
              <a:off x="3376" y="2157"/>
              <a:ext cx="36" cy="29"/>
            </a:xfrm>
            <a:custGeom>
              <a:avLst/>
              <a:gdLst>
                <a:gd name="T0" fmla="*/ 0 w 145"/>
                <a:gd name="T1" fmla="*/ 0 h 114"/>
                <a:gd name="T2" fmla="*/ 0 w 145"/>
                <a:gd name="T3" fmla="*/ 0 h 114"/>
                <a:gd name="T4" fmla="*/ 0 w 145"/>
                <a:gd name="T5" fmla="*/ 0 h 114"/>
                <a:gd name="T6" fmla="*/ 0 w 145"/>
                <a:gd name="T7" fmla="*/ 0 h 114"/>
                <a:gd name="T8" fmla="*/ 0 w 145"/>
                <a:gd name="T9" fmla="*/ 0 h 114"/>
                <a:gd name="T10" fmla="*/ 0 w 145"/>
                <a:gd name="T11" fmla="*/ 0 h 114"/>
                <a:gd name="T12" fmla="*/ 0 w 145"/>
                <a:gd name="T13" fmla="*/ 0 h 114"/>
                <a:gd name="T14" fmla="*/ 0 60000 65536"/>
                <a:gd name="T15" fmla="*/ 0 60000 65536"/>
                <a:gd name="T16" fmla="*/ 0 60000 65536"/>
                <a:gd name="T17" fmla="*/ 0 60000 65536"/>
                <a:gd name="T18" fmla="*/ 0 60000 65536"/>
                <a:gd name="T19" fmla="*/ 0 60000 65536"/>
                <a:gd name="T20" fmla="*/ 0 60000 65536"/>
                <a:gd name="T21" fmla="*/ 0 w 145"/>
                <a:gd name="T22" fmla="*/ 0 h 114"/>
                <a:gd name="T23" fmla="*/ 145 w 145"/>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14">
                  <a:moveTo>
                    <a:pt x="41" y="114"/>
                  </a:moveTo>
                  <a:lnTo>
                    <a:pt x="0" y="114"/>
                  </a:lnTo>
                  <a:lnTo>
                    <a:pt x="0" y="74"/>
                  </a:lnTo>
                  <a:lnTo>
                    <a:pt x="105" y="0"/>
                  </a:lnTo>
                  <a:lnTo>
                    <a:pt x="145" y="0"/>
                  </a:lnTo>
                  <a:lnTo>
                    <a:pt x="145" y="39"/>
                  </a:lnTo>
                  <a:lnTo>
                    <a:pt x="41" y="11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6" name="Freeform 316"/>
            <p:cNvSpPr>
              <a:spLocks/>
            </p:cNvSpPr>
            <p:nvPr/>
          </p:nvSpPr>
          <p:spPr bwMode="auto">
            <a:xfrm flipH="1">
              <a:off x="3351" y="2136"/>
              <a:ext cx="35" cy="31"/>
            </a:xfrm>
            <a:custGeom>
              <a:avLst/>
              <a:gdLst>
                <a:gd name="T0" fmla="*/ 0 w 139"/>
                <a:gd name="T1" fmla="*/ 0 h 124"/>
                <a:gd name="T2" fmla="*/ 0 w 139"/>
                <a:gd name="T3" fmla="*/ 0 h 124"/>
                <a:gd name="T4" fmla="*/ 0 w 139"/>
                <a:gd name="T5" fmla="*/ 0 h 124"/>
                <a:gd name="T6" fmla="*/ 0 w 139"/>
                <a:gd name="T7" fmla="*/ 0 h 124"/>
                <a:gd name="T8" fmla="*/ 0 w 139"/>
                <a:gd name="T9" fmla="*/ 0 h 124"/>
                <a:gd name="T10" fmla="*/ 0 w 139"/>
                <a:gd name="T11" fmla="*/ 0 h 124"/>
                <a:gd name="T12" fmla="*/ 0 w 139"/>
                <a:gd name="T13" fmla="*/ 0 h 124"/>
                <a:gd name="T14" fmla="*/ 0 60000 65536"/>
                <a:gd name="T15" fmla="*/ 0 60000 65536"/>
                <a:gd name="T16" fmla="*/ 0 60000 65536"/>
                <a:gd name="T17" fmla="*/ 0 60000 65536"/>
                <a:gd name="T18" fmla="*/ 0 60000 65536"/>
                <a:gd name="T19" fmla="*/ 0 60000 65536"/>
                <a:gd name="T20" fmla="*/ 0 60000 65536"/>
                <a:gd name="T21" fmla="*/ 0 w 139"/>
                <a:gd name="T22" fmla="*/ 0 h 124"/>
                <a:gd name="T23" fmla="*/ 139 w 13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24">
                  <a:moveTo>
                    <a:pt x="40" y="124"/>
                  </a:moveTo>
                  <a:lnTo>
                    <a:pt x="0" y="124"/>
                  </a:lnTo>
                  <a:lnTo>
                    <a:pt x="0" y="85"/>
                  </a:lnTo>
                  <a:lnTo>
                    <a:pt x="99" y="0"/>
                  </a:lnTo>
                  <a:lnTo>
                    <a:pt x="139" y="0"/>
                  </a:lnTo>
                  <a:lnTo>
                    <a:pt x="139" y="39"/>
                  </a:lnTo>
                  <a:lnTo>
                    <a:pt x="40" y="12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7" name="Freeform 317"/>
            <p:cNvSpPr>
              <a:spLocks/>
            </p:cNvSpPr>
            <p:nvPr/>
          </p:nvSpPr>
          <p:spPr bwMode="auto">
            <a:xfrm flipH="1">
              <a:off x="3325"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40" y="129"/>
                  </a:moveTo>
                  <a:lnTo>
                    <a:pt x="0" y="129"/>
                  </a:lnTo>
                  <a:lnTo>
                    <a:pt x="0" y="90"/>
                  </a:lnTo>
                  <a:lnTo>
                    <a:pt x="104" y="0"/>
                  </a:lnTo>
                  <a:lnTo>
                    <a:pt x="145" y="0"/>
                  </a:lnTo>
                  <a:lnTo>
                    <a:pt x="145" y="40"/>
                  </a:lnTo>
                  <a:lnTo>
                    <a:pt x="40" y="12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8" name="Freeform 318"/>
            <p:cNvSpPr>
              <a:spLocks/>
            </p:cNvSpPr>
            <p:nvPr/>
          </p:nvSpPr>
          <p:spPr bwMode="auto">
            <a:xfrm flipH="1">
              <a:off x="3300"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41" y="139"/>
                  </a:moveTo>
                  <a:lnTo>
                    <a:pt x="0" y="139"/>
                  </a:lnTo>
                  <a:lnTo>
                    <a:pt x="0" y="99"/>
                  </a:lnTo>
                  <a:lnTo>
                    <a:pt x="101" y="0"/>
                  </a:lnTo>
                  <a:lnTo>
                    <a:pt x="140" y="0"/>
                  </a:lnTo>
                  <a:lnTo>
                    <a:pt x="140" y="40"/>
                  </a:lnTo>
                  <a:lnTo>
                    <a:pt x="41" y="1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19" name="Freeform 319"/>
            <p:cNvSpPr>
              <a:spLocks/>
            </p:cNvSpPr>
            <p:nvPr/>
          </p:nvSpPr>
          <p:spPr bwMode="auto">
            <a:xfrm flipH="1">
              <a:off x="3274" y="2061"/>
              <a:ext cx="36" cy="37"/>
            </a:xfrm>
            <a:custGeom>
              <a:avLst/>
              <a:gdLst>
                <a:gd name="T0" fmla="*/ 0 w 143"/>
                <a:gd name="T1" fmla="*/ 0 h 150"/>
                <a:gd name="T2" fmla="*/ 0 w 143"/>
                <a:gd name="T3" fmla="*/ 0 h 150"/>
                <a:gd name="T4" fmla="*/ 0 w 143"/>
                <a:gd name="T5" fmla="*/ 0 h 150"/>
                <a:gd name="T6" fmla="*/ 0 w 143"/>
                <a:gd name="T7" fmla="*/ 0 h 150"/>
                <a:gd name="T8" fmla="*/ 0 w 143"/>
                <a:gd name="T9" fmla="*/ 0 h 150"/>
                <a:gd name="T10" fmla="*/ 0 w 143"/>
                <a:gd name="T11" fmla="*/ 0 h 150"/>
                <a:gd name="T12" fmla="*/ 0 w 143"/>
                <a:gd name="T13" fmla="*/ 0 h 150"/>
                <a:gd name="T14" fmla="*/ 0 60000 65536"/>
                <a:gd name="T15" fmla="*/ 0 60000 65536"/>
                <a:gd name="T16" fmla="*/ 0 60000 65536"/>
                <a:gd name="T17" fmla="*/ 0 60000 65536"/>
                <a:gd name="T18" fmla="*/ 0 60000 65536"/>
                <a:gd name="T19" fmla="*/ 0 60000 65536"/>
                <a:gd name="T20" fmla="*/ 0 60000 65536"/>
                <a:gd name="T21" fmla="*/ 0 w 143"/>
                <a:gd name="T22" fmla="*/ 0 h 150"/>
                <a:gd name="T23" fmla="*/ 143 w 143"/>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0">
                  <a:moveTo>
                    <a:pt x="39" y="150"/>
                  </a:moveTo>
                  <a:lnTo>
                    <a:pt x="0" y="150"/>
                  </a:lnTo>
                  <a:lnTo>
                    <a:pt x="0" y="110"/>
                  </a:lnTo>
                  <a:lnTo>
                    <a:pt x="104" y="0"/>
                  </a:lnTo>
                  <a:lnTo>
                    <a:pt x="143" y="0"/>
                  </a:lnTo>
                  <a:lnTo>
                    <a:pt x="143" y="40"/>
                  </a:lnTo>
                  <a:lnTo>
                    <a:pt x="39" y="15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0" name="Freeform 320"/>
            <p:cNvSpPr>
              <a:spLocks/>
            </p:cNvSpPr>
            <p:nvPr/>
          </p:nvSpPr>
          <p:spPr bwMode="auto">
            <a:xfrm flipH="1">
              <a:off x="3249" y="2032"/>
              <a:ext cx="35" cy="39"/>
            </a:xfrm>
            <a:custGeom>
              <a:avLst/>
              <a:gdLst>
                <a:gd name="T0" fmla="*/ 0 w 140"/>
                <a:gd name="T1" fmla="*/ 0 h 154"/>
                <a:gd name="T2" fmla="*/ 0 w 140"/>
                <a:gd name="T3" fmla="*/ 0 h 154"/>
                <a:gd name="T4" fmla="*/ 0 w 140"/>
                <a:gd name="T5" fmla="*/ 0 h 154"/>
                <a:gd name="T6" fmla="*/ 0 w 140"/>
                <a:gd name="T7" fmla="*/ 0 h 154"/>
                <a:gd name="T8" fmla="*/ 0 w 140"/>
                <a:gd name="T9" fmla="*/ 0 h 154"/>
                <a:gd name="T10" fmla="*/ 0 w 140"/>
                <a:gd name="T11" fmla="*/ 0 h 154"/>
                <a:gd name="T12" fmla="*/ 0 w 140"/>
                <a:gd name="T13" fmla="*/ 0 h 154"/>
                <a:gd name="T14" fmla="*/ 0 60000 65536"/>
                <a:gd name="T15" fmla="*/ 0 60000 65536"/>
                <a:gd name="T16" fmla="*/ 0 60000 65536"/>
                <a:gd name="T17" fmla="*/ 0 60000 65536"/>
                <a:gd name="T18" fmla="*/ 0 60000 65536"/>
                <a:gd name="T19" fmla="*/ 0 60000 65536"/>
                <a:gd name="T20" fmla="*/ 0 60000 65536"/>
                <a:gd name="T21" fmla="*/ 0 w 140"/>
                <a:gd name="T22" fmla="*/ 0 h 154"/>
                <a:gd name="T23" fmla="*/ 140 w 140"/>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54">
                  <a:moveTo>
                    <a:pt x="39" y="154"/>
                  </a:moveTo>
                  <a:lnTo>
                    <a:pt x="0" y="154"/>
                  </a:lnTo>
                  <a:lnTo>
                    <a:pt x="0" y="114"/>
                  </a:lnTo>
                  <a:lnTo>
                    <a:pt x="99" y="0"/>
                  </a:lnTo>
                  <a:lnTo>
                    <a:pt x="140" y="0"/>
                  </a:lnTo>
                  <a:lnTo>
                    <a:pt x="140" y="40"/>
                  </a:lnTo>
                  <a:lnTo>
                    <a:pt x="39" y="15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1" name="Freeform 321"/>
            <p:cNvSpPr>
              <a:spLocks/>
            </p:cNvSpPr>
            <p:nvPr/>
          </p:nvSpPr>
          <p:spPr bwMode="auto">
            <a:xfrm flipH="1">
              <a:off x="3223" y="2001"/>
              <a:ext cx="36" cy="42"/>
            </a:xfrm>
            <a:custGeom>
              <a:avLst/>
              <a:gdLst>
                <a:gd name="T0" fmla="*/ 0 w 145"/>
                <a:gd name="T1" fmla="*/ 0 h 165"/>
                <a:gd name="T2" fmla="*/ 0 w 145"/>
                <a:gd name="T3" fmla="*/ 0 h 165"/>
                <a:gd name="T4" fmla="*/ 0 w 145"/>
                <a:gd name="T5" fmla="*/ 0 h 165"/>
                <a:gd name="T6" fmla="*/ 0 w 145"/>
                <a:gd name="T7" fmla="*/ 0 h 165"/>
                <a:gd name="T8" fmla="*/ 0 w 145"/>
                <a:gd name="T9" fmla="*/ 0 h 165"/>
                <a:gd name="T10" fmla="*/ 0 w 145"/>
                <a:gd name="T11" fmla="*/ 0 h 165"/>
                <a:gd name="T12" fmla="*/ 0 w 145"/>
                <a:gd name="T13" fmla="*/ 0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41" y="165"/>
                  </a:moveTo>
                  <a:lnTo>
                    <a:pt x="0" y="165"/>
                  </a:lnTo>
                  <a:lnTo>
                    <a:pt x="0" y="125"/>
                  </a:lnTo>
                  <a:lnTo>
                    <a:pt x="105" y="0"/>
                  </a:lnTo>
                  <a:lnTo>
                    <a:pt x="145" y="0"/>
                  </a:lnTo>
                  <a:lnTo>
                    <a:pt x="145" y="40"/>
                  </a:lnTo>
                  <a:lnTo>
                    <a:pt x="41" y="16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2" name="Freeform 322"/>
            <p:cNvSpPr>
              <a:spLocks/>
            </p:cNvSpPr>
            <p:nvPr/>
          </p:nvSpPr>
          <p:spPr bwMode="auto">
            <a:xfrm flipH="1">
              <a:off x="3197" y="1968"/>
              <a:ext cx="36" cy="43"/>
            </a:xfrm>
            <a:custGeom>
              <a:avLst/>
              <a:gdLst>
                <a:gd name="T0" fmla="*/ 0 w 145"/>
                <a:gd name="T1" fmla="*/ 0 h 173"/>
                <a:gd name="T2" fmla="*/ 0 w 145"/>
                <a:gd name="T3" fmla="*/ 0 h 173"/>
                <a:gd name="T4" fmla="*/ 0 w 145"/>
                <a:gd name="T5" fmla="*/ 0 h 173"/>
                <a:gd name="T6" fmla="*/ 0 w 145"/>
                <a:gd name="T7" fmla="*/ 0 h 173"/>
                <a:gd name="T8" fmla="*/ 0 w 145"/>
                <a:gd name="T9" fmla="*/ 0 h 173"/>
                <a:gd name="T10" fmla="*/ 0 w 145"/>
                <a:gd name="T11" fmla="*/ 0 h 173"/>
                <a:gd name="T12" fmla="*/ 0 w 145"/>
                <a:gd name="T13" fmla="*/ 0 h 173"/>
                <a:gd name="T14" fmla="*/ 0 60000 65536"/>
                <a:gd name="T15" fmla="*/ 0 60000 65536"/>
                <a:gd name="T16" fmla="*/ 0 60000 65536"/>
                <a:gd name="T17" fmla="*/ 0 60000 65536"/>
                <a:gd name="T18" fmla="*/ 0 60000 65536"/>
                <a:gd name="T19" fmla="*/ 0 60000 65536"/>
                <a:gd name="T20" fmla="*/ 0 60000 65536"/>
                <a:gd name="T21" fmla="*/ 0 w 145"/>
                <a:gd name="T22" fmla="*/ 0 h 173"/>
                <a:gd name="T23" fmla="*/ 145 w 145"/>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73">
                  <a:moveTo>
                    <a:pt x="40" y="173"/>
                  </a:moveTo>
                  <a:lnTo>
                    <a:pt x="0" y="173"/>
                  </a:lnTo>
                  <a:lnTo>
                    <a:pt x="0" y="133"/>
                  </a:lnTo>
                  <a:lnTo>
                    <a:pt x="104" y="0"/>
                  </a:lnTo>
                  <a:lnTo>
                    <a:pt x="145" y="0"/>
                  </a:lnTo>
                  <a:lnTo>
                    <a:pt x="145" y="39"/>
                  </a:lnTo>
                  <a:lnTo>
                    <a:pt x="40" y="17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3" name="Freeform 323"/>
            <p:cNvSpPr>
              <a:spLocks/>
            </p:cNvSpPr>
            <p:nvPr/>
          </p:nvSpPr>
          <p:spPr bwMode="auto">
            <a:xfrm flipH="1">
              <a:off x="3172"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41" y="184"/>
                  </a:moveTo>
                  <a:lnTo>
                    <a:pt x="0" y="184"/>
                  </a:lnTo>
                  <a:lnTo>
                    <a:pt x="0" y="145"/>
                  </a:lnTo>
                  <a:lnTo>
                    <a:pt x="101" y="0"/>
                  </a:lnTo>
                  <a:lnTo>
                    <a:pt x="140" y="0"/>
                  </a:lnTo>
                  <a:lnTo>
                    <a:pt x="140" y="40"/>
                  </a:lnTo>
                  <a:lnTo>
                    <a:pt x="41" y="18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4" name="Freeform 324"/>
            <p:cNvSpPr>
              <a:spLocks/>
            </p:cNvSpPr>
            <p:nvPr/>
          </p:nvSpPr>
          <p:spPr bwMode="auto">
            <a:xfrm flipH="1">
              <a:off x="3146" y="1893"/>
              <a:ext cx="36" cy="49"/>
            </a:xfrm>
            <a:custGeom>
              <a:avLst/>
              <a:gdLst>
                <a:gd name="T0" fmla="*/ 0 w 143"/>
                <a:gd name="T1" fmla="*/ 0 h 194"/>
                <a:gd name="T2" fmla="*/ 0 w 143"/>
                <a:gd name="T3" fmla="*/ 0 h 194"/>
                <a:gd name="T4" fmla="*/ 0 w 143"/>
                <a:gd name="T5" fmla="*/ 0 h 194"/>
                <a:gd name="T6" fmla="*/ 0 w 143"/>
                <a:gd name="T7" fmla="*/ 0 h 194"/>
                <a:gd name="T8" fmla="*/ 0 w 143"/>
                <a:gd name="T9" fmla="*/ 0 h 194"/>
                <a:gd name="T10" fmla="*/ 0 w 143"/>
                <a:gd name="T11" fmla="*/ 0 h 194"/>
                <a:gd name="T12" fmla="*/ 0 w 143"/>
                <a:gd name="T13" fmla="*/ 0 h 194"/>
                <a:gd name="T14" fmla="*/ 0 60000 65536"/>
                <a:gd name="T15" fmla="*/ 0 60000 65536"/>
                <a:gd name="T16" fmla="*/ 0 60000 65536"/>
                <a:gd name="T17" fmla="*/ 0 60000 65536"/>
                <a:gd name="T18" fmla="*/ 0 60000 65536"/>
                <a:gd name="T19" fmla="*/ 0 60000 65536"/>
                <a:gd name="T20" fmla="*/ 0 60000 65536"/>
                <a:gd name="T21" fmla="*/ 0 w 143"/>
                <a:gd name="T22" fmla="*/ 0 h 194"/>
                <a:gd name="T23" fmla="*/ 143 w 143"/>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4">
                  <a:moveTo>
                    <a:pt x="39" y="194"/>
                  </a:moveTo>
                  <a:lnTo>
                    <a:pt x="0" y="194"/>
                  </a:lnTo>
                  <a:lnTo>
                    <a:pt x="0" y="154"/>
                  </a:lnTo>
                  <a:lnTo>
                    <a:pt x="104" y="0"/>
                  </a:lnTo>
                  <a:lnTo>
                    <a:pt x="143" y="0"/>
                  </a:lnTo>
                  <a:lnTo>
                    <a:pt x="143" y="39"/>
                  </a:lnTo>
                  <a:lnTo>
                    <a:pt x="39" y="19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5" name="Freeform 325"/>
            <p:cNvSpPr>
              <a:spLocks/>
            </p:cNvSpPr>
            <p:nvPr/>
          </p:nvSpPr>
          <p:spPr bwMode="auto">
            <a:xfrm flipH="1">
              <a:off x="3121"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39" y="199"/>
                  </a:moveTo>
                  <a:lnTo>
                    <a:pt x="0" y="199"/>
                  </a:lnTo>
                  <a:lnTo>
                    <a:pt x="0" y="160"/>
                  </a:lnTo>
                  <a:lnTo>
                    <a:pt x="99" y="0"/>
                  </a:lnTo>
                  <a:lnTo>
                    <a:pt x="139" y="0"/>
                  </a:lnTo>
                  <a:lnTo>
                    <a:pt x="139" y="41"/>
                  </a:lnTo>
                  <a:lnTo>
                    <a:pt x="39" y="19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6" name="Freeform 326"/>
            <p:cNvSpPr>
              <a:spLocks/>
            </p:cNvSpPr>
            <p:nvPr/>
          </p:nvSpPr>
          <p:spPr bwMode="auto">
            <a:xfrm flipH="1">
              <a:off x="3095"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40" y="209"/>
                  </a:moveTo>
                  <a:lnTo>
                    <a:pt x="0" y="209"/>
                  </a:lnTo>
                  <a:lnTo>
                    <a:pt x="0" y="168"/>
                  </a:lnTo>
                  <a:lnTo>
                    <a:pt x="105" y="0"/>
                  </a:lnTo>
                  <a:lnTo>
                    <a:pt x="144" y="0"/>
                  </a:lnTo>
                  <a:lnTo>
                    <a:pt x="144" y="39"/>
                  </a:lnTo>
                  <a:lnTo>
                    <a:pt x="40" y="20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7" name="Freeform 327"/>
            <p:cNvSpPr>
              <a:spLocks/>
            </p:cNvSpPr>
            <p:nvPr/>
          </p:nvSpPr>
          <p:spPr bwMode="auto">
            <a:xfrm flipH="1">
              <a:off x="3070" y="1766"/>
              <a:ext cx="35" cy="55"/>
            </a:xfrm>
            <a:custGeom>
              <a:avLst/>
              <a:gdLst>
                <a:gd name="T0" fmla="*/ 0 w 140"/>
                <a:gd name="T1" fmla="*/ 0 h 219"/>
                <a:gd name="T2" fmla="*/ 0 w 140"/>
                <a:gd name="T3" fmla="*/ 0 h 219"/>
                <a:gd name="T4" fmla="*/ 0 w 140"/>
                <a:gd name="T5" fmla="*/ 0 h 219"/>
                <a:gd name="T6" fmla="*/ 0 w 140"/>
                <a:gd name="T7" fmla="*/ 0 h 219"/>
                <a:gd name="T8" fmla="*/ 0 w 140"/>
                <a:gd name="T9" fmla="*/ 0 h 219"/>
                <a:gd name="T10" fmla="*/ 0 w 140"/>
                <a:gd name="T11" fmla="*/ 0 h 219"/>
                <a:gd name="T12" fmla="*/ 0 w 140"/>
                <a:gd name="T13" fmla="*/ 0 h 219"/>
                <a:gd name="T14" fmla="*/ 0 60000 65536"/>
                <a:gd name="T15" fmla="*/ 0 60000 65536"/>
                <a:gd name="T16" fmla="*/ 0 60000 65536"/>
                <a:gd name="T17" fmla="*/ 0 60000 65536"/>
                <a:gd name="T18" fmla="*/ 0 60000 65536"/>
                <a:gd name="T19" fmla="*/ 0 60000 65536"/>
                <a:gd name="T20" fmla="*/ 0 60000 65536"/>
                <a:gd name="T21" fmla="*/ 0 w 140"/>
                <a:gd name="T22" fmla="*/ 0 h 219"/>
                <a:gd name="T23" fmla="*/ 140 w 140"/>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19">
                  <a:moveTo>
                    <a:pt x="39" y="219"/>
                  </a:moveTo>
                  <a:lnTo>
                    <a:pt x="0" y="219"/>
                  </a:lnTo>
                  <a:lnTo>
                    <a:pt x="0" y="180"/>
                  </a:lnTo>
                  <a:lnTo>
                    <a:pt x="99" y="0"/>
                  </a:lnTo>
                  <a:lnTo>
                    <a:pt x="140" y="0"/>
                  </a:lnTo>
                  <a:lnTo>
                    <a:pt x="140" y="40"/>
                  </a:lnTo>
                  <a:lnTo>
                    <a:pt x="39" y="21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8" name="Freeform 328"/>
            <p:cNvSpPr>
              <a:spLocks/>
            </p:cNvSpPr>
            <p:nvPr/>
          </p:nvSpPr>
          <p:spPr bwMode="auto">
            <a:xfrm flipH="1">
              <a:off x="3044" y="1720"/>
              <a:ext cx="36" cy="56"/>
            </a:xfrm>
            <a:custGeom>
              <a:avLst/>
              <a:gdLst>
                <a:gd name="T0" fmla="*/ 0 w 145"/>
                <a:gd name="T1" fmla="*/ 0 h 223"/>
                <a:gd name="T2" fmla="*/ 0 w 145"/>
                <a:gd name="T3" fmla="*/ 0 h 223"/>
                <a:gd name="T4" fmla="*/ 0 w 145"/>
                <a:gd name="T5" fmla="*/ 0 h 223"/>
                <a:gd name="T6" fmla="*/ 0 w 145"/>
                <a:gd name="T7" fmla="*/ 0 h 223"/>
                <a:gd name="T8" fmla="*/ 0 w 145"/>
                <a:gd name="T9" fmla="*/ 0 h 223"/>
                <a:gd name="T10" fmla="*/ 0 w 145"/>
                <a:gd name="T11" fmla="*/ 0 h 223"/>
                <a:gd name="T12" fmla="*/ 0 w 145"/>
                <a:gd name="T13" fmla="*/ 0 h 223"/>
                <a:gd name="T14" fmla="*/ 0 60000 65536"/>
                <a:gd name="T15" fmla="*/ 0 60000 65536"/>
                <a:gd name="T16" fmla="*/ 0 60000 65536"/>
                <a:gd name="T17" fmla="*/ 0 60000 65536"/>
                <a:gd name="T18" fmla="*/ 0 60000 65536"/>
                <a:gd name="T19" fmla="*/ 0 60000 65536"/>
                <a:gd name="T20" fmla="*/ 0 60000 65536"/>
                <a:gd name="T21" fmla="*/ 0 w 145"/>
                <a:gd name="T22" fmla="*/ 0 h 223"/>
                <a:gd name="T23" fmla="*/ 145 w 145"/>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3">
                  <a:moveTo>
                    <a:pt x="41" y="223"/>
                  </a:moveTo>
                  <a:lnTo>
                    <a:pt x="0" y="223"/>
                  </a:lnTo>
                  <a:lnTo>
                    <a:pt x="0" y="183"/>
                  </a:lnTo>
                  <a:lnTo>
                    <a:pt x="105" y="0"/>
                  </a:lnTo>
                  <a:lnTo>
                    <a:pt x="145" y="0"/>
                  </a:lnTo>
                  <a:lnTo>
                    <a:pt x="145" y="39"/>
                  </a:lnTo>
                  <a:lnTo>
                    <a:pt x="41" y="22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29" name="Freeform 329"/>
            <p:cNvSpPr>
              <a:spLocks/>
            </p:cNvSpPr>
            <p:nvPr/>
          </p:nvSpPr>
          <p:spPr bwMode="auto">
            <a:xfrm flipH="1">
              <a:off x="3018" y="1672"/>
              <a:ext cx="35" cy="58"/>
            </a:xfrm>
            <a:custGeom>
              <a:avLst/>
              <a:gdLst>
                <a:gd name="T0" fmla="*/ 0 w 144"/>
                <a:gd name="T1" fmla="*/ 0 h 234"/>
                <a:gd name="T2" fmla="*/ 0 w 144"/>
                <a:gd name="T3" fmla="*/ 0 h 234"/>
                <a:gd name="T4" fmla="*/ 0 w 144"/>
                <a:gd name="T5" fmla="*/ 0 h 234"/>
                <a:gd name="T6" fmla="*/ 0 w 144"/>
                <a:gd name="T7" fmla="*/ 0 h 234"/>
                <a:gd name="T8" fmla="*/ 0 w 144"/>
                <a:gd name="T9" fmla="*/ 0 h 234"/>
                <a:gd name="T10" fmla="*/ 0 w 144"/>
                <a:gd name="T11" fmla="*/ 0 h 234"/>
                <a:gd name="T12" fmla="*/ 0 w 144"/>
                <a:gd name="T13" fmla="*/ 0 h 234"/>
                <a:gd name="T14" fmla="*/ 0 60000 65536"/>
                <a:gd name="T15" fmla="*/ 0 60000 65536"/>
                <a:gd name="T16" fmla="*/ 0 60000 65536"/>
                <a:gd name="T17" fmla="*/ 0 60000 65536"/>
                <a:gd name="T18" fmla="*/ 0 60000 65536"/>
                <a:gd name="T19" fmla="*/ 0 60000 65536"/>
                <a:gd name="T20" fmla="*/ 0 60000 65536"/>
                <a:gd name="T21" fmla="*/ 0 w 144"/>
                <a:gd name="T22" fmla="*/ 0 h 234"/>
                <a:gd name="T23" fmla="*/ 144 w 1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34">
                  <a:moveTo>
                    <a:pt x="40" y="234"/>
                  </a:moveTo>
                  <a:lnTo>
                    <a:pt x="0" y="234"/>
                  </a:lnTo>
                  <a:lnTo>
                    <a:pt x="0" y="195"/>
                  </a:lnTo>
                  <a:lnTo>
                    <a:pt x="104" y="0"/>
                  </a:lnTo>
                  <a:lnTo>
                    <a:pt x="144" y="0"/>
                  </a:lnTo>
                  <a:lnTo>
                    <a:pt x="144" y="39"/>
                  </a:lnTo>
                  <a:lnTo>
                    <a:pt x="40" y="23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30" name="Freeform 330"/>
            <p:cNvSpPr>
              <a:spLocks/>
            </p:cNvSpPr>
            <p:nvPr/>
          </p:nvSpPr>
          <p:spPr bwMode="auto">
            <a:xfrm flipH="1">
              <a:off x="2992" y="1621"/>
              <a:ext cx="35" cy="61"/>
            </a:xfrm>
            <a:custGeom>
              <a:avLst/>
              <a:gdLst>
                <a:gd name="T0" fmla="*/ 0 w 140"/>
                <a:gd name="T1" fmla="*/ 0 h 243"/>
                <a:gd name="T2" fmla="*/ 0 w 140"/>
                <a:gd name="T3" fmla="*/ 0 h 243"/>
                <a:gd name="T4" fmla="*/ 0 w 140"/>
                <a:gd name="T5" fmla="*/ 0 h 243"/>
                <a:gd name="T6" fmla="*/ 0 w 140"/>
                <a:gd name="T7" fmla="*/ 0 h 243"/>
                <a:gd name="T8" fmla="*/ 0 w 140"/>
                <a:gd name="T9" fmla="*/ 0 h 243"/>
                <a:gd name="T10" fmla="*/ 0 w 140"/>
                <a:gd name="T11" fmla="*/ 0 h 243"/>
                <a:gd name="T12" fmla="*/ 0 w 140"/>
                <a:gd name="T13" fmla="*/ 0 h 243"/>
                <a:gd name="T14" fmla="*/ 0 60000 65536"/>
                <a:gd name="T15" fmla="*/ 0 60000 65536"/>
                <a:gd name="T16" fmla="*/ 0 60000 65536"/>
                <a:gd name="T17" fmla="*/ 0 60000 65536"/>
                <a:gd name="T18" fmla="*/ 0 60000 65536"/>
                <a:gd name="T19" fmla="*/ 0 60000 65536"/>
                <a:gd name="T20" fmla="*/ 0 60000 65536"/>
                <a:gd name="T21" fmla="*/ 0 w 140"/>
                <a:gd name="T22" fmla="*/ 0 h 243"/>
                <a:gd name="T23" fmla="*/ 140 w 140"/>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43">
                  <a:moveTo>
                    <a:pt x="40" y="243"/>
                  </a:moveTo>
                  <a:lnTo>
                    <a:pt x="0" y="243"/>
                  </a:lnTo>
                  <a:lnTo>
                    <a:pt x="0" y="204"/>
                  </a:lnTo>
                  <a:lnTo>
                    <a:pt x="99" y="0"/>
                  </a:lnTo>
                  <a:lnTo>
                    <a:pt x="140" y="0"/>
                  </a:lnTo>
                  <a:lnTo>
                    <a:pt x="140" y="40"/>
                  </a:lnTo>
                  <a:lnTo>
                    <a:pt x="40" y="24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31" name="Freeform 331"/>
            <p:cNvSpPr>
              <a:spLocks/>
            </p:cNvSpPr>
            <p:nvPr/>
          </p:nvSpPr>
          <p:spPr bwMode="auto">
            <a:xfrm flipH="1">
              <a:off x="2968" y="1571"/>
              <a:ext cx="35" cy="60"/>
            </a:xfrm>
            <a:custGeom>
              <a:avLst/>
              <a:gdLst>
                <a:gd name="T0" fmla="*/ 0 w 140"/>
                <a:gd name="T1" fmla="*/ 0 h 239"/>
                <a:gd name="T2" fmla="*/ 0 w 140"/>
                <a:gd name="T3" fmla="*/ 0 h 239"/>
                <a:gd name="T4" fmla="*/ 0 w 140"/>
                <a:gd name="T5" fmla="*/ 0 h 239"/>
                <a:gd name="T6" fmla="*/ 0 w 140"/>
                <a:gd name="T7" fmla="*/ 0 h 239"/>
                <a:gd name="T8" fmla="*/ 0 w 140"/>
                <a:gd name="T9" fmla="*/ 0 h 239"/>
                <a:gd name="T10" fmla="*/ 0 w 140"/>
                <a:gd name="T11" fmla="*/ 0 h 239"/>
                <a:gd name="T12" fmla="*/ 0 w 140"/>
                <a:gd name="T13" fmla="*/ 0 h 239"/>
                <a:gd name="T14" fmla="*/ 0 60000 65536"/>
                <a:gd name="T15" fmla="*/ 0 60000 65536"/>
                <a:gd name="T16" fmla="*/ 0 60000 65536"/>
                <a:gd name="T17" fmla="*/ 0 60000 65536"/>
                <a:gd name="T18" fmla="*/ 0 60000 65536"/>
                <a:gd name="T19" fmla="*/ 0 60000 65536"/>
                <a:gd name="T20" fmla="*/ 0 60000 65536"/>
                <a:gd name="T21" fmla="*/ 0 w 140"/>
                <a:gd name="T22" fmla="*/ 0 h 239"/>
                <a:gd name="T23" fmla="*/ 140 w 140"/>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39">
                  <a:moveTo>
                    <a:pt x="41" y="239"/>
                  </a:moveTo>
                  <a:lnTo>
                    <a:pt x="0" y="239"/>
                  </a:lnTo>
                  <a:lnTo>
                    <a:pt x="0" y="199"/>
                  </a:lnTo>
                  <a:lnTo>
                    <a:pt x="101" y="0"/>
                  </a:lnTo>
                  <a:lnTo>
                    <a:pt x="140" y="0"/>
                  </a:lnTo>
                  <a:lnTo>
                    <a:pt x="140" y="40"/>
                  </a:lnTo>
                  <a:lnTo>
                    <a:pt x="41" y="2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632" name="Freeform 332"/>
            <p:cNvSpPr>
              <a:spLocks/>
            </p:cNvSpPr>
            <p:nvPr/>
          </p:nvSpPr>
          <p:spPr bwMode="auto">
            <a:xfrm flipH="1">
              <a:off x="4732" y="24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3" name="Freeform 333"/>
            <p:cNvSpPr>
              <a:spLocks/>
            </p:cNvSpPr>
            <p:nvPr/>
          </p:nvSpPr>
          <p:spPr bwMode="auto">
            <a:xfrm flipH="1">
              <a:off x="4732" y="2223"/>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4" name="Freeform 334"/>
            <p:cNvSpPr>
              <a:spLocks/>
            </p:cNvSpPr>
            <p:nvPr/>
          </p:nvSpPr>
          <p:spPr bwMode="auto">
            <a:xfrm flipH="1">
              <a:off x="4732" y="200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5" name="Freeform 335"/>
            <p:cNvSpPr>
              <a:spLocks/>
            </p:cNvSpPr>
            <p:nvPr/>
          </p:nvSpPr>
          <p:spPr bwMode="auto">
            <a:xfrm flipH="1">
              <a:off x="4732" y="178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6" name="Freeform 336"/>
            <p:cNvSpPr>
              <a:spLocks/>
            </p:cNvSpPr>
            <p:nvPr/>
          </p:nvSpPr>
          <p:spPr bwMode="auto">
            <a:xfrm flipH="1">
              <a:off x="4732" y="157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7" name="Freeform 337"/>
            <p:cNvSpPr>
              <a:spLocks/>
            </p:cNvSpPr>
            <p:nvPr/>
          </p:nvSpPr>
          <p:spPr bwMode="auto">
            <a:xfrm flipH="1">
              <a:off x="4732" y="135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8" name="Freeform 338"/>
            <p:cNvSpPr>
              <a:spLocks/>
            </p:cNvSpPr>
            <p:nvPr/>
          </p:nvSpPr>
          <p:spPr bwMode="auto">
            <a:xfrm flipH="1">
              <a:off x="4732" y="11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39" name="Freeform 339"/>
            <p:cNvSpPr>
              <a:spLocks/>
            </p:cNvSpPr>
            <p:nvPr/>
          </p:nvSpPr>
          <p:spPr bwMode="auto">
            <a:xfrm flipH="1">
              <a:off x="4732" y="92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0" name="Freeform 340"/>
            <p:cNvSpPr>
              <a:spLocks/>
            </p:cNvSpPr>
            <p:nvPr/>
          </p:nvSpPr>
          <p:spPr bwMode="auto">
            <a:xfrm flipH="1">
              <a:off x="4762"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1" name="Freeform 341"/>
            <p:cNvSpPr>
              <a:spLocks/>
            </p:cNvSpPr>
            <p:nvPr/>
          </p:nvSpPr>
          <p:spPr bwMode="auto">
            <a:xfrm flipH="1">
              <a:off x="4507"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2" name="Freeform 342"/>
            <p:cNvSpPr>
              <a:spLocks/>
            </p:cNvSpPr>
            <p:nvPr/>
          </p:nvSpPr>
          <p:spPr bwMode="auto">
            <a:xfrm flipH="1">
              <a:off x="4251"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3" name="Freeform 343"/>
            <p:cNvSpPr>
              <a:spLocks/>
            </p:cNvSpPr>
            <p:nvPr/>
          </p:nvSpPr>
          <p:spPr bwMode="auto">
            <a:xfrm flipH="1">
              <a:off x="3995"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4" name="Freeform 344"/>
            <p:cNvSpPr>
              <a:spLocks/>
            </p:cNvSpPr>
            <p:nvPr/>
          </p:nvSpPr>
          <p:spPr bwMode="auto">
            <a:xfrm flipH="1">
              <a:off x="3738"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5" name="Freeform 345"/>
            <p:cNvSpPr>
              <a:spLocks/>
            </p:cNvSpPr>
            <p:nvPr/>
          </p:nvSpPr>
          <p:spPr bwMode="auto">
            <a:xfrm flipH="1">
              <a:off x="3483"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6" name="Freeform 346"/>
            <p:cNvSpPr>
              <a:spLocks/>
            </p:cNvSpPr>
            <p:nvPr/>
          </p:nvSpPr>
          <p:spPr bwMode="auto">
            <a:xfrm flipH="1">
              <a:off x="3227"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7" name="Freeform 347"/>
            <p:cNvSpPr>
              <a:spLocks/>
            </p:cNvSpPr>
            <p:nvPr/>
          </p:nvSpPr>
          <p:spPr bwMode="auto">
            <a:xfrm flipH="1">
              <a:off x="2970"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8" name="Freeform 348"/>
            <p:cNvSpPr>
              <a:spLocks/>
            </p:cNvSpPr>
            <p:nvPr/>
          </p:nvSpPr>
          <p:spPr bwMode="auto">
            <a:xfrm flipH="1">
              <a:off x="4762" y="921"/>
              <a:ext cx="1" cy="1518"/>
            </a:xfrm>
            <a:custGeom>
              <a:avLst/>
              <a:gdLst>
                <a:gd name="T0" fmla="*/ 0 w 1"/>
                <a:gd name="T1" fmla="*/ 4 h 5087"/>
                <a:gd name="T2" fmla="*/ 0 w 1"/>
                <a:gd name="T3" fmla="*/ 0 h 5087"/>
                <a:gd name="T4" fmla="*/ 0 w 1"/>
                <a:gd name="T5" fmla="*/ 0 h 5087"/>
                <a:gd name="T6" fmla="*/ 0 60000 65536"/>
                <a:gd name="T7" fmla="*/ 0 60000 65536"/>
                <a:gd name="T8" fmla="*/ 0 60000 65536"/>
                <a:gd name="T9" fmla="*/ 0 w 1"/>
                <a:gd name="T10" fmla="*/ 0 h 5087"/>
                <a:gd name="T11" fmla="*/ 1 w 1"/>
                <a:gd name="T12" fmla="*/ 5087 h 5087"/>
              </a:gdLst>
              <a:ahLst/>
              <a:cxnLst>
                <a:cxn ang="T6">
                  <a:pos x="T0" y="T1"/>
                </a:cxn>
                <a:cxn ang="T7">
                  <a:pos x="T2" y="T3"/>
                </a:cxn>
                <a:cxn ang="T8">
                  <a:pos x="T4" y="T5"/>
                </a:cxn>
              </a:cxnLst>
              <a:rect l="T9" t="T10" r="T11" b="T12"/>
              <a:pathLst>
                <a:path w="1" h="5087">
                  <a:moveTo>
                    <a:pt x="0" y="5087"/>
                  </a:moveTo>
                  <a:lnTo>
                    <a:pt x="0" y="4"/>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49" name="Freeform 349"/>
            <p:cNvSpPr>
              <a:spLocks/>
            </p:cNvSpPr>
            <p:nvPr/>
          </p:nvSpPr>
          <p:spPr bwMode="auto">
            <a:xfrm flipH="1">
              <a:off x="2970" y="2439"/>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650" name="Freeform 350"/>
            <p:cNvSpPr>
              <a:spLocks/>
            </p:cNvSpPr>
            <p:nvPr/>
          </p:nvSpPr>
          <p:spPr bwMode="auto">
            <a:xfrm flipH="1">
              <a:off x="2970" y="922"/>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4278" name="Text Box 351"/>
          <p:cNvSpPr txBox="1">
            <a:spLocks noChangeArrowheads="1"/>
          </p:cNvSpPr>
          <p:nvPr/>
        </p:nvSpPr>
        <p:spPr bwMode="auto">
          <a:xfrm>
            <a:off x="1828800" y="152400"/>
            <a:ext cx="564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A system that is made of two identical molecules</a:t>
            </a:r>
          </a:p>
        </p:txBody>
      </p:sp>
      <p:sp>
        <p:nvSpPr>
          <p:cNvPr id="54279" name="Text Box 352"/>
          <p:cNvSpPr txBox="1">
            <a:spLocks noChangeArrowheads="1"/>
          </p:cNvSpPr>
          <p:nvPr/>
        </p:nvSpPr>
        <p:spPr bwMode="auto">
          <a:xfrm>
            <a:off x="860425" y="5470525"/>
            <a:ext cx="7826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a:t>As the molecules are identical it will be symmetric (charge on </a:t>
            </a:r>
            <a:r>
              <a:rPr lang="en-US" dirty="0" smtClean="0"/>
              <a:t>A </a:t>
            </a:r>
            <a:r>
              <a:rPr lang="en-US" dirty="0"/>
              <a:t>is equivalent to charge on </a:t>
            </a:r>
            <a:r>
              <a:rPr lang="en-US" dirty="0" smtClean="0"/>
              <a:t>D)</a:t>
            </a:r>
            <a:endParaRPr lang="en-US" dirty="0"/>
          </a:p>
        </p:txBody>
      </p:sp>
      <p:sp>
        <p:nvSpPr>
          <p:cNvPr id="54280" name="Line 353"/>
          <p:cNvSpPr>
            <a:spLocks noChangeShapeType="1"/>
          </p:cNvSpPr>
          <p:nvPr/>
        </p:nvSpPr>
        <p:spPr bwMode="auto">
          <a:xfrm>
            <a:off x="4672013" y="3108325"/>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4281" name="Text Box 354"/>
          <p:cNvSpPr txBox="1">
            <a:spLocks noChangeArrowheads="1"/>
          </p:cNvSpPr>
          <p:nvPr/>
        </p:nvSpPr>
        <p:spPr bwMode="auto">
          <a:xfrm>
            <a:off x="4668838" y="3630613"/>
            <a:ext cx="515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W</a:t>
            </a:r>
            <a:r>
              <a:rPr lang="en-US" baseline="-25000"/>
              <a:t>a</a:t>
            </a:r>
          </a:p>
        </p:txBody>
      </p:sp>
      <p:sp>
        <p:nvSpPr>
          <p:cNvPr id="54282" name="Oval 357"/>
          <p:cNvSpPr>
            <a:spLocks noChangeArrowheads="1"/>
          </p:cNvSpPr>
          <p:nvPr/>
        </p:nvSpPr>
        <p:spPr bwMode="auto">
          <a:xfrm>
            <a:off x="3276600" y="3489325"/>
            <a:ext cx="152400" cy="152400"/>
          </a:xfrm>
          <a:prstGeom prst="ellipse">
            <a:avLst/>
          </a:prstGeom>
          <a:solidFill>
            <a:schemeClr val="hlink"/>
          </a:solidFill>
          <a:ln w="9525">
            <a:solidFill>
              <a:srgbClr val="FF0000"/>
            </a:solidFill>
            <a:round/>
            <a:headEnd/>
            <a:tailEnd/>
          </a:ln>
        </p:spPr>
        <p:txBody>
          <a:bodyPr wrap="none" anchor="ctr"/>
          <a:lstStyle/>
          <a:p>
            <a:endParaRPr lang="en-US"/>
          </a:p>
        </p:txBody>
      </p:sp>
      <p:pic>
        <p:nvPicPr>
          <p:cNvPr id="11623" name="Picture 3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974975"/>
            <a:ext cx="533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24" name="Oval 360"/>
          <p:cNvSpPr>
            <a:spLocks noChangeArrowheads="1"/>
          </p:cNvSpPr>
          <p:nvPr/>
        </p:nvSpPr>
        <p:spPr bwMode="auto">
          <a:xfrm>
            <a:off x="5943600" y="3467100"/>
            <a:ext cx="152400" cy="152400"/>
          </a:xfrm>
          <a:prstGeom prst="ellipse">
            <a:avLst/>
          </a:prstGeom>
          <a:solidFill>
            <a:schemeClr val="hlink"/>
          </a:solidFill>
          <a:ln w="9525">
            <a:solidFill>
              <a:srgbClr val="FF0000"/>
            </a:solidFill>
            <a:round/>
            <a:headEnd/>
            <a:tailEnd/>
          </a:ln>
        </p:spPr>
        <p:txBody>
          <a:bodyPr wrap="none" anchor="ctr"/>
          <a:lstStyle/>
          <a:p>
            <a:endParaRPr lang="en-US"/>
          </a:p>
        </p:txBody>
      </p:sp>
      <p:sp>
        <p:nvSpPr>
          <p:cNvPr id="54285" name="Freeform 363"/>
          <p:cNvSpPr>
            <a:spLocks/>
          </p:cNvSpPr>
          <p:nvPr/>
        </p:nvSpPr>
        <p:spPr bwMode="auto">
          <a:xfrm>
            <a:off x="3128963" y="3000375"/>
            <a:ext cx="517525" cy="801688"/>
          </a:xfrm>
          <a:custGeom>
            <a:avLst/>
            <a:gdLst>
              <a:gd name="T0" fmla="*/ 0 w 1956"/>
              <a:gd name="T1" fmla="*/ 0 h 1513"/>
              <a:gd name="T2" fmla="*/ 0 w 1956"/>
              <a:gd name="T3" fmla="*/ 2147483647 h 1513"/>
              <a:gd name="T4" fmla="*/ 2147483647 w 1956"/>
              <a:gd name="T5" fmla="*/ 2147483647 h 1513"/>
              <a:gd name="T6" fmla="*/ 2147483647 w 1956"/>
              <a:gd name="T7" fmla="*/ 2147483647 h 1513"/>
              <a:gd name="T8" fmla="*/ 0 60000 65536"/>
              <a:gd name="T9" fmla="*/ 0 60000 65536"/>
              <a:gd name="T10" fmla="*/ 0 60000 65536"/>
              <a:gd name="T11" fmla="*/ 0 60000 65536"/>
              <a:gd name="T12" fmla="*/ 0 w 1956"/>
              <a:gd name="T13" fmla="*/ 0 h 1513"/>
              <a:gd name="T14" fmla="*/ 1956 w 1956"/>
              <a:gd name="T15" fmla="*/ 1513 h 1513"/>
            </a:gdLst>
            <a:ahLst/>
            <a:cxnLst>
              <a:cxn ang="T8">
                <a:pos x="T0" y="T1"/>
              </a:cxn>
              <a:cxn ang="T9">
                <a:pos x="T2" y="T3"/>
              </a:cxn>
              <a:cxn ang="T10">
                <a:pos x="T4" y="T5"/>
              </a:cxn>
              <a:cxn ang="T11">
                <a:pos x="T6" y="T7"/>
              </a:cxn>
            </a:cxnLst>
            <a:rect l="T12" t="T13" r="T14" b="T15"/>
            <a:pathLst>
              <a:path w="1956" h="1513">
                <a:moveTo>
                  <a:pt x="0" y="0"/>
                </a:moveTo>
                <a:lnTo>
                  <a:pt x="0" y="1513"/>
                </a:lnTo>
                <a:lnTo>
                  <a:pt x="1956" y="1513"/>
                </a:lnTo>
                <a:lnTo>
                  <a:pt x="1956" y="108"/>
                </a:lnTo>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86" name="AutoShape 365"/>
          <p:cNvSpPr>
            <a:spLocks noChangeAspect="1" noChangeArrowheads="1" noTextEdit="1"/>
          </p:cNvSpPr>
          <p:nvPr/>
        </p:nvSpPr>
        <p:spPr bwMode="auto">
          <a:xfrm>
            <a:off x="3810000" y="3032125"/>
            <a:ext cx="304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4287" name="Freeform 367"/>
          <p:cNvSpPr>
            <a:spLocks/>
          </p:cNvSpPr>
          <p:nvPr/>
        </p:nvSpPr>
        <p:spPr bwMode="auto">
          <a:xfrm>
            <a:off x="3814763" y="3035300"/>
            <a:ext cx="292100" cy="768350"/>
          </a:xfrm>
          <a:custGeom>
            <a:avLst/>
            <a:gdLst>
              <a:gd name="T0" fmla="*/ 0 w 1473"/>
              <a:gd name="T1" fmla="*/ 0 h 1451"/>
              <a:gd name="T2" fmla="*/ 0 w 1473"/>
              <a:gd name="T3" fmla="*/ 2147483647 h 1451"/>
              <a:gd name="T4" fmla="*/ 2147483647 w 1473"/>
              <a:gd name="T5" fmla="*/ 2147483647 h 1451"/>
              <a:gd name="T6" fmla="*/ 2147483647 w 1473"/>
              <a:gd name="T7" fmla="*/ 2147483647 h 1451"/>
              <a:gd name="T8" fmla="*/ 0 60000 65536"/>
              <a:gd name="T9" fmla="*/ 0 60000 65536"/>
              <a:gd name="T10" fmla="*/ 0 60000 65536"/>
              <a:gd name="T11" fmla="*/ 0 60000 65536"/>
              <a:gd name="T12" fmla="*/ 0 w 1473"/>
              <a:gd name="T13" fmla="*/ 0 h 1451"/>
              <a:gd name="T14" fmla="*/ 1473 w 1473"/>
              <a:gd name="T15" fmla="*/ 1451 h 1451"/>
            </a:gdLst>
            <a:ahLst/>
            <a:cxnLst>
              <a:cxn ang="T8">
                <a:pos x="T0" y="T1"/>
              </a:cxn>
              <a:cxn ang="T9">
                <a:pos x="T2" y="T3"/>
              </a:cxn>
              <a:cxn ang="T10">
                <a:pos x="T4" y="T5"/>
              </a:cxn>
              <a:cxn ang="T11">
                <a:pos x="T6" y="T7"/>
              </a:cxn>
            </a:cxnLst>
            <a:rect l="T12" t="T13" r="T14" b="T15"/>
            <a:pathLst>
              <a:path w="1473" h="1451">
                <a:moveTo>
                  <a:pt x="0" y="0"/>
                </a:moveTo>
                <a:lnTo>
                  <a:pt x="0" y="1451"/>
                </a:lnTo>
                <a:lnTo>
                  <a:pt x="1473" y="1451"/>
                </a:lnTo>
                <a:lnTo>
                  <a:pt x="1473" y="10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288" name="Line 368"/>
          <p:cNvSpPr>
            <a:spLocks noChangeShapeType="1"/>
          </p:cNvSpPr>
          <p:nvPr/>
        </p:nvSpPr>
        <p:spPr bwMode="auto">
          <a:xfrm>
            <a:off x="3814763" y="3419475"/>
            <a:ext cx="29210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33" name="AutoShape 369"/>
          <p:cNvSpPr>
            <a:spLocks noChangeAspect="1" noChangeArrowheads="1" noTextEdit="1"/>
          </p:cNvSpPr>
          <p:nvPr/>
        </p:nvSpPr>
        <p:spPr bwMode="auto">
          <a:xfrm>
            <a:off x="5257800" y="3009900"/>
            <a:ext cx="304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635" name="Freeform 371"/>
          <p:cNvSpPr>
            <a:spLocks/>
          </p:cNvSpPr>
          <p:nvPr/>
        </p:nvSpPr>
        <p:spPr bwMode="auto">
          <a:xfrm>
            <a:off x="5262563" y="3013075"/>
            <a:ext cx="292100" cy="768350"/>
          </a:xfrm>
          <a:custGeom>
            <a:avLst/>
            <a:gdLst>
              <a:gd name="T0" fmla="*/ 0 w 1473"/>
              <a:gd name="T1" fmla="*/ 0 h 1451"/>
              <a:gd name="T2" fmla="*/ 0 w 1473"/>
              <a:gd name="T3" fmla="*/ 2147483647 h 1451"/>
              <a:gd name="T4" fmla="*/ 2147483647 w 1473"/>
              <a:gd name="T5" fmla="*/ 2147483647 h 1451"/>
              <a:gd name="T6" fmla="*/ 2147483647 w 1473"/>
              <a:gd name="T7" fmla="*/ 2147483647 h 1451"/>
              <a:gd name="T8" fmla="*/ 0 60000 65536"/>
              <a:gd name="T9" fmla="*/ 0 60000 65536"/>
              <a:gd name="T10" fmla="*/ 0 60000 65536"/>
              <a:gd name="T11" fmla="*/ 0 60000 65536"/>
              <a:gd name="T12" fmla="*/ 0 w 1473"/>
              <a:gd name="T13" fmla="*/ 0 h 1451"/>
              <a:gd name="T14" fmla="*/ 1473 w 1473"/>
              <a:gd name="T15" fmla="*/ 1451 h 1451"/>
            </a:gdLst>
            <a:ahLst/>
            <a:cxnLst>
              <a:cxn ang="T8">
                <a:pos x="T0" y="T1"/>
              </a:cxn>
              <a:cxn ang="T9">
                <a:pos x="T2" y="T3"/>
              </a:cxn>
              <a:cxn ang="T10">
                <a:pos x="T4" y="T5"/>
              </a:cxn>
              <a:cxn ang="T11">
                <a:pos x="T6" y="T7"/>
              </a:cxn>
            </a:cxnLst>
            <a:rect l="T12" t="T13" r="T14" b="T15"/>
            <a:pathLst>
              <a:path w="1473" h="1451">
                <a:moveTo>
                  <a:pt x="0" y="0"/>
                </a:moveTo>
                <a:lnTo>
                  <a:pt x="0" y="1451"/>
                </a:lnTo>
                <a:lnTo>
                  <a:pt x="1473" y="1451"/>
                </a:lnTo>
                <a:lnTo>
                  <a:pt x="1473" y="104"/>
                </a:lnTo>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636" name="Line 372"/>
          <p:cNvSpPr>
            <a:spLocks noChangeShapeType="1"/>
          </p:cNvSpPr>
          <p:nvPr/>
        </p:nvSpPr>
        <p:spPr bwMode="auto">
          <a:xfrm>
            <a:off x="5262563" y="3397250"/>
            <a:ext cx="29210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92" name="Text Box 373"/>
          <p:cNvSpPr txBox="1">
            <a:spLocks noChangeArrowheads="1"/>
          </p:cNvSpPr>
          <p:nvPr/>
        </p:nvSpPr>
        <p:spPr bwMode="auto">
          <a:xfrm>
            <a:off x="3200400" y="2894013"/>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smtClean="0"/>
              <a:t>D</a:t>
            </a:r>
            <a:endParaRPr lang="en-US" sz="1800" dirty="0"/>
          </a:p>
        </p:txBody>
      </p:sp>
      <p:sp>
        <p:nvSpPr>
          <p:cNvPr id="54293" name="Text Box 377"/>
          <p:cNvSpPr txBox="1">
            <a:spLocks noChangeArrowheads="1"/>
          </p:cNvSpPr>
          <p:nvPr/>
        </p:nvSpPr>
        <p:spPr bwMode="auto">
          <a:xfrm>
            <a:off x="3778250" y="287972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smtClean="0"/>
              <a:t>A</a:t>
            </a:r>
            <a:endParaRPr lang="en-US" sz="1800" dirty="0"/>
          </a:p>
        </p:txBody>
      </p:sp>
      <p:sp>
        <p:nvSpPr>
          <p:cNvPr id="11642" name="Text Box 378"/>
          <p:cNvSpPr txBox="1">
            <a:spLocks noChangeArrowheads="1"/>
          </p:cNvSpPr>
          <p:nvPr/>
        </p:nvSpPr>
        <p:spPr bwMode="auto">
          <a:xfrm>
            <a:off x="5224463" y="2894013"/>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smtClean="0"/>
              <a:t>D</a:t>
            </a:r>
            <a:endParaRPr lang="en-US" sz="1800" dirty="0"/>
          </a:p>
        </p:txBody>
      </p:sp>
      <p:sp>
        <p:nvSpPr>
          <p:cNvPr id="11643" name="Text Box 379"/>
          <p:cNvSpPr txBox="1">
            <a:spLocks noChangeArrowheads="1"/>
          </p:cNvSpPr>
          <p:nvPr/>
        </p:nvSpPr>
        <p:spPr bwMode="auto">
          <a:xfrm>
            <a:off x="5911850" y="287972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dirty="0" smtClean="0"/>
              <a:t>A</a:t>
            </a:r>
            <a:endParaRPr lang="en-US" sz="1800" dirty="0"/>
          </a:p>
        </p:txBody>
      </p:sp>
      <p:sp>
        <p:nvSpPr>
          <p:cNvPr id="11645" name="Oval 381"/>
          <p:cNvSpPr>
            <a:spLocks noChangeArrowheads="1"/>
          </p:cNvSpPr>
          <p:nvPr/>
        </p:nvSpPr>
        <p:spPr bwMode="auto">
          <a:xfrm>
            <a:off x="4419600" y="2574925"/>
            <a:ext cx="152400" cy="152400"/>
          </a:xfrm>
          <a:prstGeom prst="ellipse">
            <a:avLst/>
          </a:prstGeom>
          <a:solidFill>
            <a:schemeClr val="hlink"/>
          </a:solidFill>
          <a:ln w="9525">
            <a:solidFill>
              <a:srgbClr val="FF0000"/>
            </a:solidFill>
            <a:round/>
            <a:headEnd/>
            <a:tailEnd/>
          </a:ln>
        </p:spPr>
        <p:txBody>
          <a:bodyPr wrap="none" anchor="ctr"/>
          <a:lstStyle/>
          <a:p>
            <a:endParaRPr lang="en-US"/>
          </a:p>
        </p:txBody>
      </p:sp>
      <p:sp>
        <p:nvSpPr>
          <p:cNvPr id="11648" name="Freeform 384"/>
          <p:cNvSpPr>
            <a:spLocks/>
          </p:cNvSpPr>
          <p:nvPr/>
        </p:nvSpPr>
        <p:spPr bwMode="auto">
          <a:xfrm>
            <a:off x="4724400" y="2193925"/>
            <a:ext cx="381000" cy="768350"/>
          </a:xfrm>
          <a:custGeom>
            <a:avLst/>
            <a:gdLst>
              <a:gd name="T0" fmla="*/ 0 w 1473"/>
              <a:gd name="T1" fmla="*/ 0 h 1451"/>
              <a:gd name="T2" fmla="*/ 0 w 1473"/>
              <a:gd name="T3" fmla="*/ 2147483647 h 1451"/>
              <a:gd name="T4" fmla="*/ 2147483647 w 1473"/>
              <a:gd name="T5" fmla="*/ 2147483647 h 1451"/>
              <a:gd name="T6" fmla="*/ 2147483647 w 1473"/>
              <a:gd name="T7" fmla="*/ 2147483647 h 1451"/>
              <a:gd name="T8" fmla="*/ 0 60000 65536"/>
              <a:gd name="T9" fmla="*/ 0 60000 65536"/>
              <a:gd name="T10" fmla="*/ 0 60000 65536"/>
              <a:gd name="T11" fmla="*/ 0 60000 65536"/>
              <a:gd name="T12" fmla="*/ 0 w 1473"/>
              <a:gd name="T13" fmla="*/ 0 h 1451"/>
              <a:gd name="T14" fmla="*/ 1473 w 1473"/>
              <a:gd name="T15" fmla="*/ 1451 h 1451"/>
            </a:gdLst>
            <a:ahLst/>
            <a:cxnLst>
              <a:cxn ang="T8">
                <a:pos x="T0" y="T1"/>
              </a:cxn>
              <a:cxn ang="T9">
                <a:pos x="T2" y="T3"/>
              </a:cxn>
              <a:cxn ang="T10">
                <a:pos x="T4" y="T5"/>
              </a:cxn>
              <a:cxn ang="T11">
                <a:pos x="T6" y="T7"/>
              </a:cxn>
            </a:cxnLst>
            <a:rect l="T12" t="T13" r="T14" b="T15"/>
            <a:pathLst>
              <a:path w="1473" h="1451">
                <a:moveTo>
                  <a:pt x="0" y="0"/>
                </a:moveTo>
                <a:lnTo>
                  <a:pt x="0" y="1451"/>
                </a:lnTo>
                <a:lnTo>
                  <a:pt x="1473" y="1451"/>
                </a:lnTo>
                <a:lnTo>
                  <a:pt x="1473" y="104"/>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1649" name="Line 385"/>
          <p:cNvSpPr>
            <a:spLocks noChangeShapeType="1"/>
          </p:cNvSpPr>
          <p:nvPr/>
        </p:nvSpPr>
        <p:spPr bwMode="auto">
          <a:xfrm flipV="1">
            <a:off x="4724400" y="2655888"/>
            <a:ext cx="3810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299" name="Text Box 386"/>
          <p:cNvSpPr txBox="1">
            <a:spLocks noChangeArrowheads="1"/>
          </p:cNvSpPr>
          <p:nvPr/>
        </p:nvSpPr>
        <p:spPr bwMode="auto">
          <a:xfrm>
            <a:off x="2368550" y="2078038"/>
            <a:ext cx="1212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Reactants</a:t>
            </a:r>
          </a:p>
        </p:txBody>
      </p:sp>
      <p:sp>
        <p:nvSpPr>
          <p:cNvPr id="54300" name="Text Box 387"/>
          <p:cNvSpPr txBox="1">
            <a:spLocks noChangeArrowheads="1"/>
          </p:cNvSpPr>
          <p:nvPr/>
        </p:nvSpPr>
        <p:spPr bwMode="auto">
          <a:xfrm>
            <a:off x="6000750" y="20558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Products</a:t>
            </a:r>
          </a:p>
        </p:txBody>
      </p:sp>
      <p:sp>
        <p:nvSpPr>
          <p:cNvPr id="11653" name="Arc 389"/>
          <p:cNvSpPr>
            <a:spLocks/>
          </p:cNvSpPr>
          <p:nvPr/>
        </p:nvSpPr>
        <p:spPr bwMode="auto">
          <a:xfrm flipV="1">
            <a:off x="3657600" y="2668588"/>
            <a:ext cx="1031875" cy="1447800"/>
          </a:xfrm>
          <a:custGeom>
            <a:avLst/>
            <a:gdLst>
              <a:gd name="T0" fmla="*/ 0 w 20644"/>
              <a:gd name="T1" fmla="*/ 0 h 21600"/>
              <a:gd name="T2" fmla="*/ 2147483647 w 20644"/>
              <a:gd name="T3" fmla="*/ 2147483647 h 21600"/>
              <a:gd name="T4" fmla="*/ 0 w 20644"/>
              <a:gd name="T5" fmla="*/ 2147483647 h 21600"/>
              <a:gd name="T6" fmla="*/ 0 60000 65536"/>
              <a:gd name="T7" fmla="*/ 0 60000 65536"/>
              <a:gd name="T8" fmla="*/ 0 60000 65536"/>
              <a:gd name="T9" fmla="*/ 0 w 20644"/>
              <a:gd name="T10" fmla="*/ 0 h 21600"/>
              <a:gd name="T11" fmla="*/ 20644 w 20644"/>
              <a:gd name="T12" fmla="*/ 21600 h 21600"/>
            </a:gdLst>
            <a:ahLst/>
            <a:cxnLst>
              <a:cxn ang="T6">
                <a:pos x="T0" y="T1"/>
              </a:cxn>
              <a:cxn ang="T7">
                <a:pos x="T2" y="T3"/>
              </a:cxn>
              <a:cxn ang="T8">
                <a:pos x="T4" y="T5"/>
              </a:cxn>
            </a:cxnLst>
            <a:rect l="T9" t="T10" r="T11" b="T12"/>
            <a:pathLst>
              <a:path w="20644" h="21600" fill="none" extrusionOk="0">
                <a:moveTo>
                  <a:pt x="-1" y="0"/>
                </a:moveTo>
                <a:cubicBezTo>
                  <a:pt x="9481" y="0"/>
                  <a:pt x="17854" y="6183"/>
                  <a:pt x="20643" y="15245"/>
                </a:cubicBezTo>
              </a:path>
              <a:path w="20644" h="21600" stroke="0" extrusionOk="0">
                <a:moveTo>
                  <a:pt x="-1" y="0"/>
                </a:moveTo>
                <a:cubicBezTo>
                  <a:pt x="9481" y="0"/>
                  <a:pt x="17854" y="6183"/>
                  <a:pt x="20643" y="15245"/>
                </a:cubicBezTo>
                <a:lnTo>
                  <a:pt x="0" y="21600"/>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654" name="Arc 390"/>
          <p:cNvSpPr>
            <a:spLocks/>
          </p:cNvSpPr>
          <p:nvPr/>
        </p:nvSpPr>
        <p:spPr bwMode="auto">
          <a:xfrm flipH="1" flipV="1">
            <a:off x="4724400" y="2590800"/>
            <a:ext cx="990600" cy="1495425"/>
          </a:xfrm>
          <a:custGeom>
            <a:avLst/>
            <a:gdLst>
              <a:gd name="T0" fmla="*/ 0 w 19807"/>
              <a:gd name="T1" fmla="*/ 0 h 21600"/>
              <a:gd name="T2" fmla="*/ 2147483647 w 19807"/>
              <a:gd name="T3" fmla="*/ 2147483647 h 21600"/>
              <a:gd name="T4" fmla="*/ 0 w 19807"/>
              <a:gd name="T5" fmla="*/ 2147483647 h 21600"/>
              <a:gd name="T6" fmla="*/ 0 60000 65536"/>
              <a:gd name="T7" fmla="*/ 0 60000 65536"/>
              <a:gd name="T8" fmla="*/ 0 60000 65536"/>
              <a:gd name="T9" fmla="*/ 0 w 19807"/>
              <a:gd name="T10" fmla="*/ 0 h 21600"/>
              <a:gd name="T11" fmla="*/ 19807 w 19807"/>
              <a:gd name="T12" fmla="*/ 21600 h 21600"/>
            </a:gdLst>
            <a:ahLst/>
            <a:cxnLst>
              <a:cxn ang="T6">
                <a:pos x="T0" y="T1"/>
              </a:cxn>
              <a:cxn ang="T7">
                <a:pos x="T2" y="T3"/>
              </a:cxn>
              <a:cxn ang="T8">
                <a:pos x="T4" y="T5"/>
              </a:cxn>
            </a:cxnLst>
            <a:rect l="T9" t="T10" r="T11" b="T12"/>
            <a:pathLst>
              <a:path w="19807" h="21600" fill="none" extrusionOk="0">
                <a:moveTo>
                  <a:pt x="-1" y="0"/>
                </a:moveTo>
                <a:cubicBezTo>
                  <a:pt x="8597" y="0"/>
                  <a:pt x="16376" y="5099"/>
                  <a:pt x="19806" y="12983"/>
                </a:cubicBezTo>
              </a:path>
              <a:path w="19807" h="21600" stroke="0" extrusionOk="0">
                <a:moveTo>
                  <a:pt x="-1" y="0"/>
                </a:moveTo>
                <a:cubicBezTo>
                  <a:pt x="8597" y="0"/>
                  <a:pt x="16376" y="5099"/>
                  <a:pt x="19806" y="12983"/>
                </a:cubicBezTo>
                <a:lnTo>
                  <a:pt x="0" y="21600"/>
                </a:lnTo>
                <a:close/>
              </a:path>
            </a:pathLst>
          </a:cu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653"/>
                                        </p:tgtEl>
                                        <p:attrNameLst>
                                          <p:attrName>style.visibility</p:attrName>
                                        </p:attrNameLst>
                                      </p:cBhvr>
                                      <p:to>
                                        <p:strVal val="visible"/>
                                      </p:to>
                                    </p:set>
                                    <p:animEffect transition="in" filter="wipe(down)">
                                      <p:cBhvr>
                                        <p:cTn id="7" dur="2000"/>
                                        <p:tgtEl>
                                          <p:spTgt spid="11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646"/>
                                        </p:tgtEl>
                                        <p:attrNameLst>
                                          <p:attrName>style.visibility</p:attrName>
                                        </p:attrNameLst>
                                      </p:cBhvr>
                                      <p:to>
                                        <p:strVal val="visible"/>
                                      </p:to>
                                    </p:set>
                                    <p:animEffect transition="in" filter="dissolve">
                                      <p:cBhvr>
                                        <p:cTn id="12" dur="500"/>
                                        <p:tgtEl>
                                          <p:spTgt spid="1164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647"/>
                                        </p:tgtEl>
                                        <p:attrNameLst>
                                          <p:attrName>style.visibility</p:attrName>
                                        </p:attrNameLst>
                                      </p:cBhvr>
                                      <p:to>
                                        <p:strVal val="visible"/>
                                      </p:to>
                                    </p:set>
                                    <p:animEffect transition="in" filter="dissolve">
                                      <p:cBhvr>
                                        <p:cTn id="15" dur="500"/>
                                        <p:tgtEl>
                                          <p:spTgt spid="1164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645"/>
                                        </p:tgtEl>
                                        <p:attrNameLst>
                                          <p:attrName>style.visibility</p:attrName>
                                        </p:attrNameLst>
                                      </p:cBhvr>
                                      <p:to>
                                        <p:strVal val="visible"/>
                                      </p:to>
                                    </p:set>
                                    <p:animEffect transition="in" filter="dissolve">
                                      <p:cBhvr>
                                        <p:cTn id="18" dur="500"/>
                                        <p:tgtEl>
                                          <p:spTgt spid="11645"/>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648"/>
                                        </p:tgtEl>
                                        <p:attrNameLst>
                                          <p:attrName>style.visibility</p:attrName>
                                        </p:attrNameLst>
                                      </p:cBhvr>
                                      <p:to>
                                        <p:strVal val="visible"/>
                                      </p:to>
                                    </p:set>
                                    <p:animEffect transition="in" filter="dissolve">
                                      <p:cBhvr>
                                        <p:cTn id="21" dur="500"/>
                                        <p:tgtEl>
                                          <p:spTgt spid="1164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649"/>
                                        </p:tgtEl>
                                        <p:attrNameLst>
                                          <p:attrName>style.visibility</p:attrName>
                                        </p:attrNameLst>
                                      </p:cBhvr>
                                      <p:to>
                                        <p:strVal val="visible"/>
                                      </p:to>
                                    </p:set>
                                    <p:animEffect transition="in" filter="dissolve">
                                      <p:cBhvr>
                                        <p:cTn id="24" dur="500"/>
                                        <p:tgtEl>
                                          <p:spTgt spid="11649"/>
                                        </p:tgtEl>
                                      </p:cBhvr>
                                    </p:animEffect>
                                  </p:childTnLst>
                                </p:cTn>
                              </p:par>
                            </p:childTnLst>
                          </p:cTn>
                        </p:par>
                        <p:par>
                          <p:cTn id="25" fill="hold" nodeType="afterGroup">
                            <p:stCondLst>
                              <p:cond delay="500"/>
                            </p:stCondLst>
                            <p:childTnLst>
                              <p:par>
                                <p:cTn id="26" presetID="63" presetClass="path" presetSubtype="0" repeatCount="3000" accel="50000" decel="50000" autoRev="1" fill="hold" grpId="1" nodeType="afterEffect">
                                  <p:stCondLst>
                                    <p:cond delay="0"/>
                                  </p:stCondLst>
                                  <p:childTnLst>
                                    <p:animMotion origin="layout" path="M 3.33333E-6 -3.17919E-6 L 0.04166 -3.17919E-6 " pathEditMode="relative" rAng="0" ptsTypes="AA">
                                      <p:cBhvr>
                                        <p:cTn id="27" dur="2000" fill="hold"/>
                                        <p:tgtEl>
                                          <p:spTgt spid="11645"/>
                                        </p:tgtEl>
                                        <p:attrNameLst>
                                          <p:attrName>ppt_x</p:attrName>
                                          <p:attrName>ppt_y</p:attrName>
                                        </p:attrNameLst>
                                      </p:cBhvr>
                                      <p:rCtr x="2083" y="0"/>
                                    </p:animMotion>
                                  </p:childTnLst>
                                </p:cTn>
                              </p:par>
                            </p:childTnLst>
                          </p:cTn>
                        </p:par>
                        <p:par>
                          <p:cTn id="28" fill="hold" nodeType="afterGroup">
                            <p:stCondLst>
                              <p:cond delay="12500"/>
                            </p:stCondLst>
                            <p:childTnLst>
                              <p:par>
                                <p:cTn id="29" presetID="63" presetClass="path" presetSubtype="0" accel="50000" decel="50000" fill="hold" grpId="2" nodeType="afterEffect">
                                  <p:stCondLst>
                                    <p:cond delay="0"/>
                                  </p:stCondLst>
                                  <p:childTnLst>
                                    <p:animMotion origin="layout" path="M 3.33333E-6 -3.17919E-6 L 0.05 -3.17919E-6 " pathEditMode="relative" rAng="0" ptsTypes="AA">
                                      <p:cBhvr>
                                        <p:cTn id="30" dur="2000" fill="hold"/>
                                        <p:tgtEl>
                                          <p:spTgt spid="11645"/>
                                        </p:tgtEl>
                                        <p:attrNameLst>
                                          <p:attrName>ppt_x</p:attrName>
                                          <p:attrName>ppt_y</p:attrName>
                                        </p:attrNameLst>
                                      </p:cBhvr>
                                      <p:rCtr x="2500" y="0"/>
                                    </p:animMotion>
                                  </p:childTnLst>
                                </p:cTn>
                              </p:par>
                            </p:childTnLst>
                          </p:cTn>
                        </p:par>
                        <p:par>
                          <p:cTn id="31" fill="hold" nodeType="afterGroup">
                            <p:stCondLst>
                              <p:cond delay="14500"/>
                            </p:stCondLst>
                            <p:childTnLst>
                              <p:par>
                                <p:cTn id="32" presetID="22" presetClass="entr" presetSubtype="1" fill="hold" grpId="0" nodeType="afterEffect">
                                  <p:stCondLst>
                                    <p:cond delay="0"/>
                                  </p:stCondLst>
                                  <p:childTnLst>
                                    <p:set>
                                      <p:cBhvr>
                                        <p:cTn id="33" dur="1" fill="hold">
                                          <p:stCondLst>
                                            <p:cond delay="0"/>
                                          </p:stCondLst>
                                        </p:cTn>
                                        <p:tgtEl>
                                          <p:spTgt spid="11654"/>
                                        </p:tgtEl>
                                        <p:attrNameLst>
                                          <p:attrName>style.visibility</p:attrName>
                                        </p:attrNameLst>
                                      </p:cBhvr>
                                      <p:to>
                                        <p:strVal val="visible"/>
                                      </p:to>
                                    </p:set>
                                    <p:animEffect transition="in" filter="wipe(up)">
                                      <p:cBhvr>
                                        <p:cTn id="34" dur="2000"/>
                                        <p:tgtEl>
                                          <p:spTgt spid="11654"/>
                                        </p:tgtEl>
                                      </p:cBhvr>
                                    </p:animEffect>
                                  </p:childTnLst>
                                </p:cTn>
                              </p:par>
                            </p:childTnLst>
                          </p:cTn>
                        </p:par>
                        <p:par>
                          <p:cTn id="35" fill="hold" nodeType="afterGroup">
                            <p:stCondLst>
                              <p:cond delay="16500"/>
                            </p:stCondLst>
                            <p:childTnLst>
                              <p:par>
                                <p:cTn id="36" presetID="9" presetClass="entr" presetSubtype="0" fill="hold" nodeType="afterEffect">
                                  <p:stCondLst>
                                    <p:cond delay="0"/>
                                  </p:stCondLst>
                                  <p:childTnLst>
                                    <p:set>
                                      <p:cBhvr>
                                        <p:cTn id="37" dur="1" fill="hold">
                                          <p:stCondLst>
                                            <p:cond delay="0"/>
                                          </p:stCondLst>
                                        </p:cTn>
                                        <p:tgtEl>
                                          <p:spTgt spid="11623"/>
                                        </p:tgtEl>
                                        <p:attrNameLst>
                                          <p:attrName>style.visibility</p:attrName>
                                        </p:attrNameLst>
                                      </p:cBhvr>
                                      <p:to>
                                        <p:strVal val="visible"/>
                                      </p:to>
                                    </p:set>
                                    <p:animEffect transition="in" filter="dissolve">
                                      <p:cBhvr>
                                        <p:cTn id="38" dur="500"/>
                                        <p:tgtEl>
                                          <p:spTgt spid="1162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624"/>
                                        </p:tgtEl>
                                        <p:attrNameLst>
                                          <p:attrName>style.visibility</p:attrName>
                                        </p:attrNameLst>
                                      </p:cBhvr>
                                      <p:to>
                                        <p:strVal val="visible"/>
                                      </p:to>
                                    </p:set>
                                    <p:animEffect transition="in" filter="dissolve">
                                      <p:cBhvr>
                                        <p:cTn id="41" dur="500"/>
                                        <p:tgtEl>
                                          <p:spTgt spid="11624"/>
                                        </p:tgtEl>
                                      </p:cBhvr>
                                    </p:animEffect>
                                  </p:childTnLst>
                                </p:cTn>
                              </p:par>
                              <p:par>
                                <p:cTn id="42" presetID="9" presetClass="entr" presetSubtype="0" fill="hold" grpId="0" nodeType="withEffect" nodePh="1">
                                  <p:stCondLst>
                                    <p:cond delay="0"/>
                                  </p:stCondLst>
                                  <p:endCondLst>
                                    <p:cond evt="begin" delay="0">
                                      <p:tn val="42"/>
                                    </p:cond>
                                  </p:endCondLst>
                                  <p:childTnLst>
                                    <p:set>
                                      <p:cBhvr>
                                        <p:cTn id="43" dur="1" fill="hold">
                                          <p:stCondLst>
                                            <p:cond delay="0"/>
                                          </p:stCondLst>
                                        </p:cTn>
                                        <p:tgtEl>
                                          <p:spTgt spid="11633"/>
                                        </p:tgtEl>
                                        <p:attrNameLst>
                                          <p:attrName>style.visibility</p:attrName>
                                        </p:attrNameLst>
                                      </p:cBhvr>
                                      <p:to>
                                        <p:strVal val="visible"/>
                                      </p:to>
                                    </p:set>
                                    <p:animEffect transition="in" filter="dissolve">
                                      <p:cBhvr>
                                        <p:cTn id="44" dur="500"/>
                                        <p:tgtEl>
                                          <p:spTgt spid="1163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1635"/>
                                        </p:tgtEl>
                                        <p:attrNameLst>
                                          <p:attrName>style.visibility</p:attrName>
                                        </p:attrNameLst>
                                      </p:cBhvr>
                                      <p:to>
                                        <p:strVal val="visible"/>
                                      </p:to>
                                    </p:set>
                                    <p:animEffect transition="in" filter="dissolve">
                                      <p:cBhvr>
                                        <p:cTn id="47" dur="500"/>
                                        <p:tgtEl>
                                          <p:spTgt spid="1163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1636"/>
                                        </p:tgtEl>
                                        <p:attrNameLst>
                                          <p:attrName>style.visibility</p:attrName>
                                        </p:attrNameLst>
                                      </p:cBhvr>
                                      <p:to>
                                        <p:strVal val="visible"/>
                                      </p:to>
                                    </p:set>
                                    <p:animEffect transition="in" filter="dissolve">
                                      <p:cBhvr>
                                        <p:cTn id="50" dur="500"/>
                                        <p:tgtEl>
                                          <p:spTgt spid="1163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1642"/>
                                        </p:tgtEl>
                                        <p:attrNameLst>
                                          <p:attrName>style.visibility</p:attrName>
                                        </p:attrNameLst>
                                      </p:cBhvr>
                                      <p:to>
                                        <p:strVal val="visible"/>
                                      </p:to>
                                    </p:set>
                                    <p:animEffect transition="in" filter="dissolve">
                                      <p:cBhvr>
                                        <p:cTn id="53" dur="500"/>
                                        <p:tgtEl>
                                          <p:spTgt spid="1164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1643"/>
                                        </p:tgtEl>
                                        <p:attrNameLst>
                                          <p:attrName>style.visibility</p:attrName>
                                        </p:attrNameLst>
                                      </p:cBhvr>
                                      <p:to>
                                        <p:strVal val="visible"/>
                                      </p:to>
                                    </p:set>
                                    <p:animEffect transition="in" filter="dissolve">
                                      <p:cBhvr>
                                        <p:cTn id="56" dur="500"/>
                                        <p:tgtEl>
                                          <p:spTgt spid="11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46" grpId="0" animBg="1"/>
      <p:bldP spid="11647" grpId="0" animBg="1"/>
      <p:bldP spid="11624" grpId="0" animBg="1"/>
      <p:bldP spid="11633" grpId="0" animBg="1"/>
      <p:bldP spid="11635" grpId="0" animBg="1"/>
      <p:bldP spid="11636" grpId="0" animBg="1"/>
      <p:bldP spid="11642" grpId="0"/>
      <p:bldP spid="11643" grpId="0"/>
      <p:bldP spid="11645" grpId="0" animBg="1"/>
      <p:bldP spid="11645" grpId="1" animBg="1"/>
      <p:bldP spid="11645" grpId="2" animBg="1"/>
      <p:bldP spid="11648" grpId="0" animBg="1"/>
      <p:bldP spid="11649" grpId="0" animBg="1"/>
      <p:bldP spid="11653" grpId="0" animBg="1"/>
      <p:bldP spid="116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p:cNvGraphicFramePr>
            <a:graphicFrameLocks noChangeAspect="1"/>
          </p:cNvGraphicFramePr>
          <p:nvPr/>
        </p:nvGraphicFramePr>
        <p:xfrm>
          <a:off x="2308225" y="631825"/>
          <a:ext cx="3992563" cy="1223963"/>
        </p:xfrm>
        <a:graphic>
          <a:graphicData uri="http://schemas.openxmlformats.org/presentationml/2006/ole">
            <mc:AlternateContent xmlns:mc="http://schemas.openxmlformats.org/markup-compatibility/2006">
              <mc:Choice xmlns:v="urn:schemas-microsoft-com:vml" Requires="v">
                <p:oleObj spid="_x0000_s11284" name="Equation" r:id="rId3" imgW="1155600" imgH="355320" progId="Equation.DSMT4">
                  <p:embed/>
                </p:oleObj>
              </mc:Choice>
              <mc:Fallback>
                <p:oleObj name="Equation" r:id="rId3" imgW="1155600" imgH="35532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25" y="631825"/>
                        <a:ext cx="3992563"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Line 9"/>
          <p:cNvSpPr>
            <a:spLocks noChangeShapeType="1"/>
          </p:cNvSpPr>
          <p:nvPr/>
        </p:nvSpPr>
        <p:spPr bwMode="auto">
          <a:xfrm flipV="1">
            <a:off x="2209800" y="1676400"/>
            <a:ext cx="9906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68" name="Text Box 10"/>
          <p:cNvSpPr txBox="1">
            <a:spLocks noChangeArrowheads="1"/>
          </p:cNvSpPr>
          <p:nvPr/>
        </p:nvSpPr>
        <p:spPr bwMode="auto">
          <a:xfrm>
            <a:off x="682625" y="3124200"/>
            <a:ext cx="2212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eaLnBrk="1" hangingPunct="1"/>
            <a:r>
              <a:rPr lang="en-US"/>
              <a:t>Average </a:t>
            </a:r>
          </a:p>
          <a:p>
            <a:pPr algn="ctr" rtl="0" eaLnBrk="1" hangingPunct="1"/>
            <a:r>
              <a:rPr lang="en-US"/>
              <a:t>attempt frequency</a:t>
            </a:r>
          </a:p>
        </p:txBody>
      </p:sp>
      <p:sp>
        <p:nvSpPr>
          <p:cNvPr id="11269" name="Line 11"/>
          <p:cNvSpPr>
            <a:spLocks noChangeShapeType="1"/>
          </p:cNvSpPr>
          <p:nvPr/>
        </p:nvSpPr>
        <p:spPr bwMode="auto">
          <a:xfrm flipH="1">
            <a:off x="4267200" y="1676400"/>
            <a:ext cx="381000" cy="16764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11270" name="Text Box 12"/>
          <p:cNvSpPr txBox="1">
            <a:spLocks noChangeArrowheads="1"/>
          </p:cNvSpPr>
          <p:nvPr/>
        </p:nvSpPr>
        <p:spPr bwMode="auto">
          <a:xfrm>
            <a:off x="3184525" y="3363913"/>
            <a:ext cx="2835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Activation of the molecular conformation</a:t>
            </a:r>
          </a:p>
        </p:txBody>
      </p:sp>
      <p:sp>
        <p:nvSpPr>
          <p:cNvPr id="11271" name="Line 13"/>
          <p:cNvSpPr>
            <a:spLocks noChangeShapeType="1"/>
          </p:cNvSpPr>
          <p:nvPr/>
        </p:nvSpPr>
        <p:spPr bwMode="auto">
          <a:xfrm flipH="1" flipV="1">
            <a:off x="6096000" y="1828800"/>
            <a:ext cx="914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272" name="Text Box 14"/>
          <p:cNvSpPr txBox="1">
            <a:spLocks noChangeArrowheads="1"/>
          </p:cNvSpPr>
          <p:nvPr/>
        </p:nvSpPr>
        <p:spPr bwMode="auto">
          <a:xfrm>
            <a:off x="6384925" y="3124200"/>
            <a:ext cx="23018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Probability of electron to move (tunnel) between two “similar” molecules</a:t>
            </a:r>
          </a:p>
        </p:txBody>
      </p:sp>
      <p:grpSp>
        <p:nvGrpSpPr>
          <p:cNvPr id="2" name="Group 18"/>
          <p:cNvGrpSpPr>
            <a:grpSpLocks/>
          </p:cNvGrpSpPr>
          <p:nvPr/>
        </p:nvGrpSpPr>
        <p:grpSpPr bwMode="auto">
          <a:xfrm>
            <a:off x="304800" y="2895600"/>
            <a:ext cx="7288213" cy="3352800"/>
            <a:chOff x="192" y="1824"/>
            <a:chExt cx="4591" cy="2112"/>
          </a:xfrm>
        </p:grpSpPr>
        <p:sp>
          <p:nvSpPr>
            <p:cNvPr id="11274" name="Oval 15"/>
            <p:cNvSpPr>
              <a:spLocks noChangeArrowheads="1"/>
            </p:cNvSpPr>
            <p:nvPr/>
          </p:nvSpPr>
          <p:spPr bwMode="auto">
            <a:xfrm>
              <a:off x="288" y="1824"/>
              <a:ext cx="1536" cy="91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5" name="Line 16"/>
            <p:cNvSpPr>
              <a:spLocks noChangeShapeType="1"/>
            </p:cNvSpPr>
            <p:nvPr/>
          </p:nvSpPr>
          <p:spPr bwMode="auto">
            <a:xfrm>
              <a:off x="1104" y="2736"/>
              <a:ext cx="0" cy="76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6" name="Text Box 17"/>
            <p:cNvSpPr txBox="1">
              <a:spLocks noChangeArrowheads="1"/>
            </p:cNvSpPr>
            <p:nvPr/>
          </p:nvSpPr>
          <p:spPr bwMode="auto">
            <a:xfrm>
              <a:off x="192" y="3488"/>
              <a:ext cx="4591" cy="44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solidFill>
                    <a:srgbClr val="FF0000"/>
                  </a:solidFill>
                </a:rPr>
                <a:t>Requires the “presence” of phonons.</a:t>
              </a:r>
            </a:p>
            <a:p>
              <a:pPr algn="l" rtl="0" eaLnBrk="1" hangingPunct="1"/>
              <a:r>
                <a:rPr lang="en-US">
                  <a:solidFill>
                    <a:srgbClr val="FF0000"/>
                  </a:solidFill>
                </a:rPr>
                <a:t>Or the occupation of the relevant phonons should be significant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76200" y="180975"/>
            <a:ext cx="89154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pAutoFit/>
          </a:bodyPr>
          <a:lstStyle/>
          <a:p>
            <a:pPr algn="ctr" rtl="0"/>
            <a:r>
              <a:rPr lang="en-US" sz="1800" b="1" dirty="0">
                <a:solidFill>
                  <a:schemeClr val="tx2"/>
                </a:solidFill>
              </a:rPr>
              <a:t>What is a Phonon? </a:t>
            </a:r>
          </a:p>
          <a:p>
            <a:pPr algn="l" rtl="0"/>
            <a:r>
              <a:rPr lang="en-US" sz="1800" dirty="0">
                <a:solidFill>
                  <a:schemeClr val="tx2"/>
                </a:solidFill>
              </a:rPr>
              <a:t>Considering the regular lattice of atoms in a uniform solid material, you would expect there to be energy associated with the vibrations of these atoms. But they are tied together with bonds, so they can't vibrate independently. The vibrations take the form of collective modes which propagate through the material. Such propagating lattice vibrations can be considered to be sound waves, and their propagation speed is the speed of sound in the material. </a:t>
            </a:r>
          </a:p>
          <a:p>
            <a:pPr algn="l" rtl="0"/>
            <a:r>
              <a:rPr lang="en-US" sz="1800" dirty="0">
                <a:solidFill>
                  <a:schemeClr val="tx2"/>
                </a:solidFill>
              </a:rPr>
              <a:t>The vibrational energies of molecules, e.g., a diatomic molecule, are quantized and treated as quantum harmonic oscillators. Quantum harmonic oscillators have equally spaced energy levels with separation </a:t>
            </a:r>
            <a:r>
              <a:rPr lang="en-US" sz="1800" dirty="0">
                <a:solidFill>
                  <a:schemeClr val="tx2"/>
                </a:solidFill>
                <a:latin typeface="Symbol" pitchFamily="18" charset="2"/>
              </a:rPr>
              <a:t>D</a:t>
            </a:r>
            <a:r>
              <a:rPr lang="en-US" sz="1800" dirty="0">
                <a:solidFill>
                  <a:schemeClr val="tx2"/>
                </a:solidFill>
              </a:rPr>
              <a:t>E = </a:t>
            </a:r>
            <a:r>
              <a:rPr lang="en-US" sz="1800" dirty="0" err="1">
                <a:solidFill>
                  <a:schemeClr val="tx2"/>
                </a:solidFill>
              </a:rPr>
              <a:t>h</a:t>
            </a:r>
            <a:r>
              <a:rPr lang="en-US" sz="1800" dirty="0" err="1">
                <a:solidFill>
                  <a:schemeClr val="tx2"/>
                </a:solidFill>
                <a:latin typeface="Symbol" pitchFamily="18" charset="2"/>
              </a:rPr>
              <a:t>u</a:t>
            </a:r>
            <a:r>
              <a:rPr lang="en-US" sz="1800" dirty="0">
                <a:solidFill>
                  <a:schemeClr val="tx2"/>
                </a:solidFill>
              </a:rPr>
              <a:t>. So the oscillators can accept or lose energy only in discrete units of energy </a:t>
            </a:r>
            <a:r>
              <a:rPr lang="en-US" sz="1800" dirty="0" err="1">
                <a:solidFill>
                  <a:schemeClr val="tx2"/>
                </a:solidFill>
              </a:rPr>
              <a:t>h</a:t>
            </a:r>
            <a:r>
              <a:rPr lang="en-US" sz="1800" dirty="0" err="1">
                <a:solidFill>
                  <a:schemeClr val="tx2"/>
                </a:solidFill>
                <a:latin typeface="Symbol" pitchFamily="18" charset="2"/>
              </a:rPr>
              <a:t>u</a:t>
            </a:r>
            <a:r>
              <a:rPr lang="en-US" sz="1800" dirty="0">
                <a:solidFill>
                  <a:schemeClr val="tx2"/>
                </a:solidFill>
              </a:rPr>
              <a:t>. </a:t>
            </a:r>
          </a:p>
          <a:p>
            <a:pPr algn="l" rtl="0"/>
            <a:r>
              <a:rPr lang="en-US" sz="1800" dirty="0">
                <a:solidFill>
                  <a:schemeClr val="tx2"/>
                </a:solidFill>
              </a:rPr>
              <a:t>The evidence on the behavior of vibrational energy in periodic solids is that the collective vibrational modes can accept energy only in discrete amounts, and these quanta of energy have been labeled "phonons". Like the photons of electromagnetic energy, they obey Bose-Einstein statistics.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381000" y="304800"/>
            <a:ext cx="8001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a:r>
              <a:rPr lang="en-US" sz="1800">
                <a:cs typeface="Times New Roman" pitchFamily="18" charset="0"/>
              </a:rPr>
              <a:t>Considering a “regular” solid which is a periodic array of mass points, there are “simple” constraints imposed by the  structure on the vibrational modes.</a:t>
            </a:r>
          </a:p>
          <a:p>
            <a:pPr algn="l" rtl="0"/>
            <a:r>
              <a:rPr lang="en-US" sz="1800">
                <a:cs typeface="Times New Roman" pitchFamily="18" charset="0"/>
              </a:rPr>
              <a:t>Such finite size (L) lattice  creates a square-well potential with discrete modes.</a:t>
            </a:r>
          </a:p>
          <a:p>
            <a:pPr algn="l" rtl="0" eaLnBrk="0" hangingPunct="0"/>
            <a:endParaRPr lang="en-US" sz="2800"/>
          </a:p>
        </p:txBody>
      </p:sp>
      <p:pic>
        <p:nvPicPr>
          <p:cNvPr id="56323" name="Picture 4" descr="http://hyperphysics.phy-astr.gsu.edu/hbase/solids/imgsol/phonon.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71600" y="1828800"/>
            <a:ext cx="32385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Line 6"/>
          <p:cNvSpPr>
            <a:spLocks noChangeShapeType="1"/>
          </p:cNvSpPr>
          <p:nvPr/>
        </p:nvSpPr>
        <p:spPr bwMode="auto">
          <a:xfrm>
            <a:off x="1447800" y="1828800"/>
            <a:ext cx="0" cy="2514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25" name="Line 7"/>
          <p:cNvSpPr>
            <a:spLocks noChangeShapeType="1"/>
          </p:cNvSpPr>
          <p:nvPr/>
        </p:nvSpPr>
        <p:spPr bwMode="auto">
          <a:xfrm>
            <a:off x="3505200" y="1828800"/>
            <a:ext cx="0" cy="2514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26" name="Line 8"/>
          <p:cNvSpPr>
            <a:spLocks noChangeShapeType="1"/>
          </p:cNvSpPr>
          <p:nvPr/>
        </p:nvSpPr>
        <p:spPr bwMode="auto">
          <a:xfrm rot="-5400000">
            <a:off x="2476500" y="3314700"/>
            <a:ext cx="0" cy="2057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6327" name="Rectangle 9"/>
          <p:cNvSpPr>
            <a:spLocks noChangeArrowheads="1"/>
          </p:cNvSpPr>
          <p:nvPr/>
        </p:nvSpPr>
        <p:spPr bwMode="auto">
          <a:xfrm>
            <a:off x="5257800" y="2163763"/>
            <a:ext cx="2470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r>
              <a:rPr lang="en-US" sz="1400">
                <a:cs typeface="Times New Roman" pitchFamily="18" charset="0"/>
              </a:rPr>
              <a:t>Associating a phonon energy</a:t>
            </a:r>
          </a:p>
          <a:p>
            <a:pPr algn="l" rtl="0" eaLnBrk="0" hangingPunct="0"/>
            <a:endParaRPr lang="en-US"/>
          </a:p>
        </p:txBody>
      </p:sp>
      <p:pic>
        <p:nvPicPr>
          <p:cNvPr id="56328" name="Picture 10" descr="http://hyperphysics.phy-astr.gsu.edu/hbase/solids/imgsol/phoneng.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486400" y="2576513"/>
            <a:ext cx="19050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11"/>
          <p:cNvSpPr>
            <a:spLocks noChangeArrowheads="1"/>
          </p:cNvSpPr>
          <p:nvPr/>
        </p:nvSpPr>
        <p:spPr bwMode="auto">
          <a:xfrm>
            <a:off x="5334000" y="3336925"/>
            <a:ext cx="312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a:r>
              <a:rPr lang="en-US"/>
              <a:t>v</a:t>
            </a:r>
            <a:r>
              <a:rPr lang="en-US" baseline="-25000"/>
              <a:t>s</a:t>
            </a:r>
            <a:r>
              <a:rPr lang="en-US"/>
              <a:t> is the speed of sound in the solid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136"/>
          <p:cNvGrpSpPr>
            <a:grpSpLocks/>
          </p:cNvGrpSpPr>
          <p:nvPr/>
        </p:nvGrpSpPr>
        <p:grpSpPr bwMode="auto">
          <a:xfrm>
            <a:off x="42863" y="1600200"/>
            <a:ext cx="3481387" cy="2944813"/>
            <a:chOff x="429" y="1440"/>
            <a:chExt cx="1810" cy="1438"/>
          </a:xfrm>
        </p:grpSpPr>
        <p:sp>
          <p:nvSpPr>
            <p:cNvPr id="12354" name="Line 8"/>
            <p:cNvSpPr>
              <a:spLocks noChangeShapeType="1"/>
            </p:cNvSpPr>
            <p:nvPr/>
          </p:nvSpPr>
          <p:spPr bwMode="auto">
            <a:xfrm>
              <a:off x="791" y="2496"/>
              <a:ext cx="129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355" name="Line 9"/>
            <p:cNvSpPr>
              <a:spLocks noChangeShapeType="1"/>
            </p:cNvSpPr>
            <p:nvPr/>
          </p:nvSpPr>
          <p:spPr bwMode="auto">
            <a:xfrm rot="5400000" flipH="1">
              <a:off x="252" y="1956"/>
              <a:ext cx="1056" cy="2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356" name="Text Box 12"/>
            <p:cNvSpPr txBox="1">
              <a:spLocks noChangeArrowheads="1"/>
            </p:cNvSpPr>
            <p:nvPr/>
          </p:nvSpPr>
          <p:spPr bwMode="auto">
            <a:xfrm>
              <a:off x="1404" y="2536"/>
              <a:ext cx="83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a:latin typeface="Times New Roman" pitchFamily="18" charset="0"/>
                </a:rPr>
                <a:t>Configuration</a:t>
              </a:r>
            </a:p>
            <a:p>
              <a:pPr algn="ctr" rtl="0"/>
              <a:r>
                <a:rPr lang="en-US" altLang="he-IL">
                  <a:latin typeface="Times New Roman" pitchFamily="18" charset="0"/>
                </a:rPr>
                <a:t>Co-ordinate</a:t>
              </a:r>
            </a:p>
          </p:txBody>
        </p:sp>
        <p:sp>
          <p:nvSpPr>
            <p:cNvPr id="12357" name="Text Box 13"/>
            <p:cNvSpPr txBox="1">
              <a:spLocks noChangeArrowheads="1"/>
            </p:cNvSpPr>
            <p:nvPr/>
          </p:nvSpPr>
          <p:spPr bwMode="auto">
            <a:xfrm rot="-5400000">
              <a:off x="309" y="1864"/>
              <a:ext cx="44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a:latin typeface="Times New Roman" pitchFamily="18" charset="0"/>
                </a:rPr>
                <a:t>Energy</a:t>
              </a:r>
            </a:p>
          </p:txBody>
        </p:sp>
        <p:grpSp>
          <p:nvGrpSpPr>
            <p:cNvPr id="12358" name="Group 131"/>
            <p:cNvGrpSpPr>
              <a:grpSpLocks/>
            </p:cNvGrpSpPr>
            <p:nvPr/>
          </p:nvGrpSpPr>
          <p:grpSpPr bwMode="auto">
            <a:xfrm>
              <a:off x="1043" y="1626"/>
              <a:ext cx="756" cy="774"/>
              <a:chOff x="1043" y="1626"/>
              <a:chExt cx="756" cy="774"/>
            </a:xfrm>
          </p:grpSpPr>
          <p:pic>
            <p:nvPicPr>
              <p:cNvPr id="123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 y="1626"/>
                <a:ext cx="756"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60" name="Line 14"/>
              <p:cNvSpPr>
                <a:spLocks noChangeShapeType="1"/>
              </p:cNvSpPr>
              <p:nvPr/>
            </p:nvSpPr>
            <p:spPr bwMode="auto">
              <a:xfrm flipV="1">
                <a:off x="1331" y="2256"/>
                <a:ext cx="284"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61" name="Line 15"/>
              <p:cNvSpPr>
                <a:spLocks noChangeShapeType="1"/>
              </p:cNvSpPr>
              <p:nvPr/>
            </p:nvSpPr>
            <p:spPr bwMode="auto">
              <a:xfrm flipV="1">
                <a:off x="1263" y="2160"/>
                <a:ext cx="392"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62" name="Line 16"/>
              <p:cNvSpPr>
                <a:spLocks noChangeShapeType="1"/>
              </p:cNvSpPr>
              <p:nvPr/>
            </p:nvSpPr>
            <p:spPr bwMode="auto">
              <a:xfrm flipV="1">
                <a:off x="1207" y="2088"/>
                <a:ext cx="472"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63" name="Text Box 20"/>
              <p:cNvSpPr txBox="1">
                <a:spLocks noChangeArrowheads="1"/>
              </p:cNvSpPr>
              <p:nvPr/>
            </p:nvSpPr>
            <p:spPr bwMode="auto">
              <a:xfrm>
                <a:off x="1201" y="2201"/>
                <a:ext cx="1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1400">
                    <a:latin typeface="Times New Roman" pitchFamily="18" charset="0"/>
                  </a:rPr>
                  <a:t>0</a:t>
                </a:r>
              </a:p>
            </p:txBody>
          </p:sp>
          <p:sp>
            <p:nvSpPr>
              <p:cNvPr id="12364" name="Text Box 21"/>
              <p:cNvSpPr txBox="1">
                <a:spLocks noChangeArrowheads="1"/>
              </p:cNvSpPr>
              <p:nvPr/>
            </p:nvSpPr>
            <p:spPr bwMode="auto">
              <a:xfrm>
                <a:off x="1138" y="2103"/>
                <a:ext cx="1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1400">
                    <a:latin typeface="Times New Roman" pitchFamily="18" charset="0"/>
                  </a:rPr>
                  <a:t>1</a:t>
                </a:r>
              </a:p>
            </p:txBody>
          </p:sp>
          <p:sp>
            <p:nvSpPr>
              <p:cNvPr id="12365" name="Text Box 22"/>
              <p:cNvSpPr txBox="1">
                <a:spLocks noChangeArrowheads="1"/>
              </p:cNvSpPr>
              <p:nvPr/>
            </p:nvSpPr>
            <p:spPr bwMode="auto">
              <a:xfrm>
                <a:off x="1070" y="2013"/>
                <a:ext cx="14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1400">
                    <a:latin typeface="Times New Roman" pitchFamily="18" charset="0"/>
                  </a:rPr>
                  <a:t>2</a:t>
                </a:r>
              </a:p>
            </p:txBody>
          </p:sp>
        </p:grpSp>
      </p:grpSp>
      <p:grpSp>
        <p:nvGrpSpPr>
          <p:cNvPr id="12292" name="Group 137"/>
          <p:cNvGrpSpPr>
            <a:grpSpLocks/>
          </p:cNvGrpSpPr>
          <p:nvPr/>
        </p:nvGrpSpPr>
        <p:grpSpPr bwMode="auto">
          <a:xfrm>
            <a:off x="5024438" y="1447800"/>
            <a:ext cx="3814762" cy="3074988"/>
            <a:chOff x="2626" y="1440"/>
            <a:chExt cx="1748" cy="1430"/>
          </a:xfrm>
        </p:grpSpPr>
        <p:grpSp>
          <p:nvGrpSpPr>
            <p:cNvPr id="12298" name="Group 130"/>
            <p:cNvGrpSpPr>
              <a:grpSpLocks/>
            </p:cNvGrpSpPr>
            <p:nvPr/>
          </p:nvGrpSpPr>
          <p:grpSpPr bwMode="auto">
            <a:xfrm>
              <a:off x="3132" y="1626"/>
              <a:ext cx="756" cy="774"/>
              <a:chOff x="3132" y="1626"/>
              <a:chExt cx="756" cy="774"/>
            </a:xfrm>
          </p:grpSpPr>
          <p:pic>
            <p:nvPicPr>
              <p:cNvPr id="1230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 y="1626"/>
                <a:ext cx="756" cy="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Line 30"/>
              <p:cNvSpPr>
                <a:spLocks noChangeShapeType="1"/>
              </p:cNvSpPr>
              <p:nvPr/>
            </p:nvSpPr>
            <p:spPr bwMode="auto">
              <a:xfrm flipV="1">
                <a:off x="3420" y="2256"/>
                <a:ext cx="284" cy="0"/>
              </a:xfrm>
              <a:prstGeom prst="line">
                <a:avLst/>
              </a:prstGeom>
              <a:noFill/>
              <a:ln w="19050" cap="rnd">
                <a:solidFill>
                  <a:srgbClr val="9900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05" name="Line 31"/>
              <p:cNvSpPr>
                <a:spLocks noChangeShapeType="1"/>
              </p:cNvSpPr>
              <p:nvPr/>
            </p:nvSpPr>
            <p:spPr bwMode="auto">
              <a:xfrm flipV="1">
                <a:off x="3352" y="2160"/>
                <a:ext cx="392" cy="0"/>
              </a:xfrm>
              <a:prstGeom prst="line">
                <a:avLst/>
              </a:prstGeom>
              <a:noFill/>
              <a:ln w="19050" cap="rnd">
                <a:solidFill>
                  <a:srgbClr val="9900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06" name="Line 32"/>
              <p:cNvSpPr>
                <a:spLocks noChangeShapeType="1"/>
              </p:cNvSpPr>
              <p:nvPr/>
            </p:nvSpPr>
            <p:spPr bwMode="auto">
              <a:xfrm flipV="1">
                <a:off x="3296" y="2088"/>
                <a:ext cx="472" cy="0"/>
              </a:xfrm>
              <a:prstGeom prst="line">
                <a:avLst/>
              </a:prstGeom>
              <a:noFill/>
              <a:ln w="19050" cap="rnd">
                <a:solidFill>
                  <a:srgbClr val="9900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307" name="Text Box 36"/>
              <p:cNvSpPr txBox="1">
                <a:spLocks noChangeArrowheads="1"/>
              </p:cNvSpPr>
              <p:nvPr/>
            </p:nvSpPr>
            <p:spPr bwMode="auto">
              <a:xfrm>
                <a:off x="3299" y="2204"/>
                <a:ext cx="126"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1400">
                    <a:latin typeface="Times New Roman" pitchFamily="18" charset="0"/>
                  </a:rPr>
                  <a:t>0</a:t>
                </a:r>
              </a:p>
            </p:txBody>
          </p:sp>
          <p:sp>
            <p:nvSpPr>
              <p:cNvPr id="12308" name="Text Box 37"/>
              <p:cNvSpPr txBox="1">
                <a:spLocks noChangeArrowheads="1"/>
              </p:cNvSpPr>
              <p:nvPr/>
            </p:nvSpPr>
            <p:spPr bwMode="auto">
              <a:xfrm>
                <a:off x="3235" y="2107"/>
                <a:ext cx="1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1400">
                    <a:latin typeface="Times New Roman" pitchFamily="18" charset="0"/>
                  </a:rPr>
                  <a:t>1</a:t>
                </a:r>
              </a:p>
            </p:txBody>
          </p:sp>
          <p:sp>
            <p:nvSpPr>
              <p:cNvPr id="12309" name="Text Box 38"/>
              <p:cNvSpPr txBox="1">
                <a:spLocks noChangeArrowheads="1"/>
              </p:cNvSpPr>
              <p:nvPr/>
            </p:nvSpPr>
            <p:spPr bwMode="auto">
              <a:xfrm>
                <a:off x="3167" y="2017"/>
                <a:ext cx="125"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en-US" sz="1400">
                    <a:latin typeface="Times New Roman" pitchFamily="18" charset="0"/>
                  </a:rPr>
                  <a:t>2</a:t>
                </a:r>
              </a:p>
            </p:txBody>
          </p:sp>
          <p:grpSp>
            <p:nvGrpSpPr>
              <p:cNvPr id="12310" name="Group 42"/>
              <p:cNvGrpSpPr>
                <a:grpSpLocks/>
              </p:cNvGrpSpPr>
              <p:nvPr/>
            </p:nvGrpSpPr>
            <p:grpSpPr bwMode="auto">
              <a:xfrm rot="-5400000">
                <a:off x="3527" y="2098"/>
                <a:ext cx="68" cy="288"/>
                <a:chOff x="2318" y="3132"/>
                <a:chExt cx="1311" cy="1332"/>
              </a:xfrm>
            </p:grpSpPr>
            <p:grpSp>
              <p:nvGrpSpPr>
                <p:cNvPr id="12348" name="Group 43"/>
                <p:cNvGrpSpPr>
                  <a:grpSpLocks/>
                </p:cNvGrpSpPr>
                <p:nvPr/>
              </p:nvGrpSpPr>
              <p:grpSpPr bwMode="auto">
                <a:xfrm>
                  <a:off x="2318" y="3132"/>
                  <a:ext cx="1311" cy="678"/>
                  <a:chOff x="2318" y="3132"/>
                  <a:chExt cx="1311" cy="678"/>
                </a:xfrm>
              </p:grpSpPr>
              <p:sp>
                <p:nvSpPr>
                  <p:cNvPr id="12352" name="Freeform 44"/>
                  <p:cNvSpPr>
                    <a:spLocks/>
                  </p:cNvSpPr>
                  <p:nvPr/>
                </p:nvSpPr>
                <p:spPr bwMode="auto">
                  <a:xfrm>
                    <a:off x="2318" y="3132"/>
                    <a:ext cx="658" cy="341"/>
                  </a:xfrm>
                  <a:custGeom>
                    <a:avLst/>
                    <a:gdLst>
                      <a:gd name="T0" fmla="*/ 122859 w 137"/>
                      <a:gd name="T1" fmla="*/ 0 h 112"/>
                      <a:gd name="T2" fmla="*/ 1681521 w 137"/>
                      <a:gd name="T3" fmla="*/ 89187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53" name="Freeform 45"/>
                  <p:cNvSpPr>
                    <a:spLocks/>
                  </p:cNvSpPr>
                  <p:nvPr/>
                </p:nvSpPr>
                <p:spPr bwMode="auto">
                  <a:xfrm>
                    <a:off x="2971" y="3473"/>
                    <a:ext cx="658" cy="337"/>
                  </a:xfrm>
                  <a:custGeom>
                    <a:avLst/>
                    <a:gdLst>
                      <a:gd name="T0" fmla="*/ 1546343 w 137"/>
                      <a:gd name="T1" fmla="*/ 86922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2349" name="Group 46"/>
                <p:cNvGrpSpPr>
                  <a:grpSpLocks/>
                </p:cNvGrpSpPr>
                <p:nvPr/>
              </p:nvGrpSpPr>
              <p:grpSpPr bwMode="auto">
                <a:xfrm>
                  <a:off x="2318" y="3786"/>
                  <a:ext cx="1311" cy="678"/>
                  <a:chOff x="2318" y="3786"/>
                  <a:chExt cx="1311" cy="678"/>
                </a:xfrm>
              </p:grpSpPr>
              <p:sp>
                <p:nvSpPr>
                  <p:cNvPr id="12350" name="Freeform 47"/>
                  <p:cNvSpPr>
                    <a:spLocks/>
                  </p:cNvSpPr>
                  <p:nvPr/>
                </p:nvSpPr>
                <p:spPr bwMode="auto">
                  <a:xfrm>
                    <a:off x="2318" y="4124"/>
                    <a:ext cx="658" cy="340"/>
                  </a:xfrm>
                  <a:custGeom>
                    <a:avLst/>
                    <a:gdLst>
                      <a:gd name="T0" fmla="*/ 135730 w 137"/>
                      <a:gd name="T1" fmla="*/ 87650 h 112"/>
                      <a:gd name="T2" fmla="*/ 168152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51" name="Freeform 48"/>
                  <p:cNvSpPr>
                    <a:spLocks/>
                  </p:cNvSpPr>
                  <p:nvPr/>
                </p:nvSpPr>
                <p:spPr bwMode="auto">
                  <a:xfrm>
                    <a:off x="2971" y="3786"/>
                    <a:ext cx="658" cy="338"/>
                  </a:xfrm>
                  <a:custGeom>
                    <a:avLst/>
                    <a:gdLst>
                      <a:gd name="T0" fmla="*/ 1559191 w 137"/>
                      <a:gd name="T1" fmla="*/ 0 h 111"/>
                      <a:gd name="T2" fmla="*/ 0 w 137"/>
                      <a:gd name="T3" fmla="*/ 88459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12311" name="Group 49"/>
              <p:cNvGrpSpPr>
                <a:grpSpLocks/>
              </p:cNvGrpSpPr>
              <p:nvPr/>
            </p:nvGrpSpPr>
            <p:grpSpPr bwMode="auto">
              <a:xfrm>
                <a:off x="3330" y="2109"/>
                <a:ext cx="432" cy="68"/>
                <a:chOff x="576" y="4896"/>
                <a:chExt cx="576" cy="68"/>
              </a:xfrm>
            </p:grpSpPr>
            <p:grpSp>
              <p:nvGrpSpPr>
                <p:cNvPr id="12334" name="Group 50"/>
                <p:cNvGrpSpPr>
                  <a:grpSpLocks/>
                </p:cNvGrpSpPr>
                <p:nvPr/>
              </p:nvGrpSpPr>
              <p:grpSpPr bwMode="auto">
                <a:xfrm rot="-5400000">
                  <a:off x="974" y="4786"/>
                  <a:ext cx="68" cy="288"/>
                  <a:chOff x="2318" y="3132"/>
                  <a:chExt cx="1311" cy="1332"/>
                </a:xfrm>
              </p:grpSpPr>
              <p:grpSp>
                <p:nvGrpSpPr>
                  <p:cNvPr id="12342" name="Group 51"/>
                  <p:cNvGrpSpPr>
                    <a:grpSpLocks/>
                  </p:cNvGrpSpPr>
                  <p:nvPr/>
                </p:nvGrpSpPr>
                <p:grpSpPr bwMode="auto">
                  <a:xfrm>
                    <a:off x="2318" y="3132"/>
                    <a:ext cx="1311" cy="678"/>
                    <a:chOff x="2318" y="3132"/>
                    <a:chExt cx="1311" cy="678"/>
                  </a:xfrm>
                </p:grpSpPr>
                <p:sp>
                  <p:nvSpPr>
                    <p:cNvPr id="12346" name="Freeform 52"/>
                    <p:cNvSpPr>
                      <a:spLocks/>
                    </p:cNvSpPr>
                    <p:nvPr/>
                  </p:nvSpPr>
                  <p:spPr bwMode="auto">
                    <a:xfrm>
                      <a:off x="2318" y="3132"/>
                      <a:ext cx="658" cy="341"/>
                    </a:xfrm>
                    <a:custGeom>
                      <a:avLst/>
                      <a:gdLst>
                        <a:gd name="T0" fmla="*/ 122859 w 137"/>
                        <a:gd name="T1" fmla="*/ 0 h 112"/>
                        <a:gd name="T2" fmla="*/ 1681521 w 137"/>
                        <a:gd name="T3" fmla="*/ 89187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47" name="Freeform 53"/>
                    <p:cNvSpPr>
                      <a:spLocks/>
                    </p:cNvSpPr>
                    <p:nvPr/>
                  </p:nvSpPr>
                  <p:spPr bwMode="auto">
                    <a:xfrm>
                      <a:off x="2971" y="3473"/>
                      <a:ext cx="658" cy="337"/>
                    </a:xfrm>
                    <a:custGeom>
                      <a:avLst/>
                      <a:gdLst>
                        <a:gd name="T0" fmla="*/ 1546343 w 137"/>
                        <a:gd name="T1" fmla="*/ 86922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2343" name="Group 54"/>
                  <p:cNvGrpSpPr>
                    <a:grpSpLocks/>
                  </p:cNvGrpSpPr>
                  <p:nvPr/>
                </p:nvGrpSpPr>
                <p:grpSpPr bwMode="auto">
                  <a:xfrm>
                    <a:off x="2318" y="3786"/>
                    <a:ext cx="1311" cy="678"/>
                    <a:chOff x="2318" y="3786"/>
                    <a:chExt cx="1311" cy="678"/>
                  </a:xfrm>
                </p:grpSpPr>
                <p:sp>
                  <p:nvSpPr>
                    <p:cNvPr id="12344" name="Freeform 55"/>
                    <p:cNvSpPr>
                      <a:spLocks/>
                    </p:cNvSpPr>
                    <p:nvPr/>
                  </p:nvSpPr>
                  <p:spPr bwMode="auto">
                    <a:xfrm>
                      <a:off x="2318" y="4124"/>
                      <a:ext cx="658" cy="340"/>
                    </a:xfrm>
                    <a:custGeom>
                      <a:avLst/>
                      <a:gdLst>
                        <a:gd name="T0" fmla="*/ 135730 w 137"/>
                        <a:gd name="T1" fmla="*/ 87650 h 112"/>
                        <a:gd name="T2" fmla="*/ 168152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45" name="Freeform 56"/>
                    <p:cNvSpPr>
                      <a:spLocks/>
                    </p:cNvSpPr>
                    <p:nvPr/>
                  </p:nvSpPr>
                  <p:spPr bwMode="auto">
                    <a:xfrm>
                      <a:off x="2971" y="3786"/>
                      <a:ext cx="658" cy="338"/>
                    </a:xfrm>
                    <a:custGeom>
                      <a:avLst/>
                      <a:gdLst>
                        <a:gd name="T0" fmla="*/ 1559191 w 137"/>
                        <a:gd name="T1" fmla="*/ 0 h 111"/>
                        <a:gd name="T2" fmla="*/ 0 w 137"/>
                        <a:gd name="T3" fmla="*/ 88459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12335" name="Group 57"/>
                <p:cNvGrpSpPr>
                  <a:grpSpLocks/>
                </p:cNvGrpSpPr>
                <p:nvPr/>
              </p:nvGrpSpPr>
              <p:grpSpPr bwMode="auto">
                <a:xfrm rot="-5400000">
                  <a:off x="686" y="4786"/>
                  <a:ext cx="68" cy="288"/>
                  <a:chOff x="2318" y="3132"/>
                  <a:chExt cx="1311" cy="1332"/>
                </a:xfrm>
              </p:grpSpPr>
              <p:grpSp>
                <p:nvGrpSpPr>
                  <p:cNvPr id="12336" name="Group 58"/>
                  <p:cNvGrpSpPr>
                    <a:grpSpLocks/>
                  </p:cNvGrpSpPr>
                  <p:nvPr/>
                </p:nvGrpSpPr>
                <p:grpSpPr bwMode="auto">
                  <a:xfrm>
                    <a:off x="2318" y="3132"/>
                    <a:ext cx="1311" cy="678"/>
                    <a:chOff x="2318" y="3132"/>
                    <a:chExt cx="1311" cy="678"/>
                  </a:xfrm>
                </p:grpSpPr>
                <p:sp>
                  <p:nvSpPr>
                    <p:cNvPr id="12340" name="Freeform 59"/>
                    <p:cNvSpPr>
                      <a:spLocks/>
                    </p:cNvSpPr>
                    <p:nvPr/>
                  </p:nvSpPr>
                  <p:spPr bwMode="auto">
                    <a:xfrm>
                      <a:off x="2318" y="3132"/>
                      <a:ext cx="658" cy="341"/>
                    </a:xfrm>
                    <a:custGeom>
                      <a:avLst/>
                      <a:gdLst>
                        <a:gd name="T0" fmla="*/ 122859 w 137"/>
                        <a:gd name="T1" fmla="*/ 0 h 112"/>
                        <a:gd name="T2" fmla="*/ 1681521 w 137"/>
                        <a:gd name="T3" fmla="*/ 89187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41" name="Freeform 60"/>
                    <p:cNvSpPr>
                      <a:spLocks/>
                    </p:cNvSpPr>
                    <p:nvPr/>
                  </p:nvSpPr>
                  <p:spPr bwMode="auto">
                    <a:xfrm>
                      <a:off x="2971" y="3473"/>
                      <a:ext cx="658" cy="337"/>
                    </a:xfrm>
                    <a:custGeom>
                      <a:avLst/>
                      <a:gdLst>
                        <a:gd name="T0" fmla="*/ 1546343 w 137"/>
                        <a:gd name="T1" fmla="*/ 86922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2337" name="Group 61"/>
                  <p:cNvGrpSpPr>
                    <a:grpSpLocks/>
                  </p:cNvGrpSpPr>
                  <p:nvPr/>
                </p:nvGrpSpPr>
                <p:grpSpPr bwMode="auto">
                  <a:xfrm>
                    <a:off x="2318" y="3786"/>
                    <a:ext cx="1311" cy="678"/>
                    <a:chOff x="2318" y="3786"/>
                    <a:chExt cx="1311" cy="678"/>
                  </a:xfrm>
                </p:grpSpPr>
                <p:sp>
                  <p:nvSpPr>
                    <p:cNvPr id="12338" name="Freeform 62"/>
                    <p:cNvSpPr>
                      <a:spLocks/>
                    </p:cNvSpPr>
                    <p:nvPr/>
                  </p:nvSpPr>
                  <p:spPr bwMode="auto">
                    <a:xfrm>
                      <a:off x="2318" y="4124"/>
                      <a:ext cx="658" cy="340"/>
                    </a:xfrm>
                    <a:custGeom>
                      <a:avLst/>
                      <a:gdLst>
                        <a:gd name="T0" fmla="*/ 135730 w 137"/>
                        <a:gd name="T1" fmla="*/ 87650 h 112"/>
                        <a:gd name="T2" fmla="*/ 168152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39" name="Freeform 63"/>
                    <p:cNvSpPr>
                      <a:spLocks/>
                    </p:cNvSpPr>
                    <p:nvPr/>
                  </p:nvSpPr>
                  <p:spPr bwMode="auto">
                    <a:xfrm>
                      <a:off x="2971" y="3786"/>
                      <a:ext cx="658" cy="338"/>
                    </a:xfrm>
                    <a:custGeom>
                      <a:avLst/>
                      <a:gdLst>
                        <a:gd name="T0" fmla="*/ 1559191 w 137"/>
                        <a:gd name="T1" fmla="*/ 0 h 111"/>
                        <a:gd name="T2" fmla="*/ 0 w 137"/>
                        <a:gd name="T3" fmla="*/ 88459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grpSp>
            <p:nvGrpSpPr>
              <p:cNvPr id="12312" name="Group 64"/>
              <p:cNvGrpSpPr>
                <a:grpSpLocks/>
              </p:cNvGrpSpPr>
              <p:nvPr/>
            </p:nvGrpSpPr>
            <p:grpSpPr bwMode="auto">
              <a:xfrm>
                <a:off x="3294" y="2016"/>
                <a:ext cx="486" cy="68"/>
                <a:chOff x="624" y="4800"/>
                <a:chExt cx="633" cy="68"/>
              </a:xfrm>
            </p:grpSpPr>
            <p:grpSp>
              <p:nvGrpSpPr>
                <p:cNvPr id="12313" name="Group 65"/>
                <p:cNvGrpSpPr>
                  <a:grpSpLocks/>
                </p:cNvGrpSpPr>
                <p:nvPr/>
              </p:nvGrpSpPr>
              <p:grpSpPr bwMode="auto">
                <a:xfrm rot="-5400000">
                  <a:off x="914" y="4726"/>
                  <a:ext cx="68" cy="216"/>
                  <a:chOff x="2318" y="3132"/>
                  <a:chExt cx="1311" cy="1332"/>
                </a:xfrm>
              </p:grpSpPr>
              <p:grpSp>
                <p:nvGrpSpPr>
                  <p:cNvPr id="12328" name="Group 66"/>
                  <p:cNvGrpSpPr>
                    <a:grpSpLocks/>
                  </p:cNvGrpSpPr>
                  <p:nvPr/>
                </p:nvGrpSpPr>
                <p:grpSpPr bwMode="auto">
                  <a:xfrm>
                    <a:off x="2318" y="3132"/>
                    <a:ext cx="1311" cy="678"/>
                    <a:chOff x="2318" y="3132"/>
                    <a:chExt cx="1311" cy="678"/>
                  </a:xfrm>
                </p:grpSpPr>
                <p:sp>
                  <p:nvSpPr>
                    <p:cNvPr id="12332" name="Freeform 67"/>
                    <p:cNvSpPr>
                      <a:spLocks/>
                    </p:cNvSpPr>
                    <p:nvPr/>
                  </p:nvSpPr>
                  <p:spPr bwMode="auto">
                    <a:xfrm>
                      <a:off x="2318" y="3132"/>
                      <a:ext cx="658" cy="341"/>
                    </a:xfrm>
                    <a:custGeom>
                      <a:avLst/>
                      <a:gdLst>
                        <a:gd name="T0" fmla="*/ 122859 w 137"/>
                        <a:gd name="T1" fmla="*/ 0 h 112"/>
                        <a:gd name="T2" fmla="*/ 1681521 w 137"/>
                        <a:gd name="T3" fmla="*/ 89187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33" name="Freeform 68"/>
                    <p:cNvSpPr>
                      <a:spLocks/>
                    </p:cNvSpPr>
                    <p:nvPr/>
                  </p:nvSpPr>
                  <p:spPr bwMode="auto">
                    <a:xfrm>
                      <a:off x="2971" y="3473"/>
                      <a:ext cx="658" cy="337"/>
                    </a:xfrm>
                    <a:custGeom>
                      <a:avLst/>
                      <a:gdLst>
                        <a:gd name="T0" fmla="*/ 1546343 w 137"/>
                        <a:gd name="T1" fmla="*/ 86922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2329" name="Group 69"/>
                  <p:cNvGrpSpPr>
                    <a:grpSpLocks/>
                  </p:cNvGrpSpPr>
                  <p:nvPr/>
                </p:nvGrpSpPr>
                <p:grpSpPr bwMode="auto">
                  <a:xfrm>
                    <a:off x="2318" y="3786"/>
                    <a:ext cx="1311" cy="678"/>
                    <a:chOff x="2318" y="3786"/>
                    <a:chExt cx="1311" cy="678"/>
                  </a:xfrm>
                </p:grpSpPr>
                <p:sp>
                  <p:nvSpPr>
                    <p:cNvPr id="12330" name="Freeform 70"/>
                    <p:cNvSpPr>
                      <a:spLocks/>
                    </p:cNvSpPr>
                    <p:nvPr/>
                  </p:nvSpPr>
                  <p:spPr bwMode="auto">
                    <a:xfrm>
                      <a:off x="2318" y="4124"/>
                      <a:ext cx="658" cy="340"/>
                    </a:xfrm>
                    <a:custGeom>
                      <a:avLst/>
                      <a:gdLst>
                        <a:gd name="T0" fmla="*/ 135730 w 137"/>
                        <a:gd name="T1" fmla="*/ 87650 h 112"/>
                        <a:gd name="T2" fmla="*/ 168152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31" name="Freeform 71"/>
                    <p:cNvSpPr>
                      <a:spLocks/>
                    </p:cNvSpPr>
                    <p:nvPr/>
                  </p:nvSpPr>
                  <p:spPr bwMode="auto">
                    <a:xfrm>
                      <a:off x="2971" y="3786"/>
                      <a:ext cx="658" cy="338"/>
                    </a:xfrm>
                    <a:custGeom>
                      <a:avLst/>
                      <a:gdLst>
                        <a:gd name="T0" fmla="*/ 1559191 w 137"/>
                        <a:gd name="T1" fmla="*/ 0 h 111"/>
                        <a:gd name="T2" fmla="*/ 0 w 137"/>
                        <a:gd name="T3" fmla="*/ 88459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12314" name="Group 72"/>
                <p:cNvGrpSpPr>
                  <a:grpSpLocks/>
                </p:cNvGrpSpPr>
                <p:nvPr/>
              </p:nvGrpSpPr>
              <p:grpSpPr bwMode="auto">
                <a:xfrm rot="-5400000">
                  <a:off x="698" y="4726"/>
                  <a:ext cx="68" cy="216"/>
                  <a:chOff x="2318" y="3132"/>
                  <a:chExt cx="1311" cy="1332"/>
                </a:xfrm>
              </p:grpSpPr>
              <p:grpSp>
                <p:nvGrpSpPr>
                  <p:cNvPr id="12322" name="Group 73"/>
                  <p:cNvGrpSpPr>
                    <a:grpSpLocks/>
                  </p:cNvGrpSpPr>
                  <p:nvPr/>
                </p:nvGrpSpPr>
                <p:grpSpPr bwMode="auto">
                  <a:xfrm>
                    <a:off x="2318" y="3132"/>
                    <a:ext cx="1311" cy="678"/>
                    <a:chOff x="2318" y="3132"/>
                    <a:chExt cx="1311" cy="678"/>
                  </a:xfrm>
                </p:grpSpPr>
                <p:sp>
                  <p:nvSpPr>
                    <p:cNvPr id="12326" name="Freeform 74"/>
                    <p:cNvSpPr>
                      <a:spLocks/>
                    </p:cNvSpPr>
                    <p:nvPr/>
                  </p:nvSpPr>
                  <p:spPr bwMode="auto">
                    <a:xfrm>
                      <a:off x="2318" y="3132"/>
                      <a:ext cx="658" cy="341"/>
                    </a:xfrm>
                    <a:custGeom>
                      <a:avLst/>
                      <a:gdLst>
                        <a:gd name="T0" fmla="*/ 122859 w 137"/>
                        <a:gd name="T1" fmla="*/ 0 h 112"/>
                        <a:gd name="T2" fmla="*/ 1681521 w 137"/>
                        <a:gd name="T3" fmla="*/ 89187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27" name="Freeform 75"/>
                    <p:cNvSpPr>
                      <a:spLocks/>
                    </p:cNvSpPr>
                    <p:nvPr/>
                  </p:nvSpPr>
                  <p:spPr bwMode="auto">
                    <a:xfrm>
                      <a:off x="2971" y="3473"/>
                      <a:ext cx="658" cy="337"/>
                    </a:xfrm>
                    <a:custGeom>
                      <a:avLst/>
                      <a:gdLst>
                        <a:gd name="T0" fmla="*/ 1546343 w 137"/>
                        <a:gd name="T1" fmla="*/ 86922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2323" name="Group 76"/>
                  <p:cNvGrpSpPr>
                    <a:grpSpLocks/>
                  </p:cNvGrpSpPr>
                  <p:nvPr/>
                </p:nvGrpSpPr>
                <p:grpSpPr bwMode="auto">
                  <a:xfrm>
                    <a:off x="2318" y="3786"/>
                    <a:ext cx="1311" cy="678"/>
                    <a:chOff x="2318" y="3786"/>
                    <a:chExt cx="1311" cy="678"/>
                  </a:xfrm>
                </p:grpSpPr>
                <p:sp>
                  <p:nvSpPr>
                    <p:cNvPr id="12324" name="Freeform 77"/>
                    <p:cNvSpPr>
                      <a:spLocks/>
                    </p:cNvSpPr>
                    <p:nvPr/>
                  </p:nvSpPr>
                  <p:spPr bwMode="auto">
                    <a:xfrm>
                      <a:off x="2318" y="4124"/>
                      <a:ext cx="658" cy="340"/>
                    </a:xfrm>
                    <a:custGeom>
                      <a:avLst/>
                      <a:gdLst>
                        <a:gd name="T0" fmla="*/ 135730 w 137"/>
                        <a:gd name="T1" fmla="*/ 87650 h 112"/>
                        <a:gd name="T2" fmla="*/ 168152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25" name="Freeform 78"/>
                    <p:cNvSpPr>
                      <a:spLocks/>
                    </p:cNvSpPr>
                    <p:nvPr/>
                  </p:nvSpPr>
                  <p:spPr bwMode="auto">
                    <a:xfrm>
                      <a:off x="2971" y="3786"/>
                      <a:ext cx="658" cy="338"/>
                    </a:xfrm>
                    <a:custGeom>
                      <a:avLst/>
                      <a:gdLst>
                        <a:gd name="T0" fmla="*/ 1559191 w 137"/>
                        <a:gd name="T1" fmla="*/ 0 h 111"/>
                        <a:gd name="T2" fmla="*/ 0 w 137"/>
                        <a:gd name="T3" fmla="*/ 88459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12315" name="Group 79"/>
                <p:cNvGrpSpPr>
                  <a:grpSpLocks/>
                </p:cNvGrpSpPr>
                <p:nvPr/>
              </p:nvGrpSpPr>
              <p:grpSpPr bwMode="auto">
                <a:xfrm rot="-5400000">
                  <a:off x="1115" y="4726"/>
                  <a:ext cx="68" cy="216"/>
                  <a:chOff x="2318" y="3132"/>
                  <a:chExt cx="1311" cy="1332"/>
                </a:xfrm>
              </p:grpSpPr>
              <p:grpSp>
                <p:nvGrpSpPr>
                  <p:cNvPr id="12316" name="Group 80"/>
                  <p:cNvGrpSpPr>
                    <a:grpSpLocks/>
                  </p:cNvGrpSpPr>
                  <p:nvPr/>
                </p:nvGrpSpPr>
                <p:grpSpPr bwMode="auto">
                  <a:xfrm>
                    <a:off x="2318" y="3132"/>
                    <a:ext cx="1311" cy="678"/>
                    <a:chOff x="2318" y="3132"/>
                    <a:chExt cx="1311" cy="678"/>
                  </a:xfrm>
                </p:grpSpPr>
                <p:sp>
                  <p:nvSpPr>
                    <p:cNvPr id="12320" name="Freeform 81"/>
                    <p:cNvSpPr>
                      <a:spLocks/>
                    </p:cNvSpPr>
                    <p:nvPr/>
                  </p:nvSpPr>
                  <p:spPr bwMode="auto">
                    <a:xfrm>
                      <a:off x="2318" y="3132"/>
                      <a:ext cx="658" cy="341"/>
                    </a:xfrm>
                    <a:custGeom>
                      <a:avLst/>
                      <a:gdLst>
                        <a:gd name="T0" fmla="*/ 122859 w 137"/>
                        <a:gd name="T1" fmla="*/ 0 h 112"/>
                        <a:gd name="T2" fmla="*/ 1681521 w 137"/>
                        <a:gd name="T3" fmla="*/ 89187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21" name="Freeform 82"/>
                    <p:cNvSpPr>
                      <a:spLocks/>
                    </p:cNvSpPr>
                    <p:nvPr/>
                  </p:nvSpPr>
                  <p:spPr bwMode="auto">
                    <a:xfrm>
                      <a:off x="2971" y="3473"/>
                      <a:ext cx="658" cy="337"/>
                    </a:xfrm>
                    <a:custGeom>
                      <a:avLst/>
                      <a:gdLst>
                        <a:gd name="T0" fmla="*/ 1546343 w 137"/>
                        <a:gd name="T1" fmla="*/ 86922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2317" name="Group 83"/>
                  <p:cNvGrpSpPr>
                    <a:grpSpLocks/>
                  </p:cNvGrpSpPr>
                  <p:nvPr/>
                </p:nvGrpSpPr>
                <p:grpSpPr bwMode="auto">
                  <a:xfrm>
                    <a:off x="2318" y="3786"/>
                    <a:ext cx="1311" cy="678"/>
                    <a:chOff x="2318" y="3786"/>
                    <a:chExt cx="1311" cy="678"/>
                  </a:xfrm>
                </p:grpSpPr>
                <p:sp>
                  <p:nvSpPr>
                    <p:cNvPr id="12318" name="Freeform 84"/>
                    <p:cNvSpPr>
                      <a:spLocks/>
                    </p:cNvSpPr>
                    <p:nvPr/>
                  </p:nvSpPr>
                  <p:spPr bwMode="auto">
                    <a:xfrm>
                      <a:off x="2318" y="4124"/>
                      <a:ext cx="658" cy="340"/>
                    </a:xfrm>
                    <a:custGeom>
                      <a:avLst/>
                      <a:gdLst>
                        <a:gd name="T0" fmla="*/ 135730 w 137"/>
                        <a:gd name="T1" fmla="*/ 87650 h 112"/>
                        <a:gd name="T2" fmla="*/ 168152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9" name="Freeform 85"/>
                    <p:cNvSpPr>
                      <a:spLocks/>
                    </p:cNvSpPr>
                    <p:nvPr/>
                  </p:nvSpPr>
                  <p:spPr bwMode="auto">
                    <a:xfrm>
                      <a:off x="2971" y="3786"/>
                      <a:ext cx="658" cy="338"/>
                    </a:xfrm>
                    <a:custGeom>
                      <a:avLst/>
                      <a:gdLst>
                        <a:gd name="T0" fmla="*/ 1559191 w 137"/>
                        <a:gd name="T1" fmla="*/ 0 h 111"/>
                        <a:gd name="T2" fmla="*/ 0 w 137"/>
                        <a:gd name="T3" fmla="*/ 88459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grpSp>
        <p:sp>
          <p:nvSpPr>
            <p:cNvPr id="12299" name="Line 132"/>
            <p:cNvSpPr>
              <a:spLocks noChangeShapeType="1"/>
            </p:cNvSpPr>
            <p:nvPr/>
          </p:nvSpPr>
          <p:spPr bwMode="auto">
            <a:xfrm>
              <a:off x="2976" y="2496"/>
              <a:ext cx="129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300" name="Line 133"/>
            <p:cNvSpPr>
              <a:spLocks noChangeShapeType="1"/>
            </p:cNvSpPr>
            <p:nvPr/>
          </p:nvSpPr>
          <p:spPr bwMode="auto">
            <a:xfrm rot="5400000" flipH="1">
              <a:off x="2437" y="1956"/>
              <a:ext cx="1056" cy="2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2301" name="Text Box 134"/>
            <p:cNvSpPr txBox="1">
              <a:spLocks noChangeArrowheads="1"/>
            </p:cNvSpPr>
            <p:nvPr/>
          </p:nvSpPr>
          <p:spPr bwMode="auto">
            <a:xfrm>
              <a:off x="3638" y="2543"/>
              <a:ext cx="7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a:latin typeface="Times New Roman" pitchFamily="18" charset="0"/>
                </a:rPr>
                <a:t>Configuration</a:t>
              </a:r>
            </a:p>
            <a:p>
              <a:pPr algn="ctr" rtl="0"/>
              <a:r>
                <a:rPr lang="en-US" altLang="he-IL">
                  <a:latin typeface="Times New Roman" pitchFamily="18" charset="0"/>
                </a:rPr>
                <a:t>Co-ordinate</a:t>
              </a:r>
            </a:p>
          </p:txBody>
        </p:sp>
        <p:sp>
          <p:nvSpPr>
            <p:cNvPr id="12302" name="Text Box 135"/>
            <p:cNvSpPr txBox="1">
              <a:spLocks noChangeArrowheads="1"/>
            </p:cNvSpPr>
            <p:nvPr/>
          </p:nvSpPr>
          <p:spPr bwMode="auto">
            <a:xfrm rot="-5400000">
              <a:off x="2503" y="1877"/>
              <a:ext cx="427"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tLang="he-IL">
                  <a:latin typeface="Times New Roman" pitchFamily="18" charset="0"/>
                </a:rPr>
                <a:t>Energy</a:t>
              </a:r>
            </a:p>
          </p:txBody>
        </p:sp>
      </p:grpSp>
      <p:sp>
        <p:nvSpPr>
          <p:cNvPr id="12293" name="AutoShape 138"/>
          <p:cNvSpPr>
            <a:spLocks noChangeArrowheads="1"/>
          </p:cNvSpPr>
          <p:nvPr/>
        </p:nvSpPr>
        <p:spPr bwMode="auto">
          <a:xfrm>
            <a:off x="3733800" y="2667000"/>
            <a:ext cx="838200" cy="533400"/>
          </a:xfrm>
          <a:prstGeom prst="leftRightArrow">
            <a:avLst>
              <a:gd name="adj1" fmla="val 50000"/>
              <a:gd name="adj2" fmla="val 31429"/>
            </a:avLst>
          </a:prstGeom>
          <a:solidFill>
            <a:srgbClr val="FFFF00"/>
          </a:solidFill>
          <a:ln w="28575">
            <a:solidFill>
              <a:srgbClr val="FF0000"/>
            </a:solidFill>
            <a:miter lim="800000"/>
            <a:headEnd/>
            <a:tailEnd/>
          </a:ln>
        </p:spPr>
        <p:txBody>
          <a:bodyPr wrap="none" anchor="ctr"/>
          <a:lstStyle/>
          <a:p>
            <a:endParaRPr lang="en-US"/>
          </a:p>
        </p:txBody>
      </p:sp>
      <p:sp>
        <p:nvSpPr>
          <p:cNvPr id="12294" name="Text Box 139"/>
          <p:cNvSpPr txBox="1">
            <a:spLocks noChangeArrowheads="1"/>
          </p:cNvSpPr>
          <p:nvPr/>
        </p:nvSpPr>
        <p:spPr bwMode="auto">
          <a:xfrm>
            <a:off x="3159125" y="3617913"/>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Q</a:t>
            </a:r>
          </a:p>
        </p:txBody>
      </p:sp>
      <p:sp>
        <p:nvSpPr>
          <p:cNvPr id="12295" name="Text Box 140"/>
          <p:cNvSpPr txBox="1">
            <a:spLocks noChangeArrowheads="1"/>
          </p:cNvSpPr>
          <p:nvPr/>
        </p:nvSpPr>
        <p:spPr bwMode="auto">
          <a:xfrm>
            <a:off x="8553450" y="3595688"/>
            <a:ext cx="36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Q</a:t>
            </a:r>
          </a:p>
        </p:txBody>
      </p:sp>
      <p:sp>
        <p:nvSpPr>
          <p:cNvPr id="12296" name="Text Box 141"/>
          <p:cNvSpPr txBox="1">
            <a:spLocks noChangeArrowheads="1"/>
          </p:cNvSpPr>
          <p:nvPr/>
        </p:nvSpPr>
        <p:spPr bwMode="auto">
          <a:xfrm>
            <a:off x="457200" y="425450"/>
            <a:ext cx="832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For a complex molecule with many degrees of freedom we use the configuration co-ordinate notation:</a:t>
            </a:r>
          </a:p>
        </p:txBody>
      </p:sp>
      <p:graphicFrame>
        <p:nvGraphicFramePr>
          <p:cNvPr id="41102" name="Object 142"/>
          <p:cNvGraphicFramePr>
            <a:graphicFrameLocks noChangeAspect="1"/>
          </p:cNvGraphicFramePr>
          <p:nvPr/>
        </p:nvGraphicFramePr>
        <p:xfrm>
          <a:off x="2971800" y="5029200"/>
          <a:ext cx="2751138" cy="654050"/>
        </p:xfrm>
        <a:graphic>
          <a:graphicData uri="http://schemas.openxmlformats.org/presentationml/2006/ole">
            <mc:AlternateContent xmlns:mc="http://schemas.openxmlformats.org/markup-compatibility/2006">
              <mc:Choice xmlns:v="urn:schemas-microsoft-com:vml" Requires="v">
                <p:oleObj spid="_x0000_s12373" name="Equation" r:id="rId4" imgW="1015920" imgH="241200" progId="Equation.DSMT4">
                  <p:embed/>
                </p:oleObj>
              </mc:Choice>
              <mc:Fallback>
                <p:oleObj name="Equation" r:id="rId4" imgW="1015920" imgH="241200" progId="Equation.DSMT4">
                  <p:embed/>
                  <p:pic>
                    <p:nvPicPr>
                      <p:cNvPr id="0" name="Object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2751138"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7" name="Text Box 143"/>
          <p:cNvSpPr txBox="1">
            <a:spLocks noChangeArrowheads="1"/>
          </p:cNvSpPr>
          <p:nvPr/>
        </p:nvSpPr>
        <p:spPr bwMode="auto">
          <a:xfrm>
            <a:off x="860425" y="5980113"/>
            <a:ext cx="8054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For the molecule to reach larger Q – higher energy phonons states should be populated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102"/>
                                        </p:tgtEl>
                                        <p:attrNameLst>
                                          <p:attrName>style.visibility</p:attrName>
                                        </p:attrNameLst>
                                      </p:cBhvr>
                                      <p:to>
                                        <p:strVal val="visible"/>
                                      </p:to>
                                    </p:set>
                                    <p:animEffect transition="in" filter="dissolve">
                                      <p:cBhvr>
                                        <p:cTn id="7" dur="500"/>
                                        <p:tgtEl>
                                          <p:spTgt spid="41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0" y="0"/>
            <a:ext cx="2667000" cy="762000"/>
          </a:xfrm>
        </p:spPr>
        <p:txBody>
          <a:bodyPr/>
          <a:lstStyle/>
          <a:p>
            <a:pPr eaLnBrk="1" hangingPunct="1"/>
            <a:r>
              <a:rPr lang="en-US" smtClean="0"/>
              <a:t>Bosons:</a:t>
            </a:r>
          </a:p>
        </p:txBody>
      </p:sp>
      <p:graphicFrame>
        <p:nvGraphicFramePr>
          <p:cNvPr id="13314" name="Object 4"/>
          <p:cNvGraphicFramePr>
            <a:graphicFrameLocks noGrp="1" noChangeAspect="1"/>
          </p:cNvGraphicFramePr>
          <p:nvPr>
            <p:ph idx="4294967295"/>
          </p:nvPr>
        </p:nvGraphicFramePr>
        <p:xfrm>
          <a:off x="4379913" y="0"/>
          <a:ext cx="4764087" cy="1160463"/>
        </p:xfrm>
        <a:graphic>
          <a:graphicData uri="http://schemas.openxmlformats.org/presentationml/2006/ole">
            <mc:AlternateContent xmlns:mc="http://schemas.openxmlformats.org/markup-compatibility/2006">
              <mc:Choice xmlns:v="urn:schemas-microsoft-com:vml" Requires="v">
                <p:oleObj spid="_x0000_s13337" name="Equation" r:id="rId3" imgW="2031840" imgH="495000" progId="Equation.DSMT4">
                  <p:embed/>
                </p:oleObj>
              </mc:Choice>
              <mc:Fallback>
                <p:oleObj name="Equation" r:id="rId3" imgW="2031840" imgH="495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0"/>
                        <a:ext cx="476408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0"/>
          <p:cNvGrpSpPr>
            <a:grpSpLocks/>
          </p:cNvGrpSpPr>
          <p:nvPr/>
        </p:nvGrpSpPr>
        <p:grpSpPr bwMode="auto">
          <a:xfrm>
            <a:off x="304800" y="3200400"/>
            <a:ext cx="8839200" cy="3324225"/>
            <a:chOff x="192" y="2130"/>
            <a:chExt cx="5568" cy="2094"/>
          </a:xfrm>
        </p:grpSpPr>
        <p:sp>
          <p:nvSpPr>
            <p:cNvPr id="13319" name="Rectangle 9"/>
            <p:cNvSpPr>
              <a:spLocks noChangeArrowheads="1"/>
            </p:cNvSpPr>
            <p:nvPr/>
          </p:nvSpPr>
          <p:spPr bwMode="auto">
            <a:xfrm>
              <a:off x="192" y="2496"/>
              <a:ext cx="5568" cy="1728"/>
            </a:xfrm>
            <a:prstGeom prst="rect">
              <a:avLst/>
            </a:prstGeom>
            <a:solidFill>
              <a:srgbClr val="FFCCFF"/>
            </a:solidFill>
            <a:ln w="9525">
              <a:solidFill>
                <a:schemeClr val="tx1"/>
              </a:solidFill>
              <a:miter lim="800000"/>
              <a:headEnd/>
              <a:tailEnd/>
            </a:ln>
          </p:spPr>
          <p:txBody>
            <a:bodyPr wrap="none" anchor="ctr"/>
            <a:lstStyle/>
            <a:p>
              <a:endParaRPr lang="en-US"/>
            </a:p>
          </p:txBody>
        </p:sp>
        <p:sp>
          <p:nvSpPr>
            <p:cNvPr id="13320" name="Text Box 6"/>
            <p:cNvSpPr txBox="1">
              <a:spLocks noChangeArrowheads="1"/>
            </p:cNvSpPr>
            <p:nvPr/>
          </p:nvSpPr>
          <p:spPr bwMode="auto">
            <a:xfrm>
              <a:off x="336" y="2130"/>
              <a:ext cx="27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What will happen if T&lt;T</a:t>
              </a:r>
              <a:r>
                <a:rPr lang="en-US" sz="2400" baseline="-25000"/>
                <a:t>phonon</a:t>
              </a:r>
              <a:r>
                <a:rPr lang="en-US" sz="2400"/>
                <a:t>/2</a:t>
              </a:r>
            </a:p>
          </p:txBody>
        </p:sp>
        <p:pic>
          <p:nvPicPr>
            <p:cNvPr id="1332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6" y="2524"/>
              <a:ext cx="3332"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8"/>
            <p:cNvSpPr txBox="1">
              <a:spLocks noChangeArrowheads="1"/>
            </p:cNvSpPr>
            <p:nvPr/>
          </p:nvSpPr>
          <p:spPr bwMode="auto">
            <a:xfrm>
              <a:off x="336" y="3042"/>
              <a:ext cx="177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800"/>
                <a:t>In the context of:</a:t>
              </a:r>
            </a:p>
          </p:txBody>
        </p:sp>
      </p:grpSp>
      <p:graphicFrame>
        <p:nvGraphicFramePr>
          <p:cNvPr id="32781" name="Object 13"/>
          <p:cNvGraphicFramePr>
            <a:graphicFrameLocks noChangeAspect="1"/>
          </p:cNvGraphicFramePr>
          <p:nvPr/>
        </p:nvGraphicFramePr>
        <p:xfrm>
          <a:off x="609600" y="1676400"/>
          <a:ext cx="5981700" cy="1374775"/>
        </p:xfrm>
        <a:graphic>
          <a:graphicData uri="http://schemas.openxmlformats.org/presentationml/2006/ole">
            <mc:AlternateContent xmlns:mc="http://schemas.openxmlformats.org/markup-compatibility/2006">
              <mc:Choice xmlns:v="urn:schemas-microsoft-com:vml" Requires="v">
                <p:oleObj spid="_x0000_s13338" name="Equation" r:id="rId6" imgW="2209680" imgH="507960" progId="Equation.DSMT4">
                  <p:embed/>
                </p:oleObj>
              </mc:Choice>
              <mc:Fallback>
                <p:oleObj name="Equation" r:id="rId6" imgW="2209680" imgH="50796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676400"/>
                        <a:ext cx="59817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2" name="Text Box 14"/>
          <p:cNvSpPr txBox="1">
            <a:spLocks noChangeArrowheads="1"/>
          </p:cNvSpPr>
          <p:nvPr/>
        </p:nvSpPr>
        <p:spPr bwMode="auto">
          <a:xfrm>
            <a:off x="0" y="1143000"/>
            <a:ext cx="5667375"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The relevance to our average attempt frequency: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dissolve">
                                      <p:cBhvr>
                                        <p:cTn id="7" dur="500"/>
                                        <p:tgtEl>
                                          <p:spTgt spid="327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82"/>
                                        </p:tgtEl>
                                        <p:attrNameLst>
                                          <p:attrName>style.visibility</p:attrName>
                                        </p:attrNameLst>
                                      </p:cBhvr>
                                      <p:to>
                                        <p:strVal val="visible"/>
                                      </p:to>
                                    </p:set>
                                    <p:animEffect transition="in" filter="dissolve">
                                      <p:cBhvr>
                                        <p:cTn id="10" dur="5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6"/>
          <p:cNvSpPr>
            <a:spLocks noChangeShapeType="1"/>
          </p:cNvSpPr>
          <p:nvPr/>
        </p:nvSpPr>
        <p:spPr bwMode="auto">
          <a:xfrm>
            <a:off x="3128963" y="2154238"/>
            <a:ext cx="517525"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57347" name="Group 7"/>
          <p:cNvGrpSpPr>
            <a:grpSpLocks/>
          </p:cNvGrpSpPr>
          <p:nvPr/>
        </p:nvGrpSpPr>
        <p:grpSpPr bwMode="auto">
          <a:xfrm>
            <a:off x="1143000" y="641350"/>
            <a:ext cx="6418263" cy="3032125"/>
            <a:chOff x="720" y="912"/>
            <a:chExt cx="4043" cy="1910"/>
          </a:xfrm>
        </p:grpSpPr>
        <p:sp>
          <p:nvSpPr>
            <p:cNvPr id="57369" name="Freeform 8"/>
            <p:cNvSpPr>
              <a:spLocks/>
            </p:cNvSpPr>
            <p:nvPr/>
          </p:nvSpPr>
          <p:spPr bwMode="auto">
            <a:xfrm>
              <a:off x="116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0" name="Freeform 9"/>
            <p:cNvSpPr>
              <a:spLocks/>
            </p:cNvSpPr>
            <p:nvPr/>
          </p:nvSpPr>
          <p:spPr bwMode="auto">
            <a:xfrm>
              <a:off x="118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1" name="Freeform 10"/>
            <p:cNvSpPr>
              <a:spLocks/>
            </p:cNvSpPr>
            <p:nvPr/>
          </p:nvSpPr>
          <p:spPr bwMode="auto">
            <a:xfrm>
              <a:off x="120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2" name="Freeform 11"/>
            <p:cNvSpPr>
              <a:spLocks/>
            </p:cNvSpPr>
            <p:nvPr/>
          </p:nvSpPr>
          <p:spPr bwMode="auto">
            <a:xfrm>
              <a:off x="122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3" name="Freeform 12"/>
            <p:cNvSpPr>
              <a:spLocks/>
            </p:cNvSpPr>
            <p:nvPr/>
          </p:nvSpPr>
          <p:spPr bwMode="auto">
            <a:xfrm>
              <a:off x="124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4" name="Freeform 13"/>
            <p:cNvSpPr>
              <a:spLocks/>
            </p:cNvSpPr>
            <p:nvPr/>
          </p:nvSpPr>
          <p:spPr bwMode="auto">
            <a:xfrm>
              <a:off x="126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5" name="Freeform 14"/>
            <p:cNvSpPr>
              <a:spLocks/>
            </p:cNvSpPr>
            <p:nvPr/>
          </p:nvSpPr>
          <p:spPr bwMode="auto">
            <a:xfrm>
              <a:off x="128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6" name="Freeform 15"/>
            <p:cNvSpPr>
              <a:spLocks/>
            </p:cNvSpPr>
            <p:nvPr/>
          </p:nvSpPr>
          <p:spPr bwMode="auto">
            <a:xfrm>
              <a:off x="130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7" name="Freeform 16"/>
            <p:cNvSpPr>
              <a:spLocks/>
            </p:cNvSpPr>
            <p:nvPr/>
          </p:nvSpPr>
          <p:spPr bwMode="auto">
            <a:xfrm>
              <a:off x="132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8" name="Freeform 17"/>
            <p:cNvSpPr>
              <a:spLocks/>
            </p:cNvSpPr>
            <p:nvPr/>
          </p:nvSpPr>
          <p:spPr bwMode="auto">
            <a:xfrm>
              <a:off x="134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79" name="Freeform 18"/>
            <p:cNvSpPr>
              <a:spLocks/>
            </p:cNvSpPr>
            <p:nvPr/>
          </p:nvSpPr>
          <p:spPr bwMode="auto">
            <a:xfrm>
              <a:off x="136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0" name="Freeform 19"/>
            <p:cNvSpPr>
              <a:spLocks/>
            </p:cNvSpPr>
            <p:nvPr/>
          </p:nvSpPr>
          <p:spPr bwMode="auto">
            <a:xfrm>
              <a:off x="138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1" name="Freeform 20"/>
            <p:cNvSpPr>
              <a:spLocks/>
            </p:cNvSpPr>
            <p:nvPr/>
          </p:nvSpPr>
          <p:spPr bwMode="auto">
            <a:xfrm>
              <a:off x="140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2" name="Freeform 21"/>
            <p:cNvSpPr>
              <a:spLocks/>
            </p:cNvSpPr>
            <p:nvPr/>
          </p:nvSpPr>
          <p:spPr bwMode="auto">
            <a:xfrm>
              <a:off x="142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3" name="Freeform 22"/>
            <p:cNvSpPr>
              <a:spLocks/>
            </p:cNvSpPr>
            <p:nvPr/>
          </p:nvSpPr>
          <p:spPr bwMode="auto">
            <a:xfrm>
              <a:off x="144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4" name="Freeform 23"/>
            <p:cNvSpPr>
              <a:spLocks/>
            </p:cNvSpPr>
            <p:nvPr/>
          </p:nvSpPr>
          <p:spPr bwMode="auto">
            <a:xfrm>
              <a:off x="146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5" name="Freeform 24"/>
            <p:cNvSpPr>
              <a:spLocks/>
            </p:cNvSpPr>
            <p:nvPr/>
          </p:nvSpPr>
          <p:spPr bwMode="auto">
            <a:xfrm>
              <a:off x="148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6" name="Freeform 25"/>
            <p:cNvSpPr>
              <a:spLocks/>
            </p:cNvSpPr>
            <p:nvPr/>
          </p:nvSpPr>
          <p:spPr bwMode="auto">
            <a:xfrm>
              <a:off x="150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7" name="Freeform 26"/>
            <p:cNvSpPr>
              <a:spLocks/>
            </p:cNvSpPr>
            <p:nvPr/>
          </p:nvSpPr>
          <p:spPr bwMode="auto">
            <a:xfrm>
              <a:off x="152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8" name="Freeform 27"/>
            <p:cNvSpPr>
              <a:spLocks/>
            </p:cNvSpPr>
            <p:nvPr/>
          </p:nvSpPr>
          <p:spPr bwMode="auto">
            <a:xfrm>
              <a:off x="154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89" name="Freeform 28"/>
            <p:cNvSpPr>
              <a:spLocks/>
            </p:cNvSpPr>
            <p:nvPr/>
          </p:nvSpPr>
          <p:spPr bwMode="auto">
            <a:xfrm>
              <a:off x="156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0" name="Freeform 29"/>
            <p:cNvSpPr>
              <a:spLocks/>
            </p:cNvSpPr>
            <p:nvPr/>
          </p:nvSpPr>
          <p:spPr bwMode="auto">
            <a:xfrm>
              <a:off x="158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1" name="Freeform 30"/>
            <p:cNvSpPr>
              <a:spLocks/>
            </p:cNvSpPr>
            <p:nvPr/>
          </p:nvSpPr>
          <p:spPr bwMode="auto">
            <a:xfrm>
              <a:off x="160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2" name="Freeform 31"/>
            <p:cNvSpPr>
              <a:spLocks/>
            </p:cNvSpPr>
            <p:nvPr/>
          </p:nvSpPr>
          <p:spPr bwMode="auto">
            <a:xfrm>
              <a:off x="162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3" name="Freeform 32"/>
            <p:cNvSpPr>
              <a:spLocks/>
            </p:cNvSpPr>
            <p:nvPr/>
          </p:nvSpPr>
          <p:spPr bwMode="auto">
            <a:xfrm>
              <a:off x="164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4" name="Freeform 33"/>
            <p:cNvSpPr>
              <a:spLocks/>
            </p:cNvSpPr>
            <p:nvPr/>
          </p:nvSpPr>
          <p:spPr bwMode="auto">
            <a:xfrm>
              <a:off x="166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5" name="Freeform 34"/>
            <p:cNvSpPr>
              <a:spLocks/>
            </p:cNvSpPr>
            <p:nvPr/>
          </p:nvSpPr>
          <p:spPr bwMode="auto">
            <a:xfrm>
              <a:off x="168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6" name="Freeform 35"/>
            <p:cNvSpPr>
              <a:spLocks/>
            </p:cNvSpPr>
            <p:nvPr/>
          </p:nvSpPr>
          <p:spPr bwMode="auto">
            <a:xfrm>
              <a:off x="170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7" name="Freeform 36"/>
            <p:cNvSpPr>
              <a:spLocks/>
            </p:cNvSpPr>
            <p:nvPr/>
          </p:nvSpPr>
          <p:spPr bwMode="auto">
            <a:xfrm>
              <a:off x="172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8" name="Freeform 37"/>
            <p:cNvSpPr>
              <a:spLocks/>
            </p:cNvSpPr>
            <p:nvPr/>
          </p:nvSpPr>
          <p:spPr bwMode="auto">
            <a:xfrm>
              <a:off x="174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99" name="Freeform 38"/>
            <p:cNvSpPr>
              <a:spLocks/>
            </p:cNvSpPr>
            <p:nvPr/>
          </p:nvSpPr>
          <p:spPr bwMode="auto">
            <a:xfrm>
              <a:off x="176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0" name="Freeform 39"/>
            <p:cNvSpPr>
              <a:spLocks/>
            </p:cNvSpPr>
            <p:nvPr/>
          </p:nvSpPr>
          <p:spPr bwMode="auto">
            <a:xfrm>
              <a:off x="178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1" name="Freeform 40"/>
            <p:cNvSpPr>
              <a:spLocks/>
            </p:cNvSpPr>
            <p:nvPr/>
          </p:nvSpPr>
          <p:spPr bwMode="auto">
            <a:xfrm>
              <a:off x="180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2" name="Freeform 41"/>
            <p:cNvSpPr>
              <a:spLocks/>
            </p:cNvSpPr>
            <p:nvPr/>
          </p:nvSpPr>
          <p:spPr bwMode="auto">
            <a:xfrm>
              <a:off x="182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3" name="Freeform 42"/>
            <p:cNvSpPr>
              <a:spLocks/>
            </p:cNvSpPr>
            <p:nvPr/>
          </p:nvSpPr>
          <p:spPr bwMode="auto">
            <a:xfrm>
              <a:off x="184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4" name="Freeform 43"/>
            <p:cNvSpPr>
              <a:spLocks/>
            </p:cNvSpPr>
            <p:nvPr/>
          </p:nvSpPr>
          <p:spPr bwMode="auto">
            <a:xfrm>
              <a:off x="185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5" name="Freeform 44"/>
            <p:cNvSpPr>
              <a:spLocks/>
            </p:cNvSpPr>
            <p:nvPr/>
          </p:nvSpPr>
          <p:spPr bwMode="auto">
            <a:xfrm>
              <a:off x="187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6" name="Freeform 45"/>
            <p:cNvSpPr>
              <a:spLocks/>
            </p:cNvSpPr>
            <p:nvPr/>
          </p:nvSpPr>
          <p:spPr bwMode="auto">
            <a:xfrm>
              <a:off x="189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7" name="Freeform 46"/>
            <p:cNvSpPr>
              <a:spLocks/>
            </p:cNvSpPr>
            <p:nvPr/>
          </p:nvSpPr>
          <p:spPr bwMode="auto">
            <a:xfrm>
              <a:off x="191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8" name="Freeform 47"/>
            <p:cNvSpPr>
              <a:spLocks/>
            </p:cNvSpPr>
            <p:nvPr/>
          </p:nvSpPr>
          <p:spPr bwMode="auto">
            <a:xfrm>
              <a:off x="193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09" name="Freeform 48"/>
            <p:cNvSpPr>
              <a:spLocks/>
            </p:cNvSpPr>
            <p:nvPr/>
          </p:nvSpPr>
          <p:spPr bwMode="auto">
            <a:xfrm>
              <a:off x="195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0" name="Freeform 49"/>
            <p:cNvSpPr>
              <a:spLocks/>
            </p:cNvSpPr>
            <p:nvPr/>
          </p:nvSpPr>
          <p:spPr bwMode="auto">
            <a:xfrm>
              <a:off x="197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1" name="Freeform 50"/>
            <p:cNvSpPr>
              <a:spLocks/>
            </p:cNvSpPr>
            <p:nvPr/>
          </p:nvSpPr>
          <p:spPr bwMode="auto">
            <a:xfrm>
              <a:off x="199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2" name="Freeform 51"/>
            <p:cNvSpPr>
              <a:spLocks/>
            </p:cNvSpPr>
            <p:nvPr/>
          </p:nvSpPr>
          <p:spPr bwMode="auto">
            <a:xfrm>
              <a:off x="201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3" name="Freeform 52"/>
            <p:cNvSpPr>
              <a:spLocks/>
            </p:cNvSpPr>
            <p:nvPr/>
          </p:nvSpPr>
          <p:spPr bwMode="auto">
            <a:xfrm>
              <a:off x="203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4" name="Freeform 53"/>
            <p:cNvSpPr>
              <a:spLocks/>
            </p:cNvSpPr>
            <p:nvPr/>
          </p:nvSpPr>
          <p:spPr bwMode="auto">
            <a:xfrm>
              <a:off x="205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5" name="Freeform 54"/>
            <p:cNvSpPr>
              <a:spLocks/>
            </p:cNvSpPr>
            <p:nvPr/>
          </p:nvSpPr>
          <p:spPr bwMode="auto">
            <a:xfrm>
              <a:off x="207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6" name="Freeform 55"/>
            <p:cNvSpPr>
              <a:spLocks/>
            </p:cNvSpPr>
            <p:nvPr/>
          </p:nvSpPr>
          <p:spPr bwMode="auto">
            <a:xfrm>
              <a:off x="209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7" name="Freeform 56"/>
            <p:cNvSpPr>
              <a:spLocks/>
            </p:cNvSpPr>
            <p:nvPr/>
          </p:nvSpPr>
          <p:spPr bwMode="auto">
            <a:xfrm>
              <a:off x="211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8" name="Freeform 57"/>
            <p:cNvSpPr>
              <a:spLocks/>
            </p:cNvSpPr>
            <p:nvPr/>
          </p:nvSpPr>
          <p:spPr bwMode="auto">
            <a:xfrm>
              <a:off x="213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19" name="Freeform 58"/>
            <p:cNvSpPr>
              <a:spLocks/>
            </p:cNvSpPr>
            <p:nvPr/>
          </p:nvSpPr>
          <p:spPr bwMode="auto">
            <a:xfrm>
              <a:off x="215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0" name="Freeform 59"/>
            <p:cNvSpPr>
              <a:spLocks/>
            </p:cNvSpPr>
            <p:nvPr/>
          </p:nvSpPr>
          <p:spPr bwMode="auto">
            <a:xfrm>
              <a:off x="217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1" name="Freeform 60"/>
            <p:cNvSpPr>
              <a:spLocks/>
            </p:cNvSpPr>
            <p:nvPr/>
          </p:nvSpPr>
          <p:spPr bwMode="auto">
            <a:xfrm>
              <a:off x="219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2" name="Freeform 61"/>
            <p:cNvSpPr>
              <a:spLocks/>
            </p:cNvSpPr>
            <p:nvPr/>
          </p:nvSpPr>
          <p:spPr bwMode="auto">
            <a:xfrm>
              <a:off x="221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3" name="Freeform 62"/>
            <p:cNvSpPr>
              <a:spLocks/>
            </p:cNvSpPr>
            <p:nvPr/>
          </p:nvSpPr>
          <p:spPr bwMode="auto">
            <a:xfrm>
              <a:off x="223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4" name="Freeform 63"/>
            <p:cNvSpPr>
              <a:spLocks/>
            </p:cNvSpPr>
            <p:nvPr/>
          </p:nvSpPr>
          <p:spPr bwMode="auto">
            <a:xfrm>
              <a:off x="225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5" name="Freeform 64"/>
            <p:cNvSpPr>
              <a:spLocks/>
            </p:cNvSpPr>
            <p:nvPr/>
          </p:nvSpPr>
          <p:spPr bwMode="auto">
            <a:xfrm>
              <a:off x="227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6" name="Freeform 65"/>
            <p:cNvSpPr>
              <a:spLocks/>
            </p:cNvSpPr>
            <p:nvPr/>
          </p:nvSpPr>
          <p:spPr bwMode="auto">
            <a:xfrm>
              <a:off x="229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7" name="Freeform 66"/>
            <p:cNvSpPr>
              <a:spLocks/>
            </p:cNvSpPr>
            <p:nvPr/>
          </p:nvSpPr>
          <p:spPr bwMode="auto">
            <a:xfrm>
              <a:off x="231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8" name="Freeform 67"/>
            <p:cNvSpPr>
              <a:spLocks/>
            </p:cNvSpPr>
            <p:nvPr/>
          </p:nvSpPr>
          <p:spPr bwMode="auto">
            <a:xfrm>
              <a:off x="233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29" name="Freeform 68"/>
            <p:cNvSpPr>
              <a:spLocks/>
            </p:cNvSpPr>
            <p:nvPr/>
          </p:nvSpPr>
          <p:spPr bwMode="auto">
            <a:xfrm>
              <a:off x="235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0" name="Freeform 69"/>
            <p:cNvSpPr>
              <a:spLocks/>
            </p:cNvSpPr>
            <p:nvPr/>
          </p:nvSpPr>
          <p:spPr bwMode="auto">
            <a:xfrm>
              <a:off x="237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1" name="Freeform 70"/>
            <p:cNvSpPr>
              <a:spLocks/>
            </p:cNvSpPr>
            <p:nvPr/>
          </p:nvSpPr>
          <p:spPr bwMode="auto">
            <a:xfrm>
              <a:off x="239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2" name="Freeform 71"/>
            <p:cNvSpPr>
              <a:spLocks/>
            </p:cNvSpPr>
            <p:nvPr/>
          </p:nvSpPr>
          <p:spPr bwMode="auto">
            <a:xfrm>
              <a:off x="241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3" name="Freeform 72"/>
            <p:cNvSpPr>
              <a:spLocks/>
            </p:cNvSpPr>
            <p:nvPr/>
          </p:nvSpPr>
          <p:spPr bwMode="auto">
            <a:xfrm>
              <a:off x="243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4" name="Freeform 73"/>
            <p:cNvSpPr>
              <a:spLocks/>
            </p:cNvSpPr>
            <p:nvPr/>
          </p:nvSpPr>
          <p:spPr bwMode="auto">
            <a:xfrm>
              <a:off x="2457"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5" name="Freeform 74"/>
            <p:cNvSpPr>
              <a:spLocks/>
            </p:cNvSpPr>
            <p:nvPr/>
          </p:nvSpPr>
          <p:spPr bwMode="auto">
            <a:xfrm>
              <a:off x="247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6" name="Freeform 75"/>
            <p:cNvSpPr>
              <a:spLocks/>
            </p:cNvSpPr>
            <p:nvPr/>
          </p:nvSpPr>
          <p:spPr bwMode="auto">
            <a:xfrm>
              <a:off x="249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7" name="Freeform 76"/>
            <p:cNvSpPr>
              <a:spLocks/>
            </p:cNvSpPr>
            <p:nvPr/>
          </p:nvSpPr>
          <p:spPr bwMode="auto">
            <a:xfrm>
              <a:off x="2517"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8" name="Freeform 77"/>
            <p:cNvSpPr>
              <a:spLocks/>
            </p:cNvSpPr>
            <p:nvPr/>
          </p:nvSpPr>
          <p:spPr bwMode="auto">
            <a:xfrm>
              <a:off x="2536"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39" name="Freeform 78"/>
            <p:cNvSpPr>
              <a:spLocks/>
            </p:cNvSpPr>
            <p:nvPr/>
          </p:nvSpPr>
          <p:spPr bwMode="auto">
            <a:xfrm>
              <a:off x="2556"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0" name="Freeform 79"/>
            <p:cNvSpPr>
              <a:spLocks/>
            </p:cNvSpPr>
            <p:nvPr/>
          </p:nvSpPr>
          <p:spPr bwMode="auto">
            <a:xfrm>
              <a:off x="257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1" name="Freeform 80"/>
            <p:cNvSpPr>
              <a:spLocks/>
            </p:cNvSpPr>
            <p:nvPr/>
          </p:nvSpPr>
          <p:spPr bwMode="auto">
            <a:xfrm>
              <a:off x="259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2" name="Freeform 81"/>
            <p:cNvSpPr>
              <a:spLocks/>
            </p:cNvSpPr>
            <p:nvPr/>
          </p:nvSpPr>
          <p:spPr bwMode="auto">
            <a:xfrm>
              <a:off x="261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3" name="Freeform 82"/>
            <p:cNvSpPr>
              <a:spLocks/>
            </p:cNvSpPr>
            <p:nvPr/>
          </p:nvSpPr>
          <p:spPr bwMode="auto">
            <a:xfrm>
              <a:off x="263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4" name="Freeform 83"/>
            <p:cNvSpPr>
              <a:spLocks/>
            </p:cNvSpPr>
            <p:nvPr/>
          </p:nvSpPr>
          <p:spPr bwMode="auto">
            <a:xfrm>
              <a:off x="265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5" name="Freeform 84"/>
            <p:cNvSpPr>
              <a:spLocks/>
            </p:cNvSpPr>
            <p:nvPr/>
          </p:nvSpPr>
          <p:spPr bwMode="auto">
            <a:xfrm>
              <a:off x="2676"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6" name="Freeform 85"/>
            <p:cNvSpPr>
              <a:spLocks/>
            </p:cNvSpPr>
            <p:nvPr/>
          </p:nvSpPr>
          <p:spPr bwMode="auto">
            <a:xfrm>
              <a:off x="269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7" name="Freeform 86"/>
            <p:cNvSpPr>
              <a:spLocks/>
            </p:cNvSpPr>
            <p:nvPr/>
          </p:nvSpPr>
          <p:spPr bwMode="auto">
            <a:xfrm>
              <a:off x="2716"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8" name="Freeform 87"/>
            <p:cNvSpPr>
              <a:spLocks/>
            </p:cNvSpPr>
            <p:nvPr/>
          </p:nvSpPr>
          <p:spPr bwMode="auto">
            <a:xfrm>
              <a:off x="2736"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49" name="Freeform 88"/>
            <p:cNvSpPr>
              <a:spLocks/>
            </p:cNvSpPr>
            <p:nvPr/>
          </p:nvSpPr>
          <p:spPr bwMode="auto">
            <a:xfrm>
              <a:off x="2755"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0" name="Freeform 89"/>
            <p:cNvSpPr>
              <a:spLocks/>
            </p:cNvSpPr>
            <p:nvPr/>
          </p:nvSpPr>
          <p:spPr bwMode="auto">
            <a:xfrm>
              <a:off x="2775"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1" name="Freeform 90"/>
            <p:cNvSpPr>
              <a:spLocks/>
            </p:cNvSpPr>
            <p:nvPr/>
          </p:nvSpPr>
          <p:spPr bwMode="auto">
            <a:xfrm>
              <a:off x="279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2" name="Freeform 91"/>
            <p:cNvSpPr>
              <a:spLocks/>
            </p:cNvSpPr>
            <p:nvPr/>
          </p:nvSpPr>
          <p:spPr bwMode="auto">
            <a:xfrm>
              <a:off x="281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3" name="Freeform 92"/>
            <p:cNvSpPr>
              <a:spLocks/>
            </p:cNvSpPr>
            <p:nvPr/>
          </p:nvSpPr>
          <p:spPr bwMode="auto">
            <a:xfrm>
              <a:off x="283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4" name="Freeform 93"/>
            <p:cNvSpPr>
              <a:spLocks/>
            </p:cNvSpPr>
            <p:nvPr/>
          </p:nvSpPr>
          <p:spPr bwMode="auto">
            <a:xfrm>
              <a:off x="285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5" name="Freeform 94"/>
            <p:cNvSpPr>
              <a:spLocks/>
            </p:cNvSpPr>
            <p:nvPr/>
          </p:nvSpPr>
          <p:spPr bwMode="auto">
            <a:xfrm>
              <a:off x="287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6" name="Freeform 95"/>
            <p:cNvSpPr>
              <a:spLocks/>
            </p:cNvSpPr>
            <p:nvPr/>
          </p:nvSpPr>
          <p:spPr bwMode="auto">
            <a:xfrm>
              <a:off x="2895"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7" name="Freeform 96"/>
            <p:cNvSpPr>
              <a:spLocks/>
            </p:cNvSpPr>
            <p:nvPr/>
          </p:nvSpPr>
          <p:spPr bwMode="auto">
            <a:xfrm>
              <a:off x="291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8" name="Freeform 97"/>
            <p:cNvSpPr>
              <a:spLocks/>
            </p:cNvSpPr>
            <p:nvPr/>
          </p:nvSpPr>
          <p:spPr bwMode="auto">
            <a:xfrm>
              <a:off x="293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459" name="Freeform 98"/>
            <p:cNvSpPr>
              <a:spLocks/>
            </p:cNvSpPr>
            <p:nvPr/>
          </p:nvSpPr>
          <p:spPr bwMode="auto">
            <a:xfrm>
              <a:off x="1413" y="917"/>
              <a:ext cx="36" cy="84"/>
            </a:xfrm>
            <a:custGeom>
              <a:avLst/>
              <a:gdLst>
                <a:gd name="T0" fmla="*/ 0 w 144"/>
                <a:gd name="T1" fmla="*/ 0 h 339"/>
                <a:gd name="T2" fmla="*/ 0 w 144"/>
                <a:gd name="T3" fmla="*/ 0 h 339"/>
                <a:gd name="T4" fmla="*/ 0 w 144"/>
                <a:gd name="T5" fmla="*/ 0 h 339"/>
                <a:gd name="T6" fmla="*/ 0 w 144"/>
                <a:gd name="T7" fmla="*/ 0 h 339"/>
                <a:gd name="T8" fmla="*/ 0 w 144"/>
                <a:gd name="T9" fmla="*/ 0 h 339"/>
                <a:gd name="T10" fmla="*/ 0 w 144"/>
                <a:gd name="T11" fmla="*/ 0 h 339"/>
                <a:gd name="T12" fmla="*/ 0 w 144"/>
                <a:gd name="T13" fmla="*/ 0 h 339"/>
                <a:gd name="T14" fmla="*/ 0 60000 65536"/>
                <a:gd name="T15" fmla="*/ 0 60000 65536"/>
                <a:gd name="T16" fmla="*/ 0 60000 65536"/>
                <a:gd name="T17" fmla="*/ 0 60000 65536"/>
                <a:gd name="T18" fmla="*/ 0 60000 65536"/>
                <a:gd name="T19" fmla="*/ 0 60000 65536"/>
                <a:gd name="T20" fmla="*/ 0 60000 65536"/>
                <a:gd name="T21" fmla="*/ 0 w 144"/>
                <a:gd name="T22" fmla="*/ 0 h 339"/>
                <a:gd name="T23" fmla="*/ 144 w 144"/>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9">
                  <a:moveTo>
                    <a:pt x="0" y="40"/>
                  </a:moveTo>
                  <a:lnTo>
                    <a:pt x="0" y="0"/>
                  </a:lnTo>
                  <a:lnTo>
                    <a:pt x="40" y="0"/>
                  </a:lnTo>
                  <a:lnTo>
                    <a:pt x="144" y="298"/>
                  </a:lnTo>
                  <a:lnTo>
                    <a:pt x="144" y="339"/>
                  </a:lnTo>
                  <a:lnTo>
                    <a:pt x="105" y="3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0" name="Freeform 99"/>
            <p:cNvSpPr>
              <a:spLocks/>
            </p:cNvSpPr>
            <p:nvPr/>
          </p:nvSpPr>
          <p:spPr bwMode="auto">
            <a:xfrm>
              <a:off x="1439" y="991"/>
              <a:ext cx="36" cy="84"/>
            </a:xfrm>
            <a:custGeom>
              <a:avLst/>
              <a:gdLst>
                <a:gd name="T0" fmla="*/ 0 w 144"/>
                <a:gd name="T1" fmla="*/ 0 h 333"/>
                <a:gd name="T2" fmla="*/ 0 w 144"/>
                <a:gd name="T3" fmla="*/ 0 h 333"/>
                <a:gd name="T4" fmla="*/ 0 w 144"/>
                <a:gd name="T5" fmla="*/ 0 h 333"/>
                <a:gd name="T6" fmla="*/ 0 w 144"/>
                <a:gd name="T7" fmla="*/ 0 h 333"/>
                <a:gd name="T8" fmla="*/ 0 w 144"/>
                <a:gd name="T9" fmla="*/ 0 h 333"/>
                <a:gd name="T10" fmla="*/ 0 w 144"/>
                <a:gd name="T11" fmla="*/ 0 h 333"/>
                <a:gd name="T12" fmla="*/ 0 w 144"/>
                <a:gd name="T13" fmla="*/ 0 h 333"/>
                <a:gd name="T14" fmla="*/ 0 60000 65536"/>
                <a:gd name="T15" fmla="*/ 0 60000 65536"/>
                <a:gd name="T16" fmla="*/ 0 60000 65536"/>
                <a:gd name="T17" fmla="*/ 0 60000 65536"/>
                <a:gd name="T18" fmla="*/ 0 60000 65536"/>
                <a:gd name="T19" fmla="*/ 0 60000 65536"/>
                <a:gd name="T20" fmla="*/ 0 60000 65536"/>
                <a:gd name="T21" fmla="*/ 0 w 144"/>
                <a:gd name="T22" fmla="*/ 0 h 333"/>
                <a:gd name="T23" fmla="*/ 144 w 144"/>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3">
                  <a:moveTo>
                    <a:pt x="0" y="41"/>
                  </a:moveTo>
                  <a:lnTo>
                    <a:pt x="0" y="0"/>
                  </a:lnTo>
                  <a:lnTo>
                    <a:pt x="39" y="0"/>
                  </a:lnTo>
                  <a:lnTo>
                    <a:pt x="144" y="294"/>
                  </a:lnTo>
                  <a:lnTo>
                    <a:pt x="144" y="333"/>
                  </a:lnTo>
                  <a:lnTo>
                    <a:pt x="104" y="333"/>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1" name="Freeform 100"/>
            <p:cNvSpPr>
              <a:spLocks/>
            </p:cNvSpPr>
            <p:nvPr/>
          </p:nvSpPr>
          <p:spPr bwMode="auto">
            <a:xfrm>
              <a:off x="1465" y="1065"/>
              <a:ext cx="35" cy="79"/>
            </a:xfrm>
            <a:custGeom>
              <a:avLst/>
              <a:gdLst>
                <a:gd name="T0" fmla="*/ 0 w 140"/>
                <a:gd name="T1" fmla="*/ 0 h 319"/>
                <a:gd name="T2" fmla="*/ 0 w 140"/>
                <a:gd name="T3" fmla="*/ 0 h 319"/>
                <a:gd name="T4" fmla="*/ 0 w 140"/>
                <a:gd name="T5" fmla="*/ 0 h 319"/>
                <a:gd name="T6" fmla="*/ 0 w 140"/>
                <a:gd name="T7" fmla="*/ 0 h 319"/>
                <a:gd name="T8" fmla="*/ 0 w 140"/>
                <a:gd name="T9" fmla="*/ 0 h 319"/>
                <a:gd name="T10" fmla="*/ 0 w 140"/>
                <a:gd name="T11" fmla="*/ 0 h 319"/>
                <a:gd name="T12" fmla="*/ 0 w 140"/>
                <a:gd name="T13" fmla="*/ 0 h 319"/>
                <a:gd name="T14" fmla="*/ 0 60000 65536"/>
                <a:gd name="T15" fmla="*/ 0 60000 65536"/>
                <a:gd name="T16" fmla="*/ 0 60000 65536"/>
                <a:gd name="T17" fmla="*/ 0 60000 65536"/>
                <a:gd name="T18" fmla="*/ 0 60000 65536"/>
                <a:gd name="T19" fmla="*/ 0 60000 65536"/>
                <a:gd name="T20" fmla="*/ 0 60000 65536"/>
                <a:gd name="T21" fmla="*/ 0 w 140"/>
                <a:gd name="T22" fmla="*/ 0 h 319"/>
                <a:gd name="T23" fmla="*/ 140 w 140"/>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19">
                  <a:moveTo>
                    <a:pt x="0" y="39"/>
                  </a:moveTo>
                  <a:lnTo>
                    <a:pt x="0" y="0"/>
                  </a:lnTo>
                  <a:lnTo>
                    <a:pt x="40" y="0"/>
                  </a:lnTo>
                  <a:lnTo>
                    <a:pt x="140" y="278"/>
                  </a:lnTo>
                  <a:lnTo>
                    <a:pt x="140" y="319"/>
                  </a:lnTo>
                  <a:lnTo>
                    <a:pt x="100" y="31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2" name="Freeform 101"/>
            <p:cNvSpPr>
              <a:spLocks/>
            </p:cNvSpPr>
            <p:nvPr/>
          </p:nvSpPr>
          <p:spPr bwMode="auto">
            <a:xfrm>
              <a:off x="1490" y="1134"/>
              <a:ext cx="36" cy="79"/>
            </a:xfrm>
            <a:custGeom>
              <a:avLst/>
              <a:gdLst>
                <a:gd name="T0" fmla="*/ 0 w 144"/>
                <a:gd name="T1" fmla="*/ 0 h 314"/>
                <a:gd name="T2" fmla="*/ 0 w 144"/>
                <a:gd name="T3" fmla="*/ 0 h 314"/>
                <a:gd name="T4" fmla="*/ 0 w 144"/>
                <a:gd name="T5" fmla="*/ 0 h 314"/>
                <a:gd name="T6" fmla="*/ 0 w 144"/>
                <a:gd name="T7" fmla="*/ 0 h 314"/>
                <a:gd name="T8" fmla="*/ 0 w 144"/>
                <a:gd name="T9" fmla="*/ 0 h 314"/>
                <a:gd name="T10" fmla="*/ 0 w 144"/>
                <a:gd name="T11" fmla="*/ 0 h 314"/>
                <a:gd name="T12" fmla="*/ 0 w 144"/>
                <a:gd name="T13" fmla="*/ 0 h 314"/>
                <a:gd name="T14" fmla="*/ 0 60000 65536"/>
                <a:gd name="T15" fmla="*/ 0 60000 65536"/>
                <a:gd name="T16" fmla="*/ 0 60000 65536"/>
                <a:gd name="T17" fmla="*/ 0 60000 65536"/>
                <a:gd name="T18" fmla="*/ 0 60000 65536"/>
                <a:gd name="T19" fmla="*/ 0 60000 65536"/>
                <a:gd name="T20" fmla="*/ 0 60000 65536"/>
                <a:gd name="T21" fmla="*/ 0 w 144"/>
                <a:gd name="T22" fmla="*/ 0 h 314"/>
                <a:gd name="T23" fmla="*/ 144 w 144"/>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14">
                  <a:moveTo>
                    <a:pt x="0" y="41"/>
                  </a:moveTo>
                  <a:lnTo>
                    <a:pt x="0" y="0"/>
                  </a:lnTo>
                  <a:lnTo>
                    <a:pt x="40" y="0"/>
                  </a:lnTo>
                  <a:lnTo>
                    <a:pt x="144" y="275"/>
                  </a:lnTo>
                  <a:lnTo>
                    <a:pt x="144" y="314"/>
                  </a:lnTo>
                  <a:lnTo>
                    <a:pt x="104" y="314"/>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3" name="Freeform 102"/>
            <p:cNvSpPr>
              <a:spLocks/>
            </p:cNvSpPr>
            <p:nvPr/>
          </p:nvSpPr>
          <p:spPr bwMode="auto">
            <a:xfrm>
              <a:off x="1516" y="1203"/>
              <a:ext cx="35" cy="76"/>
            </a:xfrm>
            <a:custGeom>
              <a:avLst/>
              <a:gdLst>
                <a:gd name="T0" fmla="*/ 0 w 140"/>
                <a:gd name="T1" fmla="*/ 0 h 303"/>
                <a:gd name="T2" fmla="*/ 0 w 140"/>
                <a:gd name="T3" fmla="*/ 0 h 303"/>
                <a:gd name="T4" fmla="*/ 0 w 140"/>
                <a:gd name="T5" fmla="*/ 0 h 303"/>
                <a:gd name="T6" fmla="*/ 0 w 140"/>
                <a:gd name="T7" fmla="*/ 0 h 303"/>
                <a:gd name="T8" fmla="*/ 0 w 140"/>
                <a:gd name="T9" fmla="*/ 0 h 303"/>
                <a:gd name="T10" fmla="*/ 0 w 140"/>
                <a:gd name="T11" fmla="*/ 0 h 303"/>
                <a:gd name="T12" fmla="*/ 0 w 140"/>
                <a:gd name="T13" fmla="*/ 0 h 303"/>
                <a:gd name="T14" fmla="*/ 0 60000 65536"/>
                <a:gd name="T15" fmla="*/ 0 60000 65536"/>
                <a:gd name="T16" fmla="*/ 0 60000 65536"/>
                <a:gd name="T17" fmla="*/ 0 60000 65536"/>
                <a:gd name="T18" fmla="*/ 0 60000 65536"/>
                <a:gd name="T19" fmla="*/ 0 60000 65536"/>
                <a:gd name="T20" fmla="*/ 0 60000 65536"/>
                <a:gd name="T21" fmla="*/ 0 w 140"/>
                <a:gd name="T22" fmla="*/ 0 h 303"/>
                <a:gd name="T23" fmla="*/ 140 w 14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03">
                  <a:moveTo>
                    <a:pt x="0" y="39"/>
                  </a:moveTo>
                  <a:lnTo>
                    <a:pt x="0" y="0"/>
                  </a:lnTo>
                  <a:lnTo>
                    <a:pt x="40" y="0"/>
                  </a:lnTo>
                  <a:lnTo>
                    <a:pt x="140" y="263"/>
                  </a:lnTo>
                  <a:lnTo>
                    <a:pt x="140" y="303"/>
                  </a:lnTo>
                  <a:lnTo>
                    <a:pt x="99" y="30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4" name="Freeform 103"/>
            <p:cNvSpPr>
              <a:spLocks/>
            </p:cNvSpPr>
            <p:nvPr/>
          </p:nvSpPr>
          <p:spPr bwMode="auto">
            <a:xfrm>
              <a:off x="1541" y="1269"/>
              <a:ext cx="36" cy="74"/>
            </a:xfrm>
            <a:custGeom>
              <a:avLst/>
              <a:gdLst>
                <a:gd name="T0" fmla="*/ 0 w 145"/>
                <a:gd name="T1" fmla="*/ 0 h 298"/>
                <a:gd name="T2" fmla="*/ 0 w 145"/>
                <a:gd name="T3" fmla="*/ 0 h 298"/>
                <a:gd name="T4" fmla="*/ 0 w 145"/>
                <a:gd name="T5" fmla="*/ 0 h 298"/>
                <a:gd name="T6" fmla="*/ 0 w 145"/>
                <a:gd name="T7" fmla="*/ 0 h 298"/>
                <a:gd name="T8" fmla="*/ 0 w 145"/>
                <a:gd name="T9" fmla="*/ 0 h 298"/>
                <a:gd name="T10" fmla="*/ 0 w 145"/>
                <a:gd name="T11" fmla="*/ 0 h 298"/>
                <a:gd name="T12" fmla="*/ 0 w 145"/>
                <a:gd name="T13" fmla="*/ 0 h 298"/>
                <a:gd name="T14" fmla="*/ 0 60000 65536"/>
                <a:gd name="T15" fmla="*/ 0 60000 65536"/>
                <a:gd name="T16" fmla="*/ 0 60000 65536"/>
                <a:gd name="T17" fmla="*/ 0 60000 65536"/>
                <a:gd name="T18" fmla="*/ 0 60000 65536"/>
                <a:gd name="T19" fmla="*/ 0 60000 65536"/>
                <a:gd name="T20" fmla="*/ 0 60000 65536"/>
                <a:gd name="T21" fmla="*/ 0 w 145"/>
                <a:gd name="T22" fmla="*/ 0 h 298"/>
                <a:gd name="T23" fmla="*/ 145 w 145"/>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98">
                  <a:moveTo>
                    <a:pt x="0" y="40"/>
                  </a:moveTo>
                  <a:lnTo>
                    <a:pt x="0" y="0"/>
                  </a:lnTo>
                  <a:lnTo>
                    <a:pt x="41" y="0"/>
                  </a:lnTo>
                  <a:lnTo>
                    <a:pt x="145" y="259"/>
                  </a:lnTo>
                  <a:lnTo>
                    <a:pt x="145" y="298"/>
                  </a:lnTo>
                  <a:lnTo>
                    <a:pt x="105" y="298"/>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5" name="Freeform 104"/>
            <p:cNvSpPr>
              <a:spLocks/>
            </p:cNvSpPr>
            <p:nvPr/>
          </p:nvSpPr>
          <p:spPr bwMode="auto">
            <a:xfrm>
              <a:off x="1567" y="1333"/>
              <a:ext cx="35" cy="71"/>
            </a:xfrm>
            <a:custGeom>
              <a:avLst/>
              <a:gdLst>
                <a:gd name="T0" fmla="*/ 0 w 139"/>
                <a:gd name="T1" fmla="*/ 0 h 283"/>
                <a:gd name="T2" fmla="*/ 0 w 139"/>
                <a:gd name="T3" fmla="*/ 0 h 283"/>
                <a:gd name="T4" fmla="*/ 0 w 139"/>
                <a:gd name="T5" fmla="*/ 0 h 283"/>
                <a:gd name="T6" fmla="*/ 0 w 139"/>
                <a:gd name="T7" fmla="*/ 0 h 283"/>
                <a:gd name="T8" fmla="*/ 0 w 139"/>
                <a:gd name="T9" fmla="*/ 0 h 283"/>
                <a:gd name="T10" fmla="*/ 0 w 139"/>
                <a:gd name="T11" fmla="*/ 0 h 283"/>
                <a:gd name="T12" fmla="*/ 0 w 139"/>
                <a:gd name="T13" fmla="*/ 0 h 283"/>
                <a:gd name="T14" fmla="*/ 0 60000 65536"/>
                <a:gd name="T15" fmla="*/ 0 60000 65536"/>
                <a:gd name="T16" fmla="*/ 0 60000 65536"/>
                <a:gd name="T17" fmla="*/ 0 60000 65536"/>
                <a:gd name="T18" fmla="*/ 0 60000 65536"/>
                <a:gd name="T19" fmla="*/ 0 60000 65536"/>
                <a:gd name="T20" fmla="*/ 0 60000 65536"/>
                <a:gd name="T21" fmla="*/ 0 w 139"/>
                <a:gd name="T22" fmla="*/ 0 h 283"/>
                <a:gd name="T23" fmla="*/ 139 w 139"/>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83">
                  <a:moveTo>
                    <a:pt x="0" y="39"/>
                  </a:moveTo>
                  <a:lnTo>
                    <a:pt x="0" y="0"/>
                  </a:lnTo>
                  <a:lnTo>
                    <a:pt x="40" y="0"/>
                  </a:lnTo>
                  <a:lnTo>
                    <a:pt x="139" y="243"/>
                  </a:lnTo>
                  <a:lnTo>
                    <a:pt x="139" y="283"/>
                  </a:lnTo>
                  <a:lnTo>
                    <a:pt x="100" y="28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6" name="Freeform 105"/>
            <p:cNvSpPr>
              <a:spLocks/>
            </p:cNvSpPr>
            <p:nvPr/>
          </p:nvSpPr>
          <p:spPr bwMode="auto">
            <a:xfrm>
              <a:off x="1592" y="1394"/>
              <a:ext cx="36" cy="70"/>
            </a:xfrm>
            <a:custGeom>
              <a:avLst/>
              <a:gdLst>
                <a:gd name="T0" fmla="*/ 0 w 144"/>
                <a:gd name="T1" fmla="*/ 0 h 279"/>
                <a:gd name="T2" fmla="*/ 0 w 144"/>
                <a:gd name="T3" fmla="*/ 0 h 279"/>
                <a:gd name="T4" fmla="*/ 0 w 144"/>
                <a:gd name="T5" fmla="*/ 0 h 279"/>
                <a:gd name="T6" fmla="*/ 0 w 144"/>
                <a:gd name="T7" fmla="*/ 0 h 279"/>
                <a:gd name="T8" fmla="*/ 0 w 144"/>
                <a:gd name="T9" fmla="*/ 0 h 279"/>
                <a:gd name="T10" fmla="*/ 0 w 144"/>
                <a:gd name="T11" fmla="*/ 0 h 279"/>
                <a:gd name="T12" fmla="*/ 0 w 144"/>
                <a:gd name="T13" fmla="*/ 0 h 279"/>
                <a:gd name="T14" fmla="*/ 0 60000 65536"/>
                <a:gd name="T15" fmla="*/ 0 60000 65536"/>
                <a:gd name="T16" fmla="*/ 0 60000 65536"/>
                <a:gd name="T17" fmla="*/ 0 60000 65536"/>
                <a:gd name="T18" fmla="*/ 0 60000 65536"/>
                <a:gd name="T19" fmla="*/ 0 60000 65536"/>
                <a:gd name="T20" fmla="*/ 0 60000 65536"/>
                <a:gd name="T21" fmla="*/ 0 w 144"/>
                <a:gd name="T22" fmla="*/ 0 h 279"/>
                <a:gd name="T23" fmla="*/ 144 w 144"/>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79">
                  <a:moveTo>
                    <a:pt x="0" y="40"/>
                  </a:moveTo>
                  <a:lnTo>
                    <a:pt x="0" y="0"/>
                  </a:lnTo>
                  <a:lnTo>
                    <a:pt x="39" y="0"/>
                  </a:lnTo>
                  <a:lnTo>
                    <a:pt x="144" y="239"/>
                  </a:lnTo>
                  <a:lnTo>
                    <a:pt x="144" y="279"/>
                  </a:lnTo>
                  <a:lnTo>
                    <a:pt x="105" y="27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7" name="Freeform 106"/>
            <p:cNvSpPr>
              <a:spLocks/>
            </p:cNvSpPr>
            <p:nvPr/>
          </p:nvSpPr>
          <p:spPr bwMode="auto">
            <a:xfrm>
              <a:off x="1618" y="1454"/>
              <a:ext cx="36" cy="68"/>
            </a:xfrm>
            <a:custGeom>
              <a:avLst/>
              <a:gdLst>
                <a:gd name="T0" fmla="*/ 0 w 143"/>
                <a:gd name="T1" fmla="*/ 0 h 274"/>
                <a:gd name="T2" fmla="*/ 0 w 143"/>
                <a:gd name="T3" fmla="*/ 0 h 274"/>
                <a:gd name="T4" fmla="*/ 0 w 143"/>
                <a:gd name="T5" fmla="*/ 0 h 274"/>
                <a:gd name="T6" fmla="*/ 0 w 143"/>
                <a:gd name="T7" fmla="*/ 0 h 274"/>
                <a:gd name="T8" fmla="*/ 0 w 143"/>
                <a:gd name="T9" fmla="*/ 0 h 274"/>
                <a:gd name="T10" fmla="*/ 0 w 143"/>
                <a:gd name="T11" fmla="*/ 0 h 274"/>
                <a:gd name="T12" fmla="*/ 0 w 143"/>
                <a:gd name="T13" fmla="*/ 0 h 274"/>
                <a:gd name="T14" fmla="*/ 0 60000 65536"/>
                <a:gd name="T15" fmla="*/ 0 60000 65536"/>
                <a:gd name="T16" fmla="*/ 0 60000 65536"/>
                <a:gd name="T17" fmla="*/ 0 60000 65536"/>
                <a:gd name="T18" fmla="*/ 0 60000 65536"/>
                <a:gd name="T19" fmla="*/ 0 60000 65536"/>
                <a:gd name="T20" fmla="*/ 0 60000 65536"/>
                <a:gd name="T21" fmla="*/ 0 w 143"/>
                <a:gd name="T22" fmla="*/ 0 h 274"/>
                <a:gd name="T23" fmla="*/ 143 w 143"/>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4">
                  <a:moveTo>
                    <a:pt x="0" y="40"/>
                  </a:moveTo>
                  <a:lnTo>
                    <a:pt x="0" y="0"/>
                  </a:lnTo>
                  <a:lnTo>
                    <a:pt x="39" y="0"/>
                  </a:lnTo>
                  <a:lnTo>
                    <a:pt x="143" y="234"/>
                  </a:lnTo>
                  <a:lnTo>
                    <a:pt x="143" y="274"/>
                  </a:lnTo>
                  <a:lnTo>
                    <a:pt x="104" y="27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8" name="Freeform 107"/>
            <p:cNvSpPr>
              <a:spLocks/>
            </p:cNvSpPr>
            <p:nvPr/>
          </p:nvSpPr>
          <p:spPr bwMode="auto">
            <a:xfrm>
              <a:off x="1644" y="1513"/>
              <a:ext cx="35" cy="64"/>
            </a:xfrm>
            <a:custGeom>
              <a:avLst/>
              <a:gdLst>
                <a:gd name="T0" fmla="*/ 0 w 140"/>
                <a:gd name="T1" fmla="*/ 0 h 259"/>
                <a:gd name="T2" fmla="*/ 0 w 140"/>
                <a:gd name="T3" fmla="*/ 0 h 259"/>
                <a:gd name="T4" fmla="*/ 0 w 140"/>
                <a:gd name="T5" fmla="*/ 0 h 259"/>
                <a:gd name="T6" fmla="*/ 0 w 140"/>
                <a:gd name="T7" fmla="*/ 0 h 259"/>
                <a:gd name="T8" fmla="*/ 0 w 140"/>
                <a:gd name="T9" fmla="*/ 0 h 259"/>
                <a:gd name="T10" fmla="*/ 0 w 140"/>
                <a:gd name="T11" fmla="*/ 0 h 259"/>
                <a:gd name="T12" fmla="*/ 0 w 140"/>
                <a:gd name="T13" fmla="*/ 0 h 259"/>
                <a:gd name="T14" fmla="*/ 0 60000 65536"/>
                <a:gd name="T15" fmla="*/ 0 60000 65536"/>
                <a:gd name="T16" fmla="*/ 0 60000 65536"/>
                <a:gd name="T17" fmla="*/ 0 60000 65536"/>
                <a:gd name="T18" fmla="*/ 0 60000 65536"/>
                <a:gd name="T19" fmla="*/ 0 60000 65536"/>
                <a:gd name="T20" fmla="*/ 0 60000 65536"/>
                <a:gd name="T21" fmla="*/ 0 w 140"/>
                <a:gd name="T22" fmla="*/ 0 h 259"/>
                <a:gd name="T23" fmla="*/ 140 w 140"/>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59">
                  <a:moveTo>
                    <a:pt x="0" y="40"/>
                  </a:moveTo>
                  <a:lnTo>
                    <a:pt x="0" y="0"/>
                  </a:lnTo>
                  <a:lnTo>
                    <a:pt x="39" y="0"/>
                  </a:lnTo>
                  <a:lnTo>
                    <a:pt x="140" y="219"/>
                  </a:lnTo>
                  <a:lnTo>
                    <a:pt x="140" y="259"/>
                  </a:lnTo>
                  <a:lnTo>
                    <a:pt x="99" y="2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69" name="Freeform 108"/>
            <p:cNvSpPr>
              <a:spLocks/>
            </p:cNvSpPr>
            <p:nvPr/>
          </p:nvSpPr>
          <p:spPr bwMode="auto">
            <a:xfrm>
              <a:off x="1669" y="1567"/>
              <a:ext cx="36" cy="64"/>
            </a:xfrm>
            <a:custGeom>
              <a:avLst/>
              <a:gdLst>
                <a:gd name="T0" fmla="*/ 0 w 145"/>
                <a:gd name="T1" fmla="*/ 0 h 254"/>
                <a:gd name="T2" fmla="*/ 0 w 145"/>
                <a:gd name="T3" fmla="*/ 0 h 254"/>
                <a:gd name="T4" fmla="*/ 0 w 145"/>
                <a:gd name="T5" fmla="*/ 0 h 254"/>
                <a:gd name="T6" fmla="*/ 0 w 145"/>
                <a:gd name="T7" fmla="*/ 0 h 254"/>
                <a:gd name="T8" fmla="*/ 0 w 145"/>
                <a:gd name="T9" fmla="*/ 0 h 254"/>
                <a:gd name="T10" fmla="*/ 0 w 145"/>
                <a:gd name="T11" fmla="*/ 0 h 254"/>
                <a:gd name="T12" fmla="*/ 0 w 145"/>
                <a:gd name="T13" fmla="*/ 0 h 254"/>
                <a:gd name="T14" fmla="*/ 0 60000 65536"/>
                <a:gd name="T15" fmla="*/ 0 60000 65536"/>
                <a:gd name="T16" fmla="*/ 0 60000 65536"/>
                <a:gd name="T17" fmla="*/ 0 60000 65536"/>
                <a:gd name="T18" fmla="*/ 0 60000 65536"/>
                <a:gd name="T19" fmla="*/ 0 60000 65536"/>
                <a:gd name="T20" fmla="*/ 0 60000 65536"/>
                <a:gd name="T21" fmla="*/ 0 w 145"/>
                <a:gd name="T22" fmla="*/ 0 h 254"/>
                <a:gd name="T23" fmla="*/ 145 w 145"/>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54">
                  <a:moveTo>
                    <a:pt x="0" y="40"/>
                  </a:moveTo>
                  <a:lnTo>
                    <a:pt x="0" y="0"/>
                  </a:lnTo>
                  <a:lnTo>
                    <a:pt x="41" y="0"/>
                  </a:lnTo>
                  <a:lnTo>
                    <a:pt x="145" y="214"/>
                  </a:lnTo>
                  <a:lnTo>
                    <a:pt x="145" y="254"/>
                  </a:lnTo>
                  <a:lnTo>
                    <a:pt x="105" y="2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0" name="Freeform 109"/>
            <p:cNvSpPr>
              <a:spLocks/>
            </p:cNvSpPr>
            <p:nvPr/>
          </p:nvSpPr>
          <p:spPr bwMode="auto">
            <a:xfrm>
              <a:off x="1695" y="1621"/>
              <a:ext cx="35" cy="61"/>
            </a:xfrm>
            <a:custGeom>
              <a:avLst/>
              <a:gdLst>
                <a:gd name="T0" fmla="*/ 0 w 139"/>
                <a:gd name="T1" fmla="*/ 0 h 243"/>
                <a:gd name="T2" fmla="*/ 0 w 139"/>
                <a:gd name="T3" fmla="*/ 0 h 243"/>
                <a:gd name="T4" fmla="*/ 0 w 139"/>
                <a:gd name="T5" fmla="*/ 0 h 243"/>
                <a:gd name="T6" fmla="*/ 0 w 139"/>
                <a:gd name="T7" fmla="*/ 0 h 243"/>
                <a:gd name="T8" fmla="*/ 0 w 139"/>
                <a:gd name="T9" fmla="*/ 0 h 243"/>
                <a:gd name="T10" fmla="*/ 0 w 139"/>
                <a:gd name="T11" fmla="*/ 0 h 243"/>
                <a:gd name="T12" fmla="*/ 0 w 139"/>
                <a:gd name="T13" fmla="*/ 0 h 243"/>
                <a:gd name="T14" fmla="*/ 0 60000 65536"/>
                <a:gd name="T15" fmla="*/ 0 60000 65536"/>
                <a:gd name="T16" fmla="*/ 0 60000 65536"/>
                <a:gd name="T17" fmla="*/ 0 60000 65536"/>
                <a:gd name="T18" fmla="*/ 0 60000 65536"/>
                <a:gd name="T19" fmla="*/ 0 60000 65536"/>
                <a:gd name="T20" fmla="*/ 0 60000 65536"/>
                <a:gd name="T21" fmla="*/ 0 w 139"/>
                <a:gd name="T22" fmla="*/ 0 h 243"/>
                <a:gd name="T23" fmla="*/ 139 w 139"/>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43">
                  <a:moveTo>
                    <a:pt x="0" y="40"/>
                  </a:moveTo>
                  <a:lnTo>
                    <a:pt x="0" y="0"/>
                  </a:lnTo>
                  <a:lnTo>
                    <a:pt x="40" y="0"/>
                  </a:lnTo>
                  <a:lnTo>
                    <a:pt x="139" y="204"/>
                  </a:lnTo>
                  <a:lnTo>
                    <a:pt x="139" y="243"/>
                  </a:lnTo>
                  <a:lnTo>
                    <a:pt x="99" y="243"/>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1" name="Freeform 110"/>
            <p:cNvSpPr>
              <a:spLocks/>
            </p:cNvSpPr>
            <p:nvPr/>
          </p:nvSpPr>
          <p:spPr bwMode="auto">
            <a:xfrm>
              <a:off x="1720" y="1672"/>
              <a:ext cx="36" cy="58"/>
            </a:xfrm>
            <a:custGeom>
              <a:avLst/>
              <a:gdLst>
                <a:gd name="T0" fmla="*/ 0 w 145"/>
                <a:gd name="T1" fmla="*/ 0 h 234"/>
                <a:gd name="T2" fmla="*/ 0 w 145"/>
                <a:gd name="T3" fmla="*/ 0 h 234"/>
                <a:gd name="T4" fmla="*/ 0 w 145"/>
                <a:gd name="T5" fmla="*/ 0 h 234"/>
                <a:gd name="T6" fmla="*/ 0 w 145"/>
                <a:gd name="T7" fmla="*/ 0 h 234"/>
                <a:gd name="T8" fmla="*/ 0 w 145"/>
                <a:gd name="T9" fmla="*/ 0 h 234"/>
                <a:gd name="T10" fmla="*/ 0 w 145"/>
                <a:gd name="T11" fmla="*/ 0 h 234"/>
                <a:gd name="T12" fmla="*/ 0 w 145"/>
                <a:gd name="T13" fmla="*/ 0 h 234"/>
                <a:gd name="T14" fmla="*/ 0 60000 65536"/>
                <a:gd name="T15" fmla="*/ 0 60000 65536"/>
                <a:gd name="T16" fmla="*/ 0 60000 65536"/>
                <a:gd name="T17" fmla="*/ 0 60000 65536"/>
                <a:gd name="T18" fmla="*/ 0 60000 65536"/>
                <a:gd name="T19" fmla="*/ 0 60000 65536"/>
                <a:gd name="T20" fmla="*/ 0 60000 65536"/>
                <a:gd name="T21" fmla="*/ 0 w 145"/>
                <a:gd name="T22" fmla="*/ 0 h 234"/>
                <a:gd name="T23" fmla="*/ 145 w 145"/>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34">
                  <a:moveTo>
                    <a:pt x="0" y="39"/>
                  </a:moveTo>
                  <a:lnTo>
                    <a:pt x="0" y="0"/>
                  </a:lnTo>
                  <a:lnTo>
                    <a:pt x="40" y="0"/>
                  </a:lnTo>
                  <a:lnTo>
                    <a:pt x="145" y="195"/>
                  </a:lnTo>
                  <a:lnTo>
                    <a:pt x="145" y="234"/>
                  </a:lnTo>
                  <a:lnTo>
                    <a:pt x="104" y="23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2" name="Freeform 111"/>
            <p:cNvSpPr>
              <a:spLocks/>
            </p:cNvSpPr>
            <p:nvPr/>
          </p:nvSpPr>
          <p:spPr bwMode="auto">
            <a:xfrm>
              <a:off x="1746" y="1720"/>
              <a:ext cx="35" cy="56"/>
            </a:xfrm>
            <a:custGeom>
              <a:avLst/>
              <a:gdLst>
                <a:gd name="T0" fmla="*/ 0 w 140"/>
                <a:gd name="T1" fmla="*/ 0 h 223"/>
                <a:gd name="T2" fmla="*/ 0 w 140"/>
                <a:gd name="T3" fmla="*/ 0 h 223"/>
                <a:gd name="T4" fmla="*/ 0 w 140"/>
                <a:gd name="T5" fmla="*/ 0 h 223"/>
                <a:gd name="T6" fmla="*/ 0 w 140"/>
                <a:gd name="T7" fmla="*/ 0 h 223"/>
                <a:gd name="T8" fmla="*/ 0 w 140"/>
                <a:gd name="T9" fmla="*/ 0 h 223"/>
                <a:gd name="T10" fmla="*/ 0 w 140"/>
                <a:gd name="T11" fmla="*/ 0 h 223"/>
                <a:gd name="T12" fmla="*/ 0 w 140"/>
                <a:gd name="T13" fmla="*/ 0 h 223"/>
                <a:gd name="T14" fmla="*/ 0 60000 65536"/>
                <a:gd name="T15" fmla="*/ 0 60000 65536"/>
                <a:gd name="T16" fmla="*/ 0 60000 65536"/>
                <a:gd name="T17" fmla="*/ 0 60000 65536"/>
                <a:gd name="T18" fmla="*/ 0 60000 65536"/>
                <a:gd name="T19" fmla="*/ 0 60000 65536"/>
                <a:gd name="T20" fmla="*/ 0 60000 65536"/>
                <a:gd name="T21" fmla="*/ 0 w 140"/>
                <a:gd name="T22" fmla="*/ 0 h 223"/>
                <a:gd name="T23" fmla="*/ 140 w 140"/>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23">
                  <a:moveTo>
                    <a:pt x="0" y="39"/>
                  </a:moveTo>
                  <a:lnTo>
                    <a:pt x="0" y="0"/>
                  </a:lnTo>
                  <a:lnTo>
                    <a:pt x="41" y="0"/>
                  </a:lnTo>
                  <a:lnTo>
                    <a:pt x="140" y="183"/>
                  </a:lnTo>
                  <a:lnTo>
                    <a:pt x="140" y="223"/>
                  </a:lnTo>
                  <a:lnTo>
                    <a:pt x="101" y="22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3" name="Freeform 112"/>
            <p:cNvSpPr>
              <a:spLocks/>
            </p:cNvSpPr>
            <p:nvPr/>
          </p:nvSpPr>
          <p:spPr bwMode="auto">
            <a:xfrm>
              <a:off x="1771" y="1766"/>
              <a:ext cx="36" cy="55"/>
            </a:xfrm>
            <a:custGeom>
              <a:avLst/>
              <a:gdLst>
                <a:gd name="T0" fmla="*/ 0 w 144"/>
                <a:gd name="T1" fmla="*/ 0 h 219"/>
                <a:gd name="T2" fmla="*/ 0 w 144"/>
                <a:gd name="T3" fmla="*/ 0 h 219"/>
                <a:gd name="T4" fmla="*/ 0 w 144"/>
                <a:gd name="T5" fmla="*/ 0 h 219"/>
                <a:gd name="T6" fmla="*/ 0 w 144"/>
                <a:gd name="T7" fmla="*/ 0 h 219"/>
                <a:gd name="T8" fmla="*/ 0 w 144"/>
                <a:gd name="T9" fmla="*/ 0 h 219"/>
                <a:gd name="T10" fmla="*/ 0 w 144"/>
                <a:gd name="T11" fmla="*/ 0 h 219"/>
                <a:gd name="T12" fmla="*/ 0 w 144"/>
                <a:gd name="T13" fmla="*/ 0 h 219"/>
                <a:gd name="T14" fmla="*/ 0 60000 65536"/>
                <a:gd name="T15" fmla="*/ 0 60000 65536"/>
                <a:gd name="T16" fmla="*/ 0 60000 65536"/>
                <a:gd name="T17" fmla="*/ 0 60000 65536"/>
                <a:gd name="T18" fmla="*/ 0 60000 65536"/>
                <a:gd name="T19" fmla="*/ 0 60000 65536"/>
                <a:gd name="T20" fmla="*/ 0 60000 65536"/>
                <a:gd name="T21" fmla="*/ 0 w 144"/>
                <a:gd name="T22" fmla="*/ 0 h 219"/>
                <a:gd name="T23" fmla="*/ 144 w 14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19">
                  <a:moveTo>
                    <a:pt x="0" y="40"/>
                  </a:moveTo>
                  <a:lnTo>
                    <a:pt x="0" y="0"/>
                  </a:lnTo>
                  <a:lnTo>
                    <a:pt x="39" y="0"/>
                  </a:lnTo>
                  <a:lnTo>
                    <a:pt x="144" y="180"/>
                  </a:lnTo>
                  <a:lnTo>
                    <a:pt x="144" y="219"/>
                  </a:lnTo>
                  <a:lnTo>
                    <a:pt x="104" y="21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4" name="Freeform 113"/>
            <p:cNvSpPr>
              <a:spLocks/>
            </p:cNvSpPr>
            <p:nvPr/>
          </p:nvSpPr>
          <p:spPr bwMode="auto">
            <a:xfrm>
              <a:off x="1797"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0" y="39"/>
                  </a:moveTo>
                  <a:lnTo>
                    <a:pt x="0" y="0"/>
                  </a:lnTo>
                  <a:lnTo>
                    <a:pt x="40" y="0"/>
                  </a:lnTo>
                  <a:lnTo>
                    <a:pt x="144" y="168"/>
                  </a:lnTo>
                  <a:lnTo>
                    <a:pt x="144" y="209"/>
                  </a:lnTo>
                  <a:lnTo>
                    <a:pt x="105" y="20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5" name="Freeform 114"/>
            <p:cNvSpPr>
              <a:spLocks/>
            </p:cNvSpPr>
            <p:nvPr/>
          </p:nvSpPr>
          <p:spPr bwMode="auto">
            <a:xfrm>
              <a:off x="1823"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0" y="41"/>
                  </a:moveTo>
                  <a:lnTo>
                    <a:pt x="0" y="0"/>
                  </a:lnTo>
                  <a:lnTo>
                    <a:pt x="39" y="0"/>
                  </a:lnTo>
                  <a:lnTo>
                    <a:pt x="139" y="160"/>
                  </a:lnTo>
                  <a:lnTo>
                    <a:pt x="139" y="199"/>
                  </a:lnTo>
                  <a:lnTo>
                    <a:pt x="99" y="199"/>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6" name="Freeform 115"/>
            <p:cNvSpPr>
              <a:spLocks/>
            </p:cNvSpPr>
            <p:nvPr/>
          </p:nvSpPr>
          <p:spPr bwMode="auto">
            <a:xfrm>
              <a:off x="1848" y="1893"/>
              <a:ext cx="36" cy="49"/>
            </a:xfrm>
            <a:custGeom>
              <a:avLst/>
              <a:gdLst>
                <a:gd name="T0" fmla="*/ 0 w 145"/>
                <a:gd name="T1" fmla="*/ 0 h 194"/>
                <a:gd name="T2" fmla="*/ 0 w 145"/>
                <a:gd name="T3" fmla="*/ 0 h 194"/>
                <a:gd name="T4" fmla="*/ 0 w 145"/>
                <a:gd name="T5" fmla="*/ 0 h 194"/>
                <a:gd name="T6" fmla="*/ 0 w 145"/>
                <a:gd name="T7" fmla="*/ 0 h 194"/>
                <a:gd name="T8" fmla="*/ 0 w 145"/>
                <a:gd name="T9" fmla="*/ 0 h 194"/>
                <a:gd name="T10" fmla="*/ 0 w 145"/>
                <a:gd name="T11" fmla="*/ 0 h 194"/>
                <a:gd name="T12" fmla="*/ 0 w 145"/>
                <a:gd name="T13" fmla="*/ 0 h 194"/>
                <a:gd name="T14" fmla="*/ 0 60000 65536"/>
                <a:gd name="T15" fmla="*/ 0 60000 65536"/>
                <a:gd name="T16" fmla="*/ 0 60000 65536"/>
                <a:gd name="T17" fmla="*/ 0 60000 65536"/>
                <a:gd name="T18" fmla="*/ 0 60000 65536"/>
                <a:gd name="T19" fmla="*/ 0 60000 65536"/>
                <a:gd name="T20" fmla="*/ 0 60000 65536"/>
                <a:gd name="T21" fmla="*/ 0 w 145"/>
                <a:gd name="T22" fmla="*/ 0 h 194"/>
                <a:gd name="T23" fmla="*/ 145 w 14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4">
                  <a:moveTo>
                    <a:pt x="0" y="39"/>
                  </a:moveTo>
                  <a:lnTo>
                    <a:pt x="0" y="0"/>
                  </a:lnTo>
                  <a:lnTo>
                    <a:pt x="40" y="0"/>
                  </a:lnTo>
                  <a:lnTo>
                    <a:pt x="145" y="154"/>
                  </a:lnTo>
                  <a:lnTo>
                    <a:pt x="145" y="194"/>
                  </a:lnTo>
                  <a:lnTo>
                    <a:pt x="104" y="19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7" name="Freeform 116"/>
            <p:cNvSpPr>
              <a:spLocks/>
            </p:cNvSpPr>
            <p:nvPr/>
          </p:nvSpPr>
          <p:spPr bwMode="auto">
            <a:xfrm>
              <a:off x="1874"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0" y="40"/>
                  </a:moveTo>
                  <a:lnTo>
                    <a:pt x="0" y="0"/>
                  </a:lnTo>
                  <a:lnTo>
                    <a:pt x="41" y="0"/>
                  </a:lnTo>
                  <a:lnTo>
                    <a:pt x="140" y="145"/>
                  </a:lnTo>
                  <a:lnTo>
                    <a:pt x="140" y="184"/>
                  </a:lnTo>
                  <a:lnTo>
                    <a:pt x="101" y="18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8" name="Freeform 117"/>
            <p:cNvSpPr>
              <a:spLocks/>
            </p:cNvSpPr>
            <p:nvPr/>
          </p:nvSpPr>
          <p:spPr bwMode="auto">
            <a:xfrm>
              <a:off x="1899" y="1968"/>
              <a:ext cx="37" cy="43"/>
            </a:xfrm>
            <a:custGeom>
              <a:avLst/>
              <a:gdLst>
                <a:gd name="T0" fmla="*/ 0 w 144"/>
                <a:gd name="T1" fmla="*/ 0 h 173"/>
                <a:gd name="T2" fmla="*/ 0 w 144"/>
                <a:gd name="T3" fmla="*/ 0 h 173"/>
                <a:gd name="T4" fmla="*/ 0 w 144"/>
                <a:gd name="T5" fmla="*/ 0 h 173"/>
                <a:gd name="T6" fmla="*/ 0 w 144"/>
                <a:gd name="T7" fmla="*/ 0 h 173"/>
                <a:gd name="T8" fmla="*/ 0 w 144"/>
                <a:gd name="T9" fmla="*/ 0 h 173"/>
                <a:gd name="T10" fmla="*/ 0 w 144"/>
                <a:gd name="T11" fmla="*/ 0 h 173"/>
                <a:gd name="T12" fmla="*/ 0 w 144"/>
                <a:gd name="T13" fmla="*/ 0 h 173"/>
                <a:gd name="T14" fmla="*/ 0 60000 65536"/>
                <a:gd name="T15" fmla="*/ 0 60000 65536"/>
                <a:gd name="T16" fmla="*/ 0 60000 65536"/>
                <a:gd name="T17" fmla="*/ 0 60000 65536"/>
                <a:gd name="T18" fmla="*/ 0 60000 65536"/>
                <a:gd name="T19" fmla="*/ 0 60000 65536"/>
                <a:gd name="T20" fmla="*/ 0 60000 65536"/>
                <a:gd name="T21" fmla="*/ 0 w 144"/>
                <a:gd name="T22" fmla="*/ 0 h 173"/>
                <a:gd name="T23" fmla="*/ 144 w 14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73">
                  <a:moveTo>
                    <a:pt x="0" y="39"/>
                  </a:moveTo>
                  <a:lnTo>
                    <a:pt x="0" y="0"/>
                  </a:lnTo>
                  <a:lnTo>
                    <a:pt x="39" y="0"/>
                  </a:lnTo>
                  <a:lnTo>
                    <a:pt x="144" y="133"/>
                  </a:lnTo>
                  <a:lnTo>
                    <a:pt x="144" y="173"/>
                  </a:lnTo>
                  <a:lnTo>
                    <a:pt x="104" y="17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79" name="Freeform 118"/>
            <p:cNvSpPr>
              <a:spLocks/>
            </p:cNvSpPr>
            <p:nvPr/>
          </p:nvSpPr>
          <p:spPr bwMode="auto">
            <a:xfrm>
              <a:off x="1925" y="2001"/>
              <a:ext cx="35" cy="42"/>
            </a:xfrm>
            <a:custGeom>
              <a:avLst/>
              <a:gdLst>
                <a:gd name="T0" fmla="*/ 0 w 139"/>
                <a:gd name="T1" fmla="*/ 0 h 165"/>
                <a:gd name="T2" fmla="*/ 0 w 139"/>
                <a:gd name="T3" fmla="*/ 0 h 165"/>
                <a:gd name="T4" fmla="*/ 0 w 139"/>
                <a:gd name="T5" fmla="*/ 0 h 165"/>
                <a:gd name="T6" fmla="*/ 0 w 139"/>
                <a:gd name="T7" fmla="*/ 0 h 165"/>
                <a:gd name="T8" fmla="*/ 0 w 139"/>
                <a:gd name="T9" fmla="*/ 0 h 165"/>
                <a:gd name="T10" fmla="*/ 0 w 139"/>
                <a:gd name="T11" fmla="*/ 0 h 165"/>
                <a:gd name="T12" fmla="*/ 0 w 139"/>
                <a:gd name="T13" fmla="*/ 0 h 165"/>
                <a:gd name="T14" fmla="*/ 0 60000 65536"/>
                <a:gd name="T15" fmla="*/ 0 60000 65536"/>
                <a:gd name="T16" fmla="*/ 0 60000 65536"/>
                <a:gd name="T17" fmla="*/ 0 60000 65536"/>
                <a:gd name="T18" fmla="*/ 0 60000 65536"/>
                <a:gd name="T19" fmla="*/ 0 60000 65536"/>
                <a:gd name="T20" fmla="*/ 0 60000 65536"/>
                <a:gd name="T21" fmla="*/ 0 w 139"/>
                <a:gd name="T22" fmla="*/ 0 h 165"/>
                <a:gd name="T23" fmla="*/ 139 w 139"/>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65">
                  <a:moveTo>
                    <a:pt x="0" y="40"/>
                  </a:moveTo>
                  <a:lnTo>
                    <a:pt x="0" y="0"/>
                  </a:lnTo>
                  <a:lnTo>
                    <a:pt x="40" y="0"/>
                  </a:lnTo>
                  <a:lnTo>
                    <a:pt x="139" y="125"/>
                  </a:lnTo>
                  <a:lnTo>
                    <a:pt x="139" y="165"/>
                  </a:lnTo>
                  <a:lnTo>
                    <a:pt x="100" y="16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0" name="Freeform 119"/>
            <p:cNvSpPr>
              <a:spLocks/>
            </p:cNvSpPr>
            <p:nvPr/>
          </p:nvSpPr>
          <p:spPr bwMode="auto">
            <a:xfrm>
              <a:off x="1950" y="2032"/>
              <a:ext cx="36" cy="39"/>
            </a:xfrm>
            <a:custGeom>
              <a:avLst/>
              <a:gdLst>
                <a:gd name="T0" fmla="*/ 0 w 143"/>
                <a:gd name="T1" fmla="*/ 0 h 154"/>
                <a:gd name="T2" fmla="*/ 0 w 143"/>
                <a:gd name="T3" fmla="*/ 0 h 154"/>
                <a:gd name="T4" fmla="*/ 0 w 143"/>
                <a:gd name="T5" fmla="*/ 0 h 154"/>
                <a:gd name="T6" fmla="*/ 0 w 143"/>
                <a:gd name="T7" fmla="*/ 0 h 154"/>
                <a:gd name="T8" fmla="*/ 0 w 143"/>
                <a:gd name="T9" fmla="*/ 0 h 154"/>
                <a:gd name="T10" fmla="*/ 0 w 143"/>
                <a:gd name="T11" fmla="*/ 0 h 154"/>
                <a:gd name="T12" fmla="*/ 0 w 143"/>
                <a:gd name="T13" fmla="*/ 0 h 154"/>
                <a:gd name="T14" fmla="*/ 0 60000 65536"/>
                <a:gd name="T15" fmla="*/ 0 60000 65536"/>
                <a:gd name="T16" fmla="*/ 0 60000 65536"/>
                <a:gd name="T17" fmla="*/ 0 60000 65536"/>
                <a:gd name="T18" fmla="*/ 0 60000 65536"/>
                <a:gd name="T19" fmla="*/ 0 60000 65536"/>
                <a:gd name="T20" fmla="*/ 0 60000 65536"/>
                <a:gd name="T21" fmla="*/ 0 w 143"/>
                <a:gd name="T22" fmla="*/ 0 h 154"/>
                <a:gd name="T23" fmla="*/ 143 w 143"/>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4">
                  <a:moveTo>
                    <a:pt x="0" y="40"/>
                  </a:moveTo>
                  <a:lnTo>
                    <a:pt x="0" y="0"/>
                  </a:lnTo>
                  <a:lnTo>
                    <a:pt x="39" y="0"/>
                  </a:lnTo>
                  <a:lnTo>
                    <a:pt x="143" y="114"/>
                  </a:lnTo>
                  <a:lnTo>
                    <a:pt x="143" y="154"/>
                  </a:lnTo>
                  <a:lnTo>
                    <a:pt x="104" y="1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1" name="Freeform 120"/>
            <p:cNvSpPr>
              <a:spLocks/>
            </p:cNvSpPr>
            <p:nvPr/>
          </p:nvSpPr>
          <p:spPr bwMode="auto">
            <a:xfrm>
              <a:off x="1976" y="2061"/>
              <a:ext cx="37" cy="37"/>
            </a:xfrm>
            <a:custGeom>
              <a:avLst/>
              <a:gdLst>
                <a:gd name="T0" fmla="*/ 0 w 144"/>
                <a:gd name="T1" fmla="*/ 0 h 150"/>
                <a:gd name="T2" fmla="*/ 0 w 144"/>
                <a:gd name="T3" fmla="*/ 0 h 150"/>
                <a:gd name="T4" fmla="*/ 0 w 144"/>
                <a:gd name="T5" fmla="*/ 0 h 150"/>
                <a:gd name="T6" fmla="*/ 0 w 144"/>
                <a:gd name="T7" fmla="*/ 0 h 150"/>
                <a:gd name="T8" fmla="*/ 0 w 144"/>
                <a:gd name="T9" fmla="*/ 0 h 150"/>
                <a:gd name="T10" fmla="*/ 0 w 144"/>
                <a:gd name="T11" fmla="*/ 0 h 150"/>
                <a:gd name="T12" fmla="*/ 0 w 144"/>
                <a:gd name="T13" fmla="*/ 0 h 150"/>
                <a:gd name="T14" fmla="*/ 0 60000 65536"/>
                <a:gd name="T15" fmla="*/ 0 60000 65536"/>
                <a:gd name="T16" fmla="*/ 0 60000 65536"/>
                <a:gd name="T17" fmla="*/ 0 60000 65536"/>
                <a:gd name="T18" fmla="*/ 0 60000 65536"/>
                <a:gd name="T19" fmla="*/ 0 60000 65536"/>
                <a:gd name="T20" fmla="*/ 0 60000 65536"/>
                <a:gd name="T21" fmla="*/ 0 w 144"/>
                <a:gd name="T22" fmla="*/ 0 h 150"/>
                <a:gd name="T23" fmla="*/ 144 w 14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50">
                  <a:moveTo>
                    <a:pt x="0" y="40"/>
                  </a:moveTo>
                  <a:lnTo>
                    <a:pt x="0" y="0"/>
                  </a:lnTo>
                  <a:lnTo>
                    <a:pt x="39" y="0"/>
                  </a:lnTo>
                  <a:lnTo>
                    <a:pt x="144" y="110"/>
                  </a:lnTo>
                  <a:lnTo>
                    <a:pt x="144" y="150"/>
                  </a:lnTo>
                  <a:lnTo>
                    <a:pt x="104" y="15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2" name="Freeform 121"/>
            <p:cNvSpPr>
              <a:spLocks/>
            </p:cNvSpPr>
            <p:nvPr/>
          </p:nvSpPr>
          <p:spPr bwMode="auto">
            <a:xfrm>
              <a:off x="2002"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0" y="40"/>
                  </a:moveTo>
                  <a:lnTo>
                    <a:pt x="0" y="0"/>
                  </a:lnTo>
                  <a:lnTo>
                    <a:pt x="40" y="0"/>
                  </a:lnTo>
                  <a:lnTo>
                    <a:pt x="140" y="99"/>
                  </a:lnTo>
                  <a:lnTo>
                    <a:pt x="140" y="139"/>
                  </a:lnTo>
                  <a:lnTo>
                    <a:pt x="100" y="1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3" name="Freeform 122"/>
            <p:cNvSpPr>
              <a:spLocks/>
            </p:cNvSpPr>
            <p:nvPr/>
          </p:nvSpPr>
          <p:spPr bwMode="auto">
            <a:xfrm>
              <a:off x="2028"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0" y="40"/>
                  </a:moveTo>
                  <a:lnTo>
                    <a:pt x="0" y="0"/>
                  </a:lnTo>
                  <a:lnTo>
                    <a:pt x="40" y="0"/>
                  </a:lnTo>
                  <a:lnTo>
                    <a:pt x="145" y="90"/>
                  </a:lnTo>
                  <a:lnTo>
                    <a:pt x="145" y="129"/>
                  </a:lnTo>
                  <a:lnTo>
                    <a:pt x="104" y="12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4" name="Freeform 123"/>
            <p:cNvSpPr>
              <a:spLocks/>
            </p:cNvSpPr>
            <p:nvPr/>
          </p:nvSpPr>
          <p:spPr bwMode="auto">
            <a:xfrm>
              <a:off x="2054" y="2136"/>
              <a:ext cx="35" cy="31"/>
            </a:xfrm>
            <a:custGeom>
              <a:avLst/>
              <a:gdLst>
                <a:gd name="T0" fmla="*/ 0 w 140"/>
                <a:gd name="T1" fmla="*/ 0 h 124"/>
                <a:gd name="T2" fmla="*/ 0 w 140"/>
                <a:gd name="T3" fmla="*/ 0 h 124"/>
                <a:gd name="T4" fmla="*/ 0 w 140"/>
                <a:gd name="T5" fmla="*/ 0 h 124"/>
                <a:gd name="T6" fmla="*/ 0 w 140"/>
                <a:gd name="T7" fmla="*/ 0 h 124"/>
                <a:gd name="T8" fmla="*/ 0 w 140"/>
                <a:gd name="T9" fmla="*/ 0 h 124"/>
                <a:gd name="T10" fmla="*/ 0 w 140"/>
                <a:gd name="T11" fmla="*/ 0 h 124"/>
                <a:gd name="T12" fmla="*/ 0 w 140"/>
                <a:gd name="T13" fmla="*/ 0 h 124"/>
                <a:gd name="T14" fmla="*/ 0 60000 65536"/>
                <a:gd name="T15" fmla="*/ 0 60000 65536"/>
                <a:gd name="T16" fmla="*/ 0 60000 65536"/>
                <a:gd name="T17" fmla="*/ 0 60000 65536"/>
                <a:gd name="T18" fmla="*/ 0 60000 65536"/>
                <a:gd name="T19" fmla="*/ 0 60000 65536"/>
                <a:gd name="T20" fmla="*/ 0 60000 65536"/>
                <a:gd name="T21" fmla="*/ 0 w 140"/>
                <a:gd name="T22" fmla="*/ 0 h 124"/>
                <a:gd name="T23" fmla="*/ 140 w 140"/>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24">
                  <a:moveTo>
                    <a:pt x="0" y="39"/>
                  </a:moveTo>
                  <a:lnTo>
                    <a:pt x="0" y="0"/>
                  </a:lnTo>
                  <a:lnTo>
                    <a:pt x="41" y="0"/>
                  </a:lnTo>
                  <a:lnTo>
                    <a:pt x="140" y="85"/>
                  </a:lnTo>
                  <a:lnTo>
                    <a:pt x="140" y="124"/>
                  </a:lnTo>
                  <a:lnTo>
                    <a:pt x="101" y="12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5" name="Freeform 124"/>
            <p:cNvSpPr>
              <a:spLocks/>
            </p:cNvSpPr>
            <p:nvPr/>
          </p:nvSpPr>
          <p:spPr bwMode="auto">
            <a:xfrm>
              <a:off x="2079" y="2157"/>
              <a:ext cx="36" cy="29"/>
            </a:xfrm>
            <a:custGeom>
              <a:avLst/>
              <a:gdLst>
                <a:gd name="T0" fmla="*/ 0 w 143"/>
                <a:gd name="T1" fmla="*/ 0 h 114"/>
                <a:gd name="T2" fmla="*/ 0 w 143"/>
                <a:gd name="T3" fmla="*/ 0 h 114"/>
                <a:gd name="T4" fmla="*/ 0 w 143"/>
                <a:gd name="T5" fmla="*/ 0 h 114"/>
                <a:gd name="T6" fmla="*/ 0 w 143"/>
                <a:gd name="T7" fmla="*/ 0 h 114"/>
                <a:gd name="T8" fmla="*/ 0 w 143"/>
                <a:gd name="T9" fmla="*/ 0 h 114"/>
                <a:gd name="T10" fmla="*/ 0 w 143"/>
                <a:gd name="T11" fmla="*/ 0 h 114"/>
                <a:gd name="T12" fmla="*/ 0 w 143"/>
                <a:gd name="T13" fmla="*/ 0 h 114"/>
                <a:gd name="T14" fmla="*/ 0 60000 65536"/>
                <a:gd name="T15" fmla="*/ 0 60000 65536"/>
                <a:gd name="T16" fmla="*/ 0 60000 65536"/>
                <a:gd name="T17" fmla="*/ 0 60000 65536"/>
                <a:gd name="T18" fmla="*/ 0 60000 65536"/>
                <a:gd name="T19" fmla="*/ 0 60000 65536"/>
                <a:gd name="T20" fmla="*/ 0 60000 65536"/>
                <a:gd name="T21" fmla="*/ 0 w 143"/>
                <a:gd name="T22" fmla="*/ 0 h 114"/>
                <a:gd name="T23" fmla="*/ 143 w 14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14">
                  <a:moveTo>
                    <a:pt x="0" y="39"/>
                  </a:moveTo>
                  <a:lnTo>
                    <a:pt x="0" y="0"/>
                  </a:lnTo>
                  <a:lnTo>
                    <a:pt x="39" y="0"/>
                  </a:lnTo>
                  <a:lnTo>
                    <a:pt x="143" y="74"/>
                  </a:lnTo>
                  <a:lnTo>
                    <a:pt x="143" y="114"/>
                  </a:lnTo>
                  <a:lnTo>
                    <a:pt x="104" y="11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6" name="Freeform 125"/>
            <p:cNvSpPr>
              <a:spLocks/>
            </p:cNvSpPr>
            <p:nvPr/>
          </p:nvSpPr>
          <p:spPr bwMode="auto">
            <a:xfrm>
              <a:off x="2105" y="2175"/>
              <a:ext cx="35" cy="27"/>
            </a:xfrm>
            <a:custGeom>
              <a:avLst/>
              <a:gdLst>
                <a:gd name="T0" fmla="*/ 0 w 139"/>
                <a:gd name="T1" fmla="*/ 0 h 105"/>
                <a:gd name="T2" fmla="*/ 0 w 139"/>
                <a:gd name="T3" fmla="*/ 0 h 105"/>
                <a:gd name="T4" fmla="*/ 0 w 139"/>
                <a:gd name="T5" fmla="*/ 0 h 105"/>
                <a:gd name="T6" fmla="*/ 0 w 139"/>
                <a:gd name="T7" fmla="*/ 0 h 105"/>
                <a:gd name="T8" fmla="*/ 0 w 139"/>
                <a:gd name="T9" fmla="*/ 0 h 105"/>
                <a:gd name="T10" fmla="*/ 0 w 139"/>
                <a:gd name="T11" fmla="*/ 0 h 105"/>
                <a:gd name="T12" fmla="*/ 0 w 139"/>
                <a:gd name="T13" fmla="*/ 0 h 105"/>
                <a:gd name="T14" fmla="*/ 0 60000 65536"/>
                <a:gd name="T15" fmla="*/ 0 60000 65536"/>
                <a:gd name="T16" fmla="*/ 0 60000 65536"/>
                <a:gd name="T17" fmla="*/ 0 60000 65536"/>
                <a:gd name="T18" fmla="*/ 0 60000 65536"/>
                <a:gd name="T19" fmla="*/ 0 60000 65536"/>
                <a:gd name="T20" fmla="*/ 0 60000 65536"/>
                <a:gd name="T21" fmla="*/ 0 w 139"/>
                <a:gd name="T22" fmla="*/ 0 h 105"/>
                <a:gd name="T23" fmla="*/ 139 w 13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05">
                  <a:moveTo>
                    <a:pt x="0" y="40"/>
                  </a:moveTo>
                  <a:lnTo>
                    <a:pt x="0" y="0"/>
                  </a:lnTo>
                  <a:lnTo>
                    <a:pt x="39" y="0"/>
                  </a:lnTo>
                  <a:lnTo>
                    <a:pt x="139" y="64"/>
                  </a:lnTo>
                  <a:lnTo>
                    <a:pt x="139" y="105"/>
                  </a:lnTo>
                  <a:lnTo>
                    <a:pt x="99" y="10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7" name="Freeform 126"/>
            <p:cNvSpPr>
              <a:spLocks/>
            </p:cNvSpPr>
            <p:nvPr/>
          </p:nvSpPr>
          <p:spPr bwMode="auto">
            <a:xfrm>
              <a:off x="2129" y="2192"/>
              <a:ext cx="37" cy="23"/>
            </a:xfrm>
            <a:custGeom>
              <a:avLst/>
              <a:gdLst>
                <a:gd name="T0" fmla="*/ 0 w 144"/>
                <a:gd name="T1" fmla="*/ 0 h 96"/>
                <a:gd name="T2" fmla="*/ 0 w 144"/>
                <a:gd name="T3" fmla="*/ 0 h 96"/>
                <a:gd name="T4" fmla="*/ 0 w 144"/>
                <a:gd name="T5" fmla="*/ 0 h 96"/>
                <a:gd name="T6" fmla="*/ 0 w 144"/>
                <a:gd name="T7" fmla="*/ 0 h 96"/>
                <a:gd name="T8" fmla="*/ 0 w 144"/>
                <a:gd name="T9" fmla="*/ 0 h 96"/>
                <a:gd name="T10" fmla="*/ 0 w 144"/>
                <a:gd name="T11" fmla="*/ 0 h 96"/>
                <a:gd name="T12" fmla="*/ 0 w 144"/>
                <a:gd name="T13" fmla="*/ 0 h 96"/>
                <a:gd name="T14" fmla="*/ 0 60000 65536"/>
                <a:gd name="T15" fmla="*/ 0 60000 65536"/>
                <a:gd name="T16" fmla="*/ 0 60000 65536"/>
                <a:gd name="T17" fmla="*/ 0 60000 65536"/>
                <a:gd name="T18" fmla="*/ 0 60000 65536"/>
                <a:gd name="T19" fmla="*/ 0 60000 65536"/>
                <a:gd name="T20" fmla="*/ 0 60000 65536"/>
                <a:gd name="T21" fmla="*/ 0 w 144"/>
                <a:gd name="T22" fmla="*/ 0 h 96"/>
                <a:gd name="T23" fmla="*/ 144 w 14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6">
                  <a:moveTo>
                    <a:pt x="0" y="41"/>
                  </a:moveTo>
                  <a:lnTo>
                    <a:pt x="0" y="0"/>
                  </a:lnTo>
                  <a:lnTo>
                    <a:pt x="40" y="0"/>
                  </a:lnTo>
                  <a:lnTo>
                    <a:pt x="144" y="55"/>
                  </a:lnTo>
                  <a:lnTo>
                    <a:pt x="144" y="96"/>
                  </a:lnTo>
                  <a:lnTo>
                    <a:pt x="105" y="9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8" name="Freeform 127"/>
            <p:cNvSpPr>
              <a:spLocks/>
            </p:cNvSpPr>
            <p:nvPr/>
          </p:nvSpPr>
          <p:spPr bwMode="auto">
            <a:xfrm>
              <a:off x="2156" y="2205"/>
              <a:ext cx="36" cy="23"/>
            </a:xfrm>
            <a:custGeom>
              <a:avLst/>
              <a:gdLst>
                <a:gd name="T0" fmla="*/ 0 w 145"/>
                <a:gd name="T1" fmla="*/ 0 h 90"/>
                <a:gd name="T2" fmla="*/ 0 w 145"/>
                <a:gd name="T3" fmla="*/ 0 h 90"/>
                <a:gd name="T4" fmla="*/ 0 w 145"/>
                <a:gd name="T5" fmla="*/ 0 h 90"/>
                <a:gd name="T6" fmla="*/ 0 w 145"/>
                <a:gd name="T7" fmla="*/ 0 h 90"/>
                <a:gd name="T8" fmla="*/ 0 w 145"/>
                <a:gd name="T9" fmla="*/ 0 h 90"/>
                <a:gd name="T10" fmla="*/ 0 w 145"/>
                <a:gd name="T11" fmla="*/ 0 h 90"/>
                <a:gd name="T12" fmla="*/ 0 w 145"/>
                <a:gd name="T13" fmla="*/ 0 h 90"/>
                <a:gd name="T14" fmla="*/ 0 60000 65536"/>
                <a:gd name="T15" fmla="*/ 0 60000 65536"/>
                <a:gd name="T16" fmla="*/ 0 60000 65536"/>
                <a:gd name="T17" fmla="*/ 0 60000 65536"/>
                <a:gd name="T18" fmla="*/ 0 60000 65536"/>
                <a:gd name="T19" fmla="*/ 0 60000 65536"/>
                <a:gd name="T20" fmla="*/ 0 60000 65536"/>
                <a:gd name="T21" fmla="*/ 0 w 145"/>
                <a:gd name="T22" fmla="*/ 0 h 90"/>
                <a:gd name="T23" fmla="*/ 145 w 14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0">
                  <a:moveTo>
                    <a:pt x="0" y="41"/>
                  </a:moveTo>
                  <a:lnTo>
                    <a:pt x="0" y="0"/>
                  </a:lnTo>
                  <a:lnTo>
                    <a:pt x="39" y="0"/>
                  </a:lnTo>
                  <a:lnTo>
                    <a:pt x="145" y="50"/>
                  </a:lnTo>
                  <a:lnTo>
                    <a:pt x="145" y="90"/>
                  </a:lnTo>
                  <a:lnTo>
                    <a:pt x="104" y="90"/>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89" name="Freeform 128"/>
            <p:cNvSpPr>
              <a:spLocks/>
            </p:cNvSpPr>
            <p:nvPr/>
          </p:nvSpPr>
          <p:spPr bwMode="auto">
            <a:xfrm>
              <a:off x="2182" y="2218"/>
              <a:ext cx="35" cy="20"/>
            </a:xfrm>
            <a:custGeom>
              <a:avLst/>
              <a:gdLst>
                <a:gd name="T0" fmla="*/ 0 w 140"/>
                <a:gd name="T1" fmla="*/ 0 h 80"/>
                <a:gd name="T2" fmla="*/ 0 w 140"/>
                <a:gd name="T3" fmla="*/ 0 h 80"/>
                <a:gd name="T4" fmla="*/ 0 w 140"/>
                <a:gd name="T5" fmla="*/ 0 h 80"/>
                <a:gd name="T6" fmla="*/ 0 w 140"/>
                <a:gd name="T7" fmla="*/ 0 h 80"/>
                <a:gd name="T8" fmla="*/ 0 w 140"/>
                <a:gd name="T9" fmla="*/ 0 h 80"/>
                <a:gd name="T10" fmla="*/ 0 w 140"/>
                <a:gd name="T11" fmla="*/ 0 h 80"/>
                <a:gd name="T12" fmla="*/ 0 w 140"/>
                <a:gd name="T13" fmla="*/ 0 h 80"/>
                <a:gd name="T14" fmla="*/ 0 60000 65536"/>
                <a:gd name="T15" fmla="*/ 0 60000 65536"/>
                <a:gd name="T16" fmla="*/ 0 60000 65536"/>
                <a:gd name="T17" fmla="*/ 0 60000 65536"/>
                <a:gd name="T18" fmla="*/ 0 60000 65536"/>
                <a:gd name="T19" fmla="*/ 0 60000 65536"/>
                <a:gd name="T20" fmla="*/ 0 60000 65536"/>
                <a:gd name="T21" fmla="*/ 0 w 140"/>
                <a:gd name="T22" fmla="*/ 0 h 80"/>
                <a:gd name="T23" fmla="*/ 140 w 14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80">
                  <a:moveTo>
                    <a:pt x="0" y="40"/>
                  </a:moveTo>
                  <a:lnTo>
                    <a:pt x="0" y="0"/>
                  </a:lnTo>
                  <a:lnTo>
                    <a:pt x="41" y="0"/>
                  </a:lnTo>
                  <a:lnTo>
                    <a:pt x="140" y="40"/>
                  </a:lnTo>
                  <a:lnTo>
                    <a:pt x="140" y="80"/>
                  </a:lnTo>
                  <a:lnTo>
                    <a:pt x="99" y="8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0" name="Freeform 129"/>
            <p:cNvSpPr>
              <a:spLocks/>
            </p:cNvSpPr>
            <p:nvPr/>
          </p:nvSpPr>
          <p:spPr bwMode="auto">
            <a:xfrm>
              <a:off x="2207"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0" y="40"/>
                  </a:moveTo>
                  <a:lnTo>
                    <a:pt x="0" y="0"/>
                  </a:lnTo>
                  <a:lnTo>
                    <a:pt x="41" y="0"/>
                  </a:lnTo>
                  <a:lnTo>
                    <a:pt x="145" y="30"/>
                  </a:lnTo>
                  <a:lnTo>
                    <a:pt x="145" y="70"/>
                  </a:lnTo>
                  <a:lnTo>
                    <a:pt x="105" y="7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1" name="Freeform 130"/>
            <p:cNvSpPr>
              <a:spLocks/>
            </p:cNvSpPr>
            <p:nvPr/>
          </p:nvSpPr>
          <p:spPr bwMode="auto">
            <a:xfrm>
              <a:off x="2233"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0" y="40"/>
                  </a:moveTo>
                  <a:lnTo>
                    <a:pt x="0" y="0"/>
                  </a:lnTo>
                  <a:lnTo>
                    <a:pt x="40" y="0"/>
                  </a:lnTo>
                  <a:lnTo>
                    <a:pt x="140" y="20"/>
                  </a:lnTo>
                  <a:lnTo>
                    <a:pt x="140" y="59"/>
                  </a:lnTo>
                  <a:lnTo>
                    <a:pt x="100" y="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2" name="Freeform 131"/>
            <p:cNvSpPr>
              <a:spLocks/>
            </p:cNvSpPr>
            <p:nvPr/>
          </p:nvSpPr>
          <p:spPr bwMode="auto">
            <a:xfrm>
              <a:off x="2258" y="2240"/>
              <a:ext cx="36" cy="14"/>
            </a:xfrm>
            <a:custGeom>
              <a:avLst/>
              <a:gdLst>
                <a:gd name="T0" fmla="*/ 0 w 144"/>
                <a:gd name="T1" fmla="*/ 0 h 55"/>
                <a:gd name="T2" fmla="*/ 0 w 144"/>
                <a:gd name="T3" fmla="*/ 0 h 55"/>
                <a:gd name="T4" fmla="*/ 0 w 144"/>
                <a:gd name="T5" fmla="*/ 0 h 55"/>
                <a:gd name="T6" fmla="*/ 0 w 144"/>
                <a:gd name="T7" fmla="*/ 0 h 55"/>
                <a:gd name="T8" fmla="*/ 0 w 144"/>
                <a:gd name="T9" fmla="*/ 0 h 55"/>
                <a:gd name="T10" fmla="*/ 0 w 144"/>
                <a:gd name="T11" fmla="*/ 0 h 55"/>
                <a:gd name="T12" fmla="*/ 0 w 144"/>
                <a:gd name="T13" fmla="*/ 0 h 55"/>
                <a:gd name="T14" fmla="*/ 0 60000 65536"/>
                <a:gd name="T15" fmla="*/ 0 60000 65536"/>
                <a:gd name="T16" fmla="*/ 0 60000 65536"/>
                <a:gd name="T17" fmla="*/ 0 60000 65536"/>
                <a:gd name="T18" fmla="*/ 0 60000 65536"/>
                <a:gd name="T19" fmla="*/ 0 60000 65536"/>
                <a:gd name="T20" fmla="*/ 0 60000 65536"/>
                <a:gd name="T21" fmla="*/ 0 w 144"/>
                <a:gd name="T22" fmla="*/ 0 h 55"/>
                <a:gd name="T23" fmla="*/ 144 w 14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55">
                  <a:moveTo>
                    <a:pt x="0" y="39"/>
                  </a:moveTo>
                  <a:lnTo>
                    <a:pt x="0" y="0"/>
                  </a:lnTo>
                  <a:lnTo>
                    <a:pt x="40" y="0"/>
                  </a:lnTo>
                  <a:lnTo>
                    <a:pt x="144" y="14"/>
                  </a:lnTo>
                  <a:lnTo>
                    <a:pt x="144" y="55"/>
                  </a:lnTo>
                  <a:lnTo>
                    <a:pt x="105" y="55"/>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3" name="Freeform 132"/>
            <p:cNvSpPr>
              <a:spLocks/>
            </p:cNvSpPr>
            <p:nvPr/>
          </p:nvSpPr>
          <p:spPr bwMode="auto">
            <a:xfrm>
              <a:off x="2284" y="2244"/>
              <a:ext cx="35" cy="11"/>
            </a:xfrm>
            <a:custGeom>
              <a:avLst/>
              <a:gdLst>
                <a:gd name="T0" fmla="*/ 0 w 138"/>
                <a:gd name="T1" fmla="*/ 0 h 46"/>
                <a:gd name="T2" fmla="*/ 0 w 138"/>
                <a:gd name="T3" fmla="*/ 0 h 46"/>
                <a:gd name="T4" fmla="*/ 0 w 138"/>
                <a:gd name="T5" fmla="*/ 0 h 46"/>
                <a:gd name="T6" fmla="*/ 0 w 138"/>
                <a:gd name="T7" fmla="*/ 0 h 46"/>
                <a:gd name="T8" fmla="*/ 0 w 138"/>
                <a:gd name="T9" fmla="*/ 0 h 46"/>
                <a:gd name="T10" fmla="*/ 0 w 138"/>
                <a:gd name="T11" fmla="*/ 0 h 46"/>
                <a:gd name="T12" fmla="*/ 0 w 138"/>
                <a:gd name="T13" fmla="*/ 0 h 46"/>
                <a:gd name="T14" fmla="*/ 0 60000 65536"/>
                <a:gd name="T15" fmla="*/ 0 60000 65536"/>
                <a:gd name="T16" fmla="*/ 0 60000 65536"/>
                <a:gd name="T17" fmla="*/ 0 60000 65536"/>
                <a:gd name="T18" fmla="*/ 0 60000 65536"/>
                <a:gd name="T19" fmla="*/ 0 60000 65536"/>
                <a:gd name="T20" fmla="*/ 0 60000 65536"/>
                <a:gd name="T21" fmla="*/ 0 w 138"/>
                <a:gd name="T22" fmla="*/ 0 h 46"/>
                <a:gd name="T23" fmla="*/ 138 w 13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46">
                  <a:moveTo>
                    <a:pt x="0" y="41"/>
                  </a:moveTo>
                  <a:lnTo>
                    <a:pt x="0" y="0"/>
                  </a:lnTo>
                  <a:lnTo>
                    <a:pt x="39" y="0"/>
                  </a:lnTo>
                  <a:lnTo>
                    <a:pt x="138" y="6"/>
                  </a:lnTo>
                  <a:lnTo>
                    <a:pt x="138" y="46"/>
                  </a:lnTo>
                  <a:lnTo>
                    <a:pt x="99" y="4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4" name="Freeform 133"/>
            <p:cNvSpPr>
              <a:spLocks/>
            </p:cNvSpPr>
            <p:nvPr/>
          </p:nvSpPr>
          <p:spPr bwMode="auto">
            <a:xfrm>
              <a:off x="2309" y="2244"/>
              <a:ext cx="36" cy="11"/>
            </a:xfrm>
            <a:custGeom>
              <a:avLst/>
              <a:gdLst>
                <a:gd name="T0" fmla="*/ 0 w 145"/>
                <a:gd name="T1" fmla="*/ 0 h 46"/>
                <a:gd name="T2" fmla="*/ 0 w 145"/>
                <a:gd name="T3" fmla="*/ 0 h 46"/>
                <a:gd name="T4" fmla="*/ 0 w 145"/>
                <a:gd name="T5" fmla="*/ 0 h 46"/>
                <a:gd name="T6" fmla="*/ 0 w 145"/>
                <a:gd name="T7" fmla="*/ 0 h 46"/>
                <a:gd name="T8" fmla="*/ 0 w 145"/>
                <a:gd name="T9" fmla="*/ 0 h 46"/>
                <a:gd name="T10" fmla="*/ 0 w 145"/>
                <a:gd name="T11" fmla="*/ 0 h 46"/>
                <a:gd name="T12" fmla="*/ 0 w 145"/>
                <a:gd name="T13" fmla="*/ 0 h 46"/>
                <a:gd name="T14" fmla="*/ 0 60000 65536"/>
                <a:gd name="T15" fmla="*/ 0 60000 65536"/>
                <a:gd name="T16" fmla="*/ 0 60000 65536"/>
                <a:gd name="T17" fmla="*/ 0 60000 65536"/>
                <a:gd name="T18" fmla="*/ 0 60000 65536"/>
                <a:gd name="T19" fmla="*/ 0 60000 65536"/>
                <a:gd name="T20" fmla="*/ 0 60000 65536"/>
                <a:gd name="T21" fmla="*/ 0 w 145"/>
                <a:gd name="T22" fmla="*/ 0 h 46"/>
                <a:gd name="T23" fmla="*/ 145 w 14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6">
                  <a:moveTo>
                    <a:pt x="39" y="46"/>
                  </a:moveTo>
                  <a:lnTo>
                    <a:pt x="0" y="46"/>
                  </a:lnTo>
                  <a:lnTo>
                    <a:pt x="0" y="6"/>
                  </a:lnTo>
                  <a:lnTo>
                    <a:pt x="104" y="0"/>
                  </a:lnTo>
                  <a:lnTo>
                    <a:pt x="145" y="0"/>
                  </a:lnTo>
                  <a:lnTo>
                    <a:pt x="145" y="41"/>
                  </a:lnTo>
                  <a:lnTo>
                    <a:pt x="39" y="4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5" name="Freeform 134"/>
            <p:cNvSpPr>
              <a:spLocks/>
            </p:cNvSpPr>
            <p:nvPr/>
          </p:nvSpPr>
          <p:spPr bwMode="auto">
            <a:xfrm>
              <a:off x="2335" y="2240"/>
              <a:ext cx="36" cy="14"/>
            </a:xfrm>
            <a:custGeom>
              <a:avLst/>
              <a:gdLst>
                <a:gd name="T0" fmla="*/ 0 w 145"/>
                <a:gd name="T1" fmla="*/ 0 h 55"/>
                <a:gd name="T2" fmla="*/ 0 w 145"/>
                <a:gd name="T3" fmla="*/ 0 h 55"/>
                <a:gd name="T4" fmla="*/ 0 w 145"/>
                <a:gd name="T5" fmla="*/ 0 h 55"/>
                <a:gd name="T6" fmla="*/ 0 w 145"/>
                <a:gd name="T7" fmla="*/ 0 h 55"/>
                <a:gd name="T8" fmla="*/ 0 w 145"/>
                <a:gd name="T9" fmla="*/ 0 h 55"/>
                <a:gd name="T10" fmla="*/ 0 w 145"/>
                <a:gd name="T11" fmla="*/ 0 h 55"/>
                <a:gd name="T12" fmla="*/ 0 w 145"/>
                <a:gd name="T13" fmla="*/ 0 h 55"/>
                <a:gd name="T14" fmla="*/ 0 60000 65536"/>
                <a:gd name="T15" fmla="*/ 0 60000 65536"/>
                <a:gd name="T16" fmla="*/ 0 60000 65536"/>
                <a:gd name="T17" fmla="*/ 0 60000 65536"/>
                <a:gd name="T18" fmla="*/ 0 60000 65536"/>
                <a:gd name="T19" fmla="*/ 0 60000 65536"/>
                <a:gd name="T20" fmla="*/ 0 60000 65536"/>
                <a:gd name="T21" fmla="*/ 0 w 145"/>
                <a:gd name="T22" fmla="*/ 0 h 55"/>
                <a:gd name="T23" fmla="*/ 145 w 14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55">
                  <a:moveTo>
                    <a:pt x="41" y="55"/>
                  </a:moveTo>
                  <a:lnTo>
                    <a:pt x="0" y="55"/>
                  </a:lnTo>
                  <a:lnTo>
                    <a:pt x="0" y="14"/>
                  </a:lnTo>
                  <a:lnTo>
                    <a:pt x="105" y="0"/>
                  </a:lnTo>
                  <a:lnTo>
                    <a:pt x="145" y="0"/>
                  </a:lnTo>
                  <a:lnTo>
                    <a:pt x="145" y="39"/>
                  </a:lnTo>
                  <a:lnTo>
                    <a:pt x="41" y="5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6" name="Freeform 135"/>
            <p:cNvSpPr>
              <a:spLocks/>
            </p:cNvSpPr>
            <p:nvPr/>
          </p:nvSpPr>
          <p:spPr bwMode="auto">
            <a:xfrm>
              <a:off x="2361"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40" y="59"/>
                  </a:moveTo>
                  <a:lnTo>
                    <a:pt x="0" y="59"/>
                  </a:lnTo>
                  <a:lnTo>
                    <a:pt x="0" y="20"/>
                  </a:lnTo>
                  <a:lnTo>
                    <a:pt x="99" y="0"/>
                  </a:lnTo>
                  <a:lnTo>
                    <a:pt x="140" y="0"/>
                  </a:lnTo>
                  <a:lnTo>
                    <a:pt x="140" y="40"/>
                  </a:lnTo>
                  <a:lnTo>
                    <a:pt x="40" y="5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7" name="Freeform 136"/>
            <p:cNvSpPr>
              <a:spLocks/>
            </p:cNvSpPr>
            <p:nvPr/>
          </p:nvSpPr>
          <p:spPr bwMode="auto">
            <a:xfrm>
              <a:off x="2386"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41" y="70"/>
                  </a:moveTo>
                  <a:lnTo>
                    <a:pt x="0" y="70"/>
                  </a:lnTo>
                  <a:lnTo>
                    <a:pt x="0" y="30"/>
                  </a:lnTo>
                  <a:lnTo>
                    <a:pt x="105" y="0"/>
                  </a:lnTo>
                  <a:lnTo>
                    <a:pt x="145" y="0"/>
                  </a:lnTo>
                  <a:lnTo>
                    <a:pt x="145" y="40"/>
                  </a:lnTo>
                  <a:lnTo>
                    <a:pt x="41" y="7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8" name="Freeform 137"/>
            <p:cNvSpPr>
              <a:spLocks/>
            </p:cNvSpPr>
            <p:nvPr/>
          </p:nvSpPr>
          <p:spPr bwMode="auto">
            <a:xfrm>
              <a:off x="2412" y="2218"/>
              <a:ext cx="35" cy="20"/>
            </a:xfrm>
            <a:custGeom>
              <a:avLst/>
              <a:gdLst>
                <a:gd name="T0" fmla="*/ 0 w 139"/>
                <a:gd name="T1" fmla="*/ 0 h 80"/>
                <a:gd name="T2" fmla="*/ 0 w 139"/>
                <a:gd name="T3" fmla="*/ 0 h 80"/>
                <a:gd name="T4" fmla="*/ 0 w 139"/>
                <a:gd name="T5" fmla="*/ 0 h 80"/>
                <a:gd name="T6" fmla="*/ 0 w 139"/>
                <a:gd name="T7" fmla="*/ 0 h 80"/>
                <a:gd name="T8" fmla="*/ 0 w 139"/>
                <a:gd name="T9" fmla="*/ 0 h 80"/>
                <a:gd name="T10" fmla="*/ 0 w 139"/>
                <a:gd name="T11" fmla="*/ 0 h 80"/>
                <a:gd name="T12" fmla="*/ 0 w 139"/>
                <a:gd name="T13" fmla="*/ 0 h 80"/>
                <a:gd name="T14" fmla="*/ 0 60000 65536"/>
                <a:gd name="T15" fmla="*/ 0 60000 65536"/>
                <a:gd name="T16" fmla="*/ 0 60000 65536"/>
                <a:gd name="T17" fmla="*/ 0 60000 65536"/>
                <a:gd name="T18" fmla="*/ 0 60000 65536"/>
                <a:gd name="T19" fmla="*/ 0 60000 65536"/>
                <a:gd name="T20" fmla="*/ 0 60000 65536"/>
                <a:gd name="T21" fmla="*/ 0 w 139"/>
                <a:gd name="T22" fmla="*/ 0 h 80"/>
                <a:gd name="T23" fmla="*/ 139 w 139"/>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80">
                  <a:moveTo>
                    <a:pt x="40" y="80"/>
                  </a:moveTo>
                  <a:lnTo>
                    <a:pt x="0" y="80"/>
                  </a:lnTo>
                  <a:lnTo>
                    <a:pt x="0" y="40"/>
                  </a:lnTo>
                  <a:lnTo>
                    <a:pt x="100" y="0"/>
                  </a:lnTo>
                  <a:lnTo>
                    <a:pt x="139" y="0"/>
                  </a:lnTo>
                  <a:lnTo>
                    <a:pt x="139" y="40"/>
                  </a:lnTo>
                  <a:lnTo>
                    <a:pt x="40" y="8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499" name="Freeform 138"/>
            <p:cNvSpPr>
              <a:spLocks/>
            </p:cNvSpPr>
            <p:nvPr/>
          </p:nvSpPr>
          <p:spPr bwMode="auto">
            <a:xfrm>
              <a:off x="2437" y="2205"/>
              <a:ext cx="36" cy="23"/>
            </a:xfrm>
            <a:custGeom>
              <a:avLst/>
              <a:gdLst>
                <a:gd name="T0" fmla="*/ 0 w 144"/>
                <a:gd name="T1" fmla="*/ 0 h 90"/>
                <a:gd name="T2" fmla="*/ 0 w 144"/>
                <a:gd name="T3" fmla="*/ 0 h 90"/>
                <a:gd name="T4" fmla="*/ 0 w 144"/>
                <a:gd name="T5" fmla="*/ 0 h 90"/>
                <a:gd name="T6" fmla="*/ 0 w 144"/>
                <a:gd name="T7" fmla="*/ 0 h 90"/>
                <a:gd name="T8" fmla="*/ 0 w 144"/>
                <a:gd name="T9" fmla="*/ 0 h 90"/>
                <a:gd name="T10" fmla="*/ 0 w 144"/>
                <a:gd name="T11" fmla="*/ 0 h 90"/>
                <a:gd name="T12" fmla="*/ 0 w 144"/>
                <a:gd name="T13" fmla="*/ 0 h 90"/>
                <a:gd name="T14" fmla="*/ 0 60000 65536"/>
                <a:gd name="T15" fmla="*/ 0 60000 65536"/>
                <a:gd name="T16" fmla="*/ 0 60000 65536"/>
                <a:gd name="T17" fmla="*/ 0 60000 65536"/>
                <a:gd name="T18" fmla="*/ 0 60000 65536"/>
                <a:gd name="T19" fmla="*/ 0 60000 65536"/>
                <a:gd name="T20" fmla="*/ 0 60000 65536"/>
                <a:gd name="T21" fmla="*/ 0 w 144"/>
                <a:gd name="T22" fmla="*/ 0 h 90"/>
                <a:gd name="T23" fmla="*/ 144 w 14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0">
                  <a:moveTo>
                    <a:pt x="39" y="90"/>
                  </a:moveTo>
                  <a:lnTo>
                    <a:pt x="0" y="90"/>
                  </a:lnTo>
                  <a:lnTo>
                    <a:pt x="0" y="50"/>
                  </a:lnTo>
                  <a:lnTo>
                    <a:pt x="104" y="0"/>
                  </a:lnTo>
                  <a:lnTo>
                    <a:pt x="144" y="0"/>
                  </a:lnTo>
                  <a:lnTo>
                    <a:pt x="144" y="41"/>
                  </a:lnTo>
                  <a:lnTo>
                    <a:pt x="39" y="9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0" name="Freeform 139"/>
            <p:cNvSpPr>
              <a:spLocks/>
            </p:cNvSpPr>
            <p:nvPr/>
          </p:nvSpPr>
          <p:spPr bwMode="auto">
            <a:xfrm>
              <a:off x="2463" y="2192"/>
              <a:ext cx="35" cy="23"/>
            </a:xfrm>
            <a:custGeom>
              <a:avLst/>
              <a:gdLst>
                <a:gd name="T0" fmla="*/ 0 w 140"/>
                <a:gd name="T1" fmla="*/ 0 h 96"/>
                <a:gd name="T2" fmla="*/ 0 w 140"/>
                <a:gd name="T3" fmla="*/ 0 h 96"/>
                <a:gd name="T4" fmla="*/ 0 w 140"/>
                <a:gd name="T5" fmla="*/ 0 h 96"/>
                <a:gd name="T6" fmla="*/ 0 w 140"/>
                <a:gd name="T7" fmla="*/ 0 h 96"/>
                <a:gd name="T8" fmla="*/ 0 w 140"/>
                <a:gd name="T9" fmla="*/ 0 h 96"/>
                <a:gd name="T10" fmla="*/ 0 w 140"/>
                <a:gd name="T11" fmla="*/ 0 h 96"/>
                <a:gd name="T12" fmla="*/ 0 w 140"/>
                <a:gd name="T13" fmla="*/ 0 h 96"/>
                <a:gd name="T14" fmla="*/ 0 60000 65536"/>
                <a:gd name="T15" fmla="*/ 0 60000 65536"/>
                <a:gd name="T16" fmla="*/ 0 60000 65536"/>
                <a:gd name="T17" fmla="*/ 0 60000 65536"/>
                <a:gd name="T18" fmla="*/ 0 60000 65536"/>
                <a:gd name="T19" fmla="*/ 0 60000 65536"/>
                <a:gd name="T20" fmla="*/ 0 60000 65536"/>
                <a:gd name="T21" fmla="*/ 0 w 140"/>
                <a:gd name="T22" fmla="*/ 0 h 96"/>
                <a:gd name="T23" fmla="*/ 140 w 1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96">
                  <a:moveTo>
                    <a:pt x="40" y="96"/>
                  </a:moveTo>
                  <a:lnTo>
                    <a:pt x="0" y="96"/>
                  </a:lnTo>
                  <a:lnTo>
                    <a:pt x="0" y="55"/>
                  </a:lnTo>
                  <a:lnTo>
                    <a:pt x="100" y="0"/>
                  </a:lnTo>
                  <a:lnTo>
                    <a:pt x="140" y="0"/>
                  </a:lnTo>
                  <a:lnTo>
                    <a:pt x="140" y="41"/>
                  </a:lnTo>
                  <a:lnTo>
                    <a:pt x="40" y="9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1" name="Freeform 140"/>
            <p:cNvSpPr>
              <a:spLocks/>
            </p:cNvSpPr>
            <p:nvPr/>
          </p:nvSpPr>
          <p:spPr bwMode="auto">
            <a:xfrm>
              <a:off x="2488" y="2175"/>
              <a:ext cx="36" cy="27"/>
            </a:xfrm>
            <a:custGeom>
              <a:avLst/>
              <a:gdLst>
                <a:gd name="T0" fmla="*/ 0 w 145"/>
                <a:gd name="T1" fmla="*/ 0 h 105"/>
                <a:gd name="T2" fmla="*/ 0 w 145"/>
                <a:gd name="T3" fmla="*/ 0 h 105"/>
                <a:gd name="T4" fmla="*/ 0 w 145"/>
                <a:gd name="T5" fmla="*/ 0 h 105"/>
                <a:gd name="T6" fmla="*/ 0 w 145"/>
                <a:gd name="T7" fmla="*/ 0 h 105"/>
                <a:gd name="T8" fmla="*/ 0 w 145"/>
                <a:gd name="T9" fmla="*/ 0 h 105"/>
                <a:gd name="T10" fmla="*/ 0 w 145"/>
                <a:gd name="T11" fmla="*/ 0 h 105"/>
                <a:gd name="T12" fmla="*/ 0 w 145"/>
                <a:gd name="T13" fmla="*/ 0 h 105"/>
                <a:gd name="T14" fmla="*/ 0 60000 65536"/>
                <a:gd name="T15" fmla="*/ 0 60000 65536"/>
                <a:gd name="T16" fmla="*/ 0 60000 65536"/>
                <a:gd name="T17" fmla="*/ 0 60000 65536"/>
                <a:gd name="T18" fmla="*/ 0 60000 65536"/>
                <a:gd name="T19" fmla="*/ 0 60000 65536"/>
                <a:gd name="T20" fmla="*/ 0 60000 65536"/>
                <a:gd name="T21" fmla="*/ 0 w 145"/>
                <a:gd name="T22" fmla="*/ 0 h 105"/>
                <a:gd name="T23" fmla="*/ 145 w 14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05">
                  <a:moveTo>
                    <a:pt x="40" y="105"/>
                  </a:moveTo>
                  <a:lnTo>
                    <a:pt x="0" y="105"/>
                  </a:lnTo>
                  <a:lnTo>
                    <a:pt x="0" y="64"/>
                  </a:lnTo>
                  <a:lnTo>
                    <a:pt x="104" y="0"/>
                  </a:lnTo>
                  <a:lnTo>
                    <a:pt x="145" y="0"/>
                  </a:lnTo>
                  <a:lnTo>
                    <a:pt x="145" y="40"/>
                  </a:lnTo>
                  <a:lnTo>
                    <a:pt x="40" y="10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2" name="Freeform 141"/>
            <p:cNvSpPr>
              <a:spLocks/>
            </p:cNvSpPr>
            <p:nvPr/>
          </p:nvSpPr>
          <p:spPr bwMode="auto">
            <a:xfrm>
              <a:off x="2514" y="2157"/>
              <a:ext cx="36" cy="29"/>
            </a:xfrm>
            <a:custGeom>
              <a:avLst/>
              <a:gdLst>
                <a:gd name="T0" fmla="*/ 0 w 145"/>
                <a:gd name="T1" fmla="*/ 0 h 114"/>
                <a:gd name="T2" fmla="*/ 0 w 145"/>
                <a:gd name="T3" fmla="*/ 0 h 114"/>
                <a:gd name="T4" fmla="*/ 0 w 145"/>
                <a:gd name="T5" fmla="*/ 0 h 114"/>
                <a:gd name="T6" fmla="*/ 0 w 145"/>
                <a:gd name="T7" fmla="*/ 0 h 114"/>
                <a:gd name="T8" fmla="*/ 0 w 145"/>
                <a:gd name="T9" fmla="*/ 0 h 114"/>
                <a:gd name="T10" fmla="*/ 0 w 145"/>
                <a:gd name="T11" fmla="*/ 0 h 114"/>
                <a:gd name="T12" fmla="*/ 0 w 145"/>
                <a:gd name="T13" fmla="*/ 0 h 114"/>
                <a:gd name="T14" fmla="*/ 0 60000 65536"/>
                <a:gd name="T15" fmla="*/ 0 60000 65536"/>
                <a:gd name="T16" fmla="*/ 0 60000 65536"/>
                <a:gd name="T17" fmla="*/ 0 60000 65536"/>
                <a:gd name="T18" fmla="*/ 0 60000 65536"/>
                <a:gd name="T19" fmla="*/ 0 60000 65536"/>
                <a:gd name="T20" fmla="*/ 0 60000 65536"/>
                <a:gd name="T21" fmla="*/ 0 w 145"/>
                <a:gd name="T22" fmla="*/ 0 h 114"/>
                <a:gd name="T23" fmla="*/ 145 w 145"/>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14">
                  <a:moveTo>
                    <a:pt x="41" y="114"/>
                  </a:moveTo>
                  <a:lnTo>
                    <a:pt x="0" y="114"/>
                  </a:lnTo>
                  <a:lnTo>
                    <a:pt x="0" y="74"/>
                  </a:lnTo>
                  <a:lnTo>
                    <a:pt x="105" y="0"/>
                  </a:lnTo>
                  <a:lnTo>
                    <a:pt x="145" y="0"/>
                  </a:lnTo>
                  <a:lnTo>
                    <a:pt x="145" y="39"/>
                  </a:lnTo>
                  <a:lnTo>
                    <a:pt x="41" y="11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3" name="Freeform 142"/>
            <p:cNvSpPr>
              <a:spLocks/>
            </p:cNvSpPr>
            <p:nvPr/>
          </p:nvSpPr>
          <p:spPr bwMode="auto">
            <a:xfrm>
              <a:off x="2540" y="2136"/>
              <a:ext cx="35" cy="31"/>
            </a:xfrm>
            <a:custGeom>
              <a:avLst/>
              <a:gdLst>
                <a:gd name="T0" fmla="*/ 0 w 139"/>
                <a:gd name="T1" fmla="*/ 0 h 124"/>
                <a:gd name="T2" fmla="*/ 0 w 139"/>
                <a:gd name="T3" fmla="*/ 0 h 124"/>
                <a:gd name="T4" fmla="*/ 0 w 139"/>
                <a:gd name="T5" fmla="*/ 0 h 124"/>
                <a:gd name="T6" fmla="*/ 0 w 139"/>
                <a:gd name="T7" fmla="*/ 0 h 124"/>
                <a:gd name="T8" fmla="*/ 0 w 139"/>
                <a:gd name="T9" fmla="*/ 0 h 124"/>
                <a:gd name="T10" fmla="*/ 0 w 139"/>
                <a:gd name="T11" fmla="*/ 0 h 124"/>
                <a:gd name="T12" fmla="*/ 0 w 139"/>
                <a:gd name="T13" fmla="*/ 0 h 124"/>
                <a:gd name="T14" fmla="*/ 0 60000 65536"/>
                <a:gd name="T15" fmla="*/ 0 60000 65536"/>
                <a:gd name="T16" fmla="*/ 0 60000 65536"/>
                <a:gd name="T17" fmla="*/ 0 60000 65536"/>
                <a:gd name="T18" fmla="*/ 0 60000 65536"/>
                <a:gd name="T19" fmla="*/ 0 60000 65536"/>
                <a:gd name="T20" fmla="*/ 0 60000 65536"/>
                <a:gd name="T21" fmla="*/ 0 w 139"/>
                <a:gd name="T22" fmla="*/ 0 h 124"/>
                <a:gd name="T23" fmla="*/ 139 w 13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24">
                  <a:moveTo>
                    <a:pt x="40" y="124"/>
                  </a:moveTo>
                  <a:lnTo>
                    <a:pt x="0" y="124"/>
                  </a:lnTo>
                  <a:lnTo>
                    <a:pt x="0" y="85"/>
                  </a:lnTo>
                  <a:lnTo>
                    <a:pt x="99" y="0"/>
                  </a:lnTo>
                  <a:lnTo>
                    <a:pt x="139" y="0"/>
                  </a:lnTo>
                  <a:lnTo>
                    <a:pt x="139" y="39"/>
                  </a:lnTo>
                  <a:lnTo>
                    <a:pt x="40" y="12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4" name="Freeform 143"/>
            <p:cNvSpPr>
              <a:spLocks/>
            </p:cNvSpPr>
            <p:nvPr/>
          </p:nvSpPr>
          <p:spPr bwMode="auto">
            <a:xfrm>
              <a:off x="2565"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40" y="129"/>
                  </a:moveTo>
                  <a:lnTo>
                    <a:pt x="0" y="129"/>
                  </a:lnTo>
                  <a:lnTo>
                    <a:pt x="0" y="90"/>
                  </a:lnTo>
                  <a:lnTo>
                    <a:pt x="104" y="0"/>
                  </a:lnTo>
                  <a:lnTo>
                    <a:pt x="145" y="0"/>
                  </a:lnTo>
                  <a:lnTo>
                    <a:pt x="145" y="40"/>
                  </a:lnTo>
                  <a:lnTo>
                    <a:pt x="40" y="12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5" name="Freeform 144"/>
            <p:cNvSpPr>
              <a:spLocks/>
            </p:cNvSpPr>
            <p:nvPr/>
          </p:nvSpPr>
          <p:spPr bwMode="auto">
            <a:xfrm>
              <a:off x="2591"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41" y="139"/>
                  </a:moveTo>
                  <a:lnTo>
                    <a:pt x="0" y="139"/>
                  </a:lnTo>
                  <a:lnTo>
                    <a:pt x="0" y="99"/>
                  </a:lnTo>
                  <a:lnTo>
                    <a:pt x="101" y="0"/>
                  </a:lnTo>
                  <a:lnTo>
                    <a:pt x="140" y="0"/>
                  </a:lnTo>
                  <a:lnTo>
                    <a:pt x="140" y="40"/>
                  </a:lnTo>
                  <a:lnTo>
                    <a:pt x="41" y="1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6" name="Freeform 145"/>
            <p:cNvSpPr>
              <a:spLocks/>
            </p:cNvSpPr>
            <p:nvPr/>
          </p:nvSpPr>
          <p:spPr bwMode="auto">
            <a:xfrm>
              <a:off x="2616" y="2061"/>
              <a:ext cx="36" cy="37"/>
            </a:xfrm>
            <a:custGeom>
              <a:avLst/>
              <a:gdLst>
                <a:gd name="T0" fmla="*/ 0 w 143"/>
                <a:gd name="T1" fmla="*/ 0 h 150"/>
                <a:gd name="T2" fmla="*/ 0 w 143"/>
                <a:gd name="T3" fmla="*/ 0 h 150"/>
                <a:gd name="T4" fmla="*/ 0 w 143"/>
                <a:gd name="T5" fmla="*/ 0 h 150"/>
                <a:gd name="T6" fmla="*/ 0 w 143"/>
                <a:gd name="T7" fmla="*/ 0 h 150"/>
                <a:gd name="T8" fmla="*/ 0 w 143"/>
                <a:gd name="T9" fmla="*/ 0 h 150"/>
                <a:gd name="T10" fmla="*/ 0 w 143"/>
                <a:gd name="T11" fmla="*/ 0 h 150"/>
                <a:gd name="T12" fmla="*/ 0 w 143"/>
                <a:gd name="T13" fmla="*/ 0 h 150"/>
                <a:gd name="T14" fmla="*/ 0 60000 65536"/>
                <a:gd name="T15" fmla="*/ 0 60000 65536"/>
                <a:gd name="T16" fmla="*/ 0 60000 65536"/>
                <a:gd name="T17" fmla="*/ 0 60000 65536"/>
                <a:gd name="T18" fmla="*/ 0 60000 65536"/>
                <a:gd name="T19" fmla="*/ 0 60000 65536"/>
                <a:gd name="T20" fmla="*/ 0 60000 65536"/>
                <a:gd name="T21" fmla="*/ 0 w 143"/>
                <a:gd name="T22" fmla="*/ 0 h 150"/>
                <a:gd name="T23" fmla="*/ 143 w 143"/>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0">
                  <a:moveTo>
                    <a:pt x="39" y="150"/>
                  </a:moveTo>
                  <a:lnTo>
                    <a:pt x="0" y="150"/>
                  </a:lnTo>
                  <a:lnTo>
                    <a:pt x="0" y="110"/>
                  </a:lnTo>
                  <a:lnTo>
                    <a:pt x="104" y="0"/>
                  </a:lnTo>
                  <a:lnTo>
                    <a:pt x="143" y="0"/>
                  </a:lnTo>
                  <a:lnTo>
                    <a:pt x="143" y="40"/>
                  </a:lnTo>
                  <a:lnTo>
                    <a:pt x="39" y="15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7" name="Freeform 146"/>
            <p:cNvSpPr>
              <a:spLocks/>
            </p:cNvSpPr>
            <p:nvPr/>
          </p:nvSpPr>
          <p:spPr bwMode="auto">
            <a:xfrm>
              <a:off x="2642" y="2032"/>
              <a:ext cx="35" cy="39"/>
            </a:xfrm>
            <a:custGeom>
              <a:avLst/>
              <a:gdLst>
                <a:gd name="T0" fmla="*/ 0 w 140"/>
                <a:gd name="T1" fmla="*/ 0 h 154"/>
                <a:gd name="T2" fmla="*/ 0 w 140"/>
                <a:gd name="T3" fmla="*/ 0 h 154"/>
                <a:gd name="T4" fmla="*/ 0 w 140"/>
                <a:gd name="T5" fmla="*/ 0 h 154"/>
                <a:gd name="T6" fmla="*/ 0 w 140"/>
                <a:gd name="T7" fmla="*/ 0 h 154"/>
                <a:gd name="T8" fmla="*/ 0 w 140"/>
                <a:gd name="T9" fmla="*/ 0 h 154"/>
                <a:gd name="T10" fmla="*/ 0 w 140"/>
                <a:gd name="T11" fmla="*/ 0 h 154"/>
                <a:gd name="T12" fmla="*/ 0 w 140"/>
                <a:gd name="T13" fmla="*/ 0 h 154"/>
                <a:gd name="T14" fmla="*/ 0 60000 65536"/>
                <a:gd name="T15" fmla="*/ 0 60000 65536"/>
                <a:gd name="T16" fmla="*/ 0 60000 65536"/>
                <a:gd name="T17" fmla="*/ 0 60000 65536"/>
                <a:gd name="T18" fmla="*/ 0 60000 65536"/>
                <a:gd name="T19" fmla="*/ 0 60000 65536"/>
                <a:gd name="T20" fmla="*/ 0 60000 65536"/>
                <a:gd name="T21" fmla="*/ 0 w 140"/>
                <a:gd name="T22" fmla="*/ 0 h 154"/>
                <a:gd name="T23" fmla="*/ 140 w 140"/>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54">
                  <a:moveTo>
                    <a:pt x="39" y="154"/>
                  </a:moveTo>
                  <a:lnTo>
                    <a:pt x="0" y="154"/>
                  </a:lnTo>
                  <a:lnTo>
                    <a:pt x="0" y="114"/>
                  </a:lnTo>
                  <a:lnTo>
                    <a:pt x="99" y="0"/>
                  </a:lnTo>
                  <a:lnTo>
                    <a:pt x="140" y="0"/>
                  </a:lnTo>
                  <a:lnTo>
                    <a:pt x="140" y="40"/>
                  </a:lnTo>
                  <a:lnTo>
                    <a:pt x="39" y="15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8" name="Freeform 147"/>
            <p:cNvSpPr>
              <a:spLocks/>
            </p:cNvSpPr>
            <p:nvPr/>
          </p:nvSpPr>
          <p:spPr bwMode="auto">
            <a:xfrm>
              <a:off x="2667" y="2001"/>
              <a:ext cx="36" cy="42"/>
            </a:xfrm>
            <a:custGeom>
              <a:avLst/>
              <a:gdLst>
                <a:gd name="T0" fmla="*/ 0 w 145"/>
                <a:gd name="T1" fmla="*/ 0 h 165"/>
                <a:gd name="T2" fmla="*/ 0 w 145"/>
                <a:gd name="T3" fmla="*/ 0 h 165"/>
                <a:gd name="T4" fmla="*/ 0 w 145"/>
                <a:gd name="T5" fmla="*/ 0 h 165"/>
                <a:gd name="T6" fmla="*/ 0 w 145"/>
                <a:gd name="T7" fmla="*/ 0 h 165"/>
                <a:gd name="T8" fmla="*/ 0 w 145"/>
                <a:gd name="T9" fmla="*/ 0 h 165"/>
                <a:gd name="T10" fmla="*/ 0 w 145"/>
                <a:gd name="T11" fmla="*/ 0 h 165"/>
                <a:gd name="T12" fmla="*/ 0 w 145"/>
                <a:gd name="T13" fmla="*/ 0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41" y="165"/>
                  </a:moveTo>
                  <a:lnTo>
                    <a:pt x="0" y="165"/>
                  </a:lnTo>
                  <a:lnTo>
                    <a:pt x="0" y="125"/>
                  </a:lnTo>
                  <a:lnTo>
                    <a:pt x="105" y="0"/>
                  </a:lnTo>
                  <a:lnTo>
                    <a:pt x="145" y="0"/>
                  </a:lnTo>
                  <a:lnTo>
                    <a:pt x="145" y="40"/>
                  </a:lnTo>
                  <a:lnTo>
                    <a:pt x="41" y="16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09" name="Freeform 148"/>
            <p:cNvSpPr>
              <a:spLocks/>
            </p:cNvSpPr>
            <p:nvPr/>
          </p:nvSpPr>
          <p:spPr bwMode="auto">
            <a:xfrm>
              <a:off x="2693" y="1968"/>
              <a:ext cx="36" cy="43"/>
            </a:xfrm>
            <a:custGeom>
              <a:avLst/>
              <a:gdLst>
                <a:gd name="T0" fmla="*/ 0 w 145"/>
                <a:gd name="T1" fmla="*/ 0 h 173"/>
                <a:gd name="T2" fmla="*/ 0 w 145"/>
                <a:gd name="T3" fmla="*/ 0 h 173"/>
                <a:gd name="T4" fmla="*/ 0 w 145"/>
                <a:gd name="T5" fmla="*/ 0 h 173"/>
                <a:gd name="T6" fmla="*/ 0 w 145"/>
                <a:gd name="T7" fmla="*/ 0 h 173"/>
                <a:gd name="T8" fmla="*/ 0 w 145"/>
                <a:gd name="T9" fmla="*/ 0 h 173"/>
                <a:gd name="T10" fmla="*/ 0 w 145"/>
                <a:gd name="T11" fmla="*/ 0 h 173"/>
                <a:gd name="T12" fmla="*/ 0 w 145"/>
                <a:gd name="T13" fmla="*/ 0 h 173"/>
                <a:gd name="T14" fmla="*/ 0 60000 65536"/>
                <a:gd name="T15" fmla="*/ 0 60000 65536"/>
                <a:gd name="T16" fmla="*/ 0 60000 65536"/>
                <a:gd name="T17" fmla="*/ 0 60000 65536"/>
                <a:gd name="T18" fmla="*/ 0 60000 65536"/>
                <a:gd name="T19" fmla="*/ 0 60000 65536"/>
                <a:gd name="T20" fmla="*/ 0 60000 65536"/>
                <a:gd name="T21" fmla="*/ 0 w 145"/>
                <a:gd name="T22" fmla="*/ 0 h 173"/>
                <a:gd name="T23" fmla="*/ 145 w 145"/>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73">
                  <a:moveTo>
                    <a:pt x="40" y="173"/>
                  </a:moveTo>
                  <a:lnTo>
                    <a:pt x="0" y="173"/>
                  </a:lnTo>
                  <a:lnTo>
                    <a:pt x="0" y="133"/>
                  </a:lnTo>
                  <a:lnTo>
                    <a:pt x="104" y="0"/>
                  </a:lnTo>
                  <a:lnTo>
                    <a:pt x="145" y="0"/>
                  </a:lnTo>
                  <a:lnTo>
                    <a:pt x="145" y="39"/>
                  </a:lnTo>
                  <a:lnTo>
                    <a:pt x="40" y="17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0" name="Freeform 149"/>
            <p:cNvSpPr>
              <a:spLocks/>
            </p:cNvSpPr>
            <p:nvPr/>
          </p:nvSpPr>
          <p:spPr bwMode="auto">
            <a:xfrm>
              <a:off x="2719"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41" y="184"/>
                  </a:moveTo>
                  <a:lnTo>
                    <a:pt x="0" y="184"/>
                  </a:lnTo>
                  <a:lnTo>
                    <a:pt x="0" y="145"/>
                  </a:lnTo>
                  <a:lnTo>
                    <a:pt x="101" y="0"/>
                  </a:lnTo>
                  <a:lnTo>
                    <a:pt x="140" y="0"/>
                  </a:lnTo>
                  <a:lnTo>
                    <a:pt x="140" y="40"/>
                  </a:lnTo>
                  <a:lnTo>
                    <a:pt x="41" y="18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1" name="Freeform 150"/>
            <p:cNvSpPr>
              <a:spLocks/>
            </p:cNvSpPr>
            <p:nvPr/>
          </p:nvSpPr>
          <p:spPr bwMode="auto">
            <a:xfrm>
              <a:off x="2744" y="1893"/>
              <a:ext cx="36" cy="49"/>
            </a:xfrm>
            <a:custGeom>
              <a:avLst/>
              <a:gdLst>
                <a:gd name="T0" fmla="*/ 0 w 143"/>
                <a:gd name="T1" fmla="*/ 0 h 194"/>
                <a:gd name="T2" fmla="*/ 0 w 143"/>
                <a:gd name="T3" fmla="*/ 0 h 194"/>
                <a:gd name="T4" fmla="*/ 0 w 143"/>
                <a:gd name="T5" fmla="*/ 0 h 194"/>
                <a:gd name="T6" fmla="*/ 0 w 143"/>
                <a:gd name="T7" fmla="*/ 0 h 194"/>
                <a:gd name="T8" fmla="*/ 0 w 143"/>
                <a:gd name="T9" fmla="*/ 0 h 194"/>
                <a:gd name="T10" fmla="*/ 0 w 143"/>
                <a:gd name="T11" fmla="*/ 0 h 194"/>
                <a:gd name="T12" fmla="*/ 0 w 143"/>
                <a:gd name="T13" fmla="*/ 0 h 194"/>
                <a:gd name="T14" fmla="*/ 0 60000 65536"/>
                <a:gd name="T15" fmla="*/ 0 60000 65536"/>
                <a:gd name="T16" fmla="*/ 0 60000 65536"/>
                <a:gd name="T17" fmla="*/ 0 60000 65536"/>
                <a:gd name="T18" fmla="*/ 0 60000 65536"/>
                <a:gd name="T19" fmla="*/ 0 60000 65536"/>
                <a:gd name="T20" fmla="*/ 0 60000 65536"/>
                <a:gd name="T21" fmla="*/ 0 w 143"/>
                <a:gd name="T22" fmla="*/ 0 h 194"/>
                <a:gd name="T23" fmla="*/ 143 w 143"/>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4">
                  <a:moveTo>
                    <a:pt x="39" y="194"/>
                  </a:moveTo>
                  <a:lnTo>
                    <a:pt x="0" y="194"/>
                  </a:lnTo>
                  <a:lnTo>
                    <a:pt x="0" y="154"/>
                  </a:lnTo>
                  <a:lnTo>
                    <a:pt x="104" y="0"/>
                  </a:lnTo>
                  <a:lnTo>
                    <a:pt x="143" y="0"/>
                  </a:lnTo>
                  <a:lnTo>
                    <a:pt x="143" y="39"/>
                  </a:lnTo>
                  <a:lnTo>
                    <a:pt x="39" y="19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2" name="Freeform 151"/>
            <p:cNvSpPr>
              <a:spLocks/>
            </p:cNvSpPr>
            <p:nvPr/>
          </p:nvSpPr>
          <p:spPr bwMode="auto">
            <a:xfrm>
              <a:off x="2770"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39" y="199"/>
                  </a:moveTo>
                  <a:lnTo>
                    <a:pt x="0" y="199"/>
                  </a:lnTo>
                  <a:lnTo>
                    <a:pt x="0" y="160"/>
                  </a:lnTo>
                  <a:lnTo>
                    <a:pt x="99" y="0"/>
                  </a:lnTo>
                  <a:lnTo>
                    <a:pt x="139" y="0"/>
                  </a:lnTo>
                  <a:lnTo>
                    <a:pt x="139" y="41"/>
                  </a:lnTo>
                  <a:lnTo>
                    <a:pt x="39" y="19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3" name="Freeform 152"/>
            <p:cNvSpPr>
              <a:spLocks/>
            </p:cNvSpPr>
            <p:nvPr/>
          </p:nvSpPr>
          <p:spPr bwMode="auto">
            <a:xfrm>
              <a:off x="2795"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40" y="209"/>
                  </a:moveTo>
                  <a:lnTo>
                    <a:pt x="0" y="209"/>
                  </a:lnTo>
                  <a:lnTo>
                    <a:pt x="0" y="168"/>
                  </a:lnTo>
                  <a:lnTo>
                    <a:pt x="105" y="0"/>
                  </a:lnTo>
                  <a:lnTo>
                    <a:pt x="144" y="0"/>
                  </a:lnTo>
                  <a:lnTo>
                    <a:pt x="144" y="39"/>
                  </a:lnTo>
                  <a:lnTo>
                    <a:pt x="40" y="20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4" name="Freeform 153"/>
            <p:cNvSpPr>
              <a:spLocks/>
            </p:cNvSpPr>
            <p:nvPr/>
          </p:nvSpPr>
          <p:spPr bwMode="auto">
            <a:xfrm>
              <a:off x="2821" y="1766"/>
              <a:ext cx="35" cy="55"/>
            </a:xfrm>
            <a:custGeom>
              <a:avLst/>
              <a:gdLst>
                <a:gd name="T0" fmla="*/ 0 w 140"/>
                <a:gd name="T1" fmla="*/ 0 h 219"/>
                <a:gd name="T2" fmla="*/ 0 w 140"/>
                <a:gd name="T3" fmla="*/ 0 h 219"/>
                <a:gd name="T4" fmla="*/ 0 w 140"/>
                <a:gd name="T5" fmla="*/ 0 h 219"/>
                <a:gd name="T6" fmla="*/ 0 w 140"/>
                <a:gd name="T7" fmla="*/ 0 h 219"/>
                <a:gd name="T8" fmla="*/ 0 w 140"/>
                <a:gd name="T9" fmla="*/ 0 h 219"/>
                <a:gd name="T10" fmla="*/ 0 w 140"/>
                <a:gd name="T11" fmla="*/ 0 h 219"/>
                <a:gd name="T12" fmla="*/ 0 w 140"/>
                <a:gd name="T13" fmla="*/ 0 h 219"/>
                <a:gd name="T14" fmla="*/ 0 60000 65536"/>
                <a:gd name="T15" fmla="*/ 0 60000 65536"/>
                <a:gd name="T16" fmla="*/ 0 60000 65536"/>
                <a:gd name="T17" fmla="*/ 0 60000 65536"/>
                <a:gd name="T18" fmla="*/ 0 60000 65536"/>
                <a:gd name="T19" fmla="*/ 0 60000 65536"/>
                <a:gd name="T20" fmla="*/ 0 60000 65536"/>
                <a:gd name="T21" fmla="*/ 0 w 140"/>
                <a:gd name="T22" fmla="*/ 0 h 219"/>
                <a:gd name="T23" fmla="*/ 140 w 140"/>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19">
                  <a:moveTo>
                    <a:pt x="39" y="219"/>
                  </a:moveTo>
                  <a:lnTo>
                    <a:pt x="0" y="219"/>
                  </a:lnTo>
                  <a:lnTo>
                    <a:pt x="0" y="180"/>
                  </a:lnTo>
                  <a:lnTo>
                    <a:pt x="99" y="0"/>
                  </a:lnTo>
                  <a:lnTo>
                    <a:pt x="140" y="0"/>
                  </a:lnTo>
                  <a:lnTo>
                    <a:pt x="140" y="40"/>
                  </a:lnTo>
                  <a:lnTo>
                    <a:pt x="39" y="21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5" name="Freeform 154"/>
            <p:cNvSpPr>
              <a:spLocks/>
            </p:cNvSpPr>
            <p:nvPr/>
          </p:nvSpPr>
          <p:spPr bwMode="auto">
            <a:xfrm>
              <a:off x="2846" y="1720"/>
              <a:ext cx="36" cy="56"/>
            </a:xfrm>
            <a:custGeom>
              <a:avLst/>
              <a:gdLst>
                <a:gd name="T0" fmla="*/ 0 w 145"/>
                <a:gd name="T1" fmla="*/ 0 h 223"/>
                <a:gd name="T2" fmla="*/ 0 w 145"/>
                <a:gd name="T3" fmla="*/ 0 h 223"/>
                <a:gd name="T4" fmla="*/ 0 w 145"/>
                <a:gd name="T5" fmla="*/ 0 h 223"/>
                <a:gd name="T6" fmla="*/ 0 w 145"/>
                <a:gd name="T7" fmla="*/ 0 h 223"/>
                <a:gd name="T8" fmla="*/ 0 w 145"/>
                <a:gd name="T9" fmla="*/ 0 h 223"/>
                <a:gd name="T10" fmla="*/ 0 w 145"/>
                <a:gd name="T11" fmla="*/ 0 h 223"/>
                <a:gd name="T12" fmla="*/ 0 w 145"/>
                <a:gd name="T13" fmla="*/ 0 h 223"/>
                <a:gd name="T14" fmla="*/ 0 60000 65536"/>
                <a:gd name="T15" fmla="*/ 0 60000 65536"/>
                <a:gd name="T16" fmla="*/ 0 60000 65536"/>
                <a:gd name="T17" fmla="*/ 0 60000 65536"/>
                <a:gd name="T18" fmla="*/ 0 60000 65536"/>
                <a:gd name="T19" fmla="*/ 0 60000 65536"/>
                <a:gd name="T20" fmla="*/ 0 60000 65536"/>
                <a:gd name="T21" fmla="*/ 0 w 145"/>
                <a:gd name="T22" fmla="*/ 0 h 223"/>
                <a:gd name="T23" fmla="*/ 145 w 145"/>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3">
                  <a:moveTo>
                    <a:pt x="41" y="223"/>
                  </a:moveTo>
                  <a:lnTo>
                    <a:pt x="0" y="223"/>
                  </a:lnTo>
                  <a:lnTo>
                    <a:pt x="0" y="183"/>
                  </a:lnTo>
                  <a:lnTo>
                    <a:pt x="105" y="0"/>
                  </a:lnTo>
                  <a:lnTo>
                    <a:pt x="145" y="0"/>
                  </a:lnTo>
                  <a:lnTo>
                    <a:pt x="145" y="39"/>
                  </a:lnTo>
                  <a:lnTo>
                    <a:pt x="41" y="22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6" name="Freeform 155"/>
            <p:cNvSpPr>
              <a:spLocks/>
            </p:cNvSpPr>
            <p:nvPr/>
          </p:nvSpPr>
          <p:spPr bwMode="auto">
            <a:xfrm>
              <a:off x="2873" y="1672"/>
              <a:ext cx="35" cy="58"/>
            </a:xfrm>
            <a:custGeom>
              <a:avLst/>
              <a:gdLst>
                <a:gd name="T0" fmla="*/ 0 w 144"/>
                <a:gd name="T1" fmla="*/ 0 h 234"/>
                <a:gd name="T2" fmla="*/ 0 w 144"/>
                <a:gd name="T3" fmla="*/ 0 h 234"/>
                <a:gd name="T4" fmla="*/ 0 w 144"/>
                <a:gd name="T5" fmla="*/ 0 h 234"/>
                <a:gd name="T6" fmla="*/ 0 w 144"/>
                <a:gd name="T7" fmla="*/ 0 h 234"/>
                <a:gd name="T8" fmla="*/ 0 w 144"/>
                <a:gd name="T9" fmla="*/ 0 h 234"/>
                <a:gd name="T10" fmla="*/ 0 w 144"/>
                <a:gd name="T11" fmla="*/ 0 h 234"/>
                <a:gd name="T12" fmla="*/ 0 w 144"/>
                <a:gd name="T13" fmla="*/ 0 h 234"/>
                <a:gd name="T14" fmla="*/ 0 60000 65536"/>
                <a:gd name="T15" fmla="*/ 0 60000 65536"/>
                <a:gd name="T16" fmla="*/ 0 60000 65536"/>
                <a:gd name="T17" fmla="*/ 0 60000 65536"/>
                <a:gd name="T18" fmla="*/ 0 60000 65536"/>
                <a:gd name="T19" fmla="*/ 0 60000 65536"/>
                <a:gd name="T20" fmla="*/ 0 60000 65536"/>
                <a:gd name="T21" fmla="*/ 0 w 144"/>
                <a:gd name="T22" fmla="*/ 0 h 234"/>
                <a:gd name="T23" fmla="*/ 144 w 1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34">
                  <a:moveTo>
                    <a:pt x="40" y="234"/>
                  </a:moveTo>
                  <a:lnTo>
                    <a:pt x="0" y="234"/>
                  </a:lnTo>
                  <a:lnTo>
                    <a:pt x="0" y="195"/>
                  </a:lnTo>
                  <a:lnTo>
                    <a:pt x="104" y="0"/>
                  </a:lnTo>
                  <a:lnTo>
                    <a:pt x="144" y="0"/>
                  </a:lnTo>
                  <a:lnTo>
                    <a:pt x="144" y="39"/>
                  </a:lnTo>
                  <a:lnTo>
                    <a:pt x="40" y="23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7" name="Freeform 156"/>
            <p:cNvSpPr>
              <a:spLocks/>
            </p:cNvSpPr>
            <p:nvPr/>
          </p:nvSpPr>
          <p:spPr bwMode="auto">
            <a:xfrm>
              <a:off x="2899" y="1621"/>
              <a:ext cx="35" cy="61"/>
            </a:xfrm>
            <a:custGeom>
              <a:avLst/>
              <a:gdLst>
                <a:gd name="T0" fmla="*/ 0 w 140"/>
                <a:gd name="T1" fmla="*/ 0 h 243"/>
                <a:gd name="T2" fmla="*/ 0 w 140"/>
                <a:gd name="T3" fmla="*/ 0 h 243"/>
                <a:gd name="T4" fmla="*/ 0 w 140"/>
                <a:gd name="T5" fmla="*/ 0 h 243"/>
                <a:gd name="T6" fmla="*/ 0 w 140"/>
                <a:gd name="T7" fmla="*/ 0 h 243"/>
                <a:gd name="T8" fmla="*/ 0 w 140"/>
                <a:gd name="T9" fmla="*/ 0 h 243"/>
                <a:gd name="T10" fmla="*/ 0 w 140"/>
                <a:gd name="T11" fmla="*/ 0 h 243"/>
                <a:gd name="T12" fmla="*/ 0 w 140"/>
                <a:gd name="T13" fmla="*/ 0 h 243"/>
                <a:gd name="T14" fmla="*/ 0 60000 65536"/>
                <a:gd name="T15" fmla="*/ 0 60000 65536"/>
                <a:gd name="T16" fmla="*/ 0 60000 65536"/>
                <a:gd name="T17" fmla="*/ 0 60000 65536"/>
                <a:gd name="T18" fmla="*/ 0 60000 65536"/>
                <a:gd name="T19" fmla="*/ 0 60000 65536"/>
                <a:gd name="T20" fmla="*/ 0 60000 65536"/>
                <a:gd name="T21" fmla="*/ 0 w 140"/>
                <a:gd name="T22" fmla="*/ 0 h 243"/>
                <a:gd name="T23" fmla="*/ 140 w 140"/>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43">
                  <a:moveTo>
                    <a:pt x="40" y="243"/>
                  </a:moveTo>
                  <a:lnTo>
                    <a:pt x="0" y="243"/>
                  </a:lnTo>
                  <a:lnTo>
                    <a:pt x="0" y="204"/>
                  </a:lnTo>
                  <a:lnTo>
                    <a:pt x="99" y="0"/>
                  </a:lnTo>
                  <a:lnTo>
                    <a:pt x="140" y="0"/>
                  </a:lnTo>
                  <a:lnTo>
                    <a:pt x="140" y="40"/>
                  </a:lnTo>
                  <a:lnTo>
                    <a:pt x="40" y="24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8" name="Freeform 157"/>
            <p:cNvSpPr>
              <a:spLocks/>
            </p:cNvSpPr>
            <p:nvPr/>
          </p:nvSpPr>
          <p:spPr bwMode="auto">
            <a:xfrm>
              <a:off x="2923" y="1571"/>
              <a:ext cx="35" cy="60"/>
            </a:xfrm>
            <a:custGeom>
              <a:avLst/>
              <a:gdLst>
                <a:gd name="T0" fmla="*/ 0 w 140"/>
                <a:gd name="T1" fmla="*/ 0 h 239"/>
                <a:gd name="T2" fmla="*/ 0 w 140"/>
                <a:gd name="T3" fmla="*/ 0 h 239"/>
                <a:gd name="T4" fmla="*/ 0 w 140"/>
                <a:gd name="T5" fmla="*/ 0 h 239"/>
                <a:gd name="T6" fmla="*/ 0 w 140"/>
                <a:gd name="T7" fmla="*/ 0 h 239"/>
                <a:gd name="T8" fmla="*/ 0 w 140"/>
                <a:gd name="T9" fmla="*/ 0 h 239"/>
                <a:gd name="T10" fmla="*/ 0 w 140"/>
                <a:gd name="T11" fmla="*/ 0 h 239"/>
                <a:gd name="T12" fmla="*/ 0 w 140"/>
                <a:gd name="T13" fmla="*/ 0 h 239"/>
                <a:gd name="T14" fmla="*/ 0 60000 65536"/>
                <a:gd name="T15" fmla="*/ 0 60000 65536"/>
                <a:gd name="T16" fmla="*/ 0 60000 65536"/>
                <a:gd name="T17" fmla="*/ 0 60000 65536"/>
                <a:gd name="T18" fmla="*/ 0 60000 65536"/>
                <a:gd name="T19" fmla="*/ 0 60000 65536"/>
                <a:gd name="T20" fmla="*/ 0 60000 65536"/>
                <a:gd name="T21" fmla="*/ 0 w 140"/>
                <a:gd name="T22" fmla="*/ 0 h 239"/>
                <a:gd name="T23" fmla="*/ 140 w 140"/>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39">
                  <a:moveTo>
                    <a:pt x="41" y="239"/>
                  </a:moveTo>
                  <a:lnTo>
                    <a:pt x="0" y="239"/>
                  </a:lnTo>
                  <a:lnTo>
                    <a:pt x="0" y="199"/>
                  </a:lnTo>
                  <a:lnTo>
                    <a:pt x="101" y="0"/>
                  </a:lnTo>
                  <a:lnTo>
                    <a:pt x="140" y="0"/>
                  </a:lnTo>
                  <a:lnTo>
                    <a:pt x="140" y="40"/>
                  </a:lnTo>
                  <a:lnTo>
                    <a:pt x="41" y="2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519" name="Freeform 158"/>
            <p:cNvSpPr>
              <a:spLocks/>
            </p:cNvSpPr>
            <p:nvPr/>
          </p:nvSpPr>
          <p:spPr bwMode="auto">
            <a:xfrm>
              <a:off x="1163" y="24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0" name="Freeform 159"/>
            <p:cNvSpPr>
              <a:spLocks/>
            </p:cNvSpPr>
            <p:nvPr/>
          </p:nvSpPr>
          <p:spPr bwMode="auto">
            <a:xfrm>
              <a:off x="1163" y="2223"/>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1" name="Freeform 160"/>
            <p:cNvSpPr>
              <a:spLocks/>
            </p:cNvSpPr>
            <p:nvPr/>
          </p:nvSpPr>
          <p:spPr bwMode="auto">
            <a:xfrm>
              <a:off x="1163" y="200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2" name="Freeform 161"/>
            <p:cNvSpPr>
              <a:spLocks/>
            </p:cNvSpPr>
            <p:nvPr/>
          </p:nvSpPr>
          <p:spPr bwMode="auto">
            <a:xfrm>
              <a:off x="1163" y="178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3" name="Freeform 162"/>
            <p:cNvSpPr>
              <a:spLocks/>
            </p:cNvSpPr>
            <p:nvPr/>
          </p:nvSpPr>
          <p:spPr bwMode="auto">
            <a:xfrm>
              <a:off x="1163" y="157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4" name="Freeform 163"/>
            <p:cNvSpPr>
              <a:spLocks/>
            </p:cNvSpPr>
            <p:nvPr/>
          </p:nvSpPr>
          <p:spPr bwMode="auto">
            <a:xfrm>
              <a:off x="1163" y="135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5" name="Freeform 164"/>
            <p:cNvSpPr>
              <a:spLocks/>
            </p:cNvSpPr>
            <p:nvPr/>
          </p:nvSpPr>
          <p:spPr bwMode="auto">
            <a:xfrm>
              <a:off x="1163" y="11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6" name="Freeform 165"/>
            <p:cNvSpPr>
              <a:spLocks/>
            </p:cNvSpPr>
            <p:nvPr/>
          </p:nvSpPr>
          <p:spPr bwMode="auto">
            <a:xfrm>
              <a:off x="1163" y="92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7" name="Freeform 166"/>
            <p:cNvSpPr>
              <a:spLocks/>
            </p:cNvSpPr>
            <p:nvPr/>
          </p:nvSpPr>
          <p:spPr bwMode="auto">
            <a:xfrm>
              <a:off x="1163"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8" name="Freeform 167"/>
            <p:cNvSpPr>
              <a:spLocks/>
            </p:cNvSpPr>
            <p:nvPr/>
          </p:nvSpPr>
          <p:spPr bwMode="auto">
            <a:xfrm>
              <a:off x="1418"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29" name="Freeform 168"/>
            <p:cNvSpPr>
              <a:spLocks/>
            </p:cNvSpPr>
            <p:nvPr/>
          </p:nvSpPr>
          <p:spPr bwMode="auto">
            <a:xfrm>
              <a:off x="1674"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0" name="Freeform 169"/>
            <p:cNvSpPr>
              <a:spLocks/>
            </p:cNvSpPr>
            <p:nvPr/>
          </p:nvSpPr>
          <p:spPr bwMode="auto">
            <a:xfrm>
              <a:off x="1930"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1" name="Freeform 170"/>
            <p:cNvSpPr>
              <a:spLocks/>
            </p:cNvSpPr>
            <p:nvPr/>
          </p:nvSpPr>
          <p:spPr bwMode="auto">
            <a:xfrm>
              <a:off x="2187"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2" name="Freeform 171"/>
            <p:cNvSpPr>
              <a:spLocks/>
            </p:cNvSpPr>
            <p:nvPr/>
          </p:nvSpPr>
          <p:spPr bwMode="auto">
            <a:xfrm>
              <a:off x="2442"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3" name="Freeform 172"/>
            <p:cNvSpPr>
              <a:spLocks/>
            </p:cNvSpPr>
            <p:nvPr/>
          </p:nvSpPr>
          <p:spPr bwMode="auto">
            <a:xfrm>
              <a:off x="2698"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4" name="Freeform 173"/>
            <p:cNvSpPr>
              <a:spLocks/>
            </p:cNvSpPr>
            <p:nvPr/>
          </p:nvSpPr>
          <p:spPr bwMode="auto">
            <a:xfrm>
              <a:off x="2955"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5" name="Freeform 174"/>
            <p:cNvSpPr>
              <a:spLocks/>
            </p:cNvSpPr>
            <p:nvPr/>
          </p:nvSpPr>
          <p:spPr bwMode="auto">
            <a:xfrm>
              <a:off x="1163" y="921"/>
              <a:ext cx="1" cy="1518"/>
            </a:xfrm>
            <a:custGeom>
              <a:avLst/>
              <a:gdLst>
                <a:gd name="T0" fmla="*/ 0 w 1"/>
                <a:gd name="T1" fmla="*/ 4 h 5087"/>
                <a:gd name="T2" fmla="*/ 0 w 1"/>
                <a:gd name="T3" fmla="*/ 0 h 5087"/>
                <a:gd name="T4" fmla="*/ 0 w 1"/>
                <a:gd name="T5" fmla="*/ 0 h 5087"/>
                <a:gd name="T6" fmla="*/ 0 60000 65536"/>
                <a:gd name="T7" fmla="*/ 0 60000 65536"/>
                <a:gd name="T8" fmla="*/ 0 60000 65536"/>
                <a:gd name="T9" fmla="*/ 0 w 1"/>
                <a:gd name="T10" fmla="*/ 0 h 5087"/>
                <a:gd name="T11" fmla="*/ 1 w 1"/>
                <a:gd name="T12" fmla="*/ 5087 h 5087"/>
              </a:gdLst>
              <a:ahLst/>
              <a:cxnLst>
                <a:cxn ang="T6">
                  <a:pos x="T0" y="T1"/>
                </a:cxn>
                <a:cxn ang="T7">
                  <a:pos x="T2" y="T3"/>
                </a:cxn>
                <a:cxn ang="T8">
                  <a:pos x="T4" y="T5"/>
                </a:cxn>
              </a:cxnLst>
              <a:rect l="T9" t="T10" r="T11" b="T12"/>
              <a:pathLst>
                <a:path w="1" h="5087">
                  <a:moveTo>
                    <a:pt x="0" y="5087"/>
                  </a:moveTo>
                  <a:lnTo>
                    <a:pt x="0" y="4"/>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6" name="Freeform 175"/>
            <p:cNvSpPr>
              <a:spLocks/>
            </p:cNvSpPr>
            <p:nvPr/>
          </p:nvSpPr>
          <p:spPr bwMode="auto">
            <a:xfrm>
              <a:off x="1163" y="2439"/>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7" name="Freeform 176"/>
            <p:cNvSpPr>
              <a:spLocks/>
            </p:cNvSpPr>
            <p:nvPr/>
          </p:nvSpPr>
          <p:spPr bwMode="auto">
            <a:xfrm>
              <a:off x="1163" y="922"/>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38" name="Rectangle 177"/>
            <p:cNvSpPr>
              <a:spLocks noChangeArrowheads="1"/>
            </p:cNvSpPr>
            <p:nvPr/>
          </p:nvSpPr>
          <p:spPr bwMode="auto">
            <a:xfrm>
              <a:off x="1001" y="2429"/>
              <a:ext cx="16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-1000</a:t>
              </a:r>
              <a:endParaRPr lang="en-US" sz="1800"/>
            </a:p>
          </p:txBody>
        </p:sp>
        <p:sp>
          <p:nvSpPr>
            <p:cNvPr id="57539" name="Rectangle 178"/>
            <p:cNvSpPr>
              <a:spLocks noChangeArrowheads="1"/>
            </p:cNvSpPr>
            <p:nvPr/>
          </p:nvSpPr>
          <p:spPr bwMode="auto">
            <a:xfrm>
              <a:off x="1122" y="2213"/>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0</a:t>
              </a:r>
              <a:endParaRPr lang="en-US" sz="1800"/>
            </a:p>
          </p:txBody>
        </p:sp>
        <p:sp>
          <p:nvSpPr>
            <p:cNvPr id="57540" name="Rectangle 179"/>
            <p:cNvSpPr>
              <a:spLocks noChangeArrowheads="1"/>
            </p:cNvSpPr>
            <p:nvPr/>
          </p:nvSpPr>
          <p:spPr bwMode="auto">
            <a:xfrm>
              <a:off x="1019" y="1996"/>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1000</a:t>
              </a:r>
              <a:endParaRPr lang="en-US" sz="1800"/>
            </a:p>
          </p:txBody>
        </p:sp>
        <p:sp>
          <p:nvSpPr>
            <p:cNvPr id="57541" name="Rectangle 180"/>
            <p:cNvSpPr>
              <a:spLocks noChangeArrowheads="1"/>
            </p:cNvSpPr>
            <p:nvPr/>
          </p:nvSpPr>
          <p:spPr bwMode="auto">
            <a:xfrm>
              <a:off x="1019" y="1779"/>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2000</a:t>
              </a:r>
              <a:endParaRPr lang="en-US" sz="1800"/>
            </a:p>
          </p:txBody>
        </p:sp>
        <p:sp>
          <p:nvSpPr>
            <p:cNvPr id="57542" name="Rectangle 181"/>
            <p:cNvSpPr>
              <a:spLocks noChangeArrowheads="1"/>
            </p:cNvSpPr>
            <p:nvPr/>
          </p:nvSpPr>
          <p:spPr bwMode="auto">
            <a:xfrm>
              <a:off x="1019" y="1563"/>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3000</a:t>
              </a:r>
              <a:endParaRPr lang="en-US" sz="1800"/>
            </a:p>
          </p:txBody>
        </p:sp>
        <p:sp>
          <p:nvSpPr>
            <p:cNvPr id="57543" name="Rectangle 182"/>
            <p:cNvSpPr>
              <a:spLocks noChangeArrowheads="1"/>
            </p:cNvSpPr>
            <p:nvPr/>
          </p:nvSpPr>
          <p:spPr bwMode="auto">
            <a:xfrm>
              <a:off x="1019" y="1346"/>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4000</a:t>
              </a:r>
              <a:endParaRPr lang="en-US" sz="1800"/>
            </a:p>
          </p:txBody>
        </p:sp>
        <p:sp>
          <p:nvSpPr>
            <p:cNvPr id="57544" name="Rectangle 183"/>
            <p:cNvSpPr>
              <a:spLocks noChangeArrowheads="1"/>
            </p:cNvSpPr>
            <p:nvPr/>
          </p:nvSpPr>
          <p:spPr bwMode="auto">
            <a:xfrm>
              <a:off x="1019" y="1129"/>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5000</a:t>
              </a:r>
              <a:endParaRPr lang="en-US" sz="1800"/>
            </a:p>
          </p:txBody>
        </p:sp>
        <p:sp>
          <p:nvSpPr>
            <p:cNvPr id="57545" name="Rectangle 184"/>
            <p:cNvSpPr>
              <a:spLocks noChangeArrowheads="1"/>
            </p:cNvSpPr>
            <p:nvPr/>
          </p:nvSpPr>
          <p:spPr bwMode="auto">
            <a:xfrm>
              <a:off x="1019" y="912"/>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rPr>
                <a:t>6000</a:t>
              </a:r>
              <a:endParaRPr lang="en-US" sz="1800"/>
            </a:p>
          </p:txBody>
        </p:sp>
        <p:sp>
          <p:nvSpPr>
            <p:cNvPr id="57546" name="Rectangle 185"/>
            <p:cNvSpPr>
              <a:spLocks noChangeArrowheads="1"/>
            </p:cNvSpPr>
            <p:nvPr/>
          </p:nvSpPr>
          <p:spPr bwMode="auto">
            <a:xfrm rot="-5400000">
              <a:off x="746" y="1594"/>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E</a:t>
              </a:r>
              <a:endParaRPr lang="en-US" sz="1800"/>
            </a:p>
          </p:txBody>
        </p:sp>
        <p:sp>
          <p:nvSpPr>
            <p:cNvPr id="57547" name="Rectangle 186"/>
            <p:cNvSpPr>
              <a:spLocks noChangeArrowheads="1"/>
            </p:cNvSpPr>
            <p:nvPr/>
          </p:nvSpPr>
          <p:spPr bwMode="auto">
            <a:xfrm>
              <a:off x="2855" y="254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900" dirty="0">
                  <a:solidFill>
                    <a:srgbClr val="000000"/>
                  </a:solidFill>
                </a:rPr>
                <a:t>Q</a:t>
              </a:r>
              <a:endParaRPr lang="en-US" sz="3600" dirty="0"/>
            </a:p>
          </p:txBody>
        </p:sp>
        <p:sp>
          <p:nvSpPr>
            <p:cNvPr id="57548" name="Freeform 187"/>
            <p:cNvSpPr>
              <a:spLocks/>
            </p:cNvSpPr>
            <p:nvPr/>
          </p:nvSpPr>
          <p:spPr bwMode="auto">
            <a:xfrm flipH="1">
              <a:off x="475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49" name="Freeform 188"/>
            <p:cNvSpPr>
              <a:spLocks/>
            </p:cNvSpPr>
            <p:nvPr/>
          </p:nvSpPr>
          <p:spPr bwMode="auto">
            <a:xfrm flipH="1">
              <a:off x="4737"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0" name="Freeform 189"/>
            <p:cNvSpPr>
              <a:spLocks/>
            </p:cNvSpPr>
            <p:nvPr/>
          </p:nvSpPr>
          <p:spPr bwMode="auto">
            <a:xfrm flipH="1">
              <a:off x="471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1" name="Freeform 190"/>
            <p:cNvSpPr>
              <a:spLocks/>
            </p:cNvSpPr>
            <p:nvPr/>
          </p:nvSpPr>
          <p:spPr bwMode="auto">
            <a:xfrm flipH="1">
              <a:off x="469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2" name="Freeform 191"/>
            <p:cNvSpPr>
              <a:spLocks/>
            </p:cNvSpPr>
            <p:nvPr/>
          </p:nvSpPr>
          <p:spPr bwMode="auto">
            <a:xfrm flipH="1">
              <a:off x="4677"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3" name="Freeform 192"/>
            <p:cNvSpPr>
              <a:spLocks/>
            </p:cNvSpPr>
            <p:nvPr/>
          </p:nvSpPr>
          <p:spPr bwMode="auto">
            <a:xfrm flipH="1">
              <a:off x="465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4" name="Freeform 193"/>
            <p:cNvSpPr>
              <a:spLocks/>
            </p:cNvSpPr>
            <p:nvPr/>
          </p:nvSpPr>
          <p:spPr bwMode="auto">
            <a:xfrm flipH="1">
              <a:off x="463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5" name="Freeform 194"/>
            <p:cNvSpPr>
              <a:spLocks/>
            </p:cNvSpPr>
            <p:nvPr/>
          </p:nvSpPr>
          <p:spPr bwMode="auto">
            <a:xfrm flipH="1">
              <a:off x="461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6" name="Freeform 195"/>
            <p:cNvSpPr>
              <a:spLocks/>
            </p:cNvSpPr>
            <p:nvPr/>
          </p:nvSpPr>
          <p:spPr bwMode="auto">
            <a:xfrm flipH="1">
              <a:off x="459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7" name="Freeform 196"/>
            <p:cNvSpPr>
              <a:spLocks/>
            </p:cNvSpPr>
            <p:nvPr/>
          </p:nvSpPr>
          <p:spPr bwMode="auto">
            <a:xfrm flipH="1">
              <a:off x="457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8" name="Freeform 197"/>
            <p:cNvSpPr>
              <a:spLocks/>
            </p:cNvSpPr>
            <p:nvPr/>
          </p:nvSpPr>
          <p:spPr bwMode="auto">
            <a:xfrm flipH="1">
              <a:off x="4558"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59" name="Freeform 198"/>
            <p:cNvSpPr>
              <a:spLocks/>
            </p:cNvSpPr>
            <p:nvPr/>
          </p:nvSpPr>
          <p:spPr bwMode="auto">
            <a:xfrm flipH="1">
              <a:off x="453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0" name="Freeform 199"/>
            <p:cNvSpPr>
              <a:spLocks/>
            </p:cNvSpPr>
            <p:nvPr/>
          </p:nvSpPr>
          <p:spPr bwMode="auto">
            <a:xfrm flipH="1">
              <a:off x="4518"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1" name="Freeform 200"/>
            <p:cNvSpPr>
              <a:spLocks/>
            </p:cNvSpPr>
            <p:nvPr/>
          </p:nvSpPr>
          <p:spPr bwMode="auto">
            <a:xfrm flipH="1">
              <a:off x="449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2" name="Freeform 201"/>
            <p:cNvSpPr>
              <a:spLocks/>
            </p:cNvSpPr>
            <p:nvPr/>
          </p:nvSpPr>
          <p:spPr bwMode="auto">
            <a:xfrm flipH="1">
              <a:off x="447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3" name="Freeform 202"/>
            <p:cNvSpPr>
              <a:spLocks/>
            </p:cNvSpPr>
            <p:nvPr/>
          </p:nvSpPr>
          <p:spPr bwMode="auto">
            <a:xfrm flipH="1">
              <a:off x="4458"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4" name="Freeform 203"/>
            <p:cNvSpPr>
              <a:spLocks/>
            </p:cNvSpPr>
            <p:nvPr/>
          </p:nvSpPr>
          <p:spPr bwMode="auto">
            <a:xfrm flipH="1">
              <a:off x="443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5" name="Freeform 204"/>
            <p:cNvSpPr>
              <a:spLocks/>
            </p:cNvSpPr>
            <p:nvPr/>
          </p:nvSpPr>
          <p:spPr bwMode="auto">
            <a:xfrm flipH="1">
              <a:off x="441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6" name="Freeform 205"/>
            <p:cNvSpPr>
              <a:spLocks/>
            </p:cNvSpPr>
            <p:nvPr/>
          </p:nvSpPr>
          <p:spPr bwMode="auto">
            <a:xfrm flipH="1">
              <a:off x="439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7" name="Freeform 206"/>
            <p:cNvSpPr>
              <a:spLocks/>
            </p:cNvSpPr>
            <p:nvPr/>
          </p:nvSpPr>
          <p:spPr bwMode="auto">
            <a:xfrm flipH="1">
              <a:off x="437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8" name="Freeform 207"/>
            <p:cNvSpPr>
              <a:spLocks/>
            </p:cNvSpPr>
            <p:nvPr/>
          </p:nvSpPr>
          <p:spPr bwMode="auto">
            <a:xfrm flipH="1">
              <a:off x="435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69" name="Freeform 208"/>
            <p:cNvSpPr>
              <a:spLocks/>
            </p:cNvSpPr>
            <p:nvPr/>
          </p:nvSpPr>
          <p:spPr bwMode="auto">
            <a:xfrm flipH="1">
              <a:off x="4339"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0" name="Freeform 209"/>
            <p:cNvSpPr>
              <a:spLocks/>
            </p:cNvSpPr>
            <p:nvPr/>
          </p:nvSpPr>
          <p:spPr bwMode="auto">
            <a:xfrm flipH="1">
              <a:off x="431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1" name="Freeform 210"/>
            <p:cNvSpPr>
              <a:spLocks/>
            </p:cNvSpPr>
            <p:nvPr/>
          </p:nvSpPr>
          <p:spPr bwMode="auto">
            <a:xfrm flipH="1">
              <a:off x="4299"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2" name="Freeform 211"/>
            <p:cNvSpPr>
              <a:spLocks/>
            </p:cNvSpPr>
            <p:nvPr/>
          </p:nvSpPr>
          <p:spPr bwMode="auto">
            <a:xfrm flipH="1">
              <a:off x="427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3" name="Freeform 212"/>
            <p:cNvSpPr>
              <a:spLocks/>
            </p:cNvSpPr>
            <p:nvPr/>
          </p:nvSpPr>
          <p:spPr bwMode="auto">
            <a:xfrm flipH="1">
              <a:off x="425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4" name="Freeform 213"/>
            <p:cNvSpPr>
              <a:spLocks/>
            </p:cNvSpPr>
            <p:nvPr/>
          </p:nvSpPr>
          <p:spPr bwMode="auto">
            <a:xfrm flipH="1">
              <a:off x="4239"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5" name="Freeform 214"/>
            <p:cNvSpPr>
              <a:spLocks/>
            </p:cNvSpPr>
            <p:nvPr/>
          </p:nvSpPr>
          <p:spPr bwMode="auto">
            <a:xfrm flipH="1">
              <a:off x="422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6" name="Freeform 215"/>
            <p:cNvSpPr>
              <a:spLocks/>
            </p:cNvSpPr>
            <p:nvPr/>
          </p:nvSpPr>
          <p:spPr bwMode="auto">
            <a:xfrm flipH="1">
              <a:off x="420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7" name="Freeform 216"/>
            <p:cNvSpPr>
              <a:spLocks/>
            </p:cNvSpPr>
            <p:nvPr/>
          </p:nvSpPr>
          <p:spPr bwMode="auto">
            <a:xfrm flipH="1">
              <a:off x="418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8" name="Freeform 217"/>
            <p:cNvSpPr>
              <a:spLocks/>
            </p:cNvSpPr>
            <p:nvPr/>
          </p:nvSpPr>
          <p:spPr bwMode="auto">
            <a:xfrm flipH="1">
              <a:off x="416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79" name="Freeform 218"/>
            <p:cNvSpPr>
              <a:spLocks/>
            </p:cNvSpPr>
            <p:nvPr/>
          </p:nvSpPr>
          <p:spPr bwMode="auto">
            <a:xfrm flipH="1">
              <a:off x="414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0" name="Freeform 219"/>
            <p:cNvSpPr>
              <a:spLocks/>
            </p:cNvSpPr>
            <p:nvPr/>
          </p:nvSpPr>
          <p:spPr bwMode="auto">
            <a:xfrm flipH="1">
              <a:off x="4120"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1" name="Freeform 220"/>
            <p:cNvSpPr>
              <a:spLocks/>
            </p:cNvSpPr>
            <p:nvPr/>
          </p:nvSpPr>
          <p:spPr bwMode="auto">
            <a:xfrm flipH="1">
              <a:off x="410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2" name="Freeform 221"/>
            <p:cNvSpPr>
              <a:spLocks/>
            </p:cNvSpPr>
            <p:nvPr/>
          </p:nvSpPr>
          <p:spPr bwMode="auto">
            <a:xfrm flipH="1">
              <a:off x="4080"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3" name="Freeform 222"/>
            <p:cNvSpPr>
              <a:spLocks/>
            </p:cNvSpPr>
            <p:nvPr/>
          </p:nvSpPr>
          <p:spPr bwMode="auto">
            <a:xfrm flipH="1">
              <a:off x="406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4" name="Freeform 223"/>
            <p:cNvSpPr>
              <a:spLocks/>
            </p:cNvSpPr>
            <p:nvPr/>
          </p:nvSpPr>
          <p:spPr bwMode="auto">
            <a:xfrm flipH="1">
              <a:off x="404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5" name="Freeform 224"/>
            <p:cNvSpPr>
              <a:spLocks/>
            </p:cNvSpPr>
            <p:nvPr/>
          </p:nvSpPr>
          <p:spPr bwMode="auto">
            <a:xfrm flipH="1">
              <a:off x="4020"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6" name="Freeform 225"/>
            <p:cNvSpPr>
              <a:spLocks/>
            </p:cNvSpPr>
            <p:nvPr/>
          </p:nvSpPr>
          <p:spPr bwMode="auto">
            <a:xfrm flipH="1">
              <a:off x="400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7" name="Freeform 226"/>
            <p:cNvSpPr>
              <a:spLocks/>
            </p:cNvSpPr>
            <p:nvPr/>
          </p:nvSpPr>
          <p:spPr bwMode="auto">
            <a:xfrm flipH="1">
              <a:off x="398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8" name="Freeform 227"/>
            <p:cNvSpPr>
              <a:spLocks/>
            </p:cNvSpPr>
            <p:nvPr/>
          </p:nvSpPr>
          <p:spPr bwMode="auto">
            <a:xfrm flipH="1">
              <a:off x="396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89" name="Freeform 228"/>
            <p:cNvSpPr>
              <a:spLocks/>
            </p:cNvSpPr>
            <p:nvPr/>
          </p:nvSpPr>
          <p:spPr bwMode="auto">
            <a:xfrm flipH="1">
              <a:off x="394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0" name="Freeform 229"/>
            <p:cNvSpPr>
              <a:spLocks/>
            </p:cNvSpPr>
            <p:nvPr/>
          </p:nvSpPr>
          <p:spPr bwMode="auto">
            <a:xfrm flipH="1">
              <a:off x="392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1" name="Freeform 230"/>
            <p:cNvSpPr>
              <a:spLocks/>
            </p:cNvSpPr>
            <p:nvPr/>
          </p:nvSpPr>
          <p:spPr bwMode="auto">
            <a:xfrm flipH="1">
              <a:off x="390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2" name="Freeform 231"/>
            <p:cNvSpPr>
              <a:spLocks/>
            </p:cNvSpPr>
            <p:nvPr/>
          </p:nvSpPr>
          <p:spPr bwMode="auto">
            <a:xfrm flipH="1">
              <a:off x="388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3" name="Freeform 232"/>
            <p:cNvSpPr>
              <a:spLocks/>
            </p:cNvSpPr>
            <p:nvPr/>
          </p:nvSpPr>
          <p:spPr bwMode="auto">
            <a:xfrm flipH="1">
              <a:off x="3861"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4" name="Freeform 233"/>
            <p:cNvSpPr>
              <a:spLocks/>
            </p:cNvSpPr>
            <p:nvPr/>
          </p:nvSpPr>
          <p:spPr bwMode="auto">
            <a:xfrm flipH="1">
              <a:off x="3841"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5" name="Freeform 234"/>
            <p:cNvSpPr>
              <a:spLocks/>
            </p:cNvSpPr>
            <p:nvPr/>
          </p:nvSpPr>
          <p:spPr bwMode="auto">
            <a:xfrm flipH="1">
              <a:off x="382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6" name="Freeform 235"/>
            <p:cNvSpPr>
              <a:spLocks/>
            </p:cNvSpPr>
            <p:nvPr/>
          </p:nvSpPr>
          <p:spPr bwMode="auto">
            <a:xfrm flipH="1">
              <a:off x="3801"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7" name="Freeform 236"/>
            <p:cNvSpPr>
              <a:spLocks/>
            </p:cNvSpPr>
            <p:nvPr/>
          </p:nvSpPr>
          <p:spPr bwMode="auto">
            <a:xfrm flipH="1">
              <a:off x="378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8" name="Freeform 237"/>
            <p:cNvSpPr>
              <a:spLocks/>
            </p:cNvSpPr>
            <p:nvPr/>
          </p:nvSpPr>
          <p:spPr bwMode="auto">
            <a:xfrm flipH="1">
              <a:off x="376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599" name="Freeform 238"/>
            <p:cNvSpPr>
              <a:spLocks/>
            </p:cNvSpPr>
            <p:nvPr/>
          </p:nvSpPr>
          <p:spPr bwMode="auto">
            <a:xfrm flipH="1">
              <a:off x="374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0" name="Freeform 239"/>
            <p:cNvSpPr>
              <a:spLocks/>
            </p:cNvSpPr>
            <p:nvPr/>
          </p:nvSpPr>
          <p:spPr bwMode="auto">
            <a:xfrm flipH="1">
              <a:off x="372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1" name="Freeform 240"/>
            <p:cNvSpPr>
              <a:spLocks/>
            </p:cNvSpPr>
            <p:nvPr/>
          </p:nvSpPr>
          <p:spPr bwMode="auto">
            <a:xfrm flipH="1">
              <a:off x="370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2" name="Freeform 241"/>
            <p:cNvSpPr>
              <a:spLocks/>
            </p:cNvSpPr>
            <p:nvPr/>
          </p:nvSpPr>
          <p:spPr bwMode="auto">
            <a:xfrm flipH="1">
              <a:off x="368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3" name="Freeform 242"/>
            <p:cNvSpPr>
              <a:spLocks/>
            </p:cNvSpPr>
            <p:nvPr/>
          </p:nvSpPr>
          <p:spPr bwMode="auto">
            <a:xfrm flipH="1">
              <a:off x="366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4" name="Freeform 243"/>
            <p:cNvSpPr>
              <a:spLocks/>
            </p:cNvSpPr>
            <p:nvPr/>
          </p:nvSpPr>
          <p:spPr bwMode="auto">
            <a:xfrm flipH="1">
              <a:off x="3642"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5" name="Freeform 244"/>
            <p:cNvSpPr>
              <a:spLocks/>
            </p:cNvSpPr>
            <p:nvPr/>
          </p:nvSpPr>
          <p:spPr bwMode="auto">
            <a:xfrm flipH="1">
              <a:off x="3622"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6" name="Freeform 245"/>
            <p:cNvSpPr>
              <a:spLocks/>
            </p:cNvSpPr>
            <p:nvPr/>
          </p:nvSpPr>
          <p:spPr bwMode="auto">
            <a:xfrm flipH="1">
              <a:off x="360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7" name="Freeform 246"/>
            <p:cNvSpPr>
              <a:spLocks/>
            </p:cNvSpPr>
            <p:nvPr/>
          </p:nvSpPr>
          <p:spPr bwMode="auto">
            <a:xfrm flipH="1">
              <a:off x="3582"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8" name="Freeform 247"/>
            <p:cNvSpPr>
              <a:spLocks/>
            </p:cNvSpPr>
            <p:nvPr/>
          </p:nvSpPr>
          <p:spPr bwMode="auto">
            <a:xfrm flipH="1">
              <a:off x="356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09" name="Freeform 248"/>
            <p:cNvSpPr>
              <a:spLocks/>
            </p:cNvSpPr>
            <p:nvPr/>
          </p:nvSpPr>
          <p:spPr bwMode="auto">
            <a:xfrm flipH="1">
              <a:off x="354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0" name="Freeform 249"/>
            <p:cNvSpPr>
              <a:spLocks/>
            </p:cNvSpPr>
            <p:nvPr/>
          </p:nvSpPr>
          <p:spPr bwMode="auto">
            <a:xfrm flipH="1">
              <a:off x="352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1" name="Freeform 250"/>
            <p:cNvSpPr>
              <a:spLocks/>
            </p:cNvSpPr>
            <p:nvPr/>
          </p:nvSpPr>
          <p:spPr bwMode="auto">
            <a:xfrm flipH="1">
              <a:off x="350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2" name="Freeform 251"/>
            <p:cNvSpPr>
              <a:spLocks/>
            </p:cNvSpPr>
            <p:nvPr/>
          </p:nvSpPr>
          <p:spPr bwMode="auto">
            <a:xfrm flipH="1">
              <a:off x="348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3" name="Freeform 252"/>
            <p:cNvSpPr>
              <a:spLocks/>
            </p:cNvSpPr>
            <p:nvPr/>
          </p:nvSpPr>
          <p:spPr bwMode="auto">
            <a:xfrm flipH="1">
              <a:off x="3463"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4" name="Freeform 253"/>
            <p:cNvSpPr>
              <a:spLocks/>
            </p:cNvSpPr>
            <p:nvPr/>
          </p:nvSpPr>
          <p:spPr bwMode="auto">
            <a:xfrm flipH="1">
              <a:off x="344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5" name="Freeform 254"/>
            <p:cNvSpPr>
              <a:spLocks/>
            </p:cNvSpPr>
            <p:nvPr/>
          </p:nvSpPr>
          <p:spPr bwMode="auto">
            <a:xfrm flipH="1">
              <a:off x="3423"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6" name="Freeform 255"/>
            <p:cNvSpPr>
              <a:spLocks/>
            </p:cNvSpPr>
            <p:nvPr/>
          </p:nvSpPr>
          <p:spPr bwMode="auto">
            <a:xfrm flipH="1">
              <a:off x="3403"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7" name="Freeform 256"/>
            <p:cNvSpPr>
              <a:spLocks/>
            </p:cNvSpPr>
            <p:nvPr/>
          </p:nvSpPr>
          <p:spPr bwMode="auto">
            <a:xfrm flipH="1">
              <a:off x="3383"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8" name="Freeform 257"/>
            <p:cNvSpPr>
              <a:spLocks/>
            </p:cNvSpPr>
            <p:nvPr/>
          </p:nvSpPr>
          <p:spPr bwMode="auto">
            <a:xfrm flipH="1">
              <a:off x="3363"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19" name="Freeform 258"/>
            <p:cNvSpPr>
              <a:spLocks/>
            </p:cNvSpPr>
            <p:nvPr/>
          </p:nvSpPr>
          <p:spPr bwMode="auto">
            <a:xfrm flipH="1">
              <a:off x="334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0" name="Freeform 259"/>
            <p:cNvSpPr>
              <a:spLocks/>
            </p:cNvSpPr>
            <p:nvPr/>
          </p:nvSpPr>
          <p:spPr bwMode="auto">
            <a:xfrm flipH="1">
              <a:off x="332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1" name="Freeform 260"/>
            <p:cNvSpPr>
              <a:spLocks/>
            </p:cNvSpPr>
            <p:nvPr/>
          </p:nvSpPr>
          <p:spPr bwMode="auto">
            <a:xfrm flipH="1">
              <a:off x="330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2" name="Freeform 261"/>
            <p:cNvSpPr>
              <a:spLocks/>
            </p:cNvSpPr>
            <p:nvPr/>
          </p:nvSpPr>
          <p:spPr bwMode="auto">
            <a:xfrm flipH="1">
              <a:off x="328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3" name="Freeform 262"/>
            <p:cNvSpPr>
              <a:spLocks/>
            </p:cNvSpPr>
            <p:nvPr/>
          </p:nvSpPr>
          <p:spPr bwMode="auto">
            <a:xfrm flipH="1">
              <a:off x="326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4" name="Freeform 263"/>
            <p:cNvSpPr>
              <a:spLocks/>
            </p:cNvSpPr>
            <p:nvPr/>
          </p:nvSpPr>
          <p:spPr bwMode="auto">
            <a:xfrm flipH="1">
              <a:off x="3244"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5" name="Freeform 264"/>
            <p:cNvSpPr>
              <a:spLocks/>
            </p:cNvSpPr>
            <p:nvPr/>
          </p:nvSpPr>
          <p:spPr bwMode="auto">
            <a:xfrm flipH="1">
              <a:off x="322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6" name="Freeform 265"/>
            <p:cNvSpPr>
              <a:spLocks/>
            </p:cNvSpPr>
            <p:nvPr/>
          </p:nvSpPr>
          <p:spPr bwMode="auto">
            <a:xfrm flipH="1">
              <a:off x="3204"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7" name="Freeform 266"/>
            <p:cNvSpPr>
              <a:spLocks/>
            </p:cNvSpPr>
            <p:nvPr/>
          </p:nvSpPr>
          <p:spPr bwMode="auto">
            <a:xfrm flipH="1">
              <a:off x="3184"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8" name="Freeform 267"/>
            <p:cNvSpPr>
              <a:spLocks/>
            </p:cNvSpPr>
            <p:nvPr/>
          </p:nvSpPr>
          <p:spPr bwMode="auto">
            <a:xfrm flipH="1">
              <a:off x="3164"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29" name="Freeform 268"/>
            <p:cNvSpPr>
              <a:spLocks/>
            </p:cNvSpPr>
            <p:nvPr/>
          </p:nvSpPr>
          <p:spPr bwMode="auto">
            <a:xfrm flipH="1">
              <a:off x="3144" y="922"/>
              <a:ext cx="7"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0" name="Freeform 269"/>
            <p:cNvSpPr>
              <a:spLocks/>
            </p:cNvSpPr>
            <p:nvPr/>
          </p:nvSpPr>
          <p:spPr bwMode="auto">
            <a:xfrm flipH="1">
              <a:off x="312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1" name="Freeform 270"/>
            <p:cNvSpPr>
              <a:spLocks/>
            </p:cNvSpPr>
            <p:nvPr/>
          </p:nvSpPr>
          <p:spPr bwMode="auto">
            <a:xfrm flipH="1">
              <a:off x="310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2" name="Freeform 271"/>
            <p:cNvSpPr>
              <a:spLocks/>
            </p:cNvSpPr>
            <p:nvPr/>
          </p:nvSpPr>
          <p:spPr bwMode="auto">
            <a:xfrm flipH="1">
              <a:off x="308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6"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3" name="Freeform 272"/>
            <p:cNvSpPr>
              <a:spLocks/>
            </p:cNvSpPr>
            <p:nvPr/>
          </p:nvSpPr>
          <p:spPr bwMode="auto">
            <a:xfrm flipH="1">
              <a:off x="306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4" name="Freeform 273"/>
            <p:cNvSpPr>
              <a:spLocks/>
            </p:cNvSpPr>
            <p:nvPr/>
          </p:nvSpPr>
          <p:spPr bwMode="auto">
            <a:xfrm flipH="1">
              <a:off x="304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5" name="Freeform 274"/>
            <p:cNvSpPr>
              <a:spLocks/>
            </p:cNvSpPr>
            <p:nvPr/>
          </p:nvSpPr>
          <p:spPr bwMode="auto">
            <a:xfrm flipH="1">
              <a:off x="3025" y="922"/>
              <a:ext cx="6" cy="1"/>
            </a:xfrm>
            <a:custGeom>
              <a:avLst/>
              <a:gdLst>
                <a:gd name="T0" fmla="*/ 0 w 20"/>
                <a:gd name="T1" fmla="*/ 0 h 1"/>
                <a:gd name="T2" fmla="*/ 0 w 20"/>
                <a:gd name="T3" fmla="*/ 0 h 1"/>
                <a:gd name="T4" fmla="*/ 0 w 20"/>
                <a:gd name="T5" fmla="*/ 0 h 1"/>
                <a:gd name="T6" fmla="*/ 0 60000 65536"/>
                <a:gd name="T7" fmla="*/ 0 60000 65536"/>
                <a:gd name="T8" fmla="*/ 0 60000 65536"/>
                <a:gd name="T9" fmla="*/ 0 w 20"/>
                <a:gd name="T10" fmla="*/ 0 h 1"/>
                <a:gd name="T11" fmla="*/ 20 w 20"/>
                <a:gd name="T12" fmla="*/ 1 h 1"/>
              </a:gdLst>
              <a:ahLst/>
              <a:cxnLst>
                <a:cxn ang="T6">
                  <a:pos x="T0" y="T1"/>
                </a:cxn>
                <a:cxn ang="T7">
                  <a:pos x="T2" y="T3"/>
                </a:cxn>
                <a:cxn ang="T8">
                  <a:pos x="T4" y="T5"/>
                </a:cxn>
              </a:cxnLst>
              <a:rect l="T9" t="T10" r="T11" b="T12"/>
              <a:pathLst>
                <a:path w="20" h="1">
                  <a:moveTo>
                    <a:pt x="0" y="0"/>
                  </a:moveTo>
                  <a:lnTo>
                    <a:pt x="16" y="0"/>
                  </a:lnTo>
                  <a:lnTo>
                    <a:pt x="2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6" name="Freeform 275"/>
            <p:cNvSpPr>
              <a:spLocks/>
            </p:cNvSpPr>
            <p:nvPr/>
          </p:nvSpPr>
          <p:spPr bwMode="auto">
            <a:xfrm flipH="1">
              <a:off x="300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7" name="Freeform 276"/>
            <p:cNvSpPr>
              <a:spLocks/>
            </p:cNvSpPr>
            <p:nvPr/>
          </p:nvSpPr>
          <p:spPr bwMode="auto">
            <a:xfrm flipH="1">
              <a:off x="2985" y="922"/>
              <a:ext cx="6" cy="1"/>
            </a:xfrm>
            <a:custGeom>
              <a:avLst/>
              <a:gdLst>
                <a:gd name="T0" fmla="*/ 0 w 21"/>
                <a:gd name="T1" fmla="*/ 0 h 1"/>
                <a:gd name="T2" fmla="*/ 0 w 21"/>
                <a:gd name="T3" fmla="*/ 0 h 1"/>
                <a:gd name="T4" fmla="*/ 0 w 21"/>
                <a:gd name="T5" fmla="*/ 0 h 1"/>
                <a:gd name="T6" fmla="*/ 0 60000 65536"/>
                <a:gd name="T7" fmla="*/ 0 60000 65536"/>
                <a:gd name="T8" fmla="*/ 0 60000 65536"/>
                <a:gd name="T9" fmla="*/ 0 w 21"/>
                <a:gd name="T10" fmla="*/ 0 h 1"/>
                <a:gd name="T11" fmla="*/ 21 w 21"/>
                <a:gd name="T12" fmla="*/ 1 h 1"/>
              </a:gdLst>
              <a:ahLst/>
              <a:cxnLst>
                <a:cxn ang="T6">
                  <a:pos x="T0" y="T1"/>
                </a:cxn>
                <a:cxn ang="T7">
                  <a:pos x="T2" y="T3"/>
                </a:cxn>
                <a:cxn ang="T8">
                  <a:pos x="T4" y="T5"/>
                </a:cxn>
              </a:cxnLst>
              <a:rect l="T9" t="T10" r="T11" b="T12"/>
              <a:pathLst>
                <a:path w="21" h="1">
                  <a:moveTo>
                    <a:pt x="0" y="0"/>
                  </a:moveTo>
                  <a:lnTo>
                    <a:pt x="17" y="0"/>
                  </a:lnTo>
                  <a:lnTo>
                    <a:pt x="21"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38" name="Freeform 277"/>
            <p:cNvSpPr>
              <a:spLocks/>
            </p:cNvSpPr>
            <p:nvPr/>
          </p:nvSpPr>
          <p:spPr bwMode="auto">
            <a:xfrm flipH="1">
              <a:off x="4477" y="917"/>
              <a:ext cx="36" cy="84"/>
            </a:xfrm>
            <a:custGeom>
              <a:avLst/>
              <a:gdLst>
                <a:gd name="T0" fmla="*/ 0 w 144"/>
                <a:gd name="T1" fmla="*/ 0 h 339"/>
                <a:gd name="T2" fmla="*/ 0 w 144"/>
                <a:gd name="T3" fmla="*/ 0 h 339"/>
                <a:gd name="T4" fmla="*/ 0 w 144"/>
                <a:gd name="T5" fmla="*/ 0 h 339"/>
                <a:gd name="T6" fmla="*/ 0 w 144"/>
                <a:gd name="T7" fmla="*/ 0 h 339"/>
                <a:gd name="T8" fmla="*/ 0 w 144"/>
                <a:gd name="T9" fmla="*/ 0 h 339"/>
                <a:gd name="T10" fmla="*/ 0 w 144"/>
                <a:gd name="T11" fmla="*/ 0 h 339"/>
                <a:gd name="T12" fmla="*/ 0 w 144"/>
                <a:gd name="T13" fmla="*/ 0 h 339"/>
                <a:gd name="T14" fmla="*/ 0 60000 65536"/>
                <a:gd name="T15" fmla="*/ 0 60000 65536"/>
                <a:gd name="T16" fmla="*/ 0 60000 65536"/>
                <a:gd name="T17" fmla="*/ 0 60000 65536"/>
                <a:gd name="T18" fmla="*/ 0 60000 65536"/>
                <a:gd name="T19" fmla="*/ 0 60000 65536"/>
                <a:gd name="T20" fmla="*/ 0 60000 65536"/>
                <a:gd name="T21" fmla="*/ 0 w 144"/>
                <a:gd name="T22" fmla="*/ 0 h 339"/>
                <a:gd name="T23" fmla="*/ 144 w 144"/>
                <a:gd name="T24" fmla="*/ 339 h 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9">
                  <a:moveTo>
                    <a:pt x="0" y="40"/>
                  </a:moveTo>
                  <a:lnTo>
                    <a:pt x="0" y="0"/>
                  </a:lnTo>
                  <a:lnTo>
                    <a:pt x="40" y="0"/>
                  </a:lnTo>
                  <a:lnTo>
                    <a:pt x="144" y="298"/>
                  </a:lnTo>
                  <a:lnTo>
                    <a:pt x="144" y="339"/>
                  </a:lnTo>
                  <a:lnTo>
                    <a:pt x="105" y="3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39" name="Freeform 278"/>
            <p:cNvSpPr>
              <a:spLocks/>
            </p:cNvSpPr>
            <p:nvPr/>
          </p:nvSpPr>
          <p:spPr bwMode="auto">
            <a:xfrm flipH="1">
              <a:off x="4451" y="991"/>
              <a:ext cx="36" cy="84"/>
            </a:xfrm>
            <a:custGeom>
              <a:avLst/>
              <a:gdLst>
                <a:gd name="T0" fmla="*/ 0 w 144"/>
                <a:gd name="T1" fmla="*/ 0 h 333"/>
                <a:gd name="T2" fmla="*/ 0 w 144"/>
                <a:gd name="T3" fmla="*/ 0 h 333"/>
                <a:gd name="T4" fmla="*/ 0 w 144"/>
                <a:gd name="T5" fmla="*/ 0 h 333"/>
                <a:gd name="T6" fmla="*/ 0 w 144"/>
                <a:gd name="T7" fmla="*/ 0 h 333"/>
                <a:gd name="T8" fmla="*/ 0 w 144"/>
                <a:gd name="T9" fmla="*/ 0 h 333"/>
                <a:gd name="T10" fmla="*/ 0 w 144"/>
                <a:gd name="T11" fmla="*/ 0 h 333"/>
                <a:gd name="T12" fmla="*/ 0 w 144"/>
                <a:gd name="T13" fmla="*/ 0 h 333"/>
                <a:gd name="T14" fmla="*/ 0 60000 65536"/>
                <a:gd name="T15" fmla="*/ 0 60000 65536"/>
                <a:gd name="T16" fmla="*/ 0 60000 65536"/>
                <a:gd name="T17" fmla="*/ 0 60000 65536"/>
                <a:gd name="T18" fmla="*/ 0 60000 65536"/>
                <a:gd name="T19" fmla="*/ 0 60000 65536"/>
                <a:gd name="T20" fmla="*/ 0 60000 65536"/>
                <a:gd name="T21" fmla="*/ 0 w 144"/>
                <a:gd name="T22" fmla="*/ 0 h 333"/>
                <a:gd name="T23" fmla="*/ 144 w 144"/>
                <a:gd name="T24" fmla="*/ 333 h 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33">
                  <a:moveTo>
                    <a:pt x="0" y="41"/>
                  </a:moveTo>
                  <a:lnTo>
                    <a:pt x="0" y="0"/>
                  </a:lnTo>
                  <a:lnTo>
                    <a:pt x="39" y="0"/>
                  </a:lnTo>
                  <a:lnTo>
                    <a:pt x="144" y="294"/>
                  </a:lnTo>
                  <a:lnTo>
                    <a:pt x="144" y="333"/>
                  </a:lnTo>
                  <a:lnTo>
                    <a:pt x="104" y="333"/>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0" name="Freeform 279"/>
            <p:cNvSpPr>
              <a:spLocks/>
            </p:cNvSpPr>
            <p:nvPr/>
          </p:nvSpPr>
          <p:spPr bwMode="auto">
            <a:xfrm flipH="1">
              <a:off x="4426" y="1065"/>
              <a:ext cx="35" cy="79"/>
            </a:xfrm>
            <a:custGeom>
              <a:avLst/>
              <a:gdLst>
                <a:gd name="T0" fmla="*/ 0 w 140"/>
                <a:gd name="T1" fmla="*/ 0 h 319"/>
                <a:gd name="T2" fmla="*/ 0 w 140"/>
                <a:gd name="T3" fmla="*/ 0 h 319"/>
                <a:gd name="T4" fmla="*/ 0 w 140"/>
                <a:gd name="T5" fmla="*/ 0 h 319"/>
                <a:gd name="T6" fmla="*/ 0 w 140"/>
                <a:gd name="T7" fmla="*/ 0 h 319"/>
                <a:gd name="T8" fmla="*/ 0 w 140"/>
                <a:gd name="T9" fmla="*/ 0 h 319"/>
                <a:gd name="T10" fmla="*/ 0 w 140"/>
                <a:gd name="T11" fmla="*/ 0 h 319"/>
                <a:gd name="T12" fmla="*/ 0 w 140"/>
                <a:gd name="T13" fmla="*/ 0 h 319"/>
                <a:gd name="T14" fmla="*/ 0 60000 65536"/>
                <a:gd name="T15" fmla="*/ 0 60000 65536"/>
                <a:gd name="T16" fmla="*/ 0 60000 65536"/>
                <a:gd name="T17" fmla="*/ 0 60000 65536"/>
                <a:gd name="T18" fmla="*/ 0 60000 65536"/>
                <a:gd name="T19" fmla="*/ 0 60000 65536"/>
                <a:gd name="T20" fmla="*/ 0 60000 65536"/>
                <a:gd name="T21" fmla="*/ 0 w 140"/>
                <a:gd name="T22" fmla="*/ 0 h 319"/>
                <a:gd name="T23" fmla="*/ 140 w 140"/>
                <a:gd name="T24" fmla="*/ 319 h 3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19">
                  <a:moveTo>
                    <a:pt x="0" y="39"/>
                  </a:moveTo>
                  <a:lnTo>
                    <a:pt x="0" y="0"/>
                  </a:lnTo>
                  <a:lnTo>
                    <a:pt x="40" y="0"/>
                  </a:lnTo>
                  <a:lnTo>
                    <a:pt x="140" y="278"/>
                  </a:lnTo>
                  <a:lnTo>
                    <a:pt x="140" y="319"/>
                  </a:lnTo>
                  <a:lnTo>
                    <a:pt x="100" y="31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1" name="Freeform 280"/>
            <p:cNvSpPr>
              <a:spLocks/>
            </p:cNvSpPr>
            <p:nvPr/>
          </p:nvSpPr>
          <p:spPr bwMode="auto">
            <a:xfrm flipH="1">
              <a:off x="4400" y="1134"/>
              <a:ext cx="36" cy="79"/>
            </a:xfrm>
            <a:custGeom>
              <a:avLst/>
              <a:gdLst>
                <a:gd name="T0" fmla="*/ 0 w 144"/>
                <a:gd name="T1" fmla="*/ 0 h 314"/>
                <a:gd name="T2" fmla="*/ 0 w 144"/>
                <a:gd name="T3" fmla="*/ 0 h 314"/>
                <a:gd name="T4" fmla="*/ 0 w 144"/>
                <a:gd name="T5" fmla="*/ 0 h 314"/>
                <a:gd name="T6" fmla="*/ 0 w 144"/>
                <a:gd name="T7" fmla="*/ 0 h 314"/>
                <a:gd name="T8" fmla="*/ 0 w 144"/>
                <a:gd name="T9" fmla="*/ 0 h 314"/>
                <a:gd name="T10" fmla="*/ 0 w 144"/>
                <a:gd name="T11" fmla="*/ 0 h 314"/>
                <a:gd name="T12" fmla="*/ 0 w 144"/>
                <a:gd name="T13" fmla="*/ 0 h 314"/>
                <a:gd name="T14" fmla="*/ 0 60000 65536"/>
                <a:gd name="T15" fmla="*/ 0 60000 65536"/>
                <a:gd name="T16" fmla="*/ 0 60000 65536"/>
                <a:gd name="T17" fmla="*/ 0 60000 65536"/>
                <a:gd name="T18" fmla="*/ 0 60000 65536"/>
                <a:gd name="T19" fmla="*/ 0 60000 65536"/>
                <a:gd name="T20" fmla="*/ 0 60000 65536"/>
                <a:gd name="T21" fmla="*/ 0 w 144"/>
                <a:gd name="T22" fmla="*/ 0 h 314"/>
                <a:gd name="T23" fmla="*/ 144 w 144"/>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314">
                  <a:moveTo>
                    <a:pt x="0" y="41"/>
                  </a:moveTo>
                  <a:lnTo>
                    <a:pt x="0" y="0"/>
                  </a:lnTo>
                  <a:lnTo>
                    <a:pt x="40" y="0"/>
                  </a:lnTo>
                  <a:lnTo>
                    <a:pt x="144" y="275"/>
                  </a:lnTo>
                  <a:lnTo>
                    <a:pt x="144" y="314"/>
                  </a:lnTo>
                  <a:lnTo>
                    <a:pt x="104" y="314"/>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2" name="Freeform 281"/>
            <p:cNvSpPr>
              <a:spLocks/>
            </p:cNvSpPr>
            <p:nvPr/>
          </p:nvSpPr>
          <p:spPr bwMode="auto">
            <a:xfrm flipH="1">
              <a:off x="4375" y="1203"/>
              <a:ext cx="35" cy="76"/>
            </a:xfrm>
            <a:custGeom>
              <a:avLst/>
              <a:gdLst>
                <a:gd name="T0" fmla="*/ 0 w 140"/>
                <a:gd name="T1" fmla="*/ 0 h 303"/>
                <a:gd name="T2" fmla="*/ 0 w 140"/>
                <a:gd name="T3" fmla="*/ 0 h 303"/>
                <a:gd name="T4" fmla="*/ 0 w 140"/>
                <a:gd name="T5" fmla="*/ 0 h 303"/>
                <a:gd name="T6" fmla="*/ 0 w 140"/>
                <a:gd name="T7" fmla="*/ 0 h 303"/>
                <a:gd name="T8" fmla="*/ 0 w 140"/>
                <a:gd name="T9" fmla="*/ 0 h 303"/>
                <a:gd name="T10" fmla="*/ 0 w 140"/>
                <a:gd name="T11" fmla="*/ 0 h 303"/>
                <a:gd name="T12" fmla="*/ 0 w 140"/>
                <a:gd name="T13" fmla="*/ 0 h 303"/>
                <a:gd name="T14" fmla="*/ 0 60000 65536"/>
                <a:gd name="T15" fmla="*/ 0 60000 65536"/>
                <a:gd name="T16" fmla="*/ 0 60000 65536"/>
                <a:gd name="T17" fmla="*/ 0 60000 65536"/>
                <a:gd name="T18" fmla="*/ 0 60000 65536"/>
                <a:gd name="T19" fmla="*/ 0 60000 65536"/>
                <a:gd name="T20" fmla="*/ 0 60000 65536"/>
                <a:gd name="T21" fmla="*/ 0 w 140"/>
                <a:gd name="T22" fmla="*/ 0 h 303"/>
                <a:gd name="T23" fmla="*/ 140 w 140"/>
                <a:gd name="T24" fmla="*/ 303 h 3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303">
                  <a:moveTo>
                    <a:pt x="0" y="39"/>
                  </a:moveTo>
                  <a:lnTo>
                    <a:pt x="0" y="0"/>
                  </a:lnTo>
                  <a:lnTo>
                    <a:pt x="40" y="0"/>
                  </a:lnTo>
                  <a:lnTo>
                    <a:pt x="140" y="263"/>
                  </a:lnTo>
                  <a:lnTo>
                    <a:pt x="140" y="303"/>
                  </a:lnTo>
                  <a:lnTo>
                    <a:pt x="99" y="30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3" name="Freeform 282"/>
            <p:cNvSpPr>
              <a:spLocks/>
            </p:cNvSpPr>
            <p:nvPr/>
          </p:nvSpPr>
          <p:spPr bwMode="auto">
            <a:xfrm flipH="1">
              <a:off x="4349" y="1269"/>
              <a:ext cx="36" cy="74"/>
            </a:xfrm>
            <a:custGeom>
              <a:avLst/>
              <a:gdLst>
                <a:gd name="T0" fmla="*/ 0 w 145"/>
                <a:gd name="T1" fmla="*/ 0 h 298"/>
                <a:gd name="T2" fmla="*/ 0 w 145"/>
                <a:gd name="T3" fmla="*/ 0 h 298"/>
                <a:gd name="T4" fmla="*/ 0 w 145"/>
                <a:gd name="T5" fmla="*/ 0 h 298"/>
                <a:gd name="T6" fmla="*/ 0 w 145"/>
                <a:gd name="T7" fmla="*/ 0 h 298"/>
                <a:gd name="T8" fmla="*/ 0 w 145"/>
                <a:gd name="T9" fmla="*/ 0 h 298"/>
                <a:gd name="T10" fmla="*/ 0 w 145"/>
                <a:gd name="T11" fmla="*/ 0 h 298"/>
                <a:gd name="T12" fmla="*/ 0 w 145"/>
                <a:gd name="T13" fmla="*/ 0 h 298"/>
                <a:gd name="T14" fmla="*/ 0 60000 65536"/>
                <a:gd name="T15" fmla="*/ 0 60000 65536"/>
                <a:gd name="T16" fmla="*/ 0 60000 65536"/>
                <a:gd name="T17" fmla="*/ 0 60000 65536"/>
                <a:gd name="T18" fmla="*/ 0 60000 65536"/>
                <a:gd name="T19" fmla="*/ 0 60000 65536"/>
                <a:gd name="T20" fmla="*/ 0 60000 65536"/>
                <a:gd name="T21" fmla="*/ 0 w 145"/>
                <a:gd name="T22" fmla="*/ 0 h 298"/>
                <a:gd name="T23" fmla="*/ 145 w 145"/>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98">
                  <a:moveTo>
                    <a:pt x="0" y="40"/>
                  </a:moveTo>
                  <a:lnTo>
                    <a:pt x="0" y="0"/>
                  </a:lnTo>
                  <a:lnTo>
                    <a:pt x="41" y="0"/>
                  </a:lnTo>
                  <a:lnTo>
                    <a:pt x="145" y="259"/>
                  </a:lnTo>
                  <a:lnTo>
                    <a:pt x="145" y="298"/>
                  </a:lnTo>
                  <a:lnTo>
                    <a:pt x="105" y="298"/>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4" name="Freeform 283"/>
            <p:cNvSpPr>
              <a:spLocks/>
            </p:cNvSpPr>
            <p:nvPr/>
          </p:nvSpPr>
          <p:spPr bwMode="auto">
            <a:xfrm flipH="1">
              <a:off x="4324" y="1333"/>
              <a:ext cx="35" cy="71"/>
            </a:xfrm>
            <a:custGeom>
              <a:avLst/>
              <a:gdLst>
                <a:gd name="T0" fmla="*/ 0 w 139"/>
                <a:gd name="T1" fmla="*/ 0 h 283"/>
                <a:gd name="T2" fmla="*/ 0 w 139"/>
                <a:gd name="T3" fmla="*/ 0 h 283"/>
                <a:gd name="T4" fmla="*/ 0 w 139"/>
                <a:gd name="T5" fmla="*/ 0 h 283"/>
                <a:gd name="T6" fmla="*/ 0 w 139"/>
                <a:gd name="T7" fmla="*/ 0 h 283"/>
                <a:gd name="T8" fmla="*/ 0 w 139"/>
                <a:gd name="T9" fmla="*/ 0 h 283"/>
                <a:gd name="T10" fmla="*/ 0 w 139"/>
                <a:gd name="T11" fmla="*/ 0 h 283"/>
                <a:gd name="T12" fmla="*/ 0 w 139"/>
                <a:gd name="T13" fmla="*/ 0 h 283"/>
                <a:gd name="T14" fmla="*/ 0 60000 65536"/>
                <a:gd name="T15" fmla="*/ 0 60000 65536"/>
                <a:gd name="T16" fmla="*/ 0 60000 65536"/>
                <a:gd name="T17" fmla="*/ 0 60000 65536"/>
                <a:gd name="T18" fmla="*/ 0 60000 65536"/>
                <a:gd name="T19" fmla="*/ 0 60000 65536"/>
                <a:gd name="T20" fmla="*/ 0 60000 65536"/>
                <a:gd name="T21" fmla="*/ 0 w 139"/>
                <a:gd name="T22" fmla="*/ 0 h 283"/>
                <a:gd name="T23" fmla="*/ 139 w 139"/>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83">
                  <a:moveTo>
                    <a:pt x="0" y="39"/>
                  </a:moveTo>
                  <a:lnTo>
                    <a:pt x="0" y="0"/>
                  </a:lnTo>
                  <a:lnTo>
                    <a:pt x="40" y="0"/>
                  </a:lnTo>
                  <a:lnTo>
                    <a:pt x="139" y="243"/>
                  </a:lnTo>
                  <a:lnTo>
                    <a:pt x="139" y="283"/>
                  </a:lnTo>
                  <a:lnTo>
                    <a:pt x="100" y="28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5" name="Freeform 284"/>
            <p:cNvSpPr>
              <a:spLocks/>
            </p:cNvSpPr>
            <p:nvPr/>
          </p:nvSpPr>
          <p:spPr bwMode="auto">
            <a:xfrm flipH="1">
              <a:off x="4298" y="1394"/>
              <a:ext cx="36" cy="70"/>
            </a:xfrm>
            <a:custGeom>
              <a:avLst/>
              <a:gdLst>
                <a:gd name="T0" fmla="*/ 0 w 144"/>
                <a:gd name="T1" fmla="*/ 0 h 279"/>
                <a:gd name="T2" fmla="*/ 0 w 144"/>
                <a:gd name="T3" fmla="*/ 0 h 279"/>
                <a:gd name="T4" fmla="*/ 0 w 144"/>
                <a:gd name="T5" fmla="*/ 0 h 279"/>
                <a:gd name="T6" fmla="*/ 0 w 144"/>
                <a:gd name="T7" fmla="*/ 0 h 279"/>
                <a:gd name="T8" fmla="*/ 0 w 144"/>
                <a:gd name="T9" fmla="*/ 0 h 279"/>
                <a:gd name="T10" fmla="*/ 0 w 144"/>
                <a:gd name="T11" fmla="*/ 0 h 279"/>
                <a:gd name="T12" fmla="*/ 0 w 144"/>
                <a:gd name="T13" fmla="*/ 0 h 279"/>
                <a:gd name="T14" fmla="*/ 0 60000 65536"/>
                <a:gd name="T15" fmla="*/ 0 60000 65536"/>
                <a:gd name="T16" fmla="*/ 0 60000 65536"/>
                <a:gd name="T17" fmla="*/ 0 60000 65536"/>
                <a:gd name="T18" fmla="*/ 0 60000 65536"/>
                <a:gd name="T19" fmla="*/ 0 60000 65536"/>
                <a:gd name="T20" fmla="*/ 0 60000 65536"/>
                <a:gd name="T21" fmla="*/ 0 w 144"/>
                <a:gd name="T22" fmla="*/ 0 h 279"/>
                <a:gd name="T23" fmla="*/ 144 w 144"/>
                <a:gd name="T24" fmla="*/ 279 h 2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79">
                  <a:moveTo>
                    <a:pt x="0" y="40"/>
                  </a:moveTo>
                  <a:lnTo>
                    <a:pt x="0" y="0"/>
                  </a:lnTo>
                  <a:lnTo>
                    <a:pt x="39" y="0"/>
                  </a:lnTo>
                  <a:lnTo>
                    <a:pt x="144" y="239"/>
                  </a:lnTo>
                  <a:lnTo>
                    <a:pt x="144" y="279"/>
                  </a:lnTo>
                  <a:lnTo>
                    <a:pt x="105" y="27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6" name="Freeform 285"/>
            <p:cNvSpPr>
              <a:spLocks/>
            </p:cNvSpPr>
            <p:nvPr/>
          </p:nvSpPr>
          <p:spPr bwMode="auto">
            <a:xfrm flipH="1">
              <a:off x="4272" y="1454"/>
              <a:ext cx="36" cy="68"/>
            </a:xfrm>
            <a:custGeom>
              <a:avLst/>
              <a:gdLst>
                <a:gd name="T0" fmla="*/ 0 w 143"/>
                <a:gd name="T1" fmla="*/ 0 h 274"/>
                <a:gd name="T2" fmla="*/ 0 w 143"/>
                <a:gd name="T3" fmla="*/ 0 h 274"/>
                <a:gd name="T4" fmla="*/ 0 w 143"/>
                <a:gd name="T5" fmla="*/ 0 h 274"/>
                <a:gd name="T6" fmla="*/ 0 w 143"/>
                <a:gd name="T7" fmla="*/ 0 h 274"/>
                <a:gd name="T8" fmla="*/ 0 w 143"/>
                <a:gd name="T9" fmla="*/ 0 h 274"/>
                <a:gd name="T10" fmla="*/ 0 w 143"/>
                <a:gd name="T11" fmla="*/ 0 h 274"/>
                <a:gd name="T12" fmla="*/ 0 w 143"/>
                <a:gd name="T13" fmla="*/ 0 h 274"/>
                <a:gd name="T14" fmla="*/ 0 60000 65536"/>
                <a:gd name="T15" fmla="*/ 0 60000 65536"/>
                <a:gd name="T16" fmla="*/ 0 60000 65536"/>
                <a:gd name="T17" fmla="*/ 0 60000 65536"/>
                <a:gd name="T18" fmla="*/ 0 60000 65536"/>
                <a:gd name="T19" fmla="*/ 0 60000 65536"/>
                <a:gd name="T20" fmla="*/ 0 60000 65536"/>
                <a:gd name="T21" fmla="*/ 0 w 143"/>
                <a:gd name="T22" fmla="*/ 0 h 274"/>
                <a:gd name="T23" fmla="*/ 143 w 143"/>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4">
                  <a:moveTo>
                    <a:pt x="0" y="40"/>
                  </a:moveTo>
                  <a:lnTo>
                    <a:pt x="0" y="0"/>
                  </a:lnTo>
                  <a:lnTo>
                    <a:pt x="39" y="0"/>
                  </a:lnTo>
                  <a:lnTo>
                    <a:pt x="143" y="234"/>
                  </a:lnTo>
                  <a:lnTo>
                    <a:pt x="143" y="274"/>
                  </a:lnTo>
                  <a:lnTo>
                    <a:pt x="104" y="27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7" name="Freeform 286"/>
            <p:cNvSpPr>
              <a:spLocks/>
            </p:cNvSpPr>
            <p:nvPr/>
          </p:nvSpPr>
          <p:spPr bwMode="auto">
            <a:xfrm flipH="1">
              <a:off x="4247" y="1513"/>
              <a:ext cx="35" cy="64"/>
            </a:xfrm>
            <a:custGeom>
              <a:avLst/>
              <a:gdLst>
                <a:gd name="T0" fmla="*/ 0 w 140"/>
                <a:gd name="T1" fmla="*/ 0 h 259"/>
                <a:gd name="T2" fmla="*/ 0 w 140"/>
                <a:gd name="T3" fmla="*/ 0 h 259"/>
                <a:gd name="T4" fmla="*/ 0 w 140"/>
                <a:gd name="T5" fmla="*/ 0 h 259"/>
                <a:gd name="T6" fmla="*/ 0 w 140"/>
                <a:gd name="T7" fmla="*/ 0 h 259"/>
                <a:gd name="T8" fmla="*/ 0 w 140"/>
                <a:gd name="T9" fmla="*/ 0 h 259"/>
                <a:gd name="T10" fmla="*/ 0 w 140"/>
                <a:gd name="T11" fmla="*/ 0 h 259"/>
                <a:gd name="T12" fmla="*/ 0 w 140"/>
                <a:gd name="T13" fmla="*/ 0 h 259"/>
                <a:gd name="T14" fmla="*/ 0 60000 65536"/>
                <a:gd name="T15" fmla="*/ 0 60000 65536"/>
                <a:gd name="T16" fmla="*/ 0 60000 65536"/>
                <a:gd name="T17" fmla="*/ 0 60000 65536"/>
                <a:gd name="T18" fmla="*/ 0 60000 65536"/>
                <a:gd name="T19" fmla="*/ 0 60000 65536"/>
                <a:gd name="T20" fmla="*/ 0 60000 65536"/>
                <a:gd name="T21" fmla="*/ 0 w 140"/>
                <a:gd name="T22" fmla="*/ 0 h 259"/>
                <a:gd name="T23" fmla="*/ 140 w 140"/>
                <a:gd name="T24" fmla="*/ 259 h 2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59">
                  <a:moveTo>
                    <a:pt x="0" y="40"/>
                  </a:moveTo>
                  <a:lnTo>
                    <a:pt x="0" y="0"/>
                  </a:lnTo>
                  <a:lnTo>
                    <a:pt x="39" y="0"/>
                  </a:lnTo>
                  <a:lnTo>
                    <a:pt x="140" y="219"/>
                  </a:lnTo>
                  <a:lnTo>
                    <a:pt x="140" y="259"/>
                  </a:lnTo>
                  <a:lnTo>
                    <a:pt x="99" y="2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8" name="Freeform 287"/>
            <p:cNvSpPr>
              <a:spLocks/>
            </p:cNvSpPr>
            <p:nvPr/>
          </p:nvSpPr>
          <p:spPr bwMode="auto">
            <a:xfrm flipH="1">
              <a:off x="4221" y="1567"/>
              <a:ext cx="36" cy="64"/>
            </a:xfrm>
            <a:custGeom>
              <a:avLst/>
              <a:gdLst>
                <a:gd name="T0" fmla="*/ 0 w 145"/>
                <a:gd name="T1" fmla="*/ 0 h 254"/>
                <a:gd name="T2" fmla="*/ 0 w 145"/>
                <a:gd name="T3" fmla="*/ 0 h 254"/>
                <a:gd name="T4" fmla="*/ 0 w 145"/>
                <a:gd name="T5" fmla="*/ 0 h 254"/>
                <a:gd name="T6" fmla="*/ 0 w 145"/>
                <a:gd name="T7" fmla="*/ 0 h 254"/>
                <a:gd name="T8" fmla="*/ 0 w 145"/>
                <a:gd name="T9" fmla="*/ 0 h 254"/>
                <a:gd name="T10" fmla="*/ 0 w 145"/>
                <a:gd name="T11" fmla="*/ 0 h 254"/>
                <a:gd name="T12" fmla="*/ 0 w 145"/>
                <a:gd name="T13" fmla="*/ 0 h 254"/>
                <a:gd name="T14" fmla="*/ 0 60000 65536"/>
                <a:gd name="T15" fmla="*/ 0 60000 65536"/>
                <a:gd name="T16" fmla="*/ 0 60000 65536"/>
                <a:gd name="T17" fmla="*/ 0 60000 65536"/>
                <a:gd name="T18" fmla="*/ 0 60000 65536"/>
                <a:gd name="T19" fmla="*/ 0 60000 65536"/>
                <a:gd name="T20" fmla="*/ 0 60000 65536"/>
                <a:gd name="T21" fmla="*/ 0 w 145"/>
                <a:gd name="T22" fmla="*/ 0 h 254"/>
                <a:gd name="T23" fmla="*/ 145 w 145"/>
                <a:gd name="T24" fmla="*/ 254 h 2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54">
                  <a:moveTo>
                    <a:pt x="0" y="40"/>
                  </a:moveTo>
                  <a:lnTo>
                    <a:pt x="0" y="0"/>
                  </a:lnTo>
                  <a:lnTo>
                    <a:pt x="41" y="0"/>
                  </a:lnTo>
                  <a:lnTo>
                    <a:pt x="145" y="214"/>
                  </a:lnTo>
                  <a:lnTo>
                    <a:pt x="145" y="254"/>
                  </a:lnTo>
                  <a:lnTo>
                    <a:pt x="105" y="2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49" name="Freeform 288"/>
            <p:cNvSpPr>
              <a:spLocks/>
            </p:cNvSpPr>
            <p:nvPr/>
          </p:nvSpPr>
          <p:spPr bwMode="auto">
            <a:xfrm flipH="1">
              <a:off x="4196" y="1621"/>
              <a:ext cx="35" cy="61"/>
            </a:xfrm>
            <a:custGeom>
              <a:avLst/>
              <a:gdLst>
                <a:gd name="T0" fmla="*/ 0 w 139"/>
                <a:gd name="T1" fmla="*/ 0 h 243"/>
                <a:gd name="T2" fmla="*/ 0 w 139"/>
                <a:gd name="T3" fmla="*/ 0 h 243"/>
                <a:gd name="T4" fmla="*/ 0 w 139"/>
                <a:gd name="T5" fmla="*/ 0 h 243"/>
                <a:gd name="T6" fmla="*/ 0 w 139"/>
                <a:gd name="T7" fmla="*/ 0 h 243"/>
                <a:gd name="T8" fmla="*/ 0 w 139"/>
                <a:gd name="T9" fmla="*/ 0 h 243"/>
                <a:gd name="T10" fmla="*/ 0 w 139"/>
                <a:gd name="T11" fmla="*/ 0 h 243"/>
                <a:gd name="T12" fmla="*/ 0 w 139"/>
                <a:gd name="T13" fmla="*/ 0 h 243"/>
                <a:gd name="T14" fmla="*/ 0 60000 65536"/>
                <a:gd name="T15" fmla="*/ 0 60000 65536"/>
                <a:gd name="T16" fmla="*/ 0 60000 65536"/>
                <a:gd name="T17" fmla="*/ 0 60000 65536"/>
                <a:gd name="T18" fmla="*/ 0 60000 65536"/>
                <a:gd name="T19" fmla="*/ 0 60000 65536"/>
                <a:gd name="T20" fmla="*/ 0 60000 65536"/>
                <a:gd name="T21" fmla="*/ 0 w 139"/>
                <a:gd name="T22" fmla="*/ 0 h 243"/>
                <a:gd name="T23" fmla="*/ 139 w 139"/>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243">
                  <a:moveTo>
                    <a:pt x="0" y="40"/>
                  </a:moveTo>
                  <a:lnTo>
                    <a:pt x="0" y="0"/>
                  </a:lnTo>
                  <a:lnTo>
                    <a:pt x="40" y="0"/>
                  </a:lnTo>
                  <a:lnTo>
                    <a:pt x="139" y="204"/>
                  </a:lnTo>
                  <a:lnTo>
                    <a:pt x="139" y="243"/>
                  </a:lnTo>
                  <a:lnTo>
                    <a:pt x="99" y="243"/>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0" name="Freeform 289"/>
            <p:cNvSpPr>
              <a:spLocks/>
            </p:cNvSpPr>
            <p:nvPr/>
          </p:nvSpPr>
          <p:spPr bwMode="auto">
            <a:xfrm flipH="1">
              <a:off x="4170" y="1672"/>
              <a:ext cx="36" cy="58"/>
            </a:xfrm>
            <a:custGeom>
              <a:avLst/>
              <a:gdLst>
                <a:gd name="T0" fmla="*/ 0 w 145"/>
                <a:gd name="T1" fmla="*/ 0 h 234"/>
                <a:gd name="T2" fmla="*/ 0 w 145"/>
                <a:gd name="T3" fmla="*/ 0 h 234"/>
                <a:gd name="T4" fmla="*/ 0 w 145"/>
                <a:gd name="T5" fmla="*/ 0 h 234"/>
                <a:gd name="T6" fmla="*/ 0 w 145"/>
                <a:gd name="T7" fmla="*/ 0 h 234"/>
                <a:gd name="T8" fmla="*/ 0 w 145"/>
                <a:gd name="T9" fmla="*/ 0 h 234"/>
                <a:gd name="T10" fmla="*/ 0 w 145"/>
                <a:gd name="T11" fmla="*/ 0 h 234"/>
                <a:gd name="T12" fmla="*/ 0 w 145"/>
                <a:gd name="T13" fmla="*/ 0 h 234"/>
                <a:gd name="T14" fmla="*/ 0 60000 65536"/>
                <a:gd name="T15" fmla="*/ 0 60000 65536"/>
                <a:gd name="T16" fmla="*/ 0 60000 65536"/>
                <a:gd name="T17" fmla="*/ 0 60000 65536"/>
                <a:gd name="T18" fmla="*/ 0 60000 65536"/>
                <a:gd name="T19" fmla="*/ 0 60000 65536"/>
                <a:gd name="T20" fmla="*/ 0 60000 65536"/>
                <a:gd name="T21" fmla="*/ 0 w 145"/>
                <a:gd name="T22" fmla="*/ 0 h 234"/>
                <a:gd name="T23" fmla="*/ 145 w 145"/>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34">
                  <a:moveTo>
                    <a:pt x="0" y="39"/>
                  </a:moveTo>
                  <a:lnTo>
                    <a:pt x="0" y="0"/>
                  </a:lnTo>
                  <a:lnTo>
                    <a:pt x="40" y="0"/>
                  </a:lnTo>
                  <a:lnTo>
                    <a:pt x="145" y="195"/>
                  </a:lnTo>
                  <a:lnTo>
                    <a:pt x="145" y="234"/>
                  </a:lnTo>
                  <a:lnTo>
                    <a:pt x="104" y="23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1" name="Freeform 290"/>
            <p:cNvSpPr>
              <a:spLocks/>
            </p:cNvSpPr>
            <p:nvPr/>
          </p:nvSpPr>
          <p:spPr bwMode="auto">
            <a:xfrm flipH="1">
              <a:off x="4145" y="1720"/>
              <a:ext cx="35" cy="56"/>
            </a:xfrm>
            <a:custGeom>
              <a:avLst/>
              <a:gdLst>
                <a:gd name="T0" fmla="*/ 0 w 140"/>
                <a:gd name="T1" fmla="*/ 0 h 223"/>
                <a:gd name="T2" fmla="*/ 0 w 140"/>
                <a:gd name="T3" fmla="*/ 0 h 223"/>
                <a:gd name="T4" fmla="*/ 0 w 140"/>
                <a:gd name="T5" fmla="*/ 0 h 223"/>
                <a:gd name="T6" fmla="*/ 0 w 140"/>
                <a:gd name="T7" fmla="*/ 0 h 223"/>
                <a:gd name="T8" fmla="*/ 0 w 140"/>
                <a:gd name="T9" fmla="*/ 0 h 223"/>
                <a:gd name="T10" fmla="*/ 0 w 140"/>
                <a:gd name="T11" fmla="*/ 0 h 223"/>
                <a:gd name="T12" fmla="*/ 0 w 140"/>
                <a:gd name="T13" fmla="*/ 0 h 223"/>
                <a:gd name="T14" fmla="*/ 0 60000 65536"/>
                <a:gd name="T15" fmla="*/ 0 60000 65536"/>
                <a:gd name="T16" fmla="*/ 0 60000 65536"/>
                <a:gd name="T17" fmla="*/ 0 60000 65536"/>
                <a:gd name="T18" fmla="*/ 0 60000 65536"/>
                <a:gd name="T19" fmla="*/ 0 60000 65536"/>
                <a:gd name="T20" fmla="*/ 0 60000 65536"/>
                <a:gd name="T21" fmla="*/ 0 w 140"/>
                <a:gd name="T22" fmla="*/ 0 h 223"/>
                <a:gd name="T23" fmla="*/ 140 w 140"/>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23">
                  <a:moveTo>
                    <a:pt x="0" y="39"/>
                  </a:moveTo>
                  <a:lnTo>
                    <a:pt x="0" y="0"/>
                  </a:lnTo>
                  <a:lnTo>
                    <a:pt x="41" y="0"/>
                  </a:lnTo>
                  <a:lnTo>
                    <a:pt x="140" y="183"/>
                  </a:lnTo>
                  <a:lnTo>
                    <a:pt x="140" y="223"/>
                  </a:lnTo>
                  <a:lnTo>
                    <a:pt x="101" y="22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2" name="Freeform 291"/>
            <p:cNvSpPr>
              <a:spLocks/>
            </p:cNvSpPr>
            <p:nvPr/>
          </p:nvSpPr>
          <p:spPr bwMode="auto">
            <a:xfrm flipH="1">
              <a:off x="4119" y="1766"/>
              <a:ext cx="36" cy="55"/>
            </a:xfrm>
            <a:custGeom>
              <a:avLst/>
              <a:gdLst>
                <a:gd name="T0" fmla="*/ 0 w 144"/>
                <a:gd name="T1" fmla="*/ 0 h 219"/>
                <a:gd name="T2" fmla="*/ 0 w 144"/>
                <a:gd name="T3" fmla="*/ 0 h 219"/>
                <a:gd name="T4" fmla="*/ 0 w 144"/>
                <a:gd name="T5" fmla="*/ 0 h 219"/>
                <a:gd name="T6" fmla="*/ 0 w 144"/>
                <a:gd name="T7" fmla="*/ 0 h 219"/>
                <a:gd name="T8" fmla="*/ 0 w 144"/>
                <a:gd name="T9" fmla="*/ 0 h 219"/>
                <a:gd name="T10" fmla="*/ 0 w 144"/>
                <a:gd name="T11" fmla="*/ 0 h 219"/>
                <a:gd name="T12" fmla="*/ 0 w 144"/>
                <a:gd name="T13" fmla="*/ 0 h 219"/>
                <a:gd name="T14" fmla="*/ 0 60000 65536"/>
                <a:gd name="T15" fmla="*/ 0 60000 65536"/>
                <a:gd name="T16" fmla="*/ 0 60000 65536"/>
                <a:gd name="T17" fmla="*/ 0 60000 65536"/>
                <a:gd name="T18" fmla="*/ 0 60000 65536"/>
                <a:gd name="T19" fmla="*/ 0 60000 65536"/>
                <a:gd name="T20" fmla="*/ 0 60000 65536"/>
                <a:gd name="T21" fmla="*/ 0 w 144"/>
                <a:gd name="T22" fmla="*/ 0 h 219"/>
                <a:gd name="T23" fmla="*/ 144 w 144"/>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19">
                  <a:moveTo>
                    <a:pt x="0" y="40"/>
                  </a:moveTo>
                  <a:lnTo>
                    <a:pt x="0" y="0"/>
                  </a:lnTo>
                  <a:lnTo>
                    <a:pt x="39" y="0"/>
                  </a:lnTo>
                  <a:lnTo>
                    <a:pt x="144" y="180"/>
                  </a:lnTo>
                  <a:lnTo>
                    <a:pt x="144" y="219"/>
                  </a:lnTo>
                  <a:lnTo>
                    <a:pt x="104" y="21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3" name="Freeform 292"/>
            <p:cNvSpPr>
              <a:spLocks/>
            </p:cNvSpPr>
            <p:nvPr/>
          </p:nvSpPr>
          <p:spPr bwMode="auto">
            <a:xfrm flipH="1">
              <a:off x="4093"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0" y="39"/>
                  </a:moveTo>
                  <a:lnTo>
                    <a:pt x="0" y="0"/>
                  </a:lnTo>
                  <a:lnTo>
                    <a:pt x="40" y="0"/>
                  </a:lnTo>
                  <a:lnTo>
                    <a:pt x="144" y="168"/>
                  </a:lnTo>
                  <a:lnTo>
                    <a:pt x="144" y="209"/>
                  </a:lnTo>
                  <a:lnTo>
                    <a:pt x="105" y="209"/>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4" name="Freeform 293"/>
            <p:cNvSpPr>
              <a:spLocks/>
            </p:cNvSpPr>
            <p:nvPr/>
          </p:nvSpPr>
          <p:spPr bwMode="auto">
            <a:xfrm flipH="1">
              <a:off x="4068"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0" y="41"/>
                  </a:moveTo>
                  <a:lnTo>
                    <a:pt x="0" y="0"/>
                  </a:lnTo>
                  <a:lnTo>
                    <a:pt x="39" y="0"/>
                  </a:lnTo>
                  <a:lnTo>
                    <a:pt x="139" y="160"/>
                  </a:lnTo>
                  <a:lnTo>
                    <a:pt x="139" y="199"/>
                  </a:lnTo>
                  <a:lnTo>
                    <a:pt x="99" y="199"/>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5" name="Freeform 294"/>
            <p:cNvSpPr>
              <a:spLocks/>
            </p:cNvSpPr>
            <p:nvPr/>
          </p:nvSpPr>
          <p:spPr bwMode="auto">
            <a:xfrm flipH="1">
              <a:off x="4042" y="1893"/>
              <a:ext cx="36" cy="49"/>
            </a:xfrm>
            <a:custGeom>
              <a:avLst/>
              <a:gdLst>
                <a:gd name="T0" fmla="*/ 0 w 145"/>
                <a:gd name="T1" fmla="*/ 0 h 194"/>
                <a:gd name="T2" fmla="*/ 0 w 145"/>
                <a:gd name="T3" fmla="*/ 0 h 194"/>
                <a:gd name="T4" fmla="*/ 0 w 145"/>
                <a:gd name="T5" fmla="*/ 0 h 194"/>
                <a:gd name="T6" fmla="*/ 0 w 145"/>
                <a:gd name="T7" fmla="*/ 0 h 194"/>
                <a:gd name="T8" fmla="*/ 0 w 145"/>
                <a:gd name="T9" fmla="*/ 0 h 194"/>
                <a:gd name="T10" fmla="*/ 0 w 145"/>
                <a:gd name="T11" fmla="*/ 0 h 194"/>
                <a:gd name="T12" fmla="*/ 0 w 145"/>
                <a:gd name="T13" fmla="*/ 0 h 194"/>
                <a:gd name="T14" fmla="*/ 0 60000 65536"/>
                <a:gd name="T15" fmla="*/ 0 60000 65536"/>
                <a:gd name="T16" fmla="*/ 0 60000 65536"/>
                <a:gd name="T17" fmla="*/ 0 60000 65536"/>
                <a:gd name="T18" fmla="*/ 0 60000 65536"/>
                <a:gd name="T19" fmla="*/ 0 60000 65536"/>
                <a:gd name="T20" fmla="*/ 0 60000 65536"/>
                <a:gd name="T21" fmla="*/ 0 w 145"/>
                <a:gd name="T22" fmla="*/ 0 h 194"/>
                <a:gd name="T23" fmla="*/ 145 w 145"/>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94">
                  <a:moveTo>
                    <a:pt x="0" y="39"/>
                  </a:moveTo>
                  <a:lnTo>
                    <a:pt x="0" y="0"/>
                  </a:lnTo>
                  <a:lnTo>
                    <a:pt x="40" y="0"/>
                  </a:lnTo>
                  <a:lnTo>
                    <a:pt x="145" y="154"/>
                  </a:lnTo>
                  <a:lnTo>
                    <a:pt x="145" y="194"/>
                  </a:lnTo>
                  <a:lnTo>
                    <a:pt x="104" y="19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6" name="Freeform 295"/>
            <p:cNvSpPr>
              <a:spLocks/>
            </p:cNvSpPr>
            <p:nvPr/>
          </p:nvSpPr>
          <p:spPr bwMode="auto">
            <a:xfrm flipH="1">
              <a:off x="4017"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0" y="40"/>
                  </a:moveTo>
                  <a:lnTo>
                    <a:pt x="0" y="0"/>
                  </a:lnTo>
                  <a:lnTo>
                    <a:pt x="41" y="0"/>
                  </a:lnTo>
                  <a:lnTo>
                    <a:pt x="140" y="145"/>
                  </a:lnTo>
                  <a:lnTo>
                    <a:pt x="140" y="184"/>
                  </a:lnTo>
                  <a:lnTo>
                    <a:pt x="101" y="18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7" name="Freeform 296"/>
            <p:cNvSpPr>
              <a:spLocks/>
            </p:cNvSpPr>
            <p:nvPr/>
          </p:nvSpPr>
          <p:spPr bwMode="auto">
            <a:xfrm flipH="1">
              <a:off x="3990" y="1968"/>
              <a:ext cx="37" cy="43"/>
            </a:xfrm>
            <a:custGeom>
              <a:avLst/>
              <a:gdLst>
                <a:gd name="T0" fmla="*/ 0 w 144"/>
                <a:gd name="T1" fmla="*/ 0 h 173"/>
                <a:gd name="T2" fmla="*/ 0 w 144"/>
                <a:gd name="T3" fmla="*/ 0 h 173"/>
                <a:gd name="T4" fmla="*/ 0 w 144"/>
                <a:gd name="T5" fmla="*/ 0 h 173"/>
                <a:gd name="T6" fmla="*/ 0 w 144"/>
                <a:gd name="T7" fmla="*/ 0 h 173"/>
                <a:gd name="T8" fmla="*/ 0 w 144"/>
                <a:gd name="T9" fmla="*/ 0 h 173"/>
                <a:gd name="T10" fmla="*/ 0 w 144"/>
                <a:gd name="T11" fmla="*/ 0 h 173"/>
                <a:gd name="T12" fmla="*/ 0 w 144"/>
                <a:gd name="T13" fmla="*/ 0 h 173"/>
                <a:gd name="T14" fmla="*/ 0 60000 65536"/>
                <a:gd name="T15" fmla="*/ 0 60000 65536"/>
                <a:gd name="T16" fmla="*/ 0 60000 65536"/>
                <a:gd name="T17" fmla="*/ 0 60000 65536"/>
                <a:gd name="T18" fmla="*/ 0 60000 65536"/>
                <a:gd name="T19" fmla="*/ 0 60000 65536"/>
                <a:gd name="T20" fmla="*/ 0 60000 65536"/>
                <a:gd name="T21" fmla="*/ 0 w 144"/>
                <a:gd name="T22" fmla="*/ 0 h 173"/>
                <a:gd name="T23" fmla="*/ 144 w 14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73">
                  <a:moveTo>
                    <a:pt x="0" y="39"/>
                  </a:moveTo>
                  <a:lnTo>
                    <a:pt x="0" y="0"/>
                  </a:lnTo>
                  <a:lnTo>
                    <a:pt x="39" y="0"/>
                  </a:lnTo>
                  <a:lnTo>
                    <a:pt x="144" y="133"/>
                  </a:lnTo>
                  <a:lnTo>
                    <a:pt x="144" y="173"/>
                  </a:lnTo>
                  <a:lnTo>
                    <a:pt x="104" y="173"/>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8" name="Freeform 297"/>
            <p:cNvSpPr>
              <a:spLocks/>
            </p:cNvSpPr>
            <p:nvPr/>
          </p:nvSpPr>
          <p:spPr bwMode="auto">
            <a:xfrm flipH="1">
              <a:off x="3966" y="2001"/>
              <a:ext cx="35" cy="42"/>
            </a:xfrm>
            <a:custGeom>
              <a:avLst/>
              <a:gdLst>
                <a:gd name="T0" fmla="*/ 0 w 139"/>
                <a:gd name="T1" fmla="*/ 0 h 165"/>
                <a:gd name="T2" fmla="*/ 0 w 139"/>
                <a:gd name="T3" fmla="*/ 0 h 165"/>
                <a:gd name="T4" fmla="*/ 0 w 139"/>
                <a:gd name="T5" fmla="*/ 0 h 165"/>
                <a:gd name="T6" fmla="*/ 0 w 139"/>
                <a:gd name="T7" fmla="*/ 0 h 165"/>
                <a:gd name="T8" fmla="*/ 0 w 139"/>
                <a:gd name="T9" fmla="*/ 0 h 165"/>
                <a:gd name="T10" fmla="*/ 0 w 139"/>
                <a:gd name="T11" fmla="*/ 0 h 165"/>
                <a:gd name="T12" fmla="*/ 0 w 139"/>
                <a:gd name="T13" fmla="*/ 0 h 165"/>
                <a:gd name="T14" fmla="*/ 0 60000 65536"/>
                <a:gd name="T15" fmla="*/ 0 60000 65536"/>
                <a:gd name="T16" fmla="*/ 0 60000 65536"/>
                <a:gd name="T17" fmla="*/ 0 60000 65536"/>
                <a:gd name="T18" fmla="*/ 0 60000 65536"/>
                <a:gd name="T19" fmla="*/ 0 60000 65536"/>
                <a:gd name="T20" fmla="*/ 0 60000 65536"/>
                <a:gd name="T21" fmla="*/ 0 w 139"/>
                <a:gd name="T22" fmla="*/ 0 h 165"/>
                <a:gd name="T23" fmla="*/ 139 w 139"/>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65">
                  <a:moveTo>
                    <a:pt x="0" y="40"/>
                  </a:moveTo>
                  <a:lnTo>
                    <a:pt x="0" y="0"/>
                  </a:lnTo>
                  <a:lnTo>
                    <a:pt x="40" y="0"/>
                  </a:lnTo>
                  <a:lnTo>
                    <a:pt x="139" y="125"/>
                  </a:lnTo>
                  <a:lnTo>
                    <a:pt x="139" y="165"/>
                  </a:lnTo>
                  <a:lnTo>
                    <a:pt x="100" y="16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59" name="Freeform 298"/>
            <p:cNvSpPr>
              <a:spLocks/>
            </p:cNvSpPr>
            <p:nvPr/>
          </p:nvSpPr>
          <p:spPr bwMode="auto">
            <a:xfrm flipH="1">
              <a:off x="3940" y="2032"/>
              <a:ext cx="36" cy="39"/>
            </a:xfrm>
            <a:custGeom>
              <a:avLst/>
              <a:gdLst>
                <a:gd name="T0" fmla="*/ 0 w 143"/>
                <a:gd name="T1" fmla="*/ 0 h 154"/>
                <a:gd name="T2" fmla="*/ 0 w 143"/>
                <a:gd name="T3" fmla="*/ 0 h 154"/>
                <a:gd name="T4" fmla="*/ 0 w 143"/>
                <a:gd name="T5" fmla="*/ 0 h 154"/>
                <a:gd name="T6" fmla="*/ 0 w 143"/>
                <a:gd name="T7" fmla="*/ 0 h 154"/>
                <a:gd name="T8" fmla="*/ 0 w 143"/>
                <a:gd name="T9" fmla="*/ 0 h 154"/>
                <a:gd name="T10" fmla="*/ 0 w 143"/>
                <a:gd name="T11" fmla="*/ 0 h 154"/>
                <a:gd name="T12" fmla="*/ 0 w 143"/>
                <a:gd name="T13" fmla="*/ 0 h 154"/>
                <a:gd name="T14" fmla="*/ 0 60000 65536"/>
                <a:gd name="T15" fmla="*/ 0 60000 65536"/>
                <a:gd name="T16" fmla="*/ 0 60000 65536"/>
                <a:gd name="T17" fmla="*/ 0 60000 65536"/>
                <a:gd name="T18" fmla="*/ 0 60000 65536"/>
                <a:gd name="T19" fmla="*/ 0 60000 65536"/>
                <a:gd name="T20" fmla="*/ 0 60000 65536"/>
                <a:gd name="T21" fmla="*/ 0 w 143"/>
                <a:gd name="T22" fmla="*/ 0 h 154"/>
                <a:gd name="T23" fmla="*/ 143 w 143"/>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4">
                  <a:moveTo>
                    <a:pt x="0" y="40"/>
                  </a:moveTo>
                  <a:lnTo>
                    <a:pt x="0" y="0"/>
                  </a:lnTo>
                  <a:lnTo>
                    <a:pt x="39" y="0"/>
                  </a:lnTo>
                  <a:lnTo>
                    <a:pt x="143" y="114"/>
                  </a:lnTo>
                  <a:lnTo>
                    <a:pt x="143" y="154"/>
                  </a:lnTo>
                  <a:lnTo>
                    <a:pt x="104" y="154"/>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0" name="Freeform 299"/>
            <p:cNvSpPr>
              <a:spLocks/>
            </p:cNvSpPr>
            <p:nvPr/>
          </p:nvSpPr>
          <p:spPr bwMode="auto">
            <a:xfrm flipH="1">
              <a:off x="3913" y="2061"/>
              <a:ext cx="37" cy="37"/>
            </a:xfrm>
            <a:custGeom>
              <a:avLst/>
              <a:gdLst>
                <a:gd name="T0" fmla="*/ 0 w 144"/>
                <a:gd name="T1" fmla="*/ 0 h 150"/>
                <a:gd name="T2" fmla="*/ 0 w 144"/>
                <a:gd name="T3" fmla="*/ 0 h 150"/>
                <a:gd name="T4" fmla="*/ 0 w 144"/>
                <a:gd name="T5" fmla="*/ 0 h 150"/>
                <a:gd name="T6" fmla="*/ 0 w 144"/>
                <a:gd name="T7" fmla="*/ 0 h 150"/>
                <a:gd name="T8" fmla="*/ 0 w 144"/>
                <a:gd name="T9" fmla="*/ 0 h 150"/>
                <a:gd name="T10" fmla="*/ 0 w 144"/>
                <a:gd name="T11" fmla="*/ 0 h 150"/>
                <a:gd name="T12" fmla="*/ 0 w 144"/>
                <a:gd name="T13" fmla="*/ 0 h 150"/>
                <a:gd name="T14" fmla="*/ 0 60000 65536"/>
                <a:gd name="T15" fmla="*/ 0 60000 65536"/>
                <a:gd name="T16" fmla="*/ 0 60000 65536"/>
                <a:gd name="T17" fmla="*/ 0 60000 65536"/>
                <a:gd name="T18" fmla="*/ 0 60000 65536"/>
                <a:gd name="T19" fmla="*/ 0 60000 65536"/>
                <a:gd name="T20" fmla="*/ 0 60000 65536"/>
                <a:gd name="T21" fmla="*/ 0 w 144"/>
                <a:gd name="T22" fmla="*/ 0 h 150"/>
                <a:gd name="T23" fmla="*/ 144 w 144"/>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150">
                  <a:moveTo>
                    <a:pt x="0" y="40"/>
                  </a:moveTo>
                  <a:lnTo>
                    <a:pt x="0" y="0"/>
                  </a:lnTo>
                  <a:lnTo>
                    <a:pt x="39" y="0"/>
                  </a:lnTo>
                  <a:lnTo>
                    <a:pt x="144" y="110"/>
                  </a:lnTo>
                  <a:lnTo>
                    <a:pt x="144" y="150"/>
                  </a:lnTo>
                  <a:lnTo>
                    <a:pt x="104" y="15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1" name="Freeform 300"/>
            <p:cNvSpPr>
              <a:spLocks/>
            </p:cNvSpPr>
            <p:nvPr/>
          </p:nvSpPr>
          <p:spPr bwMode="auto">
            <a:xfrm flipH="1">
              <a:off x="3889"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0" y="40"/>
                  </a:moveTo>
                  <a:lnTo>
                    <a:pt x="0" y="0"/>
                  </a:lnTo>
                  <a:lnTo>
                    <a:pt x="40" y="0"/>
                  </a:lnTo>
                  <a:lnTo>
                    <a:pt x="140" y="99"/>
                  </a:lnTo>
                  <a:lnTo>
                    <a:pt x="140" y="139"/>
                  </a:lnTo>
                  <a:lnTo>
                    <a:pt x="100" y="13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2" name="Freeform 301"/>
            <p:cNvSpPr>
              <a:spLocks/>
            </p:cNvSpPr>
            <p:nvPr/>
          </p:nvSpPr>
          <p:spPr bwMode="auto">
            <a:xfrm flipH="1">
              <a:off x="3862"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0" y="40"/>
                  </a:moveTo>
                  <a:lnTo>
                    <a:pt x="0" y="0"/>
                  </a:lnTo>
                  <a:lnTo>
                    <a:pt x="40" y="0"/>
                  </a:lnTo>
                  <a:lnTo>
                    <a:pt x="145" y="90"/>
                  </a:lnTo>
                  <a:lnTo>
                    <a:pt x="145" y="129"/>
                  </a:lnTo>
                  <a:lnTo>
                    <a:pt x="104" y="12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3" name="Freeform 302"/>
            <p:cNvSpPr>
              <a:spLocks/>
            </p:cNvSpPr>
            <p:nvPr/>
          </p:nvSpPr>
          <p:spPr bwMode="auto">
            <a:xfrm flipH="1">
              <a:off x="3837" y="2136"/>
              <a:ext cx="35" cy="31"/>
            </a:xfrm>
            <a:custGeom>
              <a:avLst/>
              <a:gdLst>
                <a:gd name="T0" fmla="*/ 0 w 140"/>
                <a:gd name="T1" fmla="*/ 0 h 124"/>
                <a:gd name="T2" fmla="*/ 0 w 140"/>
                <a:gd name="T3" fmla="*/ 0 h 124"/>
                <a:gd name="T4" fmla="*/ 0 w 140"/>
                <a:gd name="T5" fmla="*/ 0 h 124"/>
                <a:gd name="T6" fmla="*/ 0 w 140"/>
                <a:gd name="T7" fmla="*/ 0 h 124"/>
                <a:gd name="T8" fmla="*/ 0 w 140"/>
                <a:gd name="T9" fmla="*/ 0 h 124"/>
                <a:gd name="T10" fmla="*/ 0 w 140"/>
                <a:gd name="T11" fmla="*/ 0 h 124"/>
                <a:gd name="T12" fmla="*/ 0 w 140"/>
                <a:gd name="T13" fmla="*/ 0 h 124"/>
                <a:gd name="T14" fmla="*/ 0 60000 65536"/>
                <a:gd name="T15" fmla="*/ 0 60000 65536"/>
                <a:gd name="T16" fmla="*/ 0 60000 65536"/>
                <a:gd name="T17" fmla="*/ 0 60000 65536"/>
                <a:gd name="T18" fmla="*/ 0 60000 65536"/>
                <a:gd name="T19" fmla="*/ 0 60000 65536"/>
                <a:gd name="T20" fmla="*/ 0 60000 65536"/>
                <a:gd name="T21" fmla="*/ 0 w 140"/>
                <a:gd name="T22" fmla="*/ 0 h 124"/>
                <a:gd name="T23" fmla="*/ 140 w 140"/>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24">
                  <a:moveTo>
                    <a:pt x="0" y="39"/>
                  </a:moveTo>
                  <a:lnTo>
                    <a:pt x="0" y="0"/>
                  </a:lnTo>
                  <a:lnTo>
                    <a:pt x="41" y="0"/>
                  </a:lnTo>
                  <a:lnTo>
                    <a:pt x="140" y="85"/>
                  </a:lnTo>
                  <a:lnTo>
                    <a:pt x="140" y="124"/>
                  </a:lnTo>
                  <a:lnTo>
                    <a:pt x="101" y="12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4" name="Freeform 303"/>
            <p:cNvSpPr>
              <a:spLocks/>
            </p:cNvSpPr>
            <p:nvPr/>
          </p:nvSpPr>
          <p:spPr bwMode="auto">
            <a:xfrm flipH="1">
              <a:off x="3811" y="2157"/>
              <a:ext cx="36" cy="29"/>
            </a:xfrm>
            <a:custGeom>
              <a:avLst/>
              <a:gdLst>
                <a:gd name="T0" fmla="*/ 0 w 143"/>
                <a:gd name="T1" fmla="*/ 0 h 114"/>
                <a:gd name="T2" fmla="*/ 0 w 143"/>
                <a:gd name="T3" fmla="*/ 0 h 114"/>
                <a:gd name="T4" fmla="*/ 0 w 143"/>
                <a:gd name="T5" fmla="*/ 0 h 114"/>
                <a:gd name="T6" fmla="*/ 0 w 143"/>
                <a:gd name="T7" fmla="*/ 0 h 114"/>
                <a:gd name="T8" fmla="*/ 0 w 143"/>
                <a:gd name="T9" fmla="*/ 0 h 114"/>
                <a:gd name="T10" fmla="*/ 0 w 143"/>
                <a:gd name="T11" fmla="*/ 0 h 114"/>
                <a:gd name="T12" fmla="*/ 0 w 143"/>
                <a:gd name="T13" fmla="*/ 0 h 114"/>
                <a:gd name="T14" fmla="*/ 0 60000 65536"/>
                <a:gd name="T15" fmla="*/ 0 60000 65536"/>
                <a:gd name="T16" fmla="*/ 0 60000 65536"/>
                <a:gd name="T17" fmla="*/ 0 60000 65536"/>
                <a:gd name="T18" fmla="*/ 0 60000 65536"/>
                <a:gd name="T19" fmla="*/ 0 60000 65536"/>
                <a:gd name="T20" fmla="*/ 0 60000 65536"/>
                <a:gd name="T21" fmla="*/ 0 w 143"/>
                <a:gd name="T22" fmla="*/ 0 h 114"/>
                <a:gd name="T23" fmla="*/ 143 w 14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14">
                  <a:moveTo>
                    <a:pt x="0" y="39"/>
                  </a:moveTo>
                  <a:lnTo>
                    <a:pt x="0" y="0"/>
                  </a:lnTo>
                  <a:lnTo>
                    <a:pt x="39" y="0"/>
                  </a:lnTo>
                  <a:lnTo>
                    <a:pt x="143" y="74"/>
                  </a:lnTo>
                  <a:lnTo>
                    <a:pt x="143" y="114"/>
                  </a:lnTo>
                  <a:lnTo>
                    <a:pt x="104" y="114"/>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5" name="Freeform 304"/>
            <p:cNvSpPr>
              <a:spLocks/>
            </p:cNvSpPr>
            <p:nvPr/>
          </p:nvSpPr>
          <p:spPr bwMode="auto">
            <a:xfrm flipH="1">
              <a:off x="3786" y="2175"/>
              <a:ext cx="35" cy="27"/>
            </a:xfrm>
            <a:custGeom>
              <a:avLst/>
              <a:gdLst>
                <a:gd name="T0" fmla="*/ 0 w 139"/>
                <a:gd name="T1" fmla="*/ 0 h 105"/>
                <a:gd name="T2" fmla="*/ 0 w 139"/>
                <a:gd name="T3" fmla="*/ 0 h 105"/>
                <a:gd name="T4" fmla="*/ 0 w 139"/>
                <a:gd name="T5" fmla="*/ 0 h 105"/>
                <a:gd name="T6" fmla="*/ 0 w 139"/>
                <a:gd name="T7" fmla="*/ 0 h 105"/>
                <a:gd name="T8" fmla="*/ 0 w 139"/>
                <a:gd name="T9" fmla="*/ 0 h 105"/>
                <a:gd name="T10" fmla="*/ 0 w 139"/>
                <a:gd name="T11" fmla="*/ 0 h 105"/>
                <a:gd name="T12" fmla="*/ 0 w 139"/>
                <a:gd name="T13" fmla="*/ 0 h 105"/>
                <a:gd name="T14" fmla="*/ 0 60000 65536"/>
                <a:gd name="T15" fmla="*/ 0 60000 65536"/>
                <a:gd name="T16" fmla="*/ 0 60000 65536"/>
                <a:gd name="T17" fmla="*/ 0 60000 65536"/>
                <a:gd name="T18" fmla="*/ 0 60000 65536"/>
                <a:gd name="T19" fmla="*/ 0 60000 65536"/>
                <a:gd name="T20" fmla="*/ 0 60000 65536"/>
                <a:gd name="T21" fmla="*/ 0 w 139"/>
                <a:gd name="T22" fmla="*/ 0 h 105"/>
                <a:gd name="T23" fmla="*/ 139 w 139"/>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05">
                  <a:moveTo>
                    <a:pt x="0" y="40"/>
                  </a:moveTo>
                  <a:lnTo>
                    <a:pt x="0" y="0"/>
                  </a:lnTo>
                  <a:lnTo>
                    <a:pt x="39" y="0"/>
                  </a:lnTo>
                  <a:lnTo>
                    <a:pt x="139" y="64"/>
                  </a:lnTo>
                  <a:lnTo>
                    <a:pt x="139" y="105"/>
                  </a:lnTo>
                  <a:lnTo>
                    <a:pt x="99" y="105"/>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6" name="Freeform 305"/>
            <p:cNvSpPr>
              <a:spLocks/>
            </p:cNvSpPr>
            <p:nvPr/>
          </p:nvSpPr>
          <p:spPr bwMode="auto">
            <a:xfrm flipH="1">
              <a:off x="3760" y="2192"/>
              <a:ext cx="37" cy="23"/>
            </a:xfrm>
            <a:custGeom>
              <a:avLst/>
              <a:gdLst>
                <a:gd name="T0" fmla="*/ 0 w 144"/>
                <a:gd name="T1" fmla="*/ 0 h 96"/>
                <a:gd name="T2" fmla="*/ 0 w 144"/>
                <a:gd name="T3" fmla="*/ 0 h 96"/>
                <a:gd name="T4" fmla="*/ 0 w 144"/>
                <a:gd name="T5" fmla="*/ 0 h 96"/>
                <a:gd name="T6" fmla="*/ 0 w 144"/>
                <a:gd name="T7" fmla="*/ 0 h 96"/>
                <a:gd name="T8" fmla="*/ 0 w 144"/>
                <a:gd name="T9" fmla="*/ 0 h 96"/>
                <a:gd name="T10" fmla="*/ 0 w 144"/>
                <a:gd name="T11" fmla="*/ 0 h 96"/>
                <a:gd name="T12" fmla="*/ 0 w 144"/>
                <a:gd name="T13" fmla="*/ 0 h 96"/>
                <a:gd name="T14" fmla="*/ 0 60000 65536"/>
                <a:gd name="T15" fmla="*/ 0 60000 65536"/>
                <a:gd name="T16" fmla="*/ 0 60000 65536"/>
                <a:gd name="T17" fmla="*/ 0 60000 65536"/>
                <a:gd name="T18" fmla="*/ 0 60000 65536"/>
                <a:gd name="T19" fmla="*/ 0 60000 65536"/>
                <a:gd name="T20" fmla="*/ 0 60000 65536"/>
                <a:gd name="T21" fmla="*/ 0 w 144"/>
                <a:gd name="T22" fmla="*/ 0 h 96"/>
                <a:gd name="T23" fmla="*/ 144 w 14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6">
                  <a:moveTo>
                    <a:pt x="0" y="41"/>
                  </a:moveTo>
                  <a:lnTo>
                    <a:pt x="0" y="0"/>
                  </a:lnTo>
                  <a:lnTo>
                    <a:pt x="40" y="0"/>
                  </a:lnTo>
                  <a:lnTo>
                    <a:pt x="144" y="55"/>
                  </a:lnTo>
                  <a:lnTo>
                    <a:pt x="144" y="96"/>
                  </a:lnTo>
                  <a:lnTo>
                    <a:pt x="105" y="9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7" name="Freeform 306"/>
            <p:cNvSpPr>
              <a:spLocks/>
            </p:cNvSpPr>
            <p:nvPr/>
          </p:nvSpPr>
          <p:spPr bwMode="auto">
            <a:xfrm flipH="1">
              <a:off x="3734" y="2205"/>
              <a:ext cx="36" cy="23"/>
            </a:xfrm>
            <a:custGeom>
              <a:avLst/>
              <a:gdLst>
                <a:gd name="T0" fmla="*/ 0 w 145"/>
                <a:gd name="T1" fmla="*/ 0 h 90"/>
                <a:gd name="T2" fmla="*/ 0 w 145"/>
                <a:gd name="T3" fmla="*/ 0 h 90"/>
                <a:gd name="T4" fmla="*/ 0 w 145"/>
                <a:gd name="T5" fmla="*/ 0 h 90"/>
                <a:gd name="T6" fmla="*/ 0 w 145"/>
                <a:gd name="T7" fmla="*/ 0 h 90"/>
                <a:gd name="T8" fmla="*/ 0 w 145"/>
                <a:gd name="T9" fmla="*/ 0 h 90"/>
                <a:gd name="T10" fmla="*/ 0 w 145"/>
                <a:gd name="T11" fmla="*/ 0 h 90"/>
                <a:gd name="T12" fmla="*/ 0 w 145"/>
                <a:gd name="T13" fmla="*/ 0 h 90"/>
                <a:gd name="T14" fmla="*/ 0 60000 65536"/>
                <a:gd name="T15" fmla="*/ 0 60000 65536"/>
                <a:gd name="T16" fmla="*/ 0 60000 65536"/>
                <a:gd name="T17" fmla="*/ 0 60000 65536"/>
                <a:gd name="T18" fmla="*/ 0 60000 65536"/>
                <a:gd name="T19" fmla="*/ 0 60000 65536"/>
                <a:gd name="T20" fmla="*/ 0 60000 65536"/>
                <a:gd name="T21" fmla="*/ 0 w 145"/>
                <a:gd name="T22" fmla="*/ 0 h 90"/>
                <a:gd name="T23" fmla="*/ 145 w 14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90">
                  <a:moveTo>
                    <a:pt x="0" y="41"/>
                  </a:moveTo>
                  <a:lnTo>
                    <a:pt x="0" y="0"/>
                  </a:lnTo>
                  <a:lnTo>
                    <a:pt x="39" y="0"/>
                  </a:lnTo>
                  <a:lnTo>
                    <a:pt x="145" y="50"/>
                  </a:lnTo>
                  <a:lnTo>
                    <a:pt x="145" y="90"/>
                  </a:lnTo>
                  <a:lnTo>
                    <a:pt x="104" y="90"/>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8" name="Freeform 307"/>
            <p:cNvSpPr>
              <a:spLocks/>
            </p:cNvSpPr>
            <p:nvPr/>
          </p:nvSpPr>
          <p:spPr bwMode="auto">
            <a:xfrm flipH="1">
              <a:off x="3709" y="2218"/>
              <a:ext cx="35" cy="20"/>
            </a:xfrm>
            <a:custGeom>
              <a:avLst/>
              <a:gdLst>
                <a:gd name="T0" fmla="*/ 0 w 140"/>
                <a:gd name="T1" fmla="*/ 0 h 80"/>
                <a:gd name="T2" fmla="*/ 0 w 140"/>
                <a:gd name="T3" fmla="*/ 0 h 80"/>
                <a:gd name="T4" fmla="*/ 0 w 140"/>
                <a:gd name="T5" fmla="*/ 0 h 80"/>
                <a:gd name="T6" fmla="*/ 0 w 140"/>
                <a:gd name="T7" fmla="*/ 0 h 80"/>
                <a:gd name="T8" fmla="*/ 0 w 140"/>
                <a:gd name="T9" fmla="*/ 0 h 80"/>
                <a:gd name="T10" fmla="*/ 0 w 140"/>
                <a:gd name="T11" fmla="*/ 0 h 80"/>
                <a:gd name="T12" fmla="*/ 0 w 140"/>
                <a:gd name="T13" fmla="*/ 0 h 80"/>
                <a:gd name="T14" fmla="*/ 0 60000 65536"/>
                <a:gd name="T15" fmla="*/ 0 60000 65536"/>
                <a:gd name="T16" fmla="*/ 0 60000 65536"/>
                <a:gd name="T17" fmla="*/ 0 60000 65536"/>
                <a:gd name="T18" fmla="*/ 0 60000 65536"/>
                <a:gd name="T19" fmla="*/ 0 60000 65536"/>
                <a:gd name="T20" fmla="*/ 0 60000 65536"/>
                <a:gd name="T21" fmla="*/ 0 w 140"/>
                <a:gd name="T22" fmla="*/ 0 h 80"/>
                <a:gd name="T23" fmla="*/ 140 w 140"/>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80">
                  <a:moveTo>
                    <a:pt x="0" y="40"/>
                  </a:moveTo>
                  <a:lnTo>
                    <a:pt x="0" y="0"/>
                  </a:lnTo>
                  <a:lnTo>
                    <a:pt x="41" y="0"/>
                  </a:lnTo>
                  <a:lnTo>
                    <a:pt x="140" y="40"/>
                  </a:lnTo>
                  <a:lnTo>
                    <a:pt x="140" y="80"/>
                  </a:lnTo>
                  <a:lnTo>
                    <a:pt x="99" y="8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69" name="Freeform 308"/>
            <p:cNvSpPr>
              <a:spLocks/>
            </p:cNvSpPr>
            <p:nvPr/>
          </p:nvSpPr>
          <p:spPr bwMode="auto">
            <a:xfrm flipH="1">
              <a:off x="3683"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0" y="40"/>
                  </a:moveTo>
                  <a:lnTo>
                    <a:pt x="0" y="0"/>
                  </a:lnTo>
                  <a:lnTo>
                    <a:pt x="41" y="0"/>
                  </a:lnTo>
                  <a:lnTo>
                    <a:pt x="145" y="30"/>
                  </a:lnTo>
                  <a:lnTo>
                    <a:pt x="145" y="70"/>
                  </a:lnTo>
                  <a:lnTo>
                    <a:pt x="105" y="70"/>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0" name="Freeform 309"/>
            <p:cNvSpPr>
              <a:spLocks/>
            </p:cNvSpPr>
            <p:nvPr/>
          </p:nvSpPr>
          <p:spPr bwMode="auto">
            <a:xfrm flipH="1">
              <a:off x="3658"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0" y="40"/>
                  </a:moveTo>
                  <a:lnTo>
                    <a:pt x="0" y="0"/>
                  </a:lnTo>
                  <a:lnTo>
                    <a:pt x="40" y="0"/>
                  </a:lnTo>
                  <a:lnTo>
                    <a:pt x="140" y="20"/>
                  </a:lnTo>
                  <a:lnTo>
                    <a:pt x="140" y="59"/>
                  </a:lnTo>
                  <a:lnTo>
                    <a:pt x="100" y="59"/>
                  </a:lnTo>
                  <a:lnTo>
                    <a:pt x="0" y="4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1" name="Freeform 310"/>
            <p:cNvSpPr>
              <a:spLocks/>
            </p:cNvSpPr>
            <p:nvPr/>
          </p:nvSpPr>
          <p:spPr bwMode="auto">
            <a:xfrm flipH="1">
              <a:off x="3632" y="2240"/>
              <a:ext cx="36" cy="14"/>
            </a:xfrm>
            <a:custGeom>
              <a:avLst/>
              <a:gdLst>
                <a:gd name="T0" fmla="*/ 0 w 144"/>
                <a:gd name="T1" fmla="*/ 0 h 55"/>
                <a:gd name="T2" fmla="*/ 0 w 144"/>
                <a:gd name="T3" fmla="*/ 0 h 55"/>
                <a:gd name="T4" fmla="*/ 0 w 144"/>
                <a:gd name="T5" fmla="*/ 0 h 55"/>
                <a:gd name="T6" fmla="*/ 0 w 144"/>
                <a:gd name="T7" fmla="*/ 0 h 55"/>
                <a:gd name="T8" fmla="*/ 0 w 144"/>
                <a:gd name="T9" fmla="*/ 0 h 55"/>
                <a:gd name="T10" fmla="*/ 0 w 144"/>
                <a:gd name="T11" fmla="*/ 0 h 55"/>
                <a:gd name="T12" fmla="*/ 0 w 144"/>
                <a:gd name="T13" fmla="*/ 0 h 55"/>
                <a:gd name="T14" fmla="*/ 0 60000 65536"/>
                <a:gd name="T15" fmla="*/ 0 60000 65536"/>
                <a:gd name="T16" fmla="*/ 0 60000 65536"/>
                <a:gd name="T17" fmla="*/ 0 60000 65536"/>
                <a:gd name="T18" fmla="*/ 0 60000 65536"/>
                <a:gd name="T19" fmla="*/ 0 60000 65536"/>
                <a:gd name="T20" fmla="*/ 0 60000 65536"/>
                <a:gd name="T21" fmla="*/ 0 w 144"/>
                <a:gd name="T22" fmla="*/ 0 h 55"/>
                <a:gd name="T23" fmla="*/ 144 w 14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55">
                  <a:moveTo>
                    <a:pt x="0" y="39"/>
                  </a:moveTo>
                  <a:lnTo>
                    <a:pt x="0" y="0"/>
                  </a:lnTo>
                  <a:lnTo>
                    <a:pt x="40" y="0"/>
                  </a:lnTo>
                  <a:lnTo>
                    <a:pt x="144" y="14"/>
                  </a:lnTo>
                  <a:lnTo>
                    <a:pt x="144" y="55"/>
                  </a:lnTo>
                  <a:lnTo>
                    <a:pt x="105" y="55"/>
                  </a:lnTo>
                  <a:lnTo>
                    <a:pt x="0" y="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2" name="Freeform 311"/>
            <p:cNvSpPr>
              <a:spLocks/>
            </p:cNvSpPr>
            <p:nvPr/>
          </p:nvSpPr>
          <p:spPr bwMode="auto">
            <a:xfrm flipH="1">
              <a:off x="3607" y="2244"/>
              <a:ext cx="35" cy="11"/>
            </a:xfrm>
            <a:custGeom>
              <a:avLst/>
              <a:gdLst>
                <a:gd name="T0" fmla="*/ 0 w 138"/>
                <a:gd name="T1" fmla="*/ 0 h 46"/>
                <a:gd name="T2" fmla="*/ 0 w 138"/>
                <a:gd name="T3" fmla="*/ 0 h 46"/>
                <a:gd name="T4" fmla="*/ 0 w 138"/>
                <a:gd name="T5" fmla="*/ 0 h 46"/>
                <a:gd name="T6" fmla="*/ 0 w 138"/>
                <a:gd name="T7" fmla="*/ 0 h 46"/>
                <a:gd name="T8" fmla="*/ 0 w 138"/>
                <a:gd name="T9" fmla="*/ 0 h 46"/>
                <a:gd name="T10" fmla="*/ 0 w 138"/>
                <a:gd name="T11" fmla="*/ 0 h 46"/>
                <a:gd name="T12" fmla="*/ 0 w 138"/>
                <a:gd name="T13" fmla="*/ 0 h 46"/>
                <a:gd name="T14" fmla="*/ 0 60000 65536"/>
                <a:gd name="T15" fmla="*/ 0 60000 65536"/>
                <a:gd name="T16" fmla="*/ 0 60000 65536"/>
                <a:gd name="T17" fmla="*/ 0 60000 65536"/>
                <a:gd name="T18" fmla="*/ 0 60000 65536"/>
                <a:gd name="T19" fmla="*/ 0 60000 65536"/>
                <a:gd name="T20" fmla="*/ 0 60000 65536"/>
                <a:gd name="T21" fmla="*/ 0 w 138"/>
                <a:gd name="T22" fmla="*/ 0 h 46"/>
                <a:gd name="T23" fmla="*/ 138 w 138"/>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46">
                  <a:moveTo>
                    <a:pt x="0" y="41"/>
                  </a:moveTo>
                  <a:lnTo>
                    <a:pt x="0" y="0"/>
                  </a:lnTo>
                  <a:lnTo>
                    <a:pt x="39" y="0"/>
                  </a:lnTo>
                  <a:lnTo>
                    <a:pt x="138" y="6"/>
                  </a:lnTo>
                  <a:lnTo>
                    <a:pt x="138" y="46"/>
                  </a:lnTo>
                  <a:lnTo>
                    <a:pt x="99" y="46"/>
                  </a:lnTo>
                  <a:lnTo>
                    <a:pt x="0" y="41"/>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3" name="Freeform 312"/>
            <p:cNvSpPr>
              <a:spLocks/>
            </p:cNvSpPr>
            <p:nvPr/>
          </p:nvSpPr>
          <p:spPr bwMode="auto">
            <a:xfrm flipH="1">
              <a:off x="3581" y="2244"/>
              <a:ext cx="36" cy="11"/>
            </a:xfrm>
            <a:custGeom>
              <a:avLst/>
              <a:gdLst>
                <a:gd name="T0" fmla="*/ 0 w 145"/>
                <a:gd name="T1" fmla="*/ 0 h 46"/>
                <a:gd name="T2" fmla="*/ 0 w 145"/>
                <a:gd name="T3" fmla="*/ 0 h 46"/>
                <a:gd name="T4" fmla="*/ 0 w 145"/>
                <a:gd name="T5" fmla="*/ 0 h 46"/>
                <a:gd name="T6" fmla="*/ 0 w 145"/>
                <a:gd name="T7" fmla="*/ 0 h 46"/>
                <a:gd name="T8" fmla="*/ 0 w 145"/>
                <a:gd name="T9" fmla="*/ 0 h 46"/>
                <a:gd name="T10" fmla="*/ 0 w 145"/>
                <a:gd name="T11" fmla="*/ 0 h 46"/>
                <a:gd name="T12" fmla="*/ 0 w 145"/>
                <a:gd name="T13" fmla="*/ 0 h 46"/>
                <a:gd name="T14" fmla="*/ 0 60000 65536"/>
                <a:gd name="T15" fmla="*/ 0 60000 65536"/>
                <a:gd name="T16" fmla="*/ 0 60000 65536"/>
                <a:gd name="T17" fmla="*/ 0 60000 65536"/>
                <a:gd name="T18" fmla="*/ 0 60000 65536"/>
                <a:gd name="T19" fmla="*/ 0 60000 65536"/>
                <a:gd name="T20" fmla="*/ 0 60000 65536"/>
                <a:gd name="T21" fmla="*/ 0 w 145"/>
                <a:gd name="T22" fmla="*/ 0 h 46"/>
                <a:gd name="T23" fmla="*/ 145 w 14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46">
                  <a:moveTo>
                    <a:pt x="39" y="46"/>
                  </a:moveTo>
                  <a:lnTo>
                    <a:pt x="0" y="46"/>
                  </a:lnTo>
                  <a:lnTo>
                    <a:pt x="0" y="6"/>
                  </a:lnTo>
                  <a:lnTo>
                    <a:pt x="104" y="0"/>
                  </a:lnTo>
                  <a:lnTo>
                    <a:pt x="145" y="0"/>
                  </a:lnTo>
                  <a:lnTo>
                    <a:pt x="145" y="41"/>
                  </a:lnTo>
                  <a:lnTo>
                    <a:pt x="39" y="4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4" name="Freeform 313"/>
            <p:cNvSpPr>
              <a:spLocks/>
            </p:cNvSpPr>
            <p:nvPr/>
          </p:nvSpPr>
          <p:spPr bwMode="auto">
            <a:xfrm flipH="1">
              <a:off x="3555" y="2240"/>
              <a:ext cx="36" cy="14"/>
            </a:xfrm>
            <a:custGeom>
              <a:avLst/>
              <a:gdLst>
                <a:gd name="T0" fmla="*/ 0 w 145"/>
                <a:gd name="T1" fmla="*/ 0 h 55"/>
                <a:gd name="T2" fmla="*/ 0 w 145"/>
                <a:gd name="T3" fmla="*/ 0 h 55"/>
                <a:gd name="T4" fmla="*/ 0 w 145"/>
                <a:gd name="T5" fmla="*/ 0 h 55"/>
                <a:gd name="T6" fmla="*/ 0 w 145"/>
                <a:gd name="T7" fmla="*/ 0 h 55"/>
                <a:gd name="T8" fmla="*/ 0 w 145"/>
                <a:gd name="T9" fmla="*/ 0 h 55"/>
                <a:gd name="T10" fmla="*/ 0 w 145"/>
                <a:gd name="T11" fmla="*/ 0 h 55"/>
                <a:gd name="T12" fmla="*/ 0 w 145"/>
                <a:gd name="T13" fmla="*/ 0 h 55"/>
                <a:gd name="T14" fmla="*/ 0 60000 65536"/>
                <a:gd name="T15" fmla="*/ 0 60000 65536"/>
                <a:gd name="T16" fmla="*/ 0 60000 65536"/>
                <a:gd name="T17" fmla="*/ 0 60000 65536"/>
                <a:gd name="T18" fmla="*/ 0 60000 65536"/>
                <a:gd name="T19" fmla="*/ 0 60000 65536"/>
                <a:gd name="T20" fmla="*/ 0 60000 65536"/>
                <a:gd name="T21" fmla="*/ 0 w 145"/>
                <a:gd name="T22" fmla="*/ 0 h 55"/>
                <a:gd name="T23" fmla="*/ 145 w 145"/>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55">
                  <a:moveTo>
                    <a:pt x="41" y="55"/>
                  </a:moveTo>
                  <a:lnTo>
                    <a:pt x="0" y="55"/>
                  </a:lnTo>
                  <a:lnTo>
                    <a:pt x="0" y="14"/>
                  </a:lnTo>
                  <a:lnTo>
                    <a:pt x="105" y="0"/>
                  </a:lnTo>
                  <a:lnTo>
                    <a:pt x="145" y="0"/>
                  </a:lnTo>
                  <a:lnTo>
                    <a:pt x="145" y="39"/>
                  </a:lnTo>
                  <a:lnTo>
                    <a:pt x="41" y="5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5" name="Freeform 314"/>
            <p:cNvSpPr>
              <a:spLocks/>
            </p:cNvSpPr>
            <p:nvPr/>
          </p:nvSpPr>
          <p:spPr bwMode="auto">
            <a:xfrm flipH="1">
              <a:off x="3530" y="2235"/>
              <a:ext cx="35" cy="15"/>
            </a:xfrm>
            <a:custGeom>
              <a:avLst/>
              <a:gdLst>
                <a:gd name="T0" fmla="*/ 0 w 140"/>
                <a:gd name="T1" fmla="*/ 0 h 59"/>
                <a:gd name="T2" fmla="*/ 0 w 140"/>
                <a:gd name="T3" fmla="*/ 0 h 59"/>
                <a:gd name="T4" fmla="*/ 0 w 140"/>
                <a:gd name="T5" fmla="*/ 0 h 59"/>
                <a:gd name="T6" fmla="*/ 0 w 140"/>
                <a:gd name="T7" fmla="*/ 0 h 59"/>
                <a:gd name="T8" fmla="*/ 0 w 140"/>
                <a:gd name="T9" fmla="*/ 0 h 59"/>
                <a:gd name="T10" fmla="*/ 0 w 140"/>
                <a:gd name="T11" fmla="*/ 0 h 59"/>
                <a:gd name="T12" fmla="*/ 0 w 140"/>
                <a:gd name="T13" fmla="*/ 0 h 59"/>
                <a:gd name="T14" fmla="*/ 0 60000 65536"/>
                <a:gd name="T15" fmla="*/ 0 60000 65536"/>
                <a:gd name="T16" fmla="*/ 0 60000 65536"/>
                <a:gd name="T17" fmla="*/ 0 60000 65536"/>
                <a:gd name="T18" fmla="*/ 0 60000 65536"/>
                <a:gd name="T19" fmla="*/ 0 60000 65536"/>
                <a:gd name="T20" fmla="*/ 0 60000 65536"/>
                <a:gd name="T21" fmla="*/ 0 w 140"/>
                <a:gd name="T22" fmla="*/ 0 h 59"/>
                <a:gd name="T23" fmla="*/ 140 w 140"/>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9">
                  <a:moveTo>
                    <a:pt x="40" y="59"/>
                  </a:moveTo>
                  <a:lnTo>
                    <a:pt x="0" y="59"/>
                  </a:lnTo>
                  <a:lnTo>
                    <a:pt x="0" y="20"/>
                  </a:lnTo>
                  <a:lnTo>
                    <a:pt x="99" y="0"/>
                  </a:lnTo>
                  <a:lnTo>
                    <a:pt x="140" y="0"/>
                  </a:lnTo>
                  <a:lnTo>
                    <a:pt x="140" y="40"/>
                  </a:lnTo>
                  <a:lnTo>
                    <a:pt x="40" y="5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6" name="Freeform 315"/>
            <p:cNvSpPr>
              <a:spLocks/>
            </p:cNvSpPr>
            <p:nvPr/>
          </p:nvSpPr>
          <p:spPr bwMode="auto">
            <a:xfrm flipH="1">
              <a:off x="3504" y="2228"/>
              <a:ext cx="36" cy="17"/>
            </a:xfrm>
            <a:custGeom>
              <a:avLst/>
              <a:gdLst>
                <a:gd name="T0" fmla="*/ 0 w 145"/>
                <a:gd name="T1" fmla="*/ 0 h 70"/>
                <a:gd name="T2" fmla="*/ 0 w 145"/>
                <a:gd name="T3" fmla="*/ 0 h 70"/>
                <a:gd name="T4" fmla="*/ 0 w 145"/>
                <a:gd name="T5" fmla="*/ 0 h 70"/>
                <a:gd name="T6" fmla="*/ 0 w 145"/>
                <a:gd name="T7" fmla="*/ 0 h 70"/>
                <a:gd name="T8" fmla="*/ 0 w 145"/>
                <a:gd name="T9" fmla="*/ 0 h 70"/>
                <a:gd name="T10" fmla="*/ 0 w 145"/>
                <a:gd name="T11" fmla="*/ 0 h 70"/>
                <a:gd name="T12" fmla="*/ 0 w 145"/>
                <a:gd name="T13" fmla="*/ 0 h 70"/>
                <a:gd name="T14" fmla="*/ 0 60000 65536"/>
                <a:gd name="T15" fmla="*/ 0 60000 65536"/>
                <a:gd name="T16" fmla="*/ 0 60000 65536"/>
                <a:gd name="T17" fmla="*/ 0 60000 65536"/>
                <a:gd name="T18" fmla="*/ 0 60000 65536"/>
                <a:gd name="T19" fmla="*/ 0 60000 65536"/>
                <a:gd name="T20" fmla="*/ 0 60000 65536"/>
                <a:gd name="T21" fmla="*/ 0 w 145"/>
                <a:gd name="T22" fmla="*/ 0 h 70"/>
                <a:gd name="T23" fmla="*/ 145 w 145"/>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0">
                  <a:moveTo>
                    <a:pt x="41" y="70"/>
                  </a:moveTo>
                  <a:lnTo>
                    <a:pt x="0" y="70"/>
                  </a:lnTo>
                  <a:lnTo>
                    <a:pt x="0" y="30"/>
                  </a:lnTo>
                  <a:lnTo>
                    <a:pt x="105" y="0"/>
                  </a:lnTo>
                  <a:lnTo>
                    <a:pt x="145" y="0"/>
                  </a:lnTo>
                  <a:lnTo>
                    <a:pt x="145" y="40"/>
                  </a:lnTo>
                  <a:lnTo>
                    <a:pt x="41" y="7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7" name="Freeform 316"/>
            <p:cNvSpPr>
              <a:spLocks/>
            </p:cNvSpPr>
            <p:nvPr/>
          </p:nvSpPr>
          <p:spPr bwMode="auto">
            <a:xfrm flipH="1">
              <a:off x="3479" y="2218"/>
              <a:ext cx="35" cy="20"/>
            </a:xfrm>
            <a:custGeom>
              <a:avLst/>
              <a:gdLst>
                <a:gd name="T0" fmla="*/ 0 w 139"/>
                <a:gd name="T1" fmla="*/ 0 h 80"/>
                <a:gd name="T2" fmla="*/ 0 w 139"/>
                <a:gd name="T3" fmla="*/ 0 h 80"/>
                <a:gd name="T4" fmla="*/ 0 w 139"/>
                <a:gd name="T5" fmla="*/ 0 h 80"/>
                <a:gd name="T6" fmla="*/ 0 w 139"/>
                <a:gd name="T7" fmla="*/ 0 h 80"/>
                <a:gd name="T8" fmla="*/ 0 w 139"/>
                <a:gd name="T9" fmla="*/ 0 h 80"/>
                <a:gd name="T10" fmla="*/ 0 w 139"/>
                <a:gd name="T11" fmla="*/ 0 h 80"/>
                <a:gd name="T12" fmla="*/ 0 w 139"/>
                <a:gd name="T13" fmla="*/ 0 h 80"/>
                <a:gd name="T14" fmla="*/ 0 60000 65536"/>
                <a:gd name="T15" fmla="*/ 0 60000 65536"/>
                <a:gd name="T16" fmla="*/ 0 60000 65536"/>
                <a:gd name="T17" fmla="*/ 0 60000 65536"/>
                <a:gd name="T18" fmla="*/ 0 60000 65536"/>
                <a:gd name="T19" fmla="*/ 0 60000 65536"/>
                <a:gd name="T20" fmla="*/ 0 60000 65536"/>
                <a:gd name="T21" fmla="*/ 0 w 139"/>
                <a:gd name="T22" fmla="*/ 0 h 80"/>
                <a:gd name="T23" fmla="*/ 139 w 139"/>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80">
                  <a:moveTo>
                    <a:pt x="40" y="80"/>
                  </a:moveTo>
                  <a:lnTo>
                    <a:pt x="0" y="80"/>
                  </a:lnTo>
                  <a:lnTo>
                    <a:pt x="0" y="40"/>
                  </a:lnTo>
                  <a:lnTo>
                    <a:pt x="100" y="0"/>
                  </a:lnTo>
                  <a:lnTo>
                    <a:pt x="139" y="0"/>
                  </a:lnTo>
                  <a:lnTo>
                    <a:pt x="139" y="40"/>
                  </a:lnTo>
                  <a:lnTo>
                    <a:pt x="40" y="8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8" name="Freeform 317"/>
            <p:cNvSpPr>
              <a:spLocks/>
            </p:cNvSpPr>
            <p:nvPr/>
          </p:nvSpPr>
          <p:spPr bwMode="auto">
            <a:xfrm flipH="1">
              <a:off x="3453" y="2205"/>
              <a:ext cx="36" cy="23"/>
            </a:xfrm>
            <a:custGeom>
              <a:avLst/>
              <a:gdLst>
                <a:gd name="T0" fmla="*/ 0 w 144"/>
                <a:gd name="T1" fmla="*/ 0 h 90"/>
                <a:gd name="T2" fmla="*/ 0 w 144"/>
                <a:gd name="T3" fmla="*/ 0 h 90"/>
                <a:gd name="T4" fmla="*/ 0 w 144"/>
                <a:gd name="T5" fmla="*/ 0 h 90"/>
                <a:gd name="T6" fmla="*/ 0 w 144"/>
                <a:gd name="T7" fmla="*/ 0 h 90"/>
                <a:gd name="T8" fmla="*/ 0 w 144"/>
                <a:gd name="T9" fmla="*/ 0 h 90"/>
                <a:gd name="T10" fmla="*/ 0 w 144"/>
                <a:gd name="T11" fmla="*/ 0 h 90"/>
                <a:gd name="T12" fmla="*/ 0 w 144"/>
                <a:gd name="T13" fmla="*/ 0 h 90"/>
                <a:gd name="T14" fmla="*/ 0 60000 65536"/>
                <a:gd name="T15" fmla="*/ 0 60000 65536"/>
                <a:gd name="T16" fmla="*/ 0 60000 65536"/>
                <a:gd name="T17" fmla="*/ 0 60000 65536"/>
                <a:gd name="T18" fmla="*/ 0 60000 65536"/>
                <a:gd name="T19" fmla="*/ 0 60000 65536"/>
                <a:gd name="T20" fmla="*/ 0 60000 65536"/>
                <a:gd name="T21" fmla="*/ 0 w 144"/>
                <a:gd name="T22" fmla="*/ 0 h 90"/>
                <a:gd name="T23" fmla="*/ 144 w 14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90">
                  <a:moveTo>
                    <a:pt x="39" y="90"/>
                  </a:moveTo>
                  <a:lnTo>
                    <a:pt x="0" y="90"/>
                  </a:lnTo>
                  <a:lnTo>
                    <a:pt x="0" y="50"/>
                  </a:lnTo>
                  <a:lnTo>
                    <a:pt x="104" y="0"/>
                  </a:lnTo>
                  <a:lnTo>
                    <a:pt x="144" y="0"/>
                  </a:lnTo>
                  <a:lnTo>
                    <a:pt x="144" y="41"/>
                  </a:lnTo>
                  <a:lnTo>
                    <a:pt x="39" y="9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79" name="Freeform 318"/>
            <p:cNvSpPr>
              <a:spLocks/>
            </p:cNvSpPr>
            <p:nvPr/>
          </p:nvSpPr>
          <p:spPr bwMode="auto">
            <a:xfrm flipH="1">
              <a:off x="3428" y="2192"/>
              <a:ext cx="35" cy="23"/>
            </a:xfrm>
            <a:custGeom>
              <a:avLst/>
              <a:gdLst>
                <a:gd name="T0" fmla="*/ 0 w 140"/>
                <a:gd name="T1" fmla="*/ 0 h 96"/>
                <a:gd name="T2" fmla="*/ 0 w 140"/>
                <a:gd name="T3" fmla="*/ 0 h 96"/>
                <a:gd name="T4" fmla="*/ 0 w 140"/>
                <a:gd name="T5" fmla="*/ 0 h 96"/>
                <a:gd name="T6" fmla="*/ 0 w 140"/>
                <a:gd name="T7" fmla="*/ 0 h 96"/>
                <a:gd name="T8" fmla="*/ 0 w 140"/>
                <a:gd name="T9" fmla="*/ 0 h 96"/>
                <a:gd name="T10" fmla="*/ 0 w 140"/>
                <a:gd name="T11" fmla="*/ 0 h 96"/>
                <a:gd name="T12" fmla="*/ 0 w 140"/>
                <a:gd name="T13" fmla="*/ 0 h 96"/>
                <a:gd name="T14" fmla="*/ 0 60000 65536"/>
                <a:gd name="T15" fmla="*/ 0 60000 65536"/>
                <a:gd name="T16" fmla="*/ 0 60000 65536"/>
                <a:gd name="T17" fmla="*/ 0 60000 65536"/>
                <a:gd name="T18" fmla="*/ 0 60000 65536"/>
                <a:gd name="T19" fmla="*/ 0 60000 65536"/>
                <a:gd name="T20" fmla="*/ 0 60000 65536"/>
                <a:gd name="T21" fmla="*/ 0 w 140"/>
                <a:gd name="T22" fmla="*/ 0 h 96"/>
                <a:gd name="T23" fmla="*/ 140 w 140"/>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96">
                  <a:moveTo>
                    <a:pt x="40" y="96"/>
                  </a:moveTo>
                  <a:lnTo>
                    <a:pt x="0" y="96"/>
                  </a:lnTo>
                  <a:lnTo>
                    <a:pt x="0" y="55"/>
                  </a:lnTo>
                  <a:lnTo>
                    <a:pt x="100" y="0"/>
                  </a:lnTo>
                  <a:lnTo>
                    <a:pt x="140" y="0"/>
                  </a:lnTo>
                  <a:lnTo>
                    <a:pt x="140" y="41"/>
                  </a:lnTo>
                  <a:lnTo>
                    <a:pt x="40" y="96"/>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0" name="Freeform 319"/>
            <p:cNvSpPr>
              <a:spLocks/>
            </p:cNvSpPr>
            <p:nvPr/>
          </p:nvSpPr>
          <p:spPr bwMode="auto">
            <a:xfrm flipH="1">
              <a:off x="3402" y="2175"/>
              <a:ext cx="36" cy="27"/>
            </a:xfrm>
            <a:custGeom>
              <a:avLst/>
              <a:gdLst>
                <a:gd name="T0" fmla="*/ 0 w 145"/>
                <a:gd name="T1" fmla="*/ 0 h 105"/>
                <a:gd name="T2" fmla="*/ 0 w 145"/>
                <a:gd name="T3" fmla="*/ 0 h 105"/>
                <a:gd name="T4" fmla="*/ 0 w 145"/>
                <a:gd name="T5" fmla="*/ 0 h 105"/>
                <a:gd name="T6" fmla="*/ 0 w 145"/>
                <a:gd name="T7" fmla="*/ 0 h 105"/>
                <a:gd name="T8" fmla="*/ 0 w 145"/>
                <a:gd name="T9" fmla="*/ 0 h 105"/>
                <a:gd name="T10" fmla="*/ 0 w 145"/>
                <a:gd name="T11" fmla="*/ 0 h 105"/>
                <a:gd name="T12" fmla="*/ 0 w 145"/>
                <a:gd name="T13" fmla="*/ 0 h 105"/>
                <a:gd name="T14" fmla="*/ 0 60000 65536"/>
                <a:gd name="T15" fmla="*/ 0 60000 65536"/>
                <a:gd name="T16" fmla="*/ 0 60000 65536"/>
                <a:gd name="T17" fmla="*/ 0 60000 65536"/>
                <a:gd name="T18" fmla="*/ 0 60000 65536"/>
                <a:gd name="T19" fmla="*/ 0 60000 65536"/>
                <a:gd name="T20" fmla="*/ 0 60000 65536"/>
                <a:gd name="T21" fmla="*/ 0 w 145"/>
                <a:gd name="T22" fmla="*/ 0 h 105"/>
                <a:gd name="T23" fmla="*/ 145 w 145"/>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05">
                  <a:moveTo>
                    <a:pt x="40" y="105"/>
                  </a:moveTo>
                  <a:lnTo>
                    <a:pt x="0" y="105"/>
                  </a:lnTo>
                  <a:lnTo>
                    <a:pt x="0" y="64"/>
                  </a:lnTo>
                  <a:lnTo>
                    <a:pt x="104" y="0"/>
                  </a:lnTo>
                  <a:lnTo>
                    <a:pt x="145" y="0"/>
                  </a:lnTo>
                  <a:lnTo>
                    <a:pt x="145" y="40"/>
                  </a:lnTo>
                  <a:lnTo>
                    <a:pt x="40" y="10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1" name="Freeform 320"/>
            <p:cNvSpPr>
              <a:spLocks/>
            </p:cNvSpPr>
            <p:nvPr/>
          </p:nvSpPr>
          <p:spPr bwMode="auto">
            <a:xfrm flipH="1">
              <a:off x="3376" y="2157"/>
              <a:ext cx="36" cy="29"/>
            </a:xfrm>
            <a:custGeom>
              <a:avLst/>
              <a:gdLst>
                <a:gd name="T0" fmla="*/ 0 w 145"/>
                <a:gd name="T1" fmla="*/ 0 h 114"/>
                <a:gd name="T2" fmla="*/ 0 w 145"/>
                <a:gd name="T3" fmla="*/ 0 h 114"/>
                <a:gd name="T4" fmla="*/ 0 w 145"/>
                <a:gd name="T5" fmla="*/ 0 h 114"/>
                <a:gd name="T6" fmla="*/ 0 w 145"/>
                <a:gd name="T7" fmla="*/ 0 h 114"/>
                <a:gd name="T8" fmla="*/ 0 w 145"/>
                <a:gd name="T9" fmla="*/ 0 h 114"/>
                <a:gd name="T10" fmla="*/ 0 w 145"/>
                <a:gd name="T11" fmla="*/ 0 h 114"/>
                <a:gd name="T12" fmla="*/ 0 w 145"/>
                <a:gd name="T13" fmla="*/ 0 h 114"/>
                <a:gd name="T14" fmla="*/ 0 60000 65536"/>
                <a:gd name="T15" fmla="*/ 0 60000 65536"/>
                <a:gd name="T16" fmla="*/ 0 60000 65536"/>
                <a:gd name="T17" fmla="*/ 0 60000 65536"/>
                <a:gd name="T18" fmla="*/ 0 60000 65536"/>
                <a:gd name="T19" fmla="*/ 0 60000 65536"/>
                <a:gd name="T20" fmla="*/ 0 60000 65536"/>
                <a:gd name="T21" fmla="*/ 0 w 145"/>
                <a:gd name="T22" fmla="*/ 0 h 114"/>
                <a:gd name="T23" fmla="*/ 145 w 145"/>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14">
                  <a:moveTo>
                    <a:pt x="41" y="114"/>
                  </a:moveTo>
                  <a:lnTo>
                    <a:pt x="0" y="114"/>
                  </a:lnTo>
                  <a:lnTo>
                    <a:pt x="0" y="74"/>
                  </a:lnTo>
                  <a:lnTo>
                    <a:pt x="105" y="0"/>
                  </a:lnTo>
                  <a:lnTo>
                    <a:pt x="145" y="0"/>
                  </a:lnTo>
                  <a:lnTo>
                    <a:pt x="145" y="39"/>
                  </a:lnTo>
                  <a:lnTo>
                    <a:pt x="41" y="11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2" name="Freeform 321"/>
            <p:cNvSpPr>
              <a:spLocks/>
            </p:cNvSpPr>
            <p:nvPr/>
          </p:nvSpPr>
          <p:spPr bwMode="auto">
            <a:xfrm flipH="1">
              <a:off x="3351" y="2136"/>
              <a:ext cx="35" cy="31"/>
            </a:xfrm>
            <a:custGeom>
              <a:avLst/>
              <a:gdLst>
                <a:gd name="T0" fmla="*/ 0 w 139"/>
                <a:gd name="T1" fmla="*/ 0 h 124"/>
                <a:gd name="T2" fmla="*/ 0 w 139"/>
                <a:gd name="T3" fmla="*/ 0 h 124"/>
                <a:gd name="T4" fmla="*/ 0 w 139"/>
                <a:gd name="T5" fmla="*/ 0 h 124"/>
                <a:gd name="T6" fmla="*/ 0 w 139"/>
                <a:gd name="T7" fmla="*/ 0 h 124"/>
                <a:gd name="T8" fmla="*/ 0 w 139"/>
                <a:gd name="T9" fmla="*/ 0 h 124"/>
                <a:gd name="T10" fmla="*/ 0 w 139"/>
                <a:gd name="T11" fmla="*/ 0 h 124"/>
                <a:gd name="T12" fmla="*/ 0 w 139"/>
                <a:gd name="T13" fmla="*/ 0 h 124"/>
                <a:gd name="T14" fmla="*/ 0 60000 65536"/>
                <a:gd name="T15" fmla="*/ 0 60000 65536"/>
                <a:gd name="T16" fmla="*/ 0 60000 65536"/>
                <a:gd name="T17" fmla="*/ 0 60000 65536"/>
                <a:gd name="T18" fmla="*/ 0 60000 65536"/>
                <a:gd name="T19" fmla="*/ 0 60000 65536"/>
                <a:gd name="T20" fmla="*/ 0 60000 65536"/>
                <a:gd name="T21" fmla="*/ 0 w 139"/>
                <a:gd name="T22" fmla="*/ 0 h 124"/>
                <a:gd name="T23" fmla="*/ 139 w 139"/>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24">
                  <a:moveTo>
                    <a:pt x="40" y="124"/>
                  </a:moveTo>
                  <a:lnTo>
                    <a:pt x="0" y="124"/>
                  </a:lnTo>
                  <a:lnTo>
                    <a:pt x="0" y="85"/>
                  </a:lnTo>
                  <a:lnTo>
                    <a:pt x="99" y="0"/>
                  </a:lnTo>
                  <a:lnTo>
                    <a:pt x="139" y="0"/>
                  </a:lnTo>
                  <a:lnTo>
                    <a:pt x="139" y="39"/>
                  </a:lnTo>
                  <a:lnTo>
                    <a:pt x="40" y="12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3" name="Freeform 322"/>
            <p:cNvSpPr>
              <a:spLocks/>
            </p:cNvSpPr>
            <p:nvPr/>
          </p:nvSpPr>
          <p:spPr bwMode="auto">
            <a:xfrm flipH="1">
              <a:off x="3325" y="2113"/>
              <a:ext cx="36" cy="33"/>
            </a:xfrm>
            <a:custGeom>
              <a:avLst/>
              <a:gdLst>
                <a:gd name="T0" fmla="*/ 0 w 145"/>
                <a:gd name="T1" fmla="*/ 0 h 129"/>
                <a:gd name="T2" fmla="*/ 0 w 145"/>
                <a:gd name="T3" fmla="*/ 0 h 129"/>
                <a:gd name="T4" fmla="*/ 0 w 145"/>
                <a:gd name="T5" fmla="*/ 0 h 129"/>
                <a:gd name="T6" fmla="*/ 0 w 145"/>
                <a:gd name="T7" fmla="*/ 0 h 129"/>
                <a:gd name="T8" fmla="*/ 0 w 145"/>
                <a:gd name="T9" fmla="*/ 0 h 129"/>
                <a:gd name="T10" fmla="*/ 0 w 145"/>
                <a:gd name="T11" fmla="*/ 0 h 129"/>
                <a:gd name="T12" fmla="*/ 0 w 145"/>
                <a:gd name="T13" fmla="*/ 0 h 129"/>
                <a:gd name="T14" fmla="*/ 0 60000 65536"/>
                <a:gd name="T15" fmla="*/ 0 60000 65536"/>
                <a:gd name="T16" fmla="*/ 0 60000 65536"/>
                <a:gd name="T17" fmla="*/ 0 60000 65536"/>
                <a:gd name="T18" fmla="*/ 0 60000 65536"/>
                <a:gd name="T19" fmla="*/ 0 60000 65536"/>
                <a:gd name="T20" fmla="*/ 0 60000 65536"/>
                <a:gd name="T21" fmla="*/ 0 w 145"/>
                <a:gd name="T22" fmla="*/ 0 h 129"/>
                <a:gd name="T23" fmla="*/ 145 w 145"/>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29">
                  <a:moveTo>
                    <a:pt x="40" y="129"/>
                  </a:moveTo>
                  <a:lnTo>
                    <a:pt x="0" y="129"/>
                  </a:lnTo>
                  <a:lnTo>
                    <a:pt x="0" y="90"/>
                  </a:lnTo>
                  <a:lnTo>
                    <a:pt x="104" y="0"/>
                  </a:lnTo>
                  <a:lnTo>
                    <a:pt x="145" y="0"/>
                  </a:lnTo>
                  <a:lnTo>
                    <a:pt x="145" y="40"/>
                  </a:lnTo>
                  <a:lnTo>
                    <a:pt x="40" y="12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4" name="Freeform 323"/>
            <p:cNvSpPr>
              <a:spLocks/>
            </p:cNvSpPr>
            <p:nvPr/>
          </p:nvSpPr>
          <p:spPr bwMode="auto">
            <a:xfrm flipH="1">
              <a:off x="3300" y="2089"/>
              <a:ext cx="35" cy="34"/>
            </a:xfrm>
            <a:custGeom>
              <a:avLst/>
              <a:gdLst>
                <a:gd name="T0" fmla="*/ 0 w 140"/>
                <a:gd name="T1" fmla="*/ 0 h 139"/>
                <a:gd name="T2" fmla="*/ 0 w 140"/>
                <a:gd name="T3" fmla="*/ 0 h 139"/>
                <a:gd name="T4" fmla="*/ 0 w 140"/>
                <a:gd name="T5" fmla="*/ 0 h 139"/>
                <a:gd name="T6" fmla="*/ 0 w 140"/>
                <a:gd name="T7" fmla="*/ 0 h 139"/>
                <a:gd name="T8" fmla="*/ 0 w 140"/>
                <a:gd name="T9" fmla="*/ 0 h 139"/>
                <a:gd name="T10" fmla="*/ 0 w 140"/>
                <a:gd name="T11" fmla="*/ 0 h 139"/>
                <a:gd name="T12" fmla="*/ 0 w 140"/>
                <a:gd name="T13" fmla="*/ 0 h 139"/>
                <a:gd name="T14" fmla="*/ 0 60000 65536"/>
                <a:gd name="T15" fmla="*/ 0 60000 65536"/>
                <a:gd name="T16" fmla="*/ 0 60000 65536"/>
                <a:gd name="T17" fmla="*/ 0 60000 65536"/>
                <a:gd name="T18" fmla="*/ 0 60000 65536"/>
                <a:gd name="T19" fmla="*/ 0 60000 65536"/>
                <a:gd name="T20" fmla="*/ 0 60000 65536"/>
                <a:gd name="T21" fmla="*/ 0 w 140"/>
                <a:gd name="T22" fmla="*/ 0 h 139"/>
                <a:gd name="T23" fmla="*/ 140 w 140"/>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39">
                  <a:moveTo>
                    <a:pt x="41" y="139"/>
                  </a:moveTo>
                  <a:lnTo>
                    <a:pt x="0" y="139"/>
                  </a:lnTo>
                  <a:lnTo>
                    <a:pt x="0" y="99"/>
                  </a:lnTo>
                  <a:lnTo>
                    <a:pt x="101" y="0"/>
                  </a:lnTo>
                  <a:lnTo>
                    <a:pt x="140" y="0"/>
                  </a:lnTo>
                  <a:lnTo>
                    <a:pt x="140" y="40"/>
                  </a:lnTo>
                  <a:lnTo>
                    <a:pt x="41" y="1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5" name="Freeform 324"/>
            <p:cNvSpPr>
              <a:spLocks/>
            </p:cNvSpPr>
            <p:nvPr/>
          </p:nvSpPr>
          <p:spPr bwMode="auto">
            <a:xfrm flipH="1">
              <a:off x="3274" y="2061"/>
              <a:ext cx="36" cy="37"/>
            </a:xfrm>
            <a:custGeom>
              <a:avLst/>
              <a:gdLst>
                <a:gd name="T0" fmla="*/ 0 w 143"/>
                <a:gd name="T1" fmla="*/ 0 h 150"/>
                <a:gd name="T2" fmla="*/ 0 w 143"/>
                <a:gd name="T3" fmla="*/ 0 h 150"/>
                <a:gd name="T4" fmla="*/ 0 w 143"/>
                <a:gd name="T5" fmla="*/ 0 h 150"/>
                <a:gd name="T6" fmla="*/ 0 w 143"/>
                <a:gd name="T7" fmla="*/ 0 h 150"/>
                <a:gd name="T8" fmla="*/ 0 w 143"/>
                <a:gd name="T9" fmla="*/ 0 h 150"/>
                <a:gd name="T10" fmla="*/ 0 w 143"/>
                <a:gd name="T11" fmla="*/ 0 h 150"/>
                <a:gd name="T12" fmla="*/ 0 w 143"/>
                <a:gd name="T13" fmla="*/ 0 h 150"/>
                <a:gd name="T14" fmla="*/ 0 60000 65536"/>
                <a:gd name="T15" fmla="*/ 0 60000 65536"/>
                <a:gd name="T16" fmla="*/ 0 60000 65536"/>
                <a:gd name="T17" fmla="*/ 0 60000 65536"/>
                <a:gd name="T18" fmla="*/ 0 60000 65536"/>
                <a:gd name="T19" fmla="*/ 0 60000 65536"/>
                <a:gd name="T20" fmla="*/ 0 60000 65536"/>
                <a:gd name="T21" fmla="*/ 0 w 143"/>
                <a:gd name="T22" fmla="*/ 0 h 150"/>
                <a:gd name="T23" fmla="*/ 143 w 143"/>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50">
                  <a:moveTo>
                    <a:pt x="39" y="150"/>
                  </a:moveTo>
                  <a:lnTo>
                    <a:pt x="0" y="150"/>
                  </a:lnTo>
                  <a:lnTo>
                    <a:pt x="0" y="110"/>
                  </a:lnTo>
                  <a:lnTo>
                    <a:pt x="104" y="0"/>
                  </a:lnTo>
                  <a:lnTo>
                    <a:pt x="143" y="0"/>
                  </a:lnTo>
                  <a:lnTo>
                    <a:pt x="143" y="40"/>
                  </a:lnTo>
                  <a:lnTo>
                    <a:pt x="39" y="15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6" name="Freeform 325"/>
            <p:cNvSpPr>
              <a:spLocks/>
            </p:cNvSpPr>
            <p:nvPr/>
          </p:nvSpPr>
          <p:spPr bwMode="auto">
            <a:xfrm flipH="1">
              <a:off x="3249" y="2032"/>
              <a:ext cx="35" cy="39"/>
            </a:xfrm>
            <a:custGeom>
              <a:avLst/>
              <a:gdLst>
                <a:gd name="T0" fmla="*/ 0 w 140"/>
                <a:gd name="T1" fmla="*/ 0 h 154"/>
                <a:gd name="T2" fmla="*/ 0 w 140"/>
                <a:gd name="T3" fmla="*/ 0 h 154"/>
                <a:gd name="T4" fmla="*/ 0 w 140"/>
                <a:gd name="T5" fmla="*/ 0 h 154"/>
                <a:gd name="T6" fmla="*/ 0 w 140"/>
                <a:gd name="T7" fmla="*/ 0 h 154"/>
                <a:gd name="T8" fmla="*/ 0 w 140"/>
                <a:gd name="T9" fmla="*/ 0 h 154"/>
                <a:gd name="T10" fmla="*/ 0 w 140"/>
                <a:gd name="T11" fmla="*/ 0 h 154"/>
                <a:gd name="T12" fmla="*/ 0 w 140"/>
                <a:gd name="T13" fmla="*/ 0 h 154"/>
                <a:gd name="T14" fmla="*/ 0 60000 65536"/>
                <a:gd name="T15" fmla="*/ 0 60000 65536"/>
                <a:gd name="T16" fmla="*/ 0 60000 65536"/>
                <a:gd name="T17" fmla="*/ 0 60000 65536"/>
                <a:gd name="T18" fmla="*/ 0 60000 65536"/>
                <a:gd name="T19" fmla="*/ 0 60000 65536"/>
                <a:gd name="T20" fmla="*/ 0 60000 65536"/>
                <a:gd name="T21" fmla="*/ 0 w 140"/>
                <a:gd name="T22" fmla="*/ 0 h 154"/>
                <a:gd name="T23" fmla="*/ 140 w 140"/>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54">
                  <a:moveTo>
                    <a:pt x="39" y="154"/>
                  </a:moveTo>
                  <a:lnTo>
                    <a:pt x="0" y="154"/>
                  </a:lnTo>
                  <a:lnTo>
                    <a:pt x="0" y="114"/>
                  </a:lnTo>
                  <a:lnTo>
                    <a:pt x="99" y="0"/>
                  </a:lnTo>
                  <a:lnTo>
                    <a:pt x="140" y="0"/>
                  </a:lnTo>
                  <a:lnTo>
                    <a:pt x="140" y="40"/>
                  </a:lnTo>
                  <a:lnTo>
                    <a:pt x="39" y="15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7" name="Freeform 326"/>
            <p:cNvSpPr>
              <a:spLocks/>
            </p:cNvSpPr>
            <p:nvPr/>
          </p:nvSpPr>
          <p:spPr bwMode="auto">
            <a:xfrm flipH="1">
              <a:off x="3223" y="2001"/>
              <a:ext cx="36" cy="42"/>
            </a:xfrm>
            <a:custGeom>
              <a:avLst/>
              <a:gdLst>
                <a:gd name="T0" fmla="*/ 0 w 145"/>
                <a:gd name="T1" fmla="*/ 0 h 165"/>
                <a:gd name="T2" fmla="*/ 0 w 145"/>
                <a:gd name="T3" fmla="*/ 0 h 165"/>
                <a:gd name="T4" fmla="*/ 0 w 145"/>
                <a:gd name="T5" fmla="*/ 0 h 165"/>
                <a:gd name="T6" fmla="*/ 0 w 145"/>
                <a:gd name="T7" fmla="*/ 0 h 165"/>
                <a:gd name="T8" fmla="*/ 0 w 145"/>
                <a:gd name="T9" fmla="*/ 0 h 165"/>
                <a:gd name="T10" fmla="*/ 0 w 145"/>
                <a:gd name="T11" fmla="*/ 0 h 165"/>
                <a:gd name="T12" fmla="*/ 0 w 145"/>
                <a:gd name="T13" fmla="*/ 0 h 165"/>
                <a:gd name="T14" fmla="*/ 0 60000 65536"/>
                <a:gd name="T15" fmla="*/ 0 60000 65536"/>
                <a:gd name="T16" fmla="*/ 0 60000 65536"/>
                <a:gd name="T17" fmla="*/ 0 60000 65536"/>
                <a:gd name="T18" fmla="*/ 0 60000 65536"/>
                <a:gd name="T19" fmla="*/ 0 60000 65536"/>
                <a:gd name="T20" fmla="*/ 0 60000 65536"/>
                <a:gd name="T21" fmla="*/ 0 w 145"/>
                <a:gd name="T22" fmla="*/ 0 h 165"/>
                <a:gd name="T23" fmla="*/ 145 w 145"/>
                <a:gd name="T24" fmla="*/ 165 h 1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5">
                  <a:moveTo>
                    <a:pt x="41" y="165"/>
                  </a:moveTo>
                  <a:lnTo>
                    <a:pt x="0" y="165"/>
                  </a:lnTo>
                  <a:lnTo>
                    <a:pt x="0" y="125"/>
                  </a:lnTo>
                  <a:lnTo>
                    <a:pt x="105" y="0"/>
                  </a:lnTo>
                  <a:lnTo>
                    <a:pt x="145" y="0"/>
                  </a:lnTo>
                  <a:lnTo>
                    <a:pt x="145" y="40"/>
                  </a:lnTo>
                  <a:lnTo>
                    <a:pt x="41" y="165"/>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8" name="Freeform 327"/>
            <p:cNvSpPr>
              <a:spLocks/>
            </p:cNvSpPr>
            <p:nvPr/>
          </p:nvSpPr>
          <p:spPr bwMode="auto">
            <a:xfrm flipH="1">
              <a:off x="3197" y="1968"/>
              <a:ext cx="36" cy="43"/>
            </a:xfrm>
            <a:custGeom>
              <a:avLst/>
              <a:gdLst>
                <a:gd name="T0" fmla="*/ 0 w 145"/>
                <a:gd name="T1" fmla="*/ 0 h 173"/>
                <a:gd name="T2" fmla="*/ 0 w 145"/>
                <a:gd name="T3" fmla="*/ 0 h 173"/>
                <a:gd name="T4" fmla="*/ 0 w 145"/>
                <a:gd name="T5" fmla="*/ 0 h 173"/>
                <a:gd name="T6" fmla="*/ 0 w 145"/>
                <a:gd name="T7" fmla="*/ 0 h 173"/>
                <a:gd name="T8" fmla="*/ 0 w 145"/>
                <a:gd name="T9" fmla="*/ 0 h 173"/>
                <a:gd name="T10" fmla="*/ 0 w 145"/>
                <a:gd name="T11" fmla="*/ 0 h 173"/>
                <a:gd name="T12" fmla="*/ 0 w 145"/>
                <a:gd name="T13" fmla="*/ 0 h 173"/>
                <a:gd name="T14" fmla="*/ 0 60000 65536"/>
                <a:gd name="T15" fmla="*/ 0 60000 65536"/>
                <a:gd name="T16" fmla="*/ 0 60000 65536"/>
                <a:gd name="T17" fmla="*/ 0 60000 65536"/>
                <a:gd name="T18" fmla="*/ 0 60000 65536"/>
                <a:gd name="T19" fmla="*/ 0 60000 65536"/>
                <a:gd name="T20" fmla="*/ 0 60000 65536"/>
                <a:gd name="T21" fmla="*/ 0 w 145"/>
                <a:gd name="T22" fmla="*/ 0 h 173"/>
                <a:gd name="T23" fmla="*/ 145 w 145"/>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73">
                  <a:moveTo>
                    <a:pt x="40" y="173"/>
                  </a:moveTo>
                  <a:lnTo>
                    <a:pt x="0" y="173"/>
                  </a:lnTo>
                  <a:lnTo>
                    <a:pt x="0" y="133"/>
                  </a:lnTo>
                  <a:lnTo>
                    <a:pt x="104" y="0"/>
                  </a:lnTo>
                  <a:lnTo>
                    <a:pt x="145" y="0"/>
                  </a:lnTo>
                  <a:lnTo>
                    <a:pt x="145" y="39"/>
                  </a:lnTo>
                  <a:lnTo>
                    <a:pt x="40" y="17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89" name="Freeform 328"/>
            <p:cNvSpPr>
              <a:spLocks/>
            </p:cNvSpPr>
            <p:nvPr/>
          </p:nvSpPr>
          <p:spPr bwMode="auto">
            <a:xfrm flipH="1">
              <a:off x="3172" y="1932"/>
              <a:ext cx="35" cy="46"/>
            </a:xfrm>
            <a:custGeom>
              <a:avLst/>
              <a:gdLst>
                <a:gd name="T0" fmla="*/ 0 w 140"/>
                <a:gd name="T1" fmla="*/ 0 h 184"/>
                <a:gd name="T2" fmla="*/ 0 w 140"/>
                <a:gd name="T3" fmla="*/ 0 h 184"/>
                <a:gd name="T4" fmla="*/ 0 w 140"/>
                <a:gd name="T5" fmla="*/ 0 h 184"/>
                <a:gd name="T6" fmla="*/ 0 w 140"/>
                <a:gd name="T7" fmla="*/ 0 h 184"/>
                <a:gd name="T8" fmla="*/ 0 w 140"/>
                <a:gd name="T9" fmla="*/ 0 h 184"/>
                <a:gd name="T10" fmla="*/ 0 w 140"/>
                <a:gd name="T11" fmla="*/ 0 h 184"/>
                <a:gd name="T12" fmla="*/ 0 w 140"/>
                <a:gd name="T13" fmla="*/ 0 h 184"/>
                <a:gd name="T14" fmla="*/ 0 60000 65536"/>
                <a:gd name="T15" fmla="*/ 0 60000 65536"/>
                <a:gd name="T16" fmla="*/ 0 60000 65536"/>
                <a:gd name="T17" fmla="*/ 0 60000 65536"/>
                <a:gd name="T18" fmla="*/ 0 60000 65536"/>
                <a:gd name="T19" fmla="*/ 0 60000 65536"/>
                <a:gd name="T20" fmla="*/ 0 60000 65536"/>
                <a:gd name="T21" fmla="*/ 0 w 140"/>
                <a:gd name="T22" fmla="*/ 0 h 184"/>
                <a:gd name="T23" fmla="*/ 140 w 14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184">
                  <a:moveTo>
                    <a:pt x="41" y="184"/>
                  </a:moveTo>
                  <a:lnTo>
                    <a:pt x="0" y="184"/>
                  </a:lnTo>
                  <a:lnTo>
                    <a:pt x="0" y="145"/>
                  </a:lnTo>
                  <a:lnTo>
                    <a:pt x="101" y="0"/>
                  </a:lnTo>
                  <a:lnTo>
                    <a:pt x="140" y="0"/>
                  </a:lnTo>
                  <a:lnTo>
                    <a:pt x="140" y="40"/>
                  </a:lnTo>
                  <a:lnTo>
                    <a:pt x="41" y="18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0" name="Freeform 329"/>
            <p:cNvSpPr>
              <a:spLocks/>
            </p:cNvSpPr>
            <p:nvPr/>
          </p:nvSpPr>
          <p:spPr bwMode="auto">
            <a:xfrm flipH="1">
              <a:off x="3146" y="1893"/>
              <a:ext cx="36" cy="49"/>
            </a:xfrm>
            <a:custGeom>
              <a:avLst/>
              <a:gdLst>
                <a:gd name="T0" fmla="*/ 0 w 143"/>
                <a:gd name="T1" fmla="*/ 0 h 194"/>
                <a:gd name="T2" fmla="*/ 0 w 143"/>
                <a:gd name="T3" fmla="*/ 0 h 194"/>
                <a:gd name="T4" fmla="*/ 0 w 143"/>
                <a:gd name="T5" fmla="*/ 0 h 194"/>
                <a:gd name="T6" fmla="*/ 0 w 143"/>
                <a:gd name="T7" fmla="*/ 0 h 194"/>
                <a:gd name="T8" fmla="*/ 0 w 143"/>
                <a:gd name="T9" fmla="*/ 0 h 194"/>
                <a:gd name="T10" fmla="*/ 0 w 143"/>
                <a:gd name="T11" fmla="*/ 0 h 194"/>
                <a:gd name="T12" fmla="*/ 0 w 143"/>
                <a:gd name="T13" fmla="*/ 0 h 194"/>
                <a:gd name="T14" fmla="*/ 0 60000 65536"/>
                <a:gd name="T15" fmla="*/ 0 60000 65536"/>
                <a:gd name="T16" fmla="*/ 0 60000 65536"/>
                <a:gd name="T17" fmla="*/ 0 60000 65536"/>
                <a:gd name="T18" fmla="*/ 0 60000 65536"/>
                <a:gd name="T19" fmla="*/ 0 60000 65536"/>
                <a:gd name="T20" fmla="*/ 0 60000 65536"/>
                <a:gd name="T21" fmla="*/ 0 w 143"/>
                <a:gd name="T22" fmla="*/ 0 h 194"/>
                <a:gd name="T23" fmla="*/ 143 w 143"/>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94">
                  <a:moveTo>
                    <a:pt x="39" y="194"/>
                  </a:moveTo>
                  <a:lnTo>
                    <a:pt x="0" y="194"/>
                  </a:lnTo>
                  <a:lnTo>
                    <a:pt x="0" y="154"/>
                  </a:lnTo>
                  <a:lnTo>
                    <a:pt x="104" y="0"/>
                  </a:lnTo>
                  <a:lnTo>
                    <a:pt x="143" y="0"/>
                  </a:lnTo>
                  <a:lnTo>
                    <a:pt x="143" y="39"/>
                  </a:lnTo>
                  <a:lnTo>
                    <a:pt x="39" y="19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1" name="Freeform 330"/>
            <p:cNvSpPr>
              <a:spLocks/>
            </p:cNvSpPr>
            <p:nvPr/>
          </p:nvSpPr>
          <p:spPr bwMode="auto">
            <a:xfrm flipH="1">
              <a:off x="3121" y="1853"/>
              <a:ext cx="35" cy="50"/>
            </a:xfrm>
            <a:custGeom>
              <a:avLst/>
              <a:gdLst>
                <a:gd name="T0" fmla="*/ 0 w 139"/>
                <a:gd name="T1" fmla="*/ 0 h 199"/>
                <a:gd name="T2" fmla="*/ 0 w 139"/>
                <a:gd name="T3" fmla="*/ 0 h 199"/>
                <a:gd name="T4" fmla="*/ 0 w 139"/>
                <a:gd name="T5" fmla="*/ 0 h 199"/>
                <a:gd name="T6" fmla="*/ 0 w 139"/>
                <a:gd name="T7" fmla="*/ 0 h 199"/>
                <a:gd name="T8" fmla="*/ 0 w 139"/>
                <a:gd name="T9" fmla="*/ 0 h 199"/>
                <a:gd name="T10" fmla="*/ 0 w 139"/>
                <a:gd name="T11" fmla="*/ 0 h 199"/>
                <a:gd name="T12" fmla="*/ 0 w 139"/>
                <a:gd name="T13" fmla="*/ 0 h 199"/>
                <a:gd name="T14" fmla="*/ 0 60000 65536"/>
                <a:gd name="T15" fmla="*/ 0 60000 65536"/>
                <a:gd name="T16" fmla="*/ 0 60000 65536"/>
                <a:gd name="T17" fmla="*/ 0 60000 65536"/>
                <a:gd name="T18" fmla="*/ 0 60000 65536"/>
                <a:gd name="T19" fmla="*/ 0 60000 65536"/>
                <a:gd name="T20" fmla="*/ 0 60000 65536"/>
                <a:gd name="T21" fmla="*/ 0 w 139"/>
                <a:gd name="T22" fmla="*/ 0 h 199"/>
                <a:gd name="T23" fmla="*/ 139 w 139"/>
                <a:gd name="T24" fmla="*/ 199 h 1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 h="199">
                  <a:moveTo>
                    <a:pt x="39" y="199"/>
                  </a:moveTo>
                  <a:lnTo>
                    <a:pt x="0" y="199"/>
                  </a:lnTo>
                  <a:lnTo>
                    <a:pt x="0" y="160"/>
                  </a:lnTo>
                  <a:lnTo>
                    <a:pt x="99" y="0"/>
                  </a:lnTo>
                  <a:lnTo>
                    <a:pt x="139" y="0"/>
                  </a:lnTo>
                  <a:lnTo>
                    <a:pt x="139" y="41"/>
                  </a:lnTo>
                  <a:lnTo>
                    <a:pt x="39" y="19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2" name="Freeform 331"/>
            <p:cNvSpPr>
              <a:spLocks/>
            </p:cNvSpPr>
            <p:nvPr/>
          </p:nvSpPr>
          <p:spPr bwMode="auto">
            <a:xfrm flipH="1">
              <a:off x="3095" y="1811"/>
              <a:ext cx="36" cy="52"/>
            </a:xfrm>
            <a:custGeom>
              <a:avLst/>
              <a:gdLst>
                <a:gd name="T0" fmla="*/ 0 w 144"/>
                <a:gd name="T1" fmla="*/ 0 h 209"/>
                <a:gd name="T2" fmla="*/ 0 w 144"/>
                <a:gd name="T3" fmla="*/ 0 h 209"/>
                <a:gd name="T4" fmla="*/ 0 w 144"/>
                <a:gd name="T5" fmla="*/ 0 h 209"/>
                <a:gd name="T6" fmla="*/ 0 w 144"/>
                <a:gd name="T7" fmla="*/ 0 h 209"/>
                <a:gd name="T8" fmla="*/ 0 w 144"/>
                <a:gd name="T9" fmla="*/ 0 h 209"/>
                <a:gd name="T10" fmla="*/ 0 w 144"/>
                <a:gd name="T11" fmla="*/ 0 h 209"/>
                <a:gd name="T12" fmla="*/ 0 w 144"/>
                <a:gd name="T13" fmla="*/ 0 h 209"/>
                <a:gd name="T14" fmla="*/ 0 60000 65536"/>
                <a:gd name="T15" fmla="*/ 0 60000 65536"/>
                <a:gd name="T16" fmla="*/ 0 60000 65536"/>
                <a:gd name="T17" fmla="*/ 0 60000 65536"/>
                <a:gd name="T18" fmla="*/ 0 60000 65536"/>
                <a:gd name="T19" fmla="*/ 0 60000 65536"/>
                <a:gd name="T20" fmla="*/ 0 60000 65536"/>
                <a:gd name="T21" fmla="*/ 0 w 144"/>
                <a:gd name="T22" fmla="*/ 0 h 209"/>
                <a:gd name="T23" fmla="*/ 144 w 144"/>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09">
                  <a:moveTo>
                    <a:pt x="40" y="209"/>
                  </a:moveTo>
                  <a:lnTo>
                    <a:pt x="0" y="209"/>
                  </a:lnTo>
                  <a:lnTo>
                    <a:pt x="0" y="168"/>
                  </a:lnTo>
                  <a:lnTo>
                    <a:pt x="105" y="0"/>
                  </a:lnTo>
                  <a:lnTo>
                    <a:pt x="144" y="0"/>
                  </a:lnTo>
                  <a:lnTo>
                    <a:pt x="144" y="39"/>
                  </a:lnTo>
                  <a:lnTo>
                    <a:pt x="40" y="20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3" name="Freeform 332"/>
            <p:cNvSpPr>
              <a:spLocks/>
            </p:cNvSpPr>
            <p:nvPr/>
          </p:nvSpPr>
          <p:spPr bwMode="auto">
            <a:xfrm flipH="1">
              <a:off x="3070" y="1766"/>
              <a:ext cx="35" cy="55"/>
            </a:xfrm>
            <a:custGeom>
              <a:avLst/>
              <a:gdLst>
                <a:gd name="T0" fmla="*/ 0 w 140"/>
                <a:gd name="T1" fmla="*/ 0 h 219"/>
                <a:gd name="T2" fmla="*/ 0 w 140"/>
                <a:gd name="T3" fmla="*/ 0 h 219"/>
                <a:gd name="T4" fmla="*/ 0 w 140"/>
                <a:gd name="T5" fmla="*/ 0 h 219"/>
                <a:gd name="T6" fmla="*/ 0 w 140"/>
                <a:gd name="T7" fmla="*/ 0 h 219"/>
                <a:gd name="T8" fmla="*/ 0 w 140"/>
                <a:gd name="T9" fmla="*/ 0 h 219"/>
                <a:gd name="T10" fmla="*/ 0 w 140"/>
                <a:gd name="T11" fmla="*/ 0 h 219"/>
                <a:gd name="T12" fmla="*/ 0 w 140"/>
                <a:gd name="T13" fmla="*/ 0 h 219"/>
                <a:gd name="T14" fmla="*/ 0 60000 65536"/>
                <a:gd name="T15" fmla="*/ 0 60000 65536"/>
                <a:gd name="T16" fmla="*/ 0 60000 65536"/>
                <a:gd name="T17" fmla="*/ 0 60000 65536"/>
                <a:gd name="T18" fmla="*/ 0 60000 65536"/>
                <a:gd name="T19" fmla="*/ 0 60000 65536"/>
                <a:gd name="T20" fmla="*/ 0 60000 65536"/>
                <a:gd name="T21" fmla="*/ 0 w 140"/>
                <a:gd name="T22" fmla="*/ 0 h 219"/>
                <a:gd name="T23" fmla="*/ 140 w 140"/>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19">
                  <a:moveTo>
                    <a:pt x="39" y="219"/>
                  </a:moveTo>
                  <a:lnTo>
                    <a:pt x="0" y="219"/>
                  </a:lnTo>
                  <a:lnTo>
                    <a:pt x="0" y="180"/>
                  </a:lnTo>
                  <a:lnTo>
                    <a:pt x="99" y="0"/>
                  </a:lnTo>
                  <a:lnTo>
                    <a:pt x="140" y="0"/>
                  </a:lnTo>
                  <a:lnTo>
                    <a:pt x="140" y="40"/>
                  </a:lnTo>
                  <a:lnTo>
                    <a:pt x="39" y="21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4" name="Freeform 333"/>
            <p:cNvSpPr>
              <a:spLocks/>
            </p:cNvSpPr>
            <p:nvPr/>
          </p:nvSpPr>
          <p:spPr bwMode="auto">
            <a:xfrm flipH="1">
              <a:off x="3044" y="1720"/>
              <a:ext cx="36" cy="56"/>
            </a:xfrm>
            <a:custGeom>
              <a:avLst/>
              <a:gdLst>
                <a:gd name="T0" fmla="*/ 0 w 145"/>
                <a:gd name="T1" fmla="*/ 0 h 223"/>
                <a:gd name="T2" fmla="*/ 0 w 145"/>
                <a:gd name="T3" fmla="*/ 0 h 223"/>
                <a:gd name="T4" fmla="*/ 0 w 145"/>
                <a:gd name="T5" fmla="*/ 0 h 223"/>
                <a:gd name="T6" fmla="*/ 0 w 145"/>
                <a:gd name="T7" fmla="*/ 0 h 223"/>
                <a:gd name="T8" fmla="*/ 0 w 145"/>
                <a:gd name="T9" fmla="*/ 0 h 223"/>
                <a:gd name="T10" fmla="*/ 0 w 145"/>
                <a:gd name="T11" fmla="*/ 0 h 223"/>
                <a:gd name="T12" fmla="*/ 0 w 145"/>
                <a:gd name="T13" fmla="*/ 0 h 223"/>
                <a:gd name="T14" fmla="*/ 0 60000 65536"/>
                <a:gd name="T15" fmla="*/ 0 60000 65536"/>
                <a:gd name="T16" fmla="*/ 0 60000 65536"/>
                <a:gd name="T17" fmla="*/ 0 60000 65536"/>
                <a:gd name="T18" fmla="*/ 0 60000 65536"/>
                <a:gd name="T19" fmla="*/ 0 60000 65536"/>
                <a:gd name="T20" fmla="*/ 0 60000 65536"/>
                <a:gd name="T21" fmla="*/ 0 w 145"/>
                <a:gd name="T22" fmla="*/ 0 h 223"/>
                <a:gd name="T23" fmla="*/ 145 w 145"/>
                <a:gd name="T24" fmla="*/ 223 h 2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23">
                  <a:moveTo>
                    <a:pt x="41" y="223"/>
                  </a:moveTo>
                  <a:lnTo>
                    <a:pt x="0" y="223"/>
                  </a:lnTo>
                  <a:lnTo>
                    <a:pt x="0" y="183"/>
                  </a:lnTo>
                  <a:lnTo>
                    <a:pt x="105" y="0"/>
                  </a:lnTo>
                  <a:lnTo>
                    <a:pt x="145" y="0"/>
                  </a:lnTo>
                  <a:lnTo>
                    <a:pt x="145" y="39"/>
                  </a:lnTo>
                  <a:lnTo>
                    <a:pt x="41" y="22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5" name="Freeform 334"/>
            <p:cNvSpPr>
              <a:spLocks/>
            </p:cNvSpPr>
            <p:nvPr/>
          </p:nvSpPr>
          <p:spPr bwMode="auto">
            <a:xfrm flipH="1">
              <a:off x="3018" y="1672"/>
              <a:ext cx="35" cy="58"/>
            </a:xfrm>
            <a:custGeom>
              <a:avLst/>
              <a:gdLst>
                <a:gd name="T0" fmla="*/ 0 w 144"/>
                <a:gd name="T1" fmla="*/ 0 h 234"/>
                <a:gd name="T2" fmla="*/ 0 w 144"/>
                <a:gd name="T3" fmla="*/ 0 h 234"/>
                <a:gd name="T4" fmla="*/ 0 w 144"/>
                <a:gd name="T5" fmla="*/ 0 h 234"/>
                <a:gd name="T6" fmla="*/ 0 w 144"/>
                <a:gd name="T7" fmla="*/ 0 h 234"/>
                <a:gd name="T8" fmla="*/ 0 w 144"/>
                <a:gd name="T9" fmla="*/ 0 h 234"/>
                <a:gd name="T10" fmla="*/ 0 w 144"/>
                <a:gd name="T11" fmla="*/ 0 h 234"/>
                <a:gd name="T12" fmla="*/ 0 w 144"/>
                <a:gd name="T13" fmla="*/ 0 h 234"/>
                <a:gd name="T14" fmla="*/ 0 60000 65536"/>
                <a:gd name="T15" fmla="*/ 0 60000 65536"/>
                <a:gd name="T16" fmla="*/ 0 60000 65536"/>
                <a:gd name="T17" fmla="*/ 0 60000 65536"/>
                <a:gd name="T18" fmla="*/ 0 60000 65536"/>
                <a:gd name="T19" fmla="*/ 0 60000 65536"/>
                <a:gd name="T20" fmla="*/ 0 60000 65536"/>
                <a:gd name="T21" fmla="*/ 0 w 144"/>
                <a:gd name="T22" fmla="*/ 0 h 234"/>
                <a:gd name="T23" fmla="*/ 144 w 144"/>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234">
                  <a:moveTo>
                    <a:pt x="40" y="234"/>
                  </a:moveTo>
                  <a:lnTo>
                    <a:pt x="0" y="234"/>
                  </a:lnTo>
                  <a:lnTo>
                    <a:pt x="0" y="195"/>
                  </a:lnTo>
                  <a:lnTo>
                    <a:pt x="104" y="0"/>
                  </a:lnTo>
                  <a:lnTo>
                    <a:pt x="144" y="0"/>
                  </a:lnTo>
                  <a:lnTo>
                    <a:pt x="144" y="39"/>
                  </a:lnTo>
                  <a:lnTo>
                    <a:pt x="40" y="23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6" name="Freeform 335"/>
            <p:cNvSpPr>
              <a:spLocks/>
            </p:cNvSpPr>
            <p:nvPr/>
          </p:nvSpPr>
          <p:spPr bwMode="auto">
            <a:xfrm flipH="1">
              <a:off x="2992" y="1621"/>
              <a:ext cx="35" cy="61"/>
            </a:xfrm>
            <a:custGeom>
              <a:avLst/>
              <a:gdLst>
                <a:gd name="T0" fmla="*/ 0 w 140"/>
                <a:gd name="T1" fmla="*/ 0 h 243"/>
                <a:gd name="T2" fmla="*/ 0 w 140"/>
                <a:gd name="T3" fmla="*/ 0 h 243"/>
                <a:gd name="T4" fmla="*/ 0 w 140"/>
                <a:gd name="T5" fmla="*/ 0 h 243"/>
                <a:gd name="T6" fmla="*/ 0 w 140"/>
                <a:gd name="T7" fmla="*/ 0 h 243"/>
                <a:gd name="T8" fmla="*/ 0 w 140"/>
                <a:gd name="T9" fmla="*/ 0 h 243"/>
                <a:gd name="T10" fmla="*/ 0 w 140"/>
                <a:gd name="T11" fmla="*/ 0 h 243"/>
                <a:gd name="T12" fmla="*/ 0 w 140"/>
                <a:gd name="T13" fmla="*/ 0 h 243"/>
                <a:gd name="T14" fmla="*/ 0 60000 65536"/>
                <a:gd name="T15" fmla="*/ 0 60000 65536"/>
                <a:gd name="T16" fmla="*/ 0 60000 65536"/>
                <a:gd name="T17" fmla="*/ 0 60000 65536"/>
                <a:gd name="T18" fmla="*/ 0 60000 65536"/>
                <a:gd name="T19" fmla="*/ 0 60000 65536"/>
                <a:gd name="T20" fmla="*/ 0 60000 65536"/>
                <a:gd name="T21" fmla="*/ 0 w 140"/>
                <a:gd name="T22" fmla="*/ 0 h 243"/>
                <a:gd name="T23" fmla="*/ 140 w 140"/>
                <a:gd name="T24" fmla="*/ 243 h 2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43">
                  <a:moveTo>
                    <a:pt x="40" y="243"/>
                  </a:moveTo>
                  <a:lnTo>
                    <a:pt x="0" y="243"/>
                  </a:lnTo>
                  <a:lnTo>
                    <a:pt x="0" y="204"/>
                  </a:lnTo>
                  <a:lnTo>
                    <a:pt x="99" y="0"/>
                  </a:lnTo>
                  <a:lnTo>
                    <a:pt x="140" y="0"/>
                  </a:lnTo>
                  <a:lnTo>
                    <a:pt x="140" y="40"/>
                  </a:lnTo>
                  <a:lnTo>
                    <a:pt x="40" y="243"/>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7" name="Freeform 336"/>
            <p:cNvSpPr>
              <a:spLocks/>
            </p:cNvSpPr>
            <p:nvPr/>
          </p:nvSpPr>
          <p:spPr bwMode="auto">
            <a:xfrm flipH="1">
              <a:off x="2968" y="1571"/>
              <a:ext cx="35" cy="60"/>
            </a:xfrm>
            <a:custGeom>
              <a:avLst/>
              <a:gdLst>
                <a:gd name="T0" fmla="*/ 0 w 140"/>
                <a:gd name="T1" fmla="*/ 0 h 239"/>
                <a:gd name="T2" fmla="*/ 0 w 140"/>
                <a:gd name="T3" fmla="*/ 0 h 239"/>
                <a:gd name="T4" fmla="*/ 0 w 140"/>
                <a:gd name="T5" fmla="*/ 0 h 239"/>
                <a:gd name="T6" fmla="*/ 0 w 140"/>
                <a:gd name="T7" fmla="*/ 0 h 239"/>
                <a:gd name="T8" fmla="*/ 0 w 140"/>
                <a:gd name="T9" fmla="*/ 0 h 239"/>
                <a:gd name="T10" fmla="*/ 0 w 140"/>
                <a:gd name="T11" fmla="*/ 0 h 239"/>
                <a:gd name="T12" fmla="*/ 0 w 140"/>
                <a:gd name="T13" fmla="*/ 0 h 239"/>
                <a:gd name="T14" fmla="*/ 0 60000 65536"/>
                <a:gd name="T15" fmla="*/ 0 60000 65536"/>
                <a:gd name="T16" fmla="*/ 0 60000 65536"/>
                <a:gd name="T17" fmla="*/ 0 60000 65536"/>
                <a:gd name="T18" fmla="*/ 0 60000 65536"/>
                <a:gd name="T19" fmla="*/ 0 60000 65536"/>
                <a:gd name="T20" fmla="*/ 0 60000 65536"/>
                <a:gd name="T21" fmla="*/ 0 w 140"/>
                <a:gd name="T22" fmla="*/ 0 h 239"/>
                <a:gd name="T23" fmla="*/ 140 w 140"/>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239">
                  <a:moveTo>
                    <a:pt x="41" y="239"/>
                  </a:moveTo>
                  <a:lnTo>
                    <a:pt x="0" y="239"/>
                  </a:lnTo>
                  <a:lnTo>
                    <a:pt x="0" y="199"/>
                  </a:lnTo>
                  <a:lnTo>
                    <a:pt x="101" y="0"/>
                  </a:lnTo>
                  <a:lnTo>
                    <a:pt x="140" y="0"/>
                  </a:lnTo>
                  <a:lnTo>
                    <a:pt x="140" y="40"/>
                  </a:lnTo>
                  <a:lnTo>
                    <a:pt x="41" y="239"/>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698" name="Freeform 337"/>
            <p:cNvSpPr>
              <a:spLocks/>
            </p:cNvSpPr>
            <p:nvPr/>
          </p:nvSpPr>
          <p:spPr bwMode="auto">
            <a:xfrm flipH="1">
              <a:off x="4732" y="24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699" name="Freeform 338"/>
            <p:cNvSpPr>
              <a:spLocks/>
            </p:cNvSpPr>
            <p:nvPr/>
          </p:nvSpPr>
          <p:spPr bwMode="auto">
            <a:xfrm flipH="1">
              <a:off x="4732" y="2223"/>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0" name="Freeform 339"/>
            <p:cNvSpPr>
              <a:spLocks/>
            </p:cNvSpPr>
            <p:nvPr/>
          </p:nvSpPr>
          <p:spPr bwMode="auto">
            <a:xfrm flipH="1">
              <a:off x="4732" y="200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1" name="Freeform 340"/>
            <p:cNvSpPr>
              <a:spLocks/>
            </p:cNvSpPr>
            <p:nvPr/>
          </p:nvSpPr>
          <p:spPr bwMode="auto">
            <a:xfrm flipH="1">
              <a:off x="4732" y="178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2" name="Freeform 341"/>
            <p:cNvSpPr>
              <a:spLocks/>
            </p:cNvSpPr>
            <p:nvPr/>
          </p:nvSpPr>
          <p:spPr bwMode="auto">
            <a:xfrm flipH="1">
              <a:off x="4732" y="157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3" name="Freeform 342"/>
            <p:cNvSpPr>
              <a:spLocks/>
            </p:cNvSpPr>
            <p:nvPr/>
          </p:nvSpPr>
          <p:spPr bwMode="auto">
            <a:xfrm flipH="1">
              <a:off x="4732" y="1356"/>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4" name="Freeform 343"/>
            <p:cNvSpPr>
              <a:spLocks/>
            </p:cNvSpPr>
            <p:nvPr/>
          </p:nvSpPr>
          <p:spPr bwMode="auto">
            <a:xfrm flipH="1">
              <a:off x="4732" y="1139"/>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5" name="Freeform 344"/>
            <p:cNvSpPr>
              <a:spLocks/>
            </p:cNvSpPr>
            <p:nvPr/>
          </p:nvSpPr>
          <p:spPr bwMode="auto">
            <a:xfrm flipH="1">
              <a:off x="4732" y="922"/>
              <a:ext cx="31" cy="1"/>
            </a:xfrm>
            <a:custGeom>
              <a:avLst/>
              <a:gdLst>
                <a:gd name="T0" fmla="*/ 0 w 104"/>
                <a:gd name="T1" fmla="*/ 0 h 1"/>
                <a:gd name="T2" fmla="*/ 0 w 104"/>
                <a:gd name="T3" fmla="*/ 0 h 1"/>
                <a:gd name="T4" fmla="*/ 0 w 104"/>
                <a:gd name="T5" fmla="*/ 0 h 1"/>
                <a:gd name="T6" fmla="*/ 0 60000 65536"/>
                <a:gd name="T7" fmla="*/ 0 60000 65536"/>
                <a:gd name="T8" fmla="*/ 0 60000 65536"/>
                <a:gd name="T9" fmla="*/ 0 w 104"/>
                <a:gd name="T10" fmla="*/ 0 h 1"/>
                <a:gd name="T11" fmla="*/ 104 w 104"/>
                <a:gd name="T12" fmla="*/ 1 h 1"/>
              </a:gdLst>
              <a:ahLst/>
              <a:cxnLst>
                <a:cxn ang="T6">
                  <a:pos x="T0" y="T1"/>
                </a:cxn>
                <a:cxn ang="T7">
                  <a:pos x="T2" y="T3"/>
                </a:cxn>
                <a:cxn ang="T8">
                  <a:pos x="T4" y="T5"/>
                </a:cxn>
              </a:cxnLst>
              <a:rect l="T9" t="T10" r="T11" b="T12"/>
              <a:pathLst>
                <a:path w="104" h="1">
                  <a:moveTo>
                    <a:pt x="0" y="0"/>
                  </a:moveTo>
                  <a:lnTo>
                    <a:pt x="100" y="0"/>
                  </a:lnTo>
                  <a:lnTo>
                    <a:pt x="104"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6" name="Freeform 345"/>
            <p:cNvSpPr>
              <a:spLocks/>
            </p:cNvSpPr>
            <p:nvPr/>
          </p:nvSpPr>
          <p:spPr bwMode="auto">
            <a:xfrm flipH="1">
              <a:off x="4762"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7" name="Freeform 346"/>
            <p:cNvSpPr>
              <a:spLocks/>
            </p:cNvSpPr>
            <p:nvPr/>
          </p:nvSpPr>
          <p:spPr bwMode="auto">
            <a:xfrm flipH="1">
              <a:off x="4507"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8" name="Freeform 347"/>
            <p:cNvSpPr>
              <a:spLocks/>
            </p:cNvSpPr>
            <p:nvPr/>
          </p:nvSpPr>
          <p:spPr bwMode="auto">
            <a:xfrm flipH="1">
              <a:off x="4251"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09" name="Freeform 348"/>
            <p:cNvSpPr>
              <a:spLocks/>
            </p:cNvSpPr>
            <p:nvPr/>
          </p:nvSpPr>
          <p:spPr bwMode="auto">
            <a:xfrm flipH="1">
              <a:off x="3995"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0" name="Freeform 349"/>
            <p:cNvSpPr>
              <a:spLocks/>
            </p:cNvSpPr>
            <p:nvPr/>
          </p:nvSpPr>
          <p:spPr bwMode="auto">
            <a:xfrm flipH="1">
              <a:off x="3738"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1" name="Freeform 350"/>
            <p:cNvSpPr>
              <a:spLocks/>
            </p:cNvSpPr>
            <p:nvPr/>
          </p:nvSpPr>
          <p:spPr bwMode="auto">
            <a:xfrm flipH="1">
              <a:off x="3483"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2" name="Freeform 351"/>
            <p:cNvSpPr>
              <a:spLocks/>
            </p:cNvSpPr>
            <p:nvPr/>
          </p:nvSpPr>
          <p:spPr bwMode="auto">
            <a:xfrm flipH="1">
              <a:off x="3227"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3" name="Freeform 352"/>
            <p:cNvSpPr>
              <a:spLocks/>
            </p:cNvSpPr>
            <p:nvPr/>
          </p:nvSpPr>
          <p:spPr bwMode="auto">
            <a:xfrm flipH="1">
              <a:off x="2970" y="2408"/>
              <a:ext cx="1" cy="31"/>
            </a:xfrm>
            <a:custGeom>
              <a:avLst/>
              <a:gdLst>
                <a:gd name="T0" fmla="*/ 0 w 1"/>
                <a:gd name="T1" fmla="*/ 0 h 105"/>
                <a:gd name="T2" fmla="*/ 0 w 1"/>
                <a:gd name="T3" fmla="*/ 0 h 105"/>
                <a:gd name="T4" fmla="*/ 0 w 1"/>
                <a:gd name="T5" fmla="*/ 0 h 105"/>
                <a:gd name="T6" fmla="*/ 0 60000 65536"/>
                <a:gd name="T7" fmla="*/ 0 60000 65536"/>
                <a:gd name="T8" fmla="*/ 0 60000 65536"/>
                <a:gd name="T9" fmla="*/ 0 w 1"/>
                <a:gd name="T10" fmla="*/ 0 h 105"/>
                <a:gd name="T11" fmla="*/ 1 w 1"/>
                <a:gd name="T12" fmla="*/ 105 h 105"/>
              </a:gdLst>
              <a:ahLst/>
              <a:cxnLst>
                <a:cxn ang="T6">
                  <a:pos x="T0" y="T1"/>
                </a:cxn>
                <a:cxn ang="T7">
                  <a:pos x="T2" y="T3"/>
                </a:cxn>
                <a:cxn ang="T8">
                  <a:pos x="T4" y="T5"/>
                </a:cxn>
              </a:cxnLst>
              <a:rect l="T9" t="T10" r="T11" b="T12"/>
              <a:pathLst>
                <a:path w="1" h="105">
                  <a:moveTo>
                    <a:pt x="0" y="105"/>
                  </a:moveTo>
                  <a:lnTo>
                    <a:pt x="0" y="5"/>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4" name="Freeform 353"/>
            <p:cNvSpPr>
              <a:spLocks/>
            </p:cNvSpPr>
            <p:nvPr/>
          </p:nvSpPr>
          <p:spPr bwMode="auto">
            <a:xfrm flipH="1">
              <a:off x="4762" y="921"/>
              <a:ext cx="1" cy="1518"/>
            </a:xfrm>
            <a:custGeom>
              <a:avLst/>
              <a:gdLst>
                <a:gd name="T0" fmla="*/ 0 w 1"/>
                <a:gd name="T1" fmla="*/ 4 h 5087"/>
                <a:gd name="T2" fmla="*/ 0 w 1"/>
                <a:gd name="T3" fmla="*/ 0 h 5087"/>
                <a:gd name="T4" fmla="*/ 0 w 1"/>
                <a:gd name="T5" fmla="*/ 0 h 5087"/>
                <a:gd name="T6" fmla="*/ 0 60000 65536"/>
                <a:gd name="T7" fmla="*/ 0 60000 65536"/>
                <a:gd name="T8" fmla="*/ 0 60000 65536"/>
                <a:gd name="T9" fmla="*/ 0 w 1"/>
                <a:gd name="T10" fmla="*/ 0 h 5087"/>
                <a:gd name="T11" fmla="*/ 1 w 1"/>
                <a:gd name="T12" fmla="*/ 5087 h 5087"/>
              </a:gdLst>
              <a:ahLst/>
              <a:cxnLst>
                <a:cxn ang="T6">
                  <a:pos x="T0" y="T1"/>
                </a:cxn>
                <a:cxn ang="T7">
                  <a:pos x="T2" y="T3"/>
                </a:cxn>
                <a:cxn ang="T8">
                  <a:pos x="T4" y="T5"/>
                </a:cxn>
              </a:cxnLst>
              <a:rect l="T9" t="T10" r="T11" b="T12"/>
              <a:pathLst>
                <a:path w="1" h="5087">
                  <a:moveTo>
                    <a:pt x="0" y="5087"/>
                  </a:moveTo>
                  <a:lnTo>
                    <a:pt x="0" y="4"/>
                  </a:lnTo>
                  <a:lnTo>
                    <a:pt x="0"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5" name="Freeform 354"/>
            <p:cNvSpPr>
              <a:spLocks/>
            </p:cNvSpPr>
            <p:nvPr/>
          </p:nvSpPr>
          <p:spPr bwMode="auto">
            <a:xfrm flipH="1">
              <a:off x="2970" y="2439"/>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716" name="Freeform 355"/>
            <p:cNvSpPr>
              <a:spLocks/>
            </p:cNvSpPr>
            <p:nvPr/>
          </p:nvSpPr>
          <p:spPr bwMode="auto">
            <a:xfrm flipH="1">
              <a:off x="2970" y="922"/>
              <a:ext cx="1793" cy="1"/>
            </a:xfrm>
            <a:custGeom>
              <a:avLst/>
              <a:gdLst>
                <a:gd name="T0" fmla="*/ 0 w 6002"/>
                <a:gd name="T1" fmla="*/ 0 h 1"/>
                <a:gd name="T2" fmla="*/ 4 w 6002"/>
                <a:gd name="T3" fmla="*/ 0 h 1"/>
                <a:gd name="T4" fmla="*/ 4 w 6002"/>
                <a:gd name="T5" fmla="*/ 0 h 1"/>
                <a:gd name="T6" fmla="*/ 0 60000 65536"/>
                <a:gd name="T7" fmla="*/ 0 60000 65536"/>
                <a:gd name="T8" fmla="*/ 0 60000 65536"/>
                <a:gd name="T9" fmla="*/ 0 w 6002"/>
                <a:gd name="T10" fmla="*/ 0 h 1"/>
                <a:gd name="T11" fmla="*/ 6002 w 6002"/>
                <a:gd name="T12" fmla="*/ 1 h 1"/>
              </a:gdLst>
              <a:ahLst/>
              <a:cxnLst>
                <a:cxn ang="T6">
                  <a:pos x="T0" y="T1"/>
                </a:cxn>
                <a:cxn ang="T7">
                  <a:pos x="T2" y="T3"/>
                </a:cxn>
                <a:cxn ang="T8">
                  <a:pos x="T4" y="T5"/>
                </a:cxn>
              </a:cxnLst>
              <a:rect l="T9" t="T10" r="T11" b="T12"/>
              <a:pathLst>
                <a:path w="6002" h="1">
                  <a:moveTo>
                    <a:pt x="0" y="0"/>
                  </a:moveTo>
                  <a:lnTo>
                    <a:pt x="5998" y="0"/>
                  </a:lnTo>
                  <a:lnTo>
                    <a:pt x="6002" y="0"/>
                  </a:lnTo>
                </a:path>
              </a:pathLst>
            </a:custGeom>
            <a:noFill/>
            <a:ln w="1588">
              <a:solidFill>
                <a:srgbClr val="0000D4"/>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7348" name="Text Box 356"/>
          <p:cNvSpPr txBox="1">
            <a:spLocks noChangeArrowheads="1"/>
          </p:cNvSpPr>
          <p:nvPr/>
        </p:nvSpPr>
        <p:spPr bwMode="auto">
          <a:xfrm>
            <a:off x="1828800" y="0"/>
            <a:ext cx="564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A system that is made of two identical molecules</a:t>
            </a:r>
          </a:p>
        </p:txBody>
      </p:sp>
      <p:sp>
        <p:nvSpPr>
          <p:cNvPr id="57349" name="Text Box 357"/>
          <p:cNvSpPr txBox="1">
            <a:spLocks noChangeArrowheads="1"/>
          </p:cNvSpPr>
          <p:nvPr/>
        </p:nvSpPr>
        <p:spPr bwMode="auto">
          <a:xfrm>
            <a:off x="860425" y="3765550"/>
            <a:ext cx="78263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a:t>At low temperature the probability to acquire enough energy to bring the two molecules to the top of the barrier is VERY low.</a:t>
            </a:r>
          </a:p>
          <a:p>
            <a:pPr algn="l" rtl="0" eaLnBrk="1" hangingPunct="1"/>
            <a:r>
              <a:rPr lang="en-US" dirty="0"/>
              <a:t>In this case the electron may be exchanged at “non-ideal” configuration of the atoms or in other words there would be tunneling in the atoms configuration (atoms tunnel</a:t>
            </a:r>
            <a:r>
              <a:rPr lang="en-US" dirty="0" smtClean="0"/>
              <a:t>!).</a:t>
            </a:r>
          </a:p>
          <a:p>
            <a:pPr algn="l" rtl="0" eaLnBrk="1" hangingPunct="1"/>
            <a:r>
              <a:rPr lang="en-US" sz="1600" dirty="0" smtClean="0"/>
              <a:t>[D. </a:t>
            </a:r>
            <a:r>
              <a:rPr lang="en-US" sz="1600" dirty="0" err="1" smtClean="0"/>
              <a:t>Emin</a:t>
            </a:r>
            <a:r>
              <a:rPr lang="en-US" sz="1600" dirty="0" smtClean="0"/>
              <a:t>, "Phonon-Assisted Jump Rate in </a:t>
            </a:r>
            <a:r>
              <a:rPr lang="en-US" sz="1600" dirty="0" err="1" smtClean="0"/>
              <a:t>Noncrystalline</a:t>
            </a:r>
            <a:r>
              <a:rPr lang="en-US" sz="1600" dirty="0" smtClean="0"/>
              <a:t> Solids," Physical Review Letters, vol. 32, pp. 303-307, 1974]. </a:t>
            </a:r>
            <a:endParaRPr lang="en-US" sz="1600" dirty="0"/>
          </a:p>
        </p:txBody>
      </p:sp>
      <p:sp>
        <p:nvSpPr>
          <p:cNvPr id="57350" name="Line 358"/>
          <p:cNvSpPr>
            <a:spLocks noChangeShapeType="1"/>
          </p:cNvSpPr>
          <p:nvPr/>
        </p:nvSpPr>
        <p:spPr bwMode="auto">
          <a:xfrm>
            <a:off x="4672013" y="1708150"/>
            <a:ext cx="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1" name="Text Box 359"/>
          <p:cNvSpPr txBox="1">
            <a:spLocks noChangeArrowheads="1"/>
          </p:cNvSpPr>
          <p:nvPr/>
        </p:nvSpPr>
        <p:spPr bwMode="auto">
          <a:xfrm>
            <a:off x="4668838" y="2230438"/>
            <a:ext cx="515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W</a:t>
            </a:r>
            <a:r>
              <a:rPr lang="en-US" baseline="-25000"/>
              <a:t>a</a:t>
            </a:r>
          </a:p>
        </p:txBody>
      </p:sp>
      <p:sp>
        <p:nvSpPr>
          <p:cNvPr id="16744" name="Oval 360"/>
          <p:cNvSpPr>
            <a:spLocks noChangeArrowheads="1"/>
          </p:cNvSpPr>
          <p:nvPr/>
        </p:nvSpPr>
        <p:spPr bwMode="auto">
          <a:xfrm>
            <a:off x="3276600" y="2089150"/>
            <a:ext cx="152400" cy="152400"/>
          </a:xfrm>
          <a:prstGeom prst="ellipse">
            <a:avLst/>
          </a:prstGeom>
          <a:solidFill>
            <a:schemeClr val="hlink"/>
          </a:solidFill>
          <a:ln w="9525">
            <a:solidFill>
              <a:srgbClr val="FF0000"/>
            </a:solidFill>
            <a:round/>
            <a:headEnd/>
            <a:tailEnd/>
          </a:ln>
        </p:spPr>
        <p:txBody>
          <a:bodyPr wrap="none" anchor="ctr"/>
          <a:lstStyle/>
          <a:p>
            <a:endParaRPr lang="en-US"/>
          </a:p>
        </p:txBody>
      </p:sp>
      <p:pic>
        <p:nvPicPr>
          <p:cNvPr id="57353" name="Picture 3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574800"/>
            <a:ext cx="533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Freeform 363"/>
          <p:cNvSpPr>
            <a:spLocks/>
          </p:cNvSpPr>
          <p:nvPr/>
        </p:nvSpPr>
        <p:spPr bwMode="auto">
          <a:xfrm>
            <a:off x="3128963" y="1600200"/>
            <a:ext cx="517525" cy="801688"/>
          </a:xfrm>
          <a:custGeom>
            <a:avLst/>
            <a:gdLst>
              <a:gd name="T0" fmla="*/ 0 w 1956"/>
              <a:gd name="T1" fmla="*/ 0 h 1513"/>
              <a:gd name="T2" fmla="*/ 0 w 1956"/>
              <a:gd name="T3" fmla="*/ 2147483647 h 1513"/>
              <a:gd name="T4" fmla="*/ 2147483647 w 1956"/>
              <a:gd name="T5" fmla="*/ 2147483647 h 1513"/>
              <a:gd name="T6" fmla="*/ 2147483647 w 1956"/>
              <a:gd name="T7" fmla="*/ 2147483647 h 1513"/>
              <a:gd name="T8" fmla="*/ 0 60000 65536"/>
              <a:gd name="T9" fmla="*/ 0 60000 65536"/>
              <a:gd name="T10" fmla="*/ 0 60000 65536"/>
              <a:gd name="T11" fmla="*/ 0 60000 65536"/>
              <a:gd name="T12" fmla="*/ 0 w 1956"/>
              <a:gd name="T13" fmla="*/ 0 h 1513"/>
              <a:gd name="T14" fmla="*/ 1956 w 1956"/>
              <a:gd name="T15" fmla="*/ 1513 h 1513"/>
            </a:gdLst>
            <a:ahLst/>
            <a:cxnLst>
              <a:cxn ang="T8">
                <a:pos x="T0" y="T1"/>
              </a:cxn>
              <a:cxn ang="T9">
                <a:pos x="T2" y="T3"/>
              </a:cxn>
              <a:cxn ang="T10">
                <a:pos x="T4" y="T5"/>
              </a:cxn>
              <a:cxn ang="T11">
                <a:pos x="T6" y="T7"/>
              </a:cxn>
            </a:cxnLst>
            <a:rect l="T12" t="T13" r="T14" b="T15"/>
            <a:pathLst>
              <a:path w="1956" h="1513">
                <a:moveTo>
                  <a:pt x="0" y="0"/>
                </a:moveTo>
                <a:lnTo>
                  <a:pt x="0" y="1513"/>
                </a:lnTo>
                <a:lnTo>
                  <a:pt x="1956" y="1513"/>
                </a:lnTo>
                <a:lnTo>
                  <a:pt x="1956" y="108"/>
                </a:lnTo>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55" name="AutoShape 364"/>
          <p:cNvSpPr>
            <a:spLocks noChangeAspect="1" noChangeArrowheads="1" noTextEdit="1"/>
          </p:cNvSpPr>
          <p:nvPr/>
        </p:nvSpPr>
        <p:spPr bwMode="auto">
          <a:xfrm>
            <a:off x="3810000" y="1631950"/>
            <a:ext cx="304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56" name="Freeform 365"/>
          <p:cNvSpPr>
            <a:spLocks/>
          </p:cNvSpPr>
          <p:nvPr/>
        </p:nvSpPr>
        <p:spPr bwMode="auto">
          <a:xfrm>
            <a:off x="3814763" y="1635125"/>
            <a:ext cx="292100" cy="768350"/>
          </a:xfrm>
          <a:custGeom>
            <a:avLst/>
            <a:gdLst>
              <a:gd name="T0" fmla="*/ 0 w 1473"/>
              <a:gd name="T1" fmla="*/ 0 h 1451"/>
              <a:gd name="T2" fmla="*/ 0 w 1473"/>
              <a:gd name="T3" fmla="*/ 2147483647 h 1451"/>
              <a:gd name="T4" fmla="*/ 2147483647 w 1473"/>
              <a:gd name="T5" fmla="*/ 2147483647 h 1451"/>
              <a:gd name="T6" fmla="*/ 2147483647 w 1473"/>
              <a:gd name="T7" fmla="*/ 2147483647 h 1451"/>
              <a:gd name="T8" fmla="*/ 0 60000 65536"/>
              <a:gd name="T9" fmla="*/ 0 60000 65536"/>
              <a:gd name="T10" fmla="*/ 0 60000 65536"/>
              <a:gd name="T11" fmla="*/ 0 60000 65536"/>
              <a:gd name="T12" fmla="*/ 0 w 1473"/>
              <a:gd name="T13" fmla="*/ 0 h 1451"/>
              <a:gd name="T14" fmla="*/ 1473 w 1473"/>
              <a:gd name="T15" fmla="*/ 1451 h 1451"/>
            </a:gdLst>
            <a:ahLst/>
            <a:cxnLst>
              <a:cxn ang="T8">
                <a:pos x="T0" y="T1"/>
              </a:cxn>
              <a:cxn ang="T9">
                <a:pos x="T2" y="T3"/>
              </a:cxn>
              <a:cxn ang="T10">
                <a:pos x="T4" y="T5"/>
              </a:cxn>
              <a:cxn ang="T11">
                <a:pos x="T6" y="T7"/>
              </a:cxn>
            </a:cxnLst>
            <a:rect l="T12" t="T13" r="T14" b="T15"/>
            <a:pathLst>
              <a:path w="1473" h="1451">
                <a:moveTo>
                  <a:pt x="0" y="0"/>
                </a:moveTo>
                <a:lnTo>
                  <a:pt x="0" y="1451"/>
                </a:lnTo>
                <a:lnTo>
                  <a:pt x="1473" y="1451"/>
                </a:lnTo>
                <a:lnTo>
                  <a:pt x="1473" y="10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57" name="Line 366"/>
          <p:cNvSpPr>
            <a:spLocks noChangeShapeType="1"/>
          </p:cNvSpPr>
          <p:nvPr/>
        </p:nvSpPr>
        <p:spPr bwMode="auto">
          <a:xfrm>
            <a:off x="3810000" y="2012950"/>
            <a:ext cx="29210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58" name="AutoShape 367"/>
          <p:cNvSpPr>
            <a:spLocks noChangeAspect="1" noChangeArrowheads="1" noTextEdit="1"/>
          </p:cNvSpPr>
          <p:nvPr/>
        </p:nvSpPr>
        <p:spPr bwMode="auto">
          <a:xfrm>
            <a:off x="5257800" y="1609725"/>
            <a:ext cx="304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7359" name="Freeform 368"/>
          <p:cNvSpPr>
            <a:spLocks/>
          </p:cNvSpPr>
          <p:nvPr/>
        </p:nvSpPr>
        <p:spPr bwMode="auto">
          <a:xfrm>
            <a:off x="5262563" y="1612900"/>
            <a:ext cx="292100" cy="768350"/>
          </a:xfrm>
          <a:custGeom>
            <a:avLst/>
            <a:gdLst>
              <a:gd name="T0" fmla="*/ 0 w 1473"/>
              <a:gd name="T1" fmla="*/ 0 h 1451"/>
              <a:gd name="T2" fmla="*/ 0 w 1473"/>
              <a:gd name="T3" fmla="*/ 2147483647 h 1451"/>
              <a:gd name="T4" fmla="*/ 2147483647 w 1473"/>
              <a:gd name="T5" fmla="*/ 2147483647 h 1451"/>
              <a:gd name="T6" fmla="*/ 2147483647 w 1473"/>
              <a:gd name="T7" fmla="*/ 2147483647 h 1451"/>
              <a:gd name="T8" fmla="*/ 0 60000 65536"/>
              <a:gd name="T9" fmla="*/ 0 60000 65536"/>
              <a:gd name="T10" fmla="*/ 0 60000 65536"/>
              <a:gd name="T11" fmla="*/ 0 60000 65536"/>
              <a:gd name="T12" fmla="*/ 0 w 1473"/>
              <a:gd name="T13" fmla="*/ 0 h 1451"/>
              <a:gd name="T14" fmla="*/ 1473 w 1473"/>
              <a:gd name="T15" fmla="*/ 1451 h 1451"/>
            </a:gdLst>
            <a:ahLst/>
            <a:cxnLst>
              <a:cxn ang="T8">
                <a:pos x="T0" y="T1"/>
              </a:cxn>
              <a:cxn ang="T9">
                <a:pos x="T2" y="T3"/>
              </a:cxn>
              <a:cxn ang="T10">
                <a:pos x="T4" y="T5"/>
              </a:cxn>
              <a:cxn ang="T11">
                <a:pos x="T6" y="T7"/>
              </a:cxn>
            </a:cxnLst>
            <a:rect l="T12" t="T13" r="T14" b="T15"/>
            <a:pathLst>
              <a:path w="1473" h="1451">
                <a:moveTo>
                  <a:pt x="0" y="0"/>
                </a:moveTo>
                <a:lnTo>
                  <a:pt x="0" y="1451"/>
                </a:lnTo>
                <a:lnTo>
                  <a:pt x="1473" y="1451"/>
                </a:lnTo>
                <a:lnTo>
                  <a:pt x="1473" y="104"/>
                </a:lnTo>
              </a:path>
            </a:pathLst>
          </a:cu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7360" name="Line 369"/>
          <p:cNvSpPr>
            <a:spLocks noChangeShapeType="1"/>
          </p:cNvSpPr>
          <p:nvPr/>
        </p:nvSpPr>
        <p:spPr bwMode="auto">
          <a:xfrm>
            <a:off x="5262563" y="1997075"/>
            <a:ext cx="29210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7361" name="Text Box 370"/>
          <p:cNvSpPr txBox="1">
            <a:spLocks noChangeArrowheads="1"/>
          </p:cNvSpPr>
          <p:nvPr/>
        </p:nvSpPr>
        <p:spPr bwMode="auto">
          <a:xfrm>
            <a:off x="3200400" y="14938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A</a:t>
            </a:r>
          </a:p>
        </p:txBody>
      </p:sp>
      <p:sp>
        <p:nvSpPr>
          <p:cNvPr id="57362" name="Text Box 371"/>
          <p:cNvSpPr txBox="1">
            <a:spLocks noChangeArrowheads="1"/>
          </p:cNvSpPr>
          <p:nvPr/>
        </p:nvSpPr>
        <p:spPr bwMode="auto">
          <a:xfrm>
            <a:off x="3778250" y="14795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B</a:t>
            </a:r>
          </a:p>
        </p:txBody>
      </p:sp>
      <p:sp>
        <p:nvSpPr>
          <p:cNvPr id="57363" name="Text Box 372"/>
          <p:cNvSpPr txBox="1">
            <a:spLocks noChangeArrowheads="1"/>
          </p:cNvSpPr>
          <p:nvPr/>
        </p:nvSpPr>
        <p:spPr bwMode="auto">
          <a:xfrm>
            <a:off x="5224463" y="149383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A</a:t>
            </a:r>
          </a:p>
        </p:txBody>
      </p:sp>
      <p:sp>
        <p:nvSpPr>
          <p:cNvPr id="57364" name="Text Box 373"/>
          <p:cNvSpPr txBox="1">
            <a:spLocks noChangeArrowheads="1"/>
          </p:cNvSpPr>
          <p:nvPr/>
        </p:nvSpPr>
        <p:spPr bwMode="auto">
          <a:xfrm>
            <a:off x="5911850" y="147955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B</a:t>
            </a:r>
          </a:p>
        </p:txBody>
      </p:sp>
      <p:sp>
        <p:nvSpPr>
          <p:cNvPr id="16761" name="Arc 377"/>
          <p:cNvSpPr>
            <a:spLocks/>
          </p:cNvSpPr>
          <p:nvPr/>
        </p:nvSpPr>
        <p:spPr bwMode="auto">
          <a:xfrm flipV="1">
            <a:off x="3657600" y="1784350"/>
            <a:ext cx="742950" cy="990600"/>
          </a:xfrm>
          <a:custGeom>
            <a:avLst/>
            <a:gdLst>
              <a:gd name="T0" fmla="*/ 0 w 19807"/>
              <a:gd name="T1" fmla="*/ 0 h 21600"/>
              <a:gd name="T2" fmla="*/ 2147483647 w 19807"/>
              <a:gd name="T3" fmla="*/ 2147483647 h 21600"/>
              <a:gd name="T4" fmla="*/ 0 w 19807"/>
              <a:gd name="T5" fmla="*/ 2147483647 h 21600"/>
              <a:gd name="T6" fmla="*/ 0 60000 65536"/>
              <a:gd name="T7" fmla="*/ 0 60000 65536"/>
              <a:gd name="T8" fmla="*/ 0 60000 65536"/>
              <a:gd name="T9" fmla="*/ 0 w 19807"/>
              <a:gd name="T10" fmla="*/ 0 h 21600"/>
              <a:gd name="T11" fmla="*/ 19807 w 19807"/>
              <a:gd name="T12" fmla="*/ 21600 h 21600"/>
            </a:gdLst>
            <a:ahLst/>
            <a:cxnLst>
              <a:cxn ang="T6">
                <a:pos x="T0" y="T1"/>
              </a:cxn>
              <a:cxn ang="T7">
                <a:pos x="T2" y="T3"/>
              </a:cxn>
              <a:cxn ang="T8">
                <a:pos x="T4" y="T5"/>
              </a:cxn>
            </a:cxnLst>
            <a:rect l="T9" t="T10" r="T11" b="T12"/>
            <a:pathLst>
              <a:path w="19807" h="21600" fill="none" extrusionOk="0">
                <a:moveTo>
                  <a:pt x="-1" y="0"/>
                </a:moveTo>
                <a:cubicBezTo>
                  <a:pt x="8597" y="0"/>
                  <a:pt x="16376" y="5099"/>
                  <a:pt x="19806" y="12983"/>
                </a:cubicBezTo>
              </a:path>
              <a:path w="19807" h="21600" stroke="0" extrusionOk="0">
                <a:moveTo>
                  <a:pt x="-1" y="0"/>
                </a:moveTo>
                <a:cubicBezTo>
                  <a:pt x="8597" y="0"/>
                  <a:pt x="16376" y="5099"/>
                  <a:pt x="19806" y="12983"/>
                </a:cubicBezTo>
                <a:lnTo>
                  <a:pt x="0" y="21600"/>
                </a:lnTo>
                <a:close/>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762" name="Arc 378"/>
          <p:cNvSpPr>
            <a:spLocks/>
          </p:cNvSpPr>
          <p:nvPr/>
        </p:nvSpPr>
        <p:spPr bwMode="auto">
          <a:xfrm flipH="1" flipV="1">
            <a:off x="4972050" y="1755775"/>
            <a:ext cx="742950" cy="990600"/>
          </a:xfrm>
          <a:custGeom>
            <a:avLst/>
            <a:gdLst>
              <a:gd name="T0" fmla="*/ 0 w 19807"/>
              <a:gd name="T1" fmla="*/ 0 h 21600"/>
              <a:gd name="T2" fmla="*/ 2147483647 w 19807"/>
              <a:gd name="T3" fmla="*/ 2147483647 h 21600"/>
              <a:gd name="T4" fmla="*/ 0 w 19807"/>
              <a:gd name="T5" fmla="*/ 2147483647 h 21600"/>
              <a:gd name="T6" fmla="*/ 0 60000 65536"/>
              <a:gd name="T7" fmla="*/ 0 60000 65536"/>
              <a:gd name="T8" fmla="*/ 0 60000 65536"/>
              <a:gd name="T9" fmla="*/ 0 w 19807"/>
              <a:gd name="T10" fmla="*/ 0 h 21600"/>
              <a:gd name="T11" fmla="*/ 19807 w 19807"/>
              <a:gd name="T12" fmla="*/ 21600 h 21600"/>
            </a:gdLst>
            <a:ahLst/>
            <a:cxnLst>
              <a:cxn ang="T6">
                <a:pos x="T0" y="T1"/>
              </a:cxn>
              <a:cxn ang="T7">
                <a:pos x="T2" y="T3"/>
              </a:cxn>
              <a:cxn ang="T8">
                <a:pos x="T4" y="T5"/>
              </a:cxn>
            </a:cxnLst>
            <a:rect l="T9" t="T10" r="T11" b="T12"/>
            <a:pathLst>
              <a:path w="19807" h="21600" fill="none" extrusionOk="0">
                <a:moveTo>
                  <a:pt x="-1" y="0"/>
                </a:moveTo>
                <a:cubicBezTo>
                  <a:pt x="8597" y="0"/>
                  <a:pt x="16376" y="5099"/>
                  <a:pt x="19806" y="12983"/>
                </a:cubicBezTo>
              </a:path>
              <a:path w="19807" h="21600" stroke="0" extrusionOk="0">
                <a:moveTo>
                  <a:pt x="-1" y="0"/>
                </a:moveTo>
                <a:cubicBezTo>
                  <a:pt x="8597" y="0"/>
                  <a:pt x="16376" y="5099"/>
                  <a:pt x="19806" y="12983"/>
                </a:cubicBezTo>
                <a:lnTo>
                  <a:pt x="0" y="21600"/>
                </a:lnTo>
                <a:close/>
              </a:path>
            </a:pathLst>
          </a:cu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6763" name="Line 379"/>
          <p:cNvSpPr>
            <a:spLocks noChangeShapeType="1"/>
          </p:cNvSpPr>
          <p:nvPr/>
        </p:nvSpPr>
        <p:spPr bwMode="auto">
          <a:xfrm>
            <a:off x="4419600" y="2165350"/>
            <a:ext cx="609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764" name="Text Box 380"/>
          <p:cNvSpPr txBox="1">
            <a:spLocks noChangeArrowheads="1"/>
          </p:cNvSpPr>
          <p:nvPr/>
        </p:nvSpPr>
        <p:spPr bwMode="auto">
          <a:xfrm>
            <a:off x="762000" y="5899150"/>
            <a:ext cx="7785100"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Would the electron transfer rate still follow exp(-qWa/kT)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2.36994E-6 L 0.3 -2.36994E-6 " pathEditMode="relative" rAng="0" ptsTypes="AA">
                                      <p:cBhvr>
                                        <p:cTn id="6" dur="2000" fill="hold"/>
                                        <p:tgtEl>
                                          <p:spTgt spid="16744"/>
                                        </p:tgtEl>
                                        <p:attrNameLst>
                                          <p:attrName>ppt_x</p:attrName>
                                          <p:attrName>ppt_y</p:attrName>
                                        </p:attrNameLst>
                                      </p:cBhvr>
                                      <p:rCtr x="1500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761"/>
                                        </p:tgtEl>
                                        <p:attrNameLst>
                                          <p:attrName>style.visibility</p:attrName>
                                        </p:attrNameLst>
                                      </p:cBhvr>
                                      <p:to>
                                        <p:strVal val="visible"/>
                                      </p:to>
                                    </p:set>
                                    <p:animEffect transition="in" filter="wipe(down)">
                                      <p:cBhvr>
                                        <p:cTn id="11" dur="2000"/>
                                        <p:tgtEl>
                                          <p:spTgt spid="16761"/>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763"/>
                                        </p:tgtEl>
                                        <p:attrNameLst>
                                          <p:attrName>style.visibility</p:attrName>
                                        </p:attrNameLst>
                                      </p:cBhvr>
                                      <p:to>
                                        <p:strVal val="visible"/>
                                      </p:to>
                                    </p:set>
                                    <p:animEffect transition="in" filter="wipe(left)">
                                      <p:cBhvr>
                                        <p:cTn id="15" dur="2000"/>
                                        <p:tgtEl>
                                          <p:spTgt spid="16763"/>
                                        </p:tgtEl>
                                      </p:cBhvr>
                                    </p:animEffect>
                                  </p:childTnLst>
                                </p:cTn>
                              </p:par>
                            </p:childTnLst>
                          </p:cTn>
                        </p:par>
                        <p:par>
                          <p:cTn id="16" fill="hold" nodeType="afterGroup">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6762"/>
                                        </p:tgtEl>
                                        <p:attrNameLst>
                                          <p:attrName>style.visibility</p:attrName>
                                        </p:attrNameLst>
                                      </p:cBhvr>
                                      <p:to>
                                        <p:strVal val="visible"/>
                                      </p:to>
                                    </p:set>
                                    <p:animEffect transition="in" filter="wipe(up)">
                                      <p:cBhvr>
                                        <p:cTn id="19" dur="2000"/>
                                        <p:tgtEl>
                                          <p:spTgt spid="1676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6764"/>
                                        </p:tgtEl>
                                        <p:attrNameLst>
                                          <p:attrName>style.visibility</p:attrName>
                                        </p:attrNameLst>
                                      </p:cBhvr>
                                      <p:to>
                                        <p:strVal val="visible"/>
                                      </p:to>
                                    </p:set>
                                    <p:anim calcmode="lin" valueType="num">
                                      <p:cBhvr>
                                        <p:cTn id="24" dur="1000" fill="hold"/>
                                        <p:tgtEl>
                                          <p:spTgt spid="16764"/>
                                        </p:tgtEl>
                                        <p:attrNameLst>
                                          <p:attrName>ppt_w</p:attrName>
                                        </p:attrNameLst>
                                      </p:cBhvr>
                                      <p:tavLst>
                                        <p:tav tm="0">
                                          <p:val>
                                            <p:strVal val="#ppt_w*0.70"/>
                                          </p:val>
                                        </p:tav>
                                        <p:tav tm="100000">
                                          <p:val>
                                            <p:strVal val="#ppt_w"/>
                                          </p:val>
                                        </p:tav>
                                      </p:tavLst>
                                    </p:anim>
                                    <p:anim calcmode="lin" valueType="num">
                                      <p:cBhvr>
                                        <p:cTn id="25" dur="1000" fill="hold"/>
                                        <p:tgtEl>
                                          <p:spTgt spid="16764"/>
                                        </p:tgtEl>
                                        <p:attrNameLst>
                                          <p:attrName>ppt_h</p:attrName>
                                        </p:attrNameLst>
                                      </p:cBhvr>
                                      <p:tavLst>
                                        <p:tav tm="0">
                                          <p:val>
                                            <p:strVal val="#ppt_h"/>
                                          </p:val>
                                        </p:tav>
                                        <p:tav tm="100000">
                                          <p:val>
                                            <p:strVal val="#ppt_h"/>
                                          </p:val>
                                        </p:tav>
                                      </p:tavLst>
                                    </p:anim>
                                    <p:animEffect transition="in" filter="fade">
                                      <p:cBhvr>
                                        <p:cTn id="26" dur="1000"/>
                                        <p:tgtEl>
                                          <p:spTgt spid="16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4" grpId="0" animBg="1"/>
      <p:bldP spid="16761" grpId="0" animBg="1"/>
      <p:bldP spid="16762" grpId="0" animBg="1"/>
      <p:bldP spid="16763" grpId="0" animBg="1"/>
      <p:bldP spid="167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8"/>
          <p:cNvSpPr>
            <a:spLocks noChangeArrowheads="1"/>
          </p:cNvSpPr>
          <p:nvPr/>
        </p:nvSpPr>
        <p:spPr bwMode="auto">
          <a:xfrm>
            <a:off x="0" y="5210175"/>
            <a:ext cx="4648200" cy="1600200"/>
          </a:xfrm>
          <a:prstGeom prst="rect">
            <a:avLst/>
          </a:prstGeom>
          <a:solidFill>
            <a:srgbClr val="FF99FF"/>
          </a:solidFill>
          <a:ln w="9525">
            <a:solidFill>
              <a:schemeClr val="tx1"/>
            </a:solidFill>
            <a:miter lim="800000"/>
            <a:headEnd/>
            <a:tailEnd/>
          </a:ln>
        </p:spPr>
        <p:txBody>
          <a:bodyPr wrap="none" anchor="ctr"/>
          <a:lstStyle/>
          <a:p>
            <a:endParaRPr lang="en-US" sz="1800">
              <a:solidFill>
                <a:srgbClr val="000000"/>
              </a:solidFill>
            </a:endParaRPr>
          </a:p>
        </p:txBody>
      </p:sp>
      <p:sp>
        <p:nvSpPr>
          <p:cNvPr id="35843" name="Rectangle 47"/>
          <p:cNvSpPr>
            <a:spLocks noChangeArrowheads="1"/>
          </p:cNvSpPr>
          <p:nvPr/>
        </p:nvSpPr>
        <p:spPr bwMode="auto">
          <a:xfrm>
            <a:off x="0" y="3581400"/>
            <a:ext cx="4648200" cy="1600200"/>
          </a:xfrm>
          <a:prstGeom prst="rect">
            <a:avLst/>
          </a:prstGeom>
          <a:solidFill>
            <a:srgbClr val="FFFF00"/>
          </a:solidFill>
          <a:ln w="9525">
            <a:solidFill>
              <a:schemeClr val="tx1"/>
            </a:solidFill>
            <a:miter lim="800000"/>
            <a:headEnd/>
            <a:tailEnd/>
          </a:ln>
        </p:spPr>
        <p:txBody>
          <a:bodyPr wrap="none" anchor="ctr"/>
          <a:lstStyle/>
          <a:p>
            <a:pPr algn="ctr"/>
            <a:endParaRPr lang="en-US" sz="1800">
              <a:solidFill>
                <a:srgbClr val="000000"/>
              </a:solidFill>
            </a:endParaRPr>
          </a:p>
        </p:txBody>
      </p:sp>
      <p:sp>
        <p:nvSpPr>
          <p:cNvPr id="35844" name="Rectangle 46"/>
          <p:cNvSpPr>
            <a:spLocks noChangeArrowheads="1"/>
          </p:cNvSpPr>
          <p:nvPr/>
        </p:nvSpPr>
        <p:spPr bwMode="auto">
          <a:xfrm>
            <a:off x="0" y="1752600"/>
            <a:ext cx="4648200" cy="1828800"/>
          </a:xfrm>
          <a:prstGeom prst="rect">
            <a:avLst/>
          </a:prstGeom>
          <a:solidFill>
            <a:schemeClr val="accent1"/>
          </a:solidFill>
          <a:ln w="9525">
            <a:solidFill>
              <a:schemeClr val="tx1"/>
            </a:solidFill>
            <a:miter lim="800000"/>
            <a:headEnd/>
            <a:tailEnd/>
          </a:ln>
        </p:spPr>
        <p:txBody>
          <a:bodyPr wrap="none" anchor="ctr"/>
          <a:lstStyle/>
          <a:p>
            <a:endParaRPr lang="en-US" sz="1800">
              <a:solidFill>
                <a:srgbClr val="000000"/>
              </a:solidFill>
            </a:endParaRPr>
          </a:p>
        </p:txBody>
      </p:sp>
      <p:sp>
        <p:nvSpPr>
          <p:cNvPr id="35845" name="AutoShape 4"/>
          <p:cNvSpPr>
            <a:spLocks noChangeArrowheads="1"/>
          </p:cNvSpPr>
          <p:nvPr/>
        </p:nvSpPr>
        <p:spPr bwMode="auto">
          <a:xfrm>
            <a:off x="1787525" y="635000"/>
            <a:ext cx="914400" cy="685800"/>
          </a:xfrm>
          <a:prstGeom prst="hexagon">
            <a:avLst>
              <a:gd name="adj" fmla="val 33333"/>
              <a:gd name="vf" fmla="val 115470"/>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800">
              <a:solidFill>
                <a:srgbClr val="000000"/>
              </a:solidFill>
            </a:endParaRPr>
          </a:p>
        </p:txBody>
      </p:sp>
      <p:sp>
        <p:nvSpPr>
          <p:cNvPr id="35846" name="Line 5"/>
          <p:cNvSpPr>
            <a:spLocks noChangeShapeType="1"/>
          </p:cNvSpPr>
          <p:nvPr/>
        </p:nvSpPr>
        <p:spPr bwMode="auto">
          <a:xfrm>
            <a:off x="1254125" y="97313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47" name="Line 6"/>
          <p:cNvSpPr>
            <a:spLocks noChangeShapeType="1"/>
          </p:cNvSpPr>
          <p:nvPr/>
        </p:nvSpPr>
        <p:spPr bwMode="auto">
          <a:xfrm>
            <a:off x="2689225" y="9779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48" name="Text Box 7"/>
          <p:cNvSpPr txBox="1">
            <a:spLocks noChangeArrowheads="1"/>
          </p:cNvSpPr>
          <p:nvPr/>
        </p:nvSpPr>
        <p:spPr bwMode="auto">
          <a:xfrm>
            <a:off x="908050" y="711200"/>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5849" name="Text Box 8"/>
          <p:cNvSpPr txBox="1">
            <a:spLocks noChangeArrowheads="1"/>
          </p:cNvSpPr>
          <p:nvPr/>
        </p:nvSpPr>
        <p:spPr bwMode="auto">
          <a:xfrm>
            <a:off x="3200400" y="746125"/>
            <a:ext cx="54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r>
              <a:rPr lang="en-US" altLang="he-IL" sz="2800" baseline="30000">
                <a:solidFill>
                  <a:srgbClr val="000000"/>
                </a:solidFill>
                <a:latin typeface="Times New Roman" pitchFamily="18" charset="0"/>
              </a:rPr>
              <a:t>*</a:t>
            </a:r>
          </a:p>
        </p:txBody>
      </p:sp>
      <p:sp>
        <p:nvSpPr>
          <p:cNvPr id="35850" name="Text Box 9"/>
          <p:cNvSpPr txBox="1">
            <a:spLocks noChangeArrowheads="1"/>
          </p:cNvSpPr>
          <p:nvPr/>
        </p:nvSpPr>
        <p:spPr bwMode="auto">
          <a:xfrm>
            <a:off x="2044700" y="12446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11</a:t>
            </a:r>
            <a:endParaRPr lang="en-US" altLang="he-IL">
              <a:solidFill>
                <a:srgbClr val="000000"/>
              </a:solidFill>
              <a:latin typeface="Times New Roman" pitchFamily="18" charset="0"/>
            </a:endParaRPr>
          </a:p>
        </p:txBody>
      </p:sp>
      <p:sp>
        <p:nvSpPr>
          <p:cNvPr id="35851" name="Text Box 10"/>
          <p:cNvSpPr txBox="1">
            <a:spLocks noChangeArrowheads="1"/>
          </p:cNvSpPr>
          <p:nvPr/>
        </p:nvSpPr>
        <p:spPr bwMode="auto">
          <a:xfrm>
            <a:off x="2016125" y="2286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12</a:t>
            </a:r>
            <a:endParaRPr lang="en-US" altLang="he-IL">
              <a:solidFill>
                <a:srgbClr val="000000"/>
              </a:solidFill>
              <a:latin typeface="Times New Roman" pitchFamily="18" charset="0"/>
            </a:endParaRPr>
          </a:p>
        </p:txBody>
      </p:sp>
      <p:sp>
        <p:nvSpPr>
          <p:cNvPr id="35852" name="Line 12"/>
          <p:cNvSpPr>
            <a:spLocks noChangeShapeType="1"/>
          </p:cNvSpPr>
          <p:nvPr/>
        </p:nvSpPr>
        <p:spPr bwMode="auto">
          <a:xfrm>
            <a:off x="1244600" y="264953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53" name="Line 13"/>
          <p:cNvSpPr>
            <a:spLocks noChangeShapeType="1"/>
          </p:cNvSpPr>
          <p:nvPr/>
        </p:nvSpPr>
        <p:spPr bwMode="auto">
          <a:xfrm>
            <a:off x="2679700" y="28067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54" name="Text Box 14"/>
          <p:cNvSpPr txBox="1">
            <a:spLocks noChangeArrowheads="1"/>
          </p:cNvSpPr>
          <p:nvPr/>
        </p:nvSpPr>
        <p:spPr bwMode="auto">
          <a:xfrm>
            <a:off x="898525" y="2387600"/>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5855" name="Text Box 15"/>
          <p:cNvSpPr txBox="1">
            <a:spLocks noChangeArrowheads="1"/>
          </p:cNvSpPr>
          <p:nvPr/>
        </p:nvSpPr>
        <p:spPr bwMode="auto">
          <a:xfrm>
            <a:off x="3190875" y="2574925"/>
            <a:ext cx="54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r>
              <a:rPr lang="en-US" altLang="he-IL" sz="2800" baseline="30000">
                <a:solidFill>
                  <a:srgbClr val="000000"/>
                </a:solidFill>
                <a:latin typeface="Times New Roman" pitchFamily="18" charset="0"/>
              </a:rPr>
              <a:t>*</a:t>
            </a:r>
          </a:p>
        </p:txBody>
      </p:sp>
      <p:sp>
        <p:nvSpPr>
          <p:cNvPr id="35856" name="Text Box 16"/>
          <p:cNvSpPr txBox="1">
            <a:spLocks noChangeArrowheads="1"/>
          </p:cNvSpPr>
          <p:nvPr/>
        </p:nvSpPr>
        <p:spPr bwMode="auto">
          <a:xfrm>
            <a:off x="1981200" y="3108325"/>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11</a:t>
            </a:r>
            <a:endParaRPr lang="en-US" altLang="he-IL">
              <a:solidFill>
                <a:srgbClr val="000000"/>
              </a:solidFill>
              <a:latin typeface="Times New Roman" pitchFamily="18" charset="0"/>
            </a:endParaRPr>
          </a:p>
        </p:txBody>
      </p:sp>
      <p:sp>
        <p:nvSpPr>
          <p:cNvPr id="35857" name="Text Box 17"/>
          <p:cNvSpPr txBox="1">
            <a:spLocks noChangeArrowheads="1"/>
          </p:cNvSpPr>
          <p:nvPr/>
        </p:nvSpPr>
        <p:spPr bwMode="auto">
          <a:xfrm>
            <a:off x="2006600" y="19050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12</a:t>
            </a:r>
            <a:endParaRPr lang="en-US" altLang="he-IL">
              <a:solidFill>
                <a:srgbClr val="000000"/>
              </a:solidFill>
              <a:latin typeface="Times New Roman" pitchFamily="18" charset="0"/>
            </a:endParaRPr>
          </a:p>
        </p:txBody>
      </p:sp>
      <p:sp>
        <p:nvSpPr>
          <p:cNvPr id="35858" name="Freeform 18"/>
          <p:cNvSpPr>
            <a:spLocks/>
          </p:cNvSpPr>
          <p:nvPr/>
        </p:nvSpPr>
        <p:spPr bwMode="auto">
          <a:xfrm>
            <a:off x="1752600" y="2438400"/>
            <a:ext cx="990600" cy="381000"/>
          </a:xfrm>
          <a:custGeom>
            <a:avLst/>
            <a:gdLst>
              <a:gd name="T0" fmla="*/ 0 w 624"/>
              <a:gd name="T1" fmla="*/ 2147483647 h 240"/>
              <a:gd name="T2" fmla="*/ 2147483647 w 624"/>
              <a:gd name="T3" fmla="*/ 0 h 240"/>
              <a:gd name="T4" fmla="*/ 2147483647 w 624"/>
              <a:gd name="T5" fmla="*/ 0 h 240"/>
              <a:gd name="T6" fmla="*/ 2147483647 w 624"/>
              <a:gd name="T7" fmla="*/ 2147483647 h 240"/>
              <a:gd name="T8" fmla="*/ 0 60000 65536"/>
              <a:gd name="T9" fmla="*/ 0 60000 65536"/>
              <a:gd name="T10" fmla="*/ 0 60000 65536"/>
              <a:gd name="T11" fmla="*/ 0 60000 65536"/>
              <a:gd name="T12" fmla="*/ 0 w 624"/>
              <a:gd name="T13" fmla="*/ 0 h 240"/>
              <a:gd name="T14" fmla="*/ 624 w 624"/>
              <a:gd name="T15" fmla="*/ 240 h 240"/>
            </a:gdLst>
            <a:ahLst/>
            <a:cxnLst>
              <a:cxn ang="T8">
                <a:pos x="T0" y="T1"/>
              </a:cxn>
              <a:cxn ang="T9">
                <a:pos x="T2" y="T3"/>
              </a:cxn>
              <a:cxn ang="T10">
                <a:pos x="T4" y="T5"/>
              </a:cxn>
              <a:cxn ang="T11">
                <a:pos x="T6" y="T7"/>
              </a:cxn>
            </a:cxnLst>
            <a:rect l="T12" t="T13" r="T14" b="T15"/>
            <a:pathLst>
              <a:path w="624" h="240">
                <a:moveTo>
                  <a:pt x="0" y="144"/>
                </a:moveTo>
                <a:lnTo>
                  <a:pt x="144" y="0"/>
                </a:lnTo>
                <a:lnTo>
                  <a:pt x="528" y="0"/>
                </a:lnTo>
                <a:lnTo>
                  <a:pt x="624" y="24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59" name="Freeform 19"/>
          <p:cNvSpPr>
            <a:spLocks/>
          </p:cNvSpPr>
          <p:nvPr/>
        </p:nvSpPr>
        <p:spPr bwMode="auto">
          <a:xfrm flipH="1" flipV="1">
            <a:off x="1752600" y="2662238"/>
            <a:ext cx="990600" cy="381000"/>
          </a:xfrm>
          <a:custGeom>
            <a:avLst/>
            <a:gdLst>
              <a:gd name="T0" fmla="*/ 0 w 624"/>
              <a:gd name="T1" fmla="*/ 2147483647 h 240"/>
              <a:gd name="T2" fmla="*/ 2147483647 w 624"/>
              <a:gd name="T3" fmla="*/ 0 h 240"/>
              <a:gd name="T4" fmla="*/ 2147483647 w 624"/>
              <a:gd name="T5" fmla="*/ 0 h 240"/>
              <a:gd name="T6" fmla="*/ 2147483647 w 624"/>
              <a:gd name="T7" fmla="*/ 2147483647 h 240"/>
              <a:gd name="T8" fmla="*/ 0 60000 65536"/>
              <a:gd name="T9" fmla="*/ 0 60000 65536"/>
              <a:gd name="T10" fmla="*/ 0 60000 65536"/>
              <a:gd name="T11" fmla="*/ 0 60000 65536"/>
              <a:gd name="T12" fmla="*/ 0 w 624"/>
              <a:gd name="T13" fmla="*/ 0 h 240"/>
              <a:gd name="T14" fmla="*/ 624 w 624"/>
              <a:gd name="T15" fmla="*/ 240 h 240"/>
            </a:gdLst>
            <a:ahLst/>
            <a:cxnLst>
              <a:cxn ang="T8">
                <a:pos x="T0" y="T1"/>
              </a:cxn>
              <a:cxn ang="T9">
                <a:pos x="T2" y="T3"/>
              </a:cxn>
              <a:cxn ang="T10">
                <a:pos x="T4" y="T5"/>
              </a:cxn>
              <a:cxn ang="T11">
                <a:pos x="T6" y="T7"/>
              </a:cxn>
            </a:cxnLst>
            <a:rect l="T12" t="T13" r="T14" b="T15"/>
            <a:pathLst>
              <a:path w="624" h="240">
                <a:moveTo>
                  <a:pt x="0" y="144"/>
                </a:moveTo>
                <a:lnTo>
                  <a:pt x="144" y="0"/>
                </a:lnTo>
                <a:lnTo>
                  <a:pt x="528" y="0"/>
                </a:lnTo>
                <a:lnTo>
                  <a:pt x="624" y="24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60" name="Line 20"/>
          <p:cNvSpPr>
            <a:spLocks noChangeShapeType="1"/>
          </p:cNvSpPr>
          <p:nvPr/>
        </p:nvSpPr>
        <p:spPr bwMode="auto">
          <a:xfrm>
            <a:off x="1108075" y="4265613"/>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61" name="Line 21"/>
          <p:cNvSpPr>
            <a:spLocks noChangeShapeType="1"/>
          </p:cNvSpPr>
          <p:nvPr/>
        </p:nvSpPr>
        <p:spPr bwMode="auto">
          <a:xfrm>
            <a:off x="2543175" y="4651375"/>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62" name="Text Box 22"/>
          <p:cNvSpPr txBox="1">
            <a:spLocks noChangeArrowheads="1"/>
          </p:cNvSpPr>
          <p:nvPr/>
        </p:nvSpPr>
        <p:spPr bwMode="auto">
          <a:xfrm>
            <a:off x="762000" y="4003675"/>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5863" name="Text Box 23"/>
          <p:cNvSpPr txBox="1">
            <a:spLocks noChangeArrowheads="1"/>
          </p:cNvSpPr>
          <p:nvPr/>
        </p:nvSpPr>
        <p:spPr bwMode="auto">
          <a:xfrm>
            <a:off x="3054350" y="4419600"/>
            <a:ext cx="54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r>
              <a:rPr lang="en-US" altLang="he-IL" sz="2800" baseline="30000">
                <a:solidFill>
                  <a:srgbClr val="000000"/>
                </a:solidFill>
                <a:latin typeface="Times New Roman" pitchFamily="18" charset="0"/>
              </a:rPr>
              <a:t>*</a:t>
            </a:r>
          </a:p>
        </p:txBody>
      </p:sp>
      <p:sp>
        <p:nvSpPr>
          <p:cNvPr id="35864" name="Text Box 24"/>
          <p:cNvSpPr txBox="1">
            <a:spLocks noChangeArrowheads="1"/>
          </p:cNvSpPr>
          <p:nvPr/>
        </p:nvSpPr>
        <p:spPr bwMode="auto">
          <a:xfrm>
            <a:off x="1844675" y="47244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11</a:t>
            </a:r>
            <a:endParaRPr lang="en-US" altLang="he-IL">
              <a:solidFill>
                <a:srgbClr val="000000"/>
              </a:solidFill>
              <a:latin typeface="Times New Roman" pitchFamily="18" charset="0"/>
            </a:endParaRPr>
          </a:p>
        </p:txBody>
      </p:sp>
      <p:sp>
        <p:nvSpPr>
          <p:cNvPr id="35865" name="Text Box 25"/>
          <p:cNvSpPr txBox="1">
            <a:spLocks noChangeArrowheads="1"/>
          </p:cNvSpPr>
          <p:nvPr/>
        </p:nvSpPr>
        <p:spPr bwMode="auto">
          <a:xfrm>
            <a:off x="1870075" y="36576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12</a:t>
            </a:r>
            <a:endParaRPr lang="en-US" altLang="he-IL">
              <a:solidFill>
                <a:srgbClr val="000000"/>
              </a:solidFill>
              <a:latin typeface="Times New Roman" pitchFamily="18" charset="0"/>
            </a:endParaRPr>
          </a:p>
        </p:txBody>
      </p:sp>
      <p:sp>
        <p:nvSpPr>
          <p:cNvPr id="35866" name="Freeform 26"/>
          <p:cNvSpPr>
            <a:spLocks/>
          </p:cNvSpPr>
          <p:nvPr/>
        </p:nvSpPr>
        <p:spPr bwMode="auto">
          <a:xfrm>
            <a:off x="1616075" y="4130675"/>
            <a:ext cx="930275" cy="504825"/>
          </a:xfrm>
          <a:custGeom>
            <a:avLst/>
            <a:gdLst>
              <a:gd name="T0" fmla="*/ 0 w 586"/>
              <a:gd name="T1" fmla="*/ 2147483647 h 318"/>
              <a:gd name="T2" fmla="*/ 2147483647 w 586"/>
              <a:gd name="T3" fmla="*/ 0 h 318"/>
              <a:gd name="T4" fmla="*/ 2147483647 w 586"/>
              <a:gd name="T5" fmla="*/ 0 h 318"/>
              <a:gd name="T6" fmla="*/ 2147483647 w 586"/>
              <a:gd name="T7" fmla="*/ 2147483647 h 318"/>
              <a:gd name="T8" fmla="*/ 0 60000 65536"/>
              <a:gd name="T9" fmla="*/ 0 60000 65536"/>
              <a:gd name="T10" fmla="*/ 0 60000 65536"/>
              <a:gd name="T11" fmla="*/ 0 60000 65536"/>
              <a:gd name="T12" fmla="*/ 0 w 586"/>
              <a:gd name="T13" fmla="*/ 0 h 318"/>
              <a:gd name="T14" fmla="*/ 586 w 586"/>
              <a:gd name="T15" fmla="*/ 318 h 318"/>
            </a:gdLst>
            <a:ahLst/>
            <a:cxnLst>
              <a:cxn ang="T8">
                <a:pos x="T0" y="T1"/>
              </a:cxn>
              <a:cxn ang="T9">
                <a:pos x="T2" y="T3"/>
              </a:cxn>
              <a:cxn ang="T10">
                <a:pos x="T4" y="T5"/>
              </a:cxn>
              <a:cxn ang="T11">
                <a:pos x="T6" y="T7"/>
              </a:cxn>
            </a:cxnLst>
            <a:rect l="T12" t="T13" r="T14" b="T15"/>
            <a:pathLst>
              <a:path w="586" h="318">
                <a:moveTo>
                  <a:pt x="0" y="96"/>
                </a:moveTo>
                <a:lnTo>
                  <a:pt x="192" y="0"/>
                </a:lnTo>
                <a:lnTo>
                  <a:pt x="510" y="0"/>
                </a:lnTo>
                <a:lnTo>
                  <a:pt x="586" y="318"/>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67" name="Freeform 27"/>
          <p:cNvSpPr>
            <a:spLocks/>
          </p:cNvSpPr>
          <p:nvPr/>
        </p:nvSpPr>
        <p:spPr bwMode="auto">
          <a:xfrm>
            <a:off x="1616075" y="4278313"/>
            <a:ext cx="930275" cy="454025"/>
          </a:xfrm>
          <a:custGeom>
            <a:avLst/>
            <a:gdLst>
              <a:gd name="T0" fmla="*/ 2147483647 w 586"/>
              <a:gd name="T1" fmla="*/ 2147483647 h 286"/>
              <a:gd name="T2" fmla="*/ 2147483647 w 586"/>
              <a:gd name="T3" fmla="*/ 2147483647 h 286"/>
              <a:gd name="T4" fmla="*/ 2147483647 w 586"/>
              <a:gd name="T5" fmla="*/ 2147483647 h 286"/>
              <a:gd name="T6" fmla="*/ 0 w 586"/>
              <a:gd name="T7" fmla="*/ 0 h 286"/>
              <a:gd name="T8" fmla="*/ 0 60000 65536"/>
              <a:gd name="T9" fmla="*/ 0 60000 65536"/>
              <a:gd name="T10" fmla="*/ 0 60000 65536"/>
              <a:gd name="T11" fmla="*/ 0 60000 65536"/>
              <a:gd name="T12" fmla="*/ 0 w 586"/>
              <a:gd name="T13" fmla="*/ 0 h 286"/>
              <a:gd name="T14" fmla="*/ 586 w 586"/>
              <a:gd name="T15" fmla="*/ 286 h 286"/>
            </a:gdLst>
            <a:ahLst/>
            <a:cxnLst>
              <a:cxn ang="T8">
                <a:pos x="T0" y="T1"/>
              </a:cxn>
              <a:cxn ang="T9">
                <a:pos x="T2" y="T3"/>
              </a:cxn>
              <a:cxn ang="T10">
                <a:pos x="T4" y="T5"/>
              </a:cxn>
              <a:cxn ang="T11">
                <a:pos x="T6" y="T7"/>
              </a:cxn>
            </a:cxnLst>
            <a:rect l="T12" t="T13" r="T14" b="T15"/>
            <a:pathLst>
              <a:path w="586" h="286">
                <a:moveTo>
                  <a:pt x="586" y="210"/>
                </a:moveTo>
                <a:lnTo>
                  <a:pt x="450" y="286"/>
                </a:lnTo>
                <a:lnTo>
                  <a:pt x="116" y="28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868" name="Line 28"/>
          <p:cNvSpPr>
            <a:spLocks noChangeShapeType="1"/>
          </p:cNvSpPr>
          <p:nvPr/>
        </p:nvSpPr>
        <p:spPr bwMode="auto">
          <a:xfrm>
            <a:off x="1184275" y="577373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69" name="Line 29"/>
          <p:cNvSpPr>
            <a:spLocks noChangeShapeType="1"/>
          </p:cNvSpPr>
          <p:nvPr/>
        </p:nvSpPr>
        <p:spPr bwMode="auto">
          <a:xfrm>
            <a:off x="2619375" y="63119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5870" name="Text Box 30"/>
          <p:cNvSpPr txBox="1">
            <a:spLocks noChangeArrowheads="1"/>
          </p:cNvSpPr>
          <p:nvPr/>
        </p:nvSpPr>
        <p:spPr bwMode="auto">
          <a:xfrm>
            <a:off x="838200" y="5511800"/>
            <a:ext cx="42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endParaRPr lang="en-US" altLang="he-IL">
              <a:solidFill>
                <a:srgbClr val="000000"/>
              </a:solidFill>
              <a:latin typeface="Times New Roman" pitchFamily="18" charset="0"/>
            </a:endParaRPr>
          </a:p>
        </p:txBody>
      </p:sp>
      <p:sp>
        <p:nvSpPr>
          <p:cNvPr id="35871" name="Text Box 31"/>
          <p:cNvSpPr txBox="1">
            <a:spLocks noChangeArrowheads="1"/>
          </p:cNvSpPr>
          <p:nvPr/>
        </p:nvSpPr>
        <p:spPr bwMode="auto">
          <a:xfrm>
            <a:off x="3130550" y="6080125"/>
            <a:ext cx="54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a:t>
            </a:r>
            <a:r>
              <a:rPr lang="en-US" altLang="he-IL" sz="2800" baseline="30000">
                <a:solidFill>
                  <a:srgbClr val="000000"/>
                </a:solidFill>
                <a:latin typeface="Times New Roman" pitchFamily="18" charset="0"/>
              </a:rPr>
              <a:t>*</a:t>
            </a:r>
          </a:p>
        </p:txBody>
      </p:sp>
      <p:sp>
        <p:nvSpPr>
          <p:cNvPr id="35872" name="Text Box 32"/>
          <p:cNvSpPr txBox="1">
            <a:spLocks noChangeArrowheads="1"/>
          </p:cNvSpPr>
          <p:nvPr/>
        </p:nvSpPr>
        <p:spPr bwMode="auto">
          <a:xfrm>
            <a:off x="1920875" y="6308725"/>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11</a:t>
            </a:r>
            <a:endParaRPr lang="en-US" altLang="he-IL">
              <a:solidFill>
                <a:srgbClr val="000000"/>
              </a:solidFill>
              <a:latin typeface="Times New Roman" pitchFamily="18" charset="0"/>
            </a:endParaRPr>
          </a:p>
        </p:txBody>
      </p:sp>
      <p:sp>
        <p:nvSpPr>
          <p:cNvPr id="35873" name="Text Box 33"/>
          <p:cNvSpPr txBox="1">
            <a:spLocks noChangeArrowheads="1"/>
          </p:cNvSpPr>
          <p:nvPr/>
        </p:nvSpPr>
        <p:spPr bwMode="auto">
          <a:xfrm>
            <a:off x="1946275" y="5241925"/>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a:r>
              <a:rPr lang="en-US" altLang="he-IL">
                <a:solidFill>
                  <a:srgbClr val="000000"/>
                </a:solidFill>
                <a:latin typeface="Times New Roman" pitchFamily="18" charset="0"/>
              </a:rPr>
              <a:t>E</a:t>
            </a:r>
            <a:r>
              <a:rPr lang="en-US" altLang="he-IL" baseline="-25000">
                <a:solidFill>
                  <a:srgbClr val="000000"/>
                </a:solidFill>
                <a:latin typeface="Times New Roman" pitchFamily="18" charset="0"/>
              </a:rPr>
              <a:t>12</a:t>
            </a:r>
            <a:endParaRPr lang="en-US" altLang="he-IL">
              <a:solidFill>
                <a:srgbClr val="000000"/>
              </a:solidFill>
              <a:latin typeface="Times New Roman" pitchFamily="18" charset="0"/>
            </a:endParaRPr>
          </a:p>
        </p:txBody>
      </p:sp>
      <p:sp>
        <p:nvSpPr>
          <p:cNvPr id="35874" name="Line 36"/>
          <p:cNvSpPr>
            <a:spLocks noChangeShapeType="1"/>
          </p:cNvSpPr>
          <p:nvPr/>
        </p:nvSpPr>
        <p:spPr bwMode="auto">
          <a:xfrm>
            <a:off x="1800225" y="6296025"/>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75" name="Line 37"/>
          <p:cNvSpPr>
            <a:spLocks noChangeShapeType="1"/>
          </p:cNvSpPr>
          <p:nvPr/>
        </p:nvSpPr>
        <p:spPr bwMode="auto">
          <a:xfrm>
            <a:off x="1752600" y="5738813"/>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76" name="Text Box 38"/>
          <p:cNvSpPr txBox="1">
            <a:spLocks noChangeArrowheads="1"/>
          </p:cNvSpPr>
          <p:nvPr/>
        </p:nvSpPr>
        <p:spPr bwMode="auto">
          <a:xfrm>
            <a:off x="3992563" y="674688"/>
            <a:ext cx="4922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a:solidFill>
                  <a:srgbClr val="000000"/>
                </a:solidFill>
              </a:rPr>
              <a:t>Two states are equally shared by the sites</a:t>
            </a:r>
          </a:p>
        </p:txBody>
      </p:sp>
      <p:sp>
        <p:nvSpPr>
          <p:cNvPr id="35877" name="Text Box 39"/>
          <p:cNvSpPr txBox="1">
            <a:spLocks noChangeArrowheads="1"/>
          </p:cNvSpPr>
          <p:nvPr/>
        </p:nvSpPr>
        <p:spPr bwMode="auto">
          <a:xfrm>
            <a:off x="4784725" y="5638800"/>
            <a:ext cx="290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solidFill>
                  <a:srgbClr val="000000"/>
                </a:solidFill>
              </a:rPr>
              <a:t>Two states are separate</a:t>
            </a:r>
          </a:p>
        </p:txBody>
      </p:sp>
      <p:sp>
        <p:nvSpPr>
          <p:cNvPr id="35878" name="Line 40"/>
          <p:cNvSpPr>
            <a:spLocks noChangeShapeType="1"/>
          </p:cNvSpPr>
          <p:nvPr/>
        </p:nvSpPr>
        <p:spPr bwMode="auto">
          <a:xfrm>
            <a:off x="1752600" y="4724400"/>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79" name="Line 41"/>
          <p:cNvSpPr>
            <a:spLocks noChangeShapeType="1"/>
          </p:cNvSpPr>
          <p:nvPr/>
        </p:nvSpPr>
        <p:spPr bwMode="auto">
          <a:xfrm>
            <a:off x="1828800" y="4114800"/>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80" name="Line 42"/>
          <p:cNvSpPr>
            <a:spLocks noChangeShapeType="1"/>
          </p:cNvSpPr>
          <p:nvPr/>
        </p:nvSpPr>
        <p:spPr bwMode="auto">
          <a:xfrm>
            <a:off x="1828800" y="3048000"/>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81" name="Line 43"/>
          <p:cNvSpPr>
            <a:spLocks noChangeShapeType="1"/>
          </p:cNvSpPr>
          <p:nvPr/>
        </p:nvSpPr>
        <p:spPr bwMode="auto">
          <a:xfrm>
            <a:off x="1905000" y="2438400"/>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82" name="Line 44"/>
          <p:cNvSpPr>
            <a:spLocks noChangeShapeType="1"/>
          </p:cNvSpPr>
          <p:nvPr/>
        </p:nvSpPr>
        <p:spPr bwMode="auto">
          <a:xfrm>
            <a:off x="1905000" y="1343025"/>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83" name="Line 45"/>
          <p:cNvSpPr>
            <a:spLocks noChangeShapeType="1"/>
          </p:cNvSpPr>
          <p:nvPr/>
        </p:nvSpPr>
        <p:spPr bwMode="auto">
          <a:xfrm>
            <a:off x="1905000" y="633413"/>
            <a:ext cx="685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884" name="Text Box 49"/>
          <p:cNvSpPr txBox="1">
            <a:spLocks noChangeArrowheads="1"/>
          </p:cNvSpPr>
          <p:nvPr/>
        </p:nvSpPr>
        <p:spPr bwMode="auto">
          <a:xfrm>
            <a:off x="4185865" y="1066800"/>
            <a:ext cx="45755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solidFill>
                  <a:srgbClr val="000000"/>
                </a:solidFill>
              </a:rPr>
              <a:t>(Two identical pendulum in resonance)</a:t>
            </a:r>
            <a:endParaRPr lang="en-US" dirty="0">
              <a:solidFill>
                <a:srgbClr val="000000"/>
              </a:solidFill>
            </a:endParaRPr>
          </a:p>
        </p:txBody>
      </p:sp>
      <p:sp>
        <p:nvSpPr>
          <p:cNvPr id="35885" name="Text Box 50"/>
          <p:cNvSpPr txBox="1">
            <a:spLocks noChangeArrowheads="1"/>
          </p:cNvSpPr>
          <p:nvPr/>
        </p:nvSpPr>
        <p:spPr bwMode="auto">
          <a:xfrm>
            <a:off x="4724400" y="6019800"/>
            <a:ext cx="4037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solidFill>
                  <a:srgbClr val="000000"/>
                </a:solidFill>
              </a:rPr>
              <a:t>(Very different pendulum do not resonate  - stronger disorder)</a:t>
            </a:r>
            <a:endParaRPr lang="en-US" dirty="0">
              <a:solidFill>
                <a:srgbClr val="000000"/>
              </a:solidFill>
            </a:endParaRPr>
          </a:p>
        </p:txBody>
      </p:sp>
      <p:sp>
        <p:nvSpPr>
          <p:cNvPr id="30771" name="Text Box 51"/>
          <p:cNvSpPr txBox="1">
            <a:spLocks noChangeArrowheads="1"/>
          </p:cNvSpPr>
          <p:nvPr/>
        </p:nvSpPr>
        <p:spPr bwMode="auto">
          <a:xfrm>
            <a:off x="4784725" y="3336925"/>
            <a:ext cx="4206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dirty="0" smtClean="0">
                <a:solidFill>
                  <a:srgbClr val="000000"/>
                </a:solidFill>
              </a:rPr>
              <a:t>Strong coupling overcomes minute differences (low disorder)</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71"/>
                                        </p:tgtEl>
                                        <p:attrNameLst>
                                          <p:attrName>style.visibility</p:attrName>
                                        </p:attrNameLst>
                                      </p:cBhvr>
                                      <p:to>
                                        <p:strVal val="visible"/>
                                      </p:to>
                                    </p:set>
                                    <p:animEffect transition="in" filter="dissolve">
                                      <p:cBhvr>
                                        <p:cTn id="7" dur="500"/>
                                        <p:tgtEl>
                                          <p:spTgt spid="30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1216025" y="1789113"/>
            <a:ext cx="168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High T regime:</a:t>
            </a:r>
          </a:p>
        </p:txBody>
      </p:sp>
      <p:graphicFrame>
        <p:nvGraphicFramePr>
          <p:cNvPr id="14338" name="Object 5"/>
          <p:cNvGraphicFramePr>
            <a:graphicFrameLocks noChangeAspect="1"/>
          </p:cNvGraphicFramePr>
          <p:nvPr/>
        </p:nvGraphicFramePr>
        <p:xfrm>
          <a:off x="2971800" y="1457325"/>
          <a:ext cx="2286000" cy="981075"/>
        </p:xfrm>
        <a:graphic>
          <a:graphicData uri="http://schemas.openxmlformats.org/presentationml/2006/ole">
            <mc:AlternateContent xmlns:mc="http://schemas.openxmlformats.org/markup-compatibility/2006">
              <mc:Choice xmlns:v="urn:schemas-microsoft-com:vml" Requires="v">
                <p:oleObj spid="_x0000_s14349" name="Equation" r:id="rId3" imgW="914400" imgH="393480" progId="Equation.DSMT4">
                  <p:embed/>
                </p:oleObj>
              </mc:Choice>
              <mc:Fallback>
                <p:oleObj name="Equation" r:id="rId3" imgW="914400" imgH="3934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457325"/>
                        <a:ext cx="2286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0" name="Text Box 6"/>
          <p:cNvSpPr txBox="1">
            <a:spLocks noChangeArrowheads="1"/>
          </p:cNvSpPr>
          <p:nvPr/>
        </p:nvSpPr>
        <p:spPr bwMode="auto">
          <a:xfrm>
            <a:off x="5410200" y="1812925"/>
            <a:ext cx="2251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~200k in polymers</a:t>
            </a:r>
          </a:p>
        </p:txBody>
      </p:sp>
      <p:sp>
        <p:nvSpPr>
          <p:cNvPr id="2" name="TextBox 1"/>
          <p:cNvSpPr txBox="1"/>
          <p:nvPr/>
        </p:nvSpPr>
        <p:spPr>
          <a:xfrm>
            <a:off x="1752600" y="4038600"/>
            <a:ext cx="5665345" cy="1785104"/>
          </a:xfrm>
          <a:prstGeom prst="rect">
            <a:avLst/>
          </a:prstGeom>
          <a:noFill/>
        </p:spPr>
        <p:txBody>
          <a:bodyPr wrap="square" rtlCol="0">
            <a:spAutoFit/>
          </a:bodyPr>
          <a:lstStyle/>
          <a:p>
            <a:r>
              <a:rPr lang="en-US" dirty="0" smtClean="0"/>
              <a:t>Activation energy decreases with Temperature</a:t>
            </a:r>
          </a:p>
          <a:p>
            <a:endParaRPr lang="en-US" dirty="0" smtClean="0"/>
          </a:p>
          <a:p>
            <a:endParaRPr lang="en-US" sz="1400" dirty="0"/>
          </a:p>
          <a:p>
            <a:pPr algn="l" rtl="0"/>
            <a:r>
              <a:rPr lang="en-US" sz="1400" dirty="0" smtClean="0"/>
              <a:t>[N. Tessler, Y. </a:t>
            </a:r>
            <a:r>
              <a:rPr lang="en-US" sz="1400" dirty="0" err="1" smtClean="0"/>
              <a:t>Preezant</a:t>
            </a:r>
            <a:r>
              <a:rPr lang="en-US" sz="1400" dirty="0" smtClean="0"/>
              <a:t>, N. Rappaport, and Y. </a:t>
            </a:r>
            <a:r>
              <a:rPr lang="en-US" sz="1400" dirty="0" err="1" smtClean="0"/>
              <a:t>Roichman</a:t>
            </a:r>
            <a:r>
              <a:rPr lang="en-US" sz="1400" dirty="0" smtClean="0"/>
              <a:t>, "Charge Transport in Disordered Organic Materials and Its Relevance to Thin-Film Devices: A Tutorial Review," </a:t>
            </a:r>
            <a:r>
              <a:rPr lang="en-US" sz="1400" i="1" dirty="0" smtClean="0"/>
              <a:t>Advanced Materials, </a:t>
            </a:r>
            <a:r>
              <a:rPr lang="en-US" sz="1400" i="0" dirty="0" smtClean="0"/>
              <a:t>vol. 21, pp. 2741-2761, Jul 2009.</a:t>
            </a:r>
            <a:r>
              <a:rPr lang="en-US" sz="1400" dirty="0" smtClean="0"/>
              <a:t>]</a:t>
            </a:r>
            <a:endParaRPr lang="en-GB"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152400"/>
            <a:ext cx="8077200" cy="17399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eaLnBrk="1" hangingPunct="1"/>
            <a:r>
              <a:rPr lang="en-US" sz="3600"/>
              <a:t>Are we interested in identical molecules?</a:t>
            </a:r>
          </a:p>
          <a:p>
            <a:pPr algn="ctr" rtl="0" eaLnBrk="1" hangingPunct="1"/>
            <a:r>
              <a:rPr lang="en-US" sz="3600"/>
              <a:t>(same A, B &amp; E</a:t>
            </a:r>
            <a:r>
              <a:rPr lang="en-US" sz="3600" baseline="-25000"/>
              <a:t>0</a:t>
            </a:r>
            <a:r>
              <a:rPr lang="en-US" sz="3600"/>
              <a:t>)</a:t>
            </a:r>
          </a:p>
        </p:txBody>
      </p:sp>
      <p:sp>
        <p:nvSpPr>
          <p:cNvPr id="58371" name="Rectangle 3"/>
          <p:cNvSpPr>
            <a:spLocks noChangeArrowheads="1"/>
          </p:cNvSpPr>
          <p:nvPr/>
        </p:nvSpPr>
        <p:spPr bwMode="auto">
          <a:xfrm rot="-5400000">
            <a:off x="794544" y="2786857"/>
            <a:ext cx="3887787" cy="36703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nvGrpSpPr>
          <p:cNvPr id="58372" name="Group 4"/>
          <p:cNvGrpSpPr>
            <a:grpSpLocks/>
          </p:cNvGrpSpPr>
          <p:nvPr/>
        </p:nvGrpSpPr>
        <p:grpSpPr bwMode="auto">
          <a:xfrm>
            <a:off x="4722813" y="2617788"/>
            <a:ext cx="4017962" cy="4240212"/>
            <a:chOff x="2975" y="1649"/>
            <a:chExt cx="2531" cy="2671"/>
          </a:xfrm>
        </p:grpSpPr>
        <p:grpSp>
          <p:nvGrpSpPr>
            <p:cNvPr id="58426" name="Group 5"/>
            <p:cNvGrpSpPr>
              <a:grpSpLocks/>
            </p:cNvGrpSpPr>
            <p:nvPr/>
          </p:nvGrpSpPr>
          <p:grpSpPr bwMode="auto">
            <a:xfrm>
              <a:off x="2975" y="1649"/>
              <a:ext cx="2531" cy="2671"/>
              <a:chOff x="2975" y="1649"/>
              <a:chExt cx="2531" cy="2671"/>
            </a:xfrm>
          </p:grpSpPr>
          <p:sp>
            <p:nvSpPr>
              <p:cNvPr id="58452" name="Text Box 6"/>
              <p:cNvSpPr txBox="1">
                <a:spLocks noChangeArrowheads="1"/>
              </p:cNvSpPr>
              <p:nvPr/>
            </p:nvSpPr>
            <p:spPr bwMode="auto">
              <a:xfrm>
                <a:off x="3957" y="3916"/>
                <a:ext cx="6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eaLnBrk="1" hangingPunct="1">
                  <a:spcBef>
                    <a:spcPct val="50000"/>
                  </a:spcBef>
                </a:pPr>
                <a:r>
                  <a:rPr lang="en-US" sz="3600" b="1">
                    <a:latin typeface="Times New Roman" pitchFamily="18" charset="0"/>
                  </a:rPr>
                  <a:t>x</a:t>
                </a:r>
              </a:p>
            </p:txBody>
          </p:sp>
          <p:sp>
            <p:nvSpPr>
              <p:cNvPr id="58453" name="Text Box 7"/>
              <p:cNvSpPr txBox="1">
                <a:spLocks noChangeArrowheads="1"/>
              </p:cNvSpPr>
              <p:nvPr/>
            </p:nvSpPr>
            <p:spPr bwMode="auto">
              <a:xfrm>
                <a:off x="2975" y="2634"/>
                <a:ext cx="67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spcBef>
                    <a:spcPct val="50000"/>
                  </a:spcBef>
                </a:pPr>
                <a:r>
                  <a:rPr lang="en-US" sz="4400" b="1" i="1">
                    <a:latin typeface="Symbol" pitchFamily="18" charset="2"/>
                  </a:rPr>
                  <a:t>e</a:t>
                </a:r>
              </a:p>
            </p:txBody>
          </p:sp>
          <p:sp>
            <p:nvSpPr>
              <p:cNvPr id="58454" name="Rectangle 8"/>
              <p:cNvSpPr>
                <a:spLocks noChangeArrowheads="1"/>
              </p:cNvSpPr>
              <p:nvPr/>
            </p:nvSpPr>
            <p:spPr bwMode="auto">
              <a:xfrm>
                <a:off x="3413" y="1649"/>
                <a:ext cx="2093" cy="2280"/>
              </a:xfrm>
              <a:prstGeom prst="rect">
                <a:avLst/>
              </a:prstGeom>
              <a:solidFill>
                <a:schemeClr val="bg1"/>
              </a:solidFill>
              <a:ln w="38100">
                <a:solidFill>
                  <a:schemeClr val="tx1"/>
                </a:solidFill>
                <a:miter lim="800000"/>
                <a:headEnd/>
                <a:tailEnd/>
              </a:ln>
            </p:spPr>
            <p:txBody>
              <a:bodyPr wrap="none" anchor="ctr"/>
              <a:lstStyle/>
              <a:p>
                <a:endParaRPr lang="en-US"/>
              </a:p>
            </p:txBody>
          </p:sp>
        </p:grpSp>
        <p:grpSp>
          <p:nvGrpSpPr>
            <p:cNvPr id="58427" name="Group 9"/>
            <p:cNvGrpSpPr>
              <a:grpSpLocks/>
            </p:cNvGrpSpPr>
            <p:nvPr/>
          </p:nvGrpSpPr>
          <p:grpSpPr bwMode="auto">
            <a:xfrm>
              <a:off x="3495" y="2015"/>
              <a:ext cx="1889" cy="1791"/>
              <a:chOff x="3495" y="2015"/>
              <a:chExt cx="1889" cy="1791"/>
            </a:xfrm>
          </p:grpSpPr>
          <p:sp>
            <p:nvSpPr>
              <p:cNvPr id="58428" name="Line 10"/>
              <p:cNvSpPr>
                <a:spLocks noChangeShapeType="1"/>
              </p:cNvSpPr>
              <p:nvPr/>
            </p:nvSpPr>
            <p:spPr bwMode="auto">
              <a:xfrm>
                <a:off x="3495" y="329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29" name="Line 11"/>
              <p:cNvSpPr>
                <a:spLocks noChangeShapeType="1"/>
              </p:cNvSpPr>
              <p:nvPr/>
            </p:nvSpPr>
            <p:spPr bwMode="auto">
              <a:xfrm>
                <a:off x="3591" y="3393"/>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0" name="Line 12"/>
              <p:cNvSpPr>
                <a:spLocks noChangeShapeType="1"/>
              </p:cNvSpPr>
              <p:nvPr/>
            </p:nvSpPr>
            <p:spPr bwMode="auto">
              <a:xfrm>
                <a:off x="3695" y="294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1" name="Line 13"/>
              <p:cNvSpPr>
                <a:spLocks noChangeShapeType="1"/>
              </p:cNvSpPr>
              <p:nvPr/>
            </p:nvSpPr>
            <p:spPr bwMode="auto">
              <a:xfrm>
                <a:off x="3808" y="3090"/>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2" name="Line 14"/>
              <p:cNvSpPr>
                <a:spLocks noChangeShapeType="1"/>
              </p:cNvSpPr>
              <p:nvPr/>
            </p:nvSpPr>
            <p:spPr bwMode="auto">
              <a:xfrm>
                <a:off x="3506" y="286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3" name="Line 15"/>
              <p:cNvSpPr>
                <a:spLocks noChangeShapeType="1"/>
              </p:cNvSpPr>
              <p:nvPr/>
            </p:nvSpPr>
            <p:spPr bwMode="auto">
              <a:xfrm>
                <a:off x="3902" y="2958"/>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4" name="Line 16"/>
              <p:cNvSpPr>
                <a:spLocks noChangeShapeType="1"/>
              </p:cNvSpPr>
              <p:nvPr/>
            </p:nvSpPr>
            <p:spPr bwMode="auto">
              <a:xfrm>
                <a:off x="4079" y="2818"/>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5" name="Line 17"/>
              <p:cNvSpPr>
                <a:spLocks noChangeShapeType="1"/>
              </p:cNvSpPr>
              <p:nvPr/>
            </p:nvSpPr>
            <p:spPr bwMode="auto">
              <a:xfrm>
                <a:off x="4224" y="247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6" name="Line 18"/>
              <p:cNvSpPr>
                <a:spLocks noChangeShapeType="1"/>
              </p:cNvSpPr>
              <p:nvPr/>
            </p:nvSpPr>
            <p:spPr bwMode="auto">
              <a:xfrm>
                <a:off x="4369" y="380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7" name="Line 19"/>
              <p:cNvSpPr>
                <a:spLocks noChangeShapeType="1"/>
              </p:cNvSpPr>
              <p:nvPr/>
            </p:nvSpPr>
            <p:spPr bwMode="auto">
              <a:xfrm>
                <a:off x="4213" y="328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8" name="Line 20"/>
              <p:cNvSpPr>
                <a:spLocks noChangeShapeType="1"/>
              </p:cNvSpPr>
              <p:nvPr/>
            </p:nvSpPr>
            <p:spPr bwMode="auto">
              <a:xfrm>
                <a:off x="4284" y="299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39" name="Line 21"/>
              <p:cNvSpPr>
                <a:spLocks noChangeShapeType="1"/>
              </p:cNvSpPr>
              <p:nvPr/>
            </p:nvSpPr>
            <p:spPr bwMode="auto">
              <a:xfrm>
                <a:off x="4388" y="313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0" name="Line 22"/>
              <p:cNvSpPr>
                <a:spLocks noChangeShapeType="1"/>
              </p:cNvSpPr>
              <p:nvPr/>
            </p:nvSpPr>
            <p:spPr bwMode="auto">
              <a:xfrm>
                <a:off x="4655" y="201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1" name="Line 23"/>
              <p:cNvSpPr>
                <a:spLocks noChangeShapeType="1"/>
              </p:cNvSpPr>
              <p:nvPr/>
            </p:nvSpPr>
            <p:spPr bwMode="auto">
              <a:xfrm>
                <a:off x="4524" y="350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2" name="Line 24"/>
              <p:cNvSpPr>
                <a:spLocks noChangeShapeType="1"/>
              </p:cNvSpPr>
              <p:nvPr/>
            </p:nvSpPr>
            <p:spPr bwMode="auto">
              <a:xfrm>
                <a:off x="4571" y="292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3" name="Line 25"/>
              <p:cNvSpPr>
                <a:spLocks noChangeShapeType="1"/>
              </p:cNvSpPr>
              <p:nvPr/>
            </p:nvSpPr>
            <p:spPr bwMode="auto">
              <a:xfrm>
                <a:off x="4667" y="302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4" name="Line 26"/>
              <p:cNvSpPr>
                <a:spLocks noChangeShapeType="1"/>
              </p:cNvSpPr>
              <p:nvPr/>
            </p:nvSpPr>
            <p:spPr bwMode="auto">
              <a:xfrm>
                <a:off x="4763" y="312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5" name="Line 27"/>
              <p:cNvSpPr>
                <a:spLocks noChangeShapeType="1"/>
              </p:cNvSpPr>
              <p:nvPr/>
            </p:nvSpPr>
            <p:spPr bwMode="auto">
              <a:xfrm>
                <a:off x="4891" y="294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6" name="Line 28"/>
              <p:cNvSpPr>
                <a:spLocks noChangeShapeType="1"/>
              </p:cNvSpPr>
              <p:nvPr/>
            </p:nvSpPr>
            <p:spPr bwMode="auto">
              <a:xfrm>
                <a:off x="4753" y="290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7" name="Line 29"/>
              <p:cNvSpPr>
                <a:spLocks noChangeShapeType="1"/>
              </p:cNvSpPr>
              <p:nvPr/>
            </p:nvSpPr>
            <p:spPr bwMode="auto">
              <a:xfrm>
                <a:off x="5051" y="340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8" name="Line 30"/>
              <p:cNvSpPr>
                <a:spLocks noChangeShapeType="1"/>
              </p:cNvSpPr>
              <p:nvPr/>
            </p:nvSpPr>
            <p:spPr bwMode="auto">
              <a:xfrm>
                <a:off x="5074" y="2532"/>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49" name="Line 31"/>
              <p:cNvSpPr>
                <a:spLocks noChangeShapeType="1"/>
              </p:cNvSpPr>
              <p:nvPr/>
            </p:nvSpPr>
            <p:spPr bwMode="auto">
              <a:xfrm>
                <a:off x="5243" y="360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50" name="Line 32"/>
              <p:cNvSpPr>
                <a:spLocks noChangeShapeType="1"/>
              </p:cNvSpPr>
              <p:nvPr/>
            </p:nvSpPr>
            <p:spPr bwMode="auto">
              <a:xfrm>
                <a:off x="5303" y="291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8451" name="Line 33"/>
              <p:cNvSpPr>
                <a:spLocks noChangeShapeType="1"/>
              </p:cNvSpPr>
              <p:nvPr/>
            </p:nvSpPr>
            <p:spPr bwMode="auto">
              <a:xfrm>
                <a:off x="5165" y="2882"/>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grpSp>
      <p:grpSp>
        <p:nvGrpSpPr>
          <p:cNvPr id="5" name="Group 34"/>
          <p:cNvGrpSpPr>
            <a:grpSpLocks/>
          </p:cNvGrpSpPr>
          <p:nvPr/>
        </p:nvGrpSpPr>
        <p:grpSpPr bwMode="auto">
          <a:xfrm>
            <a:off x="977900" y="4935538"/>
            <a:ext cx="4691063" cy="352425"/>
            <a:chOff x="616" y="3109"/>
            <a:chExt cx="2955" cy="222"/>
          </a:xfrm>
        </p:grpSpPr>
        <p:sp>
          <p:nvSpPr>
            <p:cNvPr id="58424" name="Oval 35"/>
            <p:cNvSpPr>
              <a:spLocks noChangeArrowheads="1"/>
            </p:cNvSpPr>
            <p:nvPr/>
          </p:nvSpPr>
          <p:spPr bwMode="auto">
            <a:xfrm rot="-5400000">
              <a:off x="618" y="3107"/>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25" name="Oval 36"/>
            <p:cNvSpPr>
              <a:spLocks noChangeArrowheads="1"/>
            </p:cNvSpPr>
            <p:nvPr/>
          </p:nvSpPr>
          <p:spPr bwMode="auto">
            <a:xfrm rot="-5400000">
              <a:off x="3490" y="324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6" name="Group 37"/>
          <p:cNvGrpSpPr>
            <a:grpSpLocks/>
          </p:cNvGrpSpPr>
          <p:nvPr/>
        </p:nvGrpSpPr>
        <p:grpSpPr bwMode="auto">
          <a:xfrm>
            <a:off x="1216025" y="4498975"/>
            <a:ext cx="4494213" cy="512763"/>
            <a:chOff x="766" y="2834"/>
            <a:chExt cx="2831" cy="323"/>
          </a:xfrm>
        </p:grpSpPr>
        <p:sp>
          <p:nvSpPr>
            <p:cNvPr id="58422" name="Oval 38"/>
            <p:cNvSpPr>
              <a:spLocks noChangeArrowheads="1"/>
            </p:cNvSpPr>
            <p:nvPr/>
          </p:nvSpPr>
          <p:spPr bwMode="auto">
            <a:xfrm rot="-5400000">
              <a:off x="768" y="3075"/>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23" name="Oval 39"/>
            <p:cNvSpPr>
              <a:spLocks noChangeArrowheads="1"/>
            </p:cNvSpPr>
            <p:nvPr/>
          </p:nvSpPr>
          <p:spPr bwMode="auto">
            <a:xfrm rot="-5400000">
              <a:off x="3516" y="2832"/>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7" name="Group 40"/>
          <p:cNvGrpSpPr>
            <a:grpSpLocks/>
          </p:cNvGrpSpPr>
          <p:nvPr/>
        </p:nvGrpSpPr>
        <p:grpSpPr bwMode="auto">
          <a:xfrm>
            <a:off x="4314825" y="4132263"/>
            <a:ext cx="4257675" cy="571500"/>
            <a:chOff x="2718" y="2603"/>
            <a:chExt cx="2682" cy="360"/>
          </a:xfrm>
        </p:grpSpPr>
        <p:sp>
          <p:nvSpPr>
            <p:cNvPr id="58420" name="Oval 41"/>
            <p:cNvSpPr>
              <a:spLocks noChangeArrowheads="1"/>
            </p:cNvSpPr>
            <p:nvPr/>
          </p:nvSpPr>
          <p:spPr bwMode="auto">
            <a:xfrm rot="-5400000">
              <a:off x="2720" y="2601"/>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21" name="Oval 42"/>
            <p:cNvSpPr>
              <a:spLocks noChangeArrowheads="1"/>
            </p:cNvSpPr>
            <p:nvPr/>
          </p:nvSpPr>
          <p:spPr bwMode="auto">
            <a:xfrm rot="-5400000">
              <a:off x="5319" y="288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8" name="Group 43"/>
          <p:cNvGrpSpPr>
            <a:grpSpLocks/>
          </p:cNvGrpSpPr>
          <p:nvPr/>
        </p:nvGrpSpPr>
        <p:grpSpPr bwMode="auto">
          <a:xfrm>
            <a:off x="1439863" y="4643438"/>
            <a:ext cx="4548187" cy="304800"/>
            <a:chOff x="907" y="2925"/>
            <a:chExt cx="2865" cy="192"/>
          </a:xfrm>
        </p:grpSpPr>
        <p:sp>
          <p:nvSpPr>
            <p:cNvPr id="58418" name="Oval 44"/>
            <p:cNvSpPr>
              <a:spLocks noChangeArrowheads="1"/>
            </p:cNvSpPr>
            <p:nvPr/>
          </p:nvSpPr>
          <p:spPr bwMode="auto">
            <a:xfrm rot="-5400000">
              <a:off x="909" y="3035"/>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19" name="Oval 45"/>
            <p:cNvSpPr>
              <a:spLocks noChangeArrowheads="1"/>
            </p:cNvSpPr>
            <p:nvPr/>
          </p:nvSpPr>
          <p:spPr bwMode="auto">
            <a:xfrm rot="-5400000">
              <a:off x="3691" y="2923"/>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9" name="Group 46"/>
          <p:cNvGrpSpPr>
            <a:grpSpLocks/>
          </p:cNvGrpSpPr>
          <p:nvPr/>
        </p:nvGrpSpPr>
        <p:grpSpPr bwMode="auto">
          <a:xfrm>
            <a:off x="1466850" y="4478338"/>
            <a:ext cx="4694238" cy="492125"/>
            <a:chOff x="924" y="2821"/>
            <a:chExt cx="2957" cy="310"/>
          </a:xfrm>
        </p:grpSpPr>
        <p:sp>
          <p:nvSpPr>
            <p:cNvPr id="58416" name="Oval 47"/>
            <p:cNvSpPr>
              <a:spLocks noChangeArrowheads="1"/>
            </p:cNvSpPr>
            <p:nvPr/>
          </p:nvSpPr>
          <p:spPr bwMode="auto">
            <a:xfrm rot="-5400000">
              <a:off x="926" y="281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17" name="Oval 48"/>
            <p:cNvSpPr>
              <a:spLocks noChangeArrowheads="1"/>
            </p:cNvSpPr>
            <p:nvPr/>
          </p:nvSpPr>
          <p:spPr bwMode="auto">
            <a:xfrm rot="-5400000">
              <a:off x="3800" y="304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0" name="Group 49"/>
          <p:cNvGrpSpPr>
            <a:grpSpLocks/>
          </p:cNvGrpSpPr>
          <p:nvPr/>
        </p:nvGrpSpPr>
        <p:grpSpPr bwMode="auto">
          <a:xfrm>
            <a:off x="1692275" y="4376738"/>
            <a:ext cx="4602163" cy="395287"/>
            <a:chOff x="1066" y="2757"/>
            <a:chExt cx="2899" cy="249"/>
          </a:xfrm>
        </p:grpSpPr>
        <p:sp>
          <p:nvSpPr>
            <p:cNvPr id="58414" name="Oval 50"/>
            <p:cNvSpPr>
              <a:spLocks noChangeArrowheads="1"/>
            </p:cNvSpPr>
            <p:nvPr/>
          </p:nvSpPr>
          <p:spPr bwMode="auto">
            <a:xfrm rot="-5400000">
              <a:off x="1068" y="2755"/>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15" name="Oval 51"/>
            <p:cNvSpPr>
              <a:spLocks noChangeArrowheads="1"/>
            </p:cNvSpPr>
            <p:nvPr/>
          </p:nvSpPr>
          <p:spPr bwMode="auto">
            <a:xfrm rot="-5400000">
              <a:off x="3884" y="292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1" name="Group 52"/>
          <p:cNvGrpSpPr>
            <a:grpSpLocks/>
          </p:cNvGrpSpPr>
          <p:nvPr/>
        </p:nvGrpSpPr>
        <p:grpSpPr bwMode="auto">
          <a:xfrm>
            <a:off x="1876425" y="4446588"/>
            <a:ext cx="4722813" cy="244475"/>
            <a:chOff x="1182" y="2801"/>
            <a:chExt cx="2975" cy="154"/>
          </a:xfrm>
        </p:grpSpPr>
        <p:sp>
          <p:nvSpPr>
            <p:cNvPr id="58412" name="Oval 53"/>
            <p:cNvSpPr>
              <a:spLocks noChangeArrowheads="1"/>
            </p:cNvSpPr>
            <p:nvPr/>
          </p:nvSpPr>
          <p:spPr bwMode="auto">
            <a:xfrm rot="-5400000">
              <a:off x="1184" y="2874"/>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13" name="Oval 54"/>
            <p:cNvSpPr>
              <a:spLocks noChangeArrowheads="1"/>
            </p:cNvSpPr>
            <p:nvPr/>
          </p:nvSpPr>
          <p:spPr bwMode="auto">
            <a:xfrm rot="-5400000">
              <a:off x="4076" y="279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2" name="Group 55"/>
          <p:cNvGrpSpPr>
            <a:grpSpLocks/>
          </p:cNvGrpSpPr>
          <p:nvPr/>
        </p:nvGrpSpPr>
        <p:grpSpPr bwMode="auto">
          <a:xfrm>
            <a:off x="2101850" y="4540250"/>
            <a:ext cx="4735513" cy="720725"/>
            <a:chOff x="1324" y="2860"/>
            <a:chExt cx="2983" cy="454"/>
          </a:xfrm>
        </p:grpSpPr>
        <p:sp>
          <p:nvSpPr>
            <p:cNvPr id="58410" name="Oval 56"/>
            <p:cNvSpPr>
              <a:spLocks noChangeArrowheads="1"/>
            </p:cNvSpPr>
            <p:nvPr/>
          </p:nvSpPr>
          <p:spPr bwMode="auto">
            <a:xfrm rot="-5400000">
              <a:off x="1326" y="2858"/>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11" name="Oval 57"/>
            <p:cNvSpPr>
              <a:spLocks noChangeArrowheads="1"/>
            </p:cNvSpPr>
            <p:nvPr/>
          </p:nvSpPr>
          <p:spPr bwMode="auto">
            <a:xfrm rot="-5400000">
              <a:off x="4226" y="3232"/>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3" name="Group 58"/>
          <p:cNvGrpSpPr>
            <a:grpSpLocks/>
          </p:cNvGrpSpPr>
          <p:nvPr/>
        </p:nvGrpSpPr>
        <p:grpSpPr bwMode="auto">
          <a:xfrm>
            <a:off x="2327275" y="4452938"/>
            <a:ext cx="4616450" cy="371475"/>
            <a:chOff x="1466" y="2805"/>
            <a:chExt cx="2908" cy="234"/>
          </a:xfrm>
        </p:grpSpPr>
        <p:sp>
          <p:nvSpPr>
            <p:cNvPr id="58408" name="Oval 59"/>
            <p:cNvSpPr>
              <a:spLocks noChangeArrowheads="1"/>
            </p:cNvSpPr>
            <p:nvPr/>
          </p:nvSpPr>
          <p:spPr bwMode="auto">
            <a:xfrm rot="-5400000">
              <a:off x="1468" y="2803"/>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09" name="Oval 60"/>
            <p:cNvSpPr>
              <a:spLocks noChangeArrowheads="1"/>
            </p:cNvSpPr>
            <p:nvPr/>
          </p:nvSpPr>
          <p:spPr bwMode="auto">
            <a:xfrm rot="-5400000">
              <a:off x="4293" y="2957"/>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4" name="Group 61"/>
          <p:cNvGrpSpPr>
            <a:grpSpLocks/>
          </p:cNvGrpSpPr>
          <p:nvPr/>
        </p:nvGrpSpPr>
        <p:grpSpPr bwMode="auto">
          <a:xfrm>
            <a:off x="2538413" y="4502150"/>
            <a:ext cx="4551362" cy="587375"/>
            <a:chOff x="1599" y="2836"/>
            <a:chExt cx="2867" cy="370"/>
          </a:xfrm>
        </p:grpSpPr>
        <p:sp>
          <p:nvSpPr>
            <p:cNvPr id="58406" name="Oval 62"/>
            <p:cNvSpPr>
              <a:spLocks noChangeArrowheads="1"/>
            </p:cNvSpPr>
            <p:nvPr/>
          </p:nvSpPr>
          <p:spPr bwMode="auto">
            <a:xfrm rot="-5400000">
              <a:off x="1601" y="2834"/>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07" name="Oval 63"/>
            <p:cNvSpPr>
              <a:spLocks noChangeArrowheads="1"/>
            </p:cNvSpPr>
            <p:nvPr/>
          </p:nvSpPr>
          <p:spPr bwMode="auto">
            <a:xfrm rot="-5400000">
              <a:off x="4385" y="312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5" name="Group 64"/>
          <p:cNvGrpSpPr>
            <a:grpSpLocks/>
          </p:cNvGrpSpPr>
          <p:nvPr/>
        </p:nvGrpSpPr>
        <p:grpSpPr bwMode="auto">
          <a:xfrm>
            <a:off x="2671763" y="4668838"/>
            <a:ext cx="4641850" cy="976312"/>
            <a:chOff x="1683" y="2941"/>
            <a:chExt cx="2924" cy="615"/>
          </a:xfrm>
        </p:grpSpPr>
        <p:sp>
          <p:nvSpPr>
            <p:cNvPr id="58404" name="Oval 65"/>
            <p:cNvSpPr>
              <a:spLocks noChangeArrowheads="1"/>
            </p:cNvSpPr>
            <p:nvPr/>
          </p:nvSpPr>
          <p:spPr bwMode="auto">
            <a:xfrm rot="-5400000">
              <a:off x="4526" y="347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05" name="Oval 66"/>
            <p:cNvSpPr>
              <a:spLocks noChangeArrowheads="1"/>
            </p:cNvSpPr>
            <p:nvPr/>
          </p:nvSpPr>
          <p:spPr bwMode="auto">
            <a:xfrm rot="-5400000">
              <a:off x="1685" y="293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6" name="Group 67"/>
          <p:cNvGrpSpPr>
            <a:grpSpLocks/>
          </p:cNvGrpSpPr>
          <p:nvPr/>
        </p:nvGrpSpPr>
        <p:grpSpPr bwMode="auto">
          <a:xfrm>
            <a:off x="2924175" y="4591050"/>
            <a:ext cx="4456113" cy="266700"/>
            <a:chOff x="1842" y="2892"/>
            <a:chExt cx="2807" cy="168"/>
          </a:xfrm>
        </p:grpSpPr>
        <p:sp>
          <p:nvSpPr>
            <p:cNvPr id="58402" name="Oval 68"/>
            <p:cNvSpPr>
              <a:spLocks noChangeArrowheads="1"/>
            </p:cNvSpPr>
            <p:nvPr/>
          </p:nvSpPr>
          <p:spPr bwMode="auto">
            <a:xfrm rot="-5400000">
              <a:off x="4568" y="2890"/>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03" name="Oval 69"/>
            <p:cNvSpPr>
              <a:spLocks noChangeArrowheads="1"/>
            </p:cNvSpPr>
            <p:nvPr/>
          </p:nvSpPr>
          <p:spPr bwMode="auto">
            <a:xfrm rot="-5400000">
              <a:off x="1844" y="2978"/>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7" name="Group 70"/>
          <p:cNvGrpSpPr>
            <a:grpSpLocks/>
          </p:cNvGrpSpPr>
          <p:nvPr/>
        </p:nvGrpSpPr>
        <p:grpSpPr bwMode="auto">
          <a:xfrm>
            <a:off x="2989263" y="4764088"/>
            <a:ext cx="4549775" cy="322262"/>
            <a:chOff x="1883" y="3001"/>
            <a:chExt cx="2866" cy="203"/>
          </a:xfrm>
        </p:grpSpPr>
        <p:sp>
          <p:nvSpPr>
            <p:cNvPr id="58400" name="Oval 71"/>
            <p:cNvSpPr>
              <a:spLocks noChangeArrowheads="1"/>
            </p:cNvSpPr>
            <p:nvPr/>
          </p:nvSpPr>
          <p:spPr bwMode="auto">
            <a:xfrm rot="-5400000">
              <a:off x="4668" y="299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401" name="Oval 72"/>
            <p:cNvSpPr>
              <a:spLocks noChangeArrowheads="1"/>
            </p:cNvSpPr>
            <p:nvPr/>
          </p:nvSpPr>
          <p:spPr bwMode="auto">
            <a:xfrm rot="-5400000">
              <a:off x="1885" y="3122"/>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8" name="Group 73"/>
          <p:cNvGrpSpPr>
            <a:grpSpLocks/>
          </p:cNvGrpSpPr>
          <p:nvPr/>
        </p:nvGrpSpPr>
        <p:grpSpPr bwMode="auto">
          <a:xfrm>
            <a:off x="3227388" y="4883150"/>
            <a:ext cx="4484687" cy="153988"/>
            <a:chOff x="2033" y="3076"/>
            <a:chExt cx="2825" cy="97"/>
          </a:xfrm>
        </p:grpSpPr>
        <p:sp>
          <p:nvSpPr>
            <p:cNvPr id="58398" name="Oval 74"/>
            <p:cNvSpPr>
              <a:spLocks noChangeArrowheads="1"/>
            </p:cNvSpPr>
            <p:nvPr/>
          </p:nvSpPr>
          <p:spPr bwMode="auto">
            <a:xfrm rot="-5400000">
              <a:off x="2035" y="3074"/>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399" name="Oval 75"/>
            <p:cNvSpPr>
              <a:spLocks noChangeArrowheads="1"/>
            </p:cNvSpPr>
            <p:nvPr/>
          </p:nvSpPr>
          <p:spPr bwMode="auto">
            <a:xfrm rot="-5400000">
              <a:off x="4777" y="309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19" name="Group 76"/>
          <p:cNvGrpSpPr>
            <a:grpSpLocks/>
          </p:cNvGrpSpPr>
          <p:nvPr/>
        </p:nvGrpSpPr>
        <p:grpSpPr bwMode="auto">
          <a:xfrm>
            <a:off x="3419475" y="4605338"/>
            <a:ext cx="4505325" cy="187325"/>
            <a:chOff x="2154" y="2901"/>
            <a:chExt cx="2838" cy="118"/>
          </a:xfrm>
        </p:grpSpPr>
        <p:sp>
          <p:nvSpPr>
            <p:cNvPr id="58396" name="Oval 77"/>
            <p:cNvSpPr>
              <a:spLocks noChangeArrowheads="1"/>
            </p:cNvSpPr>
            <p:nvPr/>
          </p:nvSpPr>
          <p:spPr bwMode="auto">
            <a:xfrm rot="-6009416">
              <a:off x="2351" y="2751"/>
              <a:ext cx="71" cy="465"/>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397" name="Oval 78"/>
            <p:cNvSpPr>
              <a:spLocks noChangeArrowheads="1"/>
            </p:cNvSpPr>
            <p:nvPr/>
          </p:nvSpPr>
          <p:spPr bwMode="auto">
            <a:xfrm rot="-5400000">
              <a:off x="4911" y="2899"/>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20" name="Group 79"/>
          <p:cNvGrpSpPr>
            <a:grpSpLocks/>
          </p:cNvGrpSpPr>
          <p:nvPr/>
        </p:nvGrpSpPr>
        <p:grpSpPr bwMode="auto">
          <a:xfrm>
            <a:off x="4116388" y="4259263"/>
            <a:ext cx="4232275" cy="381000"/>
            <a:chOff x="2593" y="2683"/>
            <a:chExt cx="2666" cy="240"/>
          </a:xfrm>
        </p:grpSpPr>
        <p:sp>
          <p:nvSpPr>
            <p:cNvPr id="58394" name="Oval 80"/>
            <p:cNvSpPr>
              <a:spLocks noChangeArrowheads="1"/>
            </p:cNvSpPr>
            <p:nvPr/>
          </p:nvSpPr>
          <p:spPr bwMode="auto">
            <a:xfrm rot="-5400000">
              <a:off x="2595" y="268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395" name="Oval 81"/>
            <p:cNvSpPr>
              <a:spLocks noChangeArrowheads="1"/>
            </p:cNvSpPr>
            <p:nvPr/>
          </p:nvSpPr>
          <p:spPr bwMode="auto">
            <a:xfrm rot="-5400000">
              <a:off x="5178" y="2841"/>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grpSp>
        <p:nvGrpSpPr>
          <p:cNvPr id="21" name="Group 82"/>
          <p:cNvGrpSpPr>
            <a:grpSpLocks/>
          </p:cNvGrpSpPr>
          <p:nvPr/>
        </p:nvGrpSpPr>
        <p:grpSpPr bwMode="auto">
          <a:xfrm>
            <a:off x="4143375" y="4462463"/>
            <a:ext cx="4006850" cy="998537"/>
            <a:chOff x="2610" y="2811"/>
            <a:chExt cx="2524" cy="629"/>
          </a:xfrm>
        </p:grpSpPr>
        <p:sp>
          <p:nvSpPr>
            <p:cNvPr id="58392" name="Oval 83"/>
            <p:cNvSpPr>
              <a:spLocks noChangeArrowheads="1"/>
            </p:cNvSpPr>
            <p:nvPr/>
          </p:nvSpPr>
          <p:spPr bwMode="auto">
            <a:xfrm rot="-5400000">
              <a:off x="2612" y="2809"/>
              <a:ext cx="79"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sp>
          <p:nvSpPr>
            <p:cNvPr id="58393" name="Oval 84"/>
            <p:cNvSpPr>
              <a:spLocks noChangeArrowheads="1"/>
            </p:cNvSpPr>
            <p:nvPr/>
          </p:nvSpPr>
          <p:spPr bwMode="auto">
            <a:xfrm rot="-5400000">
              <a:off x="5053" y="3358"/>
              <a:ext cx="80" cy="83"/>
            </a:xfrm>
            <a:prstGeom prst="ellipse">
              <a:avLst/>
            </a:prstGeom>
            <a:solidFill>
              <a:srgbClr val="FF0000"/>
            </a:solidFill>
            <a:ln w="9525" algn="ctr">
              <a:solidFill>
                <a:srgbClr val="FF0000"/>
              </a:solidFill>
              <a:round/>
              <a:headEnd/>
              <a:tailEnd/>
            </a:ln>
          </p:spPr>
          <p:txBody>
            <a:bodyPr vert="eaVert" wrap="none" anchor="ctr"/>
            <a:lstStyle/>
            <a:p>
              <a:pPr algn="ctr" rtl="0"/>
              <a:endParaRPr lang="en-US" sz="3600">
                <a:latin typeface="Tahoma" pitchFamily="34" charset="0"/>
              </a:endParaRPr>
            </a:p>
          </p:txBody>
        </p:sp>
      </p:grpSp>
      <p:sp>
        <p:nvSpPr>
          <p:cNvPr id="58390" name="Rectangle 85"/>
          <p:cNvSpPr>
            <a:spLocks noChangeArrowheads="1"/>
          </p:cNvSpPr>
          <p:nvPr/>
        </p:nvSpPr>
        <p:spPr bwMode="auto">
          <a:xfrm>
            <a:off x="533400" y="2438400"/>
            <a:ext cx="4267200" cy="396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6950" name="Text Box 86"/>
          <p:cNvSpPr txBox="1">
            <a:spLocks noChangeArrowheads="1"/>
          </p:cNvSpPr>
          <p:nvPr/>
        </p:nvSpPr>
        <p:spPr bwMode="auto">
          <a:xfrm>
            <a:off x="914400" y="6324600"/>
            <a:ext cx="3783013"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b="1"/>
              <a:t>Consider variations in E</a:t>
            </a:r>
            <a:r>
              <a:rPr lang="en-US" sz="2400" b="1" baseline="-25000"/>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1700"/>
                                  </p:stCondLst>
                                  <p:childTnLst>
                                    <p:set>
                                      <p:cBhvr>
                                        <p:cTn id="9" dur="1" fill="hold">
                                          <p:stCondLst>
                                            <p:cond delay="0"/>
                                          </p:stCondLst>
                                        </p:cTn>
                                        <p:tgtEl>
                                          <p:spTgt spid="5"/>
                                        </p:tgtEl>
                                        <p:attrNameLst>
                                          <p:attrName>style.visibility</p:attrName>
                                        </p:attrNameLst>
                                      </p:cBhvr>
                                      <p:to>
                                        <p:strVal val="hidden"/>
                                      </p:to>
                                    </p:set>
                                  </p:childTnLst>
                                </p:cTn>
                              </p:par>
                            </p:childTnLst>
                          </p:cTn>
                        </p:par>
                        <p:par>
                          <p:cTn id="10" fill="hold" nodeType="afterGroup">
                            <p:stCondLst>
                              <p:cond delay="17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nodeType="afterGroup">
                            <p:stCondLst>
                              <p:cond delay="1700"/>
                            </p:stCondLst>
                            <p:childTnLst>
                              <p:par>
                                <p:cTn id="14" presetID="1" presetClass="exit" presetSubtype="0" fill="hold" nodeType="afterEffect">
                                  <p:stCondLst>
                                    <p:cond delay="400"/>
                                  </p:stCondLst>
                                  <p:childTnLst>
                                    <p:set>
                                      <p:cBhvr>
                                        <p:cTn id="15" dur="1" fill="hold">
                                          <p:stCondLst>
                                            <p:cond delay="0"/>
                                          </p:stCondLst>
                                        </p:cTn>
                                        <p:tgtEl>
                                          <p:spTgt spid="6"/>
                                        </p:tgtEl>
                                        <p:attrNameLst>
                                          <p:attrName>style.visibility</p:attrName>
                                        </p:attrNameLst>
                                      </p:cBhvr>
                                      <p:to>
                                        <p:strVal val="hidden"/>
                                      </p:to>
                                    </p:set>
                                  </p:childTnLst>
                                </p:cTn>
                              </p:par>
                            </p:childTnLst>
                          </p:cTn>
                        </p:par>
                        <p:par>
                          <p:cTn id="16" fill="hold" nodeType="afterGroup">
                            <p:stCondLst>
                              <p:cond delay="21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nodeType="afterGroup">
                            <p:stCondLst>
                              <p:cond delay="2100"/>
                            </p:stCondLst>
                            <p:childTnLst>
                              <p:par>
                                <p:cTn id="20" presetID="1" presetClass="exit" presetSubtype="0" fill="hold" nodeType="afterEffect">
                                  <p:stCondLst>
                                    <p:cond delay="200"/>
                                  </p:stCondLst>
                                  <p:childTnLst>
                                    <p:set>
                                      <p:cBhvr>
                                        <p:cTn id="21" dur="1" fill="hold">
                                          <p:stCondLst>
                                            <p:cond delay="0"/>
                                          </p:stCondLst>
                                        </p:cTn>
                                        <p:tgtEl>
                                          <p:spTgt spid="8"/>
                                        </p:tgtEl>
                                        <p:attrNameLst>
                                          <p:attrName>style.visibility</p:attrName>
                                        </p:attrNameLst>
                                      </p:cBhvr>
                                      <p:to>
                                        <p:strVal val="hidden"/>
                                      </p:to>
                                    </p:set>
                                  </p:childTnLst>
                                </p:cTn>
                              </p:par>
                            </p:childTnLst>
                          </p:cTn>
                        </p:par>
                        <p:par>
                          <p:cTn id="22" fill="hold" nodeType="afterGroup">
                            <p:stCondLst>
                              <p:cond delay="2300"/>
                            </p:stCondLst>
                            <p:childTnLst>
                              <p:par>
                                <p:cTn id="23" presetID="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nodeType="afterGroup">
                            <p:stCondLst>
                              <p:cond delay="2300"/>
                            </p:stCondLst>
                            <p:childTnLst>
                              <p:par>
                                <p:cTn id="26" presetID="1" presetClass="exit" presetSubtype="0" fill="hold" nodeType="afterEffect">
                                  <p:stCondLst>
                                    <p:cond delay="200"/>
                                  </p:stCondLst>
                                  <p:childTnLst>
                                    <p:set>
                                      <p:cBhvr>
                                        <p:cTn id="27" dur="1" fill="hold">
                                          <p:stCondLst>
                                            <p:cond delay="0"/>
                                          </p:stCondLst>
                                        </p:cTn>
                                        <p:tgtEl>
                                          <p:spTgt spid="9"/>
                                        </p:tgtEl>
                                        <p:attrNameLst>
                                          <p:attrName>style.visibility</p:attrName>
                                        </p:attrNameLst>
                                      </p:cBhvr>
                                      <p:to>
                                        <p:strVal val="hidden"/>
                                      </p:to>
                                    </p:set>
                                  </p:childTnLst>
                                </p:cTn>
                              </p:par>
                            </p:childTnLst>
                          </p:cTn>
                        </p:par>
                        <p:par>
                          <p:cTn id="28" fill="hold" nodeType="afterGroup">
                            <p:stCondLst>
                              <p:cond delay="250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xit" presetSubtype="0" fill="hold" nodeType="afterEffect">
                                  <p:stCondLst>
                                    <p:cond delay="200"/>
                                  </p:stCondLst>
                                  <p:childTnLst>
                                    <p:set>
                                      <p:cBhvr>
                                        <p:cTn id="33" dur="1" fill="hold">
                                          <p:stCondLst>
                                            <p:cond delay="0"/>
                                          </p:stCondLst>
                                        </p:cTn>
                                        <p:tgtEl>
                                          <p:spTgt spid="10"/>
                                        </p:tgtEl>
                                        <p:attrNameLst>
                                          <p:attrName>style.visibility</p:attrName>
                                        </p:attrNameLst>
                                      </p:cBhvr>
                                      <p:to>
                                        <p:strVal val="hidden"/>
                                      </p:to>
                                    </p:set>
                                  </p:childTnLst>
                                </p:cTn>
                              </p:par>
                            </p:childTnLst>
                          </p:cTn>
                        </p:par>
                        <p:par>
                          <p:cTn id="34" fill="hold" nodeType="afterGroup">
                            <p:stCondLst>
                              <p:cond delay="27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nodeType="afterGroup">
                            <p:stCondLst>
                              <p:cond delay="2700"/>
                            </p:stCondLst>
                            <p:childTnLst>
                              <p:par>
                                <p:cTn id="38" presetID="1" presetClass="exit" presetSubtype="0" fill="hold" nodeType="afterEffect">
                                  <p:stCondLst>
                                    <p:cond delay="20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nodeType="afterGroup">
                            <p:stCondLst>
                              <p:cond delay="2900"/>
                            </p:stCondLst>
                            <p:childTnLst>
                              <p:par>
                                <p:cTn id="41" presetID="1"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par>
                          <p:cTn id="43" fill="hold" nodeType="afterGroup">
                            <p:stCondLst>
                              <p:cond delay="2900"/>
                            </p:stCondLst>
                            <p:childTnLst>
                              <p:par>
                                <p:cTn id="44" presetID="1" presetClass="exit" presetSubtype="0" fill="hold" nodeType="afterEffect">
                                  <p:stCondLst>
                                    <p:cond delay="800"/>
                                  </p:stCondLst>
                                  <p:childTnLst>
                                    <p:set>
                                      <p:cBhvr>
                                        <p:cTn id="45" dur="1" fill="hold">
                                          <p:stCondLst>
                                            <p:cond delay="0"/>
                                          </p:stCondLst>
                                        </p:cTn>
                                        <p:tgtEl>
                                          <p:spTgt spid="12"/>
                                        </p:tgtEl>
                                        <p:attrNameLst>
                                          <p:attrName>style.visibility</p:attrName>
                                        </p:attrNameLst>
                                      </p:cBhvr>
                                      <p:to>
                                        <p:strVal val="hidden"/>
                                      </p:to>
                                    </p:set>
                                  </p:childTnLst>
                                </p:cTn>
                              </p:par>
                            </p:childTnLst>
                          </p:cTn>
                        </p:par>
                        <p:par>
                          <p:cTn id="46" fill="hold" nodeType="afterGroup">
                            <p:stCondLst>
                              <p:cond delay="3700"/>
                            </p:stCondLst>
                            <p:childTnLst>
                              <p:par>
                                <p:cTn id="47" presetID="1"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par>
                          <p:cTn id="49" fill="hold" nodeType="afterGroup">
                            <p:stCondLst>
                              <p:cond delay="3700"/>
                            </p:stCondLst>
                            <p:childTnLst>
                              <p:par>
                                <p:cTn id="50" presetID="1" presetClass="exit" presetSubtype="0" fill="hold" nodeType="afterEffect">
                                  <p:stCondLst>
                                    <p:cond delay="200"/>
                                  </p:stCondLst>
                                  <p:childTnLst>
                                    <p:set>
                                      <p:cBhvr>
                                        <p:cTn id="51" dur="1" fill="hold">
                                          <p:stCondLst>
                                            <p:cond delay="0"/>
                                          </p:stCondLst>
                                        </p:cTn>
                                        <p:tgtEl>
                                          <p:spTgt spid="13"/>
                                        </p:tgtEl>
                                        <p:attrNameLst>
                                          <p:attrName>style.visibility</p:attrName>
                                        </p:attrNameLst>
                                      </p:cBhvr>
                                      <p:to>
                                        <p:strVal val="hidden"/>
                                      </p:to>
                                    </p:set>
                                  </p:childTnLst>
                                </p:cTn>
                              </p:par>
                            </p:childTnLst>
                          </p:cTn>
                        </p:par>
                        <p:par>
                          <p:cTn id="52" fill="hold" nodeType="afterGroup">
                            <p:stCondLst>
                              <p:cond delay="3900"/>
                            </p:stCondLst>
                            <p:childTnLst>
                              <p:par>
                                <p:cTn id="53" presetID="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par>
                          <p:cTn id="55" fill="hold" nodeType="afterGroup">
                            <p:stCondLst>
                              <p:cond delay="3900"/>
                            </p:stCondLst>
                            <p:childTnLst>
                              <p:par>
                                <p:cTn id="56" presetID="1" presetClass="exit" presetSubtype="0" fill="hold" nodeType="afterEffect">
                                  <p:stCondLst>
                                    <p:cond delay="300"/>
                                  </p:stCondLst>
                                  <p:childTnLst>
                                    <p:set>
                                      <p:cBhvr>
                                        <p:cTn id="57" dur="1" fill="hold">
                                          <p:stCondLst>
                                            <p:cond delay="0"/>
                                          </p:stCondLst>
                                        </p:cTn>
                                        <p:tgtEl>
                                          <p:spTgt spid="14"/>
                                        </p:tgtEl>
                                        <p:attrNameLst>
                                          <p:attrName>style.visibility</p:attrName>
                                        </p:attrNameLst>
                                      </p:cBhvr>
                                      <p:to>
                                        <p:strVal val="hidden"/>
                                      </p:to>
                                    </p:set>
                                  </p:childTnLst>
                                </p:cTn>
                              </p:par>
                            </p:childTnLst>
                          </p:cTn>
                        </p:par>
                        <p:par>
                          <p:cTn id="58" fill="hold" nodeType="afterGroup">
                            <p:stCondLst>
                              <p:cond delay="4200"/>
                            </p:stCondLst>
                            <p:childTnLst>
                              <p:par>
                                <p:cTn id="59" presetID="1"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par>
                          <p:cTn id="61" fill="hold" nodeType="afterGroup">
                            <p:stCondLst>
                              <p:cond delay="4200"/>
                            </p:stCondLst>
                            <p:childTnLst>
                              <p:par>
                                <p:cTn id="62" presetID="1" presetClass="exit" presetSubtype="0" fill="hold" nodeType="afterEffect">
                                  <p:stCondLst>
                                    <p:cond delay="2900"/>
                                  </p:stCondLst>
                                  <p:childTnLst>
                                    <p:set>
                                      <p:cBhvr>
                                        <p:cTn id="63" dur="1" fill="hold">
                                          <p:stCondLst>
                                            <p:cond delay="0"/>
                                          </p:stCondLst>
                                        </p:cTn>
                                        <p:tgtEl>
                                          <p:spTgt spid="15"/>
                                        </p:tgtEl>
                                        <p:attrNameLst>
                                          <p:attrName>style.visibility</p:attrName>
                                        </p:attrNameLst>
                                      </p:cBhvr>
                                      <p:to>
                                        <p:strVal val="hidden"/>
                                      </p:to>
                                    </p:set>
                                  </p:childTnLst>
                                </p:cTn>
                              </p:par>
                            </p:childTnLst>
                          </p:cTn>
                        </p:par>
                        <p:par>
                          <p:cTn id="64" fill="hold" nodeType="afterGroup">
                            <p:stCondLst>
                              <p:cond delay="7100"/>
                            </p:stCondLst>
                            <p:childTnLst>
                              <p:par>
                                <p:cTn id="65" presetID="1"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par>
                          <p:cTn id="67" fill="hold" nodeType="afterGroup">
                            <p:stCondLst>
                              <p:cond delay="7100"/>
                            </p:stCondLst>
                            <p:childTnLst>
                              <p:par>
                                <p:cTn id="68" presetID="1" presetClass="exit" presetSubtype="0" fill="hold" nodeType="afterEffect">
                                  <p:stCondLst>
                                    <p:cond delay="100"/>
                                  </p:stCondLst>
                                  <p:childTnLst>
                                    <p:set>
                                      <p:cBhvr>
                                        <p:cTn id="69" dur="1" fill="hold">
                                          <p:stCondLst>
                                            <p:cond delay="0"/>
                                          </p:stCondLst>
                                        </p:cTn>
                                        <p:tgtEl>
                                          <p:spTgt spid="16"/>
                                        </p:tgtEl>
                                        <p:attrNameLst>
                                          <p:attrName>style.visibility</p:attrName>
                                        </p:attrNameLst>
                                      </p:cBhvr>
                                      <p:to>
                                        <p:strVal val="hidden"/>
                                      </p:to>
                                    </p:set>
                                  </p:childTnLst>
                                </p:cTn>
                              </p:par>
                            </p:childTnLst>
                          </p:cTn>
                        </p:par>
                        <p:par>
                          <p:cTn id="70" fill="hold" nodeType="afterGroup">
                            <p:stCondLst>
                              <p:cond delay="7200"/>
                            </p:stCondLst>
                            <p:childTnLst>
                              <p:par>
                                <p:cTn id="71" presetID="1"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par>
                          <p:cTn id="73" fill="hold" nodeType="afterGroup">
                            <p:stCondLst>
                              <p:cond delay="7200"/>
                            </p:stCondLst>
                            <p:childTnLst>
                              <p:par>
                                <p:cTn id="74" presetID="1" presetClass="exit" presetSubtype="0" fill="hold" nodeType="afterEffect">
                                  <p:stCondLst>
                                    <p:cond delay="300"/>
                                  </p:stCondLst>
                                  <p:childTnLst>
                                    <p:set>
                                      <p:cBhvr>
                                        <p:cTn id="75" dur="1" fill="hold">
                                          <p:stCondLst>
                                            <p:cond delay="0"/>
                                          </p:stCondLst>
                                        </p:cTn>
                                        <p:tgtEl>
                                          <p:spTgt spid="17"/>
                                        </p:tgtEl>
                                        <p:attrNameLst>
                                          <p:attrName>style.visibility</p:attrName>
                                        </p:attrNameLst>
                                      </p:cBhvr>
                                      <p:to>
                                        <p:strVal val="hidden"/>
                                      </p:to>
                                    </p:set>
                                  </p:childTnLst>
                                </p:cTn>
                              </p:par>
                            </p:childTnLst>
                          </p:cTn>
                        </p:par>
                        <p:par>
                          <p:cTn id="76" fill="hold" nodeType="afterGroup">
                            <p:stCondLst>
                              <p:cond delay="7500"/>
                            </p:stCondLst>
                            <p:childTnLst>
                              <p:par>
                                <p:cTn id="77" presetID="1"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childTnLst>
                          </p:cTn>
                        </p:par>
                        <p:par>
                          <p:cTn id="79" fill="hold" nodeType="afterGroup">
                            <p:stCondLst>
                              <p:cond delay="7500"/>
                            </p:stCondLst>
                            <p:childTnLst>
                              <p:par>
                                <p:cTn id="80" presetID="1" presetClass="exit" presetSubtype="0" fill="hold" nodeType="afterEffect">
                                  <p:stCondLst>
                                    <p:cond delay="20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nodeType="afterGroup">
                            <p:stCondLst>
                              <p:cond delay="7700"/>
                            </p:stCondLst>
                            <p:childTnLst>
                              <p:par>
                                <p:cTn id="83" presetID="1" presetClass="entr" presetSubtype="0" fill="hold" nodeType="after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childTnLst>
                          </p:cTn>
                        </p:par>
                        <p:par>
                          <p:cTn id="85" fill="hold" nodeType="afterGroup">
                            <p:stCondLst>
                              <p:cond delay="7700"/>
                            </p:stCondLst>
                            <p:childTnLst>
                              <p:par>
                                <p:cTn id="86" presetID="1" presetClass="exit" presetSubtype="0" fill="hold" nodeType="afterEffect">
                                  <p:stCondLst>
                                    <p:cond delay="300"/>
                                  </p:stCondLst>
                                  <p:childTnLst>
                                    <p:set>
                                      <p:cBhvr>
                                        <p:cTn id="87" dur="1" fill="hold">
                                          <p:stCondLst>
                                            <p:cond delay="0"/>
                                          </p:stCondLst>
                                        </p:cTn>
                                        <p:tgtEl>
                                          <p:spTgt spid="19"/>
                                        </p:tgtEl>
                                        <p:attrNameLst>
                                          <p:attrName>style.visibility</p:attrName>
                                        </p:attrNameLst>
                                      </p:cBhvr>
                                      <p:to>
                                        <p:strVal val="hidden"/>
                                      </p:to>
                                    </p:set>
                                  </p:childTnLst>
                                </p:cTn>
                              </p:par>
                            </p:childTnLst>
                          </p:cTn>
                        </p:par>
                        <p:par>
                          <p:cTn id="88" fill="hold" nodeType="afterGroup">
                            <p:stCondLst>
                              <p:cond delay="8000"/>
                            </p:stCondLst>
                            <p:childTnLst>
                              <p:par>
                                <p:cTn id="89" presetID="1"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par>
                          <p:cTn id="91" fill="hold" nodeType="afterGroup">
                            <p:stCondLst>
                              <p:cond delay="8000"/>
                            </p:stCondLst>
                            <p:childTnLst>
                              <p:par>
                                <p:cTn id="92" presetID="1" presetClass="exit" presetSubtype="0" fill="hold" nodeType="afterEffect">
                                  <p:stCondLst>
                                    <p:cond delay="3300"/>
                                  </p:stCondLst>
                                  <p:childTnLst>
                                    <p:set>
                                      <p:cBhvr>
                                        <p:cTn id="93" dur="1" fill="hold">
                                          <p:stCondLst>
                                            <p:cond delay="0"/>
                                          </p:stCondLst>
                                        </p:cTn>
                                        <p:tgtEl>
                                          <p:spTgt spid="21"/>
                                        </p:tgtEl>
                                        <p:attrNameLst>
                                          <p:attrName>style.visibility</p:attrName>
                                        </p:attrNameLst>
                                      </p:cBhvr>
                                      <p:to>
                                        <p:strVal val="hidden"/>
                                      </p:to>
                                    </p:set>
                                  </p:childTnLst>
                                </p:cTn>
                              </p:par>
                            </p:childTnLst>
                          </p:cTn>
                        </p:par>
                        <p:par>
                          <p:cTn id="94" fill="hold" nodeType="afterGroup">
                            <p:stCondLst>
                              <p:cond delay="11300"/>
                            </p:stCondLst>
                            <p:childTnLst>
                              <p:par>
                                <p:cTn id="95" presetID="1"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childTnLst>
                          </p:cTn>
                        </p:par>
                        <p:par>
                          <p:cTn id="97" fill="hold" nodeType="afterGroup">
                            <p:stCondLst>
                              <p:cond delay="11300"/>
                            </p:stCondLst>
                            <p:childTnLst>
                              <p:par>
                                <p:cTn id="98" presetID="1" presetClass="exit" presetSubtype="0" fill="hold" nodeType="afterEffect">
                                  <p:stCondLst>
                                    <p:cond delay="300"/>
                                  </p:stCondLst>
                                  <p:childTnLst>
                                    <p:set>
                                      <p:cBhvr>
                                        <p:cTn id="99" dur="1" fill="hold">
                                          <p:stCondLst>
                                            <p:cond delay="0"/>
                                          </p:stCondLst>
                                        </p:cTn>
                                        <p:tgtEl>
                                          <p:spTgt spid="20"/>
                                        </p:tgtEl>
                                        <p:attrNameLst>
                                          <p:attrName>style.visibility</p:attrName>
                                        </p:attrNameLst>
                                      </p:cBhvr>
                                      <p:to>
                                        <p:strVal val="hidden"/>
                                      </p:to>
                                    </p:set>
                                  </p:childTnLst>
                                </p:cTn>
                              </p:par>
                            </p:childTnLst>
                          </p:cTn>
                        </p:par>
                        <p:par>
                          <p:cTn id="100" fill="hold" nodeType="afterGroup">
                            <p:stCondLst>
                              <p:cond delay="11600"/>
                            </p:stCondLst>
                            <p:childTnLst>
                              <p:par>
                                <p:cTn id="101" presetID="1" presetClass="entr" presetSubtype="0"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childTnLst>
                                </p:cTn>
                              </p:par>
                            </p:childTnLst>
                          </p:cTn>
                        </p:par>
                        <p:par>
                          <p:cTn id="103" fill="hold" nodeType="afterGroup">
                            <p:stCondLst>
                              <p:cond delay="11600"/>
                            </p:stCondLst>
                            <p:childTnLst>
                              <p:par>
                                <p:cTn id="104" presetID="1" presetClass="exit" presetSubtype="0" fill="hold" nodeType="afterEffect">
                                  <p:stCondLst>
                                    <p:cond delay="300"/>
                                  </p:stCondLst>
                                  <p:childTnLst>
                                    <p:set>
                                      <p:cBhvr>
                                        <p:cTn id="105" dur="1" fill="hold">
                                          <p:stCondLst>
                                            <p:cond delay="0"/>
                                          </p:stCondLst>
                                        </p:cTn>
                                        <p:tgtEl>
                                          <p:spTgt spid="7"/>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6950"/>
                                        </p:tgtEl>
                                        <p:attrNameLst>
                                          <p:attrName>style.visibility</p:attrName>
                                        </p:attrNameLst>
                                      </p:cBhvr>
                                      <p:to>
                                        <p:strVal val="visible"/>
                                      </p:to>
                                    </p:set>
                                    <p:anim calcmode="lin" valueType="num">
                                      <p:cBhvr additive="base">
                                        <p:cTn id="110" dur="1000" fill="hold"/>
                                        <p:tgtEl>
                                          <p:spTgt spid="36950"/>
                                        </p:tgtEl>
                                        <p:attrNameLst>
                                          <p:attrName>ppt_x</p:attrName>
                                        </p:attrNameLst>
                                      </p:cBhvr>
                                      <p:tavLst>
                                        <p:tav tm="0">
                                          <p:val>
                                            <p:strVal val="#ppt_x"/>
                                          </p:val>
                                        </p:tav>
                                        <p:tav tm="100000">
                                          <p:val>
                                            <p:strVal val="#ppt_x"/>
                                          </p:val>
                                        </p:tav>
                                      </p:tavLst>
                                    </p:anim>
                                    <p:anim calcmode="lin" valueType="num">
                                      <p:cBhvr additive="base">
                                        <p:cTn id="111" dur="1000" fill="hold"/>
                                        <p:tgtEl>
                                          <p:spTgt spid="369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5"/>
          <p:cNvGraphicFramePr>
            <a:graphicFrameLocks noChangeAspect="1"/>
          </p:cNvGraphicFramePr>
          <p:nvPr/>
        </p:nvGraphicFramePr>
        <p:xfrm>
          <a:off x="-609600" y="-533400"/>
          <a:ext cx="8305800" cy="5068888"/>
        </p:xfrm>
        <a:graphic>
          <a:graphicData uri="http://schemas.openxmlformats.org/presentationml/2006/ole">
            <mc:AlternateContent xmlns:mc="http://schemas.openxmlformats.org/markup-compatibility/2006">
              <mc:Choice xmlns:v="urn:schemas-microsoft-com:vml" Requires="v">
                <p:oleObj spid="_x0000_s15416" name="KGPlot" r:id="rId3" imgW="7010280" imgH="4279680" progId="KGraph_Plot">
                  <p:embed/>
                </p:oleObj>
              </mc:Choice>
              <mc:Fallback>
                <p:oleObj name="KGPlot" r:id="rId3" imgW="7010280" imgH="4279680" progId="KGraph_Plo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830580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Text Box 8"/>
          <p:cNvSpPr txBox="1">
            <a:spLocks noChangeArrowheads="1"/>
          </p:cNvSpPr>
          <p:nvPr/>
        </p:nvSpPr>
        <p:spPr bwMode="auto">
          <a:xfrm>
            <a:off x="5029200" y="1981200"/>
            <a:ext cx="3095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l</a:t>
            </a:r>
          </a:p>
        </p:txBody>
      </p:sp>
      <p:sp>
        <p:nvSpPr>
          <p:cNvPr id="15368" name="Line 9"/>
          <p:cNvSpPr>
            <a:spLocks noChangeShapeType="1"/>
          </p:cNvSpPr>
          <p:nvPr/>
        </p:nvSpPr>
        <p:spPr bwMode="auto">
          <a:xfrm flipV="1">
            <a:off x="3505200" y="2971800"/>
            <a:ext cx="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9" name="Text Box 10"/>
          <p:cNvSpPr txBox="1">
            <a:spLocks noChangeArrowheads="1"/>
          </p:cNvSpPr>
          <p:nvPr/>
        </p:nvSpPr>
        <p:spPr bwMode="auto">
          <a:xfrm>
            <a:off x="3657600" y="2895600"/>
            <a:ext cx="5857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D</a:t>
            </a:r>
            <a:r>
              <a:rPr lang="en-US" sz="1800">
                <a:latin typeface="Arial Unicode MS" pitchFamily="34" charset="-128"/>
                <a:ea typeface="Arial Unicode MS" pitchFamily="34" charset="-128"/>
                <a:cs typeface="Arial Unicode MS" pitchFamily="34" charset="-128"/>
              </a:rPr>
              <a:t>G</a:t>
            </a:r>
            <a:r>
              <a:rPr lang="en-US" sz="1800" baseline="30000">
                <a:latin typeface="Arial Unicode MS" pitchFamily="34" charset="-128"/>
                <a:ea typeface="Arial Unicode MS" pitchFamily="34" charset="-128"/>
                <a:cs typeface="Arial Unicode MS" pitchFamily="34" charset="-128"/>
              </a:rPr>
              <a:t>1</a:t>
            </a:r>
          </a:p>
        </p:txBody>
      </p:sp>
      <p:sp>
        <p:nvSpPr>
          <p:cNvPr id="15370" name="Text Box 11"/>
          <p:cNvSpPr txBox="1">
            <a:spLocks noChangeArrowheads="1"/>
          </p:cNvSpPr>
          <p:nvPr/>
        </p:nvSpPr>
        <p:spPr bwMode="auto">
          <a:xfrm>
            <a:off x="6172200" y="3352800"/>
            <a:ext cx="5857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D</a:t>
            </a:r>
            <a:r>
              <a:rPr lang="en-US" sz="1800">
                <a:latin typeface="Arial Unicode MS" pitchFamily="34" charset="-128"/>
                <a:ea typeface="Arial Unicode MS" pitchFamily="34" charset="-128"/>
                <a:cs typeface="Arial Unicode MS" pitchFamily="34" charset="-128"/>
              </a:rPr>
              <a:t>G</a:t>
            </a:r>
            <a:r>
              <a:rPr lang="en-US" sz="1800" baseline="30000">
                <a:latin typeface="Arial Unicode MS" pitchFamily="34" charset="-128"/>
                <a:ea typeface="Arial Unicode MS" pitchFamily="34" charset="-128"/>
                <a:cs typeface="Arial Unicode MS" pitchFamily="34" charset="-128"/>
              </a:rPr>
              <a:t>0</a:t>
            </a:r>
          </a:p>
        </p:txBody>
      </p:sp>
      <p:sp>
        <p:nvSpPr>
          <p:cNvPr id="15371" name="Line 12"/>
          <p:cNvSpPr>
            <a:spLocks noChangeShapeType="1"/>
          </p:cNvSpPr>
          <p:nvPr/>
        </p:nvSpPr>
        <p:spPr bwMode="auto">
          <a:xfrm flipV="1">
            <a:off x="6096000" y="32766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2" name="Text Box 13"/>
          <p:cNvSpPr txBox="1">
            <a:spLocks noChangeArrowheads="1"/>
          </p:cNvSpPr>
          <p:nvPr/>
        </p:nvSpPr>
        <p:spPr bwMode="auto">
          <a:xfrm>
            <a:off x="2551113" y="3900488"/>
            <a:ext cx="42068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r>
              <a:rPr lang="en-US" sz="1800" baseline="-25000"/>
              <a:t>R</a:t>
            </a:r>
          </a:p>
        </p:txBody>
      </p:sp>
      <p:sp>
        <p:nvSpPr>
          <p:cNvPr id="15373" name="Text Box 14"/>
          <p:cNvSpPr txBox="1">
            <a:spLocks noChangeArrowheads="1"/>
          </p:cNvSpPr>
          <p:nvPr/>
        </p:nvSpPr>
        <p:spPr bwMode="auto">
          <a:xfrm>
            <a:off x="4768850" y="3886200"/>
            <a:ext cx="412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r>
              <a:rPr lang="en-US" sz="1800" baseline="-25000"/>
              <a:t>P</a:t>
            </a:r>
          </a:p>
        </p:txBody>
      </p:sp>
      <p:sp>
        <p:nvSpPr>
          <p:cNvPr id="15374" name="Text Box 15"/>
          <p:cNvSpPr txBox="1">
            <a:spLocks noChangeArrowheads="1"/>
          </p:cNvSpPr>
          <p:nvPr/>
        </p:nvSpPr>
        <p:spPr bwMode="auto">
          <a:xfrm>
            <a:off x="3352800" y="3810000"/>
            <a:ext cx="387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r>
              <a:rPr lang="en-US" sz="1800" baseline="-25000"/>
              <a:t>c</a:t>
            </a:r>
          </a:p>
        </p:txBody>
      </p:sp>
      <p:graphicFrame>
        <p:nvGraphicFramePr>
          <p:cNvPr id="15363" name="Object 16"/>
          <p:cNvGraphicFramePr>
            <a:graphicFrameLocks noChangeAspect="1"/>
          </p:cNvGraphicFramePr>
          <p:nvPr/>
        </p:nvGraphicFramePr>
        <p:xfrm>
          <a:off x="609600" y="5105400"/>
          <a:ext cx="1770063" cy="492125"/>
        </p:xfrm>
        <a:graphic>
          <a:graphicData uri="http://schemas.openxmlformats.org/presentationml/2006/ole">
            <mc:AlternateContent xmlns:mc="http://schemas.openxmlformats.org/markup-compatibility/2006">
              <mc:Choice xmlns:v="urn:schemas-microsoft-com:vml" Requires="v">
                <p:oleObj spid="_x0000_s15417" name="Equation" r:id="rId5" imgW="1002960" imgH="279360" progId="Equation.DSMT4">
                  <p:embed/>
                </p:oleObj>
              </mc:Choice>
              <mc:Fallback>
                <p:oleObj name="Equation" r:id="rId5" imgW="100296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105400"/>
                        <a:ext cx="17700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7"/>
          <p:cNvGraphicFramePr>
            <a:graphicFrameLocks noChangeAspect="1"/>
          </p:cNvGraphicFramePr>
          <p:nvPr/>
        </p:nvGraphicFramePr>
        <p:xfrm>
          <a:off x="533400" y="5791200"/>
          <a:ext cx="2530475" cy="504825"/>
        </p:xfrm>
        <a:graphic>
          <a:graphicData uri="http://schemas.openxmlformats.org/presentationml/2006/ole">
            <mc:AlternateContent xmlns:mc="http://schemas.openxmlformats.org/markup-compatibility/2006">
              <mc:Choice xmlns:v="urn:schemas-microsoft-com:vml" Requires="v">
                <p:oleObj spid="_x0000_s15418" name="Equation" r:id="rId7" imgW="1396800" imgH="279360" progId="Equation.DSMT4">
                  <p:embed/>
                </p:oleObj>
              </mc:Choice>
              <mc:Fallback>
                <p:oleObj name="Equation" r:id="rId7" imgW="1396800" imgH="27936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791200"/>
                        <a:ext cx="25304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18"/>
          <p:cNvGraphicFramePr>
            <a:graphicFrameLocks noChangeAspect="1"/>
          </p:cNvGraphicFramePr>
          <p:nvPr/>
        </p:nvGraphicFramePr>
        <p:xfrm>
          <a:off x="5410200" y="5105400"/>
          <a:ext cx="3124200" cy="854075"/>
        </p:xfrm>
        <a:graphic>
          <a:graphicData uri="http://schemas.openxmlformats.org/presentationml/2006/ole">
            <mc:AlternateContent xmlns:mc="http://schemas.openxmlformats.org/markup-compatibility/2006">
              <mc:Choice xmlns:v="urn:schemas-microsoft-com:vml" Requires="v">
                <p:oleObj spid="_x0000_s15419" name="Equation" r:id="rId9" imgW="1854000" imgH="507960" progId="Equation.DSMT4">
                  <p:embed/>
                </p:oleObj>
              </mc:Choice>
              <mc:Fallback>
                <p:oleObj name="Equation" r:id="rId9" imgW="1854000" imgH="507960" progId="Equation.DSMT4">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105400"/>
                        <a:ext cx="3124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5" name="Line 22"/>
          <p:cNvSpPr>
            <a:spLocks noChangeShapeType="1"/>
          </p:cNvSpPr>
          <p:nvPr/>
        </p:nvSpPr>
        <p:spPr bwMode="auto">
          <a:xfrm flipV="1">
            <a:off x="2743200" y="1600200"/>
            <a:ext cx="0" cy="22860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76" name="Text Box 23"/>
          <p:cNvSpPr txBox="1">
            <a:spLocks noChangeArrowheads="1"/>
          </p:cNvSpPr>
          <p:nvPr/>
        </p:nvSpPr>
        <p:spPr bwMode="auto">
          <a:xfrm>
            <a:off x="2362200" y="2514600"/>
            <a:ext cx="3095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l</a:t>
            </a:r>
          </a:p>
        </p:txBody>
      </p:sp>
      <p:sp>
        <p:nvSpPr>
          <p:cNvPr id="15377" name="Text Box 24"/>
          <p:cNvSpPr txBox="1">
            <a:spLocks noChangeArrowheads="1"/>
          </p:cNvSpPr>
          <p:nvPr/>
        </p:nvSpPr>
        <p:spPr bwMode="auto">
          <a:xfrm>
            <a:off x="685800" y="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Effect of disorder or applied electric field on the two molecule system:</a:t>
            </a:r>
            <a:r>
              <a:rPr lang="he-IL" sz="1800"/>
              <a:t> </a:t>
            </a:r>
            <a:endParaRPr lang="en-US" sz="1800"/>
          </a:p>
        </p:txBody>
      </p:sp>
      <p:sp>
        <p:nvSpPr>
          <p:cNvPr id="15378" name="AutoShape 25"/>
          <p:cNvSpPr>
            <a:spLocks/>
          </p:cNvSpPr>
          <p:nvPr/>
        </p:nvSpPr>
        <p:spPr bwMode="auto">
          <a:xfrm>
            <a:off x="228600" y="4800600"/>
            <a:ext cx="304800" cy="1752600"/>
          </a:xfrm>
          <a:prstGeom prst="leftBrace">
            <a:avLst>
              <a:gd name="adj1" fmla="val 4791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9" name="Line 27"/>
          <p:cNvSpPr>
            <a:spLocks noChangeShapeType="1"/>
          </p:cNvSpPr>
          <p:nvPr/>
        </p:nvSpPr>
        <p:spPr bwMode="auto">
          <a:xfrm flipV="1">
            <a:off x="4938713" y="1066800"/>
            <a:ext cx="0" cy="22860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80" name="AutoShape 28"/>
          <p:cNvSpPr>
            <a:spLocks noChangeArrowheads="1"/>
          </p:cNvSpPr>
          <p:nvPr/>
        </p:nvSpPr>
        <p:spPr bwMode="auto">
          <a:xfrm>
            <a:off x="3657600" y="5410200"/>
            <a:ext cx="1143000" cy="304800"/>
          </a:xfrm>
          <a:prstGeom prst="rightArrow">
            <a:avLst>
              <a:gd name="adj1" fmla="val 50000"/>
              <a:gd name="adj2" fmla="val 9375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15366" name="Object 29"/>
          <p:cNvGraphicFramePr>
            <a:graphicFrameLocks noChangeAspect="1"/>
          </p:cNvGraphicFramePr>
          <p:nvPr/>
        </p:nvGraphicFramePr>
        <p:xfrm>
          <a:off x="5867400" y="6172200"/>
          <a:ext cx="1792288" cy="492125"/>
        </p:xfrm>
        <a:graphic>
          <a:graphicData uri="http://schemas.openxmlformats.org/presentationml/2006/ole">
            <mc:AlternateContent xmlns:mc="http://schemas.openxmlformats.org/markup-compatibility/2006">
              <mc:Choice xmlns:v="urn:schemas-microsoft-com:vml" Requires="v">
                <p:oleObj spid="_x0000_s15420" name="Equation" r:id="rId11" imgW="1015920" imgH="279360" progId="Equation.DSMT4">
                  <p:embed/>
                </p:oleObj>
              </mc:Choice>
              <mc:Fallback>
                <p:oleObj name="Equation" r:id="rId11" imgW="1015920" imgH="279360" progId="Equation.DSMT4">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6172200"/>
                        <a:ext cx="17922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4"/>
          <p:cNvGraphicFramePr>
            <a:graphicFrameLocks noChangeAspect="1"/>
          </p:cNvGraphicFramePr>
          <p:nvPr/>
        </p:nvGraphicFramePr>
        <p:xfrm>
          <a:off x="2286000" y="609600"/>
          <a:ext cx="4883150" cy="3832225"/>
        </p:xfrm>
        <a:graphic>
          <a:graphicData uri="http://schemas.openxmlformats.org/presentationml/2006/ole">
            <mc:AlternateContent xmlns:mc="http://schemas.openxmlformats.org/markup-compatibility/2006">
              <mc:Choice xmlns:v="urn:schemas-microsoft-com:vml" Requires="v">
                <p:oleObj spid="_x0000_s16430" name="Equation" r:id="rId3" imgW="3911400" imgH="2476440" progId="Equation.DSMT4">
                  <p:embed/>
                </p:oleObj>
              </mc:Choice>
              <mc:Fallback>
                <p:oleObj name="Equation" r:id="rId3" imgW="3911400" imgH="24764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09600"/>
                        <a:ext cx="4883150" cy="383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1" name="Text Box 6"/>
          <p:cNvSpPr txBox="1">
            <a:spLocks noChangeArrowheads="1"/>
          </p:cNvSpPr>
          <p:nvPr/>
        </p:nvSpPr>
        <p:spPr bwMode="auto">
          <a:xfrm>
            <a:off x="304800" y="5483225"/>
            <a:ext cx="3265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For polaron transfer </a:t>
            </a:r>
            <a:r>
              <a:rPr lang="en-US" sz="1800">
                <a:latin typeface="Symbol" pitchFamily="18" charset="2"/>
              </a:rPr>
              <a:t>(l=</a:t>
            </a:r>
            <a:r>
              <a:rPr lang="en-US" sz="1800"/>
              <a:t>2|E</a:t>
            </a:r>
            <a:r>
              <a:rPr lang="en-US" sz="1800" baseline="-25000"/>
              <a:t>b</a:t>
            </a:r>
            <a:r>
              <a:rPr lang="en-US" sz="1800"/>
              <a:t>|) :</a:t>
            </a:r>
          </a:p>
        </p:txBody>
      </p:sp>
      <p:graphicFrame>
        <p:nvGraphicFramePr>
          <p:cNvPr id="16387" name="Object 7"/>
          <p:cNvGraphicFramePr>
            <a:graphicFrameLocks noChangeAspect="1"/>
          </p:cNvGraphicFramePr>
          <p:nvPr/>
        </p:nvGraphicFramePr>
        <p:xfrm>
          <a:off x="3738563" y="5334000"/>
          <a:ext cx="2346325" cy="773113"/>
        </p:xfrm>
        <a:graphic>
          <a:graphicData uri="http://schemas.openxmlformats.org/presentationml/2006/ole">
            <mc:AlternateContent xmlns:mc="http://schemas.openxmlformats.org/markup-compatibility/2006">
              <mc:Choice xmlns:v="urn:schemas-microsoft-com:vml" Requires="v">
                <p:oleObj spid="_x0000_s16431" name="Equation" r:id="rId5" imgW="1625400" imgH="431640" progId="Equation.DSMT4">
                  <p:embed/>
                </p:oleObj>
              </mc:Choice>
              <mc:Fallback>
                <p:oleObj name="Equation" r:id="rId5" imgW="1625400" imgH="43164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563" y="5334000"/>
                        <a:ext cx="2346325"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2" name="Text Box 8"/>
          <p:cNvSpPr txBox="1">
            <a:spLocks noChangeArrowheads="1"/>
          </p:cNvSpPr>
          <p:nvPr/>
        </p:nvSpPr>
        <p:spPr bwMode="auto">
          <a:xfrm>
            <a:off x="492125" y="141288"/>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Energy activation for going to the lower site:</a:t>
            </a:r>
          </a:p>
        </p:txBody>
      </p:sp>
      <p:graphicFrame>
        <p:nvGraphicFramePr>
          <p:cNvPr id="16388" name="Object 9"/>
          <p:cNvGraphicFramePr>
            <a:graphicFrameLocks noChangeAspect="1"/>
          </p:cNvGraphicFramePr>
          <p:nvPr/>
        </p:nvGraphicFramePr>
        <p:xfrm>
          <a:off x="5638800" y="0"/>
          <a:ext cx="857250" cy="611188"/>
        </p:xfrm>
        <a:graphic>
          <a:graphicData uri="http://schemas.openxmlformats.org/presentationml/2006/ole">
            <mc:AlternateContent xmlns:mc="http://schemas.openxmlformats.org/markup-compatibility/2006">
              <mc:Choice xmlns:v="urn:schemas-microsoft-com:vml" Requires="v">
                <p:oleObj spid="_x0000_s16432" name="Equation" r:id="rId7" imgW="291960" imgH="203040" progId="Equation.DSMT4">
                  <p:embed/>
                </p:oleObj>
              </mc:Choice>
              <mc:Fallback>
                <p:oleObj name="Equation" r:id="rId7" imgW="291960" imgH="20304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0"/>
                        <a:ext cx="85725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10"/>
          <p:cNvGraphicFramePr>
            <a:graphicFrameLocks noChangeAspect="1"/>
          </p:cNvGraphicFramePr>
          <p:nvPr/>
        </p:nvGraphicFramePr>
        <p:xfrm>
          <a:off x="4949825" y="4343400"/>
          <a:ext cx="2060575" cy="920750"/>
        </p:xfrm>
        <a:graphic>
          <a:graphicData uri="http://schemas.openxmlformats.org/presentationml/2006/ole">
            <mc:AlternateContent xmlns:mc="http://schemas.openxmlformats.org/markup-compatibility/2006">
              <mc:Choice xmlns:v="urn:schemas-microsoft-com:vml" Requires="v">
                <p:oleObj spid="_x0000_s16433" name="Equation" r:id="rId9" imgW="1307880" imgH="583920" progId="Equation.DSMT4">
                  <p:embed/>
                </p:oleObj>
              </mc:Choice>
              <mc:Fallback>
                <p:oleObj name="Equation" r:id="rId9" imgW="1307880" imgH="58392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9825" y="4343400"/>
                        <a:ext cx="206057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Text Box 11"/>
          <p:cNvSpPr txBox="1">
            <a:spLocks noChangeArrowheads="1"/>
          </p:cNvSpPr>
          <p:nvPr/>
        </p:nvSpPr>
        <p:spPr bwMode="auto">
          <a:xfrm>
            <a:off x="184150" y="4608513"/>
            <a:ext cx="469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In the present case for going down in energy</a:t>
            </a:r>
          </a:p>
        </p:txBody>
      </p:sp>
      <p:graphicFrame>
        <p:nvGraphicFramePr>
          <p:cNvPr id="16390" name="Object 12"/>
          <p:cNvGraphicFramePr>
            <a:graphicFrameLocks noChangeAspect="1"/>
          </p:cNvGraphicFramePr>
          <p:nvPr/>
        </p:nvGraphicFramePr>
        <p:xfrm>
          <a:off x="5340350" y="6108700"/>
          <a:ext cx="1822450" cy="749300"/>
        </p:xfrm>
        <a:graphic>
          <a:graphicData uri="http://schemas.openxmlformats.org/presentationml/2006/ole">
            <mc:AlternateContent xmlns:mc="http://schemas.openxmlformats.org/markup-compatibility/2006">
              <mc:Choice xmlns:v="urn:schemas-microsoft-com:vml" Requires="v">
                <p:oleObj spid="_x0000_s16434" name="Equation" r:id="rId11" imgW="1422360" imgH="583920" progId="Equation.DSMT4">
                  <p:embed/>
                </p:oleObj>
              </mc:Choice>
              <mc:Fallback>
                <p:oleObj name="Equation" r:id="rId11" imgW="1422360" imgH="58392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0350" y="6108700"/>
                        <a:ext cx="18224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4" name="Text Box 13"/>
          <p:cNvSpPr txBox="1">
            <a:spLocks noChangeArrowheads="1"/>
          </p:cNvSpPr>
          <p:nvPr/>
        </p:nvSpPr>
        <p:spPr bwMode="auto">
          <a:xfrm>
            <a:off x="260350" y="6262688"/>
            <a:ext cx="469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In the present case for going down in energy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nvGraphicFramePr>
        <p:xfrm>
          <a:off x="1371600" y="762000"/>
          <a:ext cx="4343400" cy="2206625"/>
        </p:xfrm>
        <a:graphic>
          <a:graphicData uri="http://schemas.openxmlformats.org/presentationml/2006/ole">
            <mc:AlternateContent xmlns:mc="http://schemas.openxmlformats.org/markup-compatibility/2006">
              <mc:Choice xmlns:v="urn:schemas-microsoft-com:vml" Requires="v">
                <p:oleObj spid="_x0000_s17438" name="Equation" r:id="rId3" imgW="2666880" imgH="1091880" progId="Equation.DSMT4">
                  <p:embed/>
                </p:oleObj>
              </mc:Choice>
              <mc:Fallback>
                <p:oleObj name="Equation" r:id="rId3" imgW="2666880" imgH="10918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762000"/>
                        <a:ext cx="43434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3" name="Text Box 5"/>
          <p:cNvSpPr txBox="1">
            <a:spLocks noChangeArrowheads="1"/>
          </p:cNvSpPr>
          <p:nvPr/>
        </p:nvSpPr>
        <p:spPr bwMode="auto">
          <a:xfrm>
            <a:off x="492125" y="112713"/>
            <a:ext cx="461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Energy activation for going to the lower site:</a:t>
            </a:r>
          </a:p>
        </p:txBody>
      </p:sp>
      <p:sp>
        <p:nvSpPr>
          <p:cNvPr id="17414" name="Rectangle 7"/>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7411" name="Object 6"/>
          <p:cNvGraphicFramePr>
            <a:graphicFrameLocks noChangeAspect="1"/>
          </p:cNvGraphicFramePr>
          <p:nvPr/>
        </p:nvGraphicFramePr>
        <p:xfrm>
          <a:off x="728663" y="3505200"/>
          <a:ext cx="7918450" cy="1349375"/>
        </p:xfrm>
        <a:graphic>
          <a:graphicData uri="http://schemas.openxmlformats.org/presentationml/2006/ole">
            <mc:AlternateContent xmlns:mc="http://schemas.openxmlformats.org/markup-compatibility/2006">
              <mc:Choice xmlns:v="urn:schemas-microsoft-com:vml" Requires="v">
                <p:oleObj spid="_x0000_s17439" name="Equation" r:id="rId5" imgW="3593880" imgH="609480" progId="Equation.DSMT4">
                  <p:embed/>
                </p:oleObj>
              </mc:Choice>
              <mc:Fallback>
                <p:oleObj name="Equation" r:id="rId5" imgW="3593880" imgH="60948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63" y="3505200"/>
                        <a:ext cx="791845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5" name="Line 8"/>
          <p:cNvSpPr>
            <a:spLocks noChangeShapeType="1"/>
          </p:cNvSpPr>
          <p:nvPr/>
        </p:nvSpPr>
        <p:spPr bwMode="auto">
          <a:xfrm flipV="1">
            <a:off x="6324600" y="4648200"/>
            <a:ext cx="5334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416" name="Text Box 9"/>
          <p:cNvSpPr txBox="1">
            <a:spLocks noChangeArrowheads="1"/>
          </p:cNvSpPr>
          <p:nvPr/>
        </p:nvSpPr>
        <p:spPr bwMode="auto">
          <a:xfrm>
            <a:off x="3067050" y="5743575"/>
            <a:ext cx="417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400"/>
              <a:t>This term is usually negligible</a:t>
            </a:r>
          </a:p>
        </p:txBody>
      </p:sp>
      <p:graphicFrame>
        <p:nvGraphicFramePr>
          <p:cNvPr id="17412" name="Object 10"/>
          <p:cNvGraphicFramePr>
            <a:graphicFrameLocks noChangeAspect="1"/>
          </p:cNvGraphicFramePr>
          <p:nvPr/>
        </p:nvGraphicFramePr>
        <p:xfrm>
          <a:off x="7353300" y="5410200"/>
          <a:ext cx="1790700" cy="1096963"/>
        </p:xfrm>
        <a:graphic>
          <a:graphicData uri="http://schemas.openxmlformats.org/presentationml/2006/ole">
            <mc:AlternateContent xmlns:mc="http://schemas.openxmlformats.org/markup-compatibility/2006">
              <mc:Choice xmlns:v="urn:schemas-microsoft-com:vml" Requires="v">
                <p:oleObj spid="_x0000_s17440" name="Equation" r:id="rId7" imgW="812520" imgH="495000" progId="Equation.DSMT4">
                  <p:embed/>
                </p:oleObj>
              </mc:Choice>
              <mc:Fallback>
                <p:oleObj name="Equation" r:id="rId7" imgW="812520" imgH="4950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3300" y="5410200"/>
                        <a:ext cx="1790700"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5"/>
          <p:cNvGraphicFramePr>
            <a:graphicFrameLocks noChangeAspect="1"/>
          </p:cNvGraphicFramePr>
          <p:nvPr/>
        </p:nvGraphicFramePr>
        <p:xfrm>
          <a:off x="-609600" y="-533400"/>
          <a:ext cx="8305800" cy="5068888"/>
        </p:xfrm>
        <a:graphic>
          <a:graphicData uri="http://schemas.openxmlformats.org/presentationml/2006/ole">
            <mc:AlternateContent xmlns:mc="http://schemas.openxmlformats.org/markup-compatibility/2006">
              <mc:Choice xmlns:v="urn:schemas-microsoft-com:vml" Requires="v">
                <p:oleObj spid="_x0000_s18462" name="KGPlot" r:id="rId3" imgW="7010280" imgH="4279680" progId="KGraph_Plot">
                  <p:embed/>
                </p:oleObj>
              </mc:Choice>
              <mc:Fallback>
                <p:oleObj name="KGPlot" r:id="rId3" imgW="7010280" imgH="4279680" progId="KGraph_Plo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533400"/>
                        <a:ext cx="8305800" cy="506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Text Box 6"/>
          <p:cNvSpPr txBox="1">
            <a:spLocks noChangeArrowheads="1"/>
          </p:cNvSpPr>
          <p:nvPr/>
        </p:nvSpPr>
        <p:spPr bwMode="auto">
          <a:xfrm>
            <a:off x="5029200" y="1981200"/>
            <a:ext cx="3095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l</a:t>
            </a:r>
          </a:p>
        </p:txBody>
      </p:sp>
      <p:sp>
        <p:nvSpPr>
          <p:cNvPr id="18437" name="Line 7"/>
          <p:cNvSpPr>
            <a:spLocks noChangeShapeType="1"/>
          </p:cNvSpPr>
          <p:nvPr/>
        </p:nvSpPr>
        <p:spPr bwMode="auto">
          <a:xfrm flipV="1">
            <a:off x="3505200" y="2971800"/>
            <a:ext cx="0" cy="3048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38" name="Text Box 8"/>
          <p:cNvSpPr txBox="1">
            <a:spLocks noChangeArrowheads="1"/>
          </p:cNvSpPr>
          <p:nvPr/>
        </p:nvSpPr>
        <p:spPr bwMode="auto">
          <a:xfrm>
            <a:off x="3657600" y="2895600"/>
            <a:ext cx="5857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D</a:t>
            </a:r>
            <a:r>
              <a:rPr lang="en-US" sz="1800">
                <a:latin typeface="Arial Unicode MS" pitchFamily="34" charset="-128"/>
                <a:ea typeface="Arial Unicode MS" pitchFamily="34" charset="-128"/>
                <a:cs typeface="Arial Unicode MS" pitchFamily="34" charset="-128"/>
              </a:rPr>
              <a:t>G</a:t>
            </a:r>
            <a:r>
              <a:rPr lang="en-US" sz="1800" baseline="30000">
                <a:latin typeface="Arial Unicode MS" pitchFamily="34" charset="-128"/>
                <a:ea typeface="Arial Unicode MS" pitchFamily="34" charset="-128"/>
                <a:cs typeface="Arial Unicode MS" pitchFamily="34" charset="-128"/>
              </a:rPr>
              <a:t>1</a:t>
            </a:r>
          </a:p>
        </p:txBody>
      </p:sp>
      <p:sp>
        <p:nvSpPr>
          <p:cNvPr id="18439" name="Text Box 9"/>
          <p:cNvSpPr txBox="1">
            <a:spLocks noChangeArrowheads="1"/>
          </p:cNvSpPr>
          <p:nvPr/>
        </p:nvSpPr>
        <p:spPr bwMode="auto">
          <a:xfrm>
            <a:off x="6148388" y="3352800"/>
            <a:ext cx="116681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latin typeface="Symbol" pitchFamily="18" charset="2"/>
              </a:rPr>
              <a:t>D</a:t>
            </a:r>
            <a:r>
              <a:rPr lang="en-US" sz="1800">
                <a:latin typeface="Arial Unicode MS" pitchFamily="34" charset="-128"/>
                <a:ea typeface="Arial Unicode MS" pitchFamily="34" charset="-128"/>
                <a:cs typeface="Arial Unicode MS" pitchFamily="34" charset="-128"/>
              </a:rPr>
              <a:t>G</a:t>
            </a:r>
            <a:r>
              <a:rPr lang="en-US" sz="1800" baseline="30000">
                <a:latin typeface="Arial Unicode MS" pitchFamily="34" charset="-128"/>
                <a:ea typeface="Arial Unicode MS" pitchFamily="34" charset="-128"/>
                <a:cs typeface="Arial Unicode MS" pitchFamily="34" charset="-128"/>
              </a:rPr>
              <a:t>0</a:t>
            </a:r>
            <a:r>
              <a:rPr lang="en-US" sz="1800">
                <a:latin typeface="Arial Unicode MS" pitchFamily="34" charset="-128"/>
                <a:ea typeface="Arial Unicode MS" pitchFamily="34" charset="-128"/>
                <a:cs typeface="Arial Unicode MS" pitchFamily="34" charset="-128"/>
              </a:rPr>
              <a:t>=E</a:t>
            </a:r>
            <a:r>
              <a:rPr lang="en-US" sz="1800" baseline="-25000">
                <a:latin typeface="Arial Unicode MS" pitchFamily="34" charset="-128"/>
                <a:ea typeface="Arial Unicode MS" pitchFamily="34" charset="-128"/>
                <a:cs typeface="Arial Unicode MS" pitchFamily="34" charset="-128"/>
              </a:rPr>
              <a:t>i</a:t>
            </a:r>
            <a:r>
              <a:rPr lang="en-US" sz="1800">
                <a:latin typeface="Arial Unicode MS" pitchFamily="34" charset="-128"/>
                <a:ea typeface="Arial Unicode MS" pitchFamily="34" charset="-128"/>
                <a:cs typeface="Arial Unicode MS" pitchFamily="34" charset="-128"/>
              </a:rPr>
              <a:t>-E</a:t>
            </a:r>
            <a:r>
              <a:rPr lang="en-US" sz="1800" baseline="-25000">
                <a:latin typeface="Arial Unicode MS" pitchFamily="34" charset="-128"/>
                <a:ea typeface="Arial Unicode MS" pitchFamily="34" charset="-128"/>
                <a:cs typeface="Arial Unicode MS" pitchFamily="34" charset="-128"/>
              </a:rPr>
              <a:t>j</a:t>
            </a:r>
          </a:p>
        </p:txBody>
      </p:sp>
      <p:sp>
        <p:nvSpPr>
          <p:cNvPr id="18440" name="Line 10"/>
          <p:cNvSpPr>
            <a:spLocks noChangeShapeType="1"/>
          </p:cNvSpPr>
          <p:nvPr/>
        </p:nvSpPr>
        <p:spPr bwMode="auto">
          <a:xfrm flipV="1">
            <a:off x="6096000" y="32766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41" name="Text Box 11"/>
          <p:cNvSpPr txBox="1">
            <a:spLocks noChangeArrowheads="1"/>
          </p:cNvSpPr>
          <p:nvPr/>
        </p:nvSpPr>
        <p:spPr bwMode="auto">
          <a:xfrm>
            <a:off x="2551113" y="3900488"/>
            <a:ext cx="34448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r>
              <a:rPr lang="en-US" sz="1800" baseline="-25000"/>
              <a:t>i</a:t>
            </a:r>
          </a:p>
        </p:txBody>
      </p:sp>
      <p:sp>
        <p:nvSpPr>
          <p:cNvPr id="18442" name="Text Box 12"/>
          <p:cNvSpPr txBox="1">
            <a:spLocks noChangeArrowheads="1"/>
          </p:cNvSpPr>
          <p:nvPr/>
        </p:nvSpPr>
        <p:spPr bwMode="auto">
          <a:xfrm>
            <a:off x="4768850" y="3886200"/>
            <a:ext cx="3444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r>
              <a:rPr lang="en-US" sz="1800" baseline="-25000"/>
              <a:t>j</a:t>
            </a:r>
          </a:p>
        </p:txBody>
      </p:sp>
      <p:sp>
        <p:nvSpPr>
          <p:cNvPr id="18443" name="Text Box 13"/>
          <p:cNvSpPr txBox="1">
            <a:spLocks noChangeArrowheads="1"/>
          </p:cNvSpPr>
          <p:nvPr/>
        </p:nvSpPr>
        <p:spPr bwMode="auto">
          <a:xfrm>
            <a:off x="3352800" y="3810000"/>
            <a:ext cx="3873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q</a:t>
            </a:r>
            <a:r>
              <a:rPr lang="en-US" sz="1800" baseline="-25000"/>
              <a:t>c</a:t>
            </a:r>
          </a:p>
        </p:txBody>
      </p:sp>
      <p:sp>
        <p:nvSpPr>
          <p:cNvPr id="18444" name="Line 14"/>
          <p:cNvSpPr>
            <a:spLocks noChangeShapeType="1"/>
          </p:cNvSpPr>
          <p:nvPr/>
        </p:nvSpPr>
        <p:spPr bwMode="auto">
          <a:xfrm flipV="1">
            <a:off x="2743200" y="1600200"/>
            <a:ext cx="0" cy="22860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445" name="Text Box 15"/>
          <p:cNvSpPr txBox="1">
            <a:spLocks noChangeArrowheads="1"/>
          </p:cNvSpPr>
          <p:nvPr/>
        </p:nvSpPr>
        <p:spPr bwMode="auto">
          <a:xfrm>
            <a:off x="2362200" y="2514600"/>
            <a:ext cx="30956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latin typeface="Symbol" pitchFamily="18" charset="2"/>
              </a:rPr>
              <a:t>l</a:t>
            </a:r>
          </a:p>
        </p:txBody>
      </p:sp>
      <p:sp>
        <p:nvSpPr>
          <p:cNvPr id="18446" name="Text Box 16"/>
          <p:cNvSpPr txBox="1">
            <a:spLocks noChangeArrowheads="1"/>
          </p:cNvSpPr>
          <p:nvPr/>
        </p:nvSpPr>
        <p:spPr bwMode="auto">
          <a:xfrm>
            <a:off x="685800" y="0"/>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800"/>
              <a:t>Effect of disorder or applied electric field on the two molecule system:</a:t>
            </a:r>
            <a:r>
              <a:rPr lang="he-IL" sz="1800"/>
              <a:t> </a:t>
            </a:r>
            <a:endParaRPr lang="en-US" sz="1800"/>
          </a:p>
        </p:txBody>
      </p:sp>
      <p:sp>
        <p:nvSpPr>
          <p:cNvPr id="18447" name="Line 17"/>
          <p:cNvSpPr>
            <a:spLocks noChangeShapeType="1"/>
          </p:cNvSpPr>
          <p:nvPr/>
        </p:nvSpPr>
        <p:spPr bwMode="auto">
          <a:xfrm flipV="1">
            <a:off x="4938713" y="1066800"/>
            <a:ext cx="0" cy="22860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aphicFrame>
        <p:nvGraphicFramePr>
          <p:cNvPr id="18435" name="Object 18"/>
          <p:cNvGraphicFramePr>
            <a:graphicFrameLocks noChangeAspect="1"/>
          </p:cNvGraphicFramePr>
          <p:nvPr/>
        </p:nvGraphicFramePr>
        <p:xfrm>
          <a:off x="609600" y="4899025"/>
          <a:ext cx="7918450" cy="1349375"/>
        </p:xfrm>
        <a:graphic>
          <a:graphicData uri="http://schemas.openxmlformats.org/presentationml/2006/ole">
            <mc:AlternateContent xmlns:mc="http://schemas.openxmlformats.org/markup-compatibility/2006">
              <mc:Choice xmlns:v="urn:schemas-microsoft-com:vml" Requires="v">
                <p:oleObj spid="_x0000_s18463" name="Equation" r:id="rId5" imgW="3593880" imgH="609480" progId="Equation.DSMT4">
                  <p:embed/>
                </p:oleObj>
              </mc:Choice>
              <mc:Fallback>
                <p:oleObj name="Equation" r:id="rId5" imgW="3593880" imgH="609480" progId="Equation.DSMT4">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899025"/>
                        <a:ext cx="7918450" cy="134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166688" y="914400"/>
            <a:ext cx="4405312" cy="2971800"/>
            <a:chOff x="105" y="576"/>
            <a:chExt cx="2775" cy="1872"/>
          </a:xfrm>
        </p:grpSpPr>
        <p:sp>
          <p:nvSpPr>
            <p:cNvPr id="59426" name="Text Box 3"/>
            <p:cNvSpPr txBox="1">
              <a:spLocks noChangeArrowheads="1"/>
            </p:cNvSpPr>
            <p:nvPr/>
          </p:nvSpPr>
          <p:spPr bwMode="auto">
            <a:xfrm>
              <a:off x="639" y="576"/>
              <a:ext cx="2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b="1">
                  <a:latin typeface="Times New Roman" pitchFamily="18" charset="0"/>
                </a:rPr>
                <a:t>Gaussian Distribution of States</a:t>
              </a:r>
              <a:endParaRPr lang="en-US">
                <a:latin typeface="Times New Roman" pitchFamily="18" charset="0"/>
              </a:endParaRPr>
            </a:p>
          </p:txBody>
        </p:sp>
        <p:pic>
          <p:nvPicPr>
            <p:cNvPr id="594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 y="1008"/>
              <a:ext cx="1346" cy="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9428" name="Line 5"/>
            <p:cNvSpPr>
              <a:spLocks noChangeShapeType="1"/>
            </p:cNvSpPr>
            <p:nvPr/>
          </p:nvSpPr>
          <p:spPr bwMode="auto">
            <a:xfrm flipV="1">
              <a:off x="399" y="816"/>
              <a:ext cx="0" cy="1632"/>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59429" name="Text Box 6"/>
            <p:cNvSpPr txBox="1">
              <a:spLocks noChangeArrowheads="1"/>
            </p:cNvSpPr>
            <p:nvPr/>
          </p:nvSpPr>
          <p:spPr bwMode="auto">
            <a:xfrm>
              <a:off x="105" y="74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1800">
                  <a:latin typeface="Times New Roman" pitchFamily="18" charset="0"/>
                </a:rPr>
                <a:t>E</a:t>
              </a:r>
            </a:p>
          </p:txBody>
        </p:sp>
        <p:sp>
          <p:nvSpPr>
            <p:cNvPr id="59430" name="Line 7"/>
            <p:cNvSpPr>
              <a:spLocks noChangeShapeType="1"/>
            </p:cNvSpPr>
            <p:nvPr/>
          </p:nvSpPr>
          <p:spPr bwMode="auto">
            <a:xfrm>
              <a:off x="783" y="2112"/>
              <a:ext cx="144" cy="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1" name="Line 8"/>
            <p:cNvSpPr>
              <a:spLocks noChangeShapeType="1"/>
            </p:cNvSpPr>
            <p:nvPr/>
          </p:nvSpPr>
          <p:spPr bwMode="auto">
            <a:xfrm>
              <a:off x="879" y="2016"/>
              <a:ext cx="144" cy="0"/>
            </a:xfrm>
            <a:prstGeom prst="line">
              <a:avLst/>
            </a:prstGeom>
            <a:noFill/>
            <a:ln w="25400">
              <a:solidFill>
                <a:srgbClr val="99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2" name="Line 9"/>
            <p:cNvSpPr>
              <a:spLocks noChangeShapeType="1"/>
            </p:cNvSpPr>
            <p:nvPr/>
          </p:nvSpPr>
          <p:spPr bwMode="auto">
            <a:xfrm>
              <a:off x="1071" y="1968"/>
              <a:ext cx="144"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3" name="Line 10"/>
            <p:cNvSpPr>
              <a:spLocks noChangeShapeType="1"/>
            </p:cNvSpPr>
            <p:nvPr/>
          </p:nvSpPr>
          <p:spPr bwMode="auto">
            <a:xfrm>
              <a:off x="1263" y="1920"/>
              <a:ext cx="144"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4" name="Line 11"/>
            <p:cNvSpPr>
              <a:spLocks noChangeShapeType="1"/>
            </p:cNvSpPr>
            <p:nvPr/>
          </p:nvSpPr>
          <p:spPr bwMode="auto">
            <a:xfrm>
              <a:off x="1119" y="1872"/>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5" name="Line 12"/>
            <p:cNvSpPr>
              <a:spLocks noChangeShapeType="1"/>
            </p:cNvSpPr>
            <p:nvPr/>
          </p:nvSpPr>
          <p:spPr bwMode="auto">
            <a:xfrm>
              <a:off x="927" y="1824"/>
              <a:ext cx="144"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6" name="Line 13"/>
            <p:cNvSpPr>
              <a:spLocks noChangeShapeType="1"/>
            </p:cNvSpPr>
            <p:nvPr/>
          </p:nvSpPr>
          <p:spPr bwMode="auto">
            <a:xfrm>
              <a:off x="783" y="1920"/>
              <a:ext cx="14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7" name="Line 14"/>
            <p:cNvSpPr>
              <a:spLocks noChangeShapeType="1"/>
            </p:cNvSpPr>
            <p:nvPr/>
          </p:nvSpPr>
          <p:spPr bwMode="auto">
            <a:xfrm>
              <a:off x="1215" y="1776"/>
              <a:ext cx="144" cy="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8" name="Line 15"/>
            <p:cNvSpPr>
              <a:spLocks noChangeShapeType="1"/>
            </p:cNvSpPr>
            <p:nvPr/>
          </p:nvSpPr>
          <p:spPr bwMode="auto">
            <a:xfrm>
              <a:off x="1407" y="1728"/>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39" name="Line 16"/>
            <p:cNvSpPr>
              <a:spLocks noChangeShapeType="1"/>
            </p:cNvSpPr>
            <p:nvPr/>
          </p:nvSpPr>
          <p:spPr bwMode="auto">
            <a:xfrm>
              <a:off x="1503" y="182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0" name="Line 17"/>
            <p:cNvSpPr>
              <a:spLocks noChangeShapeType="1"/>
            </p:cNvSpPr>
            <p:nvPr/>
          </p:nvSpPr>
          <p:spPr bwMode="auto">
            <a:xfrm>
              <a:off x="1647" y="1728"/>
              <a:ext cx="144" cy="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1" name="Line 18"/>
            <p:cNvSpPr>
              <a:spLocks noChangeShapeType="1"/>
            </p:cNvSpPr>
            <p:nvPr/>
          </p:nvSpPr>
          <p:spPr bwMode="auto">
            <a:xfrm>
              <a:off x="879" y="1680"/>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2" name="Line 19"/>
            <p:cNvSpPr>
              <a:spLocks noChangeShapeType="1"/>
            </p:cNvSpPr>
            <p:nvPr/>
          </p:nvSpPr>
          <p:spPr bwMode="auto">
            <a:xfrm>
              <a:off x="1743" y="1824"/>
              <a:ext cx="144" cy="0"/>
            </a:xfrm>
            <a:prstGeom prst="line">
              <a:avLst/>
            </a:prstGeom>
            <a:noFill/>
            <a:ln w="25400">
              <a:solidFill>
                <a:srgbClr val="99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3" name="Line 20"/>
            <p:cNvSpPr>
              <a:spLocks noChangeShapeType="1"/>
            </p:cNvSpPr>
            <p:nvPr/>
          </p:nvSpPr>
          <p:spPr bwMode="auto">
            <a:xfrm>
              <a:off x="1119" y="1584"/>
              <a:ext cx="144"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4" name="Line 21"/>
            <p:cNvSpPr>
              <a:spLocks noChangeShapeType="1"/>
            </p:cNvSpPr>
            <p:nvPr/>
          </p:nvSpPr>
          <p:spPr bwMode="auto">
            <a:xfrm>
              <a:off x="1359" y="158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9445" name="Line 22"/>
            <p:cNvSpPr>
              <a:spLocks noChangeShapeType="1"/>
            </p:cNvSpPr>
            <p:nvPr/>
          </p:nvSpPr>
          <p:spPr bwMode="auto">
            <a:xfrm flipH="1">
              <a:off x="879" y="2256"/>
              <a:ext cx="816" cy="0"/>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9446" name="Text Box 23"/>
            <p:cNvSpPr txBox="1">
              <a:spLocks noChangeArrowheads="1"/>
            </p:cNvSpPr>
            <p:nvPr/>
          </p:nvSpPr>
          <p:spPr bwMode="auto">
            <a:xfrm>
              <a:off x="1686" y="2112"/>
              <a:ext cx="7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2400">
                  <a:solidFill>
                    <a:srgbClr val="9900CC"/>
                  </a:solidFill>
                  <a:latin typeface="Times New Roman" pitchFamily="18" charset="0"/>
                </a:rPr>
                <a:t>10</a:t>
              </a:r>
              <a:r>
                <a:rPr lang="en-US" sz="2400" baseline="30000">
                  <a:solidFill>
                    <a:srgbClr val="9900CC"/>
                  </a:solidFill>
                  <a:latin typeface="Times New Roman" pitchFamily="18" charset="0"/>
                </a:rPr>
                <a:t>17</a:t>
              </a:r>
              <a:r>
                <a:rPr lang="en-US" sz="2400">
                  <a:solidFill>
                    <a:srgbClr val="9900CC"/>
                  </a:solidFill>
                  <a:latin typeface="Times New Roman" pitchFamily="18" charset="0"/>
                </a:rPr>
                <a:t>cm</a:t>
              </a:r>
              <a:r>
                <a:rPr lang="en-US" sz="2400" baseline="30000">
                  <a:solidFill>
                    <a:srgbClr val="9900CC"/>
                  </a:solidFill>
                  <a:latin typeface="Times New Roman" pitchFamily="18" charset="0"/>
                </a:rPr>
                <a:t>-3</a:t>
              </a:r>
              <a:endParaRPr lang="en-US" sz="2400">
                <a:solidFill>
                  <a:srgbClr val="9900CC"/>
                </a:solidFill>
                <a:latin typeface="Times New Roman" pitchFamily="18" charset="0"/>
              </a:endParaRPr>
            </a:p>
          </p:txBody>
        </p:sp>
        <p:sp>
          <p:nvSpPr>
            <p:cNvPr id="59447" name="Line 24"/>
            <p:cNvSpPr>
              <a:spLocks noChangeShapeType="1"/>
            </p:cNvSpPr>
            <p:nvPr/>
          </p:nvSpPr>
          <p:spPr bwMode="auto">
            <a:xfrm flipH="1">
              <a:off x="1191" y="2072"/>
              <a:ext cx="81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59448" name="Text Box 25"/>
            <p:cNvSpPr txBox="1">
              <a:spLocks noChangeArrowheads="1"/>
            </p:cNvSpPr>
            <p:nvPr/>
          </p:nvSpPr>
          <p:spPr bwMode="auto">
            <a:xfrm>
              <a:off x="1998" y="1928"/>
              <a:ext cx="7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2400">
                  <a:solidFill>
                    <a:schemeClr val="accent2"/>
                  </a:solidFill>
                  <a:latin typeface="Times New Roman" pitchFamily="18" charset="0"/>
                </a:rPr>
                <a:t>10</a:t>
              </a:r>
              <a:r>
                <a:rPr lang="en-US" sz="2400" baseline="30000">
                  <a:solidFill>
                    <a:schemeClr val="accent2"/>
                  </a:solidFill>
                  <a:latin typeface="Times New Roman" pitchFamily="18" charset="0"/>
                </a:rPr>
                <a:t>18</a:t>
              </a:r>
              <a:r>
                <a:rPr lang="en-US" sz="2400">
                  <a:solidFill>
                    <a:schemeClr val="accent2"/>
                  </a:solidFill>
                  <a:latin typeface="Times New Roman" pitchFamily="18" charset="0"/>
                </a:rPr>
                <a:t>cm</a:t>
              </a:r>
              <a:r>
                <a:rPr lang="en-US" sz="2400" baseline="30000">
                  <a:solidFill>
                    <a:schemeClr val="accent2"/>
                  </a:solidFill>
                  <a:latin typeface="Times New Roman" pitchFamily="18" charset="0"/>
                </a:rPr>
                <a:t>-3</a:t>
              </a:r>
              <a:endParaRPr lang="en-US" sz="2400">
                <a:solidFill>
                  <a:schemeClr val="accent2"/>
                </a:solidFill>
                <a:latin typeface="Times New Roman" pitchFamily="18" charset="0"/>
              </a:endParaRPr>
            </a:p>
          </p:txBody>
        </p:sp>
      </p:grpSp>
      <p:sp>
        <p:nvSpPr>
          <p:cNvPr id="59395" name="Text Box 26"/>
          <p:cNvSpPr txBox="1">
            <a:spLocks noChangeArrowheads="1"/>
          </p:cNvSpPr>
          <p:nvPr/>
        </p:nvSpPr>
        <p:spPr bwMode="auto">
          <a:xfrm>
            <a:off x="1828800" y="39688"/>
            <a:ext cx="5826467"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dirty="0" smtClean="0"/>
              <a:t>Let’s consider a system characterized by:</a:t>
            </a:r>
            <a:endParaRPr lang="en-US" sz="2400" dirty="0"/>
          </a:p>
        </p:txBody>
      </p:sp>
      <p:grpSp>
        <p:nvGrpSpPr>
          <p:cNvPr id="59396" name="Group 27"/>
          <p:cNvGrpSpPr>
            <a:grpSpLocks/>
          </p:cNvGrpSpPr>
          <p:nvPr/>
        </p:nvGrpSpPr>
        <p:grpSpPr bwMode="auto">
          <a:xfrm>
            <a:off x="4724400" y="2286000"/>
            <a:ext cx="4017963" cy="4240212"/>
            <a:chOff x="2975" y="1649"/>
            <a:chExt cx="2531" cy="2671"/>
          </a:xfrm>
        </p:grpSpPr>
        <p:grpSp>
          <p:nvGrpSpPr>
            <p:cNvPr id="59397" name="Group 28"/>
            <p:cNvGrpSpPr>
              <a:grpSpLocks/>
            </p:cNvGrpSpPr>
            <p:nvPr/>
          </p:nvGrpSpPr>
          <p:grpSpPr bwMode="auto">
            <a:xfrm>
              <a:off x="2975" y="1649"/>
              <a:ext cx="2531" cy="2671"/>
              <a:chOff x="2975" y="1649"/>
              <a:chExt cx="2531" cy="2671"/>
            </a:xfrm>
          </p:grpSpPr>
          <p:sp>
            <p:nvSpPr>
              <p:cNvPr id="59423" name="Text Box 29"/>
              <p:cNvSpPr txBox="1">
                <a:spLocks noChangeArrowheads="1"/>
              </p:cNvSpPr>
              <p:nvPr/>
            </p:nvSpPr>
            <p:spPr bwMode="auto">
              <a:xfrm>
                <a:off x="3957" y="3916"/>
                <a:ext cx="6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eaLnBrk="1" hangingPunct="1">
                  <a:spcBef>
                    <a:spcPct val="50000"/>
                  </a:spcBef>
                </a:pPr>
                <a:r>
                  <a:rPr lang="en-US" sz="3600" b="1">
                    <a:latin typeface="Times New Roman" pitchFamily="18" charset="0"/>
                  </a:rPr>
                  <a:t>x</a:t>
                </a:r>
              </a:p>
            </p:txBody>
          </p:sp>
          <p:sp>
            <p:nvSpPr>
              <p:cNvPr id="59424" name="Text Box 30"/>
              <p:cNvSpPr txBox="1">
                <a:spLocks noChangeArrowheads="1"/>
              </p:cNvSpPr>
              <p:nvPr/>
            </p:nvSpPr>
            <p:spPr bwMode="auto">
              <a:xfrm>
                <a:off x="2975" y="2634"/>
                <a:ext cx="67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spcBef>
                    <a:spcPct val="50000"/>
                  </a:spcBef>
                </a:pPr>
                <a:r>
                  <a:rPr lang="en-US" sz="4400" b="1" i="1">
                    <a:latin typeface="Symbol" pitchFamily="18" charset="2"/>
                  </a:rPr>
                  <a:t>e</a:t>
                </a:r>
              </a:p>
            </p:txBody>
          </p:sp>
          <p:sp>
            <p:nvSpPr>
              <p:cNvPr id="59425" name="Rectangle 31"/>
              <p:cNvSpPr>
                <a:spLocks noChangeArrowheads="1"/>
              </p:cNvSpPr>
              <p:nvPr/>
            </p:nvSpPr>
            <p:spPr bwMode="auto">
              <a:xfrm>
                <a:off x="3413" y="1649"/>
                <a:ext cx="2093" cy="2280"/>
              </a:xfrm>
              <a:prstGeom prst="rect">
                <a:avLst/>
              </a:prstGeom>
              <a:solidFill>
                <a:schemeClr val="bg1"/>
              </a:solidFill>
              <a:ln w="38100">
                <a:solidFill>
                  <a:schemeClr val="tx1"/>
                </a:solidFill>
                <a:miter lim="800000"/>
                <a:headEnd/>
                <a:tailEnd/>
              </a:ln>
            </p:spPr>
            <p:txBody>
              <a:bodyPr wrap="none" anchor="ctr"/>
              <a:lstStyle/>
              <a:p>
                <a:endParaRPr lang="en-US"/>
              </a:p>
            </p:txBody>
          </p:sp>
        </p:grpSp>
        <p:grpSp>
          <p:nvGrpSpPr>
            <p:cNvPr id="59398" name="Group 32"/>
            <p:cNvGrpSpPr>
              <a:grpSpLocks/>
            </p:cNvGrpSpPr>
            <p:nvPr/>
          </p:nvGrpSpPr>
          <p:grpSpPr bwMode="auto">
            <a:xfrm>
              <a:off x="3495" y="2015"/>
              <a:ext cx="1889" cy="1791"/>
              <a:chOff x="3495" y="2015"/>
              <a:chExt cx="1889" cy="1791"/>
            </a:xfrm>
          </p:grpSpPr>
          <p:sp>
            <p:nvSpPr>
              <p:cNvPr id="59399" name="Line 33"/>
              <p:cNvSpPr>
                <a:spLocks noChangeShapeType="1"/>
              </p:cNvSpPr>
              <p:nvPr/>
            </p:nvSpPr>
            <p:spPr bwMode="auto">
              <a:xfrm>
                <a:off x="3495" y="329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0" name="Line 34"/>
              <p:cNvSpPr>
                <a:spLocks noChangeShapeType="1"/>
              </p:cNvSpPr>
              <p:nvPr/>
            </p:nvSpPr>
            <p:spPr bwMode="auto">
              <a:xfrm>
                <a:off x="3591" y="3393"/>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1" name="Line 35"/>
              <p:cNvSpPr>
                <a:spLocks noChangeShapeType="1"/>
              </p:cNvSpPr>
              <p:nvPr/>
            </p:nvSpPr>
            <p:spPr bwMode="auto">
              <a:xfrm>
                <a:off x="3695" y="294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2" name="Line 36"/>
              <p:cNvSpPr>
                <a:spLocks noChangeShapeType="1"/>
              </p:cNvSpPr>
              <p:nvPr/>
            </p:nvSpPr>
            <p:spPr bwMode="auto">
              <a:xfrm>
                <a:off x="3808" y="3090"/>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3" name="Line 37"/>
              <p:cNvSpPr>
                <a:spLocks noChangeShapeType="1"/>
              </p:cNvSpPr>
              <p:nvPr/>
            </p:nvSpPr>
            <p:spPr bwMode="auto">
              <a:xfrm>
                <a:off x="3506" y="286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4" name="Line 38"/>
              <p:cNvSpPr>
                <a:spLocks noChangeShapeType="1"/>
              </p:cNvSpPr>
              <p:nvPr/>
            </p:nvSpPr>
            <p:spPr bwMode="auto">
              <a:xfrm>
                <a:off x="3902" y="2958"/>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5" name="Line 39"/>
              <p:cNvSpPr>
                <a:spLocks noChangeShapeType="1"/>
              </p:cNvSpPr>
              <p:nvPr/>
            </p:nvSpPr>
            <p:spPr bwMode="auto">
              <a:xfrm>
                <a:off x="4079" y="2818"/>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6" name="Line 40"/>
              <p:cNvSpPr>
                <a:spLocks noChangeShapeType="1"/>
              </p:cNvSpPr>
              <p:nvPr/>
            </p:nvSpPr>
            <p:spPr bwMode="auto">
              <a:xfrm>
                <a:off x="4224" y="247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7" name="Line 41"/>
              <p:cNvSpPr>
                <a:spLocks noChangeShapeType="1"/>
              </p:cNvSpPr>
              <p:nvPr/>
            </p:nvSpPr>
            <p:spPr bwMode="auto">
              <a:xfrm>
                <a:off x="4369" y="380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8" name="Line 42"/>
              <p:cNvSpPr>
                <a:spLocks noChangeShapeType="1"/>
              </p:cNvSpPr>
              <p:nvPr/>
            </p:nvSpPr>
            <p:spPr bwMode="auto">
              <a:xfrm>
                <a:off x="4213" y="328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09" name="Line 43"/>
              <p:cNvSpPr>
                <a:spLocks noChangeShapeType="1"/>
              </p:cNvSpPr>
              <p:nvPr/>
            </p:nvSpPr>
            <p:spPr bwMode="auto">
              <a:xfrm>
                <a:off x="4284" y="299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0" name="Line 44"/>
              <p:cNvSpPr>
                <a:spLocks noChangeShapeType="1"/>
              </p:cNvSpPr>
              <p:nvPr/>
            </p:nvSpPr>
            <p:spPr bwMode="auto">
              <a:xfrm>
                <a:off x="4388" y="313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1" name="Line 45"/>
              <p:cNvSpPr>
                <a:spLocks noChangeShapeType="1"/>
              </p:cNvSpPr>
              <p:nvPr/>
            </p:nvSpPr>
            <p:spPr bwMode="auto">
              <a:xfrm>
                <a:off x="4655" y="201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2" name="Line 46"/>
              <p:cNvSpPr>
                <a:spLocks noChangeShapeType="1"/>
              </p:cNvSpPr>
              <p:nvPr/>
            </p:nvSpPr>
            <p:spPr bwMode="auto">
              <a:xfrm>
                <a:off x="4524" y="350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3" name="Line 47"/>
              <p:cNvSpPr>
                <a:spLocks noChangeShapeType="1"/>
              </p:cNvSpPr>
              <p:nvPr/>
            </p:nvSpPr>
            <p:spPr bwMode="auto">
              <a:xfrm>
                <a:off x="4571" y="292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4" name="Line 48"/>
              <p:cNvSpPr>
                <a:spLocks noChangeShapeType="1"/>
              </p:cNvSpPr>
              <p:nvPr/>
            </p:nvSpPr>
            <p:spPr bwMode="auto">
              <a:xfrm>
                <a:off x="4667" y="3025"/>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5" name="Line 49"/>
              <p:cNvSpPr>
                <a:spLocks noChangeShapeType="1"/>
              </p:cNvSpPr>
              <p:nvPr/>
            </p:nvSpPr>
            <p:spPr bwMode="auto">
              <a:xfrm>
                <a:off x="4763" y="312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6" name="Line 50"/>
              <p:cNvSpPr>
                <a:spLocks noChangeShapeType="1"/>
              </p:cNvSpPr>
              <p:nvPr/>
            </p:nvSpPr>
            <p:spPr bwMode="auto">
              <a:xfrm>
                <a:off x="4891" y="294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7" name="Line 51"/>
              <p:cNvSpPr>
                <a:spLocks noChangeShapeType="1"/>
              </p:cNvSpPr>
              <p:nvPr/>
            </p:nvSpPr>
            <p:spPr bwMode="auto">
              <a:xfrm>
                <a:off x="4753" y="2907"/>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8" name="Line 52"/>
              <p:cNvSpPr>
                <a:spLocks noChangeShapeType="1"/>
              </p:cNvSpPr>
              <p:nvPr/>
            </p:nvSpPr>
            <p:spPr bwMode="auto">
              <a:xfrm>
                <a:off x="5051" y="3409"/>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19" name="Line 53"/>
              <p:cNvSpPr>
                <a:spLocks noChangeShapeType="1"/>
              </p:cNvSpPr>
              <p:nvPr/>
            </p:nvSpPr>
            <p:spPr bwMode="auto">
              <a:xfrm>
                <a:off x="5074" y="2532"/>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20" name="Line 54"/>
              <p:cNvSpPr>
                <a:spLocks noChangeShapeType="1"/>
              </p:cNvSpPr>
              <p:nvPr/>
            </p:nvSpPr>
            <p:spPr bwMode="auto">
              <a:xfrm>
                <a:off x="5243" y="3601"/>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21" name="Line 55"/>
              <p:cNvSpPr>
                <a:spLocks noChangeShapeType="1"/>
              </p:cNvSpPr>
              <p:nvPr/>
            </p:nvSpPr>
            <p:spPr bwMode="auto">
              <a:xfrm>
                <a:off x="5303" y="2916"/>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9422" name="Line 56"/>
              <p:cNvSpPr>
                <a:spLocks noChangeShapeType="1"/>
              </p:cNvSpPr>
              <p:nvPr/>
            </p:nvSpPr>
            <p:spPr bwMode="auto">
              <a:xfrm>
                <a:off x="5165" y="2882"/>
                <a:ext cx="81"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title"/>
          </p:nvPr>
        </p:nvSpPr>
        <p:spPr>
          <a:xfrm>
            <a:off x="457200" y="-76200"/>
            <a:ext cx="8229600" cy="868363"/>
          </a:xfrm>
        </p:spPr>
        <p:txBody>
          <a:bodyPr/>
          <a:lstStyle/>
          <a:p>
            <a:pPr eaLnBrk="1" hangingPunct="1"/>
            <a:r>
              <a:rPr lang="en-US" smtClean="0"/>
              <a:t>Detailed Equilibrium</a:t>
            </a:r>
          </a:p>
        </p:txBody>
      </p:sp>
      <p:graphicFrame>
        <p:nvGraphicFramePr>
          <p:cNvPr id="19458" name="Object 5"/>
          <p:cNvGraphicFramePr>
            <a:graphicFrameLocks noChangeAspect="1"/>
          </p:cNvGraphicFramePr>
          <p:nvPr>
            <p:extLst>
              <p:ext uri="{D42A27DB-BD31-4B8C-83A1-F6EECF244321}">
                <p14:modId xmlns:p14="http://schemas.microsoft.com/office/powerpoint/2010/main" val="1639242298"/>
              </p:ext>
            </p:extLst>
          </p:nvPr>
        </p:nvGraphicFramePr>
        <p:xfrm>
          <a:off x="838200" y="762000"/>
          <a:ext cx="5434013" cy="598487"/>
        </p:xfrm>
        <a:graphic>
          <a:graphicData uri="http://schemas.openxmlformats.org/presentationml/2006/ole">
            <mc:AlternateContent xmlns:mc="http://schemas.openxmlformats.org/markup-compatibility/2006">
              <mc:Choice xmlns:v="urn:schemas-microsoft-com:vml" Requires="v">
                <p:oleObj spid="_x0000_s19511" name="Equation" r:id="rId3" imgW="2768400" imgH="304560" progId="Equation.DSMT4">
                  <p:embed/>
                </p:oleObj>
              </mc:Choice>
              <mc:Fallback>
                <p:oleObj name="Equation" r:id="rId3" imgW="2768400" imgH="30456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762000"/>
                        <a:ext cx="5434013"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7"/>
          <p:cNvGraphicFramePr>
            <a:graphicFrameLocks noChangeAspect="1"/>
          </p:cNvGraphicFramePr>
          <p:nvPr>
            <p:extLst>
              <p:ext uri="{D42A27DB-BD31-4B8C-83A1-F6EECF244321}">
                <p14:modId xmlns:p14="http://schemas.microsoft.com/office/powerpoint/2010/main" val="1248123712"/>
              </p:ext>
            </p:extLst>
          </p:nvPr>
        </p:nvGraphicFramePr>
        <p:xfrm>
          <a:off x="1081088" y="2424112"/>
          <a:ext cx="2865437" cy="1138238"/>
        </p:xfrm>
        <a:graphic>
          <a:graphicData uri="http://schemas.openxmlformats.org/presentationml/2006/ole">
            <mc:AlternateContent xmlns:mc="http://schemas.openxmlformats.org/markup-compatibility/2006">
              <mc:Choice xmlns:v="urn:schemas-microsoft-com:vml" Requires="v">
                <p:oleObj spid="_x0000_s19512" name="Equation" r:id="rId5" imgW="1396800" imgH="558720" progId="Equation.DSMT4">
                  <p:embed/>
                </p:oleObj>
              </mc:Choice>
              <mc:Fallback>
                <p:oleObj name="Equation" r:id="rId5" imgW="1396800" imgH="55872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088" y="2424112"/>
                        <a:ext cx="2865437"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9"/>
          <p:cNvGraphicFramePr>
            <a:graphicFrameLocks noChangeAspect="1"/>
          </p:cNvGraphicFramePr>
          <p:nvPr>
            <p:extLst>
              <p:ext uri="{D42A27DB-BD31-4B8C-83A1-F6EECF244321}">
                <p14:modId xmlns:p14="http://schemas.microsoft.com/office/powerpoint/2010/main" val="2161948507"/>
              </p:ext>
            </p:extLst>
          </p:nvPr>
        </p:nvGraphicFramePr>
        <p:xfrm>
          <a:off x="738188" y="1676400"/>
          <a:ext cx="4468812" cy="687387"/>
        </p:xfrm>
        <a:graphic>
          <a:graphicData uri="http://schemas.openxmlformats.org/presentationml/2006/ole">
            <mc:AlternateContent xmlns:mc="http://schemas.openxmlformats.org/markup-compatibility/2006">
              <mc:Choice xmlns:v="urn:schemas-microsoft-com:vml" Requires="v">
                <p:oleObj spid="_x0000_s19513" name="Equation" r:id="rId7" imgW="2247840" imgH="279360" progId="Equation.DSMT4">
                  <p:embed/>
                </p:oleObj>
              </mc:Choice>
              <mc:Fallback>
                <p:oleObj name="Equation" r:id="rId7" imgW="2247840" imgH="27936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188" y="1676400"/>
                        <a:ext cx="4468812"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10"/>
          <p:cNvGraphicFramePr>
            <a:graphicFrameLocks noChangeAspect="1"/>
          </p:cNvGraphicFramePr>
          <p:nvPr>
            <p:extLst>
              <p:ext uri="{D42A27DB-BD31-4B8C-83A1-F6EECF244321}">
                <p14:modId xmlns:p14="http://schemas.microsoft.com/office/powerpoint/2010/main" val="1724418323"/>
              </p:ext>
            </p:extLst>
          </p:nvPr>
        </p:nvGraphicFramePr>
        <p:xfrm>
          <a:off x="1285875" y="3429000"/>
          <a:ext cx="7096125" cy="1266825"/>
        </p:xfrm>
        <a:graphic>
          <a:graphicData uri="http://schemas.openxmlformats.org/presentationml/2006/ole">
            <mc:AlternateContent xmlns:mc="http://schemas.openxmlformats.org/markup-compatibility/2006">
              <mc:Choice xmlns:v="urn:schemas-microsoft-com:vml" Requires="v">
                <p:oleObj spid="_x0000_s19514" name="Equation" r:id="rId9" imgW="3149280" imgH="558720" progId="Equation.DSMT4">
                  <p:embed/>
                </p:oleObj>
              </mc:Choice>
              <mc:Fallback>
                <p:oleObj name="Equation" r:id="rId9" imgW="3149280" imgH="55872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5875" y="3429000"/>
                        <a:ext cx="7096125"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11"/>
          <p:cNvGraphicFramePr>
            <a:graphicFrameLocks noChangeAspect="1"/>
          </p:cNvGraphicFramePr>
          <p:nvPr>
            <p:extLst>
              <p:ext uri="{D42A27DB-BD31-4B8C-83A1-F6EECF244321}">
                <p14:modId xmlns:p14="http://schemas.microsoft.com/office/powerpoint/2010/main" val="565581707"/>
              </p:ext>
            </p:extLst>
          </p:nvPr>
        </p:nvGraphicFramePr>
        <p:xfrm>
          <a:off x="701675" y="4819650"/>
          <a:ext cx="6521450" cy="1106487"/>
        </p:xfrm>
        <a:graphic>
          <a:graphicData uri="http://schemas.openxmlformats.org/presentationml/2006/ole">
            <mc:AlternateContent xmlns:mc="http://schemas.openxmlformats.org/markup-compatibility/2006">
              <mc:Choice xmlns:v="urn:schemas-microsoft-com:vml" Requires="v">
                <p:oleObj spid="_x0000_s19515" name="Equation" r:id="rId11" imgW="3314520" imgH="558720" progId="Equation.DSMT4">
                  <p:embed/>
                </p:oleObj>
              </mc:Choice>
              <mc:Fallback>
                <p:oleObj name="Equation" r:id="rId11" imgW="3314520" imgH="55872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675" y="4819650"/>
                        <a:ext cx="6521450" cy="1106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8" name="Text Box 12"/>
          <p:cNvSpPr txBox="1">
            <a:spLocks noChangeArrowheads="1"/>
          </p:cNvSpPr>
          <p:nvPr/>
        </p:nvSpPr>
        <p:spPr bwMode="auto">
          <a:xfrm>
            <a:off x="11533" y="4572000"/>
            <a:ext cx="1893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b="1" dirty="0" smtClean="0"/>
              <a:t>Another form:</a:t>
            </a:r>
            <a:endParaRPr lang="en-US" b="1" dirty="0"/>
          </a:p>
        </p:txBody>
      </p:sp>
      <p:sp>
        <p:nvSpPr>
          <p:cNvPr id="19469" name="Line 13"/>
          <p:cNvSpPr>
            <a:spLocks noChangeShapeType="1"/>
          </p:cNvSpPr>
          <p:nvPr/>
        </p:nvSpPr>
        <p:spPr bwMode="auto">
          <a:xfrm flipV="1">
            <a:off x="1539875" y="5557837"/>
            <a:ext cx="288925" cy="190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70" name="Text Box 14"/>
          <p:cNvSpPr txBox="1">
            <a:spLocks noChangeArrowheads="1"/>
          </p:cNvSpPr>
          <p:nvPr/>
        </p:nvSpPr>
        <p:spPr bwMode="auto">
          <a:xfrm>
            <a:off x="1371600" y="5638800"/>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1800"/>
              <a:t>P</a:t>
            </a:r>
          </a:p>
        </p:txBody>
      </p:sp>
      <p:sp>
        <p:nvSpPr>
          <p:cNvPr id="2" name="Rectangle 1"/>
          <p:cNvSpPr/>
          <p:nvPr/>
        </p:nvSpPr>
        <p:spPr>
          <a:xfrm>
            <a:off x="11533" y="5943600"/>
            <a:ext cx="9132467" cy="954107"/>
          </a:xfrm>
          <a:prstGeom prst="rect">
            <a:avLst/>
          </a:prstGeom>
        </p:spPr>
        <p:txBody>
          <a:bodyPr wrap="square">
            <a:spAutoFit/>
          </a:bodyPr>
          <a:lstStyle/>
          <a:p>
            <a:pPr marL="285750" indent="-285750" algn="l" rtl="0">
              <a:buFontTx/>
              <a:buChar char="-"/>
            </a:pPr>
            <a:r>
              <a:rPr lang="en-US" sz="1400" dirty="0" smtClean="0"/>
              <a:t>V. </a:t>
            </a:r>
            <a:r>
              <a:rPr lang="en-US" sz="1400" dirty="0" err="1" smtClean="0"/>
              <a:t>Ambegaokar</a:t>
            </a:r>
            <a:r>
              <a:rPr lang="en-US" sz="1400" dirty="0" smtClean="0"/>
              <a:t>, B. I. </a:t>
            </a:r>
            <a:r>
              <a:rPr lang="en-US" sz="1400" dirty="0" err="1" smtClean="0"/>
              <a:t>Halperin</a:t>
            </a:r>
            <a:r>
              <a:rPr lang="en-US" sz="1400" dirty="0" smtClean="0"/>
              <a:t>, and J. S. Langer, "Hopping Conductivity in Disordered Systems," </a:t>
            </a:r>
            <a:r>
              <a:rPr lang="en-US" sz="1400" i="1" dirty="0" smtClean="0"/>
              <a:t>Phys. Rev. B, </a:t>
            </a:r>
            <a:r>
              <a:rPr lang="en-US" sz="1400" i="0" dirty="0" smtClean="0"/>
              <a:t>vol. 4, pp. 2612-&amp;, 1971.</a:t>
            </a:r>
          </a:p>
          <a:p>
            <a:pPr marL="285750" indent="-285750" algn="l" rtl="0">
              <a:buFontTx/>
              <a:buChar char="-"/>
            </a:pPr>
            <a:r>
              <a:rPr lang="en-US" sz="1400" dirty="0"/>
              <a:t> </a:t>
            </a:r>
            <a:r>
              <a:rPr lang="en-US" sz="1400" dirty="0" smtClean="0"/>
              <a:t>A. Miller and E. Abrahams, "Impurity Conduction at Low Concentrations," </a:t>
            </a:r>
            <a:r>
              <a:rPr lang="en-US" sz="1400" i="1" dirty="0" smtClean="0"/>
              <a:t>Phys. Rev., </a:t>
            </a:r>
            <a:r>
              <a:rPr lang="en-US" sz="1400" i="0" dirty="0" smtClean="0"/>
              <a:t>vol. 120, pp. 745-755, 1960.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ChangeAspect="1"/>
          </p:cNvGraphicFramePr>
          <p:nvPr/>
        </p:nvGraphicFramePr>
        <p:xfrm>
          <a:off x="2209800" y="1066800"/>
          <a:ext cx="3200400" cy="881063"/>
        </p:xfrm>
        <a:graphic>
          <a:graphicData uri="http://schemas.openxmlformats.org/presentationml/2006/ole">
            <mc:AlternateContent xmlns:mc="http://schemas.openxmlformats.org/markup-compatibility/2006">
              <mc:Choice xmlns:v="urn:schemas-microsoft-com:vml" Requires="v">
                <p:oleObj spid="_x0000_s20517" r:id="rId3" imgW="1422400" imgH="393700" progId="Equation.3">
                  <p:embed/>
                </p:oleObj>
              </mc:Choice>
              <mc:Fallback>
                <p:oleObj r:id="rId3" imgW="14224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066800"/>
                        <a:ext cx="320040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3" name="Text Box 5"/>
          <p:cNvSpPr txBox="1">
            <a:spLocks noChangeArrowheads="1"/>
          </p:cNvSpPr>
          <p:nvPr/>
        </p:nvSpPr>
        <p:spPr bwMode="auto">
          <a:xfrm>
            <a:off x="838200" y="536575"/>
            <a:ext cx="562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Under which circumstances can we use:</a:t>
            </a:r>
          </a:p>
        </p:txBody>
      </p:sp>
      <p:sp>
        <p:nvSpPr>
          <p:cNvPr id="20484" name="Text Box 6"/>
          <p:cNvSpPr txBox="1">
            <a:spLocks noChangeArrowheads="1"/>
          </p:cNvSpPr>
          <p:nvPr/>
        </p:nvSpPr>
        <p:spPr bwMode="auto">
          <a:xfrm>
            <a:off x="609600" y="1981200"/>
            <a:ext cx="7750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cs typeface="Arial" charset="0"/>
              </a:defRPr>
            </a:lvl1pPr>
            <a:lvl2pPr marL="800100" indent="-34290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buFontTx/>
              <a:buAutoNum type="arabicParenR"/>
            </a:pPr>
            <a:r>
              <a:rPr lang="en-US" sz="2400">
                <a:latin typeface="Symbol" pitchFamily="18" charset="2"/>
              </a:rPr>
              <a:t>m</a:t>
            </a:r>
            <a:r>
              <a:rPr lang="en-US" sz="2400"/>
              <a:t> and D are statistical quantities</a:t>
            </a:r>
          </a:p>
          <a:p>
            <a:pPr lvl="1" algn="l" rtl="0" eaLnBrk="1" hangingPunct="1"/>
            <a:r>
              <a:rPr lang="en-US" sz="2400"/>
              <a:t>A. Statistics has to be well defined</a:t>
            </a:r>
          </a:p>
          <a:p>
            <a:pPr lvl="1" algn="l" rtl="0" eaLnBrk="1" hangingPunct="1"/>
            <a:r>
              <a:rPr lang="en-US" sz="2400"/>
              <a:t>B. Variation in the structure/properties are slow compared to the length scale we are interested in</a:t>
            </a:r>
          </a:p>
        </p:txBody>
      </p:sp>
      <p:grpSp>
        <p:nvGrpSpPr>
          <p:cNvPr id="20485" name="Group 7"/>
          <p:cNvGrpSpPr>
            <a:grpSpLocks/>
          </p:cNvGrpSpPr>
          <p:nvPr/>
        </p:nvGrpSpPr>
        <p:grpSpPr bwMode="auto">
          <a:xfrm>
            <a:off x="0" y="3886200"/>
            <a:ext cx="4405313" cy="2971800"/>
            <a:chOff x="105" y="576"/>
            <a:chExt cx="2775" cy="1872"/>
          </a:xfrm>
        </p:grpSpPr>
        <p:sp>
          <p:nvSpPr>
            <p:cNvPr id="20487" name="Text Box 8"/>
            <p:cNvSpPr txBox="1">
              <a:spLocks noChangeArrowheads="1"/>
            </p:cNvSpPr>
            <p:nvPr/>
          </p:nvSpPr>
          <p:spPr bwMode="auto">
            <a:xfrm>
              <a:off x="639" y="576"/>
              <a:ext cx="2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b="1">
                  <a:latin typeface="Times New Roman" pitchFamily="18" charset="0"/>
                </a:rPr>
                <a:t>Gaussian Distribution of States</a:t>
              </a:r>
              <a:endParaRPr lang="en-US">
                <a:latin typeface="Times New Roman" pitchFamily="18" charset="0"/>
              </a:endParaRPr>
            </a:p>
          </p:txBody>
        </p:sp>
        <p:pic>
          <p:nvPicPr>
            <p:cNvPr id="2048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 y="1008"/>
              <a:ext cx="1346" cy="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0489" name="Line 10"/>
            <p:cNvSpPr>
              <a:spLocks noChangeShapeType="1"/>
            </p:cNvSpPr>
            <p:nvPr/>
          </p:nvSpPr>
          <p:spPr bwMode="auto">
            <a:xfrm flipV="1">
              <a:off x="399" y="816"/>
              <a:ext cx="0" cy="1632"/>
            </a:xfrm>
            <a:prstGeom prst="line">
              <a:avLst/>
            </a:prstGeom>
            <a:noFill/>
            <a:ln w="28575">
              <a:solidFill>
                <a:srgbClr val="00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GB"/>
            </a:p>
          </p:txBody>
        </p:sp>
        <p:sp>
          <p:nvSpPr>
            <p:cNvPr id="20490" name="Text Box 11"/>
            <p:cNvSpPr txBox="1">
              <a:spLocks noChangeArrowheads="1"/>
            </p:cNvSpPr>
            <p:nvPr/>
          </p:nvSpPr>
          <p:spPr bwMode="auto">
            <a:xfrm>
              <a:off x="105" y="74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1800">
                  <a:latin typeface="Times New Roman" pitchFamily="18" charset="0"/>
                </a:rPr>
                <a:t>E</a:t>
              </a:r>
            </a:p>
          </p:txBody>
        </p:sp>
        <p:sp>
          <p:nvSpPr>
            <p:cNvPr id="20491" name="Line 12"/>
            <p:cNvSpPr>
              <a:spLocks noChangeShapeType="1"/>
            </p:cNvSpPr>
            <p:nvPr/>
          </p:nvSpPr>
          <p:spPr bwMode="auto">
            <a:xfrm>
              <a:off x="783" y="2112"/>
              <a:ext cx="144" cy="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2" name="Line 13"/>
            <p:cNvSpPr>
              <a:spLocks noChangeShapeType="1"/>
            </p:cNvSpPr>
            <p:nvPr/>
          </p:nvSpPr>
          <p:spPr bwMode="auto">
            <a:xfrm>
              <a:off x="879" y="2016"/>
              <a:ext cx="144" cy="0"/>
            </a:xfrm>
            <a:prstGeom prst="line">
              <a:avLst/>
            </a:prstGeom>
            <a:noFill/>
            <a:ln w="25400">
              <a:solidFill>
                <a:srgbClr val="99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3" name="Line 14"/>
            <p:cNvSpPr>
              <a:spLocks noChangeShapeType="1"/>
            </p:cNvSpPr>
            <p:nvPr/>
          </p:nvSpPr>
          <p:spPr bwMode="auto">
            <a:xfrm>
              <a:off x="1071" y="1968"/>
              <a:ext cx="144"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4" name="Line 15"/>
            <p:cNvSpPr>
              <a:spLocks noChangeShapeType="1"/>
            </p:cNvSpPr>
            <p:nvPr/>
          </p:nvSpPr>
          <p:spPr bwMode="auto">
            <a:xfrm>
              <a:off x="1263" y="1920"/>
              <a:ext cx="144" cy="0"/>
            </a:xfrm>
            <a:prstGeom prst="line">
              <a:avLst/>
            </a:prstGeom>
            <a:noFill/>
            <a:ln w="25400">
              <a:solidFill>
                <a:srgbClr val="CC33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5" name="Line 16"/>
            <p:cNvSpPr>
              <a:spLocks noChangeShapeType="1"/>
            </p:cNvSpPr>
            <p:nvPr/>
          </p:nvSpPr>
          <p:spPr bwMode="auto">
            <a:xfrm>
              <a:off x="1119" y="1872"/>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6" name="Line 17"/>
            <p:cNvSpPr>
              <a:spLocks noChangeShapeType="1"/>
            </p:cNvSpPr>
            <p:nvPr/>
          </p:nvSpPr>
          <p:spPr bwMode="auto">
            <a:xfrm>
              <a:off x="927" y="1824"/>
              <a:ext cx="144"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7" name="Line 18"/>
            <p:cNvSpPr>
              <a:spLocks noChangeShapeType="1"/>
            </p:cNvSpPr>
            <p:nvPr/>
          </p:nvSpPr>
          <p:spPr bwMode="auto">
            <a:xfrm>
              <a:off x="783" y="1920"/>
              <a:ext cx="144" cy="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8" name="Line 19"/>
            <p:cNvSpPr>
              <a:spLocks noChangeShapeType="1"/>
            </p:cNvSpPr>
            <p:nvPr/>
          </p:nvSpPr>
          <p:spPr bwMode="auto">
            <a:xfrm>
              <a:off x="1215" y="1776"/>
              <a:ext cx="144" cy="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9" name="Line 20"/>
            <p:cNvSpPr>
              <a:spLocks noChangeShapeType="1"/>
            </p:cNvSpPr>
            <p:nvPr/>
          </p:nvSpPr>
          <p:spPr bwMode="auto">
            <a:xfrm>
              <a:off x="1407" y="1728"/>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0" name="Line 21"/>
            <p:cNvSpPr>
              <a:spLocks noChangeShapeType="1"/>
            </p:cNvSpPr>
            <p:nvPr/>
          </p:nvSpPr>
          <p:spPr bwMode="auto">
            <a:xfrm>
              <a:off x="1503" y="182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1" name="Line 22"/>
            <p:cNvSpPr>
              <a:spLocks noChangeShapeType="1"/>
            </p:cNvSpPr>
            <p:nvPr/>
          </p:nvSpPr>
          <p:spPr bwMode="auto">
            <a:xfrm>
              <a:off x="1647" y="1728"/>
              <a:ext cx="144" cy="0"/>
            </a:xfrm>
            <a:prstGeom prst="line">
              <a:avLst/>
            </a:prstGeom>
            <a:noFill/>
            <a:ln w="2540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2" name="Line 23"/>
            <p:cNvSpPr>
              <a:spLocks noChangeShapeType="1"/>
            </p:cNvSpPr>
            <p:nvPr/>
          </p:nvSpPr>
          <p:spPr bwMode="auto">
            <a:xfrm>
              <a:off x="879" y="1680"/>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3" name="Line 24"/>
            <p:cNvSpPr>
              <a:spLocks noChangeShapeType="1"/>
            </p:cNvSpPr>
            <p:nvPr/>
          </p:nvSpPr>
          <p:spPr bwMode="auto">
            <a:xfrm>
              <a:off x="1743" y="1824"/>
              <a:ext cx="144" cy="0"/>
            </a:xfrm>
            <a:prstGeom prst="line">
              <a:avLst/>
            </a:prstGeom>
            <a:noFill/>
            <a:ln w="25400">
              <a:solidFill>
                <a:srgbClr val="9900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4" name="Line 25"/>
            <p:cNvSpPr>
              <a:spLocks noChangeShapeType="1"/>
            </p:cNvSpPr>
            <p:nvPr/>
          </p:nvSpPr>
          <p:spPr bwMode="auto">
            <a:xfrm>
              <a:off x="1119" y="1584"/>
              <a:ext cx="144"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5" name="Line 26"/>
            <p:cNvSpPr>
              <a:spLocks noChangeShapeType="1"/>
            </p:cNvSpPr>
            <p:nvPr/>
          </p:nvSpPr>
          <p:spPr bwMode="auto">
            <a:xfrm>
              <a:off x="1359" y="1584"/>
              <a:ext cx="1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06" name="Line 27"/>
            <p:cNvSpPr>
              <a:spLocks noChangeShapeType="1"/>
            </p:cNvSpPr>
            <p:nvPr/>
          </p:nvSpPr>
          <p:spPr bwMode="auto">
            <a:xfrm flipH="1">
              <a:off x="879" y="2256"/>
              <a:ext cx="816" cy="0"/>
            </a:xfrm>
            <a:prstGeom prst="line">
              <a:avLst/>
            </a:prstGeom>
            <a:noFill/>
            <a:ln w="28575">
              <a:solidFill>
                <a:srgbClr val="9900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507" name="Text Box 28"/>
            <p:cNvSpPr txBox="1">
              <a:spLocks noChangeArrowheads="1"/>
            </p:cNvSpPr>
            <p:nvPr/>
          </p:nvSpPr>
          <p:spPr bwMode="auto">
            <a:xfrm>
              <a:off x="1686" y="2112"/>
              <a:ext cx="7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2400">
                  <a:solidFill>
                    <a:srgbClr val="9900CC"/>
                  </a:solidFill>
                  <a:latin typeface="Times New Roman" pitchFamily="18" charset="0"/>
                </a:rPr>
                <a:t>10</a:t>
              </a:r>
              <a:r>
                <a:rPr lang="en-US" sz="2400" baseline="30000">
                  <a:solidFill>
                    <a:srgbClr val="9900CC"/>
                  </a:solidFill>
                  <a:latin typeface="Times New Roman" pitchFamily="18" charset="0"/>
                </a:rPr>
                <a:t>17</a:t>
              </a:r>
              <a:r>
                <a:rPr lang="en-US" sz="2400">
                  <a:solidFill>
                    <a:srgbClr val="9900CC"/>
                  </a:solidFill>
                  <a:latin typeface="Times New Roman" pitchFamily="18" charset="0"/>
                </a:rPr>
                <a:t>cm</a:t>
              </a:r>
              <a:r>
                <a:rPr lang="en-US" sz="2400" baseline="30000">
                  <a:solidFill>
                    <a:srgbClr val="9900CC"/>
                  </a:solidFill>
                  <a:latin typeface="Times New Roman" pitchFamily="18" charset="0"/>
                </a:rPr>
                <a:t>-3</a:t>
              </a:r>
              <a:endParaRPr lang="en-US" sz="2400">
                <a:solidFill>
                  <a:srgbClr val="9900CC"/>
                </a:solidFill>
                <a:latin typeface="Times New Roman" pitchFamily="18" charset="0"/>
              </a:endParaRPr>
            </a:p>
          </p:txBody>
        </p:sp>
        <p:sp>
          <p:nvSpPr>
            <p:cNvPr id="20508" name="Line 29"/>
            <p:cNvSpPr>
              <a:spLocks noChangeShapeType="1"/>
            </p:cNvSpPr>
            <p:nvPr/>
          </p:nvSpPr>
          <p:spPr bwMode="auto">
            <a:xfrm flipH="1">
              <a:off x="1191" y="2072"/>
              <a:ext cx="816"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509" name="Text Box 30"/>
            <p:cNvSpPr txBox="1">
              <a:spLocks noChangeArrowheads="1"/>
            </p:cNvSpPr>
            <p:nvPr/>
          </p:nvSpPr>
          <p:spPr bwMode="auto">
            <a:xfrm>
              <a:off x="1998" y="1928"/>
              <a:ext cx="7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2400">
                  <a:solidFill>
                    <a:schemeClr val="accent2"/>
                  </a:solidFill>
                  <a:latin typeface="Times New Roman" pitchFamily="18" charset="0"/>
                </a:rPr>
                <a:t>10</a:t>
              </a:r>
              <a:r>
                <a:rPr lang="en-US" sz="2400" baseline="30000">
                  <a:solidFill>
                    <a:schemeClr val="accent2"/>
                  </a:solidFill>
                  <a:latin typeface="Times New Roman" pitchFamily="18" charset="0"/>
                </a:rPr>
                <a:t>18</a:t>
              </a:r>
              <a:r>
                <a:rPr lang="en-US" sz="2400">
                  <a:solidFill>
                    <a:schemeClr val="accent2"/>
                  </a:solidFill>
                  <a:latin typeface="Times New Roman" pitchFamily="18" charset="0"/>
                </a:rPr>
                <a:t>cm</a:t>
              </a:r>
              <a:r>
                <a:rPr lang="en-US" sz="2400" baseline="30000">
                  <a:solidFill>
                    <a:schemeClr val="accent2"/>
                  </a:solidFill>
                  <a:latin typeface="Times New Roman" pitchFamily="18" charset="0"/>
                </a:rPr>
                <a:t>-3</a:t>
              </a:r>
              <a:endParaRPr lang="en-US" sz="2400">
                <a:solidFill>
                  <a:schemeClr val="accent2"/>
                </a:solidFill>
                <a:latin typeface="Times New Roman" pitchFamily="18" charset="0"/>
              </a:endParaRPr>
            </a:p>
          </p:txBody>
        </p:sp>
      </p:grpSp>
      <p:sp>
        <p:nvSpPr>
          <p:cNvPr id="20486" name="Text Box 31"/>
          <p:cNvSpPr txBox="1">
            <a:spLocks noChangeArrowheads="1"/>
          </p:cNvSpPr>
          <p:nvPr/>
        </p:nvSpPr>
        <p:spPr bwMode="auto">
          <a:xfrm>
            <a:off x="4800600" y="5105400"/>
            <a:ext cx="3219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buFontTx/>
              <a:buAutoNum type="arabicPeriod"/>
            </a:pPr>
            <a:r>
              <a:rPr lang="en-US" sz="1800"/>
              <a:t>Density and spatial regime</a:t>
            </a:r>
          </a:p>
          <a:p>
            <a:pPr algn="l" rtl="0" eaLnBrk="1" hangingPunct="1">
              <a:buFontTx/>
              <a:buAutoNum type="arabicPeriod"/>
            </a:pPr>
            <a:r>
              <a:rPr lang="en-US" sz="1800"/>
              <a:t>Carrier sampling DOS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4"/>
          <p:cNvSpPr>
            <a:spLocks noChangeArrowheads="1"/>
          </p:cNvSpPr>
          <p:nvPr/>
        </p:nvSpPr>
        <p:spPr bwMode="auto">
          <a:xfrm>
            <a:off x="533400" y="642938"/>
            <a:ext cx="7239000" cy="1295400"/>
          </a:xfrm>
          <a:prstGeom prst="rect">
            <a:avLst/>
          </a:prstGeom>
          <a:solidFill>
            <a:srgbClr val="FF99FF"/>
          </a:solidFill>
          <a:ln w="9525">
            <a:solidFill>
              <a:schemeClr val="tx1"/>
            </a:solidFill>
            <a:miter lim="800000"/>
            <a:headEnd/>
            <a:tailEnd/>
          </a:ln>
        </p:spPr>
        <p:txBody>
          <a:bodyPr wrap="none" anchor="ctr"/>
          <a:lstStyle/>
          <a:p>
            <a:endParaRPr lang="en-US"/>
          </a:p>
        </p:txBody>
      </p:sp>
      <p:sp>
        <p:nvSpPr>
          <p:cNvPr id="36867" name="Rectangle 33"/>
          <p:cNvSpPr>
            <a:spLocks noChangeArrowheads="1"/>
          </p:cNvSpPr>
          <p:nvPr/>
        </p:nvSpPr>
        <p:spPr bwMode="auto">
          <a:xfrm>
            <a:off x="533400" y="2000250"/>
            <a:ext cx="72390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868" name="Line 4"/>
          <p:cNvSpPr>
            <a:spLocks noChangeShapeType="1"/>
          </p:cNvSpPr>
          <p:nvPr/>
        </p:nvSpPr>
        <p:spPr bwMode="auto">
          <a:xfrm>
            <a:off x="5715000" y="148113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69" name="Line 5"/>
          <p:cNvSpPr>
            <a:spLocks noChangeShapeType="1"/>
          </p:cNvSpPr>
          <p:nvPr/>
        </p:nvSpPr>
        <p:spPr bwMode="auto">
          <a:xfrm>
            <a:off x="6781800" y="1600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70" name="Line 6"/>
          <p:cNvSpPr>
            <a:spLocks noChangeShapeType="1"/>
          </p:cNvSpPr>
          <p:nvPr/>
        </p:nvSpPr>
        <p:spPr bwMode="auto">
          <a:xfrm>
            <a:off x="6781800" y="13716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71" name="Line 7"/>
          <p:cNvSpPr>
            <a:spLocks noChangeShapeType="1"/>
          </p:cNvSpPr>
          <p:nvPr/>
        </p:nvSpPr>
        <p:spPr bwMode="auto">
          <a:xfrm flipV="1">
            <a:off x="6248400" y="1371600"/>
            <a:ext cx="609600" cy="109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72" name="Line 8"/>
          <p:cNvSpPr>
            <a:spLocks noChangeShapeType="1"/>
          </p:cNvSpPr>
          <p:nvPr/>
        </p:nvSpPr>
        <p:spPr bwMode="auto">
          <a:xfrm>
            <a:off x="6248400" y="1481138"/>
            <a:ext cx="533400" cy="119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73" name="Text Box 10"/>
          <p:cNvSpPr txBox="1">
            <a:spLocks noChangeArrowheads="1"/>
          </p:cNvSpPr>
          <p:nvPr/>
        </p:nvSpPr>
        <p:spPr bwMode="auto">
          <a:xfrm>
            <a:off x="5334000" y="129540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874" name="Line 11"/>
          <p:cNvSpPr>
            <a:spLocks noChangeShapeType="1"/>
          </p:cNvSpPr>
          <p:nvPr/>
        </p:nvSpPr>
        <p:spPr bwMode="auto">
          <a:xfrm>
            <a:off x="1219200" y="156368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75" name="Text Box 12"/>
          <p:cNvSpPr txBox="1">
            <a:spLocks noChangeArrowheads="1"/>
          </p:cNvSpPr>
          <p:nvPr/>
        </p:nvSpPr>
        <p:spPr bwMode="auto">
          <a:xfrm>
            <a:off x="838200" y="137160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876" name="Line 13"/>
          <p:cNvSpPr>
            <a:spLocks noChangeShapeType="1"/>
          </p:cNvSpPr>
          <p:nvPr/>
        </p:nvSpPr>
        <p:spPr bwMode="auto">
          <a:xfrm>
            <a:off x="3733800" y="1563688"/>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77" name="Text Box 14"/>
          <p:cNvSpPr txBox="1">
            <a:spLocks noChangeArrowheads="1"/>
          </p:cNvSpPr>
          <p:nvPr/>
        </p:nvSpPr>
        <p:spPr bwMode="auto">
          <a:xfrm>
            <a:off x="3352800" y="1371600"/>
            <a:ext cx="420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878" name="Text Box 15"/>
          <p:cNvSpPr txBox="1">
            <a:spLocks noChangeArrowheads="1"/>
          </p:cNvSpPr>
          <p:nvPr/>
        </p:nvSpPr>
        <p:spPr bwMode="auto">
          <a:xfrm>
            <a:off x="2443163" y="1295400"/>
            <a:ext cx="392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t>+</a:t>
            </a:r>
          </a:p>
        </p:txBody>
      </p:sp>
      <p:sp>
        <p:nvSpPr>
          <p:cNvPr id="36879" name="Line 16"/>
          <p:cNvSpPr>
            <a:spLocks noChangeShapeType="1"/>
          </p:cNvSpPr>
          <p:nvPr/>
        </p:nvSpPr>
        <p:spPr bwMode="auto">
          <a:xfrm>
            <a:off x="1600200" y="1219200"/>
            <a:ext cx="2286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80" name="Text Box 17"/>
          <p:cNvSpPr txBox="1">
            <a:spLocks noChangeArrowheads="1"/>
          </p:cNvSpPr>
          <p:nvPr/>
        </p:nvSpPr>
        <p:spPr bwMode="auto">
          <a:xfrm>
            <a:off x="2371725" y="849313"/>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r</a:t>
            </a:r>
            <a:r>
              <a:rPr lang="en-US" baseline="-25000"/>
              <a:t>1</a:t>
            </a:r>
          </a:p>
        </p:txBody>
      </p:sp>
      <p:sp>
        <p:nvSpPr>
          <p:cNvPr id="36881" name="Line 18"/>
          <p:cNvSpPr>
            <a:spLocks noChangeShapeType="1"/>
          </p:cNvSpPr>
          <p:nvPr/>
        </p:nvSpPr>
        <p:spPr bwMode="auto">
          <a:xfrm>
            <a:off x="1676400" y="2644775"/>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82" name="Text Box 19"/>
          <p:cNvSpPr txBox="1">
            <a:spLocks noChangeArrowheads="1"/>
          </p:cNvSpPr>
          <p:nvPr/>
        </p:nvSpPr>
        <p:spPr bwMode="auto">
          <a:xfrm>
            <a:off x="1295400" y="2452688"/>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883" name="Line 20"/>
          <p:cNvSpPr>
            <a:spLocks noChangeShapeType="1"/>
          </p:cNvSpPr>
          <p:nvPr/>
        </p:nvSpPr>
        <p:spPr bwMode="auto">
          <a:xfrm>
            <a:off x="3352800" y="2644775"/>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84" name="Text Box 21"/>
          <p:cNvSpPr txBox="1">
            <a:spLocks noChangeArrowheads="1"/>
          </p:cNvSpPr>
          <p:nvPr/>
        </p:nvSpPr>
        <p:spPr bwMode="auto">
          <a:xfrm>
            <a:off x="2971800" y="2452688"/>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885" name="Text Box 22"/>
          <p:cNvSpPr txBox="1">
            <a:spLocks noChangeArrowheads="1"/>
          </p:cNvSpPr>
          <p:nvPr/>
        </p:nvSpPr>
        <p:spPr bwMode="auto">
          <a:xfrm>
            <a:off x="2443163" y="2376488"/>
            <a:ext cx="392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t>+</a:t>
            </a:r>
          </a:p>
        </p:txBody>
      </p:sp>
      <p:sp>
        <p:nvSpPr>
          <p:cNvPr id="36886" name="Line 23"/>
          <p:cNvSpPr>
            <a:spLocks noChangeShapeType="1"/>
          </p:cNvSpPr>
          <p:nvPr/>
        </p:nvSpPr>
        <p:spPr bwMode="auto">
          <a:xfrm flipV="1">
            <a:off x="1981200" y="2286000"/>
            <a:ext cx="1524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87" name="Text Box 24"/>
          <p:cNvSpPr txBox="1">
            <a:spLocks noChangeArrowheads="1"/>
          </p:cNvSpPr>
          <p:nvPr/>
        </p:nvSpPr>
        <p:spPr bwMode="auto">
          <a:xfrm>
            <a:off x="2498725" y="1901825"/>
            <a:ext cx="360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r</a:t>
            </a:r>
            <a:r>
              <a:rPr lang="en-US" baseline="-25000"/>
              <a:t>2</a:t>
            </a:r>
            <a:endParaRPr lang="en-US"/>
          </a:p>
        </p:txBody>
      </p:sp>
      <p:sp>
        <p:nvSpPr>
          <p:cNvPr id="36888" name="Line 25"/>
          <p:cNvSpPr>
            <a:spLocks noChangeShapeType="1"/>
          </p:cNvSpPr>
          <p:nvPr/>
        </p:nvSpPr>
        <p:spPr bwMode="auto">
          <a:xfrm>
            <a:off x="5791200" y="26670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89" name="Line 26"/>
          <p:cNvSpPr>
            <a:spLocks noChangeShapeType="1"/>
          </p:cNvSpPr>
          <p:nvPr/>
        </p:nvSpPr>
        <p:spPr bwMode="auto">
          <a:xfrm>
            <a:off x="6858000" y="29718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90" name="Line 27"/>
          <p:cNvSpPr>
            <a:spLocks noChangeShapeType="1"/>
          </p:cNvSpPr>
          <p:nvPr/>
        </p:nvSpPr>
        <p:spPr bwMode="auto">
          <a:xfrm>
            <a:off x="6858000" y="2362200"/>
            <a:ext cx="53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91" name="Line 28"/>
          <p:cNvSpPr>
            <a:spLocks noChangeShapeType="1"/>
          </p:cNvSpPr>
          <p:nvPr/>
        </p:nvSpPr>
        <p:spPr bwMode="auto">
          <a:xfrm flipV="1">
            <a:off x="6324600" y="23622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92" name="Line 29"/>
          <p:cNvSpPr>
            <a:spLocks noChangeShapeType="1"/>
          </p:cNvSpPr>
          <p:nvPr/>
        </p:nvSpPr>
        <p:spPr bwMode="auto">
          <a:xfrm>
            <a:off x="6324600" y="2667000"/>
            <a:ext cx="533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893" name="Text Box 31"/>
          <p:cNvSpPr txBox="1">
            <a:spLocks noChangeArrowheads="1"/>
          </p:cNvSpPr>
          <p:nvPr/>
        </p:nvSpPr>
        <p:spPr bwMode="auto">
          <a:xfrm>
            <a:off x="5410200" y="2474913"/>
            <a:ext cx="420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grpSp>
        <p:nvGrpSpPr>
          <p:cNvPr id="2" name="Group 64"/>
          <p:cNvGrpSpPr>
            <a:grpSpLocks/>
          </p:cNvGrpSpPr>
          <p:nvPr/>
        </p:nvGrpSpPr>
        <p:grpSpPr bwMode="auto">
          <a:xfrm>
            <a:off x="152400" y="3505200"/>
            <a:ext cx="8686800" cy="2819400"/>
            <a:chOff x="96" y="2208"/>
            <a:chExt cx="5472" cy="1776"/>
          </a:xfrm>
        </p:grpSpPr>
        <p:sp>
          <p:nvSpPr>
            <p:cNvPr id="36897" name="Rectangle 57"/>
            <p:cNvSpPr>
              <a:spLocks noChangeArrowheads="1"/>
            </p:cNvSpPr>
            <p:nvPr/>
          </p:nvSpPr>
          <p:spPr bwMode="auto">
            <a:xfrm>
              <a:off x="96" y="2256"/>
              <a:ext cx="5472" cy="1728"/>
            </a:xfrm>
            <a:prstGeom prst="rect">
              <a:avLst/>
            </a:prstGeom>
            <a:solidFill>
              <a:srgbClr val="FFFF00"/>
            </a:solidFill>
            <a:ln w="9525">
              <a:solidFill>
                <a:schemeClr val="tx1"/>
              </a:solidFill>
              <a:miter lim="800000"/>
              <a:headEnd/>
              <a:tailEnd/>
            </a:ln>
          </p:spPr>
          <p:txBody>
            <a:bodyPr wrap="none" anchor="ctr"/>
            <a:lstStyle/>
            <a:p>
              <a:pPr algn="ctr"/>
              <a:endParaRPr lang="en-US"/>
            </a:p>
          </p:txBody>
        </p:sp>
        <p:sp>
          <p:nvSpPr>
            <p:cNvPr id="36898" name="Line 35"/>
            <p:cNvSpPr>
              <a:spLocks noChangeShapeType="1"/>
            </p:cNvSpPr>
            <p:nvPr/>
          </p:nvSpPr>
          <p:spPr bwMode="auto">
            <a:xfrm>
              <a:off x="2784" y="3456"/>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899" name="Line 36"/>
            <p:cNvSpPr>
              <a:spLocks noChangeShapeType="1"/>
            </p:cNvSpPr>
            <p:nvPr/>
          </p:nvSpPr>
          <p:spPr bwMode="auto">
            <a:xfrm>
              <a:off x="2784" y="3312"/>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00" name="Line 37"/>
            <p:cNvSpPr>
              <a:spLocks noChangeShapeType="1"/>
            </p:cNvSpPr>
            <p:nvPr/>
          </p:nvSpPr>
          <p:spPr bwMode="auto">
            <a:xfrm>
              <a:off x="1776" y="3600"/>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01" name="Line 38"/>
            <p:cNvSpPr>
              <a:spLocks noChangeShapeType="1"/>
            </p:cNvSpPr>
            <p:nvPr/>
          </p:nvSpPr>
          <p:spPr bwMode="auto">
            <a:xfrm>
              <a:off x="1776" y="3216"/>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02" name="Line 39"/>
            <p:cNvSpPr>
              <a:spLocks noChangeShapeType="1"/>
            </p:cNvSpPr>
            <p:nvPr/>
          </p:nvSpPr>
          <p:spPr bwMode="auto">
            <a:xfrm>
              <a:off x="3264" y="2674"/>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03" name="Text Box 40"/>
            <p:cNvSpPr txBox="1">
              <a:spLocks noChangeArrowheads="1"/>
            </p:cNvSpPr>
            <p:nvPr/>
          </p:nvSpPr>
          <p:spPr bwMode="auto">
            <a:xfrm>
              <a:off x="3024" y="2553"/>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904" name="Line 41"/>
            <p:cNvSpPr>
              <a:spLocks noChangeShapeType="1"/>
            </p:cNvSpPr>
            <p:nvPr/>
          </p:nvSpPr>
          <p:spPr bwMode="auto">
            <a:xfrm>
              <a:off x="4848" y="2674"/>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05" name="Text Box 42"/>
            <p:cNvSpPr txBox="1">
              <a:spLocks noChangeArrowheads="1"/>
            </p:cNvSpPr>
            <p:nvPr/>
          </p:nvSpPr>
          <p:spPr bwMode="auto">
            <a:xfrm>
              <a:off x="4608" y="2553"/>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906" name="Text Box 43"/>
            <p:cNvSpPr txBox="1">
              <a:spLocks noChangeArrowheads="1"/>
            </p:cNvSpPr>
            <p:nvPr/>
          </p:nvSpPr>
          <p:spPr bwMode="auto">
            <a:xfrm>
              <a:off x="4035" y="250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t>+</a:t>
              </a:r>
            </a:p>
          </p:txBody>
        </p:sp>
        <p:sp>
          <p:nvSpPr>
            <p:cNvPr id="36907" name="Line 44"/>
            <p:cNvSpPr>
              <a:spLocks noChangeShapeType="1"/>
            </p:cNvSpPr>
            <p:nvPr/>
          </p:nvSpPr>
          <p:spPr bwMode="auto">
            <a:xfrm>
              <a:off x="3504" y="2457"/>
              <a:ext cx="14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08" name="Text Box 45"/>
            <p:cNvSpPr txBox="1">
              <a:spLocks noChangeArrowheads="1"/>
            </p:cNvSpPr>
            <p:nvPr/>
          </p:nvSpPr>
          <p:spPr bwMode="auto">
            <a:xfrm>
              <a:off x="3990" y="2224"/>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r</a:t>
              </a:r>
              <a:r>
                <a:rPr lang="en-US" baseline="-25000"/>
                <a:t>1</a:t>
              </a:r>
            </a:p>
          </p:txBody>
        </p:sp>
        <p:sp>
          <p:nvSpPr>
            <p:cNvPr id="36909" name="Line 46"/>
            <p:cNvSpPr>
              <a:spLocks noChangeShapeType="1"/>
            </p:cNvSpPr>
            <p:nvPr/>
          </p:nvSpPr>
          <p:spPr bwMode="auto">
            <a:xfrm>
              <a:off x="432" y="2676"/>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10" name="Text Box 47"/>
            <p:cNvSpPr txBox="1">
              <a:spLocks noChangeArrowheads="1"/>
            </p:cNvSpPr>
            <p:nvPr/>
          </p:nvSpPr>
          <p:spPr bwMode="auto">
            <a:xfrm>
              <a:off x="192" y="2555"/>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911" name="Line 48"/>
            <p:cNvSpPr>
              <a:spLocks noChangeShapeType="1"/>
            </p:cNvSpPr>
            <p:nvPr/>
          </p:nvSpPr>
          <p:spPr bwMode="auto">
            <a:xfrm>
              <a:off x="1488" y="2676"/>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912" name="Text Box 49"/>
            <p:cNvSpPr txBox="1">
              <a:spLocks noChangeArrowheads="1"/>
            </p:cNvSpPr>
            <p:nvPr/>
          </p:nvSpPr>
          <p:spPr bwMode="auto">
            <a:xfrm>
              <a:off x="1248" y="2555"/>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0</a:t>
              </a:r>
            </a:p>
          </p:txBody>
        </p:sp>
        <p:sp>
          <p:nvSpPr>
            <p:cNvPr id="36913" name="Text Box 50"/>
            <p:cNvSpPr txBox="1">
              <a:spLocks noChangeArrowheads="1"/>
            </p:cNvSpPr>
            <p:nvPr/>
          </p:nvSpPr>
          <p:spPr bwMode="auto">
            <a:xfrm>
              <a:off x="915" y="250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t>+</a:t>
              </a:r>
            </a:p>
          </p:txBody>
        </p:sp>
        <p:sp>
          <p:nvSpPr>
            <p:cNvPr id="36914" name="Line 51"/>
            <p:cNvSpPr>
              <a:spLocks noChangeShapeType="1"/>
            </p:cNvSpPr>
            <p:nvPr/>
          </p:nvSpPr>
          <p:spPr bwMode="auto">
            <a:xfrm flipV="1">
              <a:off x="624" y="2450"/>
              <a:ext cx="96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15" name="Text Box 52"/>
            <p:cNvSpPr txBox="1">
              <a:spLocks noChangeArrowheads="1"/>
            </p:cNvSpPr>
            <p:nvPr/>
          </p:nvSpPr>
          <p:spPr bwMode="auto">
            <a:xfrm>
              <a:off x="950" y="2208"/>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r</a:t>
              </a:r>
              <a:r>
                <a:rPr lang="en-US" baseline="-25000"/>
                <a:t>2</a:t>
              </a:r>
              <a:endParaRPr lang="en-US"/>
            </a:p>
          </p:txBody>
        </p:sp>
        <p:sp>
          <p:nvSpPr>
            <p:cNvPr id="36916" name="Text Box 53"/>
            <p:cNvSpPr txBox="1">
              <a:spLocks noChangeArrowheads="1"/>
            </p:cNvSpPr>
            <p:nvPr/>
          </p:nvSpPr>
          <p:spPr bwMode="auto">
            <a:xfrm>
              <a:off x="2297" y="250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t>+</a:t>
              </a:r>
            </a:p>
          </p:txBody>
        </p:sp>
        <p:sp>
          <p:nvSpPr>
            <p:cNvPr id="36917" name="Line 54"/>
            <p:cNvSpPr>
              <a:spLocks noChangeShapeType="1"/>
            </p:cNvSpPr>
            <p:nvPr/>
          </p:nvSpPr>
          <p:spPr bwMode="auto">
            <a:xfrm>
              <a:off x="1632" y="2448"/>
              <a:ext cx="18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6918" name="Text Box 55"/>
            <p:cNvSpPr txBox="1">
              <a:spLocks noChangeArrowheads="1"/>
            </p:cNvSpPr>
            <p:nvPr/>
          </p:nvSpPr>
          <p:spPr bwMode="auto">
            <a:xfrm>
              <a:off x="2317" y="2208"/>
              <a:ext cx="2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r</a:t>
              </a:r>
              <a:r>
                <a:rPr lang="en-US" baseline="-25000"/>
                <a:t>3</a:t>
              </a:r>
              <a:endParaRPr lang="en-US"/>
            </a:p>
          </p:txBody>
        </p:sp>
        <p:sp>
          <p:nvSpPr>
            <p:cNvPr id="36919" name="Text Box 56"/>
            <p:cNvSpPr txBox="1">
              <a:spLocks noChangeArrowheads="1"/>
            </p:cNvSpPr>
            <p:nvPr/>
          </p:nvSpPr>
          <p:spPr bwMode="auto">
            <a:xfrm>
              <a:off x="2304" y="322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eaLnBrk="1" hangingPunct="1"/>
              <a:r>
                <a:rPr lang="en-US" sz="2800"/>
                <a:t>+</a:t>
              </a:r>
            </a:p>
          </p:txBody>
        </p:sp>
        <p:sp>
          <p:nvSpPr>
            <p:cNvPr id="36920" name="Text Box 59"/>
            <p:cNvSpPr txBox="1">
              <a:spLocks noChangeArrowheads="1"/>
            </p:cNvSpPr>
            <p:nvPr/>
          </p:nvSpPr>
          <p:spPr bwMode="auto">
            <a:xfrm>
              <a:off x="1536" y="3081"/>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1</a:t>
              </a:r>
            </a:p>
          </p:txBody>
        </p:sp>
        <p:sp>
          <p:nvSpPr>
            <p:cNvPr id="36921" name="Text Box 60"/>
            <p:cNvSpPr txBox="1">
              <a:spLocks noChangeArrowheads="1"/>
            </p:cNvSpPr>
            <p:nvPr/>
          </p:nvSpPr>
          <p:spPr bwMode="auto">
            <a:xfrm>
              <a:off x="1536" y="3465"/>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2</a:t>
              </a:r>
            </a:p>
          </p:txBody>
        </p:sp>
        <p:sp>
          <p:nvSpPr>
            <p:cNvPr id="36922" name="Text Box 61"/>
            <p:cNvSpPr txBox="1">
              <a:spLocks noChangeArrowheads="1"/>
            </p:cNvSpPr>
            <p:nvPr/>
          </p:nvSpPr>
          <p:spPr bwMode="auto">
            <a:xfrm>
              <a:off x="3168" y="3177"/>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3</a:t>
              </a:r>
            </a:p>
          </p:txBody>
        </p:sp>
        <p:sp>
          <p:nvSpPr>
            <p:cNvPr id="36923" name="Text Box 62"/>
            <p:cNvSpPr txBox="1">
              <a:spLocks noChangeArrowheads="1"/>
            </p:cNvSpPr>
            <p:nvPr/>
          </p:nvSpPr>
          <p:spPr bwMode="auto">
            <a:xfrm>
              <a:off x="3193" y="3369"/>
              <a:ext cx="2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E</a:t>
              </a:r>
              <a:r>
                <a:rPr lang="en-US" baseline="-25000"/>
                <a:t>4</a:t>
              </a:r>
            </a:p>
          </p:txBody>
        </p:sp>
        <p:sp>
          <p:nvSpPr>
            <p:cNvPr id="36924" name="Text Box 63"/>
            <p:cNvSpPr txBox="1">
              <a:spLocks noChangeArrowheads="1"/>
            </p:cNvSpPr>
            <p:nvPr/>
          </p:nvSpPr>
          <p:spPr bwMode="auto">
            <a:xfrm>
              <a:off x="3696" y="3287"/>
              <a:ext cx="182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a:t>No long range “resonance”</a:t>
              </a:r>
            </a:p>
          </p:txBody>
        </p:sp>
      </p:grpSp>
      <p:sp>
        <p:nvSpPr>
          <p:cNvPr id="36895" name="Text Box 65"/>
          <p:cNvSpPr txBox="1">
            <a:spLocks noChangeArrowheads="1"/>
          </p:cNvSpPr>
          <p:nvPr/>
        </p:nvSpPr>
        <p:spPr bwMode="auto">
          <a:xfrm>
            <a:off x="2514600" y="-76200"/>
            <a:ext cx="3703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3200"/>
              <a:t>Lifshitz Localization</a:t>
            </a:r>
          </a:p>
        </p:txBody>
      </p:sp>
      <p:sp>
        <p:nvSpPr>
          <p:cNvPr id="27714" name="Text Box 66"/>
          <p:cNvSpPr txBox="1">
            <a:spLocks noChangeArrowheads="1"/>
          </p:cNvSpPr>
          <p:nvPr/>
        </p:nvSpPr>
        <p:spPr bwMode="auto">
          <a:xfrm>
            <a:off x="838200" y="5959475"/>
            <a:ext cx="7315200" cy="8223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t>If there is a large disorder in the spatial coordinates </a:t>
            </a:r>
            <a:r>
              <a:rPr lang="en-US" sz="2400">
                <a:sym typeface="Wingdings" pitchFamily="2" charset="2"/>
              </a:rPr>
              <a:t> no band is formed and the states are localized.</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714"/>
                                        </p:tgtEl>
                                        <p:attrNameLst>
                                          <p:attrName>style.visibility</p:attrName>
                                        </p:attrNameLst>
                                      </p:cBhvr>
                                      <p:to>
                                        <p:strVal val="visible"/>
                                      </p:to>
                                    </p:set>
                                    <p:anim calcmode="lin" valueType="num">
                                      <p:cBhvr additive="base">
                                        <p:cTn id="13" dur="500" fill="hold"/>
                                        <p:tgtEl>
                                          <p:spTgt spid="27714"/>
                                        </p:tgtEl>
                                        <p:attrNameLst>
                                          <p:attrName>ppt_x</p:attrName>
                                        </p:attrNameLst>
                                      </p:cBhvr>
                                      <p:tavLst>
                                        <p:tav tm="0">
                                          <p:val>
                                            <p:strVal val="#ppt_x"/>
                                          </p:val>
                                        </p:tav>
                                        <p:tav tm="100000">
                                          <p:val>
                                            <p:strVal val="#ppt_x"/>
                                          </p:val>
                                        </p:tav>
                                      </p:tavLst>
                                    </p:anim>
                                    <p:anim calcmode="lin" valueType="num">
                                      <p:cBhvr additive="base">
                                        <p:cTn id="14" dur="500" fill="hold"/>
                                        <p:tgtEl>
                                          <p:spTgt spid="27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
          <p:cNvGrpSpPr>
            <a:grpSpLocks/>
          </p:cNvGrpSpPr>
          <p:nvPr/>
        </p:nvGrpSpPr>
        <p:grpSpPr bwMode="auto">
          <a:xfrm>
            <a:off x="533400" y="990600"/>
            <a:ext cx="2514600" cy="304800"/>
            <a:chOff x="475" y="2016"/>
            <a:chExt cx="2748" cy="192"/>
          </a:xfrm>
        </p:grpSpPr>
        <p:sp>
          <p:nvSpPr>
            <p:cNvPr id="38094" name="Freeform 5"/>
            <p:cNvSpPr>
              <a:spLocks/>
            </p:cNvSpPr>
            <p:nvPr/>
          </p:nvSpPr>
          <p:spPr bwMode="auto">
            <a:xfrm>
              <a:off x="487" y="2044"/>
              <a:ext cx="2736" cy="164"/>
            </a:xfrm>
            <a:custGeom>
              <a:avLst/>
              <a:gdLst>
                <a:gd name="T0" fmla="*/ 0 w 2736"/>
                <a:gd name="T1" fmla="*/ 164 h 164"/>
                <a:gd name="T2" fmla="*/ 240 w 2736"/>
                <a:gd name="T3" fmla="*/ 20 h 164"/>
                <a:gd name="T4" fmla="*/ 528 w 2736"/>
                <a:gd name="T5" fmla="*/ 164 h 164"/>
                <a:gd name="T6" fmla="*/ 772 w 2736"/>
                <a:gd name="T7" fmla="*/ 0 h 164"/>
                <a:gd name="T8" fmla="*/ 1152 w 2736"/>
                <a:gd name="T9" fmla="*/ 164 h 164"/>
                <a:gd name="T10" fmla="*/ 1336 w 2736"/>
                <a:gd name="T11" fmla="*/ 16 h 164"/>
                <a:gd name="T12" fmla="*/ 1776 w 2736"/>
                <a:gd name="T13" fmla="*/ 164 h 164"/>
                <a:gd name="T14" fmla="*/ 1940 w 2736"/>
                <a:gd name="T15" fmla="*/ 12 h 164"/>
                <a:gd name="T16" fmla="*/ 2448 w 2736"/>
                <a:gd name="T17" fmla="*/ 164 h 164"/>
                <a:gd name="T18" fmla="*/ 2736 w 2736"/>
                <a:gd name="T19" fmla="*/ 2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36"/>
                <a:gd name="T31" fmla="*/ 0 h 164"/>
                <a:gd name="T32" fmla="*/ 2736 w 2736"/>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36" h="164">
                  <a:moveTo>
                    <a:pt x="0" y="164"/>
                  </a:moveTo>
                  <a:lnTo>
                    <a:pt x="240" y="20"/>
                  </a:lnTo>
                  <a:lnTo>
                    <a:pt x="528" y="164"/>
                  </a:lnTo>
                  <a:lnTo>
                    <a:pt x="772" y="0"/>
                  </a:lnTo>
                  <a:lnTo>
                    <a:pt x="1152" y="164"/>
                  </a:lnTo>
                  <a:lnTo>
                    <a:pt x="1336" y="16"/>
                  </a:lnTo>
                  <a:lnTo>
                    <a:pt x="1776" y="164"/>
                  </a:lnTo>
                  <a:lnTo>
                    <a:pt x="1940" y="12"/>
                  </a:lnTo>
                  <a:lnTo>
                    <a:pt x="2448" y="164"/>
                  </a:lnTo>
                  <a:lnTo>
                    <a:pt x="2736" y="2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38095" name="Line 6"/>
            <p:cNvSpPr>
              <a:spLocks noChangeShapeType="1"/>
            </p:cNvSpPr>
            <p:nvPr/>
          </p:nvSpPr>
          <p:spPr bwMode="auto">
            <a:xfrm flipV="1">
              <a:off x="997" y="2016"/>
              <a:ext cx="210" cy="1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096" name="Line 7"/>
            <p:cNvSpPr>
              <a:spLocks noChangeShapeType="1"/>
            </p:cNvSpPr>
            <p:nvPr/>
          </p:nvSpPr>
          <p:spPr bwMode="auto">
            <a:xfrm flipV="1">
              <a:off x="1615" y="2016"/>
              <a:ext cx="18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097" name="Line 8"/>
            <p:cNvSpPr>
              <a:spLocks noChangeShapeType="1"/>
            </p:cNvSpPr>
            <p:nvPr/>
          </p:nvSpPr>
          <p:spPr bwMode="auto">
            <a:xfrm flipV="1">
              <a:off x="2242" y="2028"/>
              <a:ext cx="145" cy="12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098" name="Line 9"/>
            <p:cNvSpPr>
              <a:spLocks noChangeShapeType="1"/>
            </p:cNvSpPr>
            <p:nvPr/>
          </p:nvSpPr>
          <p:spPr bwMode="auto">
            <a:xfrm flipV="1">
              <a:off x="2935" y="2025"/>
              <a:ext cx="249"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8099" name="Line 10"/>
            <p:cNvSpPr>
              <a:spLocks noChangeShapeType="1"/>
            </p:cNvSpPr>
            <p:nvPr/>
          </p:nvSpPr>
          <p:spPr bwMode="auto">
            <a:xfrm flipV="1">
              <a:off x="475" y="2024"/>
              <a:ext cx="216" cy="1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37891" name="Text Box 11"/>
          <p:cNvSpPr txBox="1">
            <a:spLocks noChangeArrowheads="1"/>
          </p:cNvSpPr>
          <p:nvPr/>
        </p:nvSpPr>
        <p:spPr bwMode="auto">
          <a:xfrm>
            <a:off x="217488" y="152400"/>
            <a:ext cx="252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2400" u="sng">
                <a:latin typeface="Times New Roman" pitchFamily="18" charset="0"/>
              </a:rPr>
              <a:t>Conjugation length</a:t>
            </a:r>
          </a:p>
        </p:txBody>
      </p:sp>
      <p:sp>
        <p:nvSpPr>
          <p:cNvPr id="37892" name="Freeform 12"/>
          <p:cNvSpPr>
            <a:spLocks/>
          </p:cNvSpPr>
          <p:nvPr/>
        </p:nvSpPr>
        <p:spPr bwMode="auto">
          <a:xfrm>
            <a:off x="3735388" y="836613"/>
            <a:ext cx="1271587" cy="992187"/>
          </a:xfrm>
          <a:custGeom>
            <a:avLst/>
            <a:gdLst>
              <a:gd name="T0" fmla="*/ 0 w 801"/>
              <a:gd name="T1" fmla="*/ 2147483647 h 625"/>
              <a:gd name="T2" fmla="*/ 2147483647 w 801"/>
              <a:gd name="T3" fmla="*/ 0 h 625"/>
              <a:gd name="T4" fmla="*/ 2147483647 w 801"/>
              <a:gd name="T5" fmla="*/ 2147483647 h 625"/>
              <a:gd name="T6" fmla="*/ 2147483647 w 801"/>
              <a:gd name="T7" fmla="*/ 2147483647 h 625"/>
              <a:gd name="T8" fmla="*/ 2147483647 w 801"/>
              <a:gd name="T9" fmla="*/ 0 h 625"/>
              <a:gd name="T10" fmla="*/ 2147483647 w 801"/>
              <a:gd name="T11" fmla="*/ 0 h 625"/>
              <a:gd name="T12" fmla="*/ 0 60000 65536"/>
              <a:gd name="T13" fmla="*/ 0 60000 65536"/>
              <a:gd name="T14" fmla="*/ 0 60000 65536"/>
              <a:gd name="T15" fmla="*/ 0 60000 65536"/>
              <a:gd name="T16" fmla="*/ 0 60000 65536"/>
              <a:gd name="T17" fmla="*/ 0 60000 65536"/>
              <a:gd name="T18" fmla="*/ 0 w 801"/>
              <a:gd name="T19" fmla="*/ 0 h 625"/>
              <a:gd name="T20" fmla="*/ 801 w 801"/>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801" h="625">
                <a:moveTo>
                  <a:pt x="0" y="8"/>
                </a:moveTo>
                <a:lnTo>
                  <a:pt x="176" y="0"/>
                </a:lnTo>
                <a:lnTo>
                  <a:pt x="176" y="624"/>
                </a:lnTo>
                <a:lnTo>
                  <a:pt x="592" y="624"/>
                </a:lnTo>
                <a:lnTo>
                  <a:pt x="592" y="0"/>
                </a:lnTo>
                <a:lnTo>
                  <a:pt x="800" y="0"/>
                </a:lnTo>
              </a:path>
            </a:pathLst>
          </a:custGeom>
          <a:noFill/>
          <a:ln w="254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3" name="Line 13"/>
          <p:cNvSpPr>
            <a:spLocks noChangeShapeType="1"/>
          </p:cNvSpPr>
          <p:nvPr/>
        </p:nvSpPr>
        <p:spPr bwMode="auto">
          <a:xfrm>
            <a:off x="4086225" y="1674813"/>
            <a:ext cx="520700" cy="0"/>
          </a:xfrm>
          <a:prstGeom prst="line">
            <a:avLst/>
          </a:prstGeom>
          <a:noFill/>
          <a:ln w="254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894" name="Line 14"/>
          <p:cNvSpPr>
            <a:spLocks noChangeShapeType="1"/>
          </p:cNvSpPr>
          <p:nvPr/>
        </p:nvSpPr>
        <p:spPr bwMode="auto">
          <a:xfrm>
            <a:off x="5495925" y="1446213"/>
            <a:ext cx="301625" cy="0"/>
          </a:xfrm>
          <a:prstGeom prst="line">
            <a:avLst/>
          </a:prstGeom>
          <a:noFill/>
          <a:ln w="254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895" name="Rectangle 15"/>
          <p:cNvSpPr>
            <a:spLocks noChangeArrowheads="1"/>
          </p:cNvSpPr>
          <p:nvPr/>
        </p:nvSpPr>
        <p:spPr bwMode="auto">
          <a:xfrm>
            <a:off x="3887788" y="228600"/>
            <a:ext cx="86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rtl="0" eaLnBrk="0" hangingPunct="0"/>
            <a:r>
              <a:rPr lang="en-GB" altLang="he-IL" sz="2400" b="1">
                <a:solidFill>
                  <a:schemeClr val="accent2"/>
                </a:solidFill>
                <a:latin typeface="Times New Roman" pitchFamily="18" charset="0"/>
              </a:rPr>
              <a:t>Long</a:t>
            </a:r>
          </a:p>
        </p:txBody>
      </p:sp>
      <p:sp>
        <p:nvSpPr>
          <p:cNvPr id="37896" name="Rectangle 16"/>
          <p:cNvSpPr>
            <a:spLocks noChangeArrowheads="1"/>
          </p:cNvSpPr>
          <p:nvPr/>
        </p:nvSpPr>
        <p:spPr bwMode="auto">
          <a:xfrm>
            <a:off x="5183188" y="304800"/>
            <a:ext cx="912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l" rtl="0" eaLnBrk="0" hangingPunct="0"/>
            <a:r>
              <a:rPr lang="en-GB" altLang="he-IL" sz="2400" b="1">
                <a:solidFill>
                  <a:srgbClr val="009900"/>
                </a:solidFill>
                <a:latin typeface="Times New Roman" pitchFamily="18" charset="0"/>
              </a:rPr>
              <a:t>Short</a:t>
            </a:r>
          </a:p>
        </p:txBody>
      </p:sp>
      <p:sp>
        <p:nvSpPr>
          <p:cNvPr id="37897" name="Freeform 17"/>
          <p:cNvSpPr>
            <a:spLocks/>
          </p:cNvSpPr>
          <p:nvPr/>
        </p:nvSpPr>
        <p:spPr bwMode="auto">
          <a:xfrm>
            <a:off x="5246688" y="836613"/>
            <a:ext cx="814387" cy="992187"/>
          </a:xfrm>
          <a:custGeom>
            <a:avLst/>
            <a:gdLst>
              <a:gd name="T0" fmla="*/ 0 w 513"/>
              <a:gd name="T1" fmla="*/ 2147483647 h 625"/>
              <a:gd name="T2" fmla="*/ 2147483647 w 513"/>
              <a:gd name="T3" fmla="*/ 0 h 625"/>
              <a:gd name="T4" fmla="*/ 2147483647 w 513"/>
              <a:gd name="T5" fmla="*/ 2147483647 h 625"/>
              <a:gd name="T6" fmla="*/ 2147483647 w 513"/>
              <a:gd name="T7" fmla="*/ 2147483647 h 625"/>
              <a:gd name="T8" fmla="*/ 2147483647 w 513"/>
              <a:gd name="T9" fmla="*/ 0 h 625"/>
              <a:gd name="T10" fmla="*/ 2147483647 w 513"/>
              <a:gd name="T11" fmla="*/ 0 h 625"/>
              <a:gd name="T12" fmla="*/ 0 60000 65536"/>
              <a:gd name="T13" fmla="*/ 0 60000 65536"/>
              <a:gd name="T14" fmla="*/ 0 60000 65536"/>
              <a:gd name="T15" fmla="*/ 0 60000 65536"/>
              <a:gd name="T16" fmla="*/ 0 60000 65536"/>
              <a:gd name="T17" fmla="*/ 0 60000 65536"/>
              <a:gd name="T18" fmla="*/ 0 w 513"/>
              <a:gd name="T19" fmla="*/ 0 h 625"/>
              <a:gd name="T20" fmla="*/ 513 w 51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513" h="625">
                <a:moveTo>
                  <a:pt x="0" y="8"/>
                </a:moveTo>
                <a:lnTo>
                  <a:pt x="113" y="0"/>
                </a:lnTo>
                <a:lnTo>
                  <a:pt x="113" y="624"/>
                </a:lnTo>
                <a:lnTo>
                  <a:pt x="379" y="624"/>
                </a:lnTo>
                <a:lnTo>
                  <a:pt x="379" y="0"/>
                </a:lnTo>
                <a:lnTo>
                  <a:pt x="512" y="0"/>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8" name="Freeform 18"/>
          <p:cNvSpPr>
            <a:spLocks/>
          </p:cNvSpPr>
          <p:nvPr/>
        </p:nvSpPr>
        <p:spPr bwMode="auto">
          <a:xfrm flipH="1" flipV="1">
            <a:off x="909638" y="2360613"/>
            <a:ext cx="766762" cy="992187"/>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899" name="Freeform 19"/>
          <p:cNvSpPr>
            <a:spLocks/>
          </p:cNvSpPr>
          <p:nvPr/>
        </p:nvSpPr>
        <p:spPr bwMode="auto">
          <a:xfrm flipH="1" flipV="1">
            <a:off x="1600200" y="2360613"/>
            <a:ext cx="766763" cy="992187"/>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7900" name="Group 20"/>
          <p:cNvGrpSpPr>
            <a:grpSpLocks/>
          </p:cNvGrpSpPr>
          <p:nvPr/>
        </p:nvGrpSpPr>
        <p:grpSpPr bwMode="auto">
          <a:xfrm rot="-5400000">
            <a:off x="1795463" y="2474913"/>
            <a:ext cx="304800" cy="685800"/>
            <a:chOff x="2318" y="3132"/>
            <a:chExt cx="1311" cy="1332"/>
          </a:xfrm>
        </p:grpSpPr>
        <p:grpSp>
          <p:nvGrpSpPr>
            <p:cNvPr id="38088" name="Group 21"/>
            <p:cNvGrpSpPr>
              <a:grpSpLocks/>
            </p:cNvGrpSpPr>
            <p:nvPr/>
          </p:nvGrpSpPr>
          <p:grpSpPr bwMode="auto">
            <a:xfrm>
              <a:off x="2318" y="3132"/>
              <a:ext cx="1311" cy="678"/>
              <a:chOff x="2318" y="3132"/>
              <a:chExt cx="1311" cy="678"/>
            </a:xfrm>
          </p:grpSpPr>
          <p:sp>
            <p:nvSpPr>
              <p:cNvPr id="38092" name="Freeform 22"/>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93" name="Freeform 23"/>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8089" name="Group 24"/>
            <p:cNvGrpSpPr>
              <a:grpSpLocks/>
            </p:cNvGrpSpPr>
            <p:nvPr/>
          </p:nvGrpSpPr>
          <p:grpSpPr bwMode="auto">
            <a:xfrm>
              <a:off x="2318" y="3786"/>
              <a:ext cx="1311" cy="678"/>
              <a:chOff x="2318" y="3786"/>
              <a:chExt cx="1311" cy="678"/>
            </a:xfrm>
          </p:grpSpPr>
          <p:sp>
            <p:nvSpPr>
              <p:cNvPr id="38090" name="Freeform 25"/>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91" name="Freeform 26"/>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37901" name="Group 27"/>
          <p:cNvGrpSpPr>
            <a:grpSpLocks/>
          </p:cNvGrpSpPr>
          <p:nvPr/>
        </p:nvGrpSpPr>
        <p:grpSpPr bwMode="auto">
          <a:xfrm rot="-5400000">
            <a:off x="1138238" y="2474913"/>
            <a:ext cx="304800" cy="685800"/>
            <a:chOff x="2318" y="3132"/>
            <a:chExt cx="1311" cy="1332"/>
          </a:xfrm>
        </p:grpSpPr>
        <p:grpSp>
          <p:nvGrpSpPr>
            <p:cNvPr id="38082" name="Group 28"/>
            <p:cNvGrpSpPr>
              <a:grpSpLocks/>
            </p:cNvGrpSpPr>
            <p:nvPr/>
          </p:nvGrpSpPr>
          <p:grpSpPr bwMode="auto">
            <a:xfrm>
              <a:off x="2318" y="3132"/>
              <a:ext cx="1311" cy="678"/>
              <a:chOff x="2318" y="3132"/>
              <a:chExt cx="1311" cy="678"/>
            </a:xfrm>
          </p:grpSpPr>
          <p:sp>
            <p:nvSpPr>
              <p:cNvPr id="38086" name="Freeform 29"/>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87" name="Freeform 30"/>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8083" name="Group 31"/>
            <p:cNvGrpSpPr>
              <a:grpSpLocks/>
            </p:cNvGrpSpPr>
            <p:nvPr/>
          </p:nvGrpSpPr>
          <p:grpSpPr bwMode="auto">
            <a:xfrm>
              <a:off x="2318" y="3786"/>
              <a:ext cx="1311" cy="678"/>
              <a:chOff x="2318" y="3786"/>
              <a:chExt cx="1311" cy="678"/>
            </a:xfrm>
          </p:grpSpPr>
          <p:sp>
            <p:nvSpPr>
              <p:cNvPr id="38084" name="Freeform 32"/>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85" name="Freeform 33"/>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7902" name="Text Box 34"/>
          <p:cNvSpPr txBox="1">
            <a:spLocks noChangeArrowheads="1"/>
          </p:cNvSpPr>
          <p:nvPr/>
        </p:nvSpPr>
        <p:spPr bwMode="auto">
          <a:xfrm>
            <a:off x="57150" y="1828800"/>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sz="2400" u="sng">
                <a:latin typeface="Times New Roman" pitchFamily="18" charset="0"/>
              </a:rPr>
              <a:t>Varying chain distance</a:t>
            </a:r>
          </a:p>
        </p:txBody>
      </p:sp>
      <p:sp>
        <p:nvSpPr>
          <p:cNvPr id="37903" name="Freeform 35"/>
          <p:cNvSpPr>
            <a:spLocks/>
          </p:cNvSpPr>
          <p:nvPr/>
        </p:nvSpPr>
        <p:spPr bwMode="auto">
          <a:xfrm flipH="1" flipV="1">
            <a:off x="3348038" y="2362200"/>
            <a:ext cx="766762" cy="992188"/>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04" name="Freeform 36"/>
          <p:cNvSpPr>
            <a:spLocks/>
          </p:cNvSpPr>
          <p:nvPr/>
        </p:nvSpPr>
        <p:spPr bwMode="auto">
          <a:xfrm flipH="1" flipV="1">
            <a:off x="4491038" y="2362200"/>
            <a:ext cx="766762" cy="992188"/>
          </a:xfrm>
          <a:custGeom>
            <a:avLst/>
            <a:gdLst>
              <a:gd name="T0" fmla="*/ 0 w 483"/>
              <a:gd name="T1" fmla="*/ 2147483647 h 625"/>
              <a:gd name="T2" fmla="*/ 2147483647 w 483"/>
              <a:gd name="T3" fmla="*/ 2147483647 h 625"/>
              <a:gd name="T4" fmla="*/ 2147483647 w 483"/>
              <a:gd name="T5" fmla="*/ 0 h 625"/>
              <a:gd name="T6" fmla="*/ 2147483647 w 483"/>
              <a:gd name="T7" fmla="*/ 0 h 625"/>
              <a:gd name="T8" fmla="*/ 2147483647 w 483"/>
              <a:gd name="T9" fmla="*/ 2147483647 h 625"/>
              <a:gd name="T10" fmla="*/ 2147483647 w 483"/>
              <a:gd name="T11" fmla="*/ 2147483647 h 625"/>
              <a:gd name="T12" fmla="*/ 0 60000 65536"/>
              <a:gd name="T13" fmla="*/ 0 60000 65536"/>
              <a:gd name="T14" fmla="*/ 0 60000 65536"/>
              <a:gd name="T15" fmla="*/ 0 60000 65536"/>
              <a:gd name="T16" fmla="*/ 0 60000 65536"/>
              <a:gd name="T17" fmla="*/ 0 60000 65536"/>
              <a:gd name="T18" fmla="*/ 0 w 483"/>
              <a:gd name="T19" fmla="*/ 0 h 625"/>
              <a:gd name="T20" fmla="*/ 483 w 483"/>
              <a:gd name="T21" fmla="*/ 625 h 625"/>
            </a:gdLst>
            <a:ahLst/>
            <a:cxnLst>
              <a:cxn ang="T12">
                <a:pos x="T0" y="T1"/>
              </a:cxn>
              <a:cxn ang="T13">
                <a:pos x="T2" y="T3"/>
              </a:cxn>
              <a:cxn ang="T14">
                <a:pos x="T4" y="T5"/>
              </a:cxn>
              <a:cxn ang="T15">
                <a:pos x="T6" y="T7"/>
              </a:cxn>
              <a:cxn ang="T16">
                <a:pos x="T8" y="T9"/>
              </a:cxn>
              <a:cxn ang="T17">
                <a:pos x="T10" y="T11"/>
              </a:cxn>
            </a:cxnLst>
            <a:rect l="T18" t="T19" r="T20" b="T21"/>
            <a:pathLst>
              <a:path w="483" h="625">
                <a:moveTo>
                  <a:pt x="0" y="624"/>
                </a:moveTo>
                <a:lnTo>
                  <a:pt x="103" y="624"/>
                </a:lnTo>
                <a:lnTo>
                  <a:pt x="103" y="0"/>
                </a:lnTo>
                <a:lnTo>
                  <a:pt x="369" y="0"/>
                </a:lnTo>
                <a:lnTo>
                  <a:pt x="369" y="624"/>
                </a:lnTo>
                <a:lnTo>
                  <a:pt x="482" y="624"/>
                </a:lnTo>
              </a:path>
            </a:pathLst>
          </a:custGeom>
          <a:noFill/>
          <a:ln w="25400" cap="rnd">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7905" name="Group 37"/>
          <p:cNvGrpSpPr>
            <a:grpSpLocks/>
          </p:cNvGrpSpPr>
          <p:nvPr/>
        </p:nvGrpSpPr>
        <p:grpSpPr bwMode="auto">
          <a:xfrm rot="-5400000">
            <a:off x="4686300" y="2476500"/>
            <a:ext cx="304800" cy="685800"/>
            <a:chOff x="2318" y="3132"/>
            <a:chExt cx="1311" cy="1332"/>
          </a:xfrm>
        </p:grpSpPr>
        <p:grpSp>
          <p:nvGrpSpPr>
            <p:cNvPr id="38076" name="Group 38"/>
            <p:cNvGrpSpPr>
              <a:grpSpLocks/>
            </p:cNvGrpSpPr>
            <p:nvPr/>
          </p:nvGrpSpPr>
          <p:grpSpPr bwMode="auto">
            <a:xfrm>
              <a:off x="2318" y="3132"/>
              <a:ext cx="1311" cy="678"/>
              <a:chOff x="2318" y="3132"/>
              <a:chExt cx="1311" cy="678"/>
            </a:xfrm>
          </p:grpSpPr>
          <p:sp>
            <p:nvSpPr>
              <p:cNvPr id="38080" name="Freeform 39"/>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81" name="Freeform 40"/>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8077" name="Group 41"/>
            <p:cNvGrpSpPr>
              <a:grpSpLocks/>
            </p:cNvGrpSpPr>
            <p:nvPr/>
          </p:nvGrpSpPr>
          <p:grpSpPr bwMode="auto">
            <a:xfrm>
              <a:off x="2318" y="3786"/>
              <a:ext cx="1311" cy="678"/>
              <a:chOff x="2318" y="3786"/>
              <a:chExt cx="1311" cy="678"/>
            </a:xfrm>
          </p:grpSpPr>
          <p:sp>
            <p:nvSpPr>
              <p:cNvPr id="38078" name="Freeform 42"/>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79" name="Freeform 43"/>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grpSp>
        <p:nvGrpSpPr>
          <p:cNvPr id="37906" name="Group 44"/>
          <p:cNvGrpSpPr>
            <a:grpSpLocks/>
          </p:cNvGrpSpPr>
          <p:nvPr/>
        </p:nvGrpSpPr>
        <p:grpSpPr bwMode="auto">
          <a:xfrm rot="-5400000">
            <a:off x="3576638" y="2476500"/>
            <a:ext cx="304800" cy="685800"/>
            <a:chOff x="2318" y="3132"/>
            <a:chExt cx="1311" cy="1332"/>
          </a:xfrm>
        </p:grpSpPr>
        <p:grpSp>
          <p:nvGrpSpPr>
            <p:cNvPr id="38070" name="Group 45"/>
            <p:cNvGrpSpPr>
              <a:grpSpLocks/>
            </p:cNvGrpSpPr>
            <p:nvPr/>
          </p:nvGrpSpPr>
          <p:grpSpPr bwMode="auto">
            <a:xfrm>
              <a:off x="2318" y="3132"/>
              <a:ext cx="1311" cy="678"/>
              <a:chOff x="2318" y="3132"/>
              <a:chExt cx="1311" cy="678"/>
            </a:xfrm>
          </p:grpSpPr>
          <p:sp>
            <p:nvSpPr>
              <p:cNvPr id="38074" name="Freeform 46"/>
              <p:cNvSpPr>
                <a:spLocks/>
              </p:cNvSpPr>
              <p:nvPr/>
            </p:nvSpPr>
            <p:spPr bwMode="auto">
              <a:xfrm>
                <a:off x="2318" y="3132"/>
                <a:ext cx="658" cy="341"/>
              </a:xfrm>
              <a:custGeom>
                <a:avLst/>
                <a:gdLst>
                  <a:gd name="T0" fmla="*/ 2834116 w 137"/>
                  <a:gd name="T1" fmla="*/ 0 h 112"/>
                  <a:gd name="T2" fmla="*/ 38789371 w 137"/>
                  <a:gd name="T3" fmla="*/ 826752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0" y="0"/>
                    </a:moveTo>
                    <a:cubicBezTo>
                      <a:pt x="0" y="41"/>
                      <a:pt x="57" y="91"/>
                      <a:pt x="137" y="112"/>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75" name="Freeform 47"/>
              <p:cNvSpPr>
                <a:spLocks/>
              </p:cNvSpPr>
              <p:nvPr/>
            </p:nvSpPr>
            <p:spPr bwMode="auto">
              <a:xfrm>
                <a:off x="2971" y="3473"/>
                <a:ext cx="658" cy="337"/>
              </a:xfrm>
              <a:custGeom>
                <a:avLst/>
                <a:gdLst>
                  <a:gd name="T0" fmla="*/ 35671086 w 137"/>
                  <a:gd name="T1" fmla="*/ 801204 h 111"/>
                  <a:gd name="T2" fmla="*/ 0 w 137"/>
                  <a:gd name="T3" fmla="*/ 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6" y="111"/>
                    </a:moveTo>
                    <a:cubicBezTo>
                      <a:pt x="137" y="70"/>
                      <a:pt x="80" y="20"/>
                      <a:pt x="0"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8071" name="Group 48"/>
            <p:cNvGrpSpPr>
              <a:grpSpLocks/>
            </p:cNvGrpSpPr>
            <p:nvPr/>
          </p:nvGrpSpPr>
          <p:grpSpPr bwMode="auto">
            <a:xfrm>
              <a:off x="2318" y="3786"/>
              <a:ext cx="1311" cy="678"/>
              <a:chOff x="2318" y="3786"/>
              <a:chExt cx="1311" cy="678"/>
            </a:xfrm>
          </p:grpSpPr>
          <p:sp>
            <p:nvSpPr>
              <p:cNvPr id="38072" name="Freeform 49"/>
              <p:cNvSpPr>
                <a:spLocks/>
              </p:cNvSpPr>
              <p:nvPr/>
            </p:nvSpPr>
            <p:spPr bwMode="auto">
              <a:xfrm>
                <a:off x="2318" y="4124"/>
                <a:ext cx="658" cy="340"/>
              </a:xfrm>
              <a:custGeom>
                <a:avLst/>
                <a:gdLst>
                  <a:gd name="T0" fmla="*/ 3131023 w 137"/>
                  <a:gd name="T1" fmla="*/ 807743 h 112"/>
                  <a:gd name="T2" fmla="*/ 38789371 w 137"/>
                  <a:gd name="T3" fmla="*/ 0 h 112"/>
                  <a:gd name="T4" fmla="*/ 0 60000 65536"/>
                  <a:gd name="T5" fmla="*/ 0 60000 65536"/>
                  <a:gd name="T6" fmla="*/ 0 w 137"/>
                  <a:gd name="T7" fmla="*/ 0 h 112"/>
                  <a:gd name="T8" fmla="*/ 137 w 137"/>
                  <a:gd name="T9" fmla="*/ 112 h 112"/>
                </a:gdLst>
                <a:ahLst/>
                <a:cxnLst>
                  <a:cxn ang="T4">
                    <a:pos x="T0" y="T1"/>
                  </a:cxn>
                  <a:cxn ang="T5">
                    <a:pos x="T2" y="T3"/>
                  </a:cxn>
                </a:cxnLst>
                <a:rect l="T6" t="T7" r="T8" b="T9"/>
                <a:pathLst>
                  <a:path w="137" h="112">
                    <a:moveTo>
                      <a:pt x="11" y="112"/>
                    </a:moveTo>
                    <a:cubicBezTo>
                      <a:pt x="0" y="71"/>
                      <a:pt x="57" y="21"/>
                      <a:pt x="137" y="0"/>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73" name="Freeform 50"/>
              <p:cNvSpPr>
                <a:spLocks/>
              </p:cNvSpPr>
              <p:nvPr/>
            </p:nvSpPr>
            <p:spPr bwMode="auto">
              <a:xfrm>
                <a:off x="2971" y="3786"/>
                <a:ext cx="658" cy="338"/>
              </a:xfrm>
              <a:custGeom>
                <a:avLst/>
                <a:gdLst>
                  <a:gd name="T0" fmla="*/ 35967465 w 137"/>
                  <a:gd name="T1" fmla="*/ 0 h 111"/>
                  <a:gd name="T2" fmla="*/ 0 w 137"/>
                  <a:gd name="T3" fmla="*/ 820220 h 111"/>
                  <a:gd name="T4" fmla="*/ 0 60000 65536"/>
                  <a:gd name="T5" fmla="*/ 0 60000 65536"/>
                  <a:gd name="T6" fmla="*/ 0 w 137"/>
                  <a:gd name="T7" fmla="*/ 0 h 111"/>
                  <a:gd name="T8" fmla="*/ 137 w 137"/>
                  <a:gd name="T9" fmla="*/ 111 h 111"/>
                </a:gdLst>
                <a:ahLst/>
                <a:cxnLst>
                  <a:cxn ang="T4">
                    <a:pos x="T0" y="T1"/>
                  </a:cxn>
                  <a:cxn ang="T5">
                    <a:pos x="T2" y="T3"/>
                  </a:cxn>
                </a:cxnLst>
                <a:rect l="T6" t="T7" r="T8" b="T9"/>
                <a:pathLst>
                  <a:path w="137" h="111">
                    <a:moveTo>
                      <a:pt x="127" y="0"/>
                    </a:moveTo>
                    <a:cubicBezTo>
                      <a:pt x="137" y="41"/>
                      <a:pt x="80" y="91"/>
                      <a:pt x="0" y="111"/>
                    </a:cubicBezTo>
                  </a:path>
                </a:pathLst>
              </a:cu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7907" name="Text Box 51"/>
          <p:cNvSpPr txBox="1">
            <a:spLocks noChangeArrowheads="1"/>
          </p:cNvSpPr>
          <p:nvPr/>
        </p:nvSpPr>
        <p:spPr bwMode="auto">
          <a:xfrm>
            <a:off x="863600" y="3352800"/>
            <a:ext cx="165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atin typeface="Times New Roman" pitchFamily="18" charset="0"/>
              </a:rPr>
              <a:t>Strong coupling</a:t>
            </a:r>
          </a:p>
        </p:txBody>
      </p:sp>
      <p:sp>
        <p:nvSpPr>
          <p:cNvPr id="37908" name="Text Box 52"/>
          <p:cNvSpPr txBox="1">
            <a:spLocks noChangeArrowheads="1"/>
          </p:cNvSpPr>
          <p:nvPr/>
        </p:nvSpPr>
        <p:spPr bwMode="auto">
          <a:xfrm>
            <a:off x="3492500" y="3352800"/>
            <a:ext cx="157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atin typeface="Times New Roman" pitchFamily="18" charset="0"/>
              </a:rPr>
              <a:t>Weak coupling</a:t>
            </a:r>
          </a:p>
        </p:txBody>
      </p:sp>
      <p:sp>
        <p:nvSpPr>
          <p:cNvPr id="37909" name="Text Box 53"/>
          <p:cNvSpPr txBox="1">
            <a:spLocks noChangeArrowheads="1"/>
          </p:cNvSpPr>
          <p:nvPr/>
        </p:nvSpPr>
        <p:spPr bwMode="auto">
          <a:xfrm>
            <a:off x="324363" y="4267200"/>
            <a:ext cx="6261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u="sng">
                <a:latin typeface="Times New Roman" pitchFamily="18" charset="0"/>
              </a:rPr>
              <a:t>Coupling also affected by relative alignment of the chains (dipole)</a:t>
            </a:r>
          </a:p>
        </p:txBody>
      </p:sp>
      <p:grpSp>
        <p:nvGrpSpPr>
          <p:cNvPr id="37910" name="Group 54"/>
          <p:cNvGrpSpPr>
            <a:grpSpLocks noChangeAspect="1"/>
          </p:cNvGrpSpPr>
          <p:nvPr/>
        </p:nvGrpSpPr>
        <p:grpSpPr bwMode="auto">
          <a:xfrm rot="2422849">
            <a:off x="654563" y="4724400"/>
            <a:ext cx="860425" cy="636588"/>
            <a:chOff x="399" y="3180"/>
            <a:chExt cx="904" cy="669"/>
          </a:xfrm>
        </p:grpSpPr>
        <p:sp>
          <p:nvSpPr>
            <p:cNvPr id="38058" name="Line 55"/>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9" name="Line 56"/>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0" name="Freeform 57"/>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61" name="Line 58"/>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2" name="Freeform 59"/>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63" name="Line 60"/>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4" name="Line 61"/>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5" name="Line 62"/>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6" name="Line 63"/>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7" name="Line 64"/>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8" name="Line 65"/>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69" name="Line 66"/>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1" name="Group 67"/>
          <p:cNvGrpSpPr>
            <a:grpSpLocks noChangeAspect="1"/>
          </p:cNvGrpSpPr>
          <p:nvPr/>
        </p:nvGrpSpPr>
        <p:grpSpPr bwMode="auto">
          <a:xfrm rot="2422849">
            <a:off x="1573726" y="4806950"/>
            <a:ext cx="860425" cy="636588"/>
            <a:chOff x="1192" y="2622"/>
            <a:chExt cx="903" cy="669"/>
          </a:xfrm>
        </p:grpSpPr>
        <p:sp>
          <p:nvSpPr>
            <p:cNvPr id="38046" name="Line 68"/>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7" name="Line 69"/>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8" name="Freeform 70"/>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49" name="Line 71"/>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0" name="Freeform 72"/>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51" name="Line 73"/>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2" name="Line 74"/>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3" name="Line 75"/>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4" name="Line 76"/>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5" name="Line 77"/>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6" name="Line 78"/>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57" name="Line 79"/>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2" name="Group 80"/>
          <p:cNvGrpSpPr>
            <a:grpSpLocks noChangeAspect="1"/>
          </p:cNvGrpSpPr>
          <p:nvPr/>
        </p:nvGrpSpPr>
        <p:grpSpPr bwMode="auto">
          <a:xfrm rot="2422849">
            <a:off x="629163" y="5181600"/>
            <a:ext cx="860425" cy="636588"/>
            <a:chOff x="1992" y="2056"/>
            <a:chExt cx="904" cy="669"/>
          </a:xfrm>
        </p:grpSpPr>
        <p:sp>
          <p:nvSpPr>
            <p:cNvPr id="38034" name="Line 81"/>
            <p:cNvSpPr>
              <a:spLocks noChangeAspect="1" noChangeShapeType="1"/>
            </p:cNvSpPr>
            <p:nvPr/>
          </p:nvSpPr>
          <p:spPr bwMode="auto">
            <a:xfrm>
              <a:off x="2083" y="2428"/>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5" name="Line 82"/>
            <p:cNvSpPr>
              <a:spLocks noChangeAspect="1" noChangeShapeType="1"/>
            </p:cNvSpPr>
            <p:nvPr/>
          </p:nvSpPr>
          <p:spPr bwMode="auto">
            <a:xfrm>
              <a:off x="2119" y="2437"/>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6" name="Freeform 83"/>
            <p:cNvSpPr>
              <a:spLocks noChangeAspect="1"/>
            </p:cNvSpPr>
            <p:nvPr/>
          </p:nvSpPr>
          <p:spPr bwMode="auto">
            <a:xfrm>
              <a:off x="2124" y="2513"/>
              <a:ext cx="301" cy="125"/>
            </a:xfrm>
            <a:custGeom>
              <a:avLst/>
              <a:gdLst>
                <a:gd name="T0" fmla="*/ 0 w 301"/>
                <a:gd name="T1" fmla="*/ 86 h 125"/>
                <a:gd name="T2" fmla="*/ 168 w 301"/>
                <a:gd name="T3" fmla="*/ 124 h 125"/>
                <a:gd name="T4" fmla="*/ 300 w 301"/>
                <a:gd name="T5" fmla="*/ 0 h 125"/>
                <a:gd name="T6" fmla="*/ 0 60000 65536"/>
                <a:gd name="T7" fmla="*/ 0 60000 65536"/>
                <a:gd name="T8" fmla="*/ 0 60000 65536"/>
                <a:gd name="T9" fmla="*/ 0 w 301"/>
                <a:gd name="T10" fmla="*/ 0 h 125"/>
                <a:gd name="T11" fmla="*/ 301 w 301"/>
                <a:gd name="T12" fmla="*/ 125 h 125"/>
              </a:gdLst>
              <a:ahLst/>
              <a:cxnLst>
                <a:cxn ang="T6">
                  <a:pos x="T0" y="T1"/>
                </a:cxn>
                <a:cxn ang="T7">
                  <a:pos x="T2" y="T3"/>
                </a:cxn>
                <a:cxn ang="T8">
                  <a:pos x="T4" y="T5"/>
                </a:cxn>
              </a:cxnLst>
              <a:rect l="T9" t="T10" r="T11" b="T12"/>
              <a:pathLst>
                <a:path w="301" h="125">
                  <a:moveTo>
                    <a:pt x="0" y="86"/>
                  </a:moveTo>
                  <a:lnTo>
                    <a:pt x="168" y="124"/>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37" name="Line 84"/>
            <p:cNvSpPr>
              <a:spLocks noChangeAspect="1" noChangeShapeType="1"/>
            </p:cNvSpPr>
            <p:nvPr/>
          </p:nvSpPr>
          <p:spPr bwMode="auto">
            <a:xfrm flipV="1">
              <a:off x="2283" y="2507"/>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8" name="Freeform 85"/>
            <p:cNvSpPr>
              <a:spLocks noChangeAspect="1"/>
            </p:cNvSpPr>
            <p:nvPr/>
          </p:nvSpPr>
          <p:spPr bwMode="auto">
            <a:xfrm>
              <a:off x="2219" y="2302"/>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39" name="Line 86"/>
            <p:cNvSpPr>
              <a:spLocks noChangeAspect="1" noChangeShapeType="1"/>
            </p:cNvSpPr>
            <p:nvPr/>
          </p:nvSpPr>
          <p:spPr bwMode="auto">
            <a:xfrm flipH="1" flipV="1">
              <a:off x="2227" y="2337"/>
              <a:ext cx="139" cy="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0" name="Line 87"/>
            <p:cNvSpPr>
              <a:spLocks noChangeAspect="1" noChangeShapeType="1"/>
            </p:cNvSpPr>
            <p:nvPr/>
          </p:nvSpPr>
          <p:spPr bwMode="auto">
            <a:xfrm flipV="1">
              <a:off x="2083" y="2304"/>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1" name="Line 88"/>
            <p:cNvSpPr>
              <a:spLocks noChangeAspect="1" noChangeShapeType="1"/>
            </p:cNvSpPr>
            <p:nvPr/>
          </p:nvSpPr>
          <p:spPr bwMode="auto">
            <a:xfrm flipH="1">
              <a:off x="2537" y="2201"/>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2" name="Line 89"/>
            <p:cNvSpPr>
              <a:spLocks noChangeAspect="1" noChangeShapeType="1"/>
            </p:cNvSpPr>
            <p:nvPr/>
          </p:nvSpPr>
          <p:spPr bwMode="auto">
            <a:xfrm flipH="1">
              <a:off x="2544" y="2234"/>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3" name="Line 90"/>
            <p:cNvSpPr>
              <a:spLocks noChangeAspect="1" noChangeShapeType="1"/>
            </p:cNvSpPr>
            <p:nvPr/>
          </p:nvSpPr>
          <p:spPr bwMode="auto">
            <a:xfrm flipV="1">
              <a:off x="2738" y="2056"/>
              <a:ext cx="158" cy="1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4" name="Line 91"/>
            <p:cNvSpPr>
              <a:spLocks noChangeAspect="1" noChangeShapeType="1"/>
            </p:cNvSpPr>
            <p:nvPr/>
          </p:nvSpPr>
          <p:spPr bwMode="auto">
            <a:xfrm flipV="1">
              <a:off x="2391" y="2215"/>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45" name="Line 92"/>
            <p:cNvSpPr>
              <a:spLocks noChangeAspect="1" noChangeShapeType="1"/>
            </p:cNvSpPr>
            <p:nvPr/>
          </p:nvSpPr>
          <p:spPr bwMode="auto">
            <a:xfrm flipH="1">
              <a:off x="1992" y="2601"/>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3" name="Group 93"/>
          <p:cNvGrpSpPr>
            <a:grpSpLocks noChangeAspect="1"/>
          </p:cNvGrpSpPr>
          <p:nvPr/>
        </p:nvGrpSpPr>
        <p:grpSpPr bwMode="auto">
          <a:xfrm rot="2422849">
            <a:off x="1546738" y="5254625"/>
            <a:ext cx="860425" cy="636588"/>
            <a:chOff x="2776" y="1489"/>
            <a:chExt cx="904" cy="669"/>
          </a:xfrm>
        </p:grpSpPr>
        <p:sp>
          <p:nvSpPr>
            <p:cNvPr id="38022" name="Line 94"/>
            <p:cNvSpPr>
              <a:spLocks noChangeAspect="1" noChangeShapeType="1"/>
            </p:cNvSpPr>
            <p:nvPr/>
          </p:nvSpPr>
          <p:spPr bwMode="auto">
            <a:xfrm>
              <a:off x="2867" y="1861"/>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3" name="Line 95"/>
            <p:cNvSpPr>
              <a:spLocks noChangeAspect="1" noChangeShapeType="1"/>
            </p:cNvSpPr>
            <p:nvPr/>
          </p:nvSpPr>
          <p:spPr bwMode="auto">
            <a:xfrm>
              <a:off x="2903" y="1870"/>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4" name="Freeform 96"/>
            <p:cNvSpPr>
              <a:spLocks noChangeAspect="1"/>
            </p:cNvSpPr>
            <p:nvPr/>
          </p:nvSpPr>
          <p:spPr bwMode="auto">
            <a:xfrm>
              <a:off x="2908" y="1947"/>
              <a:ext cx="301" cy="124"/>
            </a:xfrm>
            <a:custGeom>
              <a:avLst/>
              <a:gdLst>
                <a:gd name="T0" fmla="*/ 0 w 301"/>
                <a:gd name="T1" fmla="*/ 85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5"/>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25" name="Line 97"/>
            <p:cNvSpPr>
              <a:spLocks noChangeAspect="1" noChangeShapeType="1"/>
            </p:cNvSpPr>
            <p:nvPr/>
          </p:nvSpPr>
          <p:spPr bwMode="auto">
            <a:xfrm flipV="1">
              <a:off x="3067" y="1940"/>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6" name="Freeform 98"/>
            <p:cNvSpPr>
              <a:spLocks noChangeAspect="1"/>
            </p:cNvSpPr>
            <p:nvPr/>
          </p:nvSpPr>
          <p:spPr bwMode="auto">
            <a:xfrm>
              <a:off x="3003" y="1735"/>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27" name="Line 99"/>
            <p:cNvSpPr>
              <a:spLocks noChangeAspect="1" noChangeShapeType="1"/>
            </p:cNvSpPr>
            <p:nvPr/>
          </p:nvSpPr>
          <p:spPr bwMode="auto">
            <a:xfrm flipH="1" flipV="1">
              <a:off x="3011" y="1770"/>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8" name="Line 100"/>
            <p:cNvSpPr>
              <a:spLocks noChangeAspect="1" noChangeShapeType="1"/>
            </p:cNvSpPr>
            <p:nvPr/>
          </p:nvSpPr>
          <p:spPr bwMode="auto">
            <a:xfrm flipV="1">
              <a:off x="2867" y="1737"/>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9" name="Line 101"/>
            <p:cNvSpPr>
              <a:spLocks noChangeAspect="1" noChangeShapeType="1"/>
            </p:cNvSpPr>
            <p:nvPr/>
          </p:nvSpPr>
          <p:spPr bwMode="auto">
            <a:xfrm flipH="1">
              <a:off x="3321" y="1634"/>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0" name="Line 102"/>
            <p:cNvSpPr>
              <a:spLocks noChangeAspect="1" noChangeShapeType="1"/>
            </p:cNvSpPr>
            <p:nvPr/>
          </p:nvSpPr>
          <p:spPr bwMode="auto">
            <a:xfrm flipH="1">
              <a:off x="3328" y="1667"/>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1" name="Line 103"/>
            <p:cNvSpPr>
              <a:spLocks noChangeAspect="1" noChangeShapeType="1"/>
            </p:cNvSpPr>
            <p:nvPr/>
          </p:nvSpPr>
          <p:spPr bwMode="auto">
            <a:xfrm flipV="1">
              <a:off x="3522" y="1489"/>
              <a:ext cx="158" cy="1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2" name="Line 104"/>
            <p:cNvSpPr>
              <a:spLocks noChangeAspect="1" noChangeShapeType="1"/>
            </p:cNvSpPr>
            <p:nvPr/>
          </p:nvSpPr>
          <p:spPr bwMode="auto">
            <a:xfrm flipV="1">
              <a:off x="3175" y="1648"/>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33" name="Line 105"/>
            <p:cNvSpPr>
              <a:spLocks noChangeAspect="1" noChangeShapeType="1"/>
            </p:cNvSpPr>
            <p:nvPr/>
          </p:nvSpPr>
          <p:spPr bwMode="auto">
            <a:xfrm flipH="1">
              <a:off x="2776" y="2034"/>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4" name="Group 106"/>
          <p:cNvGrpSpPr>
            <a:grpSpLocks noChangeAspect="1"/>
          </p:cNvGrpSpPr>
          <p:nvPr/>
        </p:nvGrpSpPr>
        <p:grpSpPr bwMode="auto">
          <a:xfrm rot="2422849">
            <a:off x="2888176" y="4724400"/>
            <a:ext cx="860425" cy="636588"/>
            <a:chOff x="399" y="3180"/>
            <a:chExt cx="904" cy="669"/>
          </a:xfrm>
        </p:grpSpPr>
        <p:sp>
          <p:nvSpPr>
            <p:cNvPr id="38010" name="Line 107"/>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1" name="Line 108"/>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2" name="Freeform 109"/>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13" name="Line 110"/>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4" name="Freeform 111"/>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15" name="Line 112"/>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6" name="Line 113"/>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7" name="Line 114"/>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8" name="Line 115"/>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19" name="Line 116"/>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0" name="Line 117"/>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21" name="Line 118"/>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5" name="Group 119"/>
          <p:cNvGrpSpPr>
            <a:grpSpLocks noChangeAspect="1"/>
          </p:cNvGrpSpPr>
          <p:nvPr/>
        </p:nvGrpSpPr>
        <p:grpSpPr bwMode="auto">
          <a:xfrm rot="2422849">
            <a:off x="3807338" y="4806950"/>
            <a:ext cx="860425" cy="636588"/>
            <a:chOff x="1192" y="2622"/>
            <a:chExt cx="903" cy="669"/>
          </a:xfrm>
        </p:grpSpPr>
        <p:sp>
          <p:nvSpPr>
            <p:cNvPr id="37998" name="Line 120"/>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9" name="Line 121"/>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0" name="Freeform 122"/>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01" name="Line 123"/>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2" name="Freeform 124"/>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003" name="Line 125"/>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4" name="Line 126"/>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5" name="Line 127"/>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6" name="Line 128"/>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7" name="Line 129"/>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8" name="Line 130"/>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8009" name="Line 131"/>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6" name="Group 132"/>
          <p:cNvGrpSpPr>
            <a:grpSpLocks noChangeAspect="1"/>
          </p:cNvGrpSpPr>
          <p:nvPr/>
        </p:nvGrpSpPr>
        <p:grpSpPr bwMode="auto">
          <a:xfrm rot="2422849">
            <a:off x="3194563" y="5181600"/>
            <a:ext cx="860425" cy="636588"/>
            <a:chOff x="1992" y="2056"/>
            <a:chExt cx="904" cy="669"/>
          </a:xfrm>
        </p:grpSpPr>
        <p:sp>
          <p:nvSpPr>
            <p:cNvPr id="37986" name="Line 133"/>
            <p:cNvSpPr>
              <a:spLocks noChangeAspect="1" noChangeShapeType="1"/>
            </p:cNvSpPr>
            <p:nvPr/>
          </p:nvSpPr>
          <p:spPr bwMode="auto">
            <a:xfrm>
              <a:off x="2083" y="2428"/>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7" name="Line 134"/>
            <p:cNvSpPr>
              <a:spLocks noChangeAspect="1" noChangeShapeType="1"/>
            </p:cNvSpPr>
            <p:nvPr/>
          </p:nvSpPr>
          <p:spPr bwMode="auto">
            <a:xfrm>
              <a:off x="2119" y="2437"/>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8" name="Freeform 135"/>
            <p:cNvSpPr>
              <a:spLocks noChangeAspect="1"/>
            </p:cNvSpPr>
            <p:nvPr/>
          </p:nvSpPr>
          <p:spPr bwMode="auto">
            <a:xfrm>
              <a:off x="2124" y="2513"/>
              <a:ext cx="301" cy="125"/>
            </a:xfrm>
            <a:custGeom>
              <a:avLst/>
              <a:gdLst>
                <a:gd name="T0" fmla="*/ 0 w 301"/>
                <a:gd name="T1" fmla="*/ 86 h 125"/>
                <a:gd name="T2" fmla="*/ 168 w 301"/>
                <a:gd name="T3" fmla="*/ 124 h 125"/>
                <a:gd name="T4" fmla="*/ 300 w 301"/>
                <a:gd name="T5" fmla="*/ 0 h 125"/>
                <a:gd name="T6" fmla="*/ 0 60000 65536"/>
                <a:gd name="T7" fmla="*/ 0 60000 65536"/>
                <a:gd name="T8" fmla="*/ 0 60000 65536"/>
                <a:gd name="T9" fmla="*/ 0 w 301"/>
                <a:gd name="T10" fmla="*/ 0 h 125"/>
                <a:gd name="T11" fmla="*/ 301 w 301"/>
                <a:gd name="T12" fmla="*/ 125 h 125"/>
              </a:gdLst>
              <a:ahLst/>
              <a:cxnLst>
                <a:cxn ang="T6">
                  <a:pos x="T0" y="T1"/>
                </a:cxn>
                <a:cxn ang="T7">
                  <a:pos x="T2" y="T3"/>
                </a:cxn>
                <a:cxn ang="T8">
                  <a:pos x="T4" y="T5"/>
                </a:cxn>
              </a:cxnLst>
              <a:rect l="T9" t="T10" r="T11" b="T12"/>
              <a:pathLst>
                <a:path w="301" h="125">
                  <a:moveTo>
                    <a:pt x="0" y="86"/>
                  </a:moveTo>
                  <a:lnTo>
                    <a:pt x="168" y="124"/>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89" name="Line 136"/>
            <p:cNvSpPr>
              <a:spLocks noChangeAspect="1" noChangeShapeType="1"/>
            </p:cNvSpPr>
            <p:nvPr/>
          </p:nvSpPr>
          <p:spPr bwMode="auto">
            <a:xfrm flipV="1">
              <a:off x="2283" y="2507"/>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0" name="Freeform 137"/>
            <p:cNvSpPr>
              <a:spLocks noChangeAspect="1"/>
            </p:cNvSpPr>
            <p:nvPr/>
          </p:nvSpPr>
          <p:spPr bwMode="auto">
            <a:xfrm>
              <a:off x="2219" y="2302"/>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91" name="Line 138"/>
            <p:cNvSpPr>
              <a:spLocks noChangeAspect="1" noChangeShapeType="1"/>
            </p:cNvSpPr>
            <p:nvPr/>
          </p:nvSpPr>
          <p:spPr bwMode="auto">
            <a:xfrm flipH="1" flipV="1">
              <a:off x="2227" y="2337"/>
              <a:ext cx="139" cy="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2" name="Line 139"/>
            <p:cNvSpPr>
              <a:spLocks noChangeAspect="1" noChangeShapeType="1"/>
            </p:cNvSpPr>
            <p:nvPr/>
          </p:nvSpPr>
          <p:spPr bwMode="auto">
            <a:xfrm flipV="1">
              <a:off x="2083" y="2304"/>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3" name="Line 140"/>
            <p:cNvSpPr>
              <a:spLocks noChangeAspect="1" noChangeShapeType="1"/>
            </p:cNvSpPr>
            <p:nvPr/>
          </p:nvSpPr>
          <p:spPr bwMode="auto">
            <a:xfrm flipH="1">
              <a:off x="2537" y="2201"/>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4" name="Line 141"/>
            <p:cNvSpPr>
              <a:spLocks noChangeAspect="1" noChangeShapeType="1"/>
            </p:cNvSpPr>
            <p:nvPr/>
          </p:nvSpPr>
          <p:spPr bwMode="auto">
            <a:xfrm flipH="1">
              <a:off x="2544" y="2234"/>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5" name="Line 142"/>
            <p:cNvSpPr>
              <a:spLocks noChangeAspect="1" noChangeShapeType="1"/>
            </p:cNvSpPr>
            <p:nvPr/>
          </p:nvSpPr>
          <p:spPr bwMode="auto">
            <a:xfrm flipV="1">
              <a:off x="2738" y="2056"/>
              <a:ext cx="158" cy="1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6" name="Line 143"/>
            <p:cNvSpPr>
              <a:spLocks noChangeAspect="1" noChangeShapeType="1"/>
            </p:cNvSpPr>
            <p:nvPr/>
          </p:nvSpPr>
          <p:spPr bwMode="auto">
            <a:xfrm flipV="1">
              <a:off x="2391" y="2215"/>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97" name="Line 144"/>
            <p:cNvSpPr>
              <a:spLocks noChangeAspect="1" noChangeShapeType="1"/>
            </p:cNvSpPr>
            <p:nvPr/>
          </p:nvSpPr>
          <p:spPr bwMode="auto">
            <a:xfrm flipH="1">
              <a:off x="1992" y="2601"/>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7" name="Group 145"/>
          <p:cNvGrpSpPr>
            <a:grpSpLocks noChangeAspect="1"/>
          </p:cNvGrpSpPr>
          <p:nvPr/>
        </p:nvGrpSpPr>
        <p:grpSpPr bwMode="auto">
          <a:xfrm rot="2422849">
            <a:off x="4112138" y="5254625"/>
            <a:ext cx="860425" cy="636588"/>
            <a:chOff x="2776" y="1489"/>
            <a:chExt cx="904" cy="669"/>
          </a:xfrm>
        </p:grpSpPr>
        <p:sp>
          <p:nvSpPr>
            <p:cNvPr id="37974" name="Line 146"/>
            <p:cNvSpPr>
              <a:spLocks noChangeAspect="1" noChangeShapeType="1"/>
            </p:cNvSpPr>
            <p:nvPr/>
          </p:nvSpPr>
          <p:spPr bwMode="auto">
            <a:xfrm>
              <a:off x="2867" y="1861"/>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5" name="Line 147"/>
            <p:cNvSpPr>
              <a:spLocks noChangeAspect="1" noChangeShapeType="1"/>
            </p:cNvSpPr>
            <p:nvPr/>
          </p:nvSpPr>
          <p:spPr bwMode="auto">
            <a:xfrm>
              <a:off x="2903" y="1870"/>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6" name="Freeform 148"/>
            <p:cNvSpPr>
              <a:spLocks noChangeAspect="1"/>
            </p:cNvSpPr>
            <p:nvPr/>
          </p:nvSpPr>
          <p:spPr bwMode="auto">
            <a:xfrm>
              <a:off x="2908" y="1947"/>
              <a:ext cx="301" cy="124"/>
            </a:xfrm>
            <a:custGeom>
              <a:avLst/>
              <a:gdLst>
                <a:gd name="T0" fmla="*/ 0 w 301"/>
                <a:gd name="T1" fmla="*/ 85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5"/>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77" name="Line 149"/>
            <p:cNvSpPr>
              <a:spLocks noChangeAspect="1" noChangeShapeType="1"/>
            </p:cNvSpPr>
            <p:nvPr/>
          </p:nvSpPr>
          <p:spPr bwMode="auto">
            <a:xfrm flipV="1">
              <a:off x="3067" y="1940"/>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8" name="Freeform 150"/>
            <p:cNvSpPr>
              <a:spLocks noChangeAspect="1"/>
            </p:cNvSpPr>
            <p:nvPr/>
          </p:nvSpPr>
          <p:spPr bwMode="auto">
            <a:xfrm>
              <a:off x="3003" y="1735"/>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79" name="Line 151"/>
            <p:cNvSpPr>
              <a:spLocks noChangeAspect="1" noChangeShapeType="1"/>
            </p:cNvSpPr>
            <p:nvPr/>
          </p:nvSpPr>
          <p:spPr bwMode="auto">
            <a:xfrm flipH="1" flipV="1">
              <a:off x="3011" y="1770"/>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0" name="Line 152"/>
            <p:cNvSpPr>
              <a:spLocks noChangeAspect="1" noChangeShapeType="1"/>
            </p:cNvSpPr>
            <p:nvPr/>
          </p:nvSpPr>
          <p:spPr bwMode="auto">
            <a:xfrm flipV="1">
              <a:off x="2867" y="1737"/>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1" name="Line 153"/>
            <p:cNvSpPr>
              <a:spLocks noChangeAspect="1" noChangeShapeType="1"/>
            </p:cNvSpPr>
            <p:nvPr/>
          </p:nvSpPr>
          <p:spPr bwMode="auto">
            <a:xfrm flipH="1">
              <a:off x="3321" y="1634"/>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2" name="Line 154"/>
            <p:cNvSpPr>
              <a:spLocks noChangeAspect="1" noChangeShapeType="1"/>
            </p:cNvSpPr>
            <p:nvPr/>
          </p:nvSpPr>
          <p:spPr bwMode="auto">
            <a:xfrm flipH="1">
              <a:off x="3328" y="1667"/>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3" name="Line 155"/>
            <p:cNvSpPr>
              <a:spLocks noChangeAspect="1" noChangeShapeType="1"/>
            </p:cNvSpPr>
            <p:nvPr/>
          </p:nvSpPr>
          <p:spPr bwMode="auto">
            <a:xfrm flipV="1">
              <a:off x="3522" y="1489"/>
              <a:ext cx="158" cy="1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4" name="Line 156"/>
            <p:cNvSpPr>
              <a:spLocks noChangeAspect="1" noChangeShapeType="1"/>
            </p:cNvSpPr>
            <p:nvPr/>
          </p:nvSpPr>
          <p:spPr bwMode="auto">
            <a:xfrm flipV="1">
              <a:off x="3175" y="1648"/>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85" name="Line 157"/>
            <p:cNvSpPr>
              <a:spLocks noChangeAspect="1" noChangeShapeType="1"/>
            </p:cNvSpPr>
            <p:nvPr/>
          </p:nvSpPr>
          <p:spPr bwMode="auto">
            <a:xfrm flipH="1">
              <a:off x="2776" y="2034"/>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8" name="Group 158"/>
          <p:cNvGrpSpPr>
            <a:grpSpLocks noChangeAspect="1"/>
          </p:cNvGrpSpPr>
          <p:nvPr/>
        </p:nvGrpSpPr>
        <p:grpSpPr bwMode="auto">
          <a:xfrm rot="2422849">
            <a:off x="5174176" y="4724400"/>
            <a:ext cx="860425" cy="636588"/>
            <a:chOff x="399" y="3180"/>
            <a:chExt cx="904" cy="669"/>
          </a:xfrm>
        </p:grpSpPr>
        <p:sp>
          <p:nvSpPr>
            <p:cNvPr id="37962" name="Line 159"/>
            <p:cNvSpPr>
              <a:spLocks noChangeAspect="1" noChangeShapeType="1"/>
            </p:cNvSpPr>
            <p:nvPr/>
          </p:nvSpPr>
          <p:spPr bwMode="auto">
            <a:xfrm>
              <a:off x="490" y="3553"/>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3" name="Line 160"/>
            <p:cNvSpPr>
              <a:spLocks noChangeAspect="1" noChangeShapeType="1"/>
            </p:cNvSpPr>
            <p:nvPr/>
          </p:nvSpPr>
          <p:spPr bwMode="auto">
            <a:xfrm>
              <a:off x="526" y="3562"/>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4" name="Freeform 161"/>
            <p:cNvSpPr>
              <a:spLocks noChangeAspect="1"/>
            </p:cNvSpPr>
            <p:nvPr/>
          </p:nvSpPr>
          <p:spPr bwMode="auto">
            <a:xfrm>
              <a:off x="531" y="3638"/>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65" name="Line 162"/>
            <p:cNvSpPr>
              <a:spLocks noChangeAspect="1" noChangeShapeType="1"/>
            </p:cNvSpPr>
            <p:nvPr/>
          </p:nvSpPr>
          <p:spPr bwMode="auto">
            <a:xfrm flipV="1">
              <a:off x="690" y="3631"/>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6" name="Freeform 163"/>
            <p:cNvSpPr>
              <a:spLocks noChangeAspect="1"/>
            </p:cNvSpPr>
            <p:nvPr/>
          </p:nvSpPr>
          <p:spPr bwMode="auto">
            <a:xfrm>
              <a:off x="626" y="3426"/>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67" name="Line 164"/>
            <p:cNvSpPr>
              <a:spLocks noChangeAspect="1" noChangeShapeType="1"/>
            </p:cNvSpPr>
            <p:nvPr/>
          </p:nvSpPr>
          <p:spPr bwMode="auto">
            <a:xfrm flipH="1" flipV="1">
              <a:off x="634" y="3461"/>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8" name="Line 165"/>
            <p:cNvSpPr>
              <a:spLocks noChangeAspect="1" noChangeShapeType="1"/>
            </p:cNvSpPr>
            <p:nvPr/>
          </p:nvSpPr>
          <p:spPr bwMode="auto">
            <a:xfrm flipV="1">
              <a:off x="490" y="3429"/>
              <a:ext cx="138"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9" name="Line 166"/>
            <p:cNvSpPr>
              <a:spLocks noChangeAspect="1" noChangeShapeType="1"/>
            </p:cNvSpPr>
            <p:nvPr/>
          </p:nvSpPr>
          <p:spPr bwMode="auto">
            <a:xfrm flipH="1">
              <a:off x="944" y="3325"/>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0" name="Line 167"/>
            <p:cNvSpPr>
              <a:spLocks noChangeAspect="1" noChangeShapeType="1"/>
            </p:cNvSpPr>
            <p:nvPr/>
          </p:nvSpPr>
          <p:spPr bwMode="auto">
            <a:xfrm flipH="1">
              <a:off x="951" y="3358"/>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1" name="Line 168"/>
            <p:cNvSpPr>
              <a:spLocks noChangeAspect="1" noChangeShapeType="1"/>
            </p:cNvSpPr>
            <p:nvPr/>
          </p:nvSpPr>
          <p:spPr bwMode="auto">
            <a:xfrm flipV="1">
              <a:off x="1145" y="3180"/>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2" name="Line 169"/>
            <p:cNvSpPr>
              <a:spLocks noChangeAspect="1" noChangeShapeType="1"/>
            </p:cNvSpPr>
            <p:nvPr/>
          </p:nvSpPr>
          <p:spPr bwMode="auto">
            <a:xfrm flipV="1">
              <a:off x="798" y="3340"/>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73" name="Line 170"/>
            <p:cNvSpPr>
              <a:spLocks noChangeAspect="1" noChangeShapeType="1"/>
            </p:cNvSpPr>
            <p:nvPr/>
          </p:nvSpPr>
          <p:spPr bwMode="auto">
            <a:xfrm flipH="1">
              <a:off x="399" y="3725"/>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19" name="Group 171"/>
          <p:cNvGrpSpPr>
            <a:grpSpLocks noChangeAspect="1"/>
          </p:cNvGrpSpPr>
          <p:nvPr/>
        </p:nvGrpSpPr>
        <p:grpSpPr bwMode="auto">
          <a:xfrm rot="2422849">
            <a:off x="6093338" y="4806950"/>
            <a:ext cx="860425" cy="636588"/>
            <a:chOff x="1192" y="2622"/>
            <a:chExt cx="903" cy="669"/>
          </a:xfrm>
        </p:grpSpPr>
        <p:sp>
          <p:nvSpPr>
            <p:cNvPr id="37950" name="Line 172"/>
            <p:cNvSpPr>
              <a:spLocks noChangeAspect="1" noChangeShapeType="1"/>
            </p:cNvSpPr>
            <p:nvPr/>
          </p:nvSpPr>
          <p:spPr bwMode="auto">
            <a:xfrm>
              <a:off x="1283" y="2994"/>
              <a:ext cx="42" cy="17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1" name="Line 173"/>
            <p:cNvSpPr>
              <a:spLocks noChangeAspect="1" noChangeShapeType="1"/>
            </p:cNvSpPr>
            <p:nvPr/>
          </p:nvSpPr>
          <p:spPr bwMode="auto">
            <a:xfrm>
              <a:off x="1318" y="3003"/>
              <a:ext cx="33"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2" name="Freeform 174"/>
            <p:cNvSpPr>
              <a:spLocks noChangeAspect="1"/>
            </p:cNvSpPr>
            <p:nvPr/>
          </p:nvSpPr>
          <p:spPr bwMode="auto">
            <a:xfrm>
              <a:off x="1323" y="3080"/>
              <a:ext cx="301" cy="124"/>
            </a:xfrm>
            <a:custGeom>
              <a:avLst/>
              <a:gdLst>
                <a:gd name="T0" fmla="*/ 0 w 301"/>
                <a:gd name="T1" fmla="*/ 86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6"/>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53" name="Line 175"/>
            <p:cNvSpPr>
              <a:spLocks noChangeAspect="1" noChangeShapeType="1"/>
            </p:cNvSpPr>
            <p:nvPr/>
          </p:nvSpPr>
          <p:spPr bwMode="auto">
            <a:xfrm flipV="1">
              <a:off x="1482" y="3073"/>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4" name="Freeform 176"/>
            <p:cNvSpPr>
              <a:spLocks noChangeAspect="1"/>
            </p:cNvSpPr>
            <p:nvPr/>
          </p:nvSpPr>
          <p:spPr bwMode="auto">
            <a:xfrm>
              <a:off x="1418" y="2868"/>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55" name="Line 177"/>
            <p:cNvSpPr>
              <a:spLocks noChangeAspect="1" noChangeShapeType="1"/>
            </p:cNvSpPr>
            <p:nvPr/>
          </p:nvSpPr>
          <p:spPr bwMode="auto">
            <a:xfrm flipH="1" flipV="1">
              <a:off x="1426" y="2903"/>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6" name="Line 178"/>
            <p:cNvSpPr>
              <a:spLocks noChangeAspect="1" noChangeShapeType="1"/>
            </p:cNvSpPr>
            <p:nvPr/>
          </p:nvSpPr>
          <p:spPr bwMode="auto">
            <a:xfrm flipV="1">
              <a:off x="1282" y="2870"/>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7" name="Line 179"/>
            <p:cNvSpPr>
              <a:spLocks noChangeAspect="1" noChangeShapeType="1"/>
            </p:cNvSpPr>
            <p:nvPr/>
          </p:nvSpPr>
          <p:spPr bwMode="auto">
            <a:xfrm flipH="1">
              <a:off x="1737" y="2767"/>
              <a:ext cx="206"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8" name="Line 180"/>
            <p:cNvSpPr>
              <a:spLocks noChangeAspect="1" noChangeShapeType="1"/>
            </p:cNvSpPr>
            <p:nvPr/>
          </p:nvSpPr>
          <p:spPr bwMode="auto">
            <a:xfrm flipH="1">
              <a:off x="1743" y="2800"/>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59" name="Line 181"/>
            <p:cNvSpPr>
              <a:spLocks noChangeAspect="1" noChangeShapeType="1"/>
            </p:cNvSpPr>
            <p:nvPr/>
          </p:nvSpPr>
          <p:spPr bwMode="auto">
            <a:xfrm flipV="1">
              <a:off x="1937" y="2622"/>
              <a:ext cx="158" cy="1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0" name="Line 182"/>
            <p:cNvSpPr>
              <a:spLocks noChangeAspect="1" noChangeShapeType="1"/>
            </p:cNvSpPr>
            <p:nvPr/>
          </p:nvSpPr>
          <p:spPr bwMode="auto">
            <a:xfrm flipV="1">
              <a:off x="1590" y="2782"/>
              <a:ext cx="148" cy="1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61" name="Line 183"/>
            <p:cNvSpPr>
              <a:spLocks noChangeAspect="1" noChangeShapeType="1"/>
            </p:cNvSpPr>
            <p:nvPr/>
          </p:nvSpPr>
          <p:spPr bwMode="auto">
            <a:xfrm flipH="1">
              <a:off x="1192" y="3167"/>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20" name="Group 184"/>
          <p:cNvGrpSpPr>
            <a:grpSpLocks/>
          </p:cNvGrpSpPr>
          <p:nvPr/>
        </p:nvGrpSpPr>
        <p:grpSpPr bwMode="auto">
          <a:xfrm rot="1840049">
            <a:off x="5328163" y="5462588"/>
            <a:ext cx="1778000" cy="709612"/>
            <a:chOff x="3039" y="5280"/>
            <a:chExt cx="1120" cy="447"/>
          </a:xfrm>
        </p:grpSpPr>
        <p:grpSp>
          <p:nvGrpSpPr>
            <p:cNvPr id="37924" name="Group 185"/>
            <p:cNvGrpSpPr>
              <a:grpSpLocks noChangeAspect="1"/>
            </p:cNvGrpSpPr>
            <p:nvPr/>
          </p:nvGrpSpPr>
          <p:grpSpPr bwMode="auto">
            <a:xfrm rot="2422849">
              <a:off x="3039" y="5280"/>
              <a:ext cx="542" cy="401"/>
              <a:chOff x="1992" y="2056"/>
              <a:chExt cx="904" cy="669"/>
            </a:xfrm>
          </p:grpSpPr>
          <p:sp>
            <p:nvSpPr>
              <p:cNvPr id="37938" name="Line 186"/>
              <p:cNvSpPr>
                <a:spLocks noChangeAspect="1" noChangeShapeType="1"/>
              </p:cNvSpPr>
              <p:nvPr/>
            </p:nvSpPr>
            <p:spPr bwMode="auto">
              <a:xfrm>
                <a:off x="2083" y="2428"/>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9" name="Line 187"/>
              <p:cNvSpPr>
                <a:spLocks noChangeAspect="1" noChangeShapeType="1"/>
              </p:cNvSpPr>
              <p:nvPr/>
            </p:nvSpPr>
            <p:spPr bwMode="auto">
              <a:xfrm>
                <a:off x="2119" y="2437"/>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0" name="Freeform 188"/>
              <p:cNvSpPr>
                <a:spLocks noChangeAspect="1"/>
              </p:cNvSpPr>
              <p:nvPr/>
            </p:nvSpPr>
            <p:spPr bwMode="auto">
              <a:xfrm>
                <a:off x="2124" y="2513"/>
                <a:ext cx="301" cy="125"/>
              </a:xfrm>
              <a:custGeom>
                <a:avLst/>
                <a:gdLst>
                  <a:gd name="T0" fmla="*/ 0 w 301"/>
                  <a:gd name="T1" fmla="*/ 86 h 125"/>
                  <a:gd name="T2" fmla="*/ 168 w 301"/>
                  <a:gd name="T3" fmla="*/ 124 h 125"/>
                  <a:gd name="T4" fmla="*/ 300 w 301"/>
                  <a:gd name="T5" fmla="*/ 0 h 125"/>
                  <a:gd name="T6" fmla="*/ 0 60000 65536"/>
                  <a:gd name="T7" fmla="*/ 0 60000 65536"/>
                  <a:gd name="T8" fmla="*/ 0 60000 65536"/>
                  <a:gd name="T9" fmla="*/ 0 w 301"/>
                  <a:gd name="T10" fmla="*/ 0 h 125"/>
                  <a:gd name="T11" fmla="*/ 301 w 301"/>
                  <a:gd name="T12" fmla="*/ 125 h 125"/>
                </a:gdLst>
                <a:ahLst/>
                <a:cxnLst>
                  <a:cxn ang="T6">
                    <a:pos x="T0" y="T1"/>
                  </a:cxn>
                  <a:cxn ang="T7">
                    <a:pos x="T2" y="T3"/>
                  </a:cxn>
                  <a:cxn ang="T8">
                    <a:pos x="T4" y="T5"/>
                  </a:cxn>
                </a:cxnLst>
                <a:rect l="T9" t="T10" r="T11" b="T12"/>
                <a:pathLst>
                  <a:path w="301" h="125">
                    <a:moveTo>
                      <a:pt x="0" y="86"/>
                    </a:moveTo>
                    <a:lnTo>
                      <a:pt x="168" y="124"/>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41" name="Line 189"/>
              <p:cNvSpPr>
                <a:spLocks noChangeAspect="1" noChangeShapeType="1"/>
              </p:cNvSpPr>
              <p:nvPr/>
            </p:nvSpPr>
            <p:spPr bwMode="auto">
              <a:xfrm flipV="1">
                <a:off x="2283" y="2507"/>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2" name="Freeform 190"/>
              <p:cNvSpPr>
                <a:spLocks noChangeAspect="1"/>
              </p:cNvSpPr>
              <p:nvPr/>
            </p:nvSpPr>
            <p:spPr bwMode="auto">
              <a:xfrm>
                <a:off x="2219" y="2302"/>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43" name="Line 191"/>
              <p:cNvSpPr>
                <a:spLocks noChangeAspect="1" noChangeShapeType="1"/>
              </p:cNvSpPr>
              <p:nvPr/>
            </p:nvSpPr>
            <p:spPr bwMode="auto">
              <a:xfrm flipH="1" flipV="1">
                <a:off x="2227" y="2337"/>
                <a:ext cx="139" cy="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4" name="Line 192"/>
              <p:cNvSpPr>
                <a:spLocks noChangeAspect="1" noChangeShapeType="1"/>
              </p:cNvSpPr>
              <p:nvPr/>
            </p:nvSpPr>
            <p:spPr bwMode="auto">
              <a:xfrm flipV="1">
                <a:off x="2083" y="2304"/>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5" name="Line 193"/>
              <p:cNvSpPr>
                <a:spLocks noChangeAspect="1" noChangeShapeType="1"/>
              </p:cNvSpPr>
              <p:nvPr/>
            </p:nvSpPr>
            <p:spPr bwMode="auto">
              <a:xfrm flipH="1">
                <a:off x="2537" y="2201"/>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6" name="Line 194"/>
              <p:cNvSpPr>
                <a:spLocks noChangeAspect="1" noChangeShapeType="1"/>
              </p:cNvSpPr>
              <p:nvPr/>
            </p:nvSpPr>
            <p:spPr bwMode="auto">
              <a:xfrm flipH="1">
                <a:off x="2544" y="2234"/>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7" name="Line 195"/>
              <p:cNvSpPr>
                <a:spLocks noChangeAspect="1" noChangeShapeType="1"/>
              </p:cNvSpPr>
              <p:nvPr/>
            </p:nvSpPr>
            <p:spPr bwMode="auto">
              <a:xfrm flipV="1">
                <a:off x="2738" y="2056"/>
                <a:ext cx="158" cy="1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8" name="Line 196"/>
              <p:cNvSpPr>
                <a:spLocks noChangeAspect="1" noChangeShapeType="1"/>
              </p:cNvSpPr>
              <p:nvPr/>
            </p:nvSpPr>
            <p:spPr bwMode="auto">
              <a:xfrm flipV="1">
                <a:off x="2391" y="2215"/>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49" name="Line 197"/>
              <p:cNvSpPr>
                <a:spLocks noChangeAspect="1" noChangeShapeType="1"/>
              </p:cNvSpPr>
              <p:nvPr/>
            </p:nvSpPr>
            <p:spPr bwMode="auto">
              <a:xfrm flipH="1">
                <a:off x="1992" y="2601"/>
                <a:ext cx="134"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7925" name="Group 198"/>
            <p:cNvGrpSpPr>
              <a:grpSpLocks noChangeAspect="1"/>
            </p:cNvGrpSpPr>
            <p:nvPr/>
          </p:nvGrpSpPr>
          <p:grpSpPr bwMode="auto">
            <a:xfrm rot="2422849">
              <a:off x="3617" y="5326"/>
              <a:ext cx="542" cy="401"/>
              <a:chOff x="2776" y="1489"/>
              <a:chExt cx="904" cy="669"/>
            </a:xfrm>
          </p:grpSpPr>
          <p:sp>
            <p:nvSpPr>
              <p:cNvPr id="37926" name="Line 199"/>
              <p:cNvSpPr>
                <a:spLocks noChangeAspect="1" noChangeShapeType="1"/>
              </p:cNvSpPr>
              <p:nvPr/>
            </p:nvSpPr>
            <p:spPr bwMode="auto">
              <a:xfrm>
                <a:off x="2867" y="1861"/>
                <a:ext cx="43" cy="16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27" name="Line 200"/>
              <p:cNvSpPr>
                <a:spLocks noChangeAspect="1" noChangeShapeType="1"/>
              </p:cNvSpPr>
              <p:nvPr/>
            </p:nvSpPr>
            <p:spPr bwMode="auto">
              <a:xfrm>
                <a:off x="2903" y="1870"/>
                <a:ext cx="33" cy="1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28" name="Freeform 201"/>
              <p:cNvSpPr>
                <a:spLocks noChangeAspect="1"/>
              </p:cNvSpPr>
              <p:nvPr/>
            </p:nvSpPr>
            <p:spPr bwMode="auto">
              <a:xfrm>
                <a:off x="2908" y="1947"/>
                <a:ext cx="301" cy="124"/>
              </a:xfrm>
              <a:custGeom>
                <a:avLst/>
                <a:gdLst>
                  <a:gd name="T0" fmla="*/ 0 w 301"/>
                  <a:gd name="T1" fmla="*/ 85 h 124"/>
                  <a:gd name="T2" fmla="*/ 168 w 301"/>
                  <a:gd name="T3" fmla="*/ 123 h 124"/>
                  <a:gd name="T4" fmla="*/ 300 w 301"/>
                  <a:gd name="T5" fmla="*/ 0 h 124"/>
                  <a:gd name="T6" fmla="*/ 0 60000 65536"/>
                  <a:gd name="T7" fmla="*/ 0 60000 65536"/>
                  <a:gd name="T8" fmla="*/ 0 60000 65536"/>
                  <a:gd name="T9" fmla="*/ 0 w 301"/>
                  <a:gd name="T10" fmla="*/ 0 h 124"/>
                  <a:gd name="T11" fmla="*/ 301 w 301"/>
                  <a:gd name="T12" fmla="*/ 124 h 124"/>
                </a:gdLst>
                <a:ahLst/>
                <a:cxnLst>
                  <a:cxn ang="T6">
                    <a:pos x="T0" y="T1"/>
                  </a:cxn>
                  <a:cxn ang="T7">
                    <a:pos x="T2" y="T3"/>
                  </a:cxn>
                  <a:cxn ang="T8">
                    <a:pos x="T4" y="T5"/>
                  </a:cxn>
                </a:cxnLst>
                <a:rect l="T9" t="T10" r="T11" b="T12"/>
                <a:pathLst>
                  <a:path w="301" h="124">
                    <a:moveTo>
                      <a:pt x="0" y="85"/>
                    </a:moveTo>
                    <a:lnTo>
                      <a:pt x="168" y="123"/>
                    </a:lnTo>
                    <a:lnTo>
                      <a:pt x="30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29" name="Line 202"/>
              <p:cNvSpPr>
                <a:spLocks noChangeAspect="1" noChangeShapeType="1"/>
              </p:cNvSpPr>
              <p:nvPr/>
            </p:nvSpPr>
            <p:spPr bwMode="auto">
              <a:xfrm flipV="1">
                <a:off x="3067" y="1940"/>
                <a:ext cx="108" cy="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0" name="Freeform 203"/>
              <p:cNvSpPr>
                <a:spLocks noChangeAspect="1"/>
              </p:cNvSpPr>
              <p:nvPr/>
            </p:nvSpPr>
            <p:spPr bwMode="auto">
              <a:xfrm>
                <a:off x="3003" y="1735"/>
                <a:ext cx="207" cy="212"/>
              </a:xfrm>
              <a:custGeom>
                <a:avLst/>
                <a:gdLst>
                  <a:gd name="T0" fmla="*/ 206 w 207"/>
                  <a:gd name="T1" fmla="*/ 211 h 212"/>
                  <a:gd name="T2" fmla="*/ 171 w 207"/>
                  <a:gd name="T3" fmla="*/ 50 h 212"/>
                  <a:gd name="T4" fmla="*/ 0 w 207"/>
                  <a:gd name="T5" fmla="*/ 0 h 212"/>
                  <a:gd name="T6" fmla="*/ 0 60000 65536"/>
                  <a:gd name="T7" fmla="*/ 0 60000 65536"/>
                  <a:gd name="T8" fmla="*/ 0 60000 65536"/>
                  <a:gd name="T9" fmla="*/ 0 w 207"/>
                  <a:gd name="T10" fmla="*/ 0 h 212"/>
                  <a:gd name="T11" fmla="*/ 207 w 207"/>
                  <a:gd name="T12" fmla="*/ 212 h 212"/>
                </a:gdLst>
                <a:ahLst/>
                <a:cxnLst>
                  <a:cxn ang="T6">
                    <a:pos x="T0" y="T1"/>
                  </a:cxn>
                  <a:cxn ang="T7">
                    <a:pos x="T2" y="T3"/>
                  </a:cxn>
                  <a:cxn ang="T8">
                    <a:pos x="T4" y="T5"/>
                  </a:cxn>
                </a:cxnLst>
                <a:rect l="T9" t="T10" r="T11" b="T12"/>
                <a:pathLst>
                  <a:path w="207" h="212">
                    <a:moveTo>
                      <a:pt x="206" y="211"/>
                    </a:moveTo>
                    <a:lnTo>
                      <a:pt x="171" y="50"/>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931" name="Line 204"/>
              <p:cNvSpPr>
                <a:spLocks noChangeAspect="1" noChangeShapeType="1"/>
              </p:cNvSpPr>
              <p:nvPr/>
            </p:nvSpPr>
            <p:spPr bwMode="auto">
              <a:xfrm flipH="1" flipV="1">
                <a:off x="3011" y="1770"/>
                <a:ext cx="139" cy="3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2" name="Line 205"/>
              <p:cNvSpPr>
                <a:spLocks noChangeAspect="1" noChangeShapeType="1"/>
              </p:cNvSpPr>
              <p:nvPr/>
            </p:nvSpPr>
            <p:spPr bwMode="auto">
              <a:xfrm flipV="1">
                <a:off x="2867" y="1737"/>
                <a:ext cx="138" cy="1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3" name="Line 206"/>
              <p:cNvSpPr>
                <a:spLocks noChangeAspect="1" noChangeShapeType="1"/>
              </p:cNvSpPr>
              <p:nvPr/>
            </p:nvSpPr>
            <p:spPr bwMode="auto">
              <a:xfrm flipH="1">
                <a:off x="3321" y="1634"/>
                <a:ext cx="207" cy="13"/>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4" name="Line 207"/>
              <p:cNvSpPr>
                <a:spLocks noChangeAspect="1" noChangeShapeType="1"/>
              </p:cNvSpPr>
              <p:nvPr/>
            </p:nvSpPr>
            <p:spPr bwMode="auto">
              <a:xfrm flipH="1">
                <a:off x="3328" y="1667"/>
                <a:ext cx="202" cy="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5" name="Line 208"/>
              <p:cNvSpPr>
                <a:spLocks noChangeAspect="1" noChangeShapeType="1"/>
              </p:cNvSpPr>
              <p:nvPr/>
            </p:nvSpPr>
            <p:spPr bwMode="auto">
              <a:xfrm flipV="1">
                <a:off x="3522" y="1489"/>
                <a:ext cx="158" cy="14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6" name="Line 209"/>
              <p:cNvSpPr>
                <a:spLocks noChangeAspect="1" noChangeShapeType="1"/>
              </p:cNvSpPr>
              <p:nvPr/>
            </p:nvSpPr>
            <p:spPr bwMode="auto">
              <a:xfrm flipV="1">
                <a:off x="3175" y="1648"/>
                <a:ext cx="148" cy="13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7937" name="Line 210"/>
              <p:cNvSpPr>
                <a:spLocks noChangeAspect="1" noChangeShapeType="1"/>
              </p:cNvSpPr>
              <p:nvPr/>
            </p:nvSpPr>
            <p:spPr bwMode="auto">
              <a:xfrm flipH="1">
                <a:off x="2776" y="2034"/>
                <a:ext cx="133" cy="12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sp>
        <p:nvSpPr>
          <p:cNvPr id="37921" name="Text Box 211"/>
          <p:cNvSpPr txBox="1">
            <a:spLocks noChangeArrowheads="1"/>
          </p:cNvSpPr>
          <p:nvPr/>
        </p:nvSpPr>
        <p:spPr bwMode="auto">
          <a:xfrm>
            <a:off x="933963" y="5745163"/>
            <a:ext cx="942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atin typeface="Times New Roman" pitchFamily="18" charset="0"/>
              </a:rPr>
              <a:t>parallel</a:t>
            </a:r>
          </a:p>
        </p:txBody>
      </p:sp>
      <p:sp>
        <p:nvSpPr>
          <p:cNvPr id="37922" name="Text Box 212"/>
          <p:cNvSpPr txBox="1">
            <a:spLocks noChangeArrowheads="1"/>
          </p:cNvSpPr>
          <p:nvPr/>
        </p:nvSpPr>
        <p:spPr bwMode="auto">
          <a:xfrm>
            <a:off x="3499363" y="5715000"/>
            <a:ext cx="633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atin typeface="Times New Roman" pitchFamily="18" charset="0"/>
              </a:rPr>
              <a:t>shift</a:t>
            </a:r>
          </a:p>
        </p:txBody>
      </p:sp>
      <p:sp>
        <p:nvSpPr>
          <p:cNvPr id="37923" name="Text Box 213"/>
          <p:cNvSpPr txBox="1">
            <a:spLocks noChangeArrowheads="1"/>
          </p:cNvSpPr>
          <p:nvPr/>
        </p:nvSpPr>
        <p:spPr bwMode="auto">
          <a:xfrm>
            <a:off x="5566288" y="5775325"/>
            <a:ext cx="46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ctr" rtl="0"/>
            <a:r>
              <a:rPr lang="en-US">
                <a:latin typeface="Times New Roman" pitchFamily="18" charset="0"/>
              </a:rPr>
              <a:t>tilt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133600"/>
            <a:ext cx="8229600" cy="1143000"/>
          </a:xfrm>
        </p:spPr>
        <p:txBody>
          <a:bodyPr/>
          <a:lstStyle/>
          <a:p>
            <a:pPr eaLnBrk="1" hangingPunct="1"/>
            <a:r>
              <a:rPr lang="en-US" smtClean="0"/>
              <a:t>Localization in “Soft” matter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40" descr="Rectangle: Click to edit Master text styles&#10;Second level&#10;Third level&#10;Fourth level&#10;Fifth level"/>
          <p:cNvSpPr>
            <a:spLocks noChangeArrowheads="1"/>
          </p:cNvSpPr>
          <p:nvPr/>
        </p:nvSpPr>
        <p:spPr bwMode="auto">
          <a:xfrm>
            <a:off x="304800" y="1371600"/>
            <a:ext cx="8516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rtl="0">
              <a:spcBef>
                <a:spcPct val="20000"/>
              </a:spcBef>
            </a:pPr>
            <a:r>
              <a:rPr lang="en-US" sz="2800">
                <a:solidFill>
                  <a:srgbClr val="660066"/>
                </a:solidFill>
              </a:rPr>
              <a:t>Polymers</a:t>
            </a:r>
            <a:r>
              <a:rPr lang="en-US" sz="2800">
                <a:solidFill>
                  <a:srgbClr val="40458C"/>
                </a:solidFill>
              </a:rPr>
              <a:t>: carbon based long repeating molecules</a:t>
            </a:r>
          </a:p>
          <a:p>
            <a:pPr marL="342900" indent="-342900" algn="l" rtl="0">
              <a:spcBef>
                <a:spcPct val="20000"/>
              </a:spcBef>
            </a:pPr>
            <a:r>
              <a:rPr lang="en-US" sz="2800">
                <a:solidFill>
                  <a:srgbClr val="660066"/>
                </a:solidFill>
                <a:sym typeface="Symbol" pitchFamily="18" charset="2"/>
              </a:rPr>
              <a:t>-conjugation</a:t>
            </a:r>
            <a:r>
              <a:rPr lang="en-US" sz="2800">
                <a:solidFill>
                  <a:srgbClr val="40458C"/>
                </a:solidFill>
                <a:sym typeface="Symbol" pitchFamily="18" charset="2"/>
              </a:rPr>
              <a:t>: double bond conjugation</a:t>
            </a:r>
            <a:r>
              <a:rPr lang="en-US" sz="3200">
                <a:solidFill>
                  <a:srgbClr val="40458C"/>
                </a:solidFill>
              </a:rPr>
              <a:t> </a:t>
            </a:r>
          </a:p>
          <a:p>
            <a:pPr marL="342900" indent="-342900" algn="l" rtl="0">
              <a:spcBef>
                <a:spcPct val="20000"/>
              </a:spcBef>
            </a:pPr>
            <a:r>
              <a:rPr lang="en-US" sz="2400">
                <a:solidFill>
                  <a:srgbClr val="000000"/>
                </a:solidFill>
              </a:rPr>
              <a:t> </a:t>
            </a:r>
          </a:p>
          <a:p>
            <a:pPr marL="342900" indent="-342900" algn="l" rtl="0">
              <a:spcBef>
                <a:spcPct val="20000"/>
              </a:spcBef>
            </a:pPr>
            <a:endParaRPr lang="en-US" sz="2400">
              <a:solidFill>
                <a:srgbClr val="000000"/>
              </a:solidFill>
            </a:endParaRPr>
          </a:p>
          <a:p>
            <a:pPr marL="342900" indent="-342900" algn="l" rtl="0">
              <a:spcBef>
                <a:spcPct val="20000"/>
              </a:spcBef>
            </a:pPr>
            <a:endParaRPr lang="en-US" sz="2400">
              <a:solidFill>
                <a:srgbClr val="000000"/>
              </a:solidFill>
            </a:endParaRPr>
          </a:p>
          <a:p>
            <a:pPr marL="342900" indent="-342900" algn="l" rtl="0">
              <a:spcBef>
                <a:spcPct val="20000"/>
              </a:spcBef>
            </a:pPr>
            <a:r>
              <a:rPr lang="en-US" sz="2400">
                <a:solidFill>
                  <a:srgbClr val="000000"/>
                </a:solidFill>
              </a:rPr>
              <a:t> </a:t>
            </a:r>
          </a:p>
          <a:p>
            <a:pPr marL="342900" indent="-342900" algn="l" rtl="0">
              <a:spcBef>
                <a:spcPct val="20000"/>
              </a:spcBef>
            </a:pPr>
            <a:r>
              <a:rPr lang="en-US" sz="2400">
                <a:solidFill>
                  <a:srgbClr val="000000"/>
                </a:solidFill>
              </a:rPr>
              <a:t> </a:t>
            </a:r>
          </a:p>
          <a:p>
            <a:pPr marL="342900" indent="-342900" algn="l" rtl="0">
              <a:spcBef>
                <a:spcPct val="20000"/>
              </a:spcBef>
            </a:pPr>
            <a:endParaRPr lang="en-US" sz="2400">
              <a:solidFill>
                <a:srgbClr val="000000"/>
              </a:solidFill>
            </a:endParaRPr>
          </a:p>
          <a:p>
            <a:pPr marL="342900" indent="-342900" algn="l" rtl="0">
              <a:spcBef>
                <a:spcPct val="20000"/>
              </a:spcBef>
            </a:pPr>
            <a:r>
              <a:rPr lang="en-US" sz="2400">
                <a:solidFill>
                  <a:srgbClr val="000000"/>
                </a:solidFill>
              </a:rPr>
              <a:t>	</a:t>
            </a:r>
            <a:endParaRPr lang="en-US" sz="2400">
              <a:solidFill>
                <a:srgbClr val="000000"/>
              </a:solidFill>
              <a:sym typeface="Symbol" pitchFamily="18" charset="2"/>
            </a:endParaRPr>
          </a:p>
        </p:txBody>
      </p:sp>
      <p:pic>
        <p:nvPicPr>
          <p:cNvPr id="39939" name="Picture 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3175000"/>
            <a:ext cx="37909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940" name="Rectangle 242"/>
          <p:cNvSpPr>
            <a:spLocks noChangeArrowheads="1"/>
          </p:cNvSpPr>
          <p:nvPr/>
        </p:nvSpPr>
        <p:spPr bwMode="auto">
          <a:xfrm>
            <a:off x="609600" y="3048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rtl="0"/>
            <a:r>
              <a:rPr lang="en-US" sz="4000">
                <a:solidFill>
                  <a:srgbClr val="660066"/>
                </a:solidFill>
              </a:rPr>
              <a:t>What are conjugated polymers?</a:t>
            </a:r>
          </a:p>
        </p:txBody>
      </p:sp>
      <p:pic>
        <p:nvPicPr>
          <p:cNvPr id="39941" name="Picture 2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4651375"/>
            <a:ext cx="29876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2" name="Picture 2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63" y="5256213"/>
            <a:ext cx="24193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943" name="Text Box 245"/>
          <p:cNvSpPr txBox="1">
            <a:spLocks noChangeArrowheads="1"/>
          </p:cNvSpPr>
          <p:nvPr/>
        </p:nvSpPr>
        <p:spPr bwMode="auto">
          <a:xfrm>
            <a:off x="5116513" y="3101975"/>
            <a:ext cx="1589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spcBef>
                <a:spcPct val="50000"/>
              </a:spcBef>
            </a:pPr>
            <a:r>
              <a:rPr lang="en-US">
                <a:solidFill>
                  <a:srgbClr val="000000"/>
                </a:solidFill>
                <a:latin typeface="Tahoma" pitchFamily="34" charset="0"/>
              </a:rPr>
              <a:t>MEH-PPV</a:t>
            </a:r>
          </a:p>
        </p:txBody>
      </p:sp>
      <p:sp>
        <p:nvSpPr>
          <p:cNvPr id="39944" name="Text Box 246"/>
          <p:cNvSpPr txBox="1">
            <a:spLocks noChangeArrowheads="1"/>
          </p:cNvSpPr>
          <p:nvPr/>
        </p:nvSpPr>
        <p:spPr bwMode="auto">
          <a:xfrm>
            <a:off x="822325" y="3084513"/>
            <a:ext cx="225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2400">
                <a:solidFill>
                  <a:srgbClr val="000000"/>
                </a:solidFill>
                <a:latin typeface="Tahoma" pitchFamily="34" charset="0"/>
              </a:rPr>
              <a:t>poly[acetylene]</a:t>
            </a:r>
          </a:p>
        </p:txBody>
      </p:sp>
      <p:sp>
        <p:nvSpPr>
          <p:cNvPr id="39945" name="Text Box 247"/>
          <p:cNvSpPr txBox="1">
            <a:spLocks noChangeArrowheads="1"/>
          </p:cNvSpPr>
          <p:nvPr/>
        </p:nvSpPr>
        <p:spPr bwMode="auto">
          <a:xfrm>
            <a:off x="954088" y="5562600"/>
            <a:ext cx="254476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spcBef>
                <a:spcPct val="20000"/>
              </a:spcBef>
              <a:buClr>
                <a:schemeClr val="hlink"/>
              </a:buClr>
              <a:buSzPct val="110000"/>
              <a:buFont typeface="Wingdings" pitchFamily="2" charset="2"/>
              <a:buNone/>
            </a:pPr>
            <a:r>
              <a:rPr lang="en-US" sz="2400">
                <a:solidFill>
                  <a:srgbClr val="000000"/>
                </a:solidFill>
                <a:latin typeface="Tahoma" pitchFamily="34" charset="0"/>
                <a:sym typeface="Symbol" pitchFamily="18" charset="2"/>
              </a:rPr>
              <a:t>Molecular organic</a:t>
            </a:r>
          </a:p>
          <a:p>
            <a:pPr algn="l" rtl="0" eaLnBrk="1" hangingPunct="1">
              <a:spcBef>
                <a:spcPct val="20000"/>
              </a:spcBef>
              <a:buClr>
                <a:schemeClr val="hlink"/>
              </a:buClr>
              <a:buSzPct val="110000"/>
              <a:buFont typeface="Wingdings" pitchFamily="2" charset="2"/>
              <a:buNone/>
            </a:pPr>
            <a:r>
              <a:rPr lang="en-US" sz="2400">
                <a:solidFill>
                  <a:srgbClr val="000000"/>
                </a:solidFill>
                <a:latin typeface="Tahoma" pitchFamily="34" charset="0"/>
                <a:sym typeface="Symbol" pitchFamily="18" charset="2"/>
              </a:rPr>
              <a:t>Semiconductor</a:t>
            </a:r>
          </a:p>
        </p:txBody>
      </p:sp>
      <p:grpSp>
        <p:nvGrpSpPr>
          <p:cNvPr id="39946" name="Group 248"/>
          <p:cNvGrpSpPr>
            <a:grpSpLocks/>
          </p:cNvGrpSpPr>
          <p:nvPr/>
        </p:nvGrpSpPr>
        <p:grpSpPr bwMode="auto">
          <a:xfrm>
            <a:off x="647700" y="3629025"/>
            <a:ext cx="3194050" cy="1031875"/>
            <a:chOff x="441" y="2185"/>
            <a:chExt cx="2012" cy="650"/>
          </a:xfrm>
        </p:grpSpPr>
        <p:grpSp>
          <p:nvGrpSpPr>
            <p:cNvPr id="39947" name="Group 249"/>
            <p:cNvGrpSpPr>
              <a:grpSpLocks/>
            </p:cNvGrpSpPr>
            <p:nvPr/>
          </p:nvGrpSpPr>
          <p:grpSpPr bwMode="auto">
            <a:xfrm>
              <a:off x="835" y="2185"/>
              <a:ext cx="450" cy="650"/>
              <a:chOff x="835" y="2190"/>
              <a:chExt cx="450" cy="650"/>
            </a:xfrm>
          </p:grpSpPr>
          <p:sp>
            <p:nvSpPr>
              <p:cNvPr id="39988" name="Line 250"/>
              <p:cNvSpPr>
                <a:spLocks noChangeShapeType="1"/>
              </p:cNvSpPr>
              <p:nvPr/>
            </p:nvSpPr>
            <p:spPr bwMode="auto">
              <a:xfrm flipV="1">
                <a:off x="835" y="2463"/>
                <a:ext cx="158" cy="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9" name="Text Box 251"/>
              <p:cNvSpPr txBox="1">
                <a:spLocks noChangeArrowheads="1"/>
              </p:cNvSpPr>
              <p:nvPr/>
            </p:nvSpPr>
            <p:spPr bwMode="auto">
              <a:xfrm>
                <a:off x="943" y="2339"/>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90" name="Line 252"/>
              <p:cNvSpPr>
                <a:spLocks noChangeShapeType="1"/>
              </p:cNvSpPr>
              <p:nvPr/>
            </p:nvSpPr>
            <p:spPr bwMode="auto">
              <a:xfrm flipH="1" flipV="1">
                <a:off x="1060" y="2498"/>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1" name="Line 253"/>
              <p:cNvSpPr>
                <a:spLocks noChangeShapeType="1"/>
              </p:cNvSpPr>
              <p:nvPr/>
            </p:nvSpPr>
            <p:spPr bwMode="auto">
              <a:xfrm flipH="1" flipV="1">
                <a:off x="1094" y="2464"/>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2" name="Text Box 254"/>
              <p:cNvSpPr txBox="1">
                <a:spLocks noChangeArrowheads="1"/>
              </p:cNvSpPr>
              <p:nvPr/>
            </p:nvSpPr>
            <p:spPr bwMode="auto">
              <a:xfrm>
                <a:off x="1085" y="2506"/>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93" name="Text Box 255"/>
              <p:cNvSpPr txBox="1">
                <a:spLocks noChangeArrowheads="1"/>
              </p:cNvSpPr>
              <p:nvPr/>
            </p:nvSpPr>
            <p:spPr bwMode="auto">
              <a:xfrm>
                <a:off x="933" y="2190"/>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94" name="Text Box 256"/>
              <p:cNvSpPr txBox="1">
                <a:spLocks noChangeArrowheads="1"/>
              </p:cNvSpPr>
              <p:nvPr/>
            </p:nvSpPr>
            <p:spPr bwMode="auto">
              <a:xfrm>
                <a:off x="1083" y="2648"/>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95" name="Line 257"/>
              <p:cNvSpPr>
                <a:spLocks noChangeShapeType="1"/>
              </p:cNvSpPr>
              <p:nvPr/>
            </p:nvSpPr>
            <p:spPr bwMode="auto">
              <a:xfrm flipV="1">
                <a:off x="1043" y="2337"/>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96" name="Line 258"/>
              <p:cNvSpPr>
                <a:spLocks noChangeShapeType="1"/>
              </p:cNvSpPr>
              <p:nvPr/>
            </p:nvSpPr>
            <p:spPr bwMode="auto">
              <a:xfrm flipV="1">
                <a:off x="1193" y="2661"/>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48" name="Group 259"/>
            <p:cNvGrpSpPr>
              <a:grpSpLocks/>
            </p:cNvGrpSpPr>
            <p:nvPr/>
          </p:nvGrpSpPr>
          <p:grpSpPr bwMode="auto">
            <a:xfrm>
              <a:off x="1235" y="2185"/>
              <a:ext cx="450" cy="650"/>
              <a:chOff x="835" y="2190"/>
              <a:chExt cx="450" cy="650"/>
            </a:xfrm>
          </p:grpSpPr>
          <p:sp>
            <p:nvSpPr>
              <p:cNvPr id="39979" name="Line 260"/>
              <p:cNvSpPr>
                <a:spLocks noChangeShapeType="1"/>
              </p:cNvSpPr>
              <p:nvPr/>
            </p:nvSpPr>
            <p:spPr bwMode="auto">
              <a:xfrm flipV="1">
                <a:off x="835" y="2463"/>
                <a:ext cx="158" cy="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0" name="Text Box 261"/>
              <p:cNvSpPr txBox="1">
                <a:spLocks noChangeArrowheads="1"/>
              </p:cNvSpPr>
              <p:nvPr/>
            </p:nvSpPr>
            <p:spPr bwMode="auto">
              <a:xfrm>
                <a:off x="943" y="2339"/>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81" name="Line 262"/>
              <p:cNvSpPr>
                <a:spLocks noChangeShapeType="1"/>
              </p:cNvSpPr>
              <p:nvPr/>
            </p:nvSpPr>
            <p:spPr bwMode="auto">
              <a:xfrm flipH="1" flipV="1">
                <a:off x="1060" y="2498"/>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2" name="Line 263"/>
              <p:cNvSpPr>
                <a:spLocks noChangeShapeType="1"/>
              </p:cNvSpPr>
              <p:nvPr/>
            </p:nvSpPr>
            <p:spPr bwMode="auto">
              <a:xfrm flipH="1" flipV="1">
                <a:off x="1094" y="2464"/>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3" name="Text Box 264"/>
              <p:cNvSpPr txBox="1">
                <a:spLocks noChangeArrowheads="1"/>
              </p:cNvSpPr>
              <p:nvPr/>
            </p:nvSpPr>
            <p:spPr bwMode="auto">
              <a:xfrm>
                <a:off x="1085" y="2506"/>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84" name="Text Box 265"/>
              <p:cNvSpPr txBox="1">
                <a:spLocks noChangeArrowheads="1"/>
              </p:cNvSpPr>
              <p:nvPr/>
            </p:nvSpPr>
            <p:spPr bwMode="auto">
              <a:xfrm>
                <a:off x="933" y="2190"/>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85" name="Text Box 266"/>
              <p:cNvSpPr txBox="1">
                <a:spLocks noChangeArrowheads="1"/>
              </p:cNvSpPr>
              <p:nvPr/>
            </p:nvSpPr>
            <p:spPr bwMode="auto">
              <a:xfrm>
                <a:off x="1083" y="2648"/>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86" name="Line 267"/>
              <p:cNvSpPr>
                <a:spLocks noChangeShapeType="1"/>
              </p:cNvSpPr>
              <p:nvPr/>
            </p:nvSpPr>
            <p:spPr bwMode="auto">
              <a:xfrm flipV="1">
                <a:off x="1043" y="2337"/>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87" name="Line 268"/>
              <p:cNvSpPr>
                <a:spLocks noChangeShapeType="1"/>
              </p:cNvSpPr>
              <p:nvPr/>
            </p:nvSpPr>
            <p:spPr bwMode="auto">
              <a:xfrm flipV="1">
                <a:off x="1193" y="2661"/>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49" name="Group 269"/>
            <p:cNvGrpSpPr>
              <a:grpSpLocks/>
            </p:cNvGrpSpPr>
            <p:nvPr/>
          </p:nvGrpSpPr>
          <p:grpSpPr bwMode="auto">
            <a:xfrm>
              <a:off x="1619" y="2185"/>
              <a:ext cx="450" cy="650"/>
              <a:chOff x="835" y="2190"/>
              <a:chExt cx="450" cy="650"/>
            </a:xfrm>
          </p:grpSpPr>
          <p:sp>
            <p:nvSpPr>
              <p:cNvPr id="39970" name="Line 270"/>
              <p:cNvSpPr>
                <a:spLocks noChangeShapeType="1"/>
              </p:cNvSpPr>
              <p:nvPr/>
            </p:nvSpPr>
            <p:spPr bwMode="auto">
              <a:xfrm flipV="1">
                <a:off x="835" y="2463"/>
                <a:ext cx="158" cy="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1" name="Text Box 271"/>
              <p:cNvSpPr txBox="1">
                <a:spLocks noChangeArrowheads="1"/>
              </p:cNvSpPr>
              <p:nvPr/>
            </p:nvSpPr>
            <p:spPr bwMode="auto">
              <a:xfrm>
                <a:off x="943" y="2339"/>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72" name="Line 272"/>
              <p:cNvSpPr>
                <a:spLocks noChangeShapeType="1"/>
              </p:cNvSpPr>
              <p:nvPr/>
            </p:nvSpPr>
            <p:spPr bwMode="auto">
              <a:xfrm flipH="1" flipV="1">
                <a:off x="1060" y="2498"/>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3" name="Line 273"/>
              <p:cNvSpPr>
                <a:spLocks noChangeShapeType="1"/>
              </p:cNvSpPr>
              <p:nvPr/>
            </p:nvSpPr>
            <p:spPr bwMode="auto">
              <a:xfrm flipH="1" flipV="1">
                <a:off x="1094" y="2464"/>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4" name="Text Box 274"/>
              <p:cNvSpPr txBox="1">
                <a:spLocks noChangeArrowheads="1"/>
              </p:cNvSpPr>
              <p:nvPr/>
            </p:nvSpPr>
            <p:spPr bwMode="auto">
              <a:xfrm>
                <a:off x="1085" y="2506"/>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75" name="Text Box 275"/>
              <p:cNvSpPr txBox="1">
                <a:spLocks noChangeArrowheads="1"/>
              </p:cNvSpPr>
              <p:nvPr/>
            </p:nvSpPr>
            <p:spPr bwMode="auto">
              <a:xfrm>
                <a:off x="933" y="2190"/>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76" name="Text Box 276"/>
              <p:cNvSpPr txBox="1">
                <a:spLocks noChangeArrowheads="1"/>
              </p:cNvSpPr>
              <p:nvPr/>
            </p:nvSpPr>
            <p:spPr bwMode="auto">
              <a:xfrm>
                <a:off x="1083" y="2648"/>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77" name="Line 277"/>
              <p:cNvSpPr>
                <a:spLocks noChangeShapeType="1"/>
              </p:cNvSpPr>
              <p:nvPr/>
            </p:nvSpPr>
            <p:spPr bwMode="auto">
              <a:xfrm flipV="1">
                <a:off x="1043" y="2337"/>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78" name="Line 278"/>
              <p:cNvSpPr>
                <a:spLocks noChangeShapeType="1"/>
              </p:cNvSpPr>
              <p:nvPr/>
            </p:nvSpPr>
            <p:spPr bwMode="auto">
              <a:xfrm flipV="1">
                <a:off x="1193" y="2661"/>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50" name="Group 279"/>
            <p:cNvGrpSpPr>
              <a:grpSpLocks/>
            </p:cNvGrpSpPr>
            <p:nvPr/>
          </p:nvGrpSpPr>
          <p:grpSpPr bwMode="auto">
            <a:xfrm>
              <a:off x="2003" y="2185"/>
              <a:ext cx="450" cy="650"/>
              <a:chOff x="835" y="2190"/>
              <a:chExt cx="450" cy="650"/>
            </a:xfrm>
          </p:grpSpPr>
          <p:sp>
            <p:nvSpPr>
              <p:cNvPr id="39961" name="Line 280"/>
              <p:cNvSpPr>
                <a:spLocks noChangeShapeType="1"/>
              </p:cNvSpPr>
              <p:nvPr/>
            </p:nvSpPr>
            <p:spPr bwMode="auto">
              <a:xfrm flipV="1">
                <a:off x="835" y="2463"/>
                <a:ext cx="158" cy="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2" name="Text Box 281"/>
              <p:cNvSpPr txBox="1">
                <a:spLocks noChangeArrowheads="1"/>
              </p:cNvSpPr>
              <p:nvPr/>
            </p:nvSpPr>
            <p:spPr bwMode="auto">
              <a:xfrm>
                <a:off x="943" y="2339"/>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63" name="Line 282"/>
              <p:cNvSpPr>
                <a:spLocks noChangeShapeType="1"/>
              </p:cNvSpPr>
              <p:nvPr/>
            </p:nvSpPr>
            <p:spPr bwMode="auto">
              <a:xfrm flipH="1" flipV="1">
                <a:off x="1060" y="2498"/>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4" name="Line 283"/>
              <p:cNvSpPr>
                <a:spLocks noChangeShapeType="1"/>
              </p:cNvSpPr>
              <p:nvPr/>
            </p:nvSpPr>
            <p:spPr bwMode="auto">
              <a:xfrm flipH="1" flipV="1">
                <a:off x="1094" y="2464"/>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5" name="Text Box 284"/>
              <p:cNvSpPr txBox="1">
                <a:spLocks noChangeArrowheads="1"/>
              </p:cNvSpPr>
              <p:nvPr/>
            </p:nvSpPr>
            <p:spPr bwMode="auto">
              <a:xfrm>
                <a:off x="1085" y="2506"/>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66" name="Text Box 285"/>
              <p:cNvSpPr txBox="1">
                <a:spLocks noChangeArrowheads="1"/>
              </p:cNvSpPr>
              <p:nvPr/>
            </p:nvSpPr>
            <p:spPr bwMode="auto">
              <a:xfrm>
                <a:off x="933" y="2190"/>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67" name="Text Box 286"/>
              <p:cNvSpPr txBox="1">
                <a:spLocks noChangeArrowheads="1"/>
              </p:cNvSpPr>
              <p:nvPr/>
            </p:nvSpPr>
            <p:spPr bwMode="auto">
              <a:xfrm>
                <a:off x="1083" y="2648"/>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68" name="Line 287"/>
              <p:cNvSpPr>
                <a:spLocks noChangeShapeType="1"/>
              </p:cNvSpPr>
              <p:nvPr/>
            </p:nvSpPr>
            <p:spPr bwMode="auto">
              <a:xfrm flipV="1">
                <a:off x="1043" y="2337"/>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9" name="Line 288"/>
              <p:cNvSpPr>
                <a:spLocks noChangeShapeType="1"/>
              </p:cNvSpPr>
              <p:nvPr/>
            </p:nvSpPr>
            <p:spPr bwMode="auto">
              <a:xfrm flipV="1">
                <a:off x="1193" y="2661"/>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9951" name="Group 289"/>
            <p:cNvGrpSpPr>
              <a:grpSpLocks/>
            </p:cNvGrpSpPr>
            <p:nvPr/>
          </p:nvGrpSpPr>
          <p:grpSpPr bwMode="auto">
            <a:xfrm>
              <a:off x="441" y="2185"/>
              <a:ext cx="450" cy="650"/>
              <a:chOff x="835" y="2190"/>
              <a:chExt cx="450" cy="650"/>
            </a:xfrm>
          </p:grpSpPr>
          <p:sp>
            <p:nvSpPr>
              <p:cNvPr id="39952" name="Line 290"/>
              <p:cNvSpPr>
                <a:spLocks noChangeShapeType="1"/>
              </p:cNvSpPr>
              <p:nvPr/>
            </p:nvSpPr>
            <p:spPr bwMode="auto">
              <a:xfrm flipV="1">
                <a:off x="835" y="2463"/>
                <a:ext cx="158" cy="9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3" name="Text Box 291"/>
              <p:cNvSpPr txBox="1">
                <a:spLocks noChangeArrowheads="1"/>
              </p:cNvSpPr>
              <p:nvPr/>
            </p:nvSpPr>
            <p:spPr bwMode="auto">
              <a:xfrm>
                <a:off x="943" y="2339"/>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54" name="Line 292"/>
              <p:cNvSpPr>
                <a:spLocks noChangeShapeType="1"/>
              </p:cNvSpPr>
              <p:nvPr/>
            </p:nvSpPr>
            <p:spPr bwMode="auto">
              <a:xfrm flipH="1" flipV="1">
                <a:off x="1060" y="2498"/>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5" name="Line 293"/>
              <p:cNvSpPr>
                <a:spLocks noChangeShapeType="1"/>
              </p:cNvSpPr>
              <p:nvPr/>
            </p:nvSpPr>
            <p:spPr bwMode="auto">
              <a:xfrm flipH="1" flipV="1">
                <a:off x="1094" y="2464"/>
                <a:ext cx="83" cy="9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56" name="Text Box 294"/>
              <p:cNvSpPr txBox="1">
                <a:spLocks noChangeArrowheads="1"/>
              </p:cNvSpPr>
              <p:nvPr/>
            </p:nvSpPr>
            <p:spPr bwMode="auto">
              <a:xfrm>
                <a:off x="1085" y="2506"/>
                <a:ext cx="1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C</a:t>
                </a:r>
              </a:p>
            </p:txBody>
          </p:sp>
          <p:sp>
            <p:nvSpPr>
              <p:cNvPr id="39957" name="Text Box 295"/>
              <p:cNvSpPr txBox="1">
                <a:spLocks noChangeArrowheads="1"/>
              </p:cNvSpPr>
              <p:nvPr/>
            </p:nvSpPr>
            <p:spPr bwMode="auto">
              <a:xfrm>
                <a:off x="933" y="2190"/>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58" name="Text Box 296"/>
              <p:cNvSpPr txBox="1">
                <a:spLocks noChangeArrowheads="1"/>
              </p:cNvSpPr>
              <p:nvPr/>
            </p:nvSpPr>
            <p:spPr bwMode="auto">
              <a:xfrm>
                <a:off x="1083" y="2648"/>
                <a:ext cx="2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algn="r" rtl="1" eaLnBrk="0" fontAlgn="base" hangingPunct="0">
                  <a:spcBef>
                    <a:spcPct val="0"/>
                  </a:spcBef>
                  <a:spcAft>
                    <a:spcPct val="0"/>
                  </a:spcAft>
                  <a:defRPr sz="2000">
                    <a:solidFill>
                      <a:schemeClr val="tx1"/>
                    </a:solidFill>
                    <a:latin typeface="Arial" charset="0"/>
                    <a:cs typeface="Arial" charset="0"/>
                  </a:defRPr>
                </a:lvl6pPr>
                <a:lvl7pPr marL="2971800" indent="-228600" algn="r" rtl="1" eaLnBrk="0" fontAlgn="base" hangingPunct="0">
                  <a:spcBef>
                    <a:spcPct val="0"/>
                  </a:spcBef>
                  <a:spcAft>
                    <a:spcPct val="0"/>
                  </a:spcAft>
                  <a:defRPr sz="2000">
                    <a:solidFill>
                      <a:schemeClr val="tx1"/>
                    </a:solidFill>
                    <a:latin typeface="Arial" charset="0"/>
                    <a:cs typeface="Arial" charset="0"/>
                  </a:defRPr>
                </a:lvl7pPr>
                <a:lvl8pPr marL="3429000" indent="-228600" algn="r" rtl="1" eaLnBrk="0" fontAlgn="base" hangingPunct="0">
                  <a:spcBef>
                    <a:spcPct val="0"/>
                  </a:spcBef>
                  <a:spcAft>
                    <a:spcPct val="0"/>
                  </a:spcAft>
                  <a:defRPr sz="2000">
                    <a:solidFill>
                      <a:schemeClr val="tx1"/>
                    </a:solidFill>
                    <a:latin typeface="Arial" charset="0"/>
                    <a:cs typeface="Arial" charset="0"/>
                  </a:defRPr>
                </a:lvl8pPr>
                <a:lvl9pPr marL="3886200" indent="-228600" algn="r" rtl="1" eaLnBrk="0" fontAlgn="base" hangingPunct="0">
                  <a:spcBef>
                    <a:spcPct val="0"/>
                  </a:spcBef>
                  <a:spcAft>
                    <a:spcPct val="0"/>
                  </a:spcAft>
                  <a:defRPr sz="2000">
                    <a:solidFill>
                      <a:schemeClr val="tx1"/>
                    </a:solidFill>
                    <a:latin typeface="Arial" charset="0"/>
                    <a:cs typeface="Arial" charset="0"/>
                  </a:defRPr>
                </a:lvl9pPr>
              </a:lstStyle>
              <a:p>
                <a:pPr algn="l" rtl="0" eaLnBrk="1" hangingPunct="1"/>
                <a:r>
                  <a:rPr lang="en-US" sz="1400" b="1">
                    <a:solidFill>
                      <a:srgbClr val="000000"/>
                    </a:solidFill>
                    <a:latin typeface="Tahoma" pitchFamily="34" charset="0"/>
                  </a:rPr>
                  <a:t>H</a:t>
                </a:r>
              </a:p>
            </p:txBody>
          </p:sp>
          <p:sp>
            <p:nvSpPr>
              <p:cNvPr id="39959" name="Line 297"/>
              <p:cNvSpPr>
                <a:spLocks noChangeShapeType="1"/>
              </p:cNvSpPr>
              <p:nvPr/>
            </p:nvSpPr>
            <p:spPr bwMode="auto">
              <a:xfrm flipV="1">
                <a:off x="1043" y="2337"/>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60" name="Line 298"/>
              <p:cNvSpPr>
                <a:spLocks noChangeShapeType="1"/>
              </p:cNvSpPr>
              <p:nvPr/>
            </p:nvSpPr>
            <p:spPr bwMode="auto">
              <a:xfrm flipV="1">
                <a:off x="1193" y="2661"/>
                <a:ext cx="0" cy="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274638"/>
            <a:ext cx="8229600" cy="1143000"/>
          </a:xfrm>
        </p:spPr>
        <p:txBody>
          <a:bodyPr/>
          <a:lstStyle/>
          <a:p>
            <a:pPr eaLnBrk="1" hangingPunct="1"/>
            <a:r>
              <a:rPr lang="en-US" smtClean="0"/>
              <a:t>Conjugation</a:t>
            </a:r>
          </a:p>
        </p:txBody>
      </p:sp>
      <p:pic>
        <p:nvPicPr>
          <p:cNvPr id="40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858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12289</TotalTime>
  <Words>1812</Words>
  <Application>Microsoft Office PowerPoint</Application>
  <PresentationFormat>On-screen Show (4:3)</PresentationFormat>
  <Paragraphs>424</Paragraphs>
  <Slides>48</Slides>
  <Notes>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48</vt:i4>
      </vt:variant>
    </vt:vector>
  </HeadingPairs>
  <TitlesOfParts>
    <vt:vector size="53" baseType="lpstr">
      <vt:lpstr>Default Design</vt:lpstr>
      <vt:lpstr>1_Default Design</vt:lpstr>
      <vt:lpstr>KGPlot</vt:lpstr>
      <vt:lpstr>Equation</vt:lpstr>
      <vt:lpstr>Microsoft Equation 3.0</vt:lpstr>
      <vt:lpstr>PowerPoint Presentation</vt:lpstr>
      <vt:lpstr>Few General Concepts</vt:lpstr>
      <vt:lpstr>PowerPoint Presentation</vt:lpstr>
      <vt:lpstr>PowerPoint Presentation</vt:lpstr>
      <vt:lpstr>PowerPoint Presentation</vt:lpstr>
      <vt:lpstr>PowerPoint Presentation</vt:lpstr>
      <vt:lpstr>Localization in “Soft” matter</vt:lpstr>
      <vt:lpstr>PowerPoint Presentation</vt:lpstr>
      <vt:lpstr>Conjugation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Detailed Equilibrium</vt:lpstr>
      <vt:lpstr>PowerPoint Presentation</vt:lpstr>
    </vt:vector>
  </TitlesOfParts>
  <Company>technion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nir tessler</dc:creator>
  <cp:lastModifiedBy>Nir</cp:lastModifiedBy>
  <cp:revision>83</cp:revision>
  <dcterms:created xsi:type="dcterms:W3CDTF">2004-11-18T08:49:13Z</dcterms:created>
  <dcterms:modified xsi:type="dcterms:W3CDTF">2012-09-05T08:19:12Z</dcterms:modified>
</cp:coreProperties>
</file>