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42"/>
  </p:notesMasterIdLst>
  <p:sldIdLst>
    <p:sldId id="257" r:id="rId4"/>
    <p:sldId id="304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6" r:id="rId17"/>
    <p:sldId id="325" r:id="rId18"/>
    <p:sldId id="327" r:id="rId19"/>
    <p:sldId id="273" r:id="rId20"/>
    <p:sldId id="270" r:id="rId21"/>
    <p:sldId id="276" r:id="rId22"/>
    <p:sldId id="277" r:id="rId23"/>
    <p:sldId id="297" r:id="rId24"/>
    <p:sldId id="298" r:id="rId25"/>
    <p:sldId id="299" r:id="rId26"/>
    <p:sldId id="300" r:id="rId27"/>
    <p:sldId id="278" r:id="rId28"/>
    <p:sldId id="279" r:id="rId29"/>
    <p:sldId id="302" r:id="rId30"/>
    <p:sldId id="280" r:id="rId31"/>
    <p:sldId id="282" r:id="rId32"/>
    <p:sldId id="284" r:id="rId33"/>
    <p:sldId id="301" r:id="rId34"/>
    <p:sldId id="303" r:id="rId35"/>
    <p:sldId id="292" r:id="rId36"/>
    <p:sldId id="274" r:id="rId37"/>
    <p:sldId id="312" r:id="rId38"/>
    <p:sldId id="313" r:id="rId39"/>
    <p:sldId id="293" r:id="rId40"/>
    <p:sldId id="29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6009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224" y="-102"/>
      </p:cViewPr>
      <p:guideLst>
        <p:guide orient="horz" pos="43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hvyd.DAHAK\Desktop\band%20diagrams%20for%20presentation-%20contact%20explan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hvyd.DAHAK\Desktop\band%20diagrams%20for%20presentation-%20contact%20explan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82188123920405E-4"/>
          <c:y val="0"/>
          <c:w val="0.99928017811876069"/>
          <c:h val="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'single material 2'!$B$3</c:f>
              <c:strCache>
                <c:ptCount val="1"/>
                <c:pt idx="0">
                  <c:v>Cathode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0"/>
            <c:bubble3D val="0"/>
          </c:dPt>
          <c:xVal>
            <c:numRef>
              <c:f>'single material 2'!$B$214:$B$215</c:f>
              <c:numCache>
                <c:formatCode>General</c:formatCode>
                <c:ptCount val="2"/>
                <c:pt idx="0">
                  <c:v>0</c:v>
                </c:pt>
                <c:pt idx="1">
                  <c:v>0.25</c:v>
                </c:pt>
              </c:numCache>
            </c:numRef>
          </c:xVal>
          <c:yVal>
            <c:numRef>
              <c:f>'single material 2'!$C$317:$C$318</c:f>
              <c:numCache>
                <c:formatCode>General</c:formatCode>
                <c:ptCount val="2"/>
                <c:pt idx="0">
                  <c:v>-4</c:v>
                </c:pt>
                <c:pt idx="1">
                  <c:v>-4</c:v>
                </c:pt>
              </c:numCache>
            </c:numRef>
          </c:yVal>
          <c:smooth val="1"/>
        </c:ser>
        <c:ser>
          <c:idx val="1"/>
          <c:order val="1"/>
          <c:tx>
            <c:v>"PCBM LUMO"</c:v>
          </c:tx>
          <c:spPr>
            <a:ln w="4445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'single material 2'!$G$8:$G$108</c:f>
              <c:numCache>
                <c:formatCode>General</c:formatCode>
                <c:ptCount val="101"/>
                <c:pt idx="0">
                  <c:v>0.25</c:v>
                </c:pt>
                <c:pt idx="1">
                  <c:v>0.26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0.29000000000000004</c:v>
                </c:pt>
                <c:pt idx="5">
                  <c:v>0.30000000000000004</c:v>
                </c:pt>
                <c:pt idx="6">
                  <c:v>0.31000000000000005</c:v>
                </c:pt>
                <c:pt idx="7">
                  <c:v>0.32000000000000006</c:v>
                </c:pt>
                <c:pt idx="8">
                  <c:v>0.33000000000000007</c:v>
                </c:pt>
                <c:pt idx="9">
                  <c:v>0.34000000000000008</c:v>
                </c:pt>
                <c:pt idx="10">
                  <c:v>0.35000000000000009</c:v>
                </c:pt>
                <c:pt idx="11">
                  <c:v>0.3600000000000001</c:v>
                </c:pt>
                <c:pt idx="12">
                  <c:v>0.37000000000000011</c:v>
                </c:pt>
                <c:pt idx="13">
                  <c:v>0.38000000000000012</c:v>
                </c:pt>
                <c:pt idx="14">
                  <c:v>0.39000000000000012</c:v>
                </c:pt>
                <c:pt idx="15">
                  <c:v>0.40000000000000013</c:v>
                </c:pt>
                <c:pt idx="16">
                  <c:v>0.41000000000000014</c:v>
                </c:pt>
                <c:pt idx="17">
                  <c:v>0.42000000000000015</c:v>
                </c:pt>
                <c:pt idx="18">
                  <c:v>0.43000000000000016</c:v>
                </c:pt>
                <c:pt idx="19">
                  <c:v>0.44000000000000017</c:v>
                </c:pt>
                <c:pt idx="20">
                  <c:v>0.45000000000000018</c:v>
                </c:pt>
                <c:pt idx="21">
                  <c:v>0.46000000000000019</c:v>
                </c:pt>
                <c:pt idx="22">
                  <c:v>0.4700000000000002</c:v>
                </c:pt>
                <c:pt idx="23">
                  <c:v>0.4800000000000002</c:v>
                </c:pt>
                <c:pt idx="24">
                  <c:v>0.49000000000000021</c:v>
                </c:pt>
                <c:pt idx="25">
                  <c:v>0.50000000000000022</c:v>
                </c:pt>
                <c:pt idx="26">
                  <c:v>0.51000000000000023</c:v>
                </c:pt>
                <c:pt idx="27">
                  <c:v>0.52000000000000024</c:v>
                </c:pt>
                <c:pt idx="28">
                  <c:v>0.53000000000000025</c:v>
                </c:pt>
                <c:pt idx="29">
                  <c:v>0.54000000000000026</c:v>
                </c:pt>
                <c:pt idx="30">
                  <c:v>0.55000000000000027</c:v>
                </c:pt>
                <c:pt idx="31">
                  <c:v>0.56000000000000028</c:v>
                </c:pt>
                <c:pt idx="32">
                  <c:v>0.57000000000000028</c:v>
                </c:pt>
                <c:pt idx="33">
                  <c:v>0.58000000000000029</c:v>
                </c:pt>
                <c:pt idx="34">
                  <c:v>0.5900000000000003</c:v>
                </c:pt>
                <c:pt idx="35">
                  <c:v>0.60000000000000031</c:v>
                </c:pt>
                <c:pt idx="36">
                  <c:v>0.61000000000000032</c:v>
                </c:pt>
                <c:pt idx="37">
                  <c:v>0.62000000000000033</c:v>
                </c:pt>
                <c:pt idx="38">
                  <c:v>0.63000000000000034</c:v>
                </c:pt>
                <c:pt idx="39">
                  <c:v>0.64000000000000035</c:v>
                </c:pt>
                <c:pt idx="40">
                  <c:v>0.65000000000000036</c:v>
                </c:pt>
                <c:pt idx="41">
                  <c:v>0.66000000000000036</c:v>
                </c:pt>
                <c:pt idx="42">
                  <c:v>0.67000000000000037</c:v>
                </c:pt>
                <c:pt idx="43">
                  <c:v>0.68000000000000038</c:v>
                </c:pt>
                <c:pt idx="44">
                  <c:v>0.69000000000000039</c:v>
                </c:pt>
                <c:pt idx="45">
                  <c:v>0.7000000000000004</c:v>
                </c:pt>
                <c:pt idx="46">
                  <c:v>0.71000000000000041</c:v>
                </c:pt>
                <c:pt idx="47">
                  <c:v>0.72000000000000042</c:v>
                </c:pt>
                <c:pt idx="48">
                  <c:v>0.73000000000000043</c:v>
                </c:pt>
                <c:pt idx="49">
                  <c:v>0.74000000000000044</c:v>
                </c:pt>
                <c:pt idx="50">
                  <c:v>0.75000000000000044</c:v>
                </c:pt>
                <c:pt idx="51">
                  <c:v>0.76000000000000045</c:v>
                </c:pt>
                <c:pt idx="52">
                  <c:v>0.77000000000000046</c:v>
                </c:pt>
                <c:pt idx="53">
                  <c:v>0.78000000000000047</c:v>
                </c:pt>
                <c:pt idx="54">
                  <c:v>0.79000000000000048</c:v>
                </c:pt>
                <c:pt idx="55">
                  <c:v>0.80000000000000049</c:v>
                </c:pt>
                <c:pt idx="56">
                  <c:v>0.8100000000000005</c:v>
                </c:pt>
                <c:pt idx="57">
                  <c:v>0.82000000000000051</c:v>
                </c:pt>
                <c:pt idx="58">
                  <c:v>0.83000000000000052</c:v>
                </c:pt>
                <c:pt idx="59">
                  <c:v>0.84000000000000052</c:v>
                </c:pt>
                <c:pt idx="60">
                  <c:v>0.85000000000000053</c:v>
                </c:pt>
                <c:pt idx="61">
                  <c:v>0.86000000000000054</c:v>
                </c:pt>
                <c:pt idx="62">
                  <c:v>0.87000000000000055</c:v>
                </c:pt>
                <c:pt idx="63">
                  <c:v>0.88000000000000056</c:v>
                </c:pt>
                <c:pt idx="64">
                  <c:v>0.89000000000000057</c:v>
                </c:pt>
                <c:pt idx="65">
                  <c:v>0.90000000000000058</c:v>
                </c:pt>
                <c:pt idx="66">
                  <c:v>0.91000000000000059</c:v>
                </c:pt>
                <c:pt idx="67">
                  <c:v>0.9200000000000006</c:v>
                </c:pt>
                <c:pt idx="68">
                  <c:v>0.9300000000000006</c:v>
                </c:pt>
                <c:pt idx="69">
                  <c:v>0.94000000000000061</c:v>
                </c:pt>
                <c:pt idx="70">
                  <c:v>0.95000000000000062</c:v>
                </c:pt>
                <c:pt idx="71">
                  <c:v>0.96000000000000063</c:v>
                </c:pt>
                <c:pt idx="72">
                  <c:v>0.97000000000000064</c:v>
                </c:pt>
                <c:pt idx="73">
                  <c:v>0.98000000000000065</c:v>
                </c:pt>
                <c:pt idx="74">
                  <c:v>0.99000000000000066</c:v>
                </c:pt>
                <c:pt idx="75">
                  <c:v>1.0000000000000007</c:v>
                </c:pt>
                <c:pt idx="76">
                  <c:v>1.0100000000000007</c:v>
                </c:pt>
                <c:pt idx="77">
                  <c:v>1.0200000000000007</c:v>
                </c:pt>
                <c:pt idx="78">
                  <c:v>1.0300000000000007</c:v>
                </c:pt>
                <c:pt idx="79">
                  <c:v>1.0400000000000007</c:v>
                </c:pt>
                <c:pt idx="80">
                  <c:v>1.0500000000000007</c:v>
                </c:pt>
                <c:pt idx="81">
                  <c:v>1.0600000000000007</c:v>
                </c:pt>
                <c:pt idx="82">
                  <c:v>1.0700000000000007</c:v>
                </c:pt>
                <c:pt idx="83">
                  <c:v>1.0800000000000007</c:v>
                </c:pt>
                <c:pt idx="84">
                  <c:v>1.0900000000000007</c:v>
                </c:pt>
                <c:pt idx="85">
                  <c:v>1.1000000000000008</c:v>
                </c:pt>
                <c:pt idx="86">
                  <c:v>1.1100000000000008</c:v>
                </c:pt>
                <c:pt idx="87">
                  <c:v>1.1200000000000008</c:v>
                </c:pt>
                <c:pt idx="88">
                  <c:v>1.1300000000000008</c:v>
                </c:pt>
                <c:pt idx="89">
                  <c:v>1.1400000000000008</c:v>
                </c:pt>
                <c:pt idx="90">
                  <c:v>1.1500000000000008</c:v>
                </c:pt>
                <c:pt idx="91">
                  <c:v>1.1600000000000008</c:v>
                </c:pt>
                <c:pt idx="92">
                  <c:v>1.1700000000000008</c:v>
                </c:pt>
                <c:pt idx="93">
                  <c:v>1.1800000000000008</c:v>
                </c:pt>
                <c:pt idx="94">
                  <c:v>1.1900000000000008</c:v>
                </c:pt>
                <c:pt idx="95">
                  <c:v>1.2000000000000008</c:v>
                </c:pt>
                <c:pt idx="96">
                  <c:v>1.2100000000000009</c:v>
                </c:pt>
                <c:pt idx="97">
                  <c:v>1.2200000000000009</c:v>
                </c:pt>
                <c:pt idx="98">
                  <c:v>1.2300000000000009</c:v>
                </c:pt>
                <c:pt idx="99">
                  <c:v>1.2400000000000009</c:v>
                </c:pt>
                <c:pt idx="100">
                  <c:v>1.2500000000000009</c:v>
                </c:pt>
              </c:numCache>
            </c:numRef>
          </c:xVal>
          <c:yVal>
            <c:numRef>
              <c:f>'single material 2'!$H$8:$H$108</c:f>
              <c:numCache>
                <c:formatCode>General</c:formatCode>
                <c:ptCount val="101"/>
                <c:pt idx="0">
                  <c:v>-3.7</c:v>
                </c:pt>
                <c:pt idx="1">
                  <c:v>-3.7</c:v>
                </c:pt>
                <c:pt idx="2">
                  <c:v>-3.7</c:v>
                </c:pt>
                <c:pt idx="3">
                  <c:v>-3.7</c:v>
                </c:pt>
                <c:pt idx="4">
                  <c:v>-3.7</c:v>
                </c:pt>
                <c:pt idx="5">
                  <c:v>-3.7</c:v>
                </c:pt>
                <c:pt idx="6">
                  <c:v>-3.7</c:v>
                </c:pt>
                <c:pt idx="7">
                  <c:v>-3.7</c:v>
                </c:pt>
                <c:pt idx="8">
                  <c:v>-3.7</c:v>
                </c:pt>
                <c:pt idx="9">
                  <c:v>-3.7</c:v>
                </c:pt>
                <c:pt idx="10">
                  <c:v>-3.7</c:v>
                </c:pt>
                <c:pt idx="11">
                  <c:v>-3.7</c:v>
                </c:pt>
                <c:pt idx="12">
                  <c:v>-3.7</c:v>
                </c:pt>
                <c:pt idx="13">
                  <c:v>-3.7</c:v>
                </c:pt>
                <c:pt idx="14">
                  <c:v>-3.7</c:v>
                </c:pt>
                <c:pt idx="15">
                  <c:v>-3.7</c:v>
                </c:pt>
                <c:pt idx="16">
                  <c:v>-3.7</c:v>
                </c:pt>
                <c:pt idx="17">
                  <c:v>-3.7</c:v>
                </c:pt>
                <c:pt idx="18">
                  <c:v>-3.7</c:v>
                </c:pt>
                <c:pt idx="19">
                  <c:v>-3.7</c:v>
                </c:pt>
                <c:pt idx="20">
                  <c:v>-3.7</c:v>
                </c:pt>
                <c:pt idx="21">
                  <c:v>-3.7</c:v>
                </c:pt>
                <c:pt idx="22">
                  <c:v>-3.7</c:v>
                </c:pt>
                <c:pt idx="23">
                  <c:v>-3.7</c:v>
                </c:pt>
                <c:pt idx="24">
                  <c:v>-3.7</c:v>
                </c:pt>
                <c:pt idx="25">
                  <c:v>-3.7</c:v>
                </c:pt>
                <c:pt idx="26">
                  <c:v>-3.7</c:v>
                </c:pt>
                <c:pt idx="27">
                  <c:v>-3.7</c:v>
                </c:pt>
                <c:pt idx="28">
                  <c:v>-3.7</c:v>
                </c:pt>
                <c:pt idx="29">
                  <c:v>-3.7</c:v>
                </c:pt>
                <c:pt idx="30">
                  <c:v>-3.7</c:v>
                </c:pt>
                <c:pt idx="31">
                  <c:v>-3.7</c:v>
                </c:pt>
                <c:pt idx="32">
                  <c:v>-3.7</c:v>
                </c:pt>
                <c:pt idx="33">
                  <c:v>-3.7</c:v>
                </c:pt>
                <c:pt idx="34">
                  <c:v>-3.7</c:v>
                </c:pt>
                <c:pt idx="35">
                  <c:v>-3.7</c:v>
                </c:pt>
                <c:pt idx="36">
                  <c:v>-3.7</c:v>
                </c:pt>
                <c:pt idx="37">
                  <c:v>-3.7</c:v>
                </c:pt>
                <c:pt idx="38">
                  <c:v>-3.7</c:v>
                </c:pt>
                <c:pt idx="39">
                  <c:v>-3.7</c:v>
                </c:pt>
                <c:pt idx="40">
                  <c:v>-3.7</c:v>
                </c:pt>
                <c:pt idx="41">
                  <c:v>-3.7</c:v>
                </c:pt>
                <c:pt idx="42">
                  <c:v>-3.7</c:v>
                </c:pt>
                <c:pt idx="43">
                  <c:v>-3.7</c:v>
                </c:pt>
                <c:pt idx="44">
                  <c:v>-3.7</c:v>
                </c:pt>
                <c:pt idx="45">
                  <c:v>-3.7</c:v>
                </c:pt>
                <c:pt idx="46">
                  <c:v>-3.7</c:v>
                </c:pt>
                <c:pt idx="47">
                  <c:v>-3.7</c:v>
                </c:pt>
                <c:pt idx="48">
                  <c:v>-3.7</c:v>
                </c:pt>
                <c:pt idx="49">
                  <c:v>-3.7</c:v>
                </c:pt>
                <c:pt idx="50">
                  <c:v>-3.7</c:v>
                </c:pt>
                <c:pt idx="51">
                  <c:v>-3.7</c:v>
                </c:pt>
                <c:pt idx="52">
                  <c:v>-3.7</c:v>
                </c:pt>
                <c:pt idx="53">
                  <c:v>-3.7</c:v>
                </c:pt>
                <c:pt idx="54">
                  <c:v>-3.7</c:v>
                </c:pt>
                <c:pt idx="55">
                  <c:v>-3.7</c:v>
                </c:pt>
                <c:pt idx="56">
                  <c:v>-3.7</c:v>
                </c:pt>
                <c:pt idx="57">
                  <c:v>-3.7</c:v>
                </c:pt>
                <c:pt idx="58">
                  <c:v>-3.7</c:v>
                </c:pt>
                <c:pt idx="59">
                  <c:v>-3.7</c:v>
                </c:pt>
                <c:pt idx="60">
                  <c:v>-3.7</c:v>
                </c:pt>
                <c:pt idx="61">
                  <c:v>-3.7</c:v>
                </c:pt>
                <c:pt idx="62">
                  <c:v>-3.7</c:v>
                </c:pt>
                <c:pt idx="63">
                  <c:v>-3.7</c:v>
                </c:pt>
                <c:pt idx="64">
                  <c:v>-3.7</c:v>
                </c:pt>
                <c:pt idx="65">
                  <c:v>-3.7</c:v>
                </c:pt>
                <c:pt idx="66">
                  <c:v>-3.7</c:v>
                </c:pt>
                <c:pt idx="67">
                  <c:v>-3.7</c:v>
                </c:pt>
                <c:pt idx="68">
                  <c:v>-3.7</c:v>
                </c:pt>
                <c:pt idx="69">
                  <c:v>-3.7</c:v>
                </c:pt>
                <c:pt idx="70">
                  <c:v>-3.7</c:v>
                </c:pt>
                <c:pt idx="71">
                  <c:v>-3.7</c:v>
                </c:pt>
                <c:pt idx="72">
                  <c:v>-3.7</c:v>
                </c:pt>
                <c:pt idx="73">
                  <c:v>-3.7</c:v>
                </c:pt>
                <c:pt idx="74">
                  <c:v>-3.7</c:v>
                </c:pt>
                <c:pt idx="75">
                  <c:v>-3.7</c:v>
                </c:pt>
                <c:pt idx="76">
                  <c:v>-3.7</c:v>
                </c:pt>
                <c:pt idx="77">
                  <c:v>-3.7</c:v>
                </c:pt>
                <c:pt idx="78">
                  <c:v>-3.7</c:v>
                </c:pt>
                <c:pt idx="79">
                  <c:v>-3.7</c:v>
                </c:pt>
                <c:pt idx="80">
                  <c:v>-3.7</c:v>
                </c:pt>
                <c:pt idx="81">
                  <c:v>-3.7</c:v>
                </c:pt>
                <c:pt idx="82">
                  <c:v>-3.7</c:v>
                </c:pt>
                <c:pt idx="83">
                  <c:v>-3.7</c:v>
                </c:pt>
                <c:pt idx="84">
                  <c:v>-3.7</c:v>
                </c:pt>
                <c:pt idx="85">
                  <c:v>-3.7</c:v>
                </c:pt>
                <c:pt idx="86">
                  <c:v>-3.7</c:v>
                </c:pt>
                <c:pt idx="87">
                  <c:v>-3.7</c:v>
                </c:pt>
                <c:pt idx="88">
                  <c:v>-3.7</c:v>
                </c:pt>
                <c:pt idx="89">
                  <c:v>-3.7</c:v>
                </c:pt>
                <c:pt idx="90">
                  <c:v>-3.7</c:v>
                </c:pt>
                <c:pt idx="91">
                  <c:v>-3.7</c:v>
                </c:pt>
                <c:pt idx="92">
                  <c:v>-3.7</c:v>
                </c:pt>
                <c:pt idx="93">
                  <c:v>-3.7</c:v>
                </c:pt>
                <c:pt idx="94">
                  <c:v>-3.7</c:v>
                </c:pt>
                <c:pt idx="95">
                  <c:v>-3.7</c:v>
                </c:pt>
                <c:pt idx="96">
                  <c:v>-3.7</c:v>
                </c:pt>
                <c:pt idx="97">
                  <c:v>-3.7</c:v>
                </c:pt>
                <c:pt idx="98">
                  <c:v>-3.7</c:v>
                </c:pt>
                <c:pt idx="99">
                  <c:v>-3.7</c:v>
                </c:pt>
                <c:pt idx="100">
                  <c:v>-3.7</c:v>
                </c:pt>
              </c:numCache>
            </c:numRef>
          </c:yVal>
          <c:smooth val="1"/>
        </c:ser>
        <c:ser>
          <c:idx val="2"/>
          <c:order val="2"/>
          <c:tx>
            <c:v>P3HT HOMO</c:v>
          </c:tx>
          <c:spPr>
            <a:ln w="444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'single material 2'!$G$111:$G$211</c:f>
              <c:numCache>
                <c:formatCode>General</c:formatCode>
                <c:ptCount val="101"/>
                <c:pt idx="0">
                  <c:v>0.25</c:v>
                </c:pt>
                <c:pt idx="1">
                  <c:v>0.26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0.29000000000000004</c:v>
                </c:pt>
                <c:pt idx="5">
                  <c:v>0.30000000000000004</c:v>
                </c:pt>
                <c:pt idx="6">
                  <c:v>0.31000000000000005</c:v>
                </c:pt>
                <c:pt idx="7">
                  <c:v>0.32000000000000006</c:v>
                </c:pt>
                <c:pt idx="8">
                  <c:v>0.33000000000000007</c:v>
                </c:pt>
                <c:pt idx="9">
                  <c:v>0.34000000000000008</c:v>
                </c:pt>
                <c:pt idx="10">
                  <c:v>0.35000000000000009</c:v>
                </c:pt>
                <c:pt idx="11">
                  <c:v>0.3600000000000001</c:v>
                </c:pt>
                <c:pt idx="12">
                  <c:v>0.37000000000000011</c:v>
                </c:pt>
                <c:pt idx="13">
                  <c:v>0.38000000000000012</c:v>
                </c:pt>
                <c:pt idx="14">
                  <c:v>0.39000000000000012</c:v>
                </c:pt>
                <c:pt idx="15">
                  <c:v>0.40000000000000013</c:v>
                </c:pt>
                <c:pt idx="16">
                  <c:v>0.41000000000000014</c:v>
                </c:pt>
                <c:pt idx="17">
                  <c:v>0.42000000000000015</c:v>
                </c:pt>
                <c:pt idx="18">
                  <c:v>0.43000000000000016</c:v>
                </c:pt>
                <c:pt idx="19">
                  <c:v>0.44000000000000017</c:v>
                </c:pt>
                <c:pt idx="20">
                  <c:v>0.45000000000000018</c:v>
                </c:pt>
                <c:pt idx="21">
                  <c:v>0.46000000000000019</c:v>
                </c:pt>
                <c:pt idx="22">
                  <c:v>0.4700000000000002</c:v>
                </c:pt>
                <c:pt idx="23">
                  <c:v>0.4800000000000002</c:v>
                </c:pt>
                <c:pt idx="24">
                  <c:v>0.49000000000000021</c:v>
                </c:pt>
                <c:pt idx="25">
                  <c:v>0.50000000000000022</c:v>
                </c:pt>
                <c:pt idx="26">
                  <c:v>0.51000000000000023</c:v>
                </c:pt>
                <c:pt idx="27">
                  <c:v>0.52000000000000024</c:v>
                </c:pt>
                <c:pt idx="28">
                  <c:v>0.53000000000000025</c:v>
                </c:pt>
                <c:pt idx="29">
                  <c:v>0.54000000000000026</c:v>
                </c:pt>
                <c:pt idx="30">
                  <c:v>0.55000000000000027</c:v>
                </c:pt>
                <c:pt idx="31">
                  <c:v>0.56000000000000028</c:v>
                </c:pt>
                <c:pt idx="32">
                  <c:v>0.57000000000000028</c:v>
                </c:pt>
                <c:pt idx="33">
                  <c:v>0.58000000000000029</c:v>
                </c:pt>
                <c:pt idx="34">
                  <c:v>0.5900000000000003</c:v>
                </c:pt>
                <c:pt idx="35">
                  <c:v>0.60000000000000031</c:v>
                </c:pt>
                <c:pt idx="36">
                  <c:v>0.61000000000000032</c:v>
                </c:pt>
                <c:pt idx="37">
                  <c:v>0.62000000000000033</c:v>
                </c:pt>
                <c:pt idx="38">
                  <c:v>0.63000000000000034</c:v>
                </c:pt>
                <c:pt idx="39">
                  <c:v>0.64000000000000035</c:v>
                </c:pt>
                <c:pt idx="40">
                  <c:v>0.65000000000000036</c:v>
                </c:pt>
                <c:pt idx="41">
                  <c:v>0.66000000000000036</c:v>
                </c:pt>
                <c:pt idx="42">
                  <c:v>0.67000000000000037</c:v>
                </c:pt>
                <c:pt idx="43">
                  <c:v>0.68000000000000038</c:v>
                </c:pt>
                <c:pt idx="44">
                  <c:v>0.69000000000000039</c:v>
                </c:pt>
                <c:pt idx="45">
                  <c:v>0.7000000000000004</c:v>
                </c:pt>
                <c:pt idx="46">
                  <c:v>0.71000000000000041</c:v>
                </c:pt>
                <c:pt idx="47">
                  <c:v>0.72000000000000042</c:v>
                </c:pt>
                <c:pt idx="48">
                  <c:v>0.73000000000000043</c:v>
                </c:pt>
                <c:pt idx="49">
                  <c:v>0.74000000000000044</c:v>
                </c:pt>
                <c:pt idx="50">
                  <c:v>0.75000000000000044</c:v>
                </c:pt>
                <c:pt idx="51">
                  <c:v>0.76000000000000045</c:v>
                </c:pt>
                <c:pt idx="52">
                  <c:v>0.77000000000000046</c:v>
                </c:pt>
                <c:pt idx="53">
                  <c:v>0.78000000000000047</c:v>
                </c:pt>
                <c:pt idx="54">
                  <c:v>0.79000000000000048</c:v>
                </c:pt>
                <c:pt idx="55">
                  <c:v>0.80000000000000049</c:v>
                </c:pt>
                <c:pt idx="56">
                  <c:v>0.8100000000000005</c:v>
                </c:pt>
                <c:pt idx="57">
                  <c:v>0.82000000000000051</c:v>
                </c:pt>
                <c:pt idx="58">
                  <c:v>0.83000000000000052</c:v>
                </c:pt>
                <c:pt idx="59">
                  <c:v>0.84000000000000052</c:v>
                </c:pt>
                <c:pt idx="60">
                  <c:v>0.85000000000000053</c:v>
                </c:pt>
                <c:pt idx="61">
                  <c:v>0.86000000000000054</c:v>
                </c:pt>
                <c:pt idx="62">
                  <c:v>0.87000000000000055</c:v>
                </c:pt>
                <c:pt idx="63">
                  <c:v>0.88000000000000056</c:v>
                </c:pt>
                <c:pt idx="64">
                  <c:v>0.89000000000000057</c:v>
                </c:pt>
                <c:pt idx="65">
                  <c:v>0.90000000000000058</c:v>
                </c:pt>
                <c:pt idx="66">
                  <c:v>0.91000000000000059</c:v>
                </c:pt>
                <c:pt idx="67">
                  <c:v>0.9200000000000006</c:v>
                </c:pt>
                <c:pt idx="68">
                  <c:v>0.9300000000000006</c:v>
                </c:pt>
                <c:pt idx="69">
                  <c:v>0.94000000000000061</c:v>
                </c:pt>
                <c:pt idx="70">
                  <c:v>0.95000000000000062</c:v>
                </c:pt>
                <c:pt idx="71">
                  <c:v>0.96000000000000063</c:v>
                </c:pt>
                <c:pt idx="72">
                  <c:v>0.97000000000000064</c:v>
                </c:pt>
                <c:pt idx="73">
                  <c:v>0.98000000000000065</c:v>
                </c:pt>
                <c:pt idx="74">
                  <c:v>0.99000000000000066</c:v>
                </c:pt>
                <c:pt idx="75">
                  <c:v>1.0000000000000007</c:v>
                </c:pt>
                <c:pt idx="76">
                  <c:v>1.0100000000000007</c:v>
                </c:pt>
                <c:pt idx="77">
                  <c:v>1.0200000000000007</c:v>
                </c:pt>
                <c:pt idx="78">
                  <c:v>1.0300000000000007</c:v>
                </c:pt>
                <c:pt idx="79">
                  <c:v>1.0400000000000007</c:v>
                </c:pt>
                <c:pt idx="80">
                  <c:v>1.0500000000000007</c:v>
                </c:pt>
                <c:pt idx="81">
                  <c:v>1.0600000000000007</c:v>
                </c:pt>
                <c:pt idx="82">
                  <c:v>1.0700000000000007</c:v>
                </c:pt>
                <c:pt idx="83">
                  <c:v>1.0800000000000007</c:v>
                </c:pt>
                <c:pt idx="84">
                  <c:v>1.0900000000000007</c:v>
                </c:pt>
                <c:pt idx="85">
                  <c:v>1.1000000000000008</c:v>
                </c:pt>
                <c:pt idx="86">
                  <c:v>1.1100000000000008</c:v>
                </c:pt>
                <c:pt idx="87">
                  <c:v>1.1200000000000008</c:v>
                </c:pt>
                <c:pt idx="88">
                  <c:v>1.1300000000000008</c:v>
                </c:pt>
                <c:pt idx="89">
                  <c:v>1.1400000000000008</c:v>
                </c:pt>
                <c:pt idx="90">
                  <c:v>1.1500000000000008</c:v>
                </c:pt>
                <c:pt idx="91">
                  <c:v>1.1600000000000008</c:v>
                </c:pt>
                <c:pt idx="92">
                  <c:v>1.1700000000000008</c:v>
                </c:pt>
                <c:pt idx="93">
                  <c:v>1.1800000000000008</c:v>
                </c:pt>
                <c:pt idx="94">
                  <c:v>1.1900000000000008</c:v>
                </c:pt>
                <c:pt idx="95">
                  <c:v>1.2000000000000008</c:v>
                </c:pt>
                <c:pt idx="96">
                  <c:v>1.2100000000000009</c:v>
                </c:pt>
                <c:pt idx="97">
                  <c:v>1.2200000000000009</c:v>
                </c:pt>
                <c:pt idx="98">
                  <c:v>1.2300000000000009</c:v>
                </c:pt>
                <c:pt idx="99">
                  <c:v>1.2400000000000009</c:v>
                </c:pt>
                <c:pt idx="100">
                  <c:v>1.2500000000000009</c:v>
                </c:pt>
              </c:numCache>
            </c:numRef>
          </c:xVal>
          <c:yVal>
            <c:numRef>
              <c:f>'single material 2'!$H$111:$H$211</c:f>
              <c:numCache>
                <c:formatCode>General</c:formatCode>
                <c:ptCount val="101"/>
                <c:pt idx="0">
                  <c:v>-4.9000000000000004</c:v>
                </c:pt>
                <c:pt idx="1">
                  <c:v>-4.9000000000000004</c:v>
                </c:pt>
                <c:pt idx="2">
                  <c:v>-4.9000000000000004</c:v>
                </c:pt>
                <c:pt idx="3">
                  <c:v>-4.9000000000000004</c:v>
                </c:pt>
                <c:pt idx="4">
                  <c:v>-4.9000000000000004</c:v>
                </c:pt>
                <c:pt idx="5">
                  <c:v>-4.9000000000000004</c:v>
                </c:pt>
                <c:pt idx="6">
                  <c:v>-4.9000000000000004</c:v>
                </c:pt>
                <c:pt idx="7">
                  <c:v>-4.9000000000000004</c:v>
                </c:pt>
                <c:pt idx="8">
                  <c:v>-4.9000000000000004</c:v>
                </c:pt>
                <c:pt idx="9">
                  <c:v>-4.9000000000000004</c:v>
                </c:pt>
                <c:pt idx="10">
                  <c:v>-4.9000000000000004</c:v>
                </c:pt>
                <c:pt idx="11">
                  <c:v>-4.9000000000000004</c:v>
                </c:pt>
                <c:pt idx="12">
                  <c:v>-4.9000000000000004</c:v>
                </c:pt>
                <c:pt idx="13">
                  <c:v>-4.9000000000000004</c:v>
                </c:pt>
                <c:pt idx="14">
                  <c:v>-4.9000000000000004</c:v>
                </c:pt>
                <c:pt idx="15">
                  <c:v>-4.9000000000000004</c:v>
                </c:pt>
                <c:pt idx="16">
                  <c:v>-4.9000000000000004</c:v>
                </c:pt>
                <c:pt idx="17">
                  <c:v>-4.9000000000000004</c:v>
                </c:pt>
                <c:pt idx="18">
                  <c:v>-4.9000000000000004</c:v>
                </c:pt>
                <c:pt idx="19">
                  <c:v>-4.9000000000000004</c:v>
                </c:pt>
                <c:pt idx="20">
                  <c:v>-4.9000000000000004</c:v>
                </c:pt>
                <c:pt idx="21">
                  <c:v>-4.9000000000000004</c:v>
                </c:pt>
                <c:pt idx="22">
                  <c:v>-4.9000000000000004</c:v>
                </c:pt>
                <c:pt idx="23">
                  <c:v>-4.9000000000000004</c:v>
                </c:pt>
                <c:pt idx="24">
                  <c:v>-4.9000000000000004</c:v>
                </c:pt>
                <c:pt idx="25">
                  <c:v>-4.9000000000000004</c:v>
                </c:pt>
                <c:pt idx="26">
                  <c:v>-4.9000000000000004</c:v>
                </c:pt>
                <c:pt idx="27">
                  <c:v>-4.9000000000000004</c:v>
                </c:pt>
                <c:pt idx="28">
                  <c:v>-4.9000000000000004</c:v>
                </c:pt>
                <c:pt idx="29">
                  <c:v>-4.9000000000000004</c:v>
                </c:pt>
                <c:pt idx="30">
                  <c:v>-4.9000000000000004</c:v>
                </c:pt>
                <c:pt idx="31">
                  <c:v>-4.9000000000000004</c:v>
                </c:pt>
                <c:pt idx="32">
                  <c:v>-4.9000000000000004</c:v>
                </c:pt>
                <c:pt idx="33">
                  <c:v>-4.9000000000000004</c:v>
                </c:pt>
                <c:pt idx="34">
                  <c:v>-4.9000000000000004</c:v>
                </c:pt>
                <c:pt idx="35">
                  <c:v>-4.9000000000000004</c:v>
                </c:pt>
                <c:pt idx="36">
                  <c:v>-4.9000000000000004</c:v>
                </c:pt>
                <c:pt idx="37">
                  <c:v>-4.9000000000000004</c:v>
                </c:pt>
                <c:pt idx="38">
                  <c:v>-4.9000000000000004</c:v>
                </c:pt>
                <c:pt idx="39">
                  <c:v>-4.9000000000000004</c:v>
                </c:pt>
                <c:pt idx="40">
                  <c:v>-4.9000000000000004</c:v>
                </c:pt>
                <c:pt idx="41">
                  <c:v>-4.9000000000000004</c:v>
                </c:pt>
                <c:pt idx="42">
                  <c:v>-4.9000000000000004</c:v>
                </c:pt>
                <c:pt idx="43">
                  <c:v>-4.9000000000000004</c:v>
                </c:pt>
                <c:pt idx="44">
                  <c:v>-4.9000000000000004</c:v>
                </c:pt>
                <c:pt idx="45">
                  <c:v>-4.9000000000000004</c:v>
                </c:pt>
                <c:pt idx="46">
                  <c:v>-4.9000000000000004</c:v>
                </c:pt>
                <c:pt idx="47">
                  <c:v>-4.9000000000000004</c:v>
                </c:pt>
                <c:pt idx="48">
                  <c:v>-4.9000000000000004</c:v>
                </c:pt>
                <c:pt idx="49">
                  <c:v>-4.9000000000000004</c:v>
                </c:pt>
                <c:pt idx="50">
                  <c:v>-4.9000000000000004</c:v>
                </c:pt>
                <c:pt idx="51">
                  <c:v>-4.9000000000000004</c:v>
                </c:pt>
                <c:pt idx="52">
                  <c:v>-4.9000000000000004</c:v>
                </c:pt>
                <c:pt idx="53">
                  <c:v>-4.9000000000000004</c:v>
                </c:pt>
                <c:pt idx="54">
                  <c:v>-4.9000000000000004</c:v>
                </c:pt>
                <c:pt idx="55">
                  <c:v>-4.9000000000000004</c:v>
                </c:pt>
                <c:pt idx="56">
                  <c:v>-4.9000000000000004</c:v>
                </c:pt>
                <c:pt idx="57">
                  <c:v>-4.9000000000000004</c:v>
                </c:pt>
                <c:pt idx="58">
                  <c:v>-4.9000000000000004</c:v>
                </c:pt>
                <c:pt idx="59">
                  <c:v>-4.9000000000000004</c:v>
                </c:pt>
                <c:pt idx="60">
                  <c:v>-4.9000000000000004</c:v>
                </c:pt>
                <c:pt idx="61">
                  <c:v>-4.9000000000000004</c:v>
                </c:pt>
                <c:pt idx="62">
                  <c:v>-4.9000000000000004</c:v>
                </c:pt>
                <c:pt idx="63">
                  <c:v>-4.9000000000000004</c:v>
                </c:pt>
                <c:pt idx="64">
                  <c:v>-4.9000000000000004</c:v>
                </c:pt>
                <c:pt idx="65">
                  <c:v>-4.9000000000000004</c:v>
                </c:pt>
                <c:pt idx="66">
                  <c:v>-4.9000000000000004</c:v>
                </c:pt>
                <c:pt idx="67">
                  <c:v>-4.9000000000000004</c:v>
                </c:pt>
                <c:pt idx="68">
                  <c:v>-4.9000000000000004</c:v>
                </c:pt>
                <c:pt idx="69">
                  <c:v>-4.9000000000000004</c:v>
                </c:pt>
                <c:pt idx="70">
                  <c:v>-4.9000000000000004</c:v>
                </c:pt>
                <c:pt idx="71">
                  <c:v>-4.9000000000000004</c:v>
                </c:pt>
                <c:pt idx="72">
                  <c:v>-4.9000000000000004</c:v>
                </c:pt>
                <c:pt idx="73">
                  <c:v>-4.9000000000000004</c:v>
                </c:pt>
                <c:pt idx="74">
                  <c:v>-4.9000000000000004</c:v>
                </c:pt>
                <c:pt idx="75">
                  <c:v>-4.9000000000000004</c:v>
                </c:pt>
                <c:pt idx="76">
                  <c:v>-4.9000000000000004</c:v>
                </c:pt>
                <c:pt idx="77">
                  <c:v>-4.9000000000000004</c:v>
                </c:pt>
                <c:pt idx="78">
                  <c:v>-4.9000000000000004</c:v>
                </c:pt>
                <c:pt idx="79">
                  <c:v>-4.9000000000000004</c:v>
                </c:pt>
                <c:pt idx="80">
                  <c:v>-4.9000000000000004</c:v>
                </c:pt>
                <c:pt idx="81">
                  <c:v>-4.9000000000000004</c:v>
                </c:pt>
                <c:pt idx="82">
                  <c:v>-4.9000000000000004</c:v>
                </c:pt>
                <c:pt idx="83">
                  <c:v>-4.9000000000000004</c:v>
                </c:pt>
                <c:pt idx="84">
                  <c:v>-4.9000000000000004</c:v>
                </c:pt>
                <c:pt idx="85">
                  <c:v>-4.9000000000000004</c:v>
                </c:pt>
                <c:pt idx="86">
                  <c:v>-4.9000000000000004</c:v>
                </c:pt>
                <c:pt idx="87">
                  <c:v>-4.9000000000000004</c:v>
                </c:pt>
                <c:pt idx="88">
                  <c:v>-4.9000000000000004</c:v>
                </c:pt>
                <c:pt idx="89">
                  <c:v>-4.9000000000000004</c:v>
                </c:pt>
                <c:pt idx="90">
                  <c:v>-4.9000000000000004</c:v>
                </c:pt>
                <c:pt idx="91">
                  <c:v>-4.9000000000000004</c:v>
                </c:pt>
                <c:pt idx="92">
                  <c:v>-4.9000000000000004</c:v>
                </c:pt>
                <c:pt idx="93">
                  <c:v>-4.9000000000000004</c:v>
                </c:pt>
                <c:pt idx="94">
                  <c:v>-4.9000000000000004</c:v>
                </c:pt>
                <c:pt idx="95">
                  <c:v>-4.9000000000000004</c:v>
                </c:pt>
                <c:pt idx="96">
                  <c:v>-4.9000000000000004</c:v>
                </c:pt>
                <c:pt idx="97">
                  <c:v>-4.9000000000000004</c:v>
                </c:pt>
                <c:pt idx="98">
                  <c:v>-4.9000000000000004</c:v>
                </c:pt>
                <c:pt idx="99">
                  <c:v>-4.9000000000000004</c:v>
                </c:pt>
                <c:pt idx="100">
                  <c:v>-4.9000000000000004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'single material 2'!$L$3</c:f>
              <c:strCache>
                <c:ptCount val="1"/>
                <c:pt idx="0">
                  <c:v>Anode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'single material 2'!$L$317:$L$318</c:f>
              <c:numCache>
                <c:formatCode>General</c:formatCode>
                <c:ptCount val="2"/>
                <c:pt idx="0">
                  <c:v>1.25</c:v>
                </c:pt>
                <c:pt idx="1">
                  <c:v>1.5</c:v>
                </c:pt>
              </c:numCache>
            </c:numRef>
          </c:xVal>
          <c:yVal>
            <c:numRef>
              <c:f>'single material 2'!$M$317:$M$318</c:f>
              <c:numCache>
                <c:formatCode>General</c:formatCode>
                <c:ptCount val="2"/>
                <c:pt idx="0">
                  <c:v>-4</c:v>
                </c:pt>
                <c:pt idx="1">
                  <c:v>-4</c:v>
                </c:pt>
              </c:numCache>
            </c:numRef>
          </c:yVal>
          <c:smooth val="1"/>
        </c:ser>
        <c:ser>
          <c:idx val="4"/>
          <c:order val="4"/>
          <c:tx>
            <c:v>"quasi fermi electron"</c:v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'single material 2'!$G$317:$G$417</c:f>
              <c:numCache>
                <c:formatCode>General</c:formatCode>
                <c:ptCount val="101"/>
                <c:pt idx="0">
                  <c:v>0.25</c:v>
                </c:pt>
                <c:pt idx="1">
                  <c:v>0.26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0.29000000000000004</c:v>
                </c:pt>
                <c:pt idx="5">
                  <c:v>0.30000000000000004</c:v>
                </c:pt>
                <c:pt idx="6">
                  <c:v>0.31000000000000005</c:v>
                </c:pt>
                <c:pt idx="7">
                  <c:v>0.32000000000000006</c:v>
                </c:pt>
                <c:pt idx="8">
                  <c:v>0.33000000000000007</c:v>
                </c:pt>
                <c:pt idx="9">
                  <c:v>0.34000000000000008</c:v>
                </c:pt>
                <c:pt idx="10">
                  <c:v>0.35000000000000009</c:v>
                </c:pt>
                <c:pt idx="11">
                  <c:v>0.3600000000000001</c:v>
                </c:pt>
                <c:pt idx="12">
                  <c:v>0.37000000000000011</c:v>
                </c:pt>
                <c:pt idx="13">
                  <c:v>0.38000000000000012</c:v>
                </c:pt>
                <c:pt idx="14">
                  <c:v>0.39000000000000012</c:v>
                </c:pt>
                <c:pt idx="15">
                  <c:v>0.40000000000000013</c:v>
                </c:pt>
                <c:pt idx="16">
                  <c:v>0.41000000000000014</c:v>
                </c:pt>
                <c:pt idx="17">
                  <c:v>0.42000000000000015</c:v>
                </c:pt>
                <c:pt idx="18">
                  <c:v>0.43000000000000016</c:v>
                </c:pt>
                <c:pt idx="19">
                  <c:v>0.44000000000000017</c:v>
                </c:pt>
                <c:pt idx="20">
                  <c:v>0.45000000000000018</c:v>
                </c:pt>
                <c:pt idx="21">
                  <c:v>0.46000000000000019</c:v>
                </c:pt>
                <c:pt idx="22">
                  <c:v>0.4700000000000002</c:v>
                </c:pt>
                <c:pt idx="23">
                  <c:v>0.4800000000000002</c:v>
                </c:pt>
                <c:pt idx="24">
                  <c:v>0.49000000000000021</c:v>
                </c:pt>
                <c:pt idx="25">
                  <c:v>0.50000000000000022</c:v>
                </c:pt>
                <c:pt idx="26">
                  <c:v>0.51000000000000023</c:v>
                </c:pt>
                <c:pt idx="27">
                  <c:v>0.52000000000000024</c:v>
                </c:pt>
                <c:pt idx="28">
                  <c:v>0.53000000000000025</c:v>
                </c:pt>
                <c:pt idx="29">
                  <c:v>0.54000000000000026</c:v>
                </c:pt>
                <c:pt idx="30">
                  <c:v>0.55000000000000027</c:v>
                </c:pt>
                <c:pt idx="31">
                  <c:v>0.56000000000000028</c:v>
                </c:pt>
                <c:pt idx="32">
                  <c:v>0.57000000000000028</c:v>
                </c:pt>
                <c:pt idx="33">
                  <c:v>0.58000000000000029</c:v>
                </c:pt>
                <c:pt idx="34">
                  <c:v>0.5900000000000003</c:v>
                </c:pt>
                <c:pt idx="35">
                  <c:v>0.60000000000000031</c:v>
                </c:pt>
                <c:pt idx="36">
                  <c:v>0.61000000000000032</c:v>
                </c:pt>
                <c:pt idx="37">
                  <c:v>0.62000000000000033</c:v>
                </c:pt>
                <c:pt idx="38">
                  <c:v>0.63000000000000034</c:v>
                </c:pt>
                <c:pt idx="39">
                  <c:v>0.64000000000000035</c:v>
                </c:pt>
                <c:pt idx="40">
                  <c:v>0.65000000000000036</c:v>
                </c:pt>
                <c:pt idx="41">
                  <c:v>0.66000000000000036</c:v>
                </c:pt>
                <c:pt idx="42">
                  <c:v>0.67000000000000037</c:v>
                </c:pt>
                <c:pt idx="43">
                  <c:v>0.68000000000000038</c:v>
                </c:pt>
                <c:pt idx="44">
                  <c:v>0.69000000000000039</c:v>
                </c:pt>
                <c:pt idx="45">
                  <c:v>0.7000000000000004</c:v>
                </c:pt>
                <c:pt idx="46">
                  <c:v>0.71000000000000041</c:v>
                </c:pt>
                <c:pt idx="47">
                  <c:v>0.72000000000000042</c:v>
                </c:pt>
                <c:pt idx="48">
                  <c:v>0.73000000000000043</c:v>
                </c:pt>
                <c:pt idx="49">
                  <c:v>0.74000000000000044</c:v>
                </c:pt>
                <c:pt idx="50">
                  <c:v>0.75000000000000044</c:v>
                </c:pt>
                <c:pt idx="51">
                  <c:v>0.76000000000000045</c:v>
                </c:pt>
                <c:pt idx="52">
                  <c:v>0.77000000000000046</c:v>
                </c:pt>
                <c:pt idx="53">
                  <c:v>0.78000000000000047</c:v>
                </c:pt>
                <c:pt idx="54">
                  <c:v>0.79000000000000048</c:v>
                </c:pt>
                <c:pt idx="55">
                  <c:v>0.80000000000000049</c:v>
                </c:pt>
                <c:pt idx="56">
                  <c:v>0.8100000000000005</c:v>
                </c:pt>
                <c:pt idx="57">
                  <c:v>0.82000000000000051</c:v>
                </c:pt>
                <c:pt idx="58">
                  <c:v>0.83000000000000052</c:v>
                </c:pt>
                <c:pt idx="59">
                  <c:v>0.84000000000000052</c:v>
                </c:pt>
                <c:pt idx="60">
                  <c:v>0.85000000000000053</c:v>
                </c:pt>
                <c:pt idx="61">
                  <c:v>0.86000000000000054</c:v>
                </c:pt>
                <c:pt idx="62">
                  <c:v>0.87000000000000055</c:v>
                </c:pt>
                <c:pt idx="63">
                  <c:v>0.88000000000000056</c:v>
                </c:pt>
                <c:pt idx="64">
                  <c:v>0.89000000000000057</c:v>
                </c:pt>
                <c:pt idx="65">
                  <c:v>0.90000000000000058</c:v>
                </c:pt>
                <c:pt idx="66">
                  <c:v>0.91000000000000059</c:v>
                </c:pt>
                <c:pt idx="67">
                  <c:v>0.9200000000000006</c:v>
                </c:pt>
                <c:pt idx="68">
                  <c:v>0.9300000000000006</c:v>
                </c:pt>
                <c:pt idx="69">
                  <c:v>0.94000000000000061</c:v>
                </c:pt>
                <c:pt idx="70">
                  <c:v>0.95000000000000062</c:v>
                </c:pt>
                <c:pt idx="71">
                  <c:v>0.96000000000000063</c:v>
                </c:pt>
                <c:pt idx="72">
                  <c:v>0.97000000000000064</c:v>
                </c:pt>
                <c:pt idx="73">
                  <c:v>0.98000000000000065</c:v>
                </c:pt>
                <c:pt idx="74">
                  <c:v>0.99000000000000066</c:v>
                </c:pt>
                <c:pt idx="75">
                  <c:v>1.0000000000000007</c:v>
                </c:pt>
                <c:pt idx="76">
                  <c:v>1.0100000000000007</c:v>
                </c:pt>
                <c:pt idx="77">
                  <c:v>1.0200000000000007</c:v>
                </c:pt>
                <c:pt idx="78">
                  <c:v>1.0300000000000007</c:v>
                </c:pt>
                <c:pt idx="79">
                  <c:v>1.0400000000000007</c:v>
                </c:pt>
                <c:pt idx="80">
                  <c:v>1.0500000000000007</c:v>
                </c:pt>
                <c:pt idx="81">
                  <c:v>1.0600000000000007</c:v>
                </c:pt>
                <c:pt idx="82">
                  <c:v>1.0700000000000007</c:v>
                </c:pt>
                <c:pt idx="83">
                  <c:v>1.0800000000000007</c:v>
                </c:pt>
                <c:pt idx="84">
                  <c:v>1.0900000000000007</c:v>
                </c:pt>
                <c:pt idx="85">
                  <c:v>1.1000000000000008</c:v>
                </c:pt>
                <c:pt idx="86">
                  <c:v>1.1100000000000008</c:v>
                </c:pt>
                <c:pt idx="87">
                  <c:v>1.1200000000000008</c:v>
                </c:pt>
                <c:pt idx="88">
                  <c:v>1.1300000000000008</c:v>
                </c:pt>
                <c:pt idx="89">
                  <c:v>1.1400000000000008</c:v>
                </c:pt>
                <c:pt idx="90">
                  <c:v>1.1500000000000008</c:v>
                </c:pt>
                <c:pt idx="91">
                  <c:v>1.1600000000000008</c:v>
                </c:pt>
                <c:pt idx="92">
                  <c:v>1.1700000000000008</c:v>
                </c:pt>
                <c:pt idx="93">
                  <c:v>1.1800000000000008</c:v>
                </c:pt>
                <c:pt idx="94">
                  <c:v>1.1900000000000008</c:v>
                </c:pt>
                <c:pt idx="95">
                  <c:v>1.2000000000000008</c:v>
                </c:pt>
                <c:pt idx="96">
                  <c:v>1.2100000000000009</c:v>
                </c:pt>
                <c:pt idx="97">
                  <c:v>1.2200000000000009</c:v>
                </c:pt>
                <c:pt idx="98">
                  <c:v>1.2300000000000009</c:v>
                </c:pt>
                <c:pt idx="99">
                  <c:v>1.2400000000000009</c:v>
                </c:pt>
                <c:pt idx="100">
                  <c:v>1.2500000000000009</c:v>
                </c:pt>
              </c:numCache>
            </c:numRef>
          </c:xVal>
          <c:yVal>
            <c:numRef>
              <c:f>'single material 2'!$H$317:$H$417</c:f>
              <c:numCache>
                <c:formatCode>General</c:formatCode>
                <c:ptCount val="101"/>
                <c:pt idx="0">
                  <c:v>-3.8997025688128666</c:v>
                </c:pt>
                <c:pt idx="1">
                  <c:v>-3.8997025688128666</c:v>
                </c:pt>
                <c:pt idx="2">
                  <c:v>-3.8997025688128666</c:v>
                </c:pt>
                <c:pt idx="3">
                  <c:v>-3.8997025688128666</c:v>
                </c:pt>
                <c:pt idx="4">
                  <c:v>-3.8997025688128666</c:v>
                </c:pt>
                <c:pt idx="5">
                  <c:v>-3.8997025688128666</c:v>
                </c:pt>
                <c:pt idx="6">
                  <c:v>-3.8997025688128666</c:v>
                </c:pt>
                <c:pt idx="7">
                  <c:v>-3.8997025688128666</c:v>
                </c:pt>
                <c:pt idx="8">
                  <c:v>-3.8997025688128666</c:v>
                </c:pt>
                <c:pt idx="9">
                  <c:v>-3.8997025688128666</c:v>
                </c:pt>
                <c:pt idx="10">
                  <c:v>-3.8997025688128666</c:v>
                </c:pt>
                <c:pt idx="11">
                  <c:v>-3.8997025688128666</c:v>
                </c:pt>
                <c:pt idx="12">
                  <c:v>-3.8997025688128666</c:v>
                </c:pt>
                <c:pt idx="13">
                  <c:v>-3.8997025688128666</c:v>
                </c:pt>
                <c:pt idx="14">
                  <c:v>-3.8997025688128666</c:v>
                </c:pt>
                <c:pt idx="15">
                  <c:v>-3.8997025688128666</c:v>
                </c:pt>
                <c:pt idx="16">
                  <c:v>-3.8997025688128666</c:v>
                </c:pt>
                <c:pt idx="17">
                  <c:v>-3.8997025688128666</c:v>
                </c:pt>
                <c:pt idx="18">
                  <c:v>-3.8997025688128666</c:v>
                </c:pt>
                <c:pt idx="19">
                  <c:v>-3.8997025688128666</c:v>
                </c:pt>
                <c:pt idx="20">
                  <c:v>-3.8997025688128666</c:v>
                </c:pt>
                <c:pt idx="21">
                  <c:v>-3.8997025688128666</c:v>
                </c:pt>
                <c:pt idx="22">
                  <c:v>-3.8997025688128666</c:v>
                </c:pt>
                <c:pt idx="23">
                  <c:v>-3.8997025688128666</c:v>
                </c:pt>
                <c:pt idx="24">
                  <c:v>-3.8997025688128666</c:v>
                </c:pt>
                <c:pt idx="25">
                  <c:v>-3.8997025688128666</c:v>
                </c:pt>
                <c:pt idx="26">
                  <c:v>-3.8997025688128666</c:v>
                </c:pt>
                <c:pt idx="27">
                  <c:v>-3.8997025688128666</c:v>
                </c:pt>
                <c:pt idx="28">
                  <c:v>-3.8997025688128666</c:v>
                </c:pt>
                <c:pt idx="29">
                  <c:v>-3.8997025688128666</c:v>
                </c:pt>
                <c:pt idx="30">
                  <c:v>-3.8997025688128666</c:v>
                </c:pt>
                <c:pt idx="31">
                  <c:v>-3.8997025688128666</c:v>
                </c:pt>
                <c:pt idx="32">
                  <c:v>-3.8997025688128666</c:v>
                </c:pt>
                <c:pt idx="33">
                  <c:v>-3.8997025688128666</c:v>
                </c:pt>
                <c:pt idx="34">
                  <c:v>-3.8997025688128666</c:v>
                </c:pt>
                <c:pt idx="35">
                  <c:v>-3.8997025688128666</c:v>
                </c:pt>
                <c:pt idx="36">
                  <c:v>-3.8997025688128666</c:v>
                </c:pt>
                <c:pt idx="37">
                  <c:v>-3.8997025688128666</c:v>
                </c:pt>
                <c:pt idx="38">
                  <c:v>-3.8997025688128666</c:v>
                </c:pt>
                <c:pt idx="39">
                  <c:v>-3.8997025688128666</c:v>
                </c:pt>
                <c:pt idx="40">
                  <c:v>-3.8997025688128666</c:v>
                </c:pt>
                <c:pt idx="41">
                  <c:v>-3.8997025688128666</c:v>
                </c:pt>
                <c:pt idx="42">
                  <c:v>-3.8997025688128666</c:v>
                </c:pt>
                <c:pt idx="43">
                  <c:v>-3.8997025688128666</c:v>
                </c:pt>
                <c:pt idx="44">
                  <c:v>-3.8997025688128666</c:v>
                </c:pt>
                <c:pt idx="45">
                  <c:v>-3.8997025688128666</c:v>
                </c:pt>
                <c:pt idx="46">
                  <c:v>-3.8997025688128666</c:v>
                </c:pt>
                <c:pt idx="47">
                  <c:v>-3.8997025688128666</c:v>
                </c:pt>
                <c:pt idx="48">
                  <c:v>-3.8997025688128666</c:v>
                </c:pt>
                <c:pt idx="49">
                  <c:v>-3.8997025688128666</c:v>
                </c:pt>
                <c:pt idx="50">
                  <c:v>-3.8997025688128666</c:v>
                </c:pt>
                <c:pt idx="51">
                  <c:v>-3.8997025688128666</c:v>
                </c:pt>
                <c:pt idx="52">
                  <c:v>-3.8997025688128666</c:v>
                </c:pt>
                <c:pt idx="53">
                  <c:v>-3.8997025688128666</c:v>
                </c:pt>
                <c:pt idx="54">
                  <c:v>-3.8997025688128666</c:v>
                </c:pt>
                <c:pt idx="55">
                  <c:v>-3.8997025688128666</c:v>
                </c:pt>
                <c:pt idx="56">
                  <c:v>-3.8997025688128666</c:v>
                </c:pt>
                <c:pt idx="57">
                  <c:v>-3.8997025688128666</c:v>
                </c:pt>
                <c:pt idx="58">
                  <c:v>-3.8997025688128666</c:v>
                </c:pt>
                <c:pt idx="59">
                  <c:v>-3.8997025688128666</c:v>
                </c:pt>
                <c:pt idx="60">
                  <c:v>-3.8997025688128666</c:v>
                </c:pt>
                <c:pt idx="61">
                  <c:v>-3.8997025688128666</c:v>
                </c:pt>
                <c:pt idx="62">
                  <c:v>-3.8997025688128666</c:v>
                </c:pt>
                <c:pt idx="63">
                  <c:v>-3.8997025688128666</c:v>
                </c:pt>
                <c:pt idx="64">
                  <c:v>-3.8997025688128666</c:v>
                </c:pt>
                <c:pt idx="65">
                  <c:v>-3.8997025688128666</c:v>
                </c:pt>
                <c:pt idx="66">
                  <c:v>-3.8997025688128666</c:v>
                </c:pt>
                <c:pt idx="67">
                  <c:v>-3.8997025688128666</c:v>
                </c:pt>
                <c:pt idx="68">
                  <c:v>-3.8997025688128666</c:v>
                </c:pt>
                <c:pt idx="69">
                  <c:v>-3.8997025688128666</c:v>
                </c:pt>
                <c:pt idx="70">
                  <c:v>-3.8997025688128666</c:v>
                </c:pt>
                <c:pt idx="71">
                  <c:v>-3.8997025688128666</c:v>
                </c:pt>
                <c:pt idx="72">
                  <c:v>-3.8997025688128666</c:v>
                </c:pt>
                <c:pt idx="73">
                  <c:v>-3.8997025688128666</c:v>
                </c:pt>
                <c:pt idx="74">
                  <c:v>-3.8997025688128666</c:v>
                </c:pt>
                <c:pt idx="75">
                  <c:v>-3.8997025688128666</c:v>
                </c:pt>
                <c:pt idx="76">
                  <c:v>-3.8997025688128666</c:v>
                </c:pt>
                <c:pt idx="77">
                  <c:v>-3.8997025688128666</c:v>
                </c:pt>
                <c:pt idx="78">
                  <c:v>-3.8997025688128666</c:v>
                </c:pt>
                <c:pt idx="79">
                  <c:v>-3.8997025688128666</c:v>
                </c:pt>
                <c:pt idx="80">
                  <c:v>-3.8997025688128666</c:v>
                </c:pt>
                <c:pt idx="81">
                  <c:v>-3.8997025688128666</c:v>
                </c:pt>
                <c:pt idx="82">
                  <c:v>-3.8997025688128666</c:v>
                </c:pt>
                <c:pt idx="83">
                  <c:v>-3.8997025688128666</c:v>
                </c:pt>
                <c:pt idx="84">
                  <c:v>-3.8997025688128666</c:v>
                </c:pt>
                <c:pt idx="85">
                  <c:v>-3.8997025688128666</c:v>
                </c:pt>
                <c:pt idx="86">
                  <c:v>-3.8997025688128666</c:v>
                </c:pt>
                <c:pt idx="87">
                  <c:v>-3.8997025688128666</c:v>
                </c:pt>
                <c:pt idx="88">
                  <c:v>-3.8997025688128666</c:v>
                </c:pt>
                <c:pt idx="89">
                  <c:v>-3.8997025688128666</c:v>
                </c:pt>
                <c:pt idx="90">
                  <c:v>-3.8997025688128666</c:v>
                </c:pt>
                <c:pt idx="91">
                  <c:v>-3.8997025688128666</c:v>
                </c:pt>
                <c:pt idx="92">
                  <c:v>-3.8997025688128666</c:v>
                </c:pt>
                <c:pt idx="93">
                  <c:v>-3.8997025688128666</c:v>
                </c:pt>
                <c:pt idx="94">
                  <c:v>-3.8997025688128666</c:v>
                </c:pt>
                <c:pt idx="95">
                  <c:v>-3.8997025688128666</c:v>
                </c:pt>
                <c:pt idx="96">
                  <c:v>-3.8997025688128666</c:v>
                </c:pt>
                <c:pt idx="97">
                  <c:v>-3.8997025688128666</c:v>
                </c:pt>
                <c:pt idx="98">
                  <c:v>-3.8997025688128666</c:v>
                </c:pt>
                <c:pt idx="99">
                  <c:v>-3.8997025688128666</c:v>
                </c:pt>
                <c:pt idx="100">
                  <c:v>-3.8997025688128666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'single material 2'!$E$4</c:f>
              <c:strCache>
                <c:ptCount val="1"/>
                <c:pt idx="0">
                  <c:v>vacuum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'single material 2'!$B$214:$B$215</c:f>
              <c:numCache>
                <c:formatCode>General</c:formatCode>
                <c:ptCount val="2"/>
                <c:pt idx="0">
                  <c:v>0</c:v>
                </c:pt>
                <c:pt idx="1">
                  <c:v>0.25</c:v>
                </c:pt>
              </c:numCache>
            </c:numRef>
          </c:xVal>
          <c:yVal>
            <c:numRef>
              <c:f>'single material 2'!$C$214:$C$215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'single material 2'!$J$4</c:f>
              <c:strCache>
                <c:ptCount val="1"/>
                <c:pt idx="0">
                  <c:v>vacuum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'single material 2'!$G$214:$G$314</c:f>
              <c:numCache>
                <c:formatCode>General</c:formatCode>
                <c:ptCount val="101"/>
                <c:pt idx="0">
                  <c:v>0.25</c:v>
                </c:pt>
                <c:pt idx="1">
                  <c:v>0.26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0.29000000000000004</c:v>
                </c:pt>
                <c:pt idx="5">
                  <c:v>0.30000000000000004</c:v>
                </c:pt>
                <c:pt idx="6">
                  <c:v>0.31000000000000005</c:v>
                </c:pt>
                <c:pt idx="7">
                  <c:v>0.32000000000000006</c:v>
                </c:pt>
                <c:pt idx="8">
                  <c:v>0.33000000000000007</c:v>
                </c:pt>
                <c:pt idx="9">
                  <c:v>0.34000000000000008</c:v>
                </c:pt>
                <c:pt idx="10">
                  <c:v>0.35000000000000009</c:v>
                </c:pt>
                <c:pt idx="11">
                  <c:v>0.3600000000000001</c:v>
                </c:pt>
                <c:pt idx="12">
                  <c:v>0.37000000000000011</c:v>
                </c:pt>
                <c:pt idx="13">
                  <c:v>0.38000000000000012</c:v>
                </c:pt>
                <c:pt idx="14">
                  <c:v>0.39000000000000012</c:v>
                </c:pt>
                <c:pt idx="15">
                  <c:v>0.40000000000000013</c:v>
                </c:pt>
                <c:pt idx="16">
                  <c:v>0.41000000000000014</c:v>
                </c:pt>
                <c:pt idx="17">
                  <c:v>0.42000000000000015</c:v>
                </c:pt>
                <c:pt idx="18">
                  <c:v>0.43000000000000016</c:v>
                </c:pt>
                <c:pt idx="19">
                  <c:v>0.44000000000000017</c:v>
                </c:pt>
                <c:pt idx="20">
                  <c:v>0.45000000000000018</c:v>
                </c:pt>
                <c:pt idx="21">
                  <c:v>0.46000000000000019</c:v>
                </c:pt>
                <c:pt idx="22">
                  <c:v>0.4700000000000002</c:v>
                </c:pt>
                <c:pt idx="23">
                  <c:v>0.4800000000000002</c:v>
                </c:pt>
                <c:pt idx="24">
                  <c:v>0.49000000000000021</c:v>
                </c:pt>
                <c:pt idx="25">
                  <c:v>0.50000000000000022</c:v>
                </c:pt>
                <c:pt idx="26">
                  <c:v>0.51000000000000023</c:v>
                </c:pt>
                <c:pt idx="27">
                  <c:v>0.52000000000000024</c:v>
                </c:pt>
                <c:pt idx="28">
                  <c:v>0.53000000000000025</c:v>
                </c:pt>
                <c:pt idx="29">
                  <c:v>0.54000000000000026</c:v>
                </c:pt>
                <c:pt idx="30">
                  <c:v>0.55000000000000027</c:v>
                </c:pt>
                <c:pt idx="31">
                  <c:v>0.56000000000000028</c:v>
                </c:pt>
                <c:pt idx="32">
                  <c:v>0.57000000000000028</c:v>
                </c:pt>
                <c:pt idx="33">
                  <c:v>0.58000000000000029</c:v>
                </c:pt>
                <c:pt idx="34">
                  <c:v>0.5900000000000003</c:v>
                </c:pt>
                <c:pt idx="35">
                  <c:v>0.60000000000000031</c:v>
                </c:pt>
                <c:pt idx="36">
                  <c:v>0.61000000000000032</c:v>
                </c:pt>
                <c:pt idx="37">
                  <c:v>0.62000000000000033</c:v>
                </c:pt>
                <c:pt idx="38">
                  <c:v>0.63000000000000034</c:v>
                </c:pt>
                <c:pt idx="39">
                  <c:v>0.64000000000000035</c:v>
                </c:pt>
                <c:pt idx="40">
                  <c:v>0.65000000000000036</c:v>
                </c:pt>
                <c:pt idx="41">
                  <c:v>0.66000000000000036</c:v>
                </c:pt>
                <c:pt idx="42">
                  <c:v>0.67000000000000037</c:v>
                </c:pt>
                <c:pt idx="43">
                  <c:v>0.68000000000000038</c:v>
                </c:pt>
                <c:pt idx="44">
                  <c:v>0.69000000000000039</c:v>
                </c:pt>
                <c:pt idx="45">
                  <c:v>0.7000000000000004</c:v>
                </c:pt>
                <c:pt idx="46">
                  <c:v>0.71000000000000041</c:v>
                </c:pt>
                <c:pt idx="47">
                  <c:v>0.72000000000000042</c:v>
                </c:pt>
                <c:pt idx="48">
                  <c:v>0.73000000000000043</c:v>
                </c:pt>
                <c:pt idx="49">
                  <c:v>0.74000000000000044</c:v>
                </c:pt>
                <c:pt idx="50">
                  <c:v>0.75000000000000044</c:v>
                </c:pt>
                <c:pt idx="51">
                  <c:v>0.76000000000000045</c:v>
                </c:pt>
                <c:pt idx="52">
                  <c:v>0.77000000000000046</c:v>
                </c:pt>
                <c:pt idx="53">
                  <c:v>0.78000000000000047</c:v>
                </c:pt>
                <c:pt idx="54">
                  <c:v>0.79000000000000048</c:v>
                </c:pt>
                <c:pt idx="55">
                  <c:v>0.80000000000000049</c:v>
                </c:pt>
                <c:pt idx="56">
                  <c:v>0.8100000000000005</c:v>
                </c:pt>
                <c:pt idx="57">
                  <c:v>0.82000000000000051</c:v>
                </c:pt>
                <c:pt idx="58">
                  <c:v>0.83000000000000052</c:v>
                </c:pt>
                <c:pt idx="59">
                  <c:v>0.84000000000000052</c:v>
                </c:pt>
                <c:pt idx="60">
                  <c:v>0.85000000000000053</c:v>
                </c:pt>
                <c:pt idx="61">
                  <c:v>0.86000000000000054</c:v>
                </c:pt>
                <c:pt idx="62">
                  <c:v>0.87000000000000055</c:v>
                </c:pt>
                <c:pt idx="63">
                  <c:v>0.88000000000000056</c:v>
                </c:pt>
                <c:pt idx="64">
                  <c:v>0.89000000000000057</c:v>
                </c:pt>
                <c:pt idx="65">
                  <c:v>0.90000000000000058</c:v>
                </c:pt>
                <c:pt idx="66">
                  <c:v>0.91000000000000059</c:v>
                </c:pt>
                <c:pt idx="67">
                  <c:v>0.9200000000000006</c:v>
                </c:pt>
                <c:pt idx="68">
                  <c:v>0.9300000000000006</c:v>
                </c:pt>
                <c:pt idx="69">
                  <c:v>0.94000000000000061</c:v>
                </c:pt>
                <c:pt idx="70">
                  <c:v>0.95000000000000062</c:v>
                </c:pt>
                <c:pt idx="71">
                  <c:v>0.96000000000000063</c:v>
                </c:pt>
                <c:pt idx="72">
                  <c:v>0.97000000000000064</c:v>
                </c:pt>
                <c:pt idx="73">
                  <c:v>0.98000000000000065</c:v>
                </c:pt>
                <c:pt idx="74">
                  <c:v>0.99000000000000066</c:v>
                </c:pt>
                <c:pt idx="75">
                  <c:v>1.0000000000000007</c:v>
                </c:pt>
                <c:pt idx="76">
                  <c:v>1.0100000000000007</c:v>
                </c:pt>
                <c:pt idx="77">
                  <c:v>1.0200000000000007</c:v>
                </c:pt>
                <c:pt idx="78">
                  <c:v>1.0300000000000007</c:v>
                </c:pt>
                <c:pt idx="79">
                  <c:v>1.0400000000000007</c:v>
                </c:pt>
                <c:pt idx="80">
                  <c:v>1.0500000000000007</c:v>
                </c:pt>
                <c:pt idx="81">
                  <c:v>1.0600000000000007</c:v>
                </c:pt>
                <c:pt idx="82">
                  <c:v>1.0700000000000007</c:v>
                </c:pt>
                <c:pt idx="83">
                  <c:v>1.0800000000000007</c:v>
                </c:pt>
                <c:pt idx="84">
                  <c:v>1.0900000000000007</c:v>
                </c:pt>
                <c:pt idx="85">
                  <c:v>1.1000000000000008</c:v>
                </c:pt>
                <c:pt idx="86">
                  <c:v>1.1100000000000008</c:v>
                </c:pt>
                <c:pt idx="87">
                  <c:v>1.1200000000000008</c:v>
                </c:pt>
                <c:pt idx="88">
                  <c:v>1.1300000000000008</c:v>
                </c:pt>
                <c:pt idx="89">
                  <c:v>1.1400000000000008</c:v>
                </c:pt>
                <c:pt idx="90">
                  <c:v>1.1500000000000008</c:v>
                </c:pt>
                <c:pt idx="91">
                  <c:v>1.1600000000000008</c:v>
                </c:pt>
                <c:pt idx="92">
                  <c:v>1.1700000000000008</c:v>
                </c:pt>
                <c:pt idx="93">
                  <c:v>1.1800000000000008</c:v>
                </c:pt>
                <c:pt idx="94">
                  <c:v>1.1900000000000008</c:v>
                </c:pt>
                <c:pt idx="95">
                  <c:v>1.2000000000000008</c:v>
                </c:pt>
                <c:pt idx="96">
                  <c:v>1.2100000000000009</c:v>
                </c:pt>
                <c:pt idx="97">
                  <c:v>1.2200000000000009</c:v>
                </c:pt>
                <c:pt idx="98">
                  <c:v>1.2300000000000009</c:v>
                </c:pt>
                <c:pt idx="99">
                  <c:v>1.2400000000000009</c:v>
                </c:pt>
                <c:pt idx="100">
                  <c:v>1.2500000000000009</c:v>
                </c:pt>
              </c:numCache>
            </c:numRef>
          </c:xVal>
          <c:yVal>
            <c:numRef>
              <c:f>'single material 2'!$H$214:$H$314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'single material 2'!$O$4</c:f>
              <c:strCache>
                <c:ptCount val="1"/>
                <c:pt idx="0">
                  <c:v>vacuum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'single material 2'!$L$214:$L$215</c:f>
              <c:numCache>
                <c:formatCode>General</c:formatCode>
                <c:ptCount val="2"/>
                <c:pt idx="0">
                  <c:v>1.25</c:v>
                </c:pt>
                <c:pt idx="1">
                  <c:v>1.5</c:v>
                </c:pt>
              </c:numCache>
            </c:numRef>
          </c:xVal>
          <c:yVal>
            <c:numRef>
              <c:f>'single material 2'!$M$214:$M$215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'single material 2'!$F$420</c:f>
              <c:strCache>
                <c:ptCount val="1"/>
                <c:pt idx="0">
                  <c:v>hole quasi Ef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'single material 2'!$G$420:$G$520</c:f>
              <c:numCache>
                <c:formatCode>General</c:formatCode>
                <c:ptCount val="101"/>
                <c:pt idx="0">
                  <c:v>0.25</c:v>
                </c:pt>
                <c:pt idx="1">
                  <c:v>0.26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0.29000000000000004</c:v>
                </c:pt>
                <c:pt idx="5">
                  <c:v>0.30000000000000004</c:v>
                </c:pt>
                <c:pt idx="6">
                  <c:v>0.31000000000000005</c:v>
                </c:pt>
                <c:pt idx="7">
                  <c:v>0.32000000000000006</c:v>
                </c:pt>
                <c:pt idx="8">
                  <c:v>0.33000000000000007</c:v>
                </c:pt>
                <c:pt idx="9">
                  <c:v>0.34000000000000008</c:v>
                </c:pt>
                <c:pt idx="10">
                  <c:v>0.35000000000000009</c:v>
                </c:pt>
                <c:pt idx="11">
                  <c:v>0.3600000000000001</c:v>
                </c:pt>
                <c:pt idx="12">
                  <c:v>0.37000000000000011</c:v>
                </c:pt>
                <c:pt idx="13">
                  <c:v>0.38000000000000012</c:v>
                </c:pt>
                <c:pt idx="14">
                  <c:v>0.39000000000000012</c:v>
                </c:pt>
                <c:pt idx="15">
                  <c:v>0.40000000000000013</c:v>
                </c:pt>
                <c:pt idx="16">
                  <c:v>0.41000000000000014</c:v>
                </c:pt>
                <c:pt idx="17">
                  <c:v>0.42000000000000015</c:v>
                </c:pt>
                <c:pt idx="18">
                  <c:v>0.43000000000000016</c:v>
                </c:pt>
                <c:pt idx="19">
                  <c:v>0.44000000000000017</c:v>
                </c:pt>
                <c:pt idx="20">
                  <c:v>0.45000000000000018</c:v>
                </c:pt>
                <c:pt idx="21">
                  <c:v>0.46000000000000019</c:v>
                </c:pt>
                <c:pt idx="22">
                  <c:v>0.4700000000000002</c:v>
                </c:pt>
                <c:pt idx="23">
                  <c:v>0.4800000000000002</c:v>
                </c:pt>
                <c:pt idx="24">
                  <c:v>0.49000000000000021</c:v>
                </c:pt>
                <c:pt idx="25">
                  <c:v>0.50000000000000022</c:v>
                </c:pt>
                <c:pt idx="26">
                  <c:v>0.51000000000000023</c:v>
                </c:pt>
                <c:pt idx="27">
                  <c:v>0.52000000000000024</c:v>
                </c:pt>
                <c:pt idx="28">
                  <c:v>0.53000000000000025</c:v>
                </c:pt>
                <c:pt idx="29">
                  <c:v>0.54000000000000026</c:v>
                </c:pt>
                <c:pt idx="30">
                  <c:v>0.55000000000000027</c:v>
                </c:pt>
                <c:pt idx="31">
                  <c:v>0.56000000000000028</c:v>
                </c:pt>
                <c:pt idx="32">
                  <c:v>0.57000000000000028</c:v>
                </c:pt>
                <c:pt idx="33">
                  <c:v>0.58000000000000029</c:v>
                </c:pt>
                <c:pt idx="34">
                  <c:v>0.5900000000000003</c:v>
                </c:pt>
                <c:pt idx="35">
                  <c:v>0.60000000000000031</c:v>
                </c:pt>
                <c:pt idx="36">
                  <c:v>0.61000000000000032</c:v>
                </c:pt>
                <c:pt idx="37">
                  <c:v>0.62000000000000033</c:v>
                </c:pt>
                <c:pt idx="38">
                  <c:v>0.63000000000000034</c:v>
                </c:pt>
                <c:pt idx="39">
                  <c:v>0.64000000000000035</c:v>
                </c:pt>
                <c:pt idx="40">
                  <c:v>0.65000000000000036</c:v>
                </c:pt>
                <c:pt idx="41">
                  <c:v>0.66000000000000036</c:v>
                </c:pt>
                <c:pt idx="42">
                  <c:v>0.67000000000000037</c:v>
                </c:pt>
                <c:pt idx="43">
                  <c:v>0.68000000000000038</c:v>
                </c:pt>
                <c:pt idx="44">
                  <c:v>0.69000000000000039</c:v>
                </c:pt>
                <c:pt idx="45">
                  <c:v>0.7000000000000004</c:v>
                </c:pt>
                <c:pt idx="46">
                  <c:v>0.71000000000000041</c:v>
                </c:pt>
                <c:pt idx="47">
                  <c:v>0.72000000000000042</c:v>
                </c:pt>
                <c:pt idx="48">
                  <c:v>0.73000000000000043</c:v>
                </c:pt>
                <c:pt idx="49">
                  <c:v>0.74000000000000044</c:v>
                </c:pt>
                <c:pt idx="50">
                  <c:v>0.75000000000000044</c:v>
                </c:pt>
                <c:pt idx="51">
                  <c:v>0.76000000000000045</c:v>
                </c:pt>
                <c:pt idx="52">
                  <c:v>0.77000000000000046</c:v>
                </c:pt>
                <c:pt idx="53">
                  <c:v>0.78000000000000047</c:v>
                </c:pt>
                <c:pt idx="54">
                  <c:v>0.79000000000000048</c:v>
                </c:pt>
                <c:pt idx="55">
                  <c:v>0.80000000000000049</c:v>
                </c:pt>
                <c:pt idx="56">
                  <c:v>0.8100000000000005</c:v>
                </c:pt>
                <c:pt idx="57">
                  <c:v>0.82000000000000051</c:v>
                </c:pt>
                <c:pt idx="58">
                  <c:v>0.83000000000000052</c:v>
                </c:pt>
                <c:pt idx="59">
                  <c:v>0.84000000000000052</c:v>
                </c:pt>
                <c:pt idx="60">
                  <c:v>0.85000000000000053</c:v>
                </c:pt>
                <c:pt idx="61">
                  <c:v>0.86000000000000054</c:v>
                </c:pt>
                <c:pt idx="62">
                  <c:v>0.87000000000000055</c:v>
                </c:pt>
                <c:pt idx="63">
                  <c:v>0.88000000000000056</c:v>
                </c:pt>
                <c:pt idx="64">
                  <c:v>0.89000000000000057</c:v>
                </c:pt>
                <c:pt idx="65">
                  <c:v>0.90000000000000058</c:v>
                </c:pt>
                <c:pt idx="66">
                  <c:v>0.91000000000000059</c:v>
                </c:pt>
                <c:pt idx="67">
                  <c:v>0.9200000000000006</c:v>
                </c:pt>
                <c:pt idx="68">
                  <c:v>0.9300000000000006</c:v>
                </c:pt>
                <c:pt idx="69">
                  <c:v>0.94000000000000061</c:v>
                </c:pt>
                <c:pt idx="70">
                  <c:v>0.95000000000000062</c:v>
                </c:pt>
                <c:pt idx="71">
                  <c:v>0.96000000000000063</c:v>
                </c:pt>
                <c:pt idx="72">
                  <c:v>0.97000000000000064</c:v>
                </c:pt>
                <c:pt idx="73">
                  <c:v>0.98000000000000065</c:v>
                </c:pt>
                <c:pt idx="74">
                  <c:v>0.99000000000000066</c:v>
                </c:pt>
                <c:pt idx="75">
                  <c:v>1.0000000000000007</c:v>
                </c:pt>
                <c:pt idx="76">
                  <c:v>1.0100000000000007</c:v>
                </c:pt>
                <c:pt idx="77">
                  <c:v>1.0200000000000007</c:v>
                </c:pt>
                <c:pt idx="78">
                  <c:v>1.0300000000000007</c:v>
                </c:pt>
                <c:pt idx="79">
                  <c:v>1.0400000000000007</c:v>
                </c:pt>
                <c:pt idx="80">
                  <c:v>1.0500000000000007</c:v>
                </c:pt>
                <c:pt idx="81">
                  <c:v>1.0600000000000007</c:v>
                </c:pt>
                <c:pt idx="82">
                  <c:v>1.0700000000000007</c:v>
                </c:pt>
                <c:pt idx="83">
                  <c:v>1.0800000000000007</c:v>
                </c:pt>
                <c:pt idx="84">
                  <c:v>1.0900000000000007</c:v>
                </c:pt>
                <c:pt idx="85">
                  <c:v>1.1000000000000008</c:v>
                </c:pt>
                <c:pt idx="86">
                  <c:v>1.1100000000000008</c:v>
                </c:pt>
                <c:pt idx="87">
                  <c:v>1.1200000000000008</c:v>
                </c:pt>
                <c:pt idx="88">
                  <c:v>1.1300000000000008</c:v>
                </c:pt>
                <c:pt idx="89">
                  <c:v>1.1400000000000008</c:v>
                </c:pt>
                <c:pt idx="90">
                  <c:v>1.1500000000000008</c:v>
                </c:pt>
                <c:pt idx="91">
                  <c:v>1.1600000000000008</c:v>
                </c:pt>
                <c:pt idx="92">
                  <c:v>1.1700000000000008</c:v>
                </c:pt>
                <c:pt idx="93">
                  <c:v>1.1800000000000008</c:v>
                </c:pt>
                <c:pt idx="94">
                  <c:v>1.1900000000000008</c:v>
                </c:pt>
                <c:pt idx="95">
                  <c:v>1.2000000000000008</c:v>
                </c:pt>
                <c:pt idx="96">
                  <c:v>1.2100000000000009</c:v>
                </c:pt>
                <c:pt idx="97">
                  <c:v>1.2200000000000009</c:v>
                </c:pt>
                <c:pt idx="98">
                  <c:v>1.2300000000000009</c:v>
                </c:pt>
                <c:pt idx="99">
                  <c:v>1.2400000000000009</c:v>
                </c:pt>
                <c:pt idx="100">
                  <c:v>1.2500000000000009</c:v>
                </c:pt>
              </c:numCache>
            </c:numRef>
          </c:xVal>
          <c:yVal>
            <c:numRef>
              <c:f>'single material 2'!$H$420:$H$520</c:f>
              <c:numCache>
                <c:formatCode>General</c:formatCode>
                <c:ptCount val="101"/>
                <c:pt idx="0">
                  <c:v>-4.6998408108087615</c:v>
                </c:pt>
                <c:pt idx="1">
                  <c:v>-4.6998408108087615</c:v>
                </c:pt>
                <c:pt idx="2">
                  <c:v>-4.6998408108087615</c:v>
                </c:pt>
                <c:pt idx="3">
                  <c:v>-4.6998408108087615</c:v>
                </c:pt>
                <c:pt idx="4">
                  <c:v>-4.6998408108087615</c:v>
                </c:pt>
                <c:pt idx="5">
                  <c:v>-4.6998408108087615</c:v>
                </c:pt>
                <c:pt idx="6">
                  <c:v>-4.6998408108087615</c:v>
                </c:pt>
                <c:pt idx="7">
                  <c:v>-4.6998408108087615</c:v>
                </c:pt>
                <c:pt idx="8">
                  <c:v>-4.6998408108087615</c:v>
                </c:pt>
                <c:pt idx="9">
                  <c:v>-4.6998408108087615</c:v>
                </c:pt>
                <c:pt idx="10">
                  <c:v>-4.6998408108087615</c:v>
                </c:pt>
                <c:pt idx="11">
                  <c:v>-4.6998408108087615</c:v>
                </c:pt>
                <c:pt idx="12">
                  <c:v>-4.6998408108087615</c:v>
                </c:pt>
                <c:pt idx="13">
                  <c:v>-4.6998408108087615</c:v>
                </c:pt>
                <c:pt idx="14">
                  <c:v>-4.6998408108087615</c:v>
                </c:pt>
                <c:pt idx="15">
                  <c:v>-4.6998408108087615</c:v>
                </c:pt>
                <c:pt idx="16">
                  <c:v>-4.6998408108087615</c:v>
                </c:pt>
                <c:pt idx="17">
                  <c:v>-4.6998408108087615</c:v>
                </c:pt>
                <c:pt idx="18">
                  <c:v>-4.6998408108087615</c:v>
                </c:pt>
                <c:pt idx="19">
                  <c:v>-4.6998408108087615</c:v>
                </c:pt>
                <c:pt idx="20">
                  <c:v>-4.6998408108087615</c:v>
                </c:pt>
                <c:pt idx="21">
                  <c:v>-4.6998408108087615</c:v>
                </c:pt>
                <c:pt idx="22">
                  <c:v>-4.6998408108087615</c:v>
                </c:pt>
                <c:pt idx="23">
                  <c:v>-4.6998408108087615</c:v>
                </c:pt>
                <c:pt idx="24">
                  <c:v>-4.6998408108087615</c:v>
                </c:pt>
                <c:pt idx="25">
                  <c:v>-4.6998408108087615</c:v>
                </c:pt>
                <c:pt idx="26">
                  <c:v>-4.6998408108087615</c:v>
                </c:pt>
                <c:pt idx="27">
                  <c:v>-4.6998408108087615</c:v>
                </c:pt>
                <c:pt idx="28">
                  <c:v>-4.6998408108087615</c:v>
                </c:pt>
                <c:pt idx="29">
                  <c:v>-4.6998408108087615</c:v>
                </c:pt>
                <c:pt idx="30">
                  <c:v>-4.6998408108087615</c:v>
                </c:pt>
                <c:pt idx="31">
                  <c:v>-4.6998408108087615</c:v>
                </c:pt>
                <c:pt idx="32">
                  <c:v>-4.6998408108087615</c:v>
                </c:pt>
                <c:pt idx="33">
                  <c:v>-4.6998408108087615</c:v>
                </c:pt>
                <c:pt idx="34">
                  <c:v>-4.6998408108087615</c:v>
                </c:pt>
                <c:pt idx="35">
                  <c:v>-4.6998408108087615</c:v>
                </c:pt>
                <c:pt idx="36">
                  <c:v>-4.6998408108087615</c:v>
                </c:pt>
                <c:pt idx="37">
                  <c:v>-4.6998408108087615</c:v>
                </c:pt>
                <c:pt idx="38">
                  <c:v>-4.6998408108087615</c:v>
                </c:pt>
                <c:pt idx="39">
                  <c:v>-4.6998408108087615</c:v>
                </c:pt>
                <c:pt idx="40">
                  <c:v>-4.6998408108087615</c:v>
                </c:pt>
                <c:pt idx="41">
                  <c:v>-4.6998408108087615</c:v>
                </c:pt>
                <c:pt idx="42">
                  <c:v>-4.6998408108087615</c:v>
                </c:pt>
                <c:pt idx="43">
                  <c:v>-4.6998408108087615</c:v>
                </c:pt>
                <c:pt idx="44">
                  <c:v>-4.6998408108087615</c:v>
                </c:pt>
                <c:pt idx="45">
                  <c:v>-4.6998408108087615</c:v>
                </c:pt>
                <c:pt idx="46">
                  <c:v>-4.6998408108087615</c:v>
                </c:pt>
                <c:pt idx="47">
                  <c:v>-4.6998408108087615</c:v>
                </c:pt>
                <c:pt idx="48">
                  <c:v>-4.6998408108087615</c:v>
                </c:pt>
                <c:pt idx="49">
                  <c:v>-4.6998408108087615</c:v>
                </c:pt>
                <c:pt idx="50">
                  <c:v>-4.6998408108087615</c:v>
                </c:pt>
                <c:pt idx="51">
                  <c:v>-4.6998408108087615</c:v>
                </c:pt>
                <c:pt idx="52">
                  <c:v>-4.6998408108087615</c:v>
                </c:pt>
                <c:pt idx="53">
                  <c:v>-4.6998408108087615</c:v>
                </c:pt>
                <c:pt idx="54">
                  <c:v>-4.6998408108087615</c:v>
                </c:pt>
                <c:pt idx="55">
                  <c:v>-4.6998408108087615</c:v>
                </c:pt>
                <c:pt idx="56">
                  <c:v>-4.6998408108087615</c:v>
                </c:pt>
                <c:pt idx="57">
                  <c:v>-4.6998408108087615</c:v>
                </c:pt>
                <c:pt idx="58">
                  <c:v>-4.6998408108087615</c:v>
                </c:pt>
                <c:pt idx="59">
                  <c:v>-4.6998408108087615</c:v>
                </c:pt>
                <c:pt idx="60">
                  <c:v>-4.6998408108087615</c:v>
                </c:pt>
                <c:pt idx="61">
                  <c:v>-4.6998408108087615</c:v>
                </c:pt>
                <c:pt idx="62">
                  <c:v>-4.6998408108087615</c:v>
                </c:pt>
                <c:pt idx="63">
                  <c:v>-4.6998408108087615</c:v>
                </c:pt>
                <c:pt idx="64">
                  <c:v>-4.6998408108087615</c:v>
                </c:pt>
                <c:pt idx="65">
                  <c:v>-4.6998408108087615</c:v>
                </c:pt>
                <c:pt idx="66">
                  <c:v>-4.6998408108087615</c:v>
                </c:pt>
                <c:pt idx="67">
                  <c:v>-4.6998408108087615</c:v>
                </c:pt>
                <c:pt idx="68">
                  <c:v>-4.6998408108087615</c:v>
                </c:pt>
                <c:pt idx="69">
                  <c:v>-4.6998408108087615</c:v>
                </c:pt>
                <c:pt idx="70">
                  <c:v>-4.6998408108087615</c:v>
                </c:pt>
                <c:pt idx="71">
                  <c:v>-4.6998408108087615</c:v>
                </c:pt>
                <c:pt idx="72">
                  <c:v>-4.6998408108087615</c:v>
                </c:pt>
                <c:pt idx="73">
                  <c:v>-4.6998408108087615</c:v>
                </c:pt>
                <c:pt idx="74">
                  <c:v>-4.6998408108087615</c:v>
                </c:pt>
                <c:pt idx="75">
                  <c:v>-4.6998408108087615</c:v>
                </c:pt>
                <c:pt idx="76">
                  <c:v>-4.6998408108087615</c:v>
                </c:pt>
                <c:pt idx="77">
                  <c:v>-4.6998408108087615</c:v>
                </c:pt>
                <c:pt idx="78">
                  <c:v>-4.6998408108087615</c:v>
                </c:pt>
                <c:pt idx="79">
                  <c:v>-4.6998408108087615</c:v>
                </c:pt>
                <c:pt idx="80">
                  <c:v>-4.6998408108087615</c:v>
                </c:pt>
                <c:pt idx="81">
                  <c:v>-4.6998408108087615</c:v>
                </c:pt>
                <c:pt idx="82">
                  <c:v>-4.6998408108087615</c:v>
                </c:pt>
                <c:pt idx="83">
                  <c:v>-4.6998408108087615</c:v>
                </c:pt>
                <c:pt idx="84">
                  <c:v>-4.6998408108087615</c:v>
                </c:pt>
                <c:pt idx="85">
                  <c:v>-4.6998408108087615</c:v>
                </c:pt>
                <c:pt idx="86">
                  <c:v>-4.6998408108087615</c:v>
                </c:pt>
                <c:pt idx="87">
                  <c:v>-4.6998408108087615</c:v>
                </c:pt>
                <c:pt idx="88">
                  <c:v>-4.6998408108087615</c:v>
                </c:pt>
                <c:pt idx="89">
                  <c:v>-4.6998408108087615</c:v>
                </c:pt>
                <c:pt idx="90">
                  <c:v>-4.6998408108087615</c:v>
                </c:pt>
                <c:pt idx="91">
                  <c:v>-4.6998408108087615</c:v>
                </c:pt>
                <c:pt idx="92">
                  <c:v>-4.6998408108087615</c:v>
                </c:pt>
                <c:pt idx="93">
                  <c:v>-4.6998408108087615</c:v>
                </c:pt>
                <c:pt idx="94">
                  <c:v>-4.6998408108087615</c:v>
                </c:pt>
                <c:pt idx="95">
                  <c:v>-4.6998408108087615</c:v>
                </c:pt>
                <c:pt idx="96">
                  <c:v>-4.6998408108087615</c:v>
                </c:pt>
                <c:pt idx="97">
                  <c:v>-4.6998408108087615</c:v>
                </c:pt>
                <c:pt idx="98">
                  <c:v>-4.6998408108087615</c:v>
                </c:pt>
                <c:pt idx="99">
                  <c:v>-4.6998408108087615</c:v>
                </c:pt>
                <c:pt idx="100">
                  <c:v>-4.6998408108087615</c:v>
                </c:pt>
              </c:numCache>
            </c:numRef>
          </c:yVal>
          <c:smooth val="1"/>
        </c:ser>
        <c:ser>
          <c:idx val="9"/>
          <c:order val="9"/>
          <c:tx>
            <c:v>dipole 1</c:v>
          </c:tx>
          <c:spPr>
            <a:ln w="31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('single material 2'!$B$9,'single material 2'!$G$214)</c:f>
              <c:numCache>
                <c:formatCode>General</c:formatCode>
                <c:ptCount val="2"/>
                <c:pt idx="0">
                  <c:v>0.25</c:v>
                </c:pt>
                <c:pt idx="1">
                  <c:v>0.25</c:v>
                </c:pt>
              </c:numCache>
            </c:numRef>
          </c:xVal>
          <c:yVal>
            <c:numRef>
              <c:f>('single material 2'!$E$5,'single material 2'!$H$214)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1"/>
        </c:ser>
        <c:ser>
          <c:idx val="10"/>
          <c:order val="10"/>
          <c:tx>
            <c:v>dipole 2</c:v>
          </c:tx>
          <c:spPr>
            <a:ln w="31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('single material 2'!$G$314,'single material 2'!$L$8)</c:f>
              <c:numCache>
                <c:formatCode>General</c:formatCode>
                <c:ptCount val="2"/>
                <c:pt idx="0">
                  <c:v>1.2500000000000009</c:v>
                </c:pt>
                <c:pt idx="1">
                  <c:v>1.25</c:v>
                </c:pt>
              </c:numCache>
            </c:numRef>
          </c:xVal>
          <c:yVal>
            <c:numRef>
              <c:f>('single material 2'!$H$314,'single material 2'!$O$5)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1"/>
        </c:ser>
        <c:ser>
          <c:idx val="11"/>
          <c:order val="11"/>
          <c:tx>
            <c:v>"P3HT LUMO"</c:v>
          </c:tx>
          <c:spPr>
            <a:ln w="44450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'single material 2'!$G$8:$G$108</c:f>
              <c:numCache>
                <c:formatCode>General</c:formatCode>
                <c:ptCount val="101"/>
                <c:pt idx="0">
                  <c:v>0.25</c:v>
                </c:pt>
                <c:pt idx="1">
                  <c:v>0.26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0.29000000000000004</c:v>
                </c:pt>
                <c:pt idx="5">
                  <c:v>0.30000000000000004</c:v>
                </c:pt>
                <c:pt idx="6">
                  <c:v>0.31000000000000005</c:v>
                </c:pt>
                <c:pt idx="7">
                  <c:v>0.32000000000000006</c:v>
                </c:pt>
                <c:pt idx="8">
                  <c:v>0.33000000000000007</c:v>
                </c:pt>
                <c:pt idx="9">
                  <c:v>0.34000000000000008</c:v>
                </c:pt>
                <c:pt idx="10">
                  <c:v>0.35000000000000009</c:v>
                </c:pt>
                <c:pt idx="11">
                  <c:v>0.3600000000000001</c:v>
                </c:pt>
                <c:pt idx="12">
                  <c:v>0.37000000000000011</c:v>
                </c:pt>
                <c:pt idx="13">
                  <c:v>0.38000000000000012</c:v>
                </c:pt>
                <c:pt idx="14">
                  <c:v>0.39000000000000012</c:v>
                </c:pt>
                <c:pt idx="15">
                  <c:v>0.40000000000000013</c:v>
                </c:pt>
                <c:pt idx="16">
                  <c:v>0.41000000000000014</c:v>
                </c:pt>
                <c:pt idx="17">
                  <c:v>0.42000000000000015</c:v>
                </c:pt>
                <c:pt idx="18">
                  <c:v>0.43000000000000016</c:v>
                </c:pt>
                <c:pt idx="19">
                  <c:v>0.44000000000000017</c:v>
                </c:pt>
                <c:pt idx="20">
                  <c:v>0.45000000000000018</c:v>
                </c:pt>
                <c:pt idx="21">
                  <c:v>0.46000000000000019</c:v>
                </c:pt>
                <c:pt idx="22">
                  <c:v>0.4700000000000002</c:v>
                </c:pt>
                <c:pt idx="23">
                  <c:v>0.4800000000000002</c:v>
                </c:pt>
                <c:pt idx="24">
                  <c:v>0.49000000000000021</c:v>
                </c:pt>
                <c:pt idx="25">
                  <c:v>0.50000000000000022</c:v>
                </c:pt>
                <c:pt idx="26">
                  <c:v>0.51000000000000023</c:v>
                </c:pt>
                <c:pt idx="27">
                  <c:v>0.52000000000000024</c:v>
                </c:pt>
                <c:pt idx="28">
                  <c:v>0.53000000000000025</c:v>
                </c:pt>
                <c:pt idx="29">
                  <c:v>0.54000000000000026</c:v>
                </c:pt>
                <c:pt idx="30">
                  <c:v>0.55000000000000027</c:v>
                </c:pt>
                <c:pt idx="31">
                  <c:v>0.56000000000000028</c:v>
                </c:pt>
                <c:pt idx="32">
                  <c:v>0.57000000000000028</c:v>
                </c:pt>
                <c:pt idx="33">
                  <c:v>0.58000000000000029</c:v>
                </c:pt>
                <c:pt idx="34">
                  <c:v>0.5900000000000003</c:v>
                </c:pt>
                <c:pt idx="35">
                  <c:v>0.60000000000000031</c:v>
                </c:pt>
                <c:pt idx="36">
                  <c:v>0.61000000000000032</c:v>
                </c:pt>
                <c:pt idx="37">
                  <c:v>0.62000000000000033</c:v>
                </c:pt>
                <c:pt idx="38">
                  <c:v>0.63000000000000034</c:v>
                </c:pt>
                <c:pt idx="39">
                  <c:v>0.64000000000000035</c:v>
                </c:pt>
                <c:pt idx="40">
                  <c:v>0.65000000000000036</c:v>
                </c:pt>
                <c:pt idx="41">
                  <c:v>0.66000000000000036</c:v>
                </c:pt>
                <c:pt idx="42">
                  <c:v>0.67000000000000037</c:v>
                </c:pt>
                <c:pt idx="43">
                  <c:v>0.68000000000000038</c:v>
                </c:pt>
                <c:pt idx="44">
                  <c:v>0.69000000000000039</c:v>
                </c:pt>
                <c:pt idx="45">
                  <c:v>0.7000000000000004</c:v>
                </c:pt>
                <c:pt idx="46">
                  <c:v>0.71000000000000041</c:v>
                </c:pt>
                <c:pt idx="47">
                  <c:v>0.72000000000000042</c:v>
                </c:pt>
                <c:pt idx="48">
                  <c:v>0.73000000000000043</c:v>
                </c:pt>
                <c:pt idx="49">
                  <c:v>0.74000000000000044</c:v>
                </c:pt>
                <c:pt idx="50">
                  <c:v>0.75000000000000044</c:v>
                </c:pt>
                <c:pt idx="51">
                  <c:v>0.76000000000000045</c:v>
                </c:pt>
                <c:pt idx="52">
                  <c:v>0.77000000000000046</c:v>
                </c:pt>
                <c:pt idx="53">
                  <c:v>0.78000000000000047</c:v>
                </c:pt>
                <c:pt idx="54">
                  <c:v>0.79000000000000048</c:v>
                </c:pt>
                <c:pt idx="55">
                  <c:v>0.80000000000000049</c:v>
                </c:pt>
                <c:pt idx="56">
                  <c:v>0.8100000000000005</c:v>
                </c:pt>
                <c:pt idx="57">
                  <c:v>0.82000000000000051</c:v>
                </c:pt>
                <c:pt idx="58">
                  <c:v>0.83000000000000052</c:v>
                </c:pt>
                <c:pt idx="59">
                  <c:v>0.84000000000000052</c:v>
                </c:pt>
                <c:pt idx="60">
                  <c:v>0.85000000000000053</c:v>
                </c:pt>
                <c:pt idx="61">
                  <c:v>0.86000000000000054</c:v>
                </c:pt>
                <c:pt idx="62">
                  <c:v>0.87000000000000055</c:v>
                </c:pt>
                <c:pt idx="63">
                  <c:v>0.88000000000000056</c:v>
                </c:pt>
                <c:pt idx="64">
                  <c:v>0.89000000000000057</c:v>
                </c:pt>
                <c:pt idx="65">
                  <c:v>0.90000000000000058</c:v>
                </c:pt>
                <c:pt idx="66">
                  <c:v>0.91000000000000059</c:v>
                </c:pt>
                <c:pt idx="67">
                  <c:v>0.9200000000000006</c:v>
                </c:pt>
                <c:pt idx="68">
                  <c:v>0.9300000000000006</c:v>
                </c:pt>
                <c:pt idx="69">
                  <c:v>0.94000000000000061</c:v>
                </c:pt>
                <c:pt idx="70">
                  <c:v>0.95000000000000062</c:v>
                </c:pt>
                <c:pt idx="71">
                  <c:v>0.96000000000000063</c:v>
                </c:pt>
                <c:pt idx="72">
                  <c:v>0.97000000000000064</c:v>
                </c:pt>
                <c:pt idx="73">
                  <c:v>0.98000000000000065</c:v>
                </c:pt>
                <c:pt idx="74">
                  <c:v>0.99000000000000066</c:v>
                </c:pt>
                <c:pt idx="75">
                  <c:v>1.0000000000000007</c:v>
                </c:pt>
                <c:pt idx="76">
                  <c:v>1.0100000000000007</c:v>
                </c:pt>
                <c:pt idx="77">
                  <c:v>1.0200000000000007</c:v>
                </c:pt>
                <c:pt idx="78">
                  <c:v>1.0300000000000007</c:v>
                </c:pt>
                <c:pt idx="79">
                  <c:v>1.0400000000000007</c:v>
                </c:pt>
                <c:pt idx="80">
                  <c:v>1.0500000000000007</c:v>
                </c:pt>
                <c:pt idx="81">
                  <c:v>1.0600000000000007</c:v>
                </c:pt>
                <c:pt idx="82">
                  <c:v>1.0700000000000007</c:v>
                </c:pt>
                <c:pt idx="83">
                  <c:v>1.0800000000000007</c:v>
                </c:pt>
                <c:pt idx="84">
                  <c:v>1.0900000000000007</c:v>
                </c:pt>
                <c:pt idx="85">
                  <c:v>1.1000000000000008</c:v>
                </c:pt>
                <c:pt idx="86">
                  <c:v>1.1100000000000008</c:v>
                </c:pt>
                <c:pt idx="87">
                  <c:v>1.1200000000000008</c:v>
                </c:pt>
                <c:pt idx="88">
                  <c:v>1.1300000000000008</c:v>
                </c:pt>
                <c:pt idx="89">
                  <c:v>1.1400000000000008</c:v>
                </c:pt>
                <c:pt idx="90">
                  <c:v>1.1500000000000008</c:v>
                </c:pt>
                <c:pt idx="91">
                  <c:v>1.1600000000000008</c:v>
                </c:pt>
                <c:pt idx="92">
                  <c:v>1.1700000000000008</c:v>
                </c:pt>
                <c:pt idx="93">
                  <c:v>1.1800000000000008</c:v>
                </c:pt>
                <c:pt idx="94">
                  <c:v>1.1900000000000008</c:v>
                </c:pt>
                <c:pt idx="95">
                  <c:v>1.2000000000000008</c:v>
                </c:pt>
                <c:pt idx="96">
                  <c:v>1.2100000000000009</c:v>
                </c:pt>
                <c:pt idx="97">
                  <c:v>1.2200000000000009</c:v>
                </c:pt>
                <c:pt idx="98">
                  <c:v>1.2300000000000009</c:v>
                </c:pt>
                <c:pt idx="99">
                  <c:v>1.2400000000000009</c:v>
                </c:pt>
                <c:pt idx="100">
                  <c:v>1.2500000000000009</c:v>
                </c:pt>
              </c:numCache>
            </c:numRef>
          </c:xVal>
          <c:yVal>
            <c:numRef>
              <c:f>'single material 2'!$I$8:$I$108</c:f>
              <c:numCache>
                <c:formatCode>General</c:formatCode>
                <c:ptCount val="101"/>
                <c:pt idx="0">
                  <c:v>-2.7</c:v>
                </c:pt>
                <c:pt idx="1">
                  <c:v>-2.7</c:v>
                </c:pt>
                <c:pt idx="2">
                  <c:v>-2.7</c:v>
                </c:pt>
                <c:pt idx="3">
                  <c:v>-2.7</c:v>
                </c:pt>
                <c:pt idx="4">
                  <c:v>-2.7</c:v>
                </c:pt>
                <c:pt idx="5">
                  <c:v>-2.7</c:v>
                </c:pt>
                <c:pt idx="6">
                  <c:v>-2.7</c:v>
                </c:pt>
                <c:pt idx="7">
                  <c:v>-2.7</c:v>
                </c:pt>
                <c:pt idx="8">
                  <c:v>-2.7</c:v>
                </c:pt>
                <c:pt idx="9">
                  <c:v>-2.7</c:v>
                </c:pt>
                <c:pt idx="10">
                  <c:v>-2.7</c:v>
                </c:pt>
                <c:pt idx="11">
                  <c:v>-2.7</c:v>
                </c:pt>
                <c:pt idx="12">
                  <c:v>-2.7</c:v>
                </c:pt>
                <c:pt idx="13">
                  <c:v>-2.7</c:v>
                </c:pt>
                <c:pt idx="14">
                  <c:v>-2.7</c:v>
                </c:pt>
                <c:pt idx="15">
                  <c:v>-2.7</c:v>
                </c:pt>
                <c:pt idx="16">
                  <c:v>-2.7</c:v>
                </c:pt>
                <c:pt idx="17">
                  <c:v>-2.7</c:v>
                </c:pt>
                <c:pt idx="18">
                  <c:v>-2.7</c:v>
                </c:pt>
                <c:pt idx="19">
                  <c:v>-2.7</c:v>
                </c:pt>
                <c:pt idx="20">
                  <c:v>-2.7</c:v>
                </c:pt>
                <c:pt idx="21">
                  <c:v>-2.7</c:v>
                </c:pt>
                <c:pt idx="22">
                  <c:v>-2.7</c:v>
                </c:pt>
                <c:pt idx="23">
                  <c:v>-2.7</c:v>
                </c:pt>
                <c:pt idx="24">
                  <c:v>-2.7</c:v>
                </c:pt>
                <c:pt idx="25">
                  <c:v>-2.7</c:v>
                </c:pt>
                <c:pt idx="26">
                  <c:v>-2.7</c:v>
                </c:pt>
                <c:pt idx="27">
                  <c:v>-2.7</c:v>
                </c:pt>
                <c:pt idx="28">
                  <c:v>-2.7</c:v>
                </c:pt>
                <c:pt idx="29">
                  <c:v>-2.7</c:v>
                </c:pt>
                <c:pt idx="30">
                  <c:v>-2.7</c:v>
                </c:pt>
                <c:pt idx="31">
                  <c:v>-2.7</c:v>
                </c:pt>
                <c:pt idx="32">
                  <c:v>-2.7</c:v>
                </c:pt>
                <c:pt idx="33">
                  <c:v>-2.7</c:v>
                </c:pt>
                <c:pt idx="34">
                  <c:v>-2.7</c:v>
                </c:pt>
                <c:pt idx="35">
                  <c:v>-2.7</c:v>
                </c:pt>
                <c:pt idx="36">
                  <c:v>-2.7</c:v>
                </c:pt>
                <c:pt idx="37">
                  <c:v>-2.7</c:v>
                </c:pt>
                <c:pt idx="38">
                  <c:v>-2.7</c:v>
                </c:pt>
                <c:pt idx="39">
                  <c:v>-2.7</c:v>
                </c:pt>
                <c:pt idx="40">
                  <c:v>-2.7</c:v>
                </c:pt>
                <c:pt idx="41">
                  <c:v>-2.7</c:v>
                </c:pt>
                <c:pt idx="42">
                  <c:v>-2.7</c:v>
                </c:pt>
                <c:pt idx="43">
                  <c:v>-2.7</c:v>
                </c:pt>
                <c:pt idx="44">
                  <c:v>-2.7</c:v>
                </c:pt>
                <c:pt idx="45">
                  <c:v>-2.7</c:v>
                </c:pt>
                <c:pt idx="46">
                  <c:v>-2.7</c:v>
                </c:pt>
                <c:pt idx="47">
                  <c:v>-2.7</c:v>
                </c:pt>
                <c:pt idx="48">
                  <c:v>-2.7</c:v>
                </c:pt>
                <c:pt idx="49">
                  <c:v>-2.7</c:v>
                </c:pt>
                <c:pt idx="50">
                  <c:v>-2.7</c:v>
                </c:pt>
                <c:pt idx="51">
                  <c:v>-2.7</c:v>
                </c:pt>
                <c:pt idx="52">
                  <c:v>-2.7</c:v>
                </c:pt>
                <c:pt idx="53">
                  <c:v>-2.7</c:v>
                </c:pt>
                <c:pt idx="54">
                  <c:v>-2.7</c:v>
                </c:pt>
                <c:pt idx="55">
                  <c:v>-2.7</c:v>
                </c:pt>
                <c:pt idx="56">
                  <c:v>-2.7</c:v>
                </c:pt>
                <c:pt idx="57">
                  <c:v>-2.7</c:v>
                </c:pt>
                <c:pt idx="58">
                  <c:v>-2.7</c:v>
                </c:pt>
                <c:pt idx="59">
                  <c:v>-2.7</c:v>
                </c:pt>
                <c:pt idx="60">
                  <c:v>-2.7</c:v>
                </c:pt>
                <c:pt idx="61">
                  <c:v>-2.7</c:v>
                </c:pt>
                <c:pt idx="62">
                  <c:v>-2.7</c:v>
                </c:pt>
                <c:pt idx="63">
                  <c:v>-2.7</c:v>
                </c:pt>
                <c:pt idx="64">
                  <c:v>-2.7</c:v>
                </c:pt>
                <c:pt idx="65">
                  <c:v>-2.7</c:v>
                </c:pt>
                <c:pt idx="66">
                  <c:v>-2.7</c:v>
                </c:pt>
                <c:pt idx="67">
                  <c:v>-2.7</c:v>
                </c:pt>
                <c:pt idx="68">
                  <c:v>-2.7</c:v>
                </c:pt>
                <c:pt idx="69">
                  <c:v>-2.7</c:v>
                </c:pt>
                <c:pt idx="70">
                  <c:v>-2.7</c:v>
                </c:pt>
                <c:pt idx="71">
                  <c:v>-2.7</c:v>
                </c:pt>
                <c:pt idx="72">
                  <c:v>-2.7</c:v>
                </c:pt>
                <c:pt idx="73">
                  <c:v>-2.7</c:v>
                </c:pt>
                <c:pt idx="74">
                  <c:v>-2.7</c:v>
                </c:pt>
                <c:pt idx="75">
                  <c:v>-2.7</c:v>
                </c:pt>
                <c:pt idx="76">
                  <c:v>-2.7</c:v>
                </c:pt>
                <c:pt idx="77">
                  <c:v>-2.7</c:v>
                </c:pt>
                <c:pt idx="78">
                  <c:v>-2.7</c:v>
                </c:pt>
                <c:pt idx="79">
                  <c:v>-2.7</c:v>
                </c:pt>
                <c:pt idx="80">
                  <c:v>-2.7</c:v>
                </c:pt>
                <c:pt idx="81">
                  <c:v>-2.7</c:v>
                </c:pt>
                <c:pt idx="82">
                  <c:v>-2.7</c:v>
                </c:pt>
                <c:pt idx="83">
                  <c:v>-2.7</c:v>
                </c:pt>
                <c:pt idx="84">
                  <c:v>-2.7</c:v>
                </c:pt>
                <c:pt idx="85">
                  <c:v>-2.7</c:v>
                </c:pt>
                <c:pt idx="86">
                  <c:v>-2.7</c:v>
                </c:pt>
                <c:pt idx="87">
                  <c:v>-2.7</c:v>
                </c:pt>
                <c:pt idx="88">
                  <c:v>-2.7</c:v>
                </c:pt>
                <c:pt idx="89">
                  <c:v>-2.7</c:v>
                </c:pt>
                <c:pt idx="90">
                  <c:v>-2.7</c:v>
                </c:pt>
                <c:pt idx="91">
                  <c:v>-2.7</c:v>
                </c:pt>
                <c:pt idx="92">
                  <c:v>-2.7</c:v>
                </c:pt>
                <c:pt idx="93">
                  <c:v>-2.7</c:v>
                </c:pt>
                <c:pt idx="94">
                  <c:v>-2.7</c:v>
                </c:pt>
                <c:pt idx="95">
                  <c:v>-2.7</c:v>
                </c:pt>
                <c:pt idx="96">
                  <c:v>-2.7</c:v>
                </c:pt>
                <c:pt idx="97">
                  <c:v>-2.7</c:v>
                </c:pt>
                <c:pt idx="98">
                  <c:v>-2.7</c:v>
                </c:pt>
                <c:pt idx="99">
                  <c:v>-2.7</c:v>
                </c:pt>
                <c:pt idx="100">
                  <c:v>-2.7</c:v>
                </c:pt>
              </c:numCache>
            </c:numRef>
          </c:yVal>
          <c:smooth val="1"/>
        </c:ser>
        <c:ser>
          <c:idx val="12"/>
          <c:order val="12"/>
          <c:tx>
            <c:v>"PCBM HOMO"</c:v>
          </c:tx>
          <c:spPr>
            <a:ln w="44450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'single material 2'!$G$111:$G$211</c:f>
              <c:numCache>
                <c:formatCode>General</c:formatCode>
                <c:ptCount val="101"/>
                <c:pt idx="0">
                  <c:v>0.25</c:v>
                </c:pt>
                <c:pt idx="1">
                  <c:v>0.26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0.29000000000000004</c:v>
                </c:pt>
                <c:pt idx="5">
                  <c:v>0.30000000000000004</c:v>
                </c:pt>
                <c:pt idx="6">
                  <c:v>0.31000000000000005</c:v>
                </c:pt>
                <c:pt idx="7">
                  <c:v>0.32000000000000006</c:v>
                </c:pt>
                <c:pt idx="8">
                  <c:v>0.33000000000000007</c:v>
                </c:pt>
                <c:pt idx="9">
                  <c:v>0.34000000000000008</c:v>
                </c:pt>
                <c:pt idx="10">
                  <c:v>0.35000000000000009</c:v>
                </c:pt>
                <c:pt idx="11">
                  <c:v>0.3600000000000001</c:v>
                </c:pt>
                <c:pt idx="12">
                  <c:v>0.37000000000000011</c:v>
                </c:pt>
                <c:pt idx="13">
                  <c:v>0.38000000000000012</c:v>
                </c:pt>
                <c:pt idx="14">
                  <c:v>0.39000000000000012</c:v>
                </c:pt>
                <c:pt idx="15">
                  <c:v>0.40000000000000013</c:v>
                </c:pt>
                <c:pt idx="16">
                  <c:v>0.41000000000000014</c:v>
                </c:pt>
                <c:pt idx="17">
                  <c:v>0.42000000000000015</c:v>
                </c:pt>
                <c:pt idx="18">
                  <c:v>0.43000000000000016</c:v>
                </c:pt>
                <c:pt idx="19">
                  <c:v>0.44000000000000017</c:v>
                </c:pt>
                <c:pt idx="20">
                  <c:v>0.45000000000000018</c:v>
                </c:pt>
                <c:pt idx="21">
                  <c:v>0.46000000000000019</c:v>
                </c:pt>
                <c:pt idx="22">
                  <c:v>0.4700000000000002</c:v>
                </c:pt>
                <c:pt idx="23">
                  <c:v>0.4800000000000002</c:v>
                </c:pt>
                <c:pt idx="24">
                  <c:v>0.49000000000000021</c:v>
                </c:pt>
                <c:pt idx="25">
                  <c:v>0.50000000000000022</c:v>
                </c:pt>
                <c:pt idx="26">
                  <c:v>0.51000000000000023</c:v>
                </c:pt>
                <c:pt idx="27">
                  <c:v>0.52000000000000024</c:v>
                </c:pt>
                <c:pt idx="28">
                  <c:v>0.53000000000000025</c:v>
                </c:pt>
                <c:pt idx="29">
                  <c:v>0.54000000000000026</c:v>
                </c:pt>
                <c:pt idx="30">
                  <c:v>0.55000000000000027</c:v>
                </c:pt>
                <c:pt idx="31">
                  <c:v>0.56000000000000028</c:v>
                </c:pt>
                <c:pt idx="32">
                  <c:v>0.57000000000000028</c:v>
                </c:pt>
                <c:pt idx="33">
                  <c:v>0.58000000000000029</c:v>
                </c:pt>
                <c:pt idx="34">
                  <c:v>0.5900000000000003</c:v>
                </c:pt>
                <c:pt idx="35">
                  <c:v>0.60000000000000031</c:v>
                </c:pt>
                <c:pt idx="36">
                  <c:v>0.61000000000000032</c:v>
                </c:pt>
                <c:pt idx="37">
                  <c:v>0.62000000000000033</c:v>
                </c:pt>
                <c:pt idx="38">
                  <c:v>0.63000000000000034</c:v>
                </c:pt>
                <c:pt idx="39">
                  <c:v>0.64000000000000035</c:v>
                </c:pt>
                <c:pt idx="40">
                  <c:v>0.65000000000000036</c:v>
                </c:pt>
                <c:pt idx="41">
                  <c:v>0.66000000000000036</c:v>
                </c:pt>
                <c:pt idx="42">
                  <c:v>0.67000000000000037</c:v>
                </c:pt>
                <c:pt idx="43">
                  <c:v>0.68000000000000038</c:v>
                </c:pt>
                <c:pt idx="44">
                  <c:v>0.69000000000000039</c:v>
                </c:pt>
                <c:pt idx="45">
                  <c:v>0.7000000000000004</c:v>
                </c:pt>
                <c:pt idx="46">
                  <c:v>0.71000000000000041</c:v>
                </c:pt>
                <c:pt idx="47">
                  <c:v>0.72000000000000042</c:v>
                </c:pt>
                <c:pt idx="48">
                  <c:v>0.73000000000000043</c:v>
                </c:pt>
                <c:pt idx="49">
                  <c:v>0.74000000000000044</c:v>
                </c:pt>
                <c:pt idx="50">
                  <c:v>0.75000000000000044</c:v>
                </c:pt>
                <c:pt idx="51">
                  <c:v>0.76000000000000045</c:v>
                </c:pt>
                <c:pt idx="52">
                  <c:v>0.77000000000000046</c:v>
                </c:pt>
                <c:pt idx="53">
                  <c:v>0.78000000000000047</c:v>
                </c:pt>
                <c:pt idx="54">
                  <c:v>0.79000000000000048</c:v>
                </c:pt>
                <c:pt idx="55">
                  <c:v>0.80000000000000049</c:v>
                </c:pt>
                <c:pt idx="56">
                  <c:v>0.8100000000000005</c:v>
                </c:pt>
                <c:pt idx="57">
                  <c:v>0.82000000000000051</c:v>
                </c:pt>
                <c:pt idx="58">
                  <c:v>0.83000000000000052</c:v>
                </c:pt>
                <c:pt idx="59">
                  <c:v>0.84000000000000052</c:v>
                </c:pt>
                <c:pt idx="60">
                  <c:v>0.85000000000000053</c:v>
                </c:pt>
                <c:pt idx="61">
                  <c:v>0.86000000000000054</c:v>
                </c:pt>
                <c:pt idx="62">
                  <c:v>0.87000000000000055</c:v>
                </c:pt>
                <c:pt idx="63">
                  <c:v>0.88000000000000056</c:v>
                </c:pt>
                <c:pt idx="64">
                  <c:v>0.89000000000000057</c:v>
                </c:pt>
                <c:pt idx="65">
                  <c:v>0.90000000000000058</c:v>
                </c:pt>
                <c:pt idx="66">
                  <c:v>0.91000000000000059</c:v>
                </c:pt>
                <c:pt idx="67">
                  <c:v>0.9200000000000006</c:v>
                </c:pt>
                <c:pt idx="68">
                  <c:v>0.9300000000000006</c:v>
                </c:pt>
                <c:pt idx="69">
                  <c:v>0.94000000000000061</c:v>
                </c:pt>
                <c:pt idx="70">
                  <c:v>0.95000000000000062</c:v>
                </c:pt>
                <c:pt idx="71">
                  <c:v>0.96000000000000063</c:v>
                </c:pt>
                <c:pt idx="72">
                  <c:v>0.97000000000000064</c:v>
                </c:pt>
                <c:pt idx="73">
                  <c:v>0.98000000000000065</c:v>
                </c:pt>
                <c:pt idx="74">
                  <c:v>0.99000000000000066</c:v>
                </c:pt>
                <c:pt idx="75">
                  <c:v>1.0000000000000007</c:v>
                </c:pt>
                <c:pt idx="76">
                  <c:v>1.0100000000000007</c:v>
                </c:pt>
                <c:pt idx="77">
                  <c:v>1.0200000000000007</c:v>
                </c:pt>
                <c:pt idx="78">
                  <c:v>1.0300000000000007</c:v>
                </c:pt>
                <c:pt idx="79">
                  <c:v>1.0400000000000007</c:v>
                </c:pt>
                <c:pt idx="80">
                  <c:v>1.0500000000000007</c:v>
                </c:pt>
                <c:pt idx="81">
                  <c:v>1.0600000000000007</c:v>
                </c:pt>
                <c:pt idx="82">
                  <c:v>1.0700000000000007</c:v>
                </c:pt>
                <c:pt idx="83">
                  <c:v>1.0800000000000007</c:v>
                </c:pt>
                <c:pt idx="84">
                  <c:v>1.0900000000000007</c:v>
                </c:pt>
                <c:pt idx="85">
                  <c:v>1.1000000000000008</c:v>
                </c:pt>
                <c:pt idx="86">
                  <c:v>1.1100000000000008</c:v>
                </c:pt>
                <c:pt idx="87">
                  <c:v>1.1200000000000008</c:v>
                </c:pt>
                <c:pt idx="88">
                  <c:v>1.1300000000000008</c:v>
                </c:pt>
                <c:pt idx="89">
                  <c:v>1.1400000000000008</c:v>
                </c:pt>
                <c:pt idx="90">
                  <c:v>1.1500000000000008</c:v>
                </c:pt>
                <c:pt idx="91">
                  <c:v>1.1600000000000008</c:v>
                </c:pt>
                <c:pt idx="92">
                  <c:v>1.1700000000000008</c:v>
                </c:pt>
                <c:pt idx="93">
                  <c:v>1.1800000000000008</c:v>
                </c:pt>
                <c:pt idx="94">
                  <c:v>1.1900000000000008</c:v>
                </c:pt>
                <c:pt idx="95">
                  <c:v>1.2000000000000008</c:v>
                </c:pt>
                <c:pt idx="96">
                  <c:v>1.2100000000000009</c:v>
                </c:pt>
                <c:pt idx="97">
                  <c:v>1.2200000000000009</c:v>
                </c:pt>
                <c:pt idx="98">
                  <c:v>1.2300000000000009</c:v>
                </c:pt>
                <c:pt idx="99">
                  <c:v>1.2400000000000009</c:v>
                </c:pt>
                <c:pt idx="100">
                  <c:v>1.2500000000000009</c:v>
                </c:pt>
              </c:numCache>
            </c:numRef>
          </c:xVal>
          <c:yVal>
            <c:numRef>
              <c:f>'single material 2'!$I$111:$I$211</c:f>
              <c:numCache>
                <c:formatCode>General</c:formatCode>
                <c:ptCount val="101"/>
                <c:pt idx="0">
                  <c:v>-6.1</c:v>
                </c:pt>
                <c:pt idx="1">
                  <c:v>-6.1</c:v>
                </c:pt>
                <c:pt idx="2">
                  <c:v>-6.1</c:v>
                </c:pt>
                <c:pt idx="3">
                  <c:v>-6.1</c:v>
                </c:pt>
                <c:pt idx="4">
                  <c:v>-6.1</c:v>
                </c:pt>
                <c:pt idx="5">
                  <c:v>-6.1</c:v>
                </c:pt>
                <c:pt idx="6">
                  <c:v>-6.1</c:v>
                </c:pt>
                <c:pt idx="7">
                  <c:v>-6.1</c:v>
                </c:pt>
                <c:pt idx="8">
                  <c:v>-6.1</c:v>
                </c:pt>
                <c:pt idx="9">
                  <c:v>-6.1</c:v>
                </c:pt>
                <c:pt idx="10">
                  <c:v>-6.1</c:v>
                </c:pt>
                <c:pt idx="11">
                  <c:v>-6.1</c:v>
                </c:pt>
                <c:pt idx="12">
                  <c:v>-6.1</c:v>
                </c:pt>
                <c:pt idx="13">
                  <c:v>-6.1</c:v>
                </c:pt>
                <c:pt idx="14">
                  <c:v>-6.1</c:v>
                </c:pt>
                <c:pt idx="15">
                  <c:v>-6.1</c:v>
                </c:pt>
                <c:pt idx="16">
                  <c:v>-6.1</c:v>
                </c:pt>
                <c:pt idx="17">
                  <c:v>-6.1</c:v>
                </c:pt>
                <c:pt idx="18">
                  <c:v>-6.1</c:v>
                </c:pt>
                <c:pt idx="19">
                  <c:v>-6.1</c:v>
                </c:pt>
                <c:pt idx="20">
                  <c:v>-6.1</c:v>
                </c:pt>
                <c:pt idx="21">
                  <c:v>-6.1</c:v>
                </c:pt>
                <c:pt idx="22">
                  <c:v>-6.1</c:v>
                </c:pt>
                <c:pt idx="23">
                  <c:v>-6.1</c:v>
                </c:pt>
                <c:pt idx="24">
                  <c:v>-6.1</c:v>
                </c:pt>
                <c:pt idx="25">
                  <c:v>-6.1</c:v>
                </c:pt>
                <c:pt idx="26">
                  <c:v>-6.1</c:v>
                </c:pt>
                <c:pt idx="27">
                  <c:v>-6.1</c:v>
                </c:pt>
                <c:pt idx="28">
                  <c:v>-6.1</c:v>
                </c:pt>
                <c:pt idx="29">
                  <c:v>-6.1</c:v>
                </c:pt>
                <c:pt idx="30">
                  <c:v>-6.1</c:v>
                </c:pt>
                <c:pt idx="31">
                  <c:v>-6.1</c:v>
                </c:pt>
                <c:pt idx="32">
                  <c:v>-6.1</c:v>
                </c:pt>
                <c:pt idx="33">
                  <c:v>-6.1</c:v>
                </c:pt>
                <c:pt idx="34">
                  <c:v>-6.1</c:v>
                </c:pt>
                <c:pt idx="35">
                  <c:v>-6.1</c:v>
                </c:pt>
                <c:pt idx="36">
                  <c:v>-6.1</c:v>
                </c:pt>
                <c:pt idx="37">
                  <c:v>-6.1</c:v>
                </c:pt>
                <c:pt idx="38">
                  <c:v>-6.1</c:v>
                </c:pt>
                <c:pt idx="39">
                  <c:v>-6.1</c:v>
                </c:pt>
                <c:pt idx="40">
                  <c:v>-6.1</c:v>
                </c:pt>
                <c:pt idx="41">
                  <c:v>-6.1</c:v>
                </c:pt>
                <c:pt idx="42">
                  <c:v>-6.1</c:v>
                </c:pt>
                <c:pt idx="43">
                  <c:v>-6.1</c:v>
                </c:pt>
                <c:pt idx="44">
                  <c:v>-6.1</c:v>
                </c:pt>
                <c:pt idx="45">
                  <c:v>-6.1</c:v>
                </c:pt>
                <c:pt idx="46">
                  <c:v>-6.1</c:v>
                </c:pt>
                <c:pt idx="47">
                  <c:v>-6.1</c:v>
                </c:pt>
                <c:pt idx="48">
                  <c:v>-6.1</c:v>
                </c:pt>
                <c:pt idx="49">
                  <c:v>-6.1</c:v>
                </c:pt>
                <c:pt idx="50">
                  <c:v>-6.1</c:v>
                </c:pt>
                <c:pt idx="51">
                  <c:v>-6.1</c:v>
                </c:pt>
                <c:pt idx="52">
                  <c:v>-6.1</c:v>
                </c:pt>
                <c:pt idx="53">
                  <c:v>-6.1</c:v>
                </c:pt>
                <c:pt idx="54">
                  <c:v>-6.1</c:v>
                </c:pt>
                <c:pt idx="55">
                  <c:v>-6.1</c:v>
                </c:pt>
                <c:pt idx="56">
                  <c:v>-6.1</c:v>
                </c:pt>
                <c:pt idx="57">
                  <c:v>-6.1</c:v>
                </c:pt>
                <c:pt idx="58">
                  <c:v>-6.1</c:v>
                </c:pt>
                <c:pt idx="59">
                  <c:v>-6.1</c:v>
                </c:pt>
                <c:pt idx="60">
                  <c:v>-6.1</c:v>
                </c:pt>
                <c:pt idx="61">
                  <c:v>-6.1</c:v>
                </c:pt>
                <c:pt idx="62">
                  <c:v>-6.1</c:v>
                </c:pt>
                <c:pt idx="63">
                  <c:v>-6.1</c:v>
                </c:pt>
                <c:pt idx="64">
                  <c:v>-6.1</c:v>
                </c:pt>
                <c:pt idx="65">
                  <c:v>-6.1</c:v>
                </c:pt>
                <c:pt idx="66">
                  <c:v>-6.1</c:v>
                </c:pt>
                <c:pt idx="67">
                  <c:v>-6.1</c:v>
                </c:pt>
                <c:pt idx="68">
                  <c:v>-6.1</c:v>
                </c:pt>
                <c:pt idx="69">
                  <c:v>-6.1</c:v>
                </c:pt>
                <c:pt idx="70">
                  <c:v>-6.1</c:v>
                </c:pt>
                <c:pt idx="71">
                  <c:v>-6.1</c:v>
                </c:pt>
                <c:pt idx="72">
                  <c:v>-6.1</c:v>
                </c:pt>
                <c:pt idx="73">
                  <c:v>-6.1</c:v>
                </c:pt>
                <c:pt idx="74">
                  <c:v>-6.1</c:v>
                </c:pt>
                <c:pt idx="75">
                  <c:v>-6.1</c:v>
                </c:pt>
                <c:pt idx="76">
                  <c:v>-6.1</c:v>
                </c:pt>
                <c:pt idx="77">
                  <c:v>-6.1</c:v>
                </c:pt>
                <c:pt idx="78">
                  <c:v>-6.1</c:v>
                </c:pt>
                <c:pt idx="79">
                  <c:v>-6.1</c:v>
                </c:pt>
                <c:pt idx="80">
                  <c:v>-6.1</c:v>
                </c:pt>
                <c:pt idx="81">
                  <c:v>-6.1</c:v>
                </c:pt>
                <c:pt idx="82">
                  <c:v>-6.1</c:v>
                </c:pt>
                <c:pt idx="83">
                  <c:v>-6.1</c:v>
                </c:pt>
                <c:pt idx="84">
                  <c:v>-6.1</c:v>
                </c:pt>
                <c:pt idx="85">
                  <c:v>-6.1</c:v>
                </c:pt>
                <c:pt idx="86">
                  <c:v>-6.1</c:v>
                </c:pt>
                <c:pt idx="87">
                  <c:v>-6.1</c:v>
                </c:pt>
                <c:pt idx="88">
                  <c:v>-6.1</c:v>
                </c:pt>
                <c:pt idx="89">
                  <c:v>-6.1</c:v>
                </c:pt>
                <c:pt idx="90">
                  <c:v>-6.1</c:v>
                </c:pt>
                <c:pt idx="91">
                  <c:v>-6.1</c:v>
                </c:pt>
                <c:pt idx="92">
                  <c:v>-6.1</c:v>
                </c:pt>
                <c:pt idx="93">
                  <c:v>-6.1</c:v>
                </c:pt>
                <c:pt idx="94">
                  <c:v>-6.1</c:v>
                </c:pt>
                <c:pt idx="95">
                  <c:v>-6.1</c:v>
                </c:pt>
                <c:pt idx="96">
                  <c:v>-6.1</c:v>
                </c:pt>
                <c:pt idx="97">
                  <c:v>-6.1</c:v>
                </c:pt>
                <c:pt idx="98">
                  <c:v>-6.1</c:v>
                </c:pt>
                <c:pt idx="99">
                  <c:v>-6.1</c:v>
                </c:pt>
                <c:pt idx="100">
                  <c:v>-6.1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432128"/>
        <c:axId val="38432704"/>
      </c:scatterChart>
      <c:valAx>
        <c:axId val="38432128"/>
        <c:scaling>
          <c:orientation val="minMax"/>
          <c:max val="1.5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8432704"/>
        <c:crosses val="autoZero"/>
        <c:crossBetween val="midCat"/>
      </c:valAx>
      <c:valAx>
        <c:axId val="38432704"/>
        <c:scaling>
          <c:orientation val="minMax"/>
          <c:max val="-2.5"/>
          <c:min val="-6.5"/>
        </c:scaling>
        <c:delete val="1"/>
        <c:axPos val="l"/>
        <c:numFmt formatCode="General" sourceLinked="1"/>
        <c:majorTickMark val="out"/>
        <c:minorTickMark val="none"/>
        <c:tickLblPos val="nextTo"/>
        <c:crossAx val="384321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82188123920405E-4"/>
          <c:y val="0"/>
          <c:w val="0.99928017811876069"/>
          <c:h val="0.9935138193951099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'single material 2'!$B$3</c:f>
              <c:strCache>
                <c:ptCount val="1"/>
                <c:pt idx="0">
                  <c:v>Cathode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0"/>
            <c:bubble3D val="0"/>
          </c:dPt>
          <c:xVal>
            <c:numRef>
              <c:f>'single material 2'!$B$214:$B$215</c:f>
              <c:numCache>
                <c:formatCode>General</c:formatCode>
                <c:ptCount val="2"/>
                <c:pt idx="0">
                  <c:v>0</c:v>
                </c:pt>
                <c:pt idx="1">
                  <c:v>0.25</c:v>
                </c:pt>
              </c:numCache>
            </c:numRef>
          </c:xVal>
          <c:yVal>
            <c:numRef>
              <c:f>'single material 2'!$C$317:$C$318</c:f>
              <c:numCache>
                <c:formatCode>General</c:formatCode>
                <c:ptCount val="2"/>
                <c:pt idx="0">
                  <c:v>-4</c:v>
                </c:pt>
                <c:pt idx="1">
                  <c:v>-4</c:v>
                </c:pt>
              </c:numCache>
            </c:numRef>
          </c:yVal>
          <c:smooth val="1"/>
        </c:ser>
        <c:ser>
          <c:idx val="1"/>
          <c:order val="1"/>
          <c:tx>
            <c:v>"PCBM LUMO"</c:v>
          </c:tx>
          <c:spPr>
            <a:ln w="4445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'single material 2'!$G$8:$G$108</c:f>
              <c:numCache>
                <c:formatCode>General</c:formatCode>
                <c:ptCount val="101"/>
                <c:pt idx="0">
                  <c:v>0.25</c:v>
                </c:pt>
                <c:pt idx="1">
                  <c:v>0.26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0.29000000000000004</c:v>
                </c:pt>
                <c:pt idx="5">
                  <c:v>0.30000000000000004</c:v>
                </c:pt>
                <c:pt idx="6">
                  <c:v>0.31000000000000005</c:v>
                </c:pt>
                <c:pt idx="7">
                  <c:v>0.32000000000000006</c:v>
                </c:pt>
                <c:pt idx="8">
                  <c:v>0.33000000000000007</c:v>
                </c:pt>
                <c:pt idx="9">
                  <c:v>0.34000000000000008</c:v>
                </c:pt>
                <c:pt idx="10">
                  <c:v>0.35000000000000009</c:v>
                </c:pt>
                <c:pt idx="11">
                  <c:v>0.3600000000000001</c:v>
                </c:pt>
                <c:pt idx="12">
                  <c:v>0.37000000000000011</c:v>
                </c:pt>
                <c:pt idx="13">
                  <c:v>0.38000000000000012</c:v>
                </c:pt>
                <c:pt idx="14">
                  <c:v>0.39000000000000012</c:v>
                </c:pt>
                <c:pt idx="15">
                  <c:v>0.40000000000000013</c:v>
                </c:pt>
                <c:pt idx="16">
                  <c:v>0.41000000000000014</c:v>
                </c:pt>
                <c:pt idx="17">
                  <c:v>0.42000000000000015</c:v>
                </c:pt>
                <c:pt idx="18">
                  <c:v>0.43000000000000016</c:v>
                </c:pt>
                <c:pt idx="19">
                  <c:v>0.44000000000000017</c:v>
                </c:pt>
                <c:pt idx="20">
                  <c:v>0.45000000000000018</c:v>
                </c:pt>
                <c:pt idx="21">
                  <c:v>0.46000000000000019</c:v>
                </c:pt>
                <c:pt idx="22">
                  <c:v>0.4700000000000002</c:v>
                </c:pt>
                <c:pt idx="23">
                  <c:v>0.4800000000000002</c:v>
                </c:pt>
                <c:pt idx="24">
                  <c:v>0.49000000000000021</c:v>
                </c:pt>
                <c:pt idx="25">
                  <c:v>0.50000000000000022</c:v>
                </c:pt>
                <c:pt idx="26">
                  <c:v>0.51000000000000023</c:v>
                </c:pt>
                <c:pt idx="27">
                  <c:v>0.52000000000000024</c:v>
                </c:pt>
                <c:pt idx="28">
                  <c:v>0.53000000000000025</c:v>
                </c:pt>
                <c:pt idx="29">
                  <c:v>0.54000000000000026</c:v>
                </c:pt>
                <c:pt idx="30">
                  <c:v>0.55000000000000027</c:v>
                </c:pt>
                <c:pt idx="31">
                  <c:v>0.56000000000000028</c:v>
                </c:pt>
                <c:pt idx="32">
                  <c:v>0.57000000000000028</c:v>
                </c:pt>
                <c:pt idx="33">
                  <c:v>0.58000000000000029</c:v>
                </c:pt>
                <c:pt idx="34">
                  <c:v>0.5900000000000003</c:v>
                </c:pt>
                <c:pt idx="35">
                  <c:v>0.60000000000000031</c:v>
                </c:pt>
                <c:pt idx="36">
                  <c:v>0.61000000000000032</c:v>
                </c:pt>
                <c:pt idx="37">
                  <c:v>0.62000000000000033</c:v>
                </c:pt>
                <c:pt idx="38">
                  <c:v>0.63000000000000034</c:v>
                </c:pt>
                <c:pt idx="39">
                  <c:v>0.64000000000000035</c:v>
                </c:pt>
                <c:pt idx="40">
                  <c:v>0.65000000000000036</c:v>
                </c:pt>
                <c:pt idx="41">
                  <c:v>0.66000000000000036</c:v>
                </c:pt>
                <c:pt idx="42">
                  <c:v>0.67000000000000037</c:v>
                </c:pt>
                <c:pt idx="43">
                  <c:v>0.68000000000000038</c:v>
                </c:pt>
                <c:pt idx="44">
                  <c:v>0.69000000000000039</c:v>
                </c:pt>
                <c:pt idx="45">
                  <c:v>0.7000000000000004</c:v>
                </c:pt>
                <c:pt idx="46">
                  <c:v>0.71000000000000041</c:v>
                </c:pt>
                <c:pt idx="47">
                  <c:v>0.72000000000000042</c:v>
                </c:pt>
                <c:pt idx="48">
                  <c:v>0.73000000000000043</c:v>
                </c:pt>
                <c:pt idx="49">
                  <c:v>0.74000000000000044</c:v>
                </c:pt>
                <c:pt idx="50">
                  <c:v>0.75000000000000044</c:v>
                </c:pt>
                <c:pt idx="51">
                  <c:v>0.76000000000000045</c:v>
                </c:pt>
                <c:pt idx="52">
                  <c:v>0.77000000000000046</c:v>
                </c:pt>
                <c:pt idx="53">
                  <c:v>0.78000000000000047</c:v>
                </c:pt>
                <c:pt idx="54">
                  <c:v>0.79000000000000048</c:v>
                </c:pt>
                <c:pt idx="55">
                  <c:v>0.80000000000000049</c:v>
                </c:pt>
                <c:pt idx="56">
                  <c:v>0.8100000000000005</c:v>
                </c:pt>
                <c:pt idx="57">
                  <c:v>0.82000000000000051</c:v>
                </c:pt>
                <c:pt idx="58">
                  <c:v>0.83000000000000052</c:v>
                </c:pt>
                <c:pt idx="59">
                  <c:v>0.84000000000000052</c:v>
                </c:pt>
                <c:pt idx="60">
                  <c:v>0.85000000000000053</c:v>
                </c:pt>
                <c:pt idx="61">
                  <c:v>0.86000000000000054</c:v>
                </c:pt>
                <c:pt idx="62">
                  <c:v>0.87000000000000055</c:v>
                </c:pt>
                <c:pt idx="63">
                  <c:v>0.88000000000000056</c:v>
                </c:pt>
                <c:pt idx="64">
                  <c:v>0.89000000000000057</c:v>
                </c:pt>
                <c:pt idx="65">
                  <c:v>0.90000000000000058</c:v>
                </c:pt>
                <c:pt idx="66">
                  <c:v>0.91000000000000059</c:v>
                </c:pt>
                <c:pt idx="67">
                  <c:v>0.9200000000000006</c:v>
                </c:pt>
                <c:pt idx="68">
                  <c:v>0.9300000000000006</c:v>
                </c:pt>
                <c:pt idx="69">
                  <c:v>0.94000000000000061</c:v>
                </c:pt>
                <c:pt idx="70">
                  <c:v>0.95000000000000062</c:v>
                </c:pt>
                <c:pt idx="71">
                  <c:v>0.96000000000000063</c:v>
                </c:pt>
                <c:pt idx="72">
                  <c:v>0.97000000000000064</c:v>
                </c:pt>
                <c:pt idx="73">
                  <c:v>0.98000000000000065</c:v>
                </c:pt>
                <c:pt idx="74">
                  <c:v>0.99000000000000066</c:v>
                </c:pt>
                <c:pt idx="75">
                  <c:v>1.0000000000000007</c:v>
                </c:pt>
                <c:pt idx="76">
                  <c:v>1.0100000000000007</c:v>
                </c:pt>
                <c:pt idx="77">
                  <c:v>1.0200000000000007</c:v>
                </c:pt>
                <c:pt idx="78">
                  <c:v>1.0300000000000007</c:v>
                </c:pt>
                <c:pt idx="79">
                  <c:v>1.0400000000000007</c:v>
                </c:pt>
                <c:pt idx="80">
                  <c:v>1.0500000000000007</c:v>
                </c:pt>
                <c:pt idx="81">
                  <c:v>1.0600000000000007</c:v>
                </c:pt>
                <c:pt idx="82">
                  <c:v>1.0700000000000007</c:v>
                </c:pt>
                <c:pt idx="83">
                  <c:v>1.0800000000000007</c:v>
                </c:pt>
                <c:pt idx="84">
                  <c:v>1.0900000000000007</c:v>
                </c:pt>
                <c:pt idx="85">
                  <c:v>1.1000000000000008</c:v>
                </c:pt>
                <c:pt idx="86">
                  <c:v>1.1100000000000008</c:v>
                </c:pt>
                <c:pt idx="87">
                  <c:v>1.1200000000000008</c:v>
                </c:pt>
                <c:pt idx="88">
                  <c:v>1.1300000000000008</c:v>
                </c:pt>
                <c:pt idx="89">
                  <c:v>1.1400000000000008</c:v>
                </c:pt>
                <c:pt idx="90">
                  <c:v>1.1500000000000008</c:v>
                </c:pt>
                <c:pt idx="91">
                  <c:v>1.1600000000000008</c:v>
                </c:pt>
                <c:pt idx="92">
                  <c:v>1.1700000000000008</c:v>
                </c:pt>
                <c:pt idx="93">
                  <c:v>1.1800000000000008</c:v>
                </c:pt>
                <c:pt idx="94">
                  <c:v>1.1900000000000008</c:v>
                </c:pt>
                <c:pt idx="95">
                  <c:v>1.2000000000000008</c:v>
                </c:pt>
                <c:pt idx="96">
                  <c:v>1.2100000000000009</c:v>
                </c:pt>
                <c:pt idx="97">
                  <c:v>1.2200000000000009</c:v>
                </c:pt>
                <c:pt idx="98">
                  <c:v>1.2300000000000009</c:v>
                </c:pt>
                <c:pt idx="99">
                  <c:v>1.2400000000000009</c:v>
                </c:pt>
                <c:pt idx="100">
                  <c:v>1.2500000000000009</c:v>
                </c:pt>
              </c:numCache>
            </c:numRef>
          </c:xVal>
          <c:yVal>
            <c:numRef>
              <c:f>'single material 2'!$H$8:$H$108</c:f>
              <c:numCache>
                <c:formatCode>General</c:formatCode>
                <c:ptCount val="101"/>
                <c:pt idx="0">
                  <c:v>-3.7</c:v>
                </c:pt>
                <c:pt idx="1">
                  <c:v>-3.7</c:v>
                </c:pt>
                <c:pt idx="2">
                  <c:v>-3.7</c:v>
                </c:pt>
                <c:pt idx="3">
                  <c:v>-3.7</c:v>
                </c:pt>
                <c:pt idx="4">
                  <c:v>-3.7</c:v>
                </c:pt>
                <c:pt idx="5">
                  <c:v>-3.7</c:v>
                </c:pt>
                <c:pt idx="6">
                  <c:v>-3.7</c:v>
                </c:pt>
                <c:pt idx="7">
                  <c:v>-3.7</c:v>
                </c:pt>
                <c:pt idx="8">
                  <c:v>-3.7</c:v>
                </c:pt>
                <c:pt idx="9">
                  <c:v>-3.7</c:v>
                </c:pt>
                <c:pt idx="10">
                  <c:v>-3.7</c:v>
                </c:pt>
                <c:pt idx="11">
                  <c:v>-3.7</c:v>
                </c:pt>
                <c:pt idx="12">
                  <c:v>-3.7</c:v>
                </c:pt>
                <c:pt idx="13">
                  <c:v>-3.7</c:v>
                </c:pt>
                <c:pt idx="14">
                  <c:v>-3.7</c:v>
                </c:pt>
                <c:pt idx="15">
                  <c:v>-3.7</c:v>
                </c:pt>
                <c:pt idx="16">
                  <c:v>-3.7</c:v>
                </c:pt>
                <c:pt idx="17">
                  <c:v>-3.7</c:v>
                </c:pt>
                <c:pt idx="18">
                  <c:v>-3.7</c:v>
                </c:pt>
                <c:pt idx="19">
                  <c:v>-3.7</c:v>
                </c:pt>
                <c:pt idx="20">
                  <c:v>-3.7</c:v>
                </c:pt>
                <c:pt idx="21">
                  <c:v>-3.7</c:v>
                </c:pt>
                <c:pt idx="22">
                  <c:v>-3.7</c:v>
                </c:pt>
                <c:pt idx="23">
                  <c:v>-3.7</c:v>
                </c:pt>
                <c:pt idx="24">
                  <c:v>-3.7</c:v>
                </c:pt>
                <c:pt idx="25">
                  <c:v>-3.7</c:v>
                </c:pt>
                <c:pt idx="26">
                  <c:v>-3.7</c:v>
                </c:pt>
                <c:pt idx="27">
                  <c:v>-3.7</c:v>
                </c:pt>
                <c:pt idx="28">
                  <c:v>-3.7</c:v>
                </c:pt>
                <c:pt idx="29">
                  <c:v>-3.7</c:v>
                </c:pt>
                <c:pt idx="30">
                  <c:v>-3.7</c:v>
                </c:pt>
                <c:pt idx="31">
                  <c:v>-3.7</c:v>
                </c:pt>
                <c:pt idx="32">
                  <c:v>-3.7</c:v>
                </c:pt>
                <c:pt idx="33">
                  <c:v>-3.7</c:v>
                </c:pt>
                <c:pt idx="34">
                  <c:v>-3.7</c:v>
                </c:pt>
                <c:pt idx="35">
                  <c:v>-3.7</c:v>
                </c:pt>
                <c:pt idx="36">
                  <c:v>-3.7</c:v>
                </c:pt>
                <c:pt idx="37">
                  <c:v>-3.7</c:v>
                </c:pt>
                <c:pt idx="38">
                  <c:v>-3.7</c:v>
                </c:pt>
                <c:pt idx="39">
                  <c:v>-3.7</c:v>
                </c:pt>
                <c:pt idx="40">
                  <c:v>-3.7</c:v>
                </c:pt>
                <c:pt idx="41">
                  <c:v>-3.7</c:v>
                </c:pt>
                <c:pt idx="42">
                  <c:v>-3.7</c:v>
                </c:pt>
                <c:pt idx="43">
                  <c:v>-3.7</c:v>
                </c:pt>
                <c:pt idx="44">
                  <c:v>-3.7</c:v>
                </c:pt>
                <c:pt idx="45">
                  <c:v>-3.7</c:v>
                </c:pt>
                <c:pt idx="46">
                  <c:v>-3.7</c:v>
                </c:pt>
                <c:pt idx="47">
                  <c:v>-3.7</c:v>
                </c:pt>
                <c:pt idx="48">
                  <c:v>-3.7</c:v>
                </c:pt>
                <c:pt idx="49">
                  <c:v>-3.7</c:v>
                </c:pt>
                <c:pt idx="50">
                  <c:v>-3.7</c:v>
                </c:pt>
                <c:pt idx="51">
                  <c:v>-3.7</c:v>
                </c:pt>
                <c:pt idx="52">
                  <c:v>-3.7</c:v>
                </c:pt>
                <c:pt idx="53">
                  <c:v>-3.7</c:v>
                </c:pt>
                <c:pt idx="54">
                  <c:v>-3.7</c:v>
                </c:pt>
                <c:pt idx="55">
                  <c:v>-3.7</c:v>
                </c:pt>
                <c:pt idx="56">
                  <c:v>-3.7</c:v>
                </c:pt>
                <c:pt idx="57">
                  <c:v>-3.7</c:v>
                </c:pt>
                <c:pt idx="58">
                  <c:v>-3.7</c:v>
                </c:pt>
                <c:pt idx="59">
                  <c:v>-3.7</c:v>
                </c:pt>
                <c:pt idx="60">
                  <c:v>-3.7</c:v>
                </c:pt>
                <c:pt idx="61">
                  <c:v>-3.7</c:v>
                </c:pt>
                <c:pt idx="62">
                  <c:v>-3.7</c:v>
                </c:pt>
                <c:pt idx="63">
                  <c:v>-3.7</c:v>
                </c:pt>
                <c:pt idx="64">
                  <c:v>-3.7</c:v>
                </c:pt>
                <c:pt idx="65">
                  <c:v>-3.7</c:v>
                </c:pt>
                <c:pt idx="66">
                  <c:v>-3.7</c:v>
                </c:pt>
                <c:pt idx="67">
                  <c:v>-3.7</c:v>
                </c:pt>
                <c:pt idx="68">
                  <c:v>-3.7</c:v>
                </c:pt>
                <c:pt idx="69">
                  <c:v>-3.7</c:v>
                </c:pt>
                <c:pt idx="70">
                  <c:v>-3.7</c:v>
                </c:pt>
                <c:pt idx="71">
                  <c:v>-3.7</c:v>
                </c:pt>
                <c:pt idx="72">
                  <c:v>-3.7</c:v>
                </c:pt>
                <c:pt idx="73">
                  <c:v>-3.7</c:v>
                </c:pt>
                <c:pt idx="74">
                  <c:v>-3.7</c:v>
                </c:pt>
                <c:pt idx="75">
                  <c:v>-3.7</c:v>
                </c:pt>
                <c:pt idx="76">
                  <c:v>-3.7</c:v>
                </c:pt>
                <c:pt idx="77">
                  <c:v>-3.7</c:v>
                </c:pt>
                <c:pt idx="78">
                  <c:v>-3.7</c:v>
                </c:pt>
                <c:pt idx="79">
                  <c:v>-3.7</c:v>
                </c:pt>
                <c:pt idx="80">
                  <c:v>-3.7</c:v>
                </c:pt>
                <c:pt idx="81">
                  <c:v>-3.7</c:v>
                </c:pt>
                <c:pt idx="82">
                  <c:v>-3.7</c:v>
                </c:pt>
                <c:pt idx="83">
                  <c:v>-3.7</c:v>
                </c:pt>
                <c:pt idx="84">
                  <c:v>-3.7</c:v>
                </c:pt>
                <c:pt idx="85">
                  <c:v>-3.7</c:v>
                </c:pt>
                <c:pt idx="86">
                  <c:v>-3.7</c:v>
                </c:pt>
                <c:pt idx="87">
                  <c:v>-3.7</c:v>
                </c:pt>
                <c:pt idx="88">
                  <c:v>-3.7</c:v>
                </c:pt>
                <c:pt idx="89">
                  <c:v>-3.7</c:v>
                </c:pt>
                <c:pt idx="90">
                  <c:v>-3.7</c:v>
                </c:pt>
                <c:pt idx="91">
                  <c:v>-3.7</c:v>
                </c:pt>
                <c:pt idx="92">
                  <c:v>-3.7</c:v>
                </c:pt>
                <c:pt idx="93">
                  <c:v>-3.7</c:v>
                </c:pt>
                <c:pt idx="94">
                  <c:v>-3.7</c:v>
                </c:pt>
                <c:pt idx="95">
                  <c:v>-3.7</c:v>
                </c:pt>
                <c:pt idx="96">
                  <c:v>-3.7</c:v>
                </c:pt>
                <c:pt idx="97">
                  <c:v>-3.7</c:v>
                </c:pt>
                <c:pt idx="98">
                  <c:v>-3.7</c:v>
                </c:pt>
                <c:pt idx="99">
                  <c:v>-3.7</c:v>
                </c:pt>
                <c:pt idx="100">
                  <c:v>-3.7</c:v>
                </c:pt>
              </c:numCache>
            </c:numRef>
          </c:yVal>
          <c:smooth val="1"/>
        </c:ser>
        <c:ser>
          <c:idx val="2"/>
          <c:order val="2"/>
          <c:tx>
            <c:v>P3HT HOMO</c:v>
          </c:tx>
          <c:spPr>
            <a:ln w="444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'single material 2'!$G$111:$G$211</c:f>
              <c:numCache>
                <c:formatCode>General</c:formatCode>
                <c:ptCount val="101"/>
                <c:pt idx="0">
                  <c:v>0.25</c:v>
                </c:pt>
                <c:pt idx="1">
                  <c:v>0.26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0.29000000000000004</c:v>
                </c:pt>
                <c:pt idx="5">
                  <c:v>0.30000000000000004</c:v>
                </c:pt>
                <c:pt idx="6">
                  <c:v>0.31000000000000005</c:v>
                </c:pt>
                <c:pt idx="7">
                  <c:v>0.32000000000000006</c:v>
                </c:pt>
                <c:pt idx="8">
                  <c:v>0.33000000000000007</c:v>
                </c:pt>
                <c:pt idx="9">
                  <c:v>0.34000000000000008</c:v>
                </c:pt>
                <c:pt idx="10">
                  <c:v>0.35000000000000009</c:v>
                </c:pt>
                <c:pt idx="11">
                  <c:v>0.3600000000000001</c:v>
                </c:pt>
                <c:pt idx="12">
                  <c:v>0.37000000000000011</c:v>
                </c:pt>
                <c:pt idx="13">
                  <c:v>0.38000000000000012</c:v>
                </c:pt>
                <c:pt idx="14">
                  <c:v>0.39000000000000012</c:v>
                </c:pt>
                <c:pt idx="15">
                  <c:v>0.40000000000000013</c:v>
                </c:pt>
                <c:pt idx="16">
                  <c:v>0.41000000000000014</c:v>
                </c:pt>
                <c:pt idx="17">
                  <c:v>0.42000000000000015</c:v>
                </c:pt>
                <c:pt idx="18">
                  <c:v>0.43000000000000016</c:v>
                </c:pt>
                <c:pt idx="19">
                  <c:v>0.44000000000000017</c:v>
                </c:pt>
                <c:pt idx="20">
                  <c:v>0.45000000000000018</c:v>
                </c:pt>
                <c:pt idx="21">
                  <c:v>0.46000000000000019</c:v>
                </c:pt>
                <c:pt idx="22">
                  <c:v>0.4700000000000002</c:v>
                </c:pt>
                <c:pt idx="23">
                  <c:v>0.4800000000000002</c:v>
                </c:pt>
                <c:pt idx="24">
                  <c:v>0.49000000000000021</c:v>
                </c:pt>
                <c:pt idx="25">
                  <c:v>0.50000000000000022</c:v>
                </c:pt>
                <c:pt idx="26">
                  <c:v>0.51000000000000023</c:v>
                </c:pt>
                <c:pt idx="27">
                  <c:v>0.52000000000000024</c:v>
                </c:pt>
                <c:pt idx="28">
                  <c:v>0.53000000000000025</c:v>
                </c:pt>
                <c:pt idx="29">
                  <c:v>0.54000000000000026</c:v>
                </c:pt>
                <c:pt idx="30">
                  <c:v>0.55000000000000027</c:v>
                </c:pt>
                <c:pt idx="31">
                  <c:v>0.56000000000000028</c:v>
                </c:pt>
                <c:pt idx="32">
                  <c:v>0.57000000000000028</c:v>
                </c:pt>
                <c:pt idx="33">
                  <c:v>0.58000000000000029</c:v>
                </c:pt>
                <c:pt idx="34">
                  <c:v>0.5900000000000003</c:v>
                </c:pt>
                <c:pt idx="35">
                  <c:v>0.60000000000000031</c:v>
                </c:pt>
                <c:pt idx="36">
                  <c:v>0.61000000000000032</c:v>
                </c:pt>
                <c:pt idx="37">
                  <c:v>0.62000000000000033</c:v>
                </c:pt>
                <c:pt idx="38">
                  <c:v>0.63000000000000034</c:v>
                </c:pt>
                <c:pt idx="39">
                  <c:v>0.64000000000000035</c:v>
                </c:pt>
                <c:pt idx="40">
                  <c:v>0.65000000000000036</c:v>
                </c:pt>
                <c:pt idx="41">
                  <c:v>0.66000000000000036</c:v>
                </c:pt>
                <c:pt idx="42">
                  <c:v>0.67000000000000037</c:v>
                </c:pt>
                <c:pt idx="43">
                  <c:v>0.68000000000000038</c:v>
                </c:pt>
                <c:pt idx="44">
                  <c:v>0.69000000000000039</c:v>
                </c:pt>
                <c:pt idx="45">
                  <c:v>0.7000000000000004</c:v>
                </c:pt>
                <c:pt idx="46">
                  <c:v>0.71000000000000041</c:v>
                </c:pt>
                <c:pt idx="47">
                  <c:v>0.72000000000000042</c:v>
                </c:pt>
                <c:pt idx="48">
                  <c:v>0.73000000000000043</c:v>
                </c:pt>
                <c:pt idx="49">
                  <c:v>0.74000000000000044</c:v>
                </c:pt>
                <c:pt idx="50">
                  <c:v>0.75000000000000044</c:v>
                </c:pt>
                <c:pt idx="51">
                  <c:v>0.76000000000000045</c:v>
                </c:pt>
                <c:pt idx="52">
                  <c:v>0.77000000000000046</c:v>
                </c:pt>
                <c:pt idx="53">
                  <c:v>0.78000000000000047</c:v>
                </c:pt>
                <c:pt idx="54">
                  <c:v>0.79000000000000048</c:v>
                </c:pt>
                <c:pt idx="55">
                  <c:v>0.80000000000000049</c:v>
                </c:pt>
                <c:pt idx="56">
                  <c:v>0.8100000000000005</c:v>
                </c:pt>
                <c:pt idx="57">
                  <c:v>0.82000000000000051</c:v>
                </c:pt>
                <c:pt idx="58">
                  <c:v>0.83000000000000052</c:v>
                </c:pt>
                <c:pt idx="59">
                  <c:v>0.84000000000000052</c:v>
                </c:pt>
                <c:pt idx="60">
                  <c:v>0.85000000000000053</c:v>
                </c:pt>
                <c:pt idx="61">
                  <c:v>0.86000000000000054</c:v>
                </c:pt>
                <c:pt idx="62">
                  <c:v>0.87000000000000055</c:v>
                </c:pt>
                <c:pt idx="63">
                  <c:v>0.88000000000000056</c:v>
                </c:pt>
                <c:pt idx="64">
                  <c:v>0.89000000000000057</c:v>
                </c:pt>
                <c:pt idx="65">
                  <c:v>0.90000000000000058</c:v>
                </c:pt>
                <c:pt idx="66">
                  <c:v>0.91000000000000059</c:v>
                </c:pt>
                <c:pt idx="67">
                  <c:v>0.9200000000000006</c:v>
                </c:pt>
                <c:pt idx="68">
                  <c:v>0.9300000000000006</c:v>
                </c:pt>
                <c:pt idx="69">
                  <c:v>0.94000000000000061</c:v>
                </c:pt>
                <c:pt idx="70">
                  <c:v>0.95000000000000062</c:v>
                </c:pt>
                <c:pt idx="71">
                  <c:v>0.96000000000000063</c:v>
                </c:pt>
                <c:pt idx="72">
                  <c:v>0.97000000000000064</c:v>
                </c:pt>
                <c:pt idx="73">
                  <c:v>0.98000000000000065</c:v>
                </c:pt>
                <c:pt idx="74">
                  <c:v>0.99000000000000066</c:v>
                </c:pt>
                <c:pt idx="75">
                  <c:v>1.0000000000000007</c:v>
                </c:pt>
                <c:pt idx="76">
                  <c:v>1.0100000000000007</c:v>
                </c:pt>
                <c:pt idx="77">
                  <c:v>1.0200000000000007</c:v>
                </c:pt>
                <c:pt idx="78">
                  <c:v>1.0300000000000007</c:v>
                </c:pt>
                <c:pt idx="79">
                  <c:v>1.0400000000000007</c:v>
                </c:pt>
                <c:pt idx="80">
                  <c:v>1.0500000000000007</c:v>
                </c:pt>
                <c:pt idx="81">
                  <c:v>1.0600000000000007</c:v>
                </c:pt>
                <c:pt idx="82">
                  <c:v>1.0700000000000007</c:v>
                </c:pt>
                <c:pt idx="83">
                  <c:v>1.0800000000000007</c:v>
                </c:pt>
                <c:pt idx="84">
                  <c:v>1.0900000000000007</c:v>
                </c:pt>
                <c:pt idx="85">
                  <c:v>1.1000000000000008</c:v>
                </c:pt>
                <c:pt idx="86">
                  <c:v>1.1100000000000008</c:v>
                </c:pt>
                <c:pt idx="87">
                  <c:v>1.1200000000000008</c:v>
                </c:pt>
                <c:pt idx="88">
                  <c:v>1.1300000000000008</c:v>
                </c:pt>
                <c:pt idx="89">
                  <c:v>1.1400000000000008</c:v>
                </c:pt>
                <c:pt idx="90">
                  <c:v>1.1500000000000008</c:v>
                </c:pt>
                <c:pt idx="91">
                  <c:v>1.1600000000000008</c:v>
                </c:pt>
                <c:pt idx="92">
                  <c:v>1.1700000000000008</c:v>
                </c:pt>
                <c:pt idx="93">
                  <c:v>1.1800000000000008</c:v>
                </c:pt>
                <c:pt idx="94">
                  <c:v>1.1900000000000008</c:v>
                </c:pt>
                <c:pt idx="95">
                  <c:v>1.2000000000000008</c:v>
                </c:pt>
                <c:pt idx="96">
                  <c:v>1.2100000000000009</c:v>
                </c:pt>
                <c:pt idx="97">
                  <c:v>1.2200000000000009</c:v>
                </c:pt>
                <c:pt idx="98">
                  <c:v>1.2300000000000009</c:v>
                </c:pt>
                <c:pt idx="99">
                  <c:v>1.2400000000000009</c:v>
                </c:pt>
                <c:pt idx="100">
                  <c:v>1.2500000000000009</c:v>
                </c:pt>
              </c:numCache>
            </c:numRef>
          </c:xVal>
          <c:yVal>
            <c:numRef>
              <c:f>'single material 2'!$H$111:$H$211</c:f>
              <c:numCache>
                <c:formatCode>General</c:formatCode>
                <c:ptCount val="101"/>
                <c:pt idx="0">
                  <c:v>-4.9000000000000004</c:v>
                </c:pt>
                <c:pt idx="1">
                  <c:v>-4.9000000000000004</c:v>
                </c:pt>
                <c:pt idx="2">
                  <c:v>-4.9000000000000004</c:v>
                </c:pt>
                <c:pt idx="3">
                  <c:v>-4.9000000000000004</c:v>
                </c:pt>
                <c:pt idx="4">
                  <c:v>-4.9000000000000004</c:v>
                </c:pt>
                <c:pt idx="5">
                  <c:v>-4.9000000000000004</c:v>
                </c:pt>
                <c:pt idx="6">
                  <c:v>-4.9000000000000004</c:v>
                </c:pt>
                <c:pt idx="7">
                  <c:v>-4.9000000000000004</c:v>
                </c:pt>
                <c:pt idx="8">
                  <c:v>-4.9000000000000004</c:v>
                </c:pt>
                <c:pt idx="9">
                  <c:v>-4.9000000000000004</c:v>
                </c:pt>
                <c:pt idx="10">
                  <c:v>-4.9000000000000004</c:v>
                </c:pt>
                <c:pt idx="11">
                  <c:v>-4.9000000000000004</c:v>
                </c:pt>
                <c:pt idx="12">
                  <c:v>-4.9000000000000004</c:v>
                </c:pt>
                <c:pt idx="13">
                  <c:v>-4.9000000000000004</c:v>
                </c:pt>
                <c:pt idx="14">
                  <c:v>-4.9000000000000004</c:v>
                </c:pt>
                <c:pt idx="15">
                  <c:v>-4.9000000000000004</c:v>
                </c:pt>
                <c:pt idx="16">
                  <c:v>-4.9000000000000004</c:v>
                </c:pt>
                <c:pt idx="17">
                  <c:v>-4.9000000000000004</c:v>
                </c:pt>
                <c:pt idx="18">
                  <c:v>-4.9000000000000004</c:v>
                </c:pt>
                <c:pt idx="19">
                  <c:v>-4.9000000000000004</c:v>
                </c:pt>
                <c:pt idx="20">
                  <c:v>-4.9000000000000004</c:v>
                </c:pt>
                <c:pt idx="21">
                  <c:v>-4.9000000000000004</c:v>
                </c:pt>
                <c:pt idx="22">
                  <c:v>-4.9000000000000004</c:v>
                </c:pt>
                <c:pt idx="23">
                  <c:v>-4.9000000000000004</c:v>
                </c:pt>
                <c:pt idx="24">
                  <c:v>-4.9000000000000004</c:v>
                </c:pt>
                <c:pt idx="25">
                  <c:v>-4.9000000000000004</c:v>
                </c:pt>
                <c:pt idx="26">
                  <c:v>-4.9000000000000004</c:v>
                </c:pt>
                <c:pt idx="27">
                  <c:v>-4.9000000000000004</c:v>
                </c:pt>
                <c:pt idx="28">
                  <c:v>-4.9000000000000004</c:v>
                </c:pt>
                <c:pt idx="29">
                  <c:v>-4.9000000000000004</c:v>
                </c:pt>
                <c:pt idx="30">
                  <c:v>-4.9000000000000004</c:v>
                </c:pt>
                <c:pt idx="31">
                  <c:v>-4.9000000000000004</c:v>
                </c:pt>
                <c:pt idx="32">
                  <c:v>-4.9000000000000004</c:v>
                </c:pt>
                <c:pt idx="33">
                  <c:v>-4.9000000000000004</c:v>
                </c:pt>
                <c:pt idx="34">
                  <c:v>-4.9000000000000004</c:v>
                </c:pt>
                <c:pt idx="35">
                  <c:v>-4.9000000000000004</c:v>
                </c:pt>
                <c:pt idx="36">
                  <c:v>-4.9000000000000004</c:v>
                </c:pt>
                <c:pt idx="37">
                  <c:v>-4.9000000000000004</c:v>
                </c:pt>
                <c:pt idx="38">
                  <c:v>-4.9000000000000004</c:v>
                </c:pt>
                <c:pt idx="39">
                  <c:v>-4.9000000000000004</c:v>
                </c:pt>
                <c:pt idx="40">
                  <c:v>-4.9000000000000004</c:v>
                </c:pt>
                <c:pt idx="41">
                  <c:v>-4.9000000000000004</c:v>
                </c:pt>
                <c:pt idx="42">
                  <c:v>-4.9000000000000004</c:v>
                </c:pt>
                <c:pt idx="43">
                  <c:v>-4.9000000000000004</c:v>
                </c:pt>
                <c:pt idx="44">
                  <c:v>-4.9000000000000004</c:v>
                </c:pt>
                <c:pt idx="45">
                  <c:v>-4.9000000000000004</c:v>
                </c:pt>
                <c:pt idx="46">
                  <c:v>-4.9000000000000004</c:v>
                </c:pt>
                <c:pt idx="47">
                  <c:v>-4.9000000000000004</c:v>
                </c:pt>
                <c:pt idx="48">
                  <c:v>-4.9000000000000004</c:v>
                </c:pt>
                <c:pt idx="49">
                  <c:v>-4.9000000000000004</c:v>
                </c:pt>
                <c:pt idx="50">
                  <c:v>-4.9000000000000004</c:v>
                </c:pt>
                <c:pt idx="51">
                  <c:v>-4.9000000000000004</c:v>
                </c:pt>
                <c:pt idx="52">
                  <c:v>-4.9000000000000004</c:v>
                </c:pt>
                <c:pt idx="53">
                  <c:v>-4.9000000000000004</c:v>
                </c:pt>
                <c:pt idx="54">
                  <c:v>-4.9000000000000004</c:v>
                </c:pt>
                <c:pt idx="55">
                  <c:v>-4.9000000000000004</c:v>
                </c:pt>
                <c:pt idx="56">
                  <c:v>-4.9000000000000004</c:v>
                </c:pt>
                <c:pt idx="57">
                  <c:v>-4.9000000000000004</c:v>
                </c:pt>
                <c:pt idx="58">
                  <c:v>-4.9000000000000004</c:v>
                </c:pt>
                <c:pt idx="59">
                  <c:v>-4.9000000000000004</c:v>
                </c:pt>
                <c:pt idx="60">
                  <c:v>-4.9000000000000004</c:v>
                </c:pt>
                <c:pt idx="61">
                  <c:v>-4.9000000000000004</c:v>
                </c:pt>
                <c:pt idx="62">
                  <c:v>-4.9000000000000004</c:v>
                </c:pt>
                <c:pt idx="63">
                  <c:v>-4.9000000000000004</c:v>
                </c:pt>
                <c:pt idx="64">
                  <c:v>-4.9000000000000004</c:v>
                </c:pt>
                <c:pt idx="65">
                  <c:v>-4.9000000000000004</c:v>
                </c:pt>
                <c:pt idx="66">
                  <c:v>-4.9000000000000004</c:v>
                </c:pt>
                <c:pt idx="67">
                  <c:v>-4.9000000000000004</c:v>
                </c:pt>
                <c:pt idx="68">
                  <c:v>-4.9000000000000004</c:v>
                </c:pt>
                <c:pt idx="69">
                  <c:v>-4.9000000000000004</c:v>
                </c:pt>
                <c:pt idx="70">
                  <c:v>-4.9000000000000004</c:v>
                </c:pt>
                <c:pt idx="71">
                  <c:v>-4.9000000000000004</c:v>
                </c:pt>
                <c:pt idx="72">
                  <c:v>-4.9000000000000004</c:v>
                </c:pt>
                <c:pt idx="73">
                  <c:v>-4.9000000000000004</c:v>
                </c:pt>
                <c:pt idx="74">
                  <c:v>-4.9000000000000004</c:v>
                </c:pt>
                <c:pt idx="75">
                  <c:v>-4.9000000000000004</c:v>
                </c:pt>
                <c:pt idx="76">
                  <c:v>-4.9000000000000004</c:v>
                </c:pt>
                <c:pt idx="77">
                  <c:v>-4.9000000000000004</c:v>
                </c:pt>
                <c:pt idx="78">
                  <c:v>-4.9000000000000004</c:v>
                </c:pt>
                <c:pt idx="79">
                  <c:v>-4.9000000000000004</c:v>
                </c:pt>
                <c:pt idx="80">
                  <c:v>-4.9000000000000004</c:v>
                </c:pt>
                <c:pt idx="81">
                  <c:v>-4.9000000000000004</c:v>
                </c:pt>
                <c:pt idx="82">
                  <c:v>-4.9000000000000004</c:v>
                </c:pt>
                <c:pt idx="83">
                  <c:v>-4.9000000000000004</c:v>
                </c:pt>
                <c:pt idx="84">
                  <c:v>-4.9000000000000004</c:v>
                </c:pt>
                <c:pt idx="85">
                  <c:v>-4.9000000000000004</c:v>
                </c:pt>
                <c:pt idx="86">
                  <c:v>-4.9000000000000004</c:v>
                </c:pt>
                <c:pt idx="87">
                  <c:v>-4.9000000000000004</c:v>
                </c:pt>
                <c:pt idx="88">
                  <c:v>-4.9000000000000004</c:v>
                </c:pt>
                <c:pt idx="89">
                  <c:v>-4.9000000000000004</c:v>
                </c:pt>
                <c:pt idx="90">
                  <c:v>-4.9000000000000004</c:v>
                </c:pt>
                <c:pt idx="91">
                  <c:v>-4.9000000000000004</c:v>
                </c:pt>
                <c:pt idx="92">
                  <c:v>-4.9000000000000004</c:v>
                </c:pt>
                <c:pt idx="93">
                  <c:v>-4.9000000000000004</c:v>
                </c:pt>
                <c:pt idx="94">
                  <c:v>-4.9000000000000004</c:v>
                </c:pt>
                <c:pt idx="95">
                  <c:v>-4.9000000000000004</c:v>
                </c:pt>
                <c:pt idx="96">
                  <c:v>-4.9000000000000004</c:v>
                </c:pt>
                <c:pt idx="97">
                  <c:v>-4.9000000000000004</c:v>
                </c:pt>
                <c:pt idx="98">
                  <c:v>-4.9000000000000004</c:v>
                </c:pt>
                <c:pt idx="99">
                  <c:v>-4.9000000000000004</c:v>
                </c:pt>
                <c:pt idx="100">
                  <c:v>-4.9000000000000004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'single material 2'!$L$3</c:f>
              <c:strCache>
                <c:ptCount val="1"/>
                <c:pt idx="0">
                  <c:v>Anode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'single material 2'!$L$317:$L$318</c:f>
              <c:numCache>
                <c:formatCode>General</c:formatCode>
                <c:ptCount val="2"/>
                <c:pt idx="0">
                  <c:v>1.25</c:v>
                </c:pt>
                <c:pt idx="1">
                  <c:v>1.5</c:v>
                </c:pt>
              </c:numCache>
            </c:numRef>
          </c:xVal>
          <c:yVal>
            <c:numRef>
              <c:f>'single material 2'!$M$317:$M$318</c:f>
              <c:numCache>
                <c:formatCode>General</c:formatCode>
                <c:ptCount val="2"/>
                <c:pt idx="0">
                  <c:v>-4</c:v>
                </c:pt>
                <c:pt idx="1">
                  <c:v>-4</c:v>
                </c:pt>
              </c:numCache>
            </c:numRef>
          </c:yVal>
          <c:smooth val="1"/>
        </c:ser>
        <c:ser>
          <c:idx val="4"/>
          <c:order val="4"/>
          <c:tx>
            <c:v>"quasi fermi electron"</c:v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'single material 2'!$G$317:$G$417</c:f>
              <c:numCache>
                <c:formatCode>General</c:formatCode>
                <c:ptCount val="101"/>
                <c:pt idx="0">
                  <c:v>0.25</c:v>
                </c:pt>
                <c:pt idx="1">
                  <c:v>0.26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0.29000000000000004</c:v>
                </c:pt>
                <c:pt idx="5">
                  <c:v>0.30000000000000004</c:v>
                </c:pt>
                <c:pt idx="6">
                  <c:v>0.31000000000000005</c:v>
                </c:pt>
                <c:pt idx="7">
                  <c:v>0.32000000000000006</c:v>
                </c:pt>
                <c:pt idx="8">
                  <c:v>0.33000000000000007</c:v>
                </c:pt>
                <c:pt idx="9">
                  <c:v>0.34000000000000008</c:v>
                </c:pt>
                <c:pt idx="10">
                  <c:v>0.35000000000000009</c:v>
                </c:pt>
                <c:pt idx="11">
                  <c:v>0.3600000000000001</c:v>
                </c:pt>
                <c:pt idx="12">
                  <c:v>0.37000000000000011</c:v>
                </c:pt>
                <c:pt idx="13">
                  <c:v>0.38000000000000012</c:v>
                </c:pt>
                <c:pt idx="14">
                  <c:v>0.39000000000000012</c:v>
                </c:pt>
                <c:pt idx="15">
                  <c:v>0.40000000000000013</c:v>
                </c:pt>
                <c:pt idx="16">
                  <c:v>0.41000000000000014</c:v>
                </c:pt>
                <c:pt idx="17">
                  <c:v>0.42000000000000015</c:v>
                </c:pt>
                <c:pt idx="18">
                  <c:v>0.43000000000000016</c:v>
                </c:pt>
                <c:pt idx="19">
                  <c:v>0.44000000000000017</c:v>
                </c:pt>
                <c:pt idx="20">
                  <c:v>0.45000000000000018</c:v>
                </c:pt>
                <c:pt idx="21">
                  <c:v>0.46000000000000019</c:v>
                </c:pt>
                <c:pt idx="22">
                  <c:v>0.4700000000000002</c:v>
                </c:pt>
                <c:pt idx="23">
                  <c:v>0.4800000000000002</c:v>
                </c:pt>
                <c:pt idx="24">
                  <c:v>0.49000000000000021</c:v>
                </c:pt>
                <c:pt idx="25">
                  <c:v>0.50000000000000022</c:v>
                </c:pt>
                <c:pt idx="26">
                  <c:v>0.51000000000000023</c:v>
                </c:pt>
                <c:pt idx="27">
                  <c:v>0.52000000000000024</c:v>
                </c:pt>
                <c:pt idx="28">
                  <c:v>0.53000000000000025</c:v>
                </c:pt>
                <c:pt idx="29">
                  <c:v>0.54000000000000026</c:v>
                </c:pt>
                <c:pt idx="30">
                  <c:v>0.55000000000000027</c:v>
                </c:pt>
                <c:pt idx="31">
                  <c:v>0.56000000000000028</c:v>
                </c:pt>
                <c:pt idx="32">
                  <c:v>0.57000000000000028</c:v>
                </c:pt>
                <c:pt idx="33">
                  <c:v>0.58000000000000029</c:v>
                </c:pt>
                <c:pt idx="34">
                  <c:v>0.5900000000000003</c:v>
                </c:pt>
                <c:pt idx="35">
                  <c:v>0.60000000000000031</c:v>
                </c:pt>
                <c:pt idx="36">
                  <c:v>0.61000000000000032</c:v>
                </c:pt>
                <c:pt idx="37">
                  <c:v>0.62000000000000033</c:v>
                </c:pt>
                <c:pt idx="38">
                  <c:v>0.63000000000000034</c:v>
                </c:pt>
                <c:pt idx="39">
                  <c:v>0.64000000000000035</c:v>
                </c:pt>
                <c:pt idx="40">
                  <c:v>0.65000000000000036</c:v>
                </c:pt>
                <c:pt idx="41">
                  <c:v>0.66000000000000036</c:v>
                </c:pt>
                <c:pt idx="42">
                  <c:v>0.67000000000000037</c:v>
                </c:pt>
                <c:pt idx="43">
                  <c:v>0.68000000000000038</c:v>
                </c:pt>
                <c:pt idx="44">
                  <c:v>0.69000000000000039</c:v>
                </c:pt>
                <c:pt idx="45">
                  <c:v>0.7000000000000004</c:v>
                </c:pt>
                <c:pt idx="46">
                  <c:v>0.71000000000000041</c:v>
                </c:pt>
                <c:pt idx="47">
                  <c:v>0.72000000000000042</c:v>
                </c:pt>
                <c:pt idx="48">
                  <c:v>0.73000000000000043</c:v>
                </c:pt>
                <c:pt idx="49">
                  <c:v>0.74000000000000044</c:v>
                </c:pt>
                <c:pt idx="50">
                  <c:v>0.75000000000000044</c:v>
                </c:pt>
                <c:pt idx="51">
                  <c:v>0.76000000000000045</c:v>
                </c:pt>
                <c:pt idx="52">
                  <c:v>0.77000000000000046</c:v>
                </c:pt>
                <c:pt idx="53">
                  <c:v>0.78000000000000047</c:v>
                </c:pt>
                <c:pt idx="54">
                  <c:v>0.79000000000000048</c:v>
                </c:pt>
                <c:pt idx="55">
                  <c:v>0.80000000000000049</c:v>
                </c:pt>
                <c:pt idx="56">
                  <c:v>0.8100000000000005</c:v>
                </c:pt>
                <c:pt idx="57">
                  <c:v>0.82000000000000051</c:v>
                </c:pt>
                <c:pt idx="58">
                  <c:v>0.83000000000000052</c:v>
                </c:pt>
                <c:pt idx="59">
                  <c:v>0.84000000000000052</c:v>
                </c:pt>
                <c:pt idx="60">
                  <c:v>0.85000000000000053</c:v>
                </c:pt>
                <c:pt idx="61">
                  <c:v>0.86000000000000054</c:v>
                </c:pt>
                <c:pt idx="62">
                  <c:v>0.87000000000000055</c:v>
                </c:pt>
                <c:pt idx="63">
                  <c:v>0.88000000000000056</c:v>
                </c:pt>
                <c:pt idx="64">
                  <c:v>0.89000000000000057</c:v>
                </c:pt>
                <c:pt idx="65">
                  <c:v>0.90000000000000058</c:v>
                </c:pt>
                <c:pt idx="66">
                  <c:v>0.91000000000000059</c:v>
                </c:pt>
                <c:pt idx="67">
                  <c:v>0.9200000000000006</c:v>
                </c:pt>
                <c:pt idx="68">
                  <c:v>0.9300000000000006</c:v>
                </c:pt>
                <c:pt idx="69">
                  <c:v>0.94000000000000061</c:v>
                </c:pt>
                <c:pt idx="70">
                  <c:v>0.95000000000000062</c:v>
                </c:pt>
                <c:pt idx="71">
                  <c:v>0.96000000000000063</c:v>
                </c:pt>
                <c:pt idx="72">
                  <c:v>0.97000000000000064</c:v>
                </c:pt>
                <c:pt idx="73">
                  <c:v>0.98000000000000065</c:v>
                </c:pt>
                <c:pt idx="74">
                  <c:v>0.99000000000000066</c:v>
                </c:pt>
                <c:pt idx="75">
                  <c:v>1.0000000000000007</c:v>
                </c:pt>
                <c:pt idx="76">
                  <c:v>1.0100000000000007</c:v>
                </c:pt>
                <c:pt idx="77">
                  <c:v>1.0200000000000007</c:v>
                </c:pt>
                <c:pt idx="78">
                  <c:v>1.0300000000000007</c:v>
                </c:pt>
                <c:pt idx="79">
                  <c:v>1.0400000000000007</c:v>
                </c:pt>
                <c:pt idx="80">
                  <c:v>1.0500000000000007</c:v>
                </c:pt>
                <c:pt idx="81">
                  <c:v>1.0600000000000007</c:v>
                </c:pt>
                <c:pt idx="82">
                  <c:v>1.0700000000000007</c:v>
                </c:pt>
                <c:pt idx="83">
                  <c:v>1.0800000000000007</c:v>
                </c:pt>
                <c:pt idx="84">
                  <c:v>1.0900000000000007</c:v>
                </c:pt>
                <c:pt idx="85">
                  <c:v>1.1000000000000008</c:v>
                </c:pt>
                <c:pt idx="86">
                  <c:v>1.1100000000000008</c:v>
                </c:pt>
                <c:pt idx="87">
                  <c:v>1.1200000000000008</c:v>
                </c:pt>
                <c:pt idx="88">
                  <c:v>1.1300000000000008</c:v>
                </c:pt>
                <c:pt idx="89">
                  <c:v>1.1400000000000008</c:v>
                </c:pt>
                <c:pt idx="90">
                  <c:v>1.1500000000000008</c:v>
                </c:pt>
                <c:pt idx="91">
                  <c:v>1.1600000000000008</c:v>
                </c:pt>
                <c:pt idx="92">
                  <c:v>1.1700000000000008</c:v>
                </c:pt>
                <c:pt idx="93">
                  <c:v>1.1800000000000008</c:v>
                </c:pt>
                <c:pt idx="94">
                  <c:v>1.1900000000000008</c:v>
                </c:pt>
                <c:pt idx="95">
                  <c:v>1.2000000000000008</c:v>
                </c:pt>
                <c:pt idx="96">
                  <c:v>1.2100000000000009</c:v>
                </c:pt>
                <c:pt idx="97">
                  <c:v>1.2200000000000009</c:v>
                </c:pt>
                <c:pt idx="98">
                  <c:v>1.2300000000000009</c:v>
                </c:pt>
                <c:pt idx="99">
                  <c:v>1.2400000000000009</c:v>
                </c:pt>
                <c:pt idx="100">
                  <c:v>1.2500000000000009</c:v>
                </c:pt>
              </c:numCache>
            </c:numRef>
          </c:xVal>
          <c:yVal>
            <c:numRef>
              <c:f>'single material 2'!$H$317:$H$417</c:f>
              <c:numCache>
                <c:formatCode>General</c:formatCode>
                <c:ptCount val="101"/>
                <c:pt idx="0">
                  <c:v>-3.8997025688128666</c:v>
                </c:pt>
                <c:pt idx="1">
                  <c:v>-3.8997025688128666</c:v>
                </c:pt>
                <c:pt idx="2">
                  <c:v>-3.8997025688128666</c:v>
                </c:pt>
                <c:pt idx="3">
                  <c:v>-3.8997025688128666</c:v>
                </c:pt>
                <c:pt idx="4">
                  <c:v>-3.8997025688128666</c:v>
                </c:pt>
                <c:pt idx="5">
                  <c:v>-3.8997025688128666</c:v>
                </c:pt>
                <c:pt idx="6">
                  <c:v>-3.8997025688128666</c:v>
                </c:pt>
                <c:pt idx="7">
                  <c:v>-3.8997025688128666</c:v>
                </c:pt>
                <c:pt idx="8">
                  <c:v>-3.8997025688128666</c:v>
                </c:pt>
                <c:pt idx="9">
                  <c:v>-3.8997025688128666</c:v>
                </c:pt>
                <c:pt idx="10">
                  <c:v>-3.8997025688128666</c:v>
                </c:pt>
                <c:pt idx="11">
                  <c:v>-3.8997025688128666</c:v>
                </c:pt>
                <c:pt idx="12">
                  <c:v>-3.8997025688128666</c:v>
                </c:pt>
                <c:pt idx="13">
                  <c:v>-3.8997025688128666</c:v>
                </c:pt>
                <c:pt idx="14">
                  <c:v>-3.8997025688128666</c:v>
                </c:pt>
                <c:pt idx="15">
                  <c:v>-3.8997025688128666</c:v>
                </c:pt>
                <c:pt idx="16">
                  <c:v>-3.8997025688128666</c:v>
                </c:pt>
                <c:pt idx="17">
                  <c:v>-3.8997025688128666</c:v>
                </c:pt>
                <c:pt idx="18">
                  <c:v>-3.8997025688128666</c:v>
                </c:pt>
                <c:pt idx="19">
                  <c:v>-3.8997025688128666</c:v>
                </c:pt>
                <c:pt idx="20">
                  <c:v>-3.8997025688128666</c:v>
                </c:pt>
                <c:pt idx="21">
                  <c:v>-3.8997025688128666</c:v>
                </c:pt>
                <c:pt idx="22">
                  <c:v>-3.8997025688128666</c:v>
                </c:pt>
                <c:pt idx="23">
                  <c:v>-3.8997025688128666</c:v>
                </c:pt>
                <c:pt idx="24">
                  <c:v>-3.8997025688128666</c:v>
                </c:pt>
                <c:pt idx="25">
                  <c:v>-3.8997025688128666</c:v>
                </c:pt>
                <c:pt idx="26">
                  <c:v>-3.8997025688128666</c:v>
                </c:pt>
                <c:pt idx="27">
                  <c:v>-3.8997025688128666</c:v>
                </c:pt>
                <c:pt idx="28">
                  <c:v>-3.8997025688128666</c:v>
                </c:pt>
                <c:pt idx="29">
                  <c:v>-3.8997025688128666</c:v>
                </c:pt>
                <c:pt idx="30">
                  <c:v>-3.8997025688128666</c:v>
                </c:pt>
                <c:pt idx="31">
                  <c:v>-3.8997025688128666</c:v>
                </c:pt>
                <c:pt idx="32">
                  <c:v>-3.8997025688128666</c:v>
                </c:pt>
                <c:pt idx="33">
                  <c:v>-3.8997025688128666</c:v>
                </c:pt>
                <c:pt idx="34">
                  <c:v>-3.8997025688128666</c:v>
                </c:pt>
                <c:pt idx="35">
                  <c:v>-3.8997025688128666</c:v>
                </c:pt>
                <c:pt idx="36">
                  <c:v>-3.8997025688128666</c:v>
                </c:pt>
                <c:pt idx="37">
                  <c:v>-3.8997025688128666</c:v>
                </c:pt>
                <c:pt idx="38">
                  <c:v>-3.8997025688128666</c:v>
                </c:pt>
                <c:pt idx="39">
                  <c:v>-3.8997025688128666</c:v>
                </c:pt>
                <c:pt idx="40">
                  <c:v>-3.8997025688128666</c:v>
                </c:pt>
                <c:pt idx="41">
                  <c:v>-3.8997025688128666</c:v>
                </c:pt>
                <c:pt idx="42">
                  <c:v>-3.8997025688128666</c:v>
                </c:pt>
                <c:pt idx="43">
                  <c:v>-3.8997025688128666</c:v>
                </c:pt>
                <c:pt idx="44">
                  <c:v>-3.8997025688128666</c:v>
                </c:pt>
                <c:pt idx="45">
                  <c:v>-3.8997025688128666</c:v>
                </c:pt>
                <c:pt idx="46">
                  <c:v>-3.8997025688128666</c:v>
                </c:pt>
                <c:pt idx="47">
                  <c:v>-3.8997025688128666</c:v>
                </c:pt>
                <c:pt idx="48">
                  <c:v>-3.8997025688128666</c:v>
                </c:pt>
                <c:pt idx="49">
                  <c:v>-3.8997025688128666</c:v>
                </c:pt>
                <c:pt idx="50">
                  <c:v>-3.8997025688128666</c:v>
                </c:pt>
                <c:pt idx="51">
                  <c:v>-3.8997025688128666</c:v>
                </c:pt>
                <c:pt idx="52">
                  <c:v>-3.8997025688128666</c:v>
                </c:pt>
                <c:pt idx="53">
                  <c:v>-3.8997025688128666</c:v>
                </c:pt>
                <c:pt idx="54">
                  <c:v>-3.8997025688128666</c:v>
                </c:pt>
                <c:pt idx="55">
                  <c:v>-3.8997025688128666</c:v>
                </c:pt>
                <c:pt idx="56">
                  <c:v>-3.8997025688128666</c:v>
                </c:pt>
                <c:pt idx="57">
                  <c:v>-3.8997025688128666</c:v>
                </c:pt>
                <c:pt idx="58">
                  <c:v>-3.8997025688128666</c:v>
                </c:pt>
                <c:pt idx="59">
                  <c:v>-3.8997025688128666</c:v>
                </c:pt>
                <c:pt idx="60">
                  <c:v>-3.8997025688128666</c:v>
                </c:pt>
                <c:pt idx="61">
                  <c:v>-3.8997025688128666</c:v>
                </c:pt>
                <c:pt idx="62">
                  <c:v>-3.8997025688128666</c:v>
                </c:pt>
                <c:pt idx="63">
                  <c:v>-3.8997025688128666</c:v>
                </c:pt>
                <c:pt idx="64">
                  <c:v>-3.8997025688128666</c:v>
                </c:pt>
                <c:pt idx="65">
                  <c:v>-3.8997025688128666</c:v>
                </c:pt>
                <c:pt idx="66">
                  <c:v>-3.8997025688128666</c:v>
                </c:pt>
                <c:pt idx="67">
                  <c:v>-3.8997025688128666</c:v>
                </c:pt>
                <c:pt idx="68">
                  <c:v>-3.8997025688128666</c:v>
                </c:pt>
                <c:pt idx="69">
                  <c:v>-3.8997025688128666</c:v>
                </c:pt>
                <c:pt idx="70">
                  <c:v>-3.8997025688128666</c:v>
                </c:pt>
                <c:pt idx="71">
                  <c:v>-3.8997025688128666</c:v>
                </c:pt>
                <c:pt idx="72">
                  <c:v>-3.8997025688128666</c:v>
                </c:pt>
                <c:pt idx="73">
                  <c:v>-3.8997025688128666</c:v>
                </c:pt>
                <c:pt idx="74">
                  <c:v>-3.8997025688128666</c:v>
                </c:pt>
                <c:pt idx="75">
                  <c:v>-3.8997025688128666</c:v>
                </c:pt>
                <c:pt idx="76">
                  <c:v>-3.8997025688128666</c:v>
                </c:pt>
                <c:pt idx="77">
                  <c:v>-3.8997025688128666</c:v>
                </c:pt>
                <c:pt idx="78">
                  <c:v>-3.8997025688128666</c:v>
                </c:pt>
                <c:pt idx="79">
                  <c:v>-3.8997025688128666</c:v>
                </c:pt>
                <c:pt idx="80">
                  <c:v>-3.8997025688128666</c:v>
                </c:pt>
                <c:pt idx="81">
                  <c:v>-3.8997025688128666</c:v>
                </c:pt>
                <c:pt idx="82">
                  <c:v>-3.8997025688128666</c:v>
                </c:pt>
                <c:pt idx="83">
                  <c:v>-3.8997025688128666</c:v>
                </c:pt>
                <c:pt idx="84">
                  <c:v>-3.8997025688128666</c:v>
                </c:pt>
                <c:pt idx="85">
                  <c:v>-3.8997025688128666</c:v>
                </c:pt>
                <c:pt idx="86">
                  <c:v>-3.8997025688128666</c:v>
                </c:pt>
                <c:pt idx="87">
                  <c:v>-3.8997025688128666</c:v>
                </c:pt>
                <c:pt idx="88">
                  <c:v>-3.8997025688128666</c:v>
                </c:pt>
                <c:pt idx="89">
                  <c:v>-3.8997025688128666</c:v>
                </c:pt>
                <c:pt idx="90">
                  <c:v>-3.8997025688128666</c:v>
                </c:pt>
                <c:pt idx="91">
                  <c:v>-3.8997025688128666</c:v>
                </c:pt>
                <c:pt idx="92">
                  <c:v>-3.8997025688128666</c:v>
                </c:pt>
                <c:pt idx="93">
                  <c:v>-3.8997025688128666</c:v>
                </c:pt>
                <c:pt idx="94">
                  <c:v>-3.8997025688128666</c:v>
                </c:pt>
                <c:pt idx="95">
                  <c:v>-3.8997025688128666</c:v>
                </c:pt>
                <c:pt idx="96">
                  <c:v>-3.8997025688128666</c:v>
                </c:pt>
                <c:pt idx="97">
                  <c:v>-3.8997025688128666</c:v>
                </c:pt>
                <c:pt idx="98">
                  <c:v>-3.8997025688128666</c:v>
                </c:pt>
                <c:pt idx="99">
                  <c:v>-3.8997025688128666</c:v>
                </c:pt>
                <c:pt idx="100">
                  <c:v>-3.8997025688128666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'single material 2'!$E$4</c:f>
              <c:strCache>
                <c:ptCount val="1"/>
                <c:pt idx="0">
                  <c:v>vacuum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'single material 2'!$B$214:$B$215</c:f>
              <c:numCache>
                <c:formatCode>General</c:formatCode>
                <c:ptCount val="2"/>
                <c:pt idx="0">
                  <c:v>0</c:v>
                </c:pt>
                <c:pt idx="1">
                  <c:v>0.25</c:v>
                </c:pt>
              </c:numCache>
            </c:numRef>
          </c:xVal>
          <c:yVal>
            <c:numRef>
              <c:f>'single material 2'!$C$214:$C$215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'single material 2'!$J$4</c:f>
              <c:strCache>
                <c:ptCount val="1"/>
                <c:pt idx="0">
                  <c:v>vacuum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'single material 2'!$G$214:$G$314</c:f>
              <c:numCache>
                <c:formatCode>General</c:formatCode>
                <c:ptCount val="101"/>
                <c:pt idx="0">
                  <c:v>0.25</c:v>
                </c:pt>
                <c:pt idx="1">
                  <c:v>0.26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0.29000000000000004</c:v>
                </c:pt>
                <c:pt idx="5">
                  <c:v>0.30000000000000004</c:v>
                </c:pt>
                <c:pt idx="6">
                  <c:v>0.31000000000000005</c:v>
                </c:pt>
                <c:pt idx="7">
                  <c:v>0.32000000000000006</c:v>
                </c:pt>
                <c:pt idx="8">
                  <c:v>0.33000000000000007</c:v>
                </c:pt>
                <c:pt idx="9">
                  <c:v>0.34000000000000008</c:v>
                </c:pt>
                <c:pt idx="10">
                  <c:v>0.35000000000000009</c:v>
                </c:pt>
                <c:pt idx="11">
                  <c:v>0.3600000000000001</c:v>
                </c:pt>
                <c:pt idx="12">
                  <c:v>0.37000000000000011</c:v>
                </c:pt>
                <c:pt idx="13">
                  <c:v>0.38000000000000012</c:v>
                </c:pt>
                <c:pt idx="14">
                  <c:v>0.39000000000000012</c:v>
                </c:pt>
                <c:pt idx="15">
                  <c:v>0.40000000000000013</c:v>
                </c:pt>
                <c:pt idx="16">
                  <c:v>0.41000000000000014</c:v>
                </c:pt>
                <c:pt idx="17">
                  <c:v>0.42000000000000015</c:v>
                </c:pt>
                <c:pt idx="18">
                  <c:v>0.43000000000000016</c:v>
                </c:pt>
                <c:pt idx="19">
                  <c:v>0.44000000000000017</c:v>
                </c:pt>
                <c:pt idx="20">
                  <c:v>0.45000000000000018</c:v>
                </c:pt>
                <c:pt idx="21">
                  <c:v>0.46000000000000019</c:v>
                </c:pt>
                <c:pt idx="22">
                  <c:v>0.4700000000000002</c:v>
                </c:pt>
                <c:pt idx="23">
                  <c:v>0.4800000000000002</c:v>
                </c:pt>
                <c:pt idx="24">
                  <c:v>0.49000000000000021</c:v>
                </c:pt>
                <c:pt idx="25">
                  <c:v>0.50000000000000022</c:v>
                </c:pt>
                <c:pt idx="26">
                  <c:v>0.51000000000000023</c:v>
                </c:pt>
                <c:pt idx="27">
                  <c:v>0.52000000000000024</c:v>
                </c:pt>
                <c:pt idx="28">
                  <c:v>0.53000000000000025</c:v>
                </c:pt>
                <c:pt idx="29">
                  <c:v>0.54000000000000026</c:v>
                </c:pt>
                <c:pt idx="30">
                  <c:v>0.55000000000000027</c:v>
                </c:pt>
                <c:pt idx="31">
                  <c:v>0.56000000000000028</c:v>
                </c:pt>
                <c:pt idx="32">
                  <c:v>0.57000000000000028</c:v>
                </c:pt>
                <c:pt idx="33">
                  <c:v>0.58000000000000029</c:v>
                </c:pt>
                <c:pt idx="34">
                  <c:v>0.5900000000000003</c:v>
                </c:pt>
                <c:pt idx="35">
                  <c:v>0.60000000000000031</c:v>
                </c:pt>
                <c:pt idx="36">
                  <c:v>0.61000000000000032</c:v>
                </c:pt>
                <c:pt idx="37">
                  <c:v>0.62000000000000033</c:v>
                </c:pt>
                <c:pt idx="38">
                  <c:v>0.63000000000000034</c:v>
                </c:pt>
                <c:pt idx="39">
                  <c:v>0.64000000000000035</c:v>
                </c:pt>
                <c:pt idx="40">
                  <c:v>0.65000000000000036</c:v>
                </c:pt>
                <c:pt idx="41">
                  <c:v>0.66000000000000036</c:v>
                </c:pt>
                <c:pt idx="42">
                  <c:v>0.67000000000000037</c:v>
                </c:pt>
                <c:pt idx="43">
                  <c:v>0.68000000000000038</c:v>
                </c:pt>
                <c:pt idx="44">
                  <c:v>0.69000000000000039</c:v>
                </c:pt>
                <c:pt idx="45">
                  <c:v>0.7000000000000004</c:v>
                </c:pt>
                <c:pt idx="46">
                  <c:v>0.71000000000000041</c:v>
                </c:pt>
                <c:pt idx="47">
                  <c:v>0.72000000000000042</c:v>
                </c:pt>
                <c:pt idx="48">
                  <c:v>0.73000000000000043</c:v>
                </c:pt>
                <c:pt idx="49">
                  <c:v>0.74000000000000044</c:v>
                </c:pt>
                <c:pt idx="50">
                  <c:v>0.75000000000000044</c:v>
                </c:pt>
                <c:pt idx="51">
                  <c:v>0.76000000000000045</c:v>
                </c:pt>
                <c:pt idx="52">
                  <c:v>0.77000000000000046</c:v>
                </c:pt>
                <c:pt idx="53">
                  <c:v>0.78000000000000047</c:v>
                </c:pt>
                <c:pt idx="54">
                  <c:v>0.79000000000000048</c:v>
                </c:pt>
                <c:pt idx="55">
                  <c:v>0.80000000000000049</c:v>
                </c:pt>
                <c:pt idx="56">
                  <c:v>0.8100000000000005</c:v>
                </c:pt>
                <c:pt idx="57">
                  <c:v>0.82000000000000051</c:v>
                </c:pt>
                <c:pt idx="58">
                  <c:v>0.83000000000000052</c:v>
                </c:pt>
                <c:pt idx="59">
                  <c:v>0.84000000000000052</c:v>
                </c:pt>
                <c:pt idx="60">
                  <c:v>0.85000000000000053</c:v>
                </c:pt>
                <c:pt idx="61">
                  <c:v>0.86000000000000054</c:v>
                </c:pt>
                <c:pt idx="62">
                  <c:v>0.87000000000000055</c:v>
                </c:pt>
                <c:pt idx="63">
                  <c:v>0.88000000000000056</c:v>
                </c:pt>
                <c:pt idx="64">
                  <c:v>0.89000000000000057</c:v>
                </c:pt>
                <c:pt idx="65">
                  <c:v>0.90000000000000058</c:v>
                </c:pt>
                <c:pt idx="66">
                  <c:v>0.91000000000000059</c:v>
                </c:pt>
                <c:pt idx="67">
                  <c:v>0.9200000000000006</c:v>
                </c:pt>
                <c:pt idx="68">
                  <c:v>0.9300000000000006</c:v>
                </c:pt>
                <c:pt idx="69">
                  <c:v>0.94000000000000061</c:v>
                </c:pt>
                <c:pt idx="70">
                  <c:v>0.95000000000000062</c:v>
                </c:pt>
                <c:pt idx="71">
                  <c:v>0.96000000000000063</c:v>
                </c:pt>
                <c:pt idx="72">
                  <c:v>0.97000000000000064</c:v>
                </c:pt>
                <c:pt idx="73">
                  <c:v>0.98000000000000065</c:v>
                </c:pt>
                <c:pt idx="74">
                  <c:v>0.99000000000000066</c:v>
                </c:pt>
                <c:pt idx="75">
                  <c:v>1.0000000000000007</c:v>
                </c:pt>
                <c:pt idx="76">
                  <c:v>1.0100000000000007</c:v>
                </c:pt>
                <c:pt idx="77">
                  <c:v>1.0200000000000007</c:v>
                </c:pt>
                <c:pt idx="78">
                  <c:v>1.0300000000000007</c:v>
                </c:pt>
                <c:pt idx="79">
                  <c:v>1.0400000000000007</c:v>
                </c:pt>
                <c:pt idx="80">
                  <c:v>1.0500000000000007</c:v>
                </c:pt>
                <c:pt idx="81">
                  <c:v>1.0600000000000007</c:v>
                </c:pt>
                <c:pt idx="82">
                  <c:v>1.0700000000000007</c:v>
                </c:pt>
                <c:pt idx="83">
                  <c:v>1.0800000000000007</c:v>
                </c:pt>
                <c:pt idx="84">
                  <c:v>1.0900000000000007</c:v>
                </c:pt>
                <c:pt idx="85">
                  <c:v>1.1000000000000008</c:v>
                </c:pt>
                <c:pt idx="86">
                  <c:v>1.1100000000000008</c:v>
                </c:pt>
                <c:pt idx="87">
                  <c:v>1.1200000000000008</c:v>
                </c:pt>
                <c:pt idx="88">
                  <c:v>1.1300000000000008</c:v>
                </c:pt>
                <c:pt idx="89">
                  <c:v>1.1400000000000008</c:v>
                </c:pt>
                <c:pt idx="90">
                  <c:v>1.1500000000000008</c:v>
                </c:pt>
                <c:pt idx="91">
                  <c:v>1.1600000000000008</c:v>
                </c:pt>
                <c:pt idx="92">
                  <c:v>1.1700000000000008</c:v>
                </c:pt>
                <c:pt idx="93">
                  <c:v>1.1800000000000008</c:v>
                </c:pt>
                <c:pt idx="94">
                  <c:v>1.1900000000000008</c:v>
                </c:pt>
                <c:pt idx="95">
                  <c:v>1.2000000000000008</c:v>
                </c:pt>
                <c:pt idx="96">
                  <c:v>1.2100000000000009</c:v>
                </c:pt>
                <c:pt idx="97">
                  <c:v>1.2200000000000009</c:v>
                </c:pt>
                <c:pt idx="98">
                  <c:v>1.2300000000000009</c:v>
                </c:pt>
                <c:pt idx="99">
                  <c:v>1.2400000000000009</c:v>
                </c:pt>
                <c:pt idx="100">
                  <c:v>1.2500000000000009</c:v>
                </c:pt>
              </c:numCache>
            </c:numRef>
          </c:xVal>
          <c:yVal>
            <c:numRef>
              <c:f>'single material 2'!$H$214:$H$314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'single material 2'!$O$4</c:f>
              <c:strCache>
                <c:ptCount val="1"/>
                <c:pt idx="0">
                  <c:v>vacuum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'single material 2'!$L$214:$L$215</c:f>
              <c:numCache>
                <c:formatCode>General</c:formatCode>
                <c:ptCount val="2"/>
                <c:pt idx="0">
                  <c:v>1.25</c:v>
                </c:pt>
                <c:pt idx="1">
                  <c:v>1.5</c:v>
                </c:pt>
              </c:numCache>
            </c:numRef>
          </c:xVal>
          <c:yVal>
            <c:numRef>
              <c:f>'single material 2'!$M$214:$M$215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'single material 2'!$F$420</c:f>
              <c:strCache>
                <c:ptCount val="1"/>
                <c:pt idx="0">
                  <c:v>hole quasi Ef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'single material 2'!$G$420:$G$520</c:f>
              <c:numCache>
                <c:formatCode>General</c:formatCode>
                <c:ptCount val="101"/>
                <c:pt idx="0">
                  <c:v>0.25</c:v>
                </c:pt>
                <c:pt idx="1">
                  <c:v>0.26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0.29000000000000004</c:v>
                </c:pt>
                <c:pt idx="5">
                  <c:v>0.30000000000000004</c:v>
                </c:pt>
                <c:pt idx="6">
                  <c:v>0.31000000000000005</c:v>
                </c:pt>
                <c:pt idx="7">
                  <c:v>0.32000000000000006</c:v>
                </c:pt>
                <c:pt idx="8">
                  <c:v>0.33000000000000007</c:v>
                </c:pt>
                <c:pt idx="9">
                  <c:v>0.34000000000000008</c:v>
                </c:pt>
                <c:pt idx="10">
                  <c:v>0.35000000000000009</c:v>
                </c:pt>
                <c:pt idx="11">
                  <c:v>0.3600000000000001</c:v>
                </c:pt>
                <c:pt idx="12">
                  <c:v>0.37000000000000011</c:v>
                </c:pt>
                <c:pt idx="13">
                  <c:v>0.38000000000000012</c:v>
                </c:pt>
                <c:pt idx="14">
                  <c:v>0.39000000000000012</c:v>
                </c:pt>
                <c:pt idx="15">
                  <c:v>0.40000000000000013</c:v>
                </c:pt>
                <c:pt idx="16">
                  <c:v>0.41000000000000014</c:v>
                </c:pt>
                <c:pt idx="17">
                  <c:v>0.42000000000000015</c:v>
                </c:pt>
                <c:pt idx="18">
                  <c:v>0.43000000000000016</c:v>
                </c:pt>
                <c:pt idx="19">
                  <c:v>0.44000000000000017</c:v>
                </c:pt>
                <c:pt idx="20">
                  <c:v>0.45000000000000018</c:v>
                </c:pt>
                <c:pt idx="21">
                  <c:v>0.46000000000000019</c:v>
                </c:pt>
                <c:pt idx="22">
                  <c:v>0.4700000000000002</c:v>
                </c:pt>
                <c:pt idx="23">
                  <c:v>0.4800000000000002</c:v>
                </c:pt>
                <c:pt idx="24">
                  <c:v>0.49000000000000021</c:v>
                </c:pt>
                <c:pt idx="25">
                  <c:v>0.50000000000000022</c:v>
                </c:pt>
                <c:pt idx="26">
                  <c:v>0.51000000000000023</c:v>
                </c:pt>
                <c:pt idx="27">
                  <c:v>0.52000000000000024</c:v>
                </c:pt>
                <c:pt idx="28">
                  <c:v>0.53000000000000025</c:v>
                </c:pt>
                <c:pt idx="29">
                  <c:v>0.54000000000000026</c:v>
                </c:pt>
                <c:pt idx="30">
                  <c:v>0.55000000000000027</c:v>
                </c:pt>
                <c:pt idx="31">
                  <c:v>0.56000000000000028</c:v>
                </c:pt>
                <c:pt idx="32">
                  <c:v>0.57000000000000028</c:v>
                </c:pt>
                <c:pt idx="33">
                  <c:v>0.58000000000000029</c:v>
                </c:pt>
                <c:pt idx="34">
                  <c:v>0.5900000000000003</c:v>
                </c:pt>
                <c:pt idx="35">
                  <c:v>0.60000000000000031</c:v>
                </c:pt>
                <c:pt idx="36">
                  <c:v>0.61000000000000032</c:v>
                </c:pt>
                <c:pt idx="37">
                  <c:v>0.62000000000000033</c:v>
                </c:pt>
                <c:pt idx="38">
                  <c:v>0.63000000000000034</c:v>
                </c:pt>
                <c:pt idx="39">
                  <c:v>0.64000000000000035</c:v>
                </c:pt>
                <c:pt idx="40">
                  <c:v>0.65000000000000036</c:v>
                </c:pt>
                <c:pt idx="41">
                  <c:v>0.66000000000000036</c:v>
                </c:pt>
                <c:pt idx="42">
                  <c:v>0.67000000000000037</c:v>
                </c:pt>
                <c:pt idx="43">
                  <c:v>0.68000000000000038</c:v>
                </c:pt>
                <c:pt idx="44">
                  <c:v>0.69000000000000039</c:v>
                </c:pt>
                <c:pt idx="45">
                  <c:v>0.7000000000000004</c:v>
                </c:pt>
                <c:pt idx="46">
                  <c:v>0.71000000000000041</c:v>
                </c:pt>
                <c:pt idx="47">
                  <c:v>0.72000000000000042</c:v>
                </c:pt>
                <c:pt idx="48">
                  <c:v>0.73000000000000043</c:v>
                </c:pt>
                <c:pt idx="49">
                  <c:v>0.74000000000000044</c:v>
                </c:pt>
                <c:pt idx="50">
                  <c:v>0.75000000000000044</c:v>
                </c:pt>
                <c:pt idx="51">
                  <c:v>0.76000000000000045</c:v>
                </c:pt>
                <c:pt idx="52">
                  <c:v>0.77000000000000046</c:v>
                </c:pt>
                <c:pt idx="53">
                  <c:v>0.78000000000000047</c:v>
                </c:pt>
                <c:pt idx="54">
                  <c:v>0.79000000000000048</c:v>
                </c:pt>
                <c:pt idx="55">
                  <c:v>0.80000000000000049</c:v>
                </c:pt>
                <c:pt idx="56">
                  <c:v>0.8100000000000005</c:v>
                </c:pt>
                <c:pt idx="57">
                  <c:v>0.82000000000000051</c:v>
                </c:pt>
                <c:pt idx="58">
                  <c:v>0.83000000000000052</c:v>
                </c:pt>
                <c:pt idx="59">
                  <c:v>0.84000000000000052</c:v>
                </c:pt>
                <c:pt idx="60">
                  <c:v>0.85000000000000053</c:v>
                </c:pt>
                <c:pt idx="61">
                  <c:v>0.86000000000000054</c:v>
                </c:pt>
                <c:pt idx="62">
                  <c:v>0.87000000000000055</c:v>
                </c:pt>
                <c:pt idx="63">
                  <c:v>0.88000000000000056</c:v>
                </c:pt>
                <c:pt idx="64">
                  <c:v>0.89000000000000057</c:v>
                </c:pt>
                <c:pt idx="65">
                  <c:v>0.90000000000000058</c:v>
                </c:pt>
                <c:pt idx="66">
                  <c:v>0.91000000000000059</c:v>
                </c:pt>
                <c:pt idx="67">
                  <c:v>0.9200000000000006</c:v>
                </c:pt>
                <c:pt idx="68">
                  <c:v>0.9300000000000006</c:v>
                </c:pt>
                <c:pt idx="69">
                  <c:v>0.94000000000000061</c:v>
                </c:pt>
                <c:pt idx="70">
                  <c:v>0.95000000000000062</c:v>
                </c:pt>
                <c:pt idx="71">
                  <c:v>0.96000000000000063</c:v>
                </c:pt>
                <c:pt idx="72">
                  <c:v>0.97000000000000064</c:v>
                </c:pt>
                <c:pt idx="73">
                  <c:v>0.98000000000000065</c:v>
                </c:pt>
                <c:pt idx="74">
                  <c:v>0.99000000000000066</c:v>
                </c:pt>
                <c:pt idx="75">
                  <c:v>1.0000000000000007</c:v>
                </c:pt>
                <c:pt idx="76">
                  <c:v>1.0100000000000007</c:v>
                </c:pt>
                <c:pt idx="77">
                  <c:v>1.0200000000000007</c:v>
                </c:pt>
                <c:pt idx="78">
                  <c:v>1.0300000000000007</c:v>
                </c:pt>
                <c:pt idx="79">
                  <c:v>1.0400000000000007</c:v>
                </c:pt>
                <c:pt idx="80">
                  <c:v>1.0500000000000007</c:v>
                </c:pt>
                <c:pt idx="81">
                  <c:v>1.0600000000000007</c:v>
                </c:pt>
                <c:pt idx="82">
                  <c:v>1.0700000000000007</c:v>
                </c:pt>
                <c:pt idx="83">
                  <c:v>1.0800000000000007</c:v>
                </c:pt>
                <c:pt idx="84">
                  <c:v>1.0900000000000007</c:v>
                </c:pt>
                <c:pt idx="85">
                  <c:v>1.1000000000000008</c:v>
                </c:pt>
                <c:pt idx="86">
                  <c:v>1.1100000000000008</c:v>
                </c:pt>
                <c:pt idx="87">
                  <c:v>1.1200000000000008</c:v>
                </c:pt>
                <c:pt idx="88">
                  <c:v>1.1300000000000008</c:v>
                </c:pt>
                <c:pt idx="89">
                  <c:v>1.1400000000000008</c:v>
                </c:pt>
                <c:pt idx="90">
                  <c:v>1.1500000000000008</c:v>
                </c:pt>
                <c:pt idx="91">
                  <c:v>1.1600000000000008</c:v>
                </c:pt>
                <c:pt idx="92">
                  <c:v>1.1700000000000008</c:v>
                </c:pt>
                <c:pt idx="93">
                  <c:v>1.1800000000000008</c:v>
                </c:pt>
                <c:pt idx="94">
                  <c:v>1.1900000000000008</c:v>
                </c:pt>
                <c:pt idx="95">
                  <c:v>1.2000000000000008</c:v>
                </c:pt>
                <c:pt idx="96">
                  <c:v>1.2100000000000009</c:v>
                </c:pt>
                <c:pt idx="97">
                  <c:v>1.2200000000000009</c:v>
                </c:pt>
                <c:pt idx="98">
                  <c:v>1.2300000000000009</c:v>
                </c:pt>
                <c:pt idx="99">
                  <c:v>1.2400000000000009</c:v>
                </c:pt>
                <c:pt idx="100">
                  <c:v>1.2500000000000009</c:v>
                </c:pt>
              </c:numCache>
            </c:numRef>
          </c:xVal>
          <c:yVal>
            <c:numRef>
              <c:f>'single material 2'!$H$420:$H$520</c:f>
              <c:numCache>
                <c:formatCode>General</c:formatCode>
                <c:ptCount val="101"/>
                <c:pt idx="0">
                  <c:v>-4.6998408108087615</c:v>
                </c:pt>
                <c:pt idx="1">
                  <c:v>-4.6998408108087615</c:v>
                </c:pt>
                <c:pt idx="2">
                  <c:v>-4.6998408108087615</c:v>
                </c:pt>
                <c:pt idx="3">
                  <c:v>-4.6998408108087615</c:v>
                </c:pt>
                <c:pt idx="4">
                  <c:v>-4.6998408108087615</c:v>
                </c:pt>
                <c:pt idx="5">
                  <c:v>-4.6998408108087615</c:v>
                </c:pt>
                <c:pt idx="6">
                  <c:v>-4.6998408108087615</c:v>
                </c:pt>
                <c:pt idx="7">
                  <c:v>-4.6998408108087615</c:v>
                </c:pt>
                <c:pt idx="8">
                  <c:v>-4.6998408108087615</c:v>
                </c:pt>
                <c:pt idx="9">
                  <c:v>-4.6998408108087615</c:v>
                </c:pt>
                <c:pt idx="10">
                  <c:v>-4.6998408108087615</c:v>
                </c:pt>
                <c:pt idx="11">
                  <c:v>-4.6998408108087615</c:v>
                </c:pt>
                <c:pt idx="12">
                  <c:v>-4.6998408108087615</c:v>
                </c:pt>
                <c:pt idx="13">
                  <c:v>-4.6998408108087615</c:v>
                </c:pt>
                <c:pt idx="14">
                  <c:v>-4.6998408108087615</c:v>
                </c:pt>
                <c:pt idx="15">
                  <c:v>-4.6998408108087615</c:v>
                </c:pt>
                <c:pt idx="16">
                  <c:v>-4.6998408108087615</c:v>
                </c:pt>
                <c:pt idx="17">
                  <c:v>-4.6998408108087615</c:v>
                </c:pt>
                <c:pt idx="18">
                  <c:v>-4.6998408108087615</c:v>
                </c:pt>
                <c:pt idx="19">
                  <c:v>-4.6998408108087615</c:v>
                </c:pt>
                <c:pt idx="20">
                  <c:v>-4.6998408108087615</c:v>
                </c:pt>
                <c:pt idx="21">
                  <c:v>-4.6998408108087615</c:v>
                </c:pt>
                <c:pt idx="22">
                  <c:v>-4.6998408108087615</c:v>
                </c:pt>
                <c:pt idx="23">
                  <c:v>-4.6998408108087615</c:v>
                </c:pt>
                <c:pt idx="24">
                  <c:v>-4.6998408108087615</c:v>
                </c:pt>
                <c:pt idx="25">
                  <c:v>-4.6998408108087615</c:v>
                </c:pt>
                <c:pt idx="26">
                  <c:v>-4.6998408108087615</c:v>
                </c:pt>
                <c:pt idx="27">
                  <c:v>-4.6998408108087615</c:v>
                </c:pt>
                <c:pt idx="28">
                  <c:v>-4.6998408108087615</c:v>
                </c:pt>
                <c:pt idx="29">
                  <c:v>-4.6998408108087615</c:v>
                </c:pt>
                <c:pt idx="30">
                  <c:v>-4.6998408108087615</c:v>
                </c:pt>
                <c:pt idx="31">
                  <c:v>-4.6998408108087615</c:v>
                </c:pt>
                <c:pt idx="32">
                  <c:v>-4.6998408108087615</c:v>
                </c:pt>
                <c:pt idx="33">
                  <c:v>-4.6998408108087615</c:v>
                </c:pt>
                <c:pt idx="34">
                  <c:v>-4.6998408108087615</c:v>
                </c:pt>
                <c:pt idx="35">
                  <c:v>-4.6998408108087615</c:v>
                </c:pt>
                <c:pt idx="36">
                  <c:v>-4.6998408108087615</c:v>
                </c:pt>
                <c:pt idx="37">
                  <c:v>-4.6998408108087615</c:v>
                </c:pt>
                <c:pt idx="38">
                  <c:v>-4.6998408108087615</c:v>
                </c:pt>
                <c:pt idx="39">
                  <c:v>-4.6998408108087615</c:v>
                </c:pt>
                <c:pt idx="40">
                  <c:v>-4.6998408108087615</c:v>
                </c:pt>
                <c:pt idx="41">
                  <c:v>-4.6998408108087615</c:v>
                </c:pt>
                <c:pt idx="42">
                  <c:v>-4.6998408108087615</c:v>
                </c:pt>
                <c:pt idx="43">
                  <c:v>-4.6998408108087615</c:v>
                </c:pt>
                <c:pt idx="44">
                  <c:v>-4.6998408108087615</c:v>
                </c:pt>
                <c:pt idx="45">
                  <c:v>-4.6998408108087615</c:v>
                </c:pt>
                <c:pt idx="46">
                  <c:v>-4.6998408108087615</c:v>
                </c:pt>
                <c:pt idx="47">
                  <c:v>-4.6998408108087615</c:v>
                </c:pt>
                <c:pt idx="48">
                  <c:v>-4.6998408108087615</c:v>
                </c:pt>
                <c:pt idx="49">
                  <c:v>-4.6998408108087615</c:v>
                </c:pt>
                <c:pt idx="50">
                  <c:v>-4.6998408108087615</c:v>
                </c:pt>
                <c:pt idx="51">
                  <c:v>-4.6998408108087615</c:v>
                </c:pt>
                <c:pt idx="52">
                  <c:v>-4.6998408108087615</c:v>
                </c:pt>
                <c:pt idx="53">
                  <c:v>-4.6998408108087615</c:v>
                </c:pt>
                <c:pt idx="54">
                  <c:v>-4.6998408108087615</c:v>
                </c:pt>
                <c:pt idx="55">
                  <c:v>-4.6998408108087615</c:v>
                </c:pt>
                <c:pt idx="56">
                  <c:v>-4.6998408108087615</c:v>
                </c:pt>
                <c:pt idx="57">
                  <c:v>-4.6998408108087615</c:v>
                </c:pt>
                <c:pt idx="58">
                  <c:v>-4.6998408108087615</c:v>
                </c:pt>
                <c:pt idx="59">
                  <c:v>-4.6998408108087615</c:v>
                </c:pt>
                <c:pt idx="60">
                  <c:v>-4.6998408108087615</c:v>
                </c:pt>
                <c:pt idx="61">
                  <c:v>-4.6998408108087615</c:v>
                </c:pt>
                <c:pt idx="62">
                  <c:v>-4.6998408108087615</c:v>
                </c:pt>
                <c:pt idx="63">
                  <c:v>-4.6998408108087615</c:v>
                </c:pt>
                <c:pt idx="64">
                  <c:v>-4.6998408108087615</c:v>
                </c:pt>
                <c:pt idx="65">
                  <c:v>-4.6998408108087615</c:v>
                </c:pt>
                <c:pt idx="66">
                  <c:v>-4.6998408108087615</c:v>
                </c:pt>
                <c:pt idx="67">
                  <c:v>-4.6998408108087615</c:v>
                </c:pt>
                <c:pt idx="68">
                  <c:v>-4.6998408108087615</c:v>
                </c:pt>
                <c:pt idx="69">
                  <c:v>-4.6998408108087615</c:v>
                </c:pt>
                <c:pt idx="70">
                  <c:v>-4.6998408108087615</c:v>
                </c:pt>
                <c:pt idx="71">
                  <c:v>-4.6998408108087615</c:v>
                </c:pt>
                <c:pt idx="72">
                  <c:v>-4.6998408108087615</c:v>
                </c:pt>
                <c:pt idx="73">
                  <c:v>-4.6998408108087615</c:v>
                </c:pt>
                <c:pt idx="74">
                  <c:v>-4.6998408108087615</c:v>
                </c:pt>
                <c:pt idx="75">
                  <c:v>-4.6998408108087615</c:v>
                </c:pt>
                <c:pt idx="76">
                  <c:v>-4.6998408108087615</c:v>
                </c:pt>
                <c:pt idx="77">
                  <c:v>-4.6998408108087615</c:v>
                </c:pt>
                <c:pt idx="78">
                  <c:v>-4.6998408108087615</c:v>
                </c:pt>
                <c:pt idx="79">
                  <c:v>-4.6998408108087615</c:v>
                </c:pt>
                <c:pt idx="80">
                  <c:v>-4.6998408108087615</c:v>
                </c:pt>
                <c:pt idx="81">
                  <c:v>-4.6998408108087615</c:v>
                </c:pt>
                <c:pt idx="82">
                  <c:v>-4.6998408108087615</c:v>
                </c:pt>
                <c:pt idx="83">
                  <c:v>-4.6998408108087615</c:v>
                </c:pt>
                <c:pt idx="84">
                  <c:v>-4.6998408108087615</c:v>
                </c:pt>
                <c:pt idx="85">
                  <c:v>-4.6998408108087615</c:v>
                </c:pt>
                <c:pt idx="86">
                  <c:v>-4.6998408108087615</c:v>
                </c:pt>
                <c:pt idx="87">
                  <c:v>-4.6998408108087615</c:v>
                </c:pt>
                <c:pt idx="88">
                  <c:v>-4.6998408108087615</c:v>
                </c:pt>
                <c:pt idx="89">
                  <c:v>-4.6998408108087615</c:v>
                </c:pt>
                <c:pt idx="90">
                  <c:v>-4.6998408108087615</c:v>
                </c:pt>
                <c:pt idx="91">
                  <c:v>-4.6998408108087615</c:v>
                </c:pt>
                <c:pt idx="92">
                  <c:v>-4.6998408108087615</c:v>
                </c:pt>
                <c:pt idx="93">
                  <c:v>-4.6998408108087615</c:v>
                </c:pt>
                <c:pt idx="94">
                  <c:v>-4.6998408108087615</c:v>
                </c:pt>
                <c:pt idx="95">
                  <c:v>-4.6998408108087615</c:v>
                </c:pt>
                <c:pt idx="96">
                  <c:v>-4.6998408108087615</c:v>
                </c:pt>
                <c:pt idx="97">
                  <c:v>-4.6998408108087615</c:v>
                </c:pt>
                <c:pt idx="98">
                  <c:v>-4.6998408108087615</c:v>
                </c:pt>
                <c:pt idx="99">
                  <c:v>-4.6998408108087615</c:v>
                </c:pt>
                <c:pt idx="100">
                  <c:v>-4.6998408108087615</c:v>
                </c:pt>
              </c:numCache>
            </c:numRef>
          </c:yVal>
          <c:smooth val="1"/>
        </c:ser>
        <c:ser>
          <c:idx val="9"/>
          <c:order val="9"/>
          <c:tx>
            <c:v>dipole 1</c:v>
          </c:tx>
          <c:spPr>
            <a:ln w="31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('single material 2'!$B$9,'single material 2'!$G$214)</c:f>
              <c:numCache>
                <c:formatCode>General</c:formatCode>
                <c:ptCount val="2"/>
                <c:pt idx="0">
                  <c:v>0.25</c:v>
                </c:pt>
                <c:pt idx="1">
                  <c:v>0.25</c:v>
                </c:pt>
              </c:numCache>
            </c:numRef>
          </c:xVal>
          <c:yVal>
            <c:numRef>
              <c:f>('single material 2'!$E$5,'single material 2'!$H$214)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1"/>
        </c:ser>
        <c:ser>
          <c:idx val="10"/>
          <c:order val="10"/>
          <c:tx>
            <c:v>dipole 2</c:v>
          </c:tx>
          <c:spPr>
            <a:ln w="31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('single material 2'!$G$314,'single material 2'!$L$8)</c:f>
              <c:numCache>
                <c:formatCode>General</c:formatCode>
                <c:ptCount val="2"/>
                <c:pt idx="0">
                  <c:v>1.2500000000000009</c:v>
                </c:pt>
                <c:pt idx="1">
                  <c:v>1.25</c:v>
                </c:pt>
              </c:numCache>
            </c:numRef>
          </c:xVal>
          <c:yVal>
            <c:numRef>
              <c:f>('single material 2'!$H$314,'single material 2'!$O$5)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0729088"/>
        <c:axId val="260729664"/>
      </c:scatterChart>
      <c:valAx>
        <c:axId val="260729088"/>
        <c:scaling>
          <c:orientation val="minMax"/>
          <c:max val="1.5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60729664"/>
        <c:crosses val="autoZero"/>
        <c:crossBetween val="midCat"/>
      </c:valAx>
      <c:valAx>
        <c:axId val="260729664"/>
        <c:scaling>
          <c:orientation val="minMax"/>
          <c:max val="-2.5"/>
          <c:min val="-6.5"/>
        </c:scaling>
        <c:delete val="1"/>
        <c:axPos val="l"/>
        <c:numFmt formatCode="General" sourceLinked="1"/>
        <c:majorTickMark val="out"/>
        <c:minorTickMark val="none"/>
        <c:tickLblPos val="nextTo"/>
        <c:crossAx val="2607290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13F8F-F5CC-4A0F-A3E0-B013F28BFC22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5C5F2-E5F8-486E-84D5-9AD9E51B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3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B6D846-3753-401D-B6F1-E584380FB624}" type="slidenum">
              <a:rPr lang="he-IL" smtClean="0"/>
              <a:pPr>
                <a:defRPr/>
              </a:pPr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962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צריך קבוע יותר גדול</a:t>
            </a:r>
            <a:r>
              <a:rPr lang="he-IL" baseline="0" dirty="0" smtClean="0"/>
              <a:t> – הגיוני כי הניידות גדלה.</a:t>
            </a:r>
          </a:p>
          <a:p>
            <a:r>
              <a:rPr lang="he-IL" baseline="0" dirty="0" smtClean="0"/>
              <a:t>אבל!!! מצד שני שינוי הניידות בלבד יביא לתוצאות הפוכות מאחר והגדלת הניידות מגדילה גם את יכולת האיסוף – וברגע שיכולת האיסוף גדלה כמות נושאי המטען האפקטיבית בהתקן קטנה ומנגנוני האיבוד נכנסים מאוחר יותר.</a:t>
            </a:r>
          </a:p>
          <a:p>
            <a:r>
              <a:rPr lang="he-IL" baseline="0" dirty="0" smtClean="0"/>
              <a:t>=&gt; יכול להיות שינוי תלוי מורפולוגיה בלבד.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B6D846-3753-401D-B6F1-E584380FB624}" type="slidenum">
              <a:rPr lang="he-IL" smtClean="0"/>
              <a:pPr>
                <a:defRPr/>
              </a:pPr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צריך קבוע יותר גדול</a:t>
            </a:r>
            <a:r>
              <a:rPr lang="he-IL" baseline="0" dirty="0" smtClean="0"/>
              <a:t> – הגיוני כי הניידות גדלה.</a:t>
            </a:r>
          </a:p>
          <a:p>
            <a:r>
              <a:rPr lang="he-IL" baseline="0" dirty="0" smtClean="0"/>
              <a:t>אבל!!! מצד שני שינוי הניידות בלבד יביא לתוצאות הפוכות מאחר והגדלת הניידות מגדילה גם את יכולת האיסוף – וברגע שיכולת האיסוף גדלה כמות נושאי המטען האפקטיבית בהתקן קטנה ומנגנוני האיבוד נכנסים מאוחר יותר.</a:t>
            </a:r>
          </a:p>
          <a:p>
            <a:r>
              <a:rPr lang="he-IL" baseline="0" dirty="0" smtClean="0"/>
              <a:t>=&gt; יכול להיות שינוי תלוי מורפולוגיה בלבד.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B6D846-3753-401D-B6F1-E584380FB624}" type="slidenum">
              <a:rPr lang="he-IL" smtClean="0"/>
              <a:pPr>
                <a:defRPr/>
              </a:pPr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5C5F2-E5F8-486E-84D5-9AD9E51B75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39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5C5F2-E5F8-486E-84D5-9AD9E51B75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39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5C5F2-E5F8-486E-84D5-9AD9E51B75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39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5C5F2-E5F8-486E-84D5-9AD9E51B75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3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19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DA499-CA36-4E1D-819F-D33F94136F9D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562F-CBC0-45BD-B366-5C76E61E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1FDB-CDB6-4314-8F64-008DED1B72C2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8A673-7634-45E9-B11F-70A748381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70238-16FF-4DAC-A832-677EE159209F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0AE1F-91DC-46F0-ABE1-E2E5797E8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2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19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5148C-0B1A-439A-A817-F7C8C469B753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9552-656F-457E-B58A-307F184A9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49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93AE2-212E-444D-80DA-4AB53009B930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EEC8C-8026-423B-A68B-65ED8612A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95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9001E-508A-49C6-930A-C427206EAF25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18F96-8AC0-4E7C-BF58-8D1396F66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04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37E07-7CCA-4452-97A2-F88D3FEC8B59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E951-973B-4554-B504-481CDC362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449C7-FD94-4823-84D3-004E584700F2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BFFDB-C6DC-479F-91F8-25BE262F7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31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6B24-6CDF-434E-AAA4-233B38A61305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89457-FC92-4DE9-930C-E0A7EEB82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18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8B43-8518-41C7-BB0A-5E41F659F536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6D8B7-72E9-411D-85FF-9634CA3B7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51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213F4-7F42-4D6D-8E53-6ADA4FEC239D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D356C-7986-40F5-8EB0-4A3126DA2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4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5FDF3-720C-4CEC-B42F-4EC26A2C86EA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B20EE-4B33-4BB3-ABAE-FAE0801D4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79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769F0-4F2E-41F7-8E6E-C9512BADCCAF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67F96-0922-4589-A90F-488BCD697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78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1B45C-A747-4318-9813-4C594ECCC45C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C0F7-FEF9-40AF-9BBD-86A38BB65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72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B7301-129A-471F-A20C-6A910B964D97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FC8-569E-4E5B-840E-4D4CE408D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436C-A74C-4FAC-A9C9-55B1228EA5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708-F816-4ED3-B77A-C04E22DE1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91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D98F-5C64-4552-BC86-A57C91BFA6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708-F816-4ED3-B77A-C04E22DE1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89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36CE-6D61-4AA6-B79B-9B407FA889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708-F816-4ED3-B77A-C04E22DE1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86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66902-4A75-4572-B373-A78133904E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708-F816-4ED3-B77A-C04E22DE1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2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64C3-AF76-4723-B82B-592C9014E0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708-F816-4ED3-B77A-C04E22DE1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64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5B2B-5BA9-4BD4-B881-84E6A4DA85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708-F816-4ED3-B77A-C04E22DE1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10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D6F2-EBE5-46FD-9551-E8AF5AF25C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708-F816-4ED3-B77A-C04E22DE1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4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FF8B-0432-4CAB-BABE-AB7D2DD09B38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4E9F-7F5E-4E9D-B3D7-E3D84C6C0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38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0D6B-B760-46BE-8826-720F0D4D5A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708-F816-4ED3-B77A-C04E22DE1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93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2A06-D731-4010-9273-63BCA36F28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708-F816-4ED3-B77A-C04E22DE1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05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53E9-B82E-4B0B-9CC7-03E2A6DA04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708-F816-4ED3-B77A-C04E22DE1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52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17DB-A7F4-46F1-88E1-0753101379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708-F816-4ED3-B77A-C04E22DE1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1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F5726-D1EE-4AD3-A249-4A9F7990F392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EE508-1EEF-4A5A-9C67-C13DE8AC0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6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A59E9-2A4C-4F43-98B2-ECE9F89504E7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1923C-5525-401E-BE6C-897E21B35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1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5678-BEE3-4F52-9EF8-87DEDE11736C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728B-E92F-4E72-89C5-32DDE4A46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5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F932D-20A1-49F0-A5AD-6F7895F4835E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0CED8-DFE2-4DCB-A008-7F1D9D74E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4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AECBB-6206-4902-AD59-AE2075FE35BF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95BAA-91E7-4C55-80A3-7EA984280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52EF-8F39-4802-8B30-DF0F92D40746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12FFD-78B2-46EF-B604-06C963C50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0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065BB6-7A85-485A-8DAE-BAD78FA52D1C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8F18BC-AEED-4A07-A0F9-0D96B5D3A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7895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19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00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F794A4-327F-44EC-B38E-22359D3B9D63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1578BB-D7C3-492A-AAEB-4A84041E5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19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74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C773-84BD-4EB3-8C28-7020501028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B7708-F816-4ED3-B77A-C04E22DE1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7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4.wmf"/><Relationship Id="rId4" Type="http://schemas.openxmlformats.org/officeDocument/2006/relationships/image" Target="../media/image31.jpeg"/><Relationship Id="rId9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26" Type="http://schemas.openxmlformats.org/officeDocument/2006/relationships/image" Target="../media/image37.wmf"/><Relationship Id="rId3" Type="http://schemas.openxmlformats.org/officeDocument/2006/relationships/image" Target="../media/image39.jpeg"/><Relationship Id="rId21" Type="http://schemas.openxmlformats.org/officeDocument/2006/relationships/oleObject" Target="../embeddings/oleObject22.bin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5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jpeg"/><Relationship Id="rId20" Type="http://schemas.openxmlformats.org/officeDocument/2006/relationships/image" Target="../media/image56.jpeg"/><Relationship Id="rId29" Type="http://schemas.openxmlformats.org/officeDocument/2006/relationships/image" Target="../media/image18.jpe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24" Type="http://schemas.openxmlformats.org/officeDocument/2006/relationships/image" Target="../media/image36.wmf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38.wmf"/><Relationship Id="rId10" Type="http://schemas.openxmlformats.org/officeDocument/2006/relationships/image" Target="../media/image46.jpeg"/><Relationship Id="rId19" Type="http://schemas.openxmlformats.org/officeDocument/2006/relationships/image" Target="../media/image55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Relationship Id="rId22" Type="http://schemas.openxmlformats.org/officeDocument/2006/relationships/image" Target="../media/image35.wmf"/><Relationship Id="rId27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2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3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4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7.png"/><Relationship Id="rId4" Type="http://schemas.openxmlformats.org/officeDocument/2006/relationships/image" Target="../media/image7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isorderedmatter.eu/2008/06/05/picture-story-how-do-organic-solar-cells-functio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71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gif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3"/>
          <p:cNvSpPr>
            <a:spLocks noGrp="1"/>
          </p:cNvSpPr>
          <p:nvPr>
            <p:ph type="ctrTitle"/>
          </p:nvPr>
        </p:nvSpPr>
        <p:spPr>
          <a:xfrm>
            <a:off x="250825" y="1357313"/>
            <a:ext cx="864235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Organic semiconductors</a:t>
            </a:r>
            <a:br>
              <a:rPr lang="en-US" dirty="0" smtClean="0"/>
            </a:br>
            <a:r>
              <a:rPr lang="en-US" dirty="0" smtClean="0"/>
              <a:t>Solar Cells &amp; Light Emitting Diodes</a:t>
            </a:r>
          </a:p>
        </p:txBody>
      </p:sp>
      <p:sp>
        <p:nvSpPr>
          <p:cNvPr id="154627" name="Subtitle 4"/>
          <p:cNvSpPr>
            <a:spLocks noGrp="1"/>
          </p:cNvSpPr>
          <p:nvPr>
            <p:ph type="subTitle" idx="1"/>
          </p:nvPr>
        </p:nvSpPr>
        <p:spPr>
          <a:xfrm>
            <a:off x="514350" y="3914775"/>
            <a:ext cx="7486650" cy="13716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Lior </a:t>
            </a:r>
            <a:r>
              <a:rPr lang="en-US" sz="2800" dirty="0" err="1">
                <a:solidFill>
                  <a:schemeClr val="tx1"/>
                </a:solidFill>
              </a:rPr>
              <a:t>Tzabari</a:t>
            </a:r>
            <a:r>
              <a:rPr lang="en-US" sz="2800" dirty="0">
                <a:solidFill>
                  <a:schemeClr val="tx1"/>
                </a:solidFill>
              </a:rPr>
              <a:t>, Dan </a:t>
            </a:r>
            <a:r>
              <a:rPr lang="en-US" sz="2800" dirty="0" smtClean="0">
                <a:solidFill>
                  <a:schemeClr val="tx1"/>
                </a:solidFill>
              </a:rPr>
              <a:t>Mendels, </a:t>
            </a:r>
            <a:r>
              <a:rPr lang="en-US" sz="2800" u="sng" dirty="0" smtClean="0">
                <a:solidFill>
                  <a:schemeClr val="tx1"/>
                </a:solidFill>
              </a:rPr>
              <a:t>Nir Tessler</a:t>
            </a:r>
          </a:p>
        </p:txBody>
      </p:sp>
      <p:sp>
        <p:nvSpPr>
          <p:cNvPr id="154628" name="Subtitle 4"/>
          <p:cNvSpPr txBox="1">
            <a:spLocks/>
          </p:cNvSpPr>
          <p:nvPr/>
        </p:nvSpPr>
        <p:spPr bwMode="auto">
          <a:xfrm>
            <a:off x="1285875" y="4883150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Nanoelectronic center, EE Dept., Technion</a:t>
            </a:r>
          </a:p>
        </p:txBody>
      </p:sp>
      <p:pic>
        <p:nvPicPr>
          <p:cNvPr id="34818" name="Picture 2" descr="C:\Users\Nir\Desktop\www.ee.technion.ac.i_mmqsx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48" y="5428828"/>
            <a:ext cx="1240532" cy="12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5539640" cy="44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538416" y="44624"/>
            <a:ext cx="7498080" cy="114300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Shockley-Read-Hall +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Langevin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/>
              <a:ea typeface="+mj-ea"/>
              <a:cs typeface="+mj-cs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53046"/>
              </p:ext>
            </p:extLst>
          </p:nvPr>
        </p:nvGraphicFramePr>
        <p:xfrm>
          <a:off x="5364088" y="1340768"/>
          <a:ext cx="3672408" cy="1368152"/>
        </p:xfrm>
        <a:graphic>
          <a:graphicData uri="http://schemas.openxmlformats.org/drawingml/2006/table">
            <a:tbl>
              <a:tblPr rtl="1"/>
              <a:tblGrid>
                <a:gridCol w="1126041"/>
                <a:gridCol w="1027832"/>
                <a:gridCol w="1518535"/>
              </a:tblGrid>
              <a:tr h="342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10min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4min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1.2e17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1.9e17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Calibri"/>
                          <a:ea typeface="Calibri"/>
                          <a:cs typeface="Arial"/>
                        </a:rPr>
                        <a:t>Nt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Arial"/>
                        </a:rPr>
                        <a:t>[1/cm</a:t>
                      </a:r>
                      <a:r>
                        <a:rPr lang="en-US" sz="1800" baseline="30000" dirty="0" smtClean="0"/>
                        <a:t>3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Arial"/>
                        </a:rPr>
                        <a:t>]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0.371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0.435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Calibri"/>
                          <a:ea typeface="Calibri"/>
                          <a:cs typeface="Arial"/>
                        </a:rPr>
                        <a:t>dEt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Arial"/>
                        </a:rPr>
                        <a:t>[</a:t>
                      </a:r>
                      <a:r>
                        <a:rPr lang="en-US" sz="1800" b="0" dirty="0" err="1" smtClean="0">
                          <a:latin typeface="Calibri"/>
                          <a:ea typeface="Calibri"/>
                          <a:cs typeface="Arial"/>
                        </a:rPr>
                        <a:t>eV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Arial"/>
                        </a:rPr>
                        <a:t>]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0.5e-12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0.5e-12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Arial"/>
                        </a:rPr>
                        <a:t>Kb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Arial"/>
                        </a:rPr>
                        <a:t>[cm</a:t>
                      </a:r>
                      <a:r>
                        <a:rPr lang="en-US" sz="1800" baseline="30000" dirty="0" smtClean="0"/>
                        <a:t>3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Arial"/>
                        </a:rPr>
                        <a:t>/sec]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2766824" y="2904352"/>
            <a:ext cx="2016224" cy="1098704"/>
            <a:chOff x="3419872" y="2843644"/>
            <a:chExt cx="2016224" cy="1098704"/>
          </a:xfrm>
        </p:grpSpPr>
        <p:sp>
          <p:nvSpPr>
            <p:cNvPr id="39" name="TextBox 38"/>
            <p:cNvSpPr txBox="1"/>
            <p:nvPr/>
          </p:nvSpPr>
          <p:spPr>
            <a:xfrm>
              <a:off x="4644008" y="284364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4 min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19872" y="3573016"/>
              <a:ext cx="1031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 w="1905"/>
                  <a:gradFill>
                    <a:gsLst>
                      <a:gs pos="0">
                        <a:srgbClr val="475A8D">
                          <a:shade val="20000"/>
                          <a:satMod val="200000"/>
                        </a:srgbClr>
                      </a:gs>
                      <a:gs pos="78000">
                        <a:srgbClr val="475A8D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475A8D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Arial" pitchFamily="34" charset="0"/>
                  <a:cs typeface="Arial" pitchFamily="34" charset="0"/>
                </a:rPr>
                <a:t>10 min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246348" y="4940901"/>
            <a:ext cx="1808508" cy="646331"/>
            <a:chOff x="1816561" y="4149080"/>
            <a:chExt cx="1808508" cy="646331"/>
          </a:xfrm>
        </p:grpSpPr>
        <p:sp>
          <p:nvSpPr>
            <p:cNvPr id="45" name="TextBox 44"/>
            <p:cNvSpPr txBox="1"/>
            <p:nvPr/>
          </p:nvSpPr>
          <p:spPr>
            <a:xfrm>
              <a:off x="1816561" y="4149080"/>
              <a:ext cx="1808508" cy="64633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   ,     -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Experiment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    ,    -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Model</a:t>
              </a: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909782" y="4255371"/>
              <a:ext cx="409188" cy="180000"/>
              <a:chOff x="2195736" y="3457299"/>
              <a:chExt cx="409188" cy="180000"/>
            </a:xfrm>
          </p:grpSpPr>
          <p:sp>
            <p:nvSpPr>
              <p:cNvPr id="50" name="Plus 49"/>
              <p:cNvSpPr/>
              <p:nvPr/>
            </p:nvSpPr>
            <p:spPr>
              <a:xfrm>
                <a:off x="2195736" y="3457299"/>
                <a:ext cx="180000" cy="180000"/>
              </a:xfrm>
              <a:prstGeom prst="mathPlus">
                <a:avLst/>
              </a:prstGeom>
              <a:solidFill>
                <a:srgbClr val="FF0000"/>
              </a:solidFill>
              <a:ln w="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 flipH="1" flipV="1">
                <a:off x="2483768" y="3480155"/>
                <a:ext cx="121156" cy="12240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949268" y="4653136"/>
              <a:ext cx="441400" cy="0"/>
              <a:chOff x="2330400" y="1700808"/>
              <a:chExt cx="441400" cy="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330400" y="1700808"/>
                <a:ext cx="153368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p:spPr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607002" y="1700808"/>
                <a:ext cx="164798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ysDot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p:spPr>
          </p:cxnSp>
        </p:grpSp>
      </p:grpSp>
      <p:sp>
        <p:nvSpPr>
          <p:cNvPr id="52" name="Rectangle 51"/>
          <p:cNvSpPr/>
          <p:nvPr/>
        </p:nvSpPr>
        <p:spPr>
          <a:xfrm>
            <a:off x="5939928" y="4869581"/>
            <a:ext cx="2376488" cy="1655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939928" y="4869581"/>
            <a:ext cx="237648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LUMO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939928" y="6309444"/>
            <a:ext cx="237648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HOMO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6011366" y="5373216"/>
            <a:ext cx="2160587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724128" y="5697463"/>
            <a:ext cx="27363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397028" y="5301208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Mid </a:t>
            </a:r>
          </a:p>
          <a:p>
            <a:r>
              <a:rPr lang="en-US" sz="2000" dirty="0" smtClean="0"/>
              <a:t>gap</a:t>
            </a:r>
            <a:endParaRPr lang="en-US" sz="2000" dirty="0"/>
          </a:p>
        </p:txBody>
      </p:sp>
      <p:sp>
        <p:nvSpPr>
          <p:cNvPr id="60" name="Rectangle 59"/>
          <p:cNvSpPr/>
          <p:nvPr/>
        </p:nvSpPr>
        <p:spPr>
          <a:xfrm>
            <a:off x="5292080" y="5373216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ysClr val="windowText" lastClr="000000"/>
                </a:solidFill>
                <a:latin typeface="Gill Sans MT"/>
              </a:rPr>
              <a:t>dEt</a:t>
            </a:r>
            <a:endParaRPr lang="en-US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5868144" y="5373216"/>
            <a:ext cx="0" cy="315118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44586" y="3076854"/>
            <a:ext cx="331178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1012580" y="1187624"/>
            <a:ext cx="3487412" cy="1305272"/>
          </a:xfrm>
          <a:prstGeom prst="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The dynamics of recombination at the interface is both </a:t>
            </a:r>
          </a:p>
          <a:p>
            <a:pPr algn="ctr"/>
            <a:r>
              <a:rPr lang="en-US" sz="2000" b="1" dirty="0" smtClean="0"/>
              <a:t>SRH and </a:t>
            </a:r>
            <a:r>
              <a:rPr lang="en-US" sz="2000" b="1" dirty="0" err="1" smtClean="0"/>
              <a:t>Langevin</a:t>
            </a:r>
            <a:endParaRPr lang="en-US" sz="2000" b="1" dirty="0"/>
          </a:p>
        </p:txBody>
      </p:sp>
      <p:pic>
        <p:nvPicPr>
          <p:cNvPr id="64" name="Picture 2" descr="https://encrypted-tbn0.gstatic.com/images?q=tbn:ANd9GcTagXAAbUFsRBJirTFfGp6sQbKHJ27Z9zhLDRj9d10cPUBxVnD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77" y="2492896"/>
            <a:ext cx="3376607" cy="252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ross 1"/>
          <p:cNvSpPr/>
          <p:nvPr/>
        </p:nvSpPr>
        <p:spPr>
          <a:xfrm>
            <a:off x="7380312" y="3422144"/>
            <a:ext cx="279428" cy="288032"/>
          </a:xfrm>
          <a:prstGeom prst="plus">
            <a:avLst>
              <a:gd name="adj" fmla="val 39162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48744" y="3241108"/>
            <a:ext cx="279428" cy="6515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1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-0.00695 -0.00469 -0.00718 -0.00886 -0.0088 C -0.01025 -0.01042 -0.01025 -0.0125 -0.01077 -0.01482 C -0.01059 -0.01644 -0.01059 -0.01782 -0.01042 -0.01944 C -0.01025 -0.0206 -0.00972 -0.02268 -0.00972 -0.02268 C -0.00903 -0.03078 -0.0092 -0.03611 -0.01459 -0.03958 C -0.01771 -0.04467 -0.02431 -0.04212 -0.02847 -0.04212 " pathEditMode="relative" ptsTypes="ffffff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 animBg="1"/>
      <p:bldP spid="2" grpId="1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1753170" y="-243408"/>
            <a:ext cx="7499350" cy="11430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Exciton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Polaron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 Recombination</a:t>
            </a:r>
            <a:endParaRPr kumimoji="0" lang="he-IL" sz="43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Gill Sans MT"/>
              <a:ea typeface="+mj-ea"/>
              <a:cs typeface="Arial"/>
            </a:endParaRPr>
          </a:p>
        </p:txBody>
      </p:sp>
      <p:pic>
        <p:nvPicPr>
          <p:cNvPr id="28" name="Picture 2" descr="polaron-pair-exciton-excipl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186" y="1340768"/>
            <a:ext cx="3507854" cy="3533838"/>
          </a:xfrm>
          <a:prstGeom prst="rect">
            <a:avLst/>
          </a:prstGeom>
          <a:noFill/>
        </p:spPr>
      </p:pic>
      <p:cxnSp>
        <p:nvCxnSpPr>
          <p:cNvPr id="29" name="Straight Arrow Connector 28"/>
          <p:cNvCxnSpPr/>
          <p:nvPr/>
        </p:nvCxnSpPr>
        <p:spPr>
          <a:xfrm flipH="1">
            <a:off x="3777327" y="3247701"/>
            <a:ext cx="72008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</p:cxnSp>
      <p:cxnSp>
        <p:nvCxnSpPr>
          <p:cNvPr id="30" name="Straight Arrow Connector 29"/>
          <p:cNvCxnSpPr/>
          <p:nvPr/>
        </p:nvCxnSpPr>
        <p:spPr>
          <a:xfrm flipV="1">
            <a:off x="3610161" y="3501008"/>
            <a:ext cx="144016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</p:cxnSp>
      <p:sp>
        <p:nvSpPr>
          <p:cNvPr id="31" name="Rectangle 30"/>
          <p:cNvSpPr/>
          <p:nvPr/>
        </p:nvSpPr>
        <p:spPr>
          <a:xfrm>
            <a:off x="3610161" y="2780928"/>
            <a:ext cx="720080" cy="574785"/>
          </a:xfrm>
          <a:prstGeom prst="rect">
            <a:avLst/>
          </a:prstGeom>
          <a:solidFill>
            <a:srgbClr val="475A8D">
              <a:lumMod val="60000"/>
              <a:lumOff val="40000"/>
            </a:srgbClr>
          </a:solidFill>
          <a:ln w="25400" cap="flat" cmpd="sng" algn="ctr">
            <a:solidFill>
              <a:srgbClr val="475A8D">
                <a:lumMod val="60000"/>
                <a:lumOff val="40000"/>
              </a:srgbClr>
            </a:solidFill>
            <a:prstDash val="solid"/>
          </a:ln>
          <a:effectLst>
            <a:glow rad="228600">
              <a:srgbClr val="FEB80A">
                <a:satMod val="175000"/>
                <a:alpha val="40000"/>
              </a:srgbClr>
            </a:glow>
            <a:softEdge rad="63500"/>
          </a:effectLst>
        </p:spPr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79512" y="5301208"/>
            <a:ext cx="89644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M. Pope and C. E. </a:t>
            </a:r>
            <a:r>
              <a:rPr lang="en-US" dirty="0" err="1"/>
              <a:t>Swenberg</a:t>
            </a:r>
            <a:r>
              <a:rPr lang="en-US" dirty="0"/>
              <a:t>, </a:t>
            </a:r>
            <a:r>
              <a:rPr lang="en-US" i="1" dirty="0"/>
              <a:t>Electronic Processes in Organic Crystals</a:t>
            </a:r>
            <a:r>
              <a:rPr lang="en-US" dirty="0" smtClean="0"/>
              <a:t>., </a:t>
            </a:r>
            <a:r>
              <a:rPr lang="en-US" dirty="0"/>
              <a:t>1982.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A. J</a:t>
            </a:r>
            <a:r>
              <a:rPr lang="en-US" dirty="0"/>
              <a:t>. Ferguson, e</a:t>
            </a:r>
            <a:r>
              <a:rPr lang="en-US" dirty="0" smtClean="0"/>
              <a:t>t. al., </a:t>
            </a:r>
            <a:r>
              <a:rPr lang="en-US" i="1" dirty="0" smtClean="0"/>
              <a:t>J </a:t>
            </a:r>
            <a:r>
              <a:rPr lang="en-US" i="1" dirty="0" err="1" smtClean="0"/>
              <a:t>Phys</a:t>
            </a:r>
            <a:r>
              <a:rPr lang="en-US" i="1" dirty="0" smtClean="0"/>
              <a:t> </a:t>
            </a:r>
            <a:r>
              <a:rPr lang="en-US" i="1" dirty="0" err="1" smtClean="0"/>
              <a:t>Chem</a:t>
            </a:r>
            <a:r>
              <a:rPr lang="en-US" i="1" dirty="0" smtClean="0"/>
              <a:t> </a:t>
            </a:r>
            <a:r>
              <a:rPr lang="en-US" i="1" dirty="0"/>
              <a:t>C, </a:t>
            </a:r>
            <a:r>
              <a:rPr lang="en-US" dirty="0"/>
              <a:t>vol. 112, pp. 9865-9871</a:t>
            </a:r>
            <a:r>
              <a:rPr lang="en-US" dirty="0" smtClean="0"/>
              <a:t>, 2008   (</a:t>
            </a:r>
            <a:r>
              <a:rPr lang="en-US" dirty="0" err="1" smtClean="0"/>
              <a:t>Kep</a:t>
            </a:r>
            <a:r>
              <a:rPr lang="en-US" dirty="0" smtClean="0"/>
              <a:t>=3e-8)</a:t>
            </a:r>
          </a:p>
          <a:p>
            <a:pPr>
              <a:lnSpc>
                <a:spcPct val="150000"/>
              </a:lnSpc>
            </a:pPr>
            <a:r>
              <a:rPr lang="en-US" dirty="0"/>
              <a:t>J. M. </a:t>
            </a:r>
            <a:r>
              <a:rPr lang="en-US" dirty="0" err="1"/>
              <a:t>Hodgkiss</a:t>
            </a:r>
            <a:r>
              <a:rPr lang="en-US" dirty="0"/>
              <a:t>, </a:t>
            </a:r>
            <a:r>
              <a:rPr lang="en-US" dirty="0" smtClean="0"/>
              <a:t>et. al., </a:t>
            </a:r>
            <a:r>
              <a:rPr lang="en-US" i="1" dirty="0" smtClean="0"/>
              <a:t>Advanced </a:t>
            </a:r>
            <a:r>
              <a:rPr lang="en-US" i="1" dirty="0"/>
              <a:t>Functional Materials, </a:t>
            </a:r>
            <a:r>
              <a:rPr lang="en-US" dirty="0"/>
              <a:t>vol. 22, </a:t>
            </a:r>
            <a:r>
              <a:rPr lang="en-US" dirty="0" smtClean="0"/>
              <a:t>p. 1567, </a:t>
            </a:r>
            <a:r>
              <a:rPr lang="en-US" dirty="0"/>
              <a:t>2012</a:t>
            </a:r>
            <a:r>
              <a:rPr lang="en-US" dirty="0" smtClean="0"/>
              <a:t>. </a:t>
            </a:r>
            <a:r>
              <a:rPr lang="en-US" dirty="0"/>
              <a:t>(</a:t>
            </a:r>
            <a:r>
              <a:rPr lang="en-US" dirty="0" err="1" smtClean="0"/>
              <a:t>Kep</a:t>
            </a:r>
            <a:r>
              <a:rPr lang="en-US" dirty="0" smtClean="0"/>
              <a:t>=1e-8</a:t>
            </a:r>
            <a:r>
              <a:rPr lang="en-US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2080" y="1916832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Neutrally excited molecule (exciton) may transfer its energy to a charged molecule (electron, hole, ion).</a:t>
            </a:r>
          </a:p>
          <a:p>
            <a:r>
              <a:rPr lang="en-US" dirty="0" smtClean="0"/>
              <a:t>As in any energy transfer it requires overlap between the exciton emission spectrum and the “ion” absorption spectrum.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7452320" y="6351711"/>
            <a:ext cx="1008112" cy="4616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7171908" y="3163828"/>
            <a:ext cx="1872208" cy="31764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6588224" y="5949280"/>
            <a:ext cx="1008112" cy="46166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753170" y="-243408"/>
            <a:ext cx="7499350" cy="11430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Exciton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Polaron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 Recombination</a:t>
            </a:r>
            <a:endParaRPr kumimoji="0" lang="he-IL" sz="43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Gill Sans MT"/>
              <a:ea typeface="+mj-ea"/>
              <a:cs typeface="Arial"/>
            </a:endParaRPr>
          </a:p>
        </p:txBody>
      </p:sp>
      <p:sp>
        <p:nvSpPr>
          <p:cNvPr id="32" name="Content Placeholder 6"/>
          <p:cNvSpPr txBox="1">
            <a:spLocks/>
          </p:cNvSpPr>
          <p:nvPr/>
        </p:nvSpPr>
        <p:spPr>
          <a:xfrm>
            <a:off x="6012160" y="3645394"/>
            <a:ext cx="3024336" cy="2231878"/>
          </a:xfrm>
          <a:prstGeom prst="rect">
            <a:avLst/>
          </a:prstGeom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3891A7"/>
              </a:buClr>
            </a:pPr>
            <a:r>
              <a:rPr lang="en-US" sz="1600" b="1" dirty="0" err="1" smtClean="0">
                <a:solidFill>
                  <a:prstClr val="black"/>
                </a:solidFill>
                <a:latin typeface="Gill Sans MT"/>
              </a:rPr>
              <a:t>Nt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 – Density of traps.</a:t>
            </a:r>
          </a:p>
          <a:p>
            <a:pPr>
              <a:buClr>
                <a:srgbClr val="3891A7"/>
              </a:buClr>
            </a:pPr>
            <a:r>
              <a:rPr lang="en-US" sz="1600" b="1" dirty="0" err="1" smtClean="0">
                <a:solidFill>
                  <a:prstClr val="black"/>
                </a:solidFill>
                <a:latin typeface="Gill Sans MT"/>
              </a:rPr>
              <a:t>dEt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 - trap depth with respect to the mid-gap level.</a:t>
            </a:r>
          </a:p>
          <a:p>
            <a:pPr>
              <a:buClr>
                <a:srgbClr val="3891A7"/>
              </a:buClr>
            </a:pPr>
            <a:r>
              <a:rPr lang="en-US" sz="1600" b="1" dirty="0" err="1" smtClean="0">
                <a:solidFill>
                  <a:prstClr val="black"/>
                </a:solidFill>
                <a:latin typeface="Gill Sans MT"/>
              </a:rPr>
              <a:t>Kep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 – </a:t>
            </a:r>
            <a:r>
              <a:rPr lang="en-US" sz="1600" dirty="0" err="1" smtClean="0">
                <a:solidFill>
                  <a:prstClr val="black"/>
                </a:solidFill>
                <a:latin typeface="Gill Sans MT"/>
              </a:rPr>
              <a:t>Exciton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Gill Sans MT"/>
              </a:rPr>
              <a:t>polaron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 recombination rate.</a:t>
            </a:r>
          </a:p>
          <a:p>
            <a:pPr>
              <a:buClr>
                <a:srgbClr val="3891A7"/>
              </a:buClr>
            </a:pPr>
            <a:r>
              <a:rPr lang="en-US" sz="1600" b="1" dirty="0" err="1" smtClean="0">
                <a:solidFill>
                  <a:prstClr val="black"/>
                </a:solidFill>
                <a:latin typeface="Gill Sans MT"/>
              </a:rPr>
              <a:t>Kd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– dissociation rate</a:t>
            </a:r>
            <a:br>
              <a:rPr lang="en-US" sz="1600" dirty="0" smtClean="0">
                <a:solidFill>
                  <a:prstClr val="black"/>
                </a:solidFill>
                <a:latin typeface="Gill Sans MT"/>
              </a:rPr>
            </a:b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       1e9-1e10 [1/sec] </a:t>
            </a:r>
            <a:endParaRPr lang="he-IL" sz="1600" dirty="0">
              <a:solidFill>
                <a:prstClr val="black"/>
              </a:solidFill>
              <a:latin typeface="Gill Sans MT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945360"/>
              </p:ext>
            </p:extLst>
          </p:nvPr>
        </p:nvGraphicFramePr>
        <p:xfrm>
          <a:off x="5711781" y="2060848"/>
          <a:ext cx="4476843" cy="1440160"/>
        </p:xfrm>
        <a:graphic>
          <a:graphicData uri="http://schemas.openxmlformats.org/drawingml/2006/table">
            <a:tbl>
              <a:tblPr rtl="1"/>
              <a:tblGrid>
                <a:gridCol w="1083553"/>
                <a:gridCol w="989985"/>
                <a:gridCol w="970085"/>
                <a:gridCol w="1433220"/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Arial"/>
                        </a:rPr>
                        <a:t>Sensitivity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10min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4min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1.05e17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1.9e17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Calibri"/>
                          <a:ea typeface="Calibri"/>
                          <a:cs typeface="Arial"/>
                        </a:rPr>
                        <a:t>Nt</a:t>
                      </a:r>
                      <a:r>
                        <a:rPr lang="en-US" sz="1600" b="1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[1/cm^3]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0.015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0.365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0.435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Calibri"/>
                          <a:ea typeface="Calibri"/>
                          <a:cs typeface="Arial"/>
                        </a:rPr>
                        <a:t>dEt</a:t>
                      </a:r>
                      <a:r>
                        <a:rPr lang="en-US" sz="1600" b="1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[</a:t>
                      </a:r>
                      <a:r>
                        <a:rPr lang="en-US" sz="1600" b="0" dirty="0" err="1" smtClean="0">
                          <a:latin typeface="Calibri"/>
                          <a:ea typeface="Calibri"/>
                          <a:cs typeface="Arial"/>
                        </a:rPr>
                        <a:t>eV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]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1.08e-8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1.6e-8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1.6e-8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Calibri"/>
                          <a:ea typeface="Calibri"/>
                          <a:cs typeface="Arial"/>
                        </a:rPr>
                        <a:t>Kep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[cm^3/sec]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431388"/>
              </p:ext>
            </p:extLst>
          </p:nvPr>
        </p:nvGraphicFramePr>
        <p:xfrm>
          <a:off x="2914650" y="930275"/>
          <a:ext cx="417988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8" name="Equation" r:id="rId3" imgW="2679480" imgH="507960" progId="Equation.DSMT4">
                  <p:embed/>
                </p:oleObj>
              </mc:Choice>
              <mc:Fallback>
                <p:oleObj name="Equation" r:id="rId3" imgW="26794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930275"/>
                        <a:ext cx="4179888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Explosion 2 35"/>
          <p:cNvSpPr/>
          <p:nvPr/>
        </p:nvSpPr>
        <p:spPr>
          <a:xfrm rot="3436865">
            <a:off x="4850757" y="430603"/>
            <a:ext cx="1589306" cy="1904887"/>
          </a:xfrm>
          <a:prstGeom prst="irregularSeal2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" y="1700213"/>
            <a:ext cx="5329238" cy="4176712"/>
            <a:chOff x="190500" y="1700213"/>
            <a:chExt cx="5329238" cy="4176712"/>
          </a:xfrm>
        </p:grpSpPr>
        <p:grpSp>
          <p:nvGrpSpPr>
            <p:cNvPr id="41" name="Group 40"/>
            <p:cNvGrpSpPr/>
            <p:nvPr/>
          </p:nvGrpSpPr>
          <p:grpSpPr>
            <a:xfrm>
              <a:off x="190500" y="1700213"/>
              <a:ext cx="5329238" cy="4176712"/>
              <a:chOff x="1542837" y="1028016"/>
              <a:chExt cx="6056294" cy="4800885"/>
            </a:xfrm>
          </p:grpSpPr>
          <p:graphicFrame>
            <p:nvGraphicFramePr>
              <p:cNvPr id="52" name="Object 5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56098425"/>
                  </p:ext>
                </p:extLst>
              </p:nvPr>
            </p:nvGraphicFramePr>
            <p:xfrm>
              <a:off x="1542837" y="1028016"/>
              <a:ext cx="6056294" cy="48008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49" name="KGPlot" r:id="rId5" imgW="6057720" imgH="4800600" progId="KGraph_Plot">
                      <p:embed/>
                    </p:oleObj>
                  </mc:Choice>
                  <mc:Fallback>
                    <p:oleObj name="KGPlot" r:id="rId5" imgW="6057720" imgH="4800600" progId="KGraph_Plot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542837" y="1028016"/>
                            <a:ext cx="6056294" cy="480088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4" name="TextBox 53"/>
              <p:cNvSpPr txBox="1"/>
              <p:nvPr/>
            </p:nvSpPr>
            <p:spPr>
              <a:xfrm>
                <a:off x="5436096" y="1772816"/>
                <a:ext cx="14472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4 minutes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628800" y="3399383"/>
                <a:ext cx="16027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70C0"/>
                    </a:solidFill>
                  </a:rPr>
                  <a:t>10 minutes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flipV="1">
                <a:off x="4489165" y="2926676"/>
                <a:ext cx="801373" cy="546447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H="1">
                <a:off x="5666868" y="2190237"/>
                <a:ext cx="507604" cy="38542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1622155" y="4294837"/>
              <a:ext cx="1808508" cy="646331"/>
              <a:chOff x="1816561" y="4149080"/>
              <a:chExt cx="1808508" cy="646331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1816561" y="4149080"/>
                <a:ext cx="1808508" cy="64633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   ,     - 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Experiment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    ,    - 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Model</a:t>
                </a: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1909782" y="4255371"/>
                <a:ext cx="409188" cy="180000"/>
                <a:chOff x="2195736" y="3457299"/>
                <a:chExt cx="409188" cy="180000"/>
              </a:xfrm>
            </p:grpSpPr>
            <p:sp>
              <p:nvSpPr>
                <p:cNvPr id="48" name="Plus 47"/>
                <p:cNvSpPr/>
                <p:nvPr/>
              </p:nvSpPr>
              <p:spPr>
                <a:xfrm>
                  <a:off x="2195736" y="3457299"/>
                  <a:ext cx="180000" cy="180000"/>
                </a:xfrm>
                <a:prstGeom prst="mathPlus">
                  <a:avLst/>
                </a:prstGeom>
                <a:solidFill>
                  <a:srgbClr val="FF0000"/>
                </a:solidFill>
                <a:ln w="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 flipH="1" flipV="1">
                  <a:off x="2483768" y="3480155"/>
                  <a:ext cx="121156" cy="1224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1949268" y="4653136"/>
                <a:ext cx="441400" cy="0"/>
                <a:chOff x="2330400" y="1700808"/>
                <a:chExt cx="441400" cy="0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330400" y="1700808"/>
                  <a:ext cx="15336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</p:spPr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607002" y="1700808"/>
                  <a:ext cx="16479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0000FF"/>
                  </a:solidFill>
                  <a:prstDash val="sysDot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</p:spPr>
            </p:cxnSp>
          </p:grpSp>
        </p:grpSp>
      </p:grpSp>
      <p:sp>
        <p:nvSpPr>
          <p:cNvPr id="50" name="Rectangle 49"/>
          <p:cNvSpPr/>
          <p:nvPr/>
        </p:nvSpPr>
        <p:spPr>
          <a:xfrm>
            <a:off x="179512" y="5877272"/>
            <a:ext cx="8754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A. J</a:t>
            </a:r>
            <a:r>
              <a:rPr lang="en-US" dirty="0"/>
              <a:t>. Ferguson, e</a:t>
            </a:r>
            <a:r>
              <a:rPr lang="en-US" dirty="0" smtClean="0"/>
              <a:t>t. al., </a:t>
            </a:r>
            <a:r>
              <a:rPr lang="en-US" i="1" dirty="0" smtClean="0"/>
              <a:t>J </a:t>
            </a:r>
            <a:r>
              <a:rPr lang="en-US" i="1" dirty="0" err="1" smtClean="0"/>
              <a:t>Phys</a:t>
            </a:r>
            <a:r>
              <a:rPr lang="en-US" i="1" dirty="0" smtClean="0"/>
              <a:t> </a:t>
            </a:r>
            <a:r>
              <a:rPr lang="en-US" i="1" dirty="0" err="1" smtClean="0"/>
              <a:t>Chem</a:t>
            </a:r>
            <a:r>
              <a:rPr lang="en-US" i="1" dirty="0" smtClean="0"/>
              <a:t> </a:t>
            </a:r>
            <a:r>
              <a:rPr lang="en-US" i="1" dirty="0"/>
              <a:t>C, </a:t>
            </a:r>
            <a:r>
              <a:rPr lang="en-US" dirty="0"/>
              <a:t>vol. 112, pp. 9865-9871</a:t>
            </a:r>
            <a:r>
              <a:rPr lang="en-US" dirty="0" smtClean="0"/>
              <a:t>, 2008   (</a:t>
            </a:r>
            <a:r>
              <a:rPr lang="en-US" dirty="0" err="1" smtClean="0"/>
              <a:t>Kep</a:t>
            </a:r>
            <a:r>
              <a:rPr lang="en-US" dirty="0" smtClean="0"/>
              <a:t>=3e-8)</a:t>
            </a:r>
          </a:p>
          <a:p>
            <a:pPr>
              <a:lnSpc>
                <a:spcPct val="150000"/>
              </a:lnSpc>
            </a:pPr>
            <a:r>
              <a:rPr lang="en-US" dirty="0"/>
              <a:t>J. M. </a:t>
            </a:r>
            <a:r>
              <a:rPr lang="en-US" dirty="0" err="1"/>
              <a:t>Hodgkiss</a:t>
            </a:r>
            <a:r>
              <a:rPr lang="en-US" dirty="0"/>
              <a:t>, </a:t>
            </a:r>
            <a:r>
              <a:rPr lang="en-US" dirty="0" smtClean="0"/>
              <a:t>et. al., </a:t>
            </a:r>
            <a:r>
              <a:rPr lang="en-US" i="1" dirty="0" smtClean="0"/>
              <a:t>Advanced </a:t>
            </a:r>
            <a:r>
              <a:rPr lang="en-US" i="1" dirty="0"/>
              <a:t>Functional Materials, </a:t>
            </a:r>
            <a:r>
              <a:rPr lang="en-US" dirty="0"/>
              <a:t>vol. 22, </a:t>
            </a:r>
            <a:r>
              <a:rPr lang="en-US" dirty="0" smtClean="0"/>
              <a:t>p. 1567, </a:t>
            </a:r>
            <a:r>
              <a:rPr lang="en-US" dirty="0"/>
              <a:t>2012</a:t>
            </a:r>
            <a:r>
              <a:rPr lang="en-US" dirty="0" smtClean="0"/>
              <a:t>. </a:t>
            </a:r>
            <a:r>
              <a:rPr lang="en-US" dirty="0"/>
              <a:t>(</a:t>
            </a:r>
            <a:r>
              <a:rPr lang="en-US" dirty="0" err="1" smtClean="0"/>
              <a:t>Kep</a:t>
            </a:r>
            <a:r>
              <a:rPr lang="en-US" dirty="0" smtClean="0"/>
              <a:t>=1e-8</a:t>
            </a:r>
            <a:r>
              <a:rPr lang="en-US" dirty="0"/>
              <a:t>)</a:t>
            </a:r>
          </a:p>
        </p:txBody>
      </p:sp>
      <p:pic>
        <p:nvPicPr>
          <p:cNvPr id="26626" name="Picture 2" descr="https://encrypted-tbn1.gstatic.com/images?q=tbn:ANd9GcRVpQd2uDPuu9h_-pSaR4-z8cCv-OSjgKz0DtHk87d0JKx4trhbP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21" y="3370911"/>
            <a:ext cx="2466975" cy="184785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2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3" grpId="0" animBg="1"/>
      <p:bldP spid="51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632498" y="6093297"/>
            <a:ext cx="2227534" cy="36004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092280" y="2690521"/>
            <a:ext cx="2051720" cy="50566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7544" y="5253007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T. A. Clarke, M. </a:t>
            </a:r>
            <a:r>
              <a:rPr lang="en-US" dirty="0" err="1"/>
              <a:t>Ballantyne</a:t>
            </a:r>
            <a:r>
              <a:rPr lang="en-US" dirty="0"/>
              <a:t>, J. Nelson, D. D. C. Bradley, and J. R. </a:t>
            </a:r>
            <a:r>
              <a:rPr lang="en-US" dirty="0" err="1"/>
              <a:t>Durrant</a:t>
            </a:r>
            <a:r>
              <a:rPr lang="en-US" dirty="0"/>
              <a:t>, "Free Energy Control of Charge </a:t>
            </a:r>
            <a:r>
              <a:rPr lang="en-US" dirty="0" err="1"/>
              <a:t>Photogeneration</a:t>
            </a:r>
            <a:r>
              <a:rPr lang="en-US" dirty="0"/>
              <a:t> in </a:t>
            </a:r>
            <a:r>
              <a:rPr lang="en-US" dirty="0" err="1"/>
              <a:t>Polythiophene</a:t>
            </a:r>
            <a:r>
              <a:rPr lang="en-US" dirty="0"/>
              <a:t>/Fullerene Solar Cells: The Influence of Thermal Annealing on P3HT/PCBM Blends," </a:t>
            </a:r>
            <a:r>
              <a:rPr lang="en-US" i="1" dirty="0"/>
              <a:t>Advanced Functional Materials, </a:t>
            </a:r>
            <a:r>
              <a:rPr lang="en-US" dirty="0"/>
              <a:t>vol. 18, pp. 4029-4035, 2008.</a:t>
            </a:r>
            <a:r>
              <a:rPr lang="en-US" dirty="0" smtClean="0"/>
              <a:t>  (~50meV stabilization)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34963" y="1196975"/>
            <a:ext cx="5330825" cy="3825875"/>
            <a:chOff x="1543345" y="1028980"/>
            <a:chExt cx="6058097" cy="480088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8193087"/>
                </p:ext>
              </p:extLst>
            </p:nvPr>
          </p:nvGraphicFramePr>
          <p:xfrm>
            <a:off x="1543345" y="1028980"/>
            <a:ext cx="6058097" cy="4800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54" name="KGPlot" r:id="rId3" imgW="6057720" imgH="4800600" progId="KGraph_Plot">
                    <p:embed/>
                  </p:oleObj>
                </mc:Choice>
                <mc:Fallback>
                  <p:oleObj name="KGPlot" r:id="rId3" imgW="6057720" imgH="4800600" progId="KGraph_Plo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543345" y="1028980"/>
                          <a:ext cx="6058097" cy="48008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5436096" y="1772816"/>
              <a:ext cx="1447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4 minutes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28800" y="3399383"/>
              <a:ext cx="1602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10 minutes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489165" y="2926676"/>
              <a:ext cx="801373" cy="54644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5666868" y="2190237"/>
              <a:ext cx="507604" cy="38542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050650"/>
              </p:ext>
            </p:extLst>
          </p:nvPr>
        </p:nvGraphicFramePr>
        <p:xfrm>
          <a:off x="5711781" y="2060848"/>
          <a:ext cx="4476843" cy="1440160"/>
        </p:xfrm>
        <a:graphic>
          <a:graphicData uri="http://schemas.openxmlformats.org/drawingml/2006/table">
            <a:tbl>
              <a:tblPr rtl="1"/>
              <a:tblGrid>
                <a:gridCol w="1083553"/>
                <a:gridCol w="989985"/>
                <a:gridCol w="970085"/>
                <a:gridCol w="1433220"/>
              </a:tblGrid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Arial"/>
                        </a:rPr>
                        <a:t>Sensitivity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10min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4min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1.05e17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Arial"/>
                        </a:rPr>
                        <a:t>1.9e17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Calibri"/>
                          <a:ea typeface="Calibri"/>
                          <a:cs typeface="Arial"/>
                        </a:rPr>
                        <a:t>Nt</a:t>
                      </a:r>
                      <a:r>
                        <a:rPr lang="en-US" sz="1600" b="1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[1/cm^3]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0.015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0.365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0.435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Calibri"/>
                          <a:ea typeface="Calibri"/>
                          <a:cs typeface="Arial"/>
                        </a:rPr>
                        <a:t>dEt</a:t>
                      </a:r>
                      <a:r>
                        <a:rPr lang="en-US" sz="1600" b="1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[</a:t>
                      </a:r>
                      <a:r>
                        <a:rPr lang="en-US" sz="1600" b="0" dirty="0" err="1" smtClean="0">
                          <a:latin typeface="Calibri"/>
                          <a:ea typeface="Calibri"/>
                          <a:cs typeface="Arial"/>
                        </a:rPr>
                        <a:t>eV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]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1.08e-8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1.6e-8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Arial"/>
                        </a:rPr>
                        <a:t>1.6e-8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Calibri"/>
                          <a:ea typeface="Calibri"/>
                          <a:cs typeface="Arial"/>
                        </a:rPr>
                        <a:t>Kep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[cm^3/sec]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75656" y="457508"/>
            <a:ext cx="7256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Traps or CT states are stabilized during annealing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10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527579"/>
              </p:ext>
            </p:extLst>
          </p:nvPr>
        </p:nvGraphicFramePr>
        <p:xfrm>
          <a:off x="1692275" y="1027113"/>
          <a:ext cx="54991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4" name="KGPlot" r:id="rId3" imgW="5499000" imgH="4889520" progId="KGraph_Plot">
                  <p:embed/>
                </p:oleObj>
              </mc:Choice>
              <mc:Fallback>
                <p:oleObj name="KGPlot" r:id="rId3" imgW="5499000" imgH="4889520" progId="KGraph_Plo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027113"/>
                        <a:ext cx="5499100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43808" y="40466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Bias Dependence</a:t>
            </a:r>
            <a:endParaRPr lang="en-US" sz="2800" dirty="0"/>
          </a:p>
        </p:txBody>
      </p:sp>
      <p:sp>
        <p:nvSpPr>
          <p:cNvPr id="4" name="Down Arrow 3"/>
          <p:cNvSpPr/>
          <p:nvPr/>
        </p:nvSpPr>
        <p:spPr>
          <a:xfrm>
            <a:off x="3059832" y="936605"/>
            <a:ext cx="144016" cy="474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98998" y="1239143"/>
            <a:ext cx="2537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10 minutes anneal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541662"/>
              </p:ext>
            </p:extLst>
          </p:nvPr>
        </p:nvGraphicFramePr>
        <p:xfrm>
          <a:off x="2119313" y="1196752"/>
          <a:ext cx="5114925" cy="445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" name="KGPlot" r:id="rId3" imgW="6159240" imgH="5371920" progId="KGraph_Plot">
                  <p:embed/>
                </p:oleObj>
              </mc:Choice>
              <mc:Fallback>
                <p:oleObj name="KGPlot" r:id="rId3" imgW="6159240" imgH="537192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1196752"/>
                        <a:ext cx="5114925" cy="445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7664" y="323945"/>
            <a:ext cx="6071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Charge recombination is activated 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220237"/>
              </p:ext>
            </p:extLst>
          </p:nvPr>
        </p:nvGraphicFramePr>
        <p:xfrm>
          <a:off x="7380312" y="378397"/>
          <a:ext cx="1352324" cy="530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5" name="Equation" r:id="rId5" imgW="647640" imgH="253800" progId="Equation.DSMT4">
                  <p:embed/>
                </p:oleObj>
              </mc:Choice>
              <mc:Fallback>
                <p:oleObj name="Equation" r:id="rId5" imgW="647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80312" y="378397"/>
                        <a:ext cx="1352324" cy="530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9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945" y="2204864"/>
            <a:ext cx="58628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Obviously we need to understand better the recombination reactions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Let’s look at the Transport leading to…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7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85800"/>
            <a:ext cx="8229600" cy="1143000"/>
          </a:xfrm>
        </p:spPr>
        <p:txBody>
          <a:bodyPr/>
          <a:lstStyle/>
          <a:p>
            <a:r>
              <a:rPr lang="en-US" sz="4000" dirty="0" smtClean="0"/>
              <a:t>Electronic  Disorder</a:t>
            </a:r>
            <a:endParaRPr lang="en-GB" sz="4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71600" y="2060848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331640" y="2060848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91680" y="2060848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51720" y="2060848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11760" y="2060848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71800" y="2060848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31840" y="2060848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91880" y="2060848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83568" y="1484784"/>
            <a:ext cx="0" cy="10801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3568" y="2564904"/>
            <a:ext cx="331236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520" y="15475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55044" y="255561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004048" y="1484784"/>
            <a:ext cx="0" cy="10801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04048" y="2564904"/>
            <a:ext cx="331236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07172" y="15475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48264" y="2555612"/>
            <a:ext cx="1735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Density of states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25573" y="1813466"/>
            <a:ext cx="2797478" cy="391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Band</a:t>
            </a: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5025314" y="3752830"/>
            <a:ext cx="1702349" cy="466917"/>
            <a:chOff x="5025314" y="3896846"/>
            <a:chExt cx="1702349" cy="466917"/>
          </a:xfrm>
        </p:grpSpPr>
        <p:sp>
          <p:nvSpPr>
            <p:cNvPr id="50" name="Rectangle 49"/>
            <p:cNvSpPr/>
            <p:nvPr/>
          </p:nvSpPr>
          <p:spPr>
            <a:xfrm>
              <a:off x="5025314" y="3896846"/>
              <a:ext cx="410782" cy="2475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8" name="Arc 47"/>
            <p:cNvSpPr/>
            <p:nvPr/>
          </p:nvSpPr>
          <p:spPr>
            <a:xfrm>
              <a:off x="5025573" y="3941007"/>
              <a:ext cx="1122652" cy="422756"/>
            </a:xfrm>
            <a:prstGeom prst="arc">
              <a:avLst>
                <a:gd name="adj1" fmla="val 10749810"/>
                <a:gd name="adj2" fmla="val 15649193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40113" y="3948958"/>
              <a:ext cx="15875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Tail states (traps)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699376" y="4869160"/>
            <a:ext cx="3977080" cy="1728192"/>
            <a:chOff x="4699376" y="5013176"/>
            <a:chExt cx="3977080" cy="1728192"/>
          </a:xfrm>
        </p:grpSpPr>
        <p:cxnSp>
          <p:nvCxnSpPr>
            <p:cNvPr id="67" name="Straight Arrow Connector 66"/>
            <p:cNvCxnSpPr/>
            <p:nvPr/>
          </p:nvCxnSpPr>
          <p:spPr>
            <a:xfrm flipV="1">
              <a:off x="4996252" y="5229200"/>
              <a:ext cx="0" cy="1080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996252" y="6309320"/>
              <a:ext cx="331236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699376" y="529191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E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940468" y="6372036"/>
              <a:ext cx="1735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Density of states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pic>
          <p:nvPicPr>
            <p:cNvPr id="74" name="Picture 6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62"/>
            <a:stretch/>
          </p:blipFill>
          <p:spPr bwMode="auto">
            <a:xfrm>
              <a:off x="4932040" y="5013176"/>
              <a:ext cx="1353569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TextBox 74"/>
            <p:cNvSpPr txBox="1"/>
            <p:nvPr/>
          </p:nvSpPr>
          <p:spPr>
            <a:xfrm>
              <a:off x="6268156" y="5491971"/>
              <a:ext cx="2375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Density of localized states 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824422" y="1628800"/>
            <a:ext cx="121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High Order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251520" y="3059668"/>
            <a:ext cx="3744416" cy="1521460"/>
            <a:chOff x="251520" y="3203684"/>
            <a:chExt cx="3744416" cy="1521460"/>
          </a:xfrm>
        </p:grpSpPr>
        <p:grpSp>
          <p:nvGrpSpPr>
            <p:cNvPr id="52" name="Group 51"/>
            <p:cNvGrpSpPr/>
            <p:nvPr/>
          </p:nvGrpSpPr>
          <p:grpSpPr>
            <a:xfrm>
              <a:off x="971600" y="3636007"/>
              <a:ext cx="2867496" cy="402738"/>
              <a:chOff x="971600" y="3573016"/>
              <a:chExt cx="2736304" cy="144016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971600" y="3645024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31640" y="3573016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691680" y="3645024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051720" y="3717032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411760" y="3666290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771800" y="3645024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131840" y="3602492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491880" y="3645024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Arrow Connector 38"/>
            <p:cNvCxnSpPr/>
            <p:nvPr/>
          </p:nvCxnSpPr>
          <p:spPr>
            <a:xfrm flipV="1">
              <a:off x="683568" y="3284984"/>
              <a:ext cx="0" cy="1080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83568" y="4365104"/>
              <a:ext cx="331236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51520" y="33477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E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55044" y="4355812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x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835696" y="3203684"/>
              <a:ext cx="1402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Low disorder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43724" y="4859868"/>
            <a:ext cx="3744416" cy="1665476"/>
            <a:chOff x="243724" y="5003884"/>
            <a:chExt cx="3744416" cy="1665476"/>
          </a:xfrm>
        </p:grpSpPr>
        <p:grpSp>
          <p:nvGrpSpPr>
            <p:cNvPr id="54" name="Group 53"/>
            <p:cNvGrpSpPr/>
            <p:nvPr/>
          </p:nvGrpSpPr>
          <p:grpSpPr>
            <a:xfrm>
              <a:off x="963804" y="5085184"/>
              <a:ext cx="2867496" cy="1011417"/>
              <a:chOff x="971600" y="3573016"/>
              <a:chExt cx="2736304" cy="144016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971600" y="3645024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331640" y="3573016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691680" y="3645024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051720" y="3717032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2411760" y="3666290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771800" y="3645024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131840" y="3602492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491880" y="3645024"/>
                <a:ext cx="2160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Arrow Connector 62"/>
            <p:cNvCxnSpPr/>
            <p:nvPr/>
          </p:nvCxnSpPr>
          <p:spPr>
            <a:xfrm flipV="1">
              <a:off x="675772" y="5229200"/>
              <a:ext cx="0" cy="1080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75772" y="6309320"/>
              <a:ext cx="331236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243724" y="529191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E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47248" y="630002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x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835696" y="5003884"/>
              <a:ext cx="1446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High disorder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707172" y="3140968"/>
            <a:ext cx="3977080" cy="1512168"/>
            <a:chOff x="4707172" y="3284984"/>
            <a:chExt cx="3977080" cy="1512168"/>
          </a:xfrm>
        </p:grpSpPr>
        <p:cxnSp>
          <p:nvCxnSpPr>
            <p:cNvPr id="43" name="Straight Arrow Connector 42"/>
            <p:cNvCxnSpPr/>
            <p:nvPr/>
          </p:nvCxnSpPr>
          <p:spPr>
            <a:xfrm flipV="1">
              <a:off x="5004048" y="3284984"/>
              <a:ext cx="0" cy="1080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5004048" y="4365104"/>
              <a:ext cx="331236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707172" y="33477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E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25314" y="3717032"/>
              <a:ext cx="279747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Band</a:t>
              </a: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948264" y="4427820"/>
              <a:ext cx="1735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Density of states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75656" y="188640"/>
            <a:ext cx="7759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Modeling Solar Cells based on material with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1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02644" y="131148"/>
            <a:ext cx="4989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Disordered hopping systems </a:t>
            </a:r>
          </a:p>
          <a:p>
            <a:pPr algn="ctr"/>
            <a:r>
              <a:rPr lang="en-US" sz="3200" dirty="0" smtClean="0"/>
              <a:t>are </a:t>
            </a:r>
          </a:p>
          <a:p>
            <a:pPr algn="ctr"/>
            <a:r>
              <a:rPr lang="en-US" sz="3200" dirty="0" smtClean="0"/>
              <a:t>degenerate semiconductors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1403648" y="1650680"/>
            <a:ext cx="6794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Y. </a:t>
            </a:r>
            <a:r>
              <a:rPr lang="en-US" dirty="0" err="1"/>
              <a:t>Roichman</a:t>
            </a:r>
            <a:r>
              <a:rPr lang="en-US" dirty="0"/>
              <a:t> and N. Tessler, </a:t>
            </a:r>
            <a:r>
              <a:rPr lang="en-US" i="1" dirty="0" smtClean="0"/>
              <a:t>APL, </a:t>
            </a:r>
            <a:r>
              <a:rPr lang="en-US" dirty="0"/>
              <a:t>vol. 80, pp. 1948-1950, Mar 18 2002.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076056" y="3270451"/>
            <a:ext cx="2715491" cy="2462805"/>
            <a:chOff x="179512" y="3491716"/>
            <a:chExt cx="2715491" cy="2462805"/>
          </a:xfrm>
        </p:grpSpPr>
        <p:pic>
          <p:nvPicPr>
            <p:cNvPr id="9245" name="Picture 29" descr="File:Sirius A and B Hubble photo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4" t="14933" r="7486" b="21150"/>
            <a:stretch/>
          </p:blipFill>
          <p:spPr bwMode="auto">
            <a:xfrm>
              <a:off x="179512" y="3501008"/>
              <a:ext cx="2715491" cy="2453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749890" y="3491716"/>
              <a:ext cx="1539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White Dwarf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3569" y="3351751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notion of degeneracy or degenerate gas is not unique to semiconductors.</a:t>
            </a:r>
          </a:p>
          <a:p>
            <a:endParaRPr lang="en-US" sz="2400" dirty="0" smtClean="0"/>
          </a:p>
          <a:p>
            <a:r>
              <a:rPr lang="en-US" sz="2400" dirty="0" smtClean="0"/>
              <a:t>Actually it has its roots in very basic thermodynamics texts.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49153" y="2132856"/>
            <a:ext cx="8794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 describe the charge density/population one should use </a:t>
            </a:r>
          </a:p>
          <a:p>
            <a:pPr algn="ctr"/>
            <a:r>
              <a:rPr lang="en-US" sz="2400" dirty="0" smtClean="0"/>
              <a:t>Fermi-Dirac statistics and not Boltzmann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448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71800" y="131148"/>
            <a:ext cx="2830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Degenerate Gas</a:t>
            </a:r>
            <a:endParaRPr lang="en-US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096530" y="168019"/>
            <a:ext cx="2715491" cy="2462805"/>
            <a:chOff x="179512" y="3491716"/>
            <a:chExt cx="2715491" cy="2462805"/>
          </a:xfrm>
        </p:grpSpPr>
        <p:pic>
          <p:nvPicPr>
            <p:cNvPr id="9245" name="Picture 29" descr="File:Sirius A and B Hubble photo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4" t="14933" r="7486" b="21150"/>
            <a:stretch/>
          </p:blipFill>
          <p:spPr bwMode="auto">
            <a:xfrm>
              <a:off x="179512" y="3501008"/>
              <a:ext cx="2715491" cy="2453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749890" y="3491716"/>
              <a:ext cx="1539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White Dwarf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3528" y="1124744"/>
            <a:ext cx="5062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the Gas is </a:t>
            </a:r>
            <a:r>
              <a:rPr lang="en-US" sz="2400" b="1" dirty="0" smtClean="0">
                <a:solidFill>
                  <a:srgbClr val="0000CC"/>
                </a:solidFill>
              </a:rPr>
              <a:t>non-degenerate</a:t>
            </a:r>
            <a:r>
              <a:rPr lang="en-US" sz="2400" dirty="0" smtClean="0"/>
              <a:t> the average energy of the particles is independent of their density.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>
          <a:xfrm>
            <a:off x="4572000" y="1916832"/>
            <a:ext cx="216024" cy="216024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758528" y="1636420"/>
            <a:ext cx="288032" cy="29993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3480000" flipV="1">
            <a:off x="5088583" y="1565260"/>
            <a:ext cx="288032" cy="29993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8520000" flipV="1">
            <a:off x="5240983" y="1835038"/>
            <a:ext cx="288032" cy="29993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620000" flipV="1">
            <a:off x="5083708" y="2143116"/>
            <a:ext cx="288032" cy="29993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16059"/>
              </p:ext>
            </p:extLst>
          </p:nvPr>
        </p:nvGraphicFramePr>
        <p:xfrm>
          <a:off x="5456626" y="1671312"/>
          <a:ext cx="468778" cy="474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3" name="Equation" r:id="rId5" imgW="139680" imgH="164880" progId="Equation.DSMT4">
                  <p:embed/>
                </p:oleObj>
              </mc:Choice>
              <mc:Fallback>
                <p:oleObj name="Equation" r:id="rId5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56626" y="1671312"/>
                        <a:ext cx="468778" cy="474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16689" y="2751432"/>
            <a:ext cx="7583089" cy="1617139"/>
            <a:chOff x="316689" y="2967456"/>
            <a:chExt cx="7583089" cy="1617139"/>
          </a:xfrm>
        </p:grpSpPr>
        <p:sp>
          <p:nvSpPr>
            <p:cNvPr id="16" name="TextBox 15"/>
            <p:cNvSpPr txBox="1"/>
            <p:nvPr/>
          </p:nvSpPr>
          <p:spPr>
            <a:xfrm>
              <a:off x="316689" y="2967456"/>
              <a:ext cx="50627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When the Gas is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degenerate</a:t>
              </a:r>
              <a:r>
                <a:rPr lang="en-US" sz="2400" dirty="0" smtClean="0"/>
                <a:t> the average energy of the particles depends on their density.</a:t>
              </a:r>
              <a:endParaRPr lang="en-US" sz="24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4586748" y="3759544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cxnSpLocks noChangeAspect="1"/>
            </p:cNvCxnSpPr>
            <p:nvPr/>
          </p:nvCxnSpPr>
          <p:spPr>
            <a:xfrm flipV="1">
              <a:off x="4773276" y="3302156"/>
              <a:ext cx="432048" cy="4499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cxnSpLocks noChangeAspect="1"/>
            </p:cNvCxnSpPr>
            <p:nvPr/>
          </p:nvCxnSpPr>
          <p:spPr>
            <a:xfrm rot="3480000" flipV="1">
              <a:off x="5300851" y="3124082"/>
              <a:ext cx="432048" cy="4499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cxnSpLocks noChangeAspect="1"/>
            </p:cNvCxnSpPr>
            <p:nvPr/>
          </p:nvCxnSpPr>
          <p:spPr>
            <a:xfrm rot="8520000" flipV="1">
              <a:off x="5567499" y="3558514"/>
              <a:ext cx="432048" cy="4499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cxnSpLocks noChangeAspect="1"/>
            </p:cNvCxnSpPr>
            <p:nvPr/>
          </p:nvCxnSpPr>
          <p:spPr>
            <a:xfrm rot="10620000" flipV="1">
              <a:off x="5319314" y="4134691"/>
              <a:ext cx="432048" cy="4499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5744065"/>
                </p:ext>
              </p:extLst>
            </p:nvPr>
          </p:nvGraphicFramePr>
          <p:xfrm>
            <a:off x="5914033" y="3212976"/>
            <a:ext cx="1985745" cy="657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84" name="Equation" r:id="rId7" imgW="457200" imgH="177480" progId="Equation.DSMT4">
                    <p:embed/>
                  </p:oleObj>
                </mc:Choice>
                <mc:Fallback>
                  <p:oleObj name="Equation" r:id="rId7" imgW="45720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914033" y="3212976"/>
                          <a:ext cx="1985745" cy="6578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395536" y="4653136"/>
            <a:ext cx="8416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Enhancing the density of a degenerate electron gas requires substantial energy (to elevate the average energy/velocity) </a:t>
            </a:r>
          </a:p>
          <a:p>
            <a:endParaRPr lang="en-US" sz="2400" dirty="0" smtClean="0"/>
          </a:p>
          <a:p>
            <a:r>
              <a:rPr lang="en-US" sz="2400" dirty="0" smtClean="0">
                <a:sym typeface="Wingdings" pitchFamily="2" charset="2"/>
              </a:rPr>
              <a:t> this stops white dwarfs from collapsing (degeneracy pressure)</a:t>
            </a:r>
            <a:endParaRPr lang="en-US" sz="24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923823"/>
              </p:ext>
            </p:extLst>
          </p:nvPr>
        </p:nvGraphicFramePr>
        <p:xfrm>
          <a:off x="6088118" y="3601340"/>
          <a:ext cx="2300306" cy="1123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5" name="Equation" r:id="rId9" imgW="685800" imgH="393480" progId="Equation.DSMT4">
                  <p:embed/>
                </p:oleObj>
              </mc:Choice>
              <mc:Fallback>
                <p:oleObj name="Equation" r:id="rId9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88118" y="3601340"/>
                        <a:ext cx="2300306" cy="1123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564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07288" cy="4525963"/>
          </a:xfrm>
        </p:spPr>
        <p:txBody>
          <a:bodyPr/>
          <a:lstStyle/>
          <a:p>
            <a:pPr lvl="1"/>
            <a:endParaRPr lang="en-US" dirty="0" smtClean="0"/>
          </a:p>
          <a:p>
            <a:r>
              <a:rPr lang="en-US" dirty="0" smtClean="0"/>
              <a:t>Macroscopic View of recombination P3HT:PCBM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or – </a:t>
            </a:r>
            <a:r>
              <a:rPr lang="en-US" i="1" dirty="0" smtClean="0"/>
              <a:t>Exciton Annihilation as the bimolecular loss</a:t>
            </a:r>
          </a:p>
          <a:p>
            <a:endParaRPr lang="en-US" dirty="0"/>
          </a:p>
          <a:p>
            <a:r>
              <a:rPr lang="en-US" dirty="0" smtClean="0"/>
              <a:t>Microscopic </a:t>
            </a:r>
            <a:r>
              <a:rPr lang="en-US" dirty="0"/>
              <a:t>description of transport</a:t>
            </a:r>
          </a:p>
          <a:p>
            <a:pPr lvl="1"/>
            <a:r>
              <a:rPr lang="en-US" dirty="0"/>
              <a:t>Implications for recombination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1115616" y="1772816"/>
            <a:ext cx="936104" cy="8580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71800" y="131148"/>
            <a:ext cx="2830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Degenerate Gas</a:t>
            </a:r>
            <a:endParaRPr lang="en-US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096530" y="168019"/>
            <a:ext cx="2715491" cy="2462805"/>
            <a:chOff x="179512" y="3491716"/>
            <a:chExt cx="2715491" cy="2462805"/>
          </a:xfrm>
        </p:grpSpPr>
        <p:pic>
          <p:nvPicPr>
            <p:cNvPr id="9245" name="Picture 29" descr="File:Sirius A and B Hubble photo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4" t="14933" r="7486" b="21150"/>
            <a:stretch/>
          </p:blipFill>
          <p:spPr bwMode="auto">
            <a:xfrm>
              <a:off x="179512" y="3501008"/>
              <a:ext cx="2715491" cy="2453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749890" y="3491716"/>
              <a:ext cx="1539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White Dwarf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231" y="1052736"/>
            <a:ext cx="6065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Enhancing the density of a degenerate electron gas requires substantial energy (to elevate the </a:t>
            </a:r>
            <a:r>
              <a:rPr lang="en-US" sz="2400" dirty="0" smtClean="0">
                <a:solidFill>
                  <a:srgbClr val="FF0000"/>
                </a:solidFill>
              </a:rPr>
              <a:t>average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energy/velocity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213313" y="2700209"/>
            <a:ext cx="4734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 smtClean="0"/>
              <a:t>Relation to Semiconductors</a:t>
            </a:r>
            <a:endParaRPr lang="en-US" sz="32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17957" y="3501008"/>
            <a:ext cx="2409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simplest way: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3501008"/>
            <a:ext cx="6209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Enhanced random </a:t>
            </a:r>
            <a:r>
              <a:rPr lang="en-US" sz="2400" b="1" dirty="0" smtClean="0">
                <a:solidFill>
                  <a:srgbClr val="FF0000"/>
                </a:solidFill>
              </a:rPr>
              <a:t>velocity</a:t>
            </a:r>
            <a:r>
              <a:rPr lang="en-US" sz="2400" dirty="0" smtClean="0"/>
              <a:t> = Enhanced Diffusion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3923764"/>
            <a:ext cx="305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(Generalized Einstein Relation)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67150" y="4430722"/>
            <a:ext cx="5835229" cy="1415772"/>
            <a:chOff x="167150" y="4430722"/>
            <a:chExt cx="5835229" cy="1415772"/>
          </a:xfrm>
        </p:grpSpPr>
        <p:sp>
          <p:nvSpPr>
            <p:cNvPr id="8" name="TextBox 7"/>
            <p:cNvSpPr txBox="1"/>
            <p:nvPr/>
          </p:nvSpPr>
          <p:spPr>
            <a:xfrm>
              <a:off x="167150" y="4430722"/>
              <a:ext cx="4908906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But what about localized systems? </a:t>
              </a:r>
            </a:p>
            <a:p>
              <a:endParaRPr lang="en-US" sz="1400" dirty="0" smtClean="0"/>
            </a:p>
            <a:p>
              <a:r>
                <a:rPr lang="en-US" sz="2400" dirty="0" smtClean="0"/>
                <a:t>Can we relate enhanced average energy to enhanced velocity?</a:t>
              </a:r>
              <a:endParaRPr lang="en-US" sz="2400" dirty="0"/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4788024" y="4437112"/>
              <a:ext cx="526199" cy="1323439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508104" y="4999529"/>
              <a:ext cx="494275" cy="22967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6156176" y="4809346"/>
            <a:ext cx="3025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Wetzelaer</a:t>
            </a:r>
            <a:r>
              <a:rPr lang="en-US" sz="2000" dirty="0" smtClean="0"/>
              <a:t> et. al., PRL, 2011</a:t>
            </a:r>
          </a:p>
          <a:p>
            <a:r>
              <a:rPr lang="en-US" sz="2000" dirty="0" smtClean="0"/>
              <a:t>GER Not Valid</a:t>
            </a:r>
            <a:endParaRPr lang="en-US" sz="2000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508104" y="4725144"/>
            <a:ext cx="494275" cy="792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08104" y="4725144"/>
            <a:ext cx="494275" cy="792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9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5" name="Picture 3" descr="demo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16" name="Picture 4" descr="demo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17" name="Picture 5" descr="demo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18" name="Picture 6" descr="demo_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19" name="Picture 7" descr="demo_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0" name="Picture 8" descr="demo_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1" name="Picture 9" descr="demo_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2" name="Picture 10" descr="demo_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3" name="Picture 11" descr="demo_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4" name="Picture 12" descr="demo_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5" name="Picture 13" descr="demo_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6" name="Picture 14" descr="demo_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7" name="Picture 15" descr="demo_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8" name="Picture 16" descr="demo_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29" name="Picture 17" descr="demo_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30" name="Picture 18" descr="demo_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31" name="Picture 19" descr="demo_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732" name="Picture 20" descr="demo_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227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37" name="Text Box 25"/>
          <p:cNvSpPr txBox="1">
            <a:spLocks noChangeArrowheads="1"/>
          </p:cNvSpPr>
          <p:nvPr/>
        </p:nvSpPr>
        <p:spPr bwMode="auto">
          <a:xfrm>
            <a:off x="971600" y="416858"/>
            <a:ext cx="7848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Monte-Carlo simulation of transport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27984" y="2432318"/>
            <a:ext cx="4536504" cy="4365104"/>
          </a:xfrm>
          <a:prstGeom prst="roundRect">
            <a:avLst/>
          </a:pr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414361"/>
              </p:ext>
            </p:extLst>
          </p:nvPr>
        </p:nvGraphicFramePr>
        <p:xfrm>
          <a:off x="4572000" y="2544667"/>
          <a:ext cx="4032796" cy="4148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" name="KGPlot" r:id="rId21" imgW="6172200" imgH="6350040" progId="KGraph_Plot">
                  <p:embed/>
                </p:oleObj>
              </mc:Choice>
              <mc:Fallback>
                <p:oleObj name="KGPlot" r:id="rId21" imgW="6172200" imgH="635004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44667"/>
                        <a:ext cx="4032796" cy="4148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574353" y="3131676"/>
            <a:ext cx="74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G.E.R.</a:t>
            </a:r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118451"/>
              </p:ext>
            </p:extLst>
          </p:nvPr>
        </p:nvGraphicFramePr>
        <p:xfrm>
          <a:off x="5387032" y="3087226"/>
          <a:ext cx="3054350" cy="305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5" name="KGPlot" r:id="rId23" imgW="4673520" imgH="4673520" progId="KGraph_Plot">
                  <p:embed/>
                </p:oleObj>
              </mc:Choice>
              <mc:Fallback>
                <p:oleObj name="KGPlot" r:id="rId23" imgW="4673520" imgH="467352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032" y="3087226"/>
                        <a:ext cx="3054350" cy="305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509378"/>
              </p:ext>
            </p:extLst>
          </p:nvPr>
        </p:nvGraphicFramePr>
        <p:xfrm>
          <a:off x="5387032" y="3074155"/>
          <a:ext cx="3054350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6" name="KGPlot" r:id="rId25" imgW="4673520" imgH="4673520" progId="KGraph_Plot">
                  <p:embed/>
                </p:oleObj>
              </mc:Choice>
              <mc:Fallback>
                <p:oleObj name="KGPlot" r:id="rId25" imgW="4673520" imgH="467352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032" y="3074155"/>
                        <a:ext cx="3054350" cy="305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5611862" y="4443462"/>
            <a:ext cx="1372683" cy="873388"/>
            <a:chOff x="4572000" y="4499828"/>
            <a:chExt cx="1372683" cy="873388"/>
          </a:xfrm>
        </p:grpSpPr>
        <p:sp>
          <p:nvSpPr>
            <p:cNvPr id="29" name="Rectangle 28"/>
            <p:cNvSpPr/>
            <p:nvPr/>
          </p:nvSpPr>
          <p:spPr>
            <a:xfrm>
              <a:off x="4572000" y="5003884"/>
              <a:ext cx="1372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Monte-Carlo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5065683" y="4499828"/>
              <a:ext cx="216024" cy="57606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355976" y="1112699"/>
            <a:ext cx="4464496" cy="1236181"/>
            <a:chOff x="4572000" y="1112699"/>
            <a:chExt cx="4464496" cy="1236181"/>
          </a:xfrm>
        </p:grpSpPr>
        <p:sp>
          <p:nvSpPr>
            <p:cNvPr id="4" name="Rounded Rectangle 3"/>
            <p:cNvSpPr/>
            <p:nvPr/>
          </p:nvSpPr>
          <p:spPr>
            <a:xfrm>
              <a:off x="4572000" y="1112699"/>
              <a:ext cx="4464496" cy="1236181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7756462"/>
                </p:ext>
              </p:extLst>
            </p:nvPr>
          </p:nvGraphicFramePr>
          <p:xfrm>
            <a:off x="7668344" y="1196752"/>
            <a:ext cx="1290638" cy="1101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57" name="Equation" r:id="rId27" imgW="444240" imgH="393480" progId="Equation.DSMT4">
                    <p:embed/>
                  </p:oleObj>
                </mc:Choice>
                <mc:Fallback>
                  <p:oleObj name="Equation" r:id="rId27" imgW="4442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68344" y="1196752"/>
                          <a:ext cx="1290638" cy="1101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4572000" y="1240304"/>
              <a:ext cx="331236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0000CC"/>
                  </a:solidFill>
                </a:rPr>
                <a:t>Standard M.C. means uniform density</a:t>
              </a:r>
              <a:endParaRPr lang="en-US" sz="2600" dirty="0">
                <a:solidFill>
                  <a:srgbClr val="0000CC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44016" y="5397023"/>
            <a:ext cx="4355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Y. </a:t>
            </a:r>
            <a:r>
              <a:rPr lang="en-US" dirty="0" err="1"/>
              <a:t>Roichman</a:t>
            </a:r>
            <a:r>
              <a:rPr lang="en-US" dirty="0"/>
              <a:t> and N. </a:t>
            </a:r>
            <a:r>
              <a:rPr lang="en-US" dirty="0" err="1"/>
              <a:t>Tessler</a:t>
            </a:r>
            <a:r>
              <a:rPr lang="en-US" dirty="0"/>
              <a:t>, "Generalized Einstein relation for disordered semiconductors - Implications for device performance," </a:t>
            </a:r>
            <a:r>
              <a:rPr lang="en-US" i="1" dirty="0" smtClean="0"/>
              <a:t>APL, </a:t>
            </a:r>
            <a:r>
              <a:rPr lang="en-US" dirty="0" smtClean="0"/>
              <a:t>80</a:t>
            </a:r>
            <a:r>
              <a:rPr lang="en-US" dirty="0"/>
              <a:t>, </a:t>
            </a:r>
            <a:r>
              <a:rPr lang="en-US" dirty="0" smtClean="0"/>
              <a:t>1948, </a:t>
            </a:r>
            <a:r>
              <a:rPr lang="en-US" dirty="0"/>
              <a:t>2002.</a:t>
            </a:r>
          </a:p>
        </p:txBody>
      </p:sp>
      <p:pic>
        <p:nvPicPr>
          <p:cNvPr id="36" name="Picture 2" descr="https://encrypted-tbn0.gstatic.com/images?q=tbn:ANd9GcTagXAAbUFsRBJirTFfGp6sQbKHJ27Z9zhLDRj9d10cPUBxVnD9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7" r="25916" b="62385"/>
          <a:stretch/>
        </p:blipFill>
        <p:spPr bwMode="auto">
          <a:xfrm>
            <a:off x="5677239" y="3174330"/>
            <a:ext cx="1072636" cy="95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910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4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6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8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4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92480" cy="1143000"/>
          </a:xfrm>
        </p:spPr>
        <p:txBody>
          <a:bodyPr/>
          <a:lstStyle/>
          <a:p>
            <a:r>
              <a:rPr lang="en-US" sz="3600" dirty="0" smtClean="0"/>
              <a:t>Comparing </a:t>
            </a:r>
            <a:r>
              <a:rPr lang="en-US" sz="4000" dirty="0" smtClean="0">
                <a:solidFill>
                  <a:srgbClr val="0000CC"/>
                </a:solidFill>
              </a:rPr>
              <a:t>Monte-Carlo</a:t>
            </a:r>
            <a:r>
              <a:rPr lang="en-US" sz="3600" dirty="0" smtClean="0"/>
              <a:t> to 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Drift-Diffusion</a:t>
            </a:r>
            <a:r>
              <a:rPr lang="en-US" sz="3600" dirty="0" smtClean="0"/>
              <a:t> &amp; </a:t>
            </a:r>
            <a:r>
              <a:rPr lang="en-US" sz="3600" dirty="0" smtClean="0">
                <a:solidFill>
                  <a:srgbClr val="FF0000"/>
                </a:solidFill>
              </a:rPr>
              <a:t>G</a:t>
            </a:r>
            <a:r>
              <a:rPr lang="en-US" sz="3600" dirty="0" smtClean="0"/>
              <a:t>eneralized </a:t>
            </a:r>
            <a:r>
              <a:rPr lang="en-US" sz="3600" dirty="0" smtClean="0">
                <a:solidFill>
                  <a:srgbClr val="FF0000"/>
                </a:solidFill>
              </a:rPr>
              <a:t>E</a:t>
            </a:r>
            <a:r>
              <a:rPr lang="en-US" sz="3600" dirty="0" smtClean="0"/>
              <a:t>instein </a:t>
            </a:r>
            <a:r>
              <a:rPr lang="en-US" sz="3600" dirty="0" smtClean="0">
                <a:solidFill>
                  <a:srgbClr val="FF0000"/>
                </a:solidFill>
              </a:rPr>
              <a:t>R</a:t>
            </a:r>
            <a:r>
              <a:rPr lang="en-US" sz="3600" dirty="0" smtClean="0"/>
              <a:t>elation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284671"/>
              </p:ext>
            </p:extLst>
          </p:nvPr>
        </p:nvGraphicFramePr>
        <p:xfrm>
          <a:off x="35496" y="2305296"/>
          <a:ext cx="4629492" cy="371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9" name="KGPlot" r:id="rId3" imgW="6613560" imgH="5308560" progId="KGraph_Plot">
                  <p:embed/>
                </p:oleObj>
              </mc:Choice>
              <mc:Fallback>
                <p:oleObj name="KGPlot" r:id="rId3" imgW="6613560" imgH="53085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96" y="2305296"/>
                        <a:ext cx="4629492" cy="3715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835696" y="3786765"/>
            <a:ext cx="525360" cy="461665"/>
            <a:chOff x="611560" y="3995772"/>
            <a:chExt cx="52536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11560" y="3995772"/>
              <a:ext cx="49725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qE</a:t>
              </a:r>
              <a:endParaRPr lang="en-GB" sz="24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11560" y="4005064"/>
              <a:ext cx="5253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406900" y="2304529"/>
            <a:ext cx="4629150" cy="3716338"/>
            <a:chOff x="4406900" y="1368425"/>
            <a:chExt cx="4629150" cy="3716338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8283397"/>
                </p:ext>
              </p:extLst>
            </p:nvPr>
          </p:nvGraphicFramePr>
          <p:xfrm>
            <a:off x="4406900" y="1368425"/>
            <a:ext cx="4629150" cy="3716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30" name="KGPlot" r:id="rId5" imgW="6613560" imgH="5308560" progId="KGraph_Plot">
                    <p:embed/>
                  </p:oleObj>
                </mc:Choice>
                <mc:Fallback>
                  <p:oleObj name="KGPlot" r:id="rId5" imgW="6613560" imgH="5308560" progId="KGraph_Plo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406900" y="1368425"/>
                          <a:ext cx="4629150" cy="3716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7616261" y="2853406"/>
              <a:ext cx="549335" cy="491132"/>
              <a:chOff x="6464133" y="4638758"/>
              <a:chExt cx="549335" cy="49113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516216" y="4668225"/>
                <a:ext cx="49725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qE</a:t>
                </a:r>
                <a:endParaRPr lang="en-GB" sz="2400" dirty="0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464133" y="4638758"/>
                <a:ext cx="52536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535440"/>
              </p:ext>
            </p:extLst>
          </p:nvPr>
        </p:nvGraphicFramePr>
        <p:xfrm>
          <a:off x="1140449" y="2307940"/>
          <a:ext cx="3503612" cy="319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1" name="KGPlot" r:id="rId7" imgW="5003640" imgH="4559040" progId="KGraph_Plot">
                  <p:embed/>
                </p:oleObj>
              </mc:Choice>
              <mc:Fallback>
                <p:oleObj name="KGPlot" r:id="rId7" imgW="5003640" imgH="455904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449" y="2307940"/>
                        <a:ext cx="3503612" cy="319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695585"/>
              </p:ext>
            </p:extLst>
          </p:nvPr>
        </p:nvGraphicFramePr>
        <p:xfrm>
          <a:off x="5516349" y="2307940"/>
          <a:ext cx="3502025" cy="319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2" name="KGPlot" r:id="rId9" imgW="5003640" imgH="4559040" progId="KGraph_Plot">
                  <p:embed/>
                </p:oleObj>
              </mc:Choice>
              <mc:Fallback>
                <p:oleObj name="KGPlot" r:id="rId9" imgW="5003640" imgH="455904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349" y="2307940"/>
                        <a:ext cx="3502025" cy="319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63842" y="1628800"/>
            <a:ext cx="487665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Implement contacts as in real Devices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662924"/>
              </p:ext>
            </p:extLst>
          </p:nvPr>
        </p:nvGraphicFramePr>
        <p:xfrm>
          <a:off x="7174631" y="1374366"/>
          <a:ext cx="1213793" cy="1036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3" name="Equation" r:id="rId11" imgW="444240" imgH="393480" progId="Equation.DSMT4">
                  <p:embed/>
                </p:oleObj>
              </mc:Choice>
              <mc:Fallback>
                <p:oleObj name="Equation" r:id="rId11" imgW="444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4631" y="1374366"/>
                        <a:ext cx="1213793" cy="103612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71932" y="4797152"/>
            <a:ext cx="639982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GER Holds for </a:t>
            </a:r>
            <a:r>
              <a:rPr lang="en-US" sz="2400" b="1" dirty="0" smtClean="0">
                <a:solidFill>
                  <a:srgbClr val="FF0000"/>
                </a:solidFill>
              </a:rPr>
              <a:t>real device </a:t>
            </a:r>
            <a:r>
              <a:rPr lang="en-US" sz="2400" dirty="0" smtClean="0"/>
              <a:t>Monte-Carlo Simulation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076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en-US" dirty="0" smtClean="0"/>
              <a:t>Where does most of the confusion come from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5536" y="586798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Bisquert</a:t>
            </a:r>
            <a:r>
              <a:rPr lang="en-US" dirty="0"/>
              <a:t>, </a:t>
            </a:r>
            <a:r>
              <a:rPr lang="en-US" i="1" dirty="0" smtClean="0"/>
              <a:t>Physical </a:t>
            </a:r>
            <a:r>
              <a:rPr lang="en-US" i="1" dirty="0"/>
              <a:t>Chemistry Chemical Physics, </a:t>
            </a:r>
            <a:r>
              <a:rPr lang="en-US" dirty="0"/>
              <a:t>vol. 10, pp. 3175-3194, 2008.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32"/>
          <a:stretch/>
        </p:blipFill>
        <p:spPr bwMode="auto">
          <a:xfrm>
            <a:off x="683568" y="2492896"/>
            <a:ext cx="2077918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071946"/>
            <a:ext cx="4140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D </a:t>
            </a:r>
            <a:r>
              <a:rPr lang="en-US" b="1" dirty="0" smtClean="0">
                <a:solidFill>
                  <a:srgbClr val="0000CC"/>
                </a:solidFill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rgbClr val="0000CC"/>
                </a:solidFill>
              </a:rPr>
              <a:t>The intuitive Random Walk</a:t>
            </a:r>
            <a:endParaRPr lang="en-GB" sz="2400" b="1" dirty="0">
              <a:solidFill>
                <a:srgbClr val="0000CC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16016" y="1844824"/>
            <a:ext cx="3911292" cy="2384796"/>
            <a:chOff x="4716016" y="1844824"/>
            <a:chExt cx="3911292" cy="2384796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6227845"/>
                </p:ext>
              </p:extLst>
            </p:nvPr>
          </p:nvGraphicFramePr>
          <p:xfrm>
            <a:off x="4966619" y="3337445"/>
            <a:ext cx="3281362" cy="892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00" name="Equation" r:id="rId4" imgW="1396800" imgH="393480" progId="Equation.DSMT4">
                    <p:embed/>
                  </p:oleObj>
                </mc:Choice>
                <mc:Fallback>
                  <p:oleObj name="Equation" r:id="rId4" imgW="13968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6619" y="3337445"/>
                          <a:ext cx="3281362" cy="892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4716016" y="2060848"/>
              <a:ext cx="35171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The coefficient describing 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2361497"/>
                </p:ext>
              </p:extLst>
            </p:nvPr>
          </p:nvGraphicFramePr>
          <p:xfrm>
            <a:off x="8119308" y="1844824"/>
            <a:ext cx="508000" cy="892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01" name="Equation" r:id="rId6" imgW="215640" imgH="393480" progId="Equation.DSMT4">
                    <p:embed/>
                  </p:oleObj>
                </mc:Choice>
                <mc:Fallback>
                  <p:oleObj name="Equation" r:id="rId6" imgW="215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9308" y="1844824"/>
                          <a:ext cx="508000" cy="892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2311158" y="4756502"/>
            <a:ext cx="531959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/>
              <a:t>eneralized </a:t>
            </a:r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r>
              <a:rPr lang="en-US" sz="2000" dirty="0" smtClean="0"/>
              <a:t>instein </a:t>
            </a:r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r>
              <a:rPr lang="en-US" sz="2000" dirty="0" smtClean="0"/>
              <a:t>elation is defined ONLY for </a:t>
            </a:r>
            <a:endParaRPr lang="en-GB" sz="2000" dirty="0"/>
          </a:p>
        </p:txBody>
      </p:sp>
      <p:sp>
        <p:nvSpPr>
          <p:cNvPr id="12" name="Rectangle 11"/>
          <p:cNvSpPr/>
          <p:nvPr/>
        </p:nvSpPr>
        <p:spPr>
          <a:xfrm>
            <a:off x="7524328" y="4922267"/>
            <a:ext cx="288032" cy="1176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 flipV="1">
            <a:off x="7650246" y="4365104"/>
            <a:ext cx="216024" cy="55716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6" descr="Small checker board"/>
          <p:cNvSpPr>
            <a:spLocks noChangeArrowheads="1"/>
          </p:cNvSpPr>
          <p:nvPr/>
        </p:nvSpPr>
        <p:spPr bwMode="auto">
          <a:xfrm>
            <a:off x="2987675" y="1806237"/>
            <a:ext cx="1656184" cy="1744663"/>
          </a:xfrm>
          <a:prstGeom prst="rect">
            <a:avLst/>
          </a:prstGeom>
          <a:pattFill prst="smCheck">
            <a:fgClr>
              <a:schemeClr val="tx1"/>
            </a:fgClr>
            <a:bgClr>
              <a:srgbClr val="FFFFFF"/>
            </a:bgClr>
          </a:pattFill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sz="4800" i="1" dirty="0" smtClean="0">
                <a:solidFill>
                  <a:srgbClr val="FF0000"/>
                </a:solidFill>
                <a:latin typeface="Brush Script MT" pitchFamily="66" charset="0"/>
                <a:cs typeface="BrowalliaUPC" pitchFamily="34" charset="-34"/>
              </a:rPr>
              <a:t>Hiding</a:t>
            </a:r>
            <a:r>
              <a:rPr lang="en-US" dirty="0" smtClean="0"/>
              <a:t> behind 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736795"/>
              </p:ext>
            </p:extLst>
          </p:nvPr>
        </p:nvGraphicFramePr>
        <p:xfrm>
          <a:off x="7236296" y="188640"/>
          <a:ext cx="720080" cy="1264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3" name="Equation" r:id="rId3" imgW="215640" imgH="393480" progId="Equation.DSMT4">
                  <p:embed/>
                </p:oleObj>
              </mc:Choice>
              <mc:Fallback>
                <p:oleObj name="Equation" r:id="rId3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188640"/>
                        <a:ext cx="720080" cy="1264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354930" y="1310108"/>
            <a:ext cx="11907" cy="27795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Rectangle 6" descr="Small checker board"/>
          <p:cNvSpPr>
            <a:spLocks noChangeArrowheads="1"/>
          </p:cNvSpPr>
          <p:nvPr/>
        </p:nvSpPr>
        <p:spPr bwMode="auto">
          <a:xfrm>
            <a:off x="343025" y="1808584"/>
            <a:ext cx="2628156" cy="1744663"/>
          </a:xfrm>
          <a:prstGeom prst="rect">
            <a:avLst/>
          </a:prstGeom>
          <a:pattFill prst="smCheck">
            <a:fgClr>
              <a:schemeClr val="tx1"/>
            </a:fgClr>
            <a:bgClr>
              <a:srgbClr val="FFFFFF"/>
            </a:bgClr>
          </a:pattFill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2121024" y="2494384"/>
            <a:ext cx="661988" cy="228600"/>
            <a:chOff x="2198" y="2112"/>
            <a:chExt cx="417" cy="144"/>
          </a:xfrm>
        </p:grpSpPr>
        <p:sp>
          <p:nvSpPr>
            <p:cNvPr id="7" name="Oval 20"/>
            <p:cNvSpPr>
              <a:spLocks noChangeArrowheads="1"/>
            </p:cNvSpPr>
            <p:nvPr/>
          </p:nvSpPr>
          <p:spPr bwMode="auto">
            <a:xfrm>
              <a:off x="2198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21"/>
            <p:cNvSpPr>
              <a:spLocks noChangeArrowheads="1"/>
            </p:cNvSpPr>
            <p:nvPr/>
          </p:nvSpPr>
          <p:spPr bwMode="auto">
            <a:xfrm>
              <a:off x="2267" y="211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22"/>
            <p:cNvSpPr>
              <a:spLocks noChangeArrowheads="1"/>
            </p:cNvSpPr>
            <p:nvPr/>
          </p:nvSpPr>
          <p:spPr bwMode="auto">
            <a:xfrm>
              <a:off x="2363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23"/>
            <p:cNvSpPr>
              <a:spLocks noChangeArrowheads="1"/>
            </p:cNvSpPr>
            <p:nvPr/>
          </p:nvSpPr>
          <p:spPr bwMode="auto">
            <a:xfrm>
              <a:off x="2567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2459" y="2145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5649" y="980728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331912" y="3861048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3662982" y="3933056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>
            <a:off x="179512" y="3561184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32"/>
          <p:cNvSpPr>
            <a:spLocks noChangeShapeType="1"/>
          </p:cNvSpPr>
          <p:nvPr/>
        </p:nvSpPr>
        <p:spPr bwMode="auto">
          <a:xfrm>
            <a:off x="179512" y="3408784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179512" y="3256384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179512" y="3103984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179512" y="2951584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>
            <a:off x="179512" y="2799184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Line 37"/>
          <p:cNvSpPr>
            <a:spLocks noChangeShapeType="1"/>
          </p:cNvSpPr>
          <p:nvPr/>
        </p:nvSpPr>
        <p:spPr bwMode="auto">
          <a:xfrm>
            <a:off x="179512" y="2646784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38"/>
          <p:cNvSpPr>
            <a:spLocks noChangeShapeType="1"/>
          </p:cNvSpPr>
          <p:nvPr/>
        </p:nvSpPr>
        <p:spPr bwMode="auto">
          <a:xfrm>
            <a:off x="179512" y="2494384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4" name="Group 40"/>
          <p:cNvGrpSpPr>
            <a:grpSpLocks/>
          </p:cNvGrpSpPr>
          <p:nvPr/>
        </p:nvGrpSpPr>
        <p:grpSpPr bwMode="auto">
          <a:xfrm flipV="1">
            <a:off x="757362" y="2646784"/>
            <a:ext cx="2176462" cy="685800"/>
            <a:chOff x="3168" y="2832"/>
            <a:chExt cx="1371" cy="432"/>
          </a:xfrm>
        </p:grpSpPr>
        <p:sp>
          <p:nvSpPr>
            <p:cNvPr id="25" name="Oval 41"/>
            <p:cNvSpPr>
              <a:spLocks noChangeArrowheads="1"/>
            </p:cNvSpPr>
            <p:nvPr/>
          </p:nvSpPr>
          <p:spPr bwMode="auto">
            <a:xfrm>
              <a:off x="3168" y="316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42"/>
            <p:cNvSpPr>
              <a:spLocks noChangeArrowheads="1"/>
            </p:cNvSpPr>
            <p:nvPr/>
          </p:nvSpPr>
          <p:spPr bwMode="auto">
            <a:xfrm>
              <a:off x="3264" y="312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43"/>
            <p:cNvSpPr>
              <a:spLocks noChangeArrowheads="1"/>
            </p:cNvSpPr>
            <p:nvPr/>
          </p:nvSpPr>
          <p:spPr bwMode="auto">
            <a:xfrm>
              <a:off x="3360" y="302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44"/>
            <p:cNvSpPr>
              <a:spLocks noChangeArrowheads="1"/>
            </p:cNvSpPr>
            <p:nvPr/>
          </p:nvSpPr>
          <p:spPr bwMode="auto">
            <a:xfrm>
              <a:off x="3375" y="316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5"/>
            <p:cNvSpPr>
              <a:spLocks noChangeArrowheads="1"/>
            </p:cNvSpPr>
            <p:nvPr/>
          </p:nvSpPr>
          <p:spPr bwMode="auto">
            <a:xfrm>
              <a:off x="3471" y="307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6"/>
            <p:cNvSpPr>
              <a:spLocks noChangeArrowheads="1"/>
            </p:cNvSpPr>
            <p:nvPr/>
          </p:nvSpPr>
          <p:spPr bwMode="auto">
            <a:xfrm>
              <a:off x="3567" y="316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47"/>
            <p:cNvSpPr>
              <a:spLocks noChangeArrowheads="1"/>
            </p:cNvSpPr>
            <p:nvPr/>
          </p:nvSpPr>
          <p:spPr bwMode="auto">
            <a:xfrm>
              <a:off x="3567" y="302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48"/>
            <p:cNvSpPr>
              <a:spLocks noChangeArrowheads="1"/>
            </p:cNvSpPr>
            <p:nvPr/>
          </p:nvSpPr>
          <p:spPr bwMode="auto">
            <a:xfrm>
              <a:off x="3663" y="312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49"/>
            <p:cNvSpPr>
              <a:spLocks noChangeArrowheads="1"/>
            </p:cNvSpPr>
            <p:nvPr/>
          </p:nvSpPr>
          <p:spPr bwMode="auto">
            <a:xfrm>
              <a:off x="3759" y="321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50"/>
            <p:cNvSpPr>
              <a:spLocks noChangeArrowheads="1"/>
            </p:cNvSpPr>
            <p:nvPr/>
          </p:nvSpPr>
          <p:spPr bwMode="auto">
            <a:xfrm>
              <a:off x="3807" y="312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51"/>
            <p:cNvSpPr>
              <a:spLocks noChangeArrowheads="1"/>
            </p:cNvSpPr>
            <p:nvPr/>
          </p:nvSpPr>
          <p:spPr bwMode="auto">
            <a:xfrm>
              <a:off x="3903" y="316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Oval 52"/>
            <p:cNvSpPr>
              <a:spLocks noChangeArrowheads="1"/>
            </p:cNvSpPr>
            <p:nvPr/>
          </p:nvSpPr>
          <p:spPr bwMode="auto">
            <a:xfrm>
              <a:off x="3963" y="307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Oval 53"/>
            <p:cNvSpPr>
              <a:spLocks noChangeArrowheads="1"/>
            </p:cNvSpPr>
            <p:nvPr/>
          </p:nvSpPr>
          <p:spPr bwMode="auto">
            <a:xfrm>
              <a:off x="3999" y="316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Oval 54"/>
            <p:cNvSpPr>
              <a:spLocks noChangeArrowheads="1"/>
            </p:cNvSpPr>
            <p:nvPr/>
          </p:nvSpPr>
          <p:spPr bwMode="auto">
            <a:xfrm>
              <a:off x="4122" y="316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Oval 55"/>
            <p:cNvSpPr>
              <a:spLocks noChangeArrowheads="1"/>
            </p:cNvSpPr>
            <p:nvPr/>
          </p:nvSpPr>
          <p:spPr bwMode="auto">
            <a:xfrm>
              <a:off x="4191" y="307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56"/>
            <p:cNvSpPr>
              <a:spLocks noChangeArrowheads="1"/>
            </p:cNvSpPr>
            <p:nvPr/>
          </p:nvSpPr>
          <p:spPr bwMode="auto">
            <a:xfrm>
              <a:off x="4287" y="316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Oval 57"/>
            <p:cNvSpPr>
              <a:spLocks noChangeArrowheads="1"/>
            </p:cNvSpPr>
            <p:nvPr/>
          </p:nvSpPr>
          <p:spPr bwMode="auto">
            <a:xfrm>
              <a:off x="4491" y="316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Oval 58"/>
            <p:cNvSpPr>
              <a:spLocks noChangeArrowheads="1"/>
            </p:cNvSpPr>
            <p:nvPr/>
          </p:nvSpPr>
          <p:spPr bwMode="auto">
            <a:xfrm>
              <a:off x="4383" y="3105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Oval 59"/>
            <p:cNvSpPr>
              <a:spLocks noChangeArrowheads="1"/>
            </p:cNvSpPr>
            <p:nvPr/>
          </p:nvSpPr>
          <p:spPr bwMode="auto">
            <a:xfrm>
              <a:off x="3427" y="283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60"/>
            <p:cNvSpPr>
              <a:spLocks noChangeArrowheads="1"/>
            </p:cNvSpPr>
            <p:nvPr/>
          </p:nvSpPr>
          <p:spPr bwMode="auto">
            <a:xfrm>
              <a:off x="3823" y="288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Oval 61"/>
            <p:cNvSpPr>
              <a:spLocks noChangeArrowheads="1"/>
            </p:cNvSpPr>
            <p:nvPr/>
          </p:nvSpPr>
          <p:spPr bwMode="auto">
            <a:xfrm>
              <a:off x="4051" y="288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Group 94"/>
          <p:cNvGrpSpPr>
            <a:grpSpLocks/>
          </p:cNvGrpSpPr>
          <p:nvPr/>
        </p:nvGrpSpPr>
        <p:grpSpPr bwMode="auto">
          <a:xfrm>
            <a:off x="2500437" y="3080172"/>
            <a:ext cx="128587" cy="328612"/>
            <a:chOff x="2437" y="2481"/>
            <a:chExt cx="81" cy="207"/>
          </a:xfrm>
        </p:grpSpPr>
        <p:sp>
          <p:nvSpPr>
            <p:cNvPr id="47" name="Oval 70"/>
            <p:cNvSpPr>
              <a:spLocks noChangeArrowheads="1"/>
            </p:cNvSpPr>
            <p:nvPr/>
          </p:nvSpPr>
          <p:spPr bwMode="auto">
            <a:xfrm>
              <a:off x="2437" y="2481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Oval 76"/>
            <p:cNvSpPr>
              <a:spLocks noChangeArrowheads="1"/>
            </p:cNvSpPr>
            <p:nvPr/>
          </p:nvSpPr>
          <p:spPr bwMode="auto">
            <a:xfrm>
              <a:off x="2470" y="264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Group 92"/>
          <p:cNvGrpSpPr>
            <a:grpSpLocks/>
          </p:cNvGrpSpPr>
          <p:nvPr/>
        </p:nvGrpSpPr>
        <p:grpSpPr bwMode="auto">
          <a:xfrm>
            <a:off x="1239962" y="2341984"/>
            <a:ext cx="855662" cy="457200"/>
            <a:chOff x="1643" y="2016"/>
            <a:chExt cx="539" cy="288"/>
          </a:xfrm>
        </p:grpSpPr>
        <p:sp>
          <p:nvSpPr>
            <p:cNvPr id="50" name="Oval 12"/>
            <p:cNvSpPr>
              <a:spLocks noChangeArrowheads="1"/>
            </p:cNvSpPr>
            <p:nvPr/>
          </p:nvSpPr>
          <p:spPr bwMode="auto">
            <a:xfrm>
              <a:off x="1643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13"/>
            <p:cNvSpPr>
              <a:spLocks noChangeArrowheads="1"/>
            </p:cNvSpPr>
            <p:nvPr/>
          </p:nvSpPr>
          <p:spPr bwMode="auto">
            <a:xfrm>
              <a:off x="1643" y="206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14"/>
            <p:cNvSpPr>
              <a:spLocks noChangeArrowheads="1"/>
            </p:cNvSpPr>
            <p:nvPr/>
          </p:nvSpPr>
          <p:spPr bwMode="auto">
            <a:xfrm>
              <a:off x="1739" y="21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5"/>
            <p:cNvSpPr>
              <a:spLocks noChangeArrowheads="1"/>
            </p:cNvSpPr>
            <p:nvPr/>
          </p:nvSpPr>
          <p:spPr bwMode="auto">
            <a:xfrm>
              <a:off x="1835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16"/>
            <p:cNvSpPr>
              <a:spLocks noChangeArrowheads="1"/>
            </p:cNvSpPr>
            <p:nvPr/>
          </p:nvSpPr>
          <p:spPr bwMode="auto">
            <a:xfrm>
              <a:off x="1883" y="21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Oval 17"/>
            <p:cNvSpPr>
              <a:spLocks noChangeArrowheads="1"/>
            </p:cNvSpPr>
            <p:nvPr/>
          </p:nvSpPr>
          <p:spPr bwMode="auto">
            <a:xfrm>
              <a:off x="1979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Oval 18"/>
            <p:cNvSpPr>
              <a:spLocks noChangeArrowheads="1"/>
            </p:cNvSpPr>
            <p:nvPr/>
          </p:nvSpPr>
          <p:spPr bwMode="auto">
            <a:xfrm>
              <a:off x="2039" y="211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Oval 19"/>
            <p:cNvSpPr>
              <a:spLocks noChangeArrowheads="1"/>
            </p:cNvSpPr>
            <p:nvPr/>
          </p:nvSpPr>
          <p:spPr bwMode="auto">
            <a:xfrm>
              <a:off x="2075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Oval 27"/>
            <p:cNvSpPr>
              <a:spLocks noChangeArrowheads="1"/>
            </p:cNvSpPr>
            <p:nvPr/>
          </p:nvSpPr>
          <p:spPr bwMode="auto">
            <a:xfrm>
              <a:off x="1899" y="201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Oval 28"/>
            <p:cNvSpPr>
              <a:spLocks noChangeArrowheads="1"/>
            </p:cNvSpPr>
            <p:nvPr/>
          </p:nvSpPr>
          <p:spPr bwMode="auto">
            <a:xfrm>
              <a:off x="2127" y="201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Oval 78"/>
            <p:cNvSpPr>
              <a:spLocks noChangeArrowheads="1"/>
            </p:cNvSpPr>
            <p:nvPr/>
          </p:nvSpPr>
          <p:spPr bwMode="auto">
            <a:xfrm>
              <a:off x="1906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Oval 79"/>
            <p:cNvSpPr>
              <a:spLocks noChangeArrowheads="1"/>
            </p:cNvSpPr>
            <p:nvPr/>
          </p:nvSpPr>
          <p:spPr bwMode="auto">
            <a:xfrm>
              <a:off x="2134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Group 96"/>
          <p:cNvGrpSpPr>
            <a:grpSpLocks/>
          </p:cNvGrpSpPr>
          <p:nvPr/>
        </p:nvGrpSpPr>
        <p:grpSpPr bwMode="auto">
          <a:xfrm>
            <a:off x="647824" y="2875384"/>
            <a:ext cx="481013" cy="533400"/>
            <a:chOff x="1270" y="2352"/>
            <a:chExt cx="303" cy="336"/>
          </a:xfrm>
        </p:grpSpPr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318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414" y="240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1525" y="244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71"/>
            <p:cNvSpPr>
              <a:spLocks noChangeArrowheads="1"/>
            </p:cNvSpPr>
            <p:nvPr/>
          </p:nvSpPr>
          <p:spPr bwMode="auto">
            <a:xfrm>
              <a:off x="1270" y="264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73"/>
            <p:cNvSpPr>
              <a:spLocks noChangeArrowheads="1"/>
            </p:cNvSpPr>
            <p:nvPr/>
          </p:nvSpPr>
          <p:spPr bwMode="auto">
            <a:xfrm>
              <a:off x="1414" y="259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Oval 80"/>
            <p:cNvSpPr>
              <a:spLocks noChangeArrowheads="1"/>
            </p:cNvSpPr>
            <p:nvPr/>
          </p:nvSpPr>
          <p:spPr bwMode="auto">
            <a:xfrm>
              <a:off x="1462" y="235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" name="Group 95"/>
          <p:cNvGrpSpPr>
            <a:grpSpLocks/>
          </p:cNvGrpSpPr>
          <p:nvPr/>
        </p:nvGrpSpPr>
        <p:grpSpPr bwMode="auto">
          <a:xfrm>
            <a:off x="1790824" y="2875384"/>
            <a:ext cx="481013" cy="609600"/>
            <a:chOff x="1990" y="2352"/>
            <a:chExt cx="303" cy="384"/>
          </a:xfrm>
        </p:grpSpPr>
        <p:sp>
          <p:nvSpPr>
            <p:cNvPr id="70" name="Oval 68"/>
            <p:cNvSpPr>
              <a:spLocks noChangeArrowheads="1"/>
            </p:cNvSpPr>
            <p:nvPr/>
          </p:nvSpPr>
          <p:spPr bwMode="auto">
            <a:xfrm>
              <a:off x="2017" y="244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auto">
            <a:xfrm>
              <a:off x="2245" y="244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Oval 75"/>
            <p:cNvSpPr>
              <a:spLocks noChangeArrowheads="1"/>
            </p:cNvSpPr>
            <p:nvPr/>
          </p:nvSpPr>
          <p:spPr bwMode="auto">
            <a:xfrm>
              <a:off x="2242" y="264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Oval 82"/>
            <p:cNvSpPr>
              <a:spLocks noChangeArrowheads="1"/>
            </p:cNvSpPr>
            <p:nvPr/>
          </p:nvSpPr>
          <p:spPr bwMode="auto">
            <a:xfrm>
              <a:off x="2086" y="240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Oval 84"/>
            <p:cNvSpPr>
              <a:spLocks noChangeArrowheads="1"/>
            </p:cNvSpPr>
            <p:nvPr/>
          </p:nvSpPr>
          <p:spPr bwMode="auto">
            <a:xfrm>
              <a:off x="2026" y="268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Oval 85"/>
            <p:cNvSpPr>
              <a:spLocks noChangeArrowheads="1"/>
            </p:cNvSpPr>
            <p:nvPr/>
          </p:nvSpPr>
          <p:spPr bwMode="auto">
            <a:xfrm>
              <a:off x="1990" y="235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Oval 86"/>
            <p:cNvSpPr>
              <a:spLocks noChangeArrowheads="1"/>
            </p:cNvSpPr>
            <p:nvPr/>
          </p:nvSpPr>
          <p:spPr bwMode="auto">
            <a:xfrm>
              <a:off x="2218" y="235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7" name="Group 93"/>
          <p:cNvGrpSpPr>
            <a:grpSpLocks/>
          </p:cNvGrpSpPr>
          <p:nvPr/>
        </p:nvGrpSpPr>
        <p:grpSpPr bwMode="auto">
          <a:xfrm>
            <a:off x="606549" y="2265784"/>
            <a:ext cx="574675" cy="609600"/>
            <a:chOff x="1244" y="1968"/>
            <a:chExt cx="362" cy="384"/>
          </a:xfrm>
        </p:grpSpPr>
        <p:sp>
          <p:nvSpPr>
            <p:cNvPr id="78" name="Oval 7"/>
            <p:cNvSpPr>
              <a:spLocks noChangeArrowheads="1"/>
            </p:cNvSpPr>
            <p:nvPr/>
          </p:nvSpPr>
          <p:spPr bwMode="auto">
            <a:xfrm>
              <a:off x="1244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8"/>
            <p:cNvSpPr>
              <a:spLocks noChangeArrowheads="1"/>
            </p:cNvSpPr>
            <p:nvPr/>
          </p:nvSpPr>
          <p:spPr bwMode="auto">
            <a:xfrm>
              <a:off x="1340" y="21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9"/>
            <p:cNvSpPr>
              <a:spLocks noChangeArrowheads="1"/>
            </p:cNvSpPr>
            <p:nvPr/>
          </p:nvSpPr>
          <p:spPr bwMode="auto">
            <a:xfrm>
              <a:off x="1436" y="206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10"/>
            <p:cNvSpPr>
              <a:spLocks noChangeArrowheads="1"/>
            </p:cNvSpPr>
            <p:nvPr/>
          </p:nvSpPr>
          <p:spPr bwMode="auto">
            <a:xfrm>
              <a:off x="1451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11"/>
            <p:cNvSpPr>
              <a:spLocks noChangeArrowheads="1"/>
            </p:cNvSpPr>
            <p:nvPr/>
          </p:nvSpPr>
          <p:spPr bwMode="auto">
            <a:xfrm>
              <a:off x="1547" y="211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26"/>
            <p:cNvSpPr>
              <a:spLocks noChangeArrowheads="1"/>
            </p:cNvSpPr>
            <p:nvPr/>
          </p:nvSpPr>
          <p:spPr bwMode="auto">
            <a:xfrm>
              <a:off x="1503" y="196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77"/>
            <p:cNvSpPr>
              <a:spLocks noChangeArrowheads="1"/>
            </p:cNvSpPr>
            <p:nvPr/>
          </p:nvSpPr>
          <p:spPr bwMode="auto">
            <a:xfrm>
              <a:off x="1510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87"/>
            <p:cNvSpPr>
              <a:spLocks noChangeArrowheads="1"/>
            </p:cNvSpPr>
            <p:nvPr/>
          </p:nvSpPr>
          <p:spPr bwMode="auto">
            <a:xfrm>
              <a:off x="1558" y="230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6" name="Group 97"/>
          <p:cNvGrpSpPr>
            <a:grpSpLocks/>
          </p:cNvGrpSpPr>
          <p:nvPr/>
        </p:nvGrpSpPr>
        <p:grpSpPr bwMode="auto">
          <a:xfrm>
            <a:off x="1205037" y="2799184"/>
            <a:ext cx="457200" cy="685800"/>
            <a:chOff x="1621" y="2304"/>
            <a:chExt cx="288" cy="432"/>
          </a:xfrm>
        </p:grpSpPr>
        <p:sp>
          <p:nvSpPr>
            <p:cNvPr id="87" name="Oval 65"/>
            <p:cNvSpPr>
              <a:spLocks noChangeArrowheads="1"/>
            </p:cNvSpPr>
            <p:nvPr/>
          </p:nvSpPr>
          <p:spPr bwMode="auto">
            <a:xfrm>
              <a:off x="1621" y="240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66"/>
            <p:cNvSpPr>
              <a:spLocks noChangeArrowheads="1"/>
            </p:cNvSpPr>
            <p:nvPr/>
          </p:nvSpPr>
          <p:spPr bwMode="auto">
            <a:xfrm>
              <a:off x="1717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67"/>
            <p:cNvSpPr>
              <a:spLocks noChangeArrowheads="1"/>
            </p:cNvSpPr>
            <p:nvPr/>
          </p:nvSpPr>
          <p:spPr bwMode="auto">
            <a:xfrm>
              <a:off x="1861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Oval 72"/>
            <p:cNvSpPr>
              <a:spLocks noChangeArrowheads="1"/>
            </p:cNvSpPr>
            <p:nvPr/>
          </p:nvSpPr>
          <p:spPr bwMode="auto">
            <a:xfrm>
              <a:off x="1666" y="268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Oval 74"/>
            <p:cNvSpPr>
              <a:spLocks noChangeArrowheads="1"/>
            </p:cNvSpPr>
            <p:nvPr/>
          </p:nvSpPr>
          <p:spPr bwMode="auto">
            <a:xfrm>
              <a:off x="1846" y="259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81"/>
            <p:cNvSpPr>
              <a:spLocks noChangeArrowheads="1"/>
            </p:cNvSpPr>
            <p:nvPr/>
          </p:nvSpPr>
          <p:spPr bwMode="auto">
            <a:xfrm>
              <a:off x="1858" y="240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Oval 83"/>
            <p:cNvSpPr>
              <a:spLocks noChangeArrowheads="1"/>
            </p:cNvSpPr>
            <p:nvPr/>
          </p:nvSpPr>
          <p:spPr bwMode="auto">
            <a:xfrm>
              <a:off x="1798" y="268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Oval 88"/>
            <p:cNvSpPr>
              <a:spLocks noChangeArrowheads="1"/>
            </p:cNvSpPr>
            <p:nvPr/>
          </p:nvSpPr>
          <p:spPr bwMode="auto">
            <a:xfrm>
              <a:off x="1786" y="230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" name="Group 91"/>
          <p:cNvGrpSpPr>
            <a:grpSpLocks/>
          </p:cNvGrpSpPr>
          <p:nvPr/>
        </p:nvGrpSpPr>
        <p:grpSpPr bwMode="auto">
          <a:xfrm>
            <a:off x="2213099" y="2418184"/>
            <a:ext cx="661988" cy="228600"/>
            <a:chOff x="2198" y="2112"/>
            <a:chExt cx="417" cy="144"/>
          </a:xfrm>
        </p:grpSpPr>
        <p:sp>
          <p:nvSpPr>
            <p:cNvPr id="99" name="Oval 20"/>
            <p:cNvSpPr>
              <a:spLocks noChangeArrowheads="1"/>
            </p:cNvSpPr>
            <p:nvPr/>
          </p:nvSpPr>
          <p:spPr bwMode="auto">
            <a:xfrm>
              <a:off x="2198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Oval 21"/>
            <p:cNvSpPr>
              <a:spLocks noChangeArrowheads="1"/>
            </p:cNvSpPr>
            <p:nvPr/>
          </p:nvSpPr>
          <p:spPr bwMode="auto">
            <a:xfrm>
              <a:off x="2267" y="211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Oval 22"/>
            <p:cNvSpPr>
              <a:spLocks noChangeArrowheads="1"/>
            </p:cNvSpPr>
            <p:nvPr/>
          </p:nvSpPr>
          <p:spPr bwMode="auto">
            <a:xfrm>
              <a:off x="2363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Oval 23"/>
            <p:cNvSpPr>
              <a:spLocks noChangeArrowheads="1"/>
            </p:cNvSpPr>
            <p:nvPr/>
          </p:nvSpPr>
          <p:spPr bwMode="auto">
            <a:xfrm>
              <a:off x="2567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Oval 24"/>
            <p:cNvSpPr>
              <a:spLocks noChangeArrowheads="1"/>
            </p:cNvSpPr>
            <p:nvPr/>
          </p:nvSpPr>
          <p:spPr bwMode="auto">
            <a:xfrm>
              <a:off x="2459" y="2145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4" name="Group 92"/>
          <p:cNvGrpSpPr>
            <a:grpSpLocks/>
          </p:cNvGrpSpPr>
          <p:nvPr/>
        </p:nvGrpSpPr>
        <p:grpSpPr bwMode="auto">
          <a:xfrm>
            <a:off x="1411933" y="2341984"/>
            <a:ext cx="855662" cy="457200"/>
            <a:chOff x="1643" y="2016"/>
            <a:chExt cx="539" cy="288"/>
          </a:xfrm>
        </p:grpSpPr>
        <p:sp>
          <p:nvSpPr>
            <p:cNvPr id="105" name="Oval 12"/>
            <p:cNvSpPr>
              <a:spLocks noChangeArrowheads="1"/>
            </p:cNvSpPr>
            <p:nvPr/>
          </p:nvSpPr>
          <p:spPr bwMode="auto">
            <a:xfrm>
              <a:off x="1643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13"/>
            <p:cNvSpPr>
              <a:spLocks noChangeArrowheads="1"/>
            </p:cNvSpPr>
            <p:nvPr/>
          </p:nvSpPr>
          <p:spPr bwMode="auto">
            <a:xfrm>
              <a:off x="1643" y="206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14"/>
            <p:cNvSpPr>
              <a:spLocks noChangeArrowheads="1"/>
            </p:cNvSpPr>
            <p:nvPr/>
          </p:nvSpPr>
          <p:spPr bwMode="auto">
            <a:xfrm>
              <a:off x="1739" y="21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15"/>
            <p:cNvSpPr>
              <a:spLocks noChangeArrowheads="1"/>
            </p:cNvSpPr>
            <p:nvPr/>
          </p:nvSpPr>
          <p:spPr bwMode="auto">
            <a:xfrm>
              <a:off x="1835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16"/>
            <p:cNvSpPr>
              <a:spLocks noChangeArrowheads="1"/>
            </p:cNvSpPr>
            <p:nvPr/>
          </p:nvSpPr>
          <p:spPr bwMode="auto">
            <a:xfrm>
              <a:off x="1883" y="21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Oval 17"/>
            <p:cNvSpPr>
              <a:spLocks noChangeArrowheads="1"/>
            </p:cNvSpPr>
            <p:nvPr/>
          </p:nvSpPr>
          <p:spPr bwMode="auto">
            <a:xfrm>
              <a:off x="1979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Oval 18"/>
            <p:cNvSpPr>
              <a:spLocks noChangeArrowheads="1"/>
            </p:cNvSpPr>
            <p:nvPr/>
          </p:nvSpPr>
          <p:spPr bwMode="auto">
            <a:xfrm>
              <a:off x="2039" y="211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Oval 19"/>
            <p:cNvSpPr>
              <a:spLocks noChangeArrowheads="1"/>
            </p:cNvSpPr>
            <p:nvPr/>
          </p:nvSpPr>
          <p:spPr bwMode="auto">
            <a:xfrm>
              <a:off x="2075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Oval 27"/>
            <p:cNvSpPr>
              <a:spLocks noChangeArrowheads="1"/>
            </p:cNvSpPr>
            <p:nvPr/>
          </p:nvSpPr>
          <p:spPr bwMode="auto">
            <a:xfrm>
              <a:off x="1899" y="201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Oval 28"/>
            <p:cNvSpPr>
              <a:spLocks noChangeArrowheads="1"/>
            </p:cNvSpPr>
            <p:nvPr/>
          </p:nvSpPr>
          <p:spPr bwMode="auto">
            <a:xfrm>
              <a:off x="2127" y="201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Oval 78"/>
            <p:cNvSpPr>
              <a:spLocks noChangeArrowheads="1"/>
            </p:cNvSpPr>
            <p:nvPr/>
          </p:nvSpPr>
          <p:spPr bwMode="auto">
            <a:xfrm>
              <a:off x="1906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Oval 79"/>
            <p:cNvSpPr>
              <a:spLocks noChangeArrowheads="1"/>
            </p:cNvSpPr>
            <p:nvPr/>
          </p:nvSpPr>
          <p:spPr bwMode="auto">
            <a:xfrm>
              <a:off x="2134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7" name="Group 93"/>
          <p:cNvGrpSpPr>
            <a:grpSpLocks/>
          </p:cNvGrpSpPr>
          <p:nvPr/>
        </p:nvGrpSpPr>
        <p:grpSpPr bwMode="auto">
          <a:xfrm>
            <a:off x="612899" y="2265784"/>
            <a:ext cx="574675" cy="609600"/>
            <a:chOff x="1244" y="1968"/>
            <a:chExt cx="362" cy="384"/>
          </a:xfrm>
        </p:grpSpPr>
        <p:sp>
          <p:nvSpPr>
            <p:cNvPr id="118" name="Oval 7"/>
            <p:cNvSpPr>
              <a:spLocks noChangeArrowheads="1"/>
            </p:cNvSpPr>
            <p:nvPr/>
          </p:nvSpPr>
          <p:spPr bwMode="auto">
            <a:xfrm>
              <a:off x="1244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Oval 8"/>
            <p:cNvSpPr>
              <a:spLocks noChangeArrowheads="1"/>
            </p:cNvSpPr>
            <p:nvPr/>
          </p:nvSpPr>
          <p:spPr bwMode="auto">
            <a:xfrm>
              <a:off x="1340" y="21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9"/>
            <p:cNvSpPr>
              <a:spLocks noChangeArrowheads="1"/>
            </p:cNvSpPr>
            <p:nvPr/>
          </p:nvSpPr>
          <p:spPr bwMode="auto">
            <a:xfrm>
              <a:off x="1436" y="206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Oval 10"/>
            <p:cNvSpPr>
              <a:spLocks noChangeArrowheads="1"/>
            </p:cNvSpPr>
            <p:nvPr/>
          </p:nvSpPr>
          <p:spPr bwMode="auto">
            <a:xfrm>
              <a:off x="1451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11"/>
            <p:cNvSpPr>
              <a:spLocks noChangeArrowheads="1"/>
            </p:cNvSpPr>
            <p:nvPr/>
          </p:nvSpPr>
          <p:spPr bwMode="auto">
            <a:xfrm>
              <a:off x="1547" y="211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26"/>
            <p:cNvSpPr>
              <a:spLocks noChangeArrowheads="1"/>
            </p:cNvSpPr>
            <p:nvPr/>
          </p:nvSpPr>
          <p:spPr bwMode="auto">
            <a:xfrm>
              <a:off x="1503" y="196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Oval 77"/>
            <p:cNvSpPr>
              <a:spLocks noChangeArrowheads="1"/>
            </p:cNvSpPr>
            <p:nvPr/>
          </p:nvSpPr>
          <p:spPr bwMode="auto">
            <a:xfrm>
              <a:off x="1510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87"/>
            <p:cNvSpPr>
              <a:spLocks noChangeArrowheads="1"/>
            </p:cNvSpPr>
            <p:nvPr/>
          </p:nvSpPr>
          <p:spPr bwMode="auto">
            <a:xfrm>
              <a:off x="1558" y="230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2" name="Group 94"/>
          <p:cNvGrpSpPr>
            <a:grpSpLocks/>
          </p:cNvGrpSpPr>
          <p:nvPr/>
        </p:nvGrpSpPr>
        <p:grpSpPr bwMode="auto">
          <a:xfrm>
            <a:off x="4228480" y="2990652"/>
            <a:ext cx="128587" cy="328612"/>
            <a:chOff x="2437" y="2481"/>
            <a:chExt cx="81" cy="207"/>
          </a:xfrm>
        </p:grpSpPr>
        <p:sp>
          <p:nvSpPr>
            <p:cNvPr id="133" name="Oval 70"/>
            <p:cNvSpPr>
              <a:spLocks noChangeArrowheads="1"/>
            </p:cNvSpPr>
            <p:nvPr/>
          </p:nvSpPr>
          <p:spPr bwMode="auto">
            <a:xfrm>
              <a:off x="2437" y="2481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Oval 76"/>
            <p:cNvSpPr>
              <a:spLocks noChangeArrowheads="1"/>
            </p:cNvSpPr>
            <p:nvPr/>
          </p:nvSpPr>
          <p:spPr bwMode="auto">
            <a:xfrm>
              <a:off x="2470" y="264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5" name="Group 96"/>
          <p:cNvGrpSpPr>
            <a:grpSpLocks/>
          </p:cNvGrpSpPr>
          <p:nvPr/>
        </p:nvGrpSpPr>
        <p:grpSpPr bwMode="auto">
          <a:xfrm>
            <a:off x="2375867" y="2785864"/>
            <a:ext cx="481013" cy="533400"/>
            <a:chOff x="1270" y="2352"/>
            <a:chExt cx="303" cy="336"/>
          </a:xfrm>
        </p:grpSpPr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1318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Oval 136"/>
            <p:cNvSpPr>
              <a:spLocks noChangeArrowheads="1"/>
            </p:cNvSpPr>
            <p:nvPr/>
          </p:nvSpPr>
          <p:spPr bwMode="auto">
            <a:xfrm>
              <a:off x="1414" y="240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Oval 137"/>
            <p:cNvSpPr>
              <a:spLocks noChangeArrowheads="1"/>
            </p:cNvSpPr>
            <p:nvPr/>
          </p:nvSpPr>
          <p:spPr bwMode="auto">
            <a:xfrm>
              <a:off x="1525" y="244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Oval 71"/>
            <p:cNvSpPr>
              <a:spLocks noChangeArrowheads="1"/>
            </p:cNvSpPr>
            <p:nvPr/>
          </p:nvSpPr>
          <p:spPr bwMode="auto">
            <a:xfrm>
              <a:off x="1270" y="264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Oval 73"/>
            <p:cNvSpPr>
              <a:spLocks noChangeArrowheads="1"/>
            </p:cNvSpPr>
            <p:nvPr/>
          </p:nvSpPr>
          <p:spPr bwMode="auto">
            <a:xfrm>
              <a:off x="1414" y="259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Oval 80"/>
            <p:cNvSpPr>
              <a:spLocks noChangeArrowheads="1"/>
            </p:cNvSpPr>
            <p:nvPr/>
          </p:nvSpPr>
          <p:spPr bwMode="auto">
            <a:xfrm>
              <a:off x="1462" y="235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2" name="Group 95"/>
          <p:cNvGrpSpPr>
            <a:grpSpLocks/>
          </p:cNvGrpSpPr>
          <p:nvPr/>
        </p:nvGrpSpPr>
        <p:grpSpPr bwMode="auto">
          <a:xfrm>
            <a:off x="3518867" y="2785864"/>
            <a:ext cx="481013" cy="609600"/>
            <a:chOff x="1990" y="2352"/>
            <a:chExt cx="303" cy="384"/>
          </a:xfrm>
        </p:grpSpPr>
        <p:sp>
          <p:nvSpPr>
            <p:cNvPr id="143" name="Oval 68"/>
            <p:cNvSpPr>
              <a:spLocks noChangeArrowheads="1"/>
            </p:cNvSpPr>
            <p:nvPr/>
          </p:nvSpPr>
          <p:spPr bwMode="auto">
            <a:xfrm>
              <a:off x="2017" y="244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Oval 69"/>
            <p:cNvSpPr>
              <a:spLocks noChangeArrowheads="1"/>
            </p:cNvSpPr>
            <p:nvPr/>
          </p:nvSpPr>
          <p:spPr bwMode="auto">
            <a:xfrm>
              <a:off x="2245" y="244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Oval 75"/>
            <p:cNvSpPr>
              <a:spLocks noChangeArrowheads="1"/>
            </p:cNvSpPr>
            <p:nvPr/>
          </p:nvSpPr>
          <p:spPr bwMode="auto">
            <a:xfrm>
              <a:off x="2242" y="264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Oval 82"/>
            <p:cNvSpPr>
              <a:spLocks noChangeArrowheads="1"/>
            </p:cNvSpPr>
            <p:nvPr/>
          </p:nvSpPr>
          <p:spPr bwMode="auto">
            <a:xfrm>
              <a:off x="2086" y="240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7" name="Oval 84"/>
            <p:cNvSpPr>
              <a:spLocks noChangeArrowheads="1"/>
            </p:cNvSpPr>
            <p:nvPr/>
          </p:nvSpPr>
          <p:spPr bwMode="auto">
            <a:xfrm>
              <a:off x="2026" y="268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Oval 85"/>
            <p:cNvSpPr>
              <a:spLocks noChangeArrowheads="1"/>
            </p:cNvSpPr>
            <p:nvPr/>
          </p:nvSpPr>
          <p:spPr bwMode="auto">
            <a:xfrm>
              <a:off x="1990" y="235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Oval 86"/>
            <p:cNvSpPr>
              <a:spLocks noChangeArrowheads="1"/>
            </p:cNvSpPr>
            <p:nvPr/>
          </p:nvSpPr>
          <p:spPr bwMode="auto">
            <a:xfrm>
              <a:off x="2218" y="235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0" name="Group 97"/>
          <p:cNvGrpSpPr>
            <a:grpSpLocks/>
          </p:cNvGrpSpPr>
          <p:nvPr/>
        </p:nvGrpSpPr>
        <p:grpSpPr bwMode="auto">
          <a:xfrm>
            <a:off x="2933080" y="2709664"/>
            <a:ext cx="457200" cy="685800"/>
            <a:chOff x="1621" y="2304"/>
            <a:chExt cx="288" cy="432"/>
          </a:xfrm>
        </p:grpSpPr>
        <p:sp>
          <p:nvSpPr>
            <p:cNvPr id="151" name="Oval 65"/>
            <p:cNvSpPr>
              <a:spLocks noChangeArrowheads="1"/>
            </p:cNvSpPr>
            <p:nvPr/>
          </p:nvSpPr>
          <p:spPr bwMode="auto">
            <a:xfrm>
              <a:off x="1621" y="240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66"/>
            <p:cNvSpPr>
              <a:spLocks noChangeArrowheads="1"/>
            </p:cNvSpPr>
            <p:nvPr/>
          </p:nvSpPr>
          <p:spPr bwMode="auto">
            <a:xfrm>
              <a:off x="1717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Oval 67"/>
            <p:cNvSpPr>
              <a:spLocks noChangeArrowheads="1"/>
            </p:cNvSpPr>
            <p:nvPr/>
          </p:nvSpPr>
          <p:spPr bwMode="auto">
            <a:xfrm>
              <a:off x="1861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" name="Oval 72"/>
            <p:cNvSpPr>
              <a:spLocks noChangeArrowheads="1"/>
            </p:cNvSpPr>
            <p:nvPr/>
          </p:nvSpPr>
          <p:spPr bwMode="auto">
            <a:xfrm>
              <a:off x="1666" y="268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" name="Oval 74"/>
            <p:cNvSpPr>
              <a:spLocks noChangeArrowheads="1"/>
            </p:cNvSpPr>
            <p:nvPr/>
          </p:nvSpPr>
          <p:spPr bwMode="auto">
            <a:xfrm>
              <a:off x="1846" y="259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Oval 81"/>
            <p:cNvSpPr>
              <a:spLocks noChangeArrowheads="1"/>
            </p:cNvSpPr>
            <p:nvPr/>
          </p:nvSpPr>
          <p:spPr bwMode="auto">
            <a:xfrm>
              <a:off x="1858" y="240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Oval 83"/>
            <p:cNvSpPr>
              <a:spLocks noChangeArrowheads="1"/>
            </p:cNvSpPr>
            <p:nvPr/>
          </p:nvSpPr>
          <p:spPr bwMode="auto">
            <a:xfrm>
              <a:off x="1798" y="268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Oval 88"/>
            <p:cNvSpPr>
              <a:spLocks noChangeArrowheads="1"/>
            </p:cNvSpPr>
            <p:nvPr/>
          </p:nvSpPr>
          <p:spPr bwMode="auto">
            <a:xfrm>
              <a:off x="1786" y="230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0" name="Right Arrow 159"/>
          <p:cNvSpPr/>
          <p:nvPr/>
        </p:nvSpPr>
        <p:spPr>
          <a:xfrm>
            <a:off x="2057524" y="2225392"/>
            <a:ext cx="1364059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9" name="Group 308"/>
          <p:cNvGrpSpPr/>
          <p:nvPr/>
        </p:nvGrpSpPr>
        <p:grpSpPr>
          <a:xfrm>
            <a:off x="4820221" y="1122784"/>
            <a:ext cx="4692947" cy="3195464"/>
            <a:chOff x="2615357" y="1124744"/>
            <a:chExt cx="4692947" cy="3195464"/>
          </a:xfrm>
        </p:grpSpPr>
        <p:sp>
          <p:nvSpPr>
            <p:cNvPr id="161" name="Rectangle 6" descr="Small checker board"/>
            <p:cNvSpPr>
              <a:spLocks noChangeArrowheads="1"/>
            </p:cNvSpPr>
            <p:nvPr/>
          </p:nvSpPr>
          <p:spPr bwMode="auto">
            <a:xfrm>
              <a:off x="5652120" y="1808197"/>
              <a:ext cx="1656184" cy="1744663"/>
            </a:xfrm>
            <a:prstGeom prst="rect">
              <a:avLst/>
            </a:prstGeom>
            <a:pattFill prst="smCheck">
              <a:fgClr>
                <a:schemeClr val="tx1"/>
              </a:fgClr>
              <a:bgClr>
                <a:srgbClr val="FFFFFF"/>
              </a:bgClr>
            </a:pattFill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Line 5"/>
            <p:cNvSpPr>
              <a:spLocks noChangeShapeType="1"/>
            </p:cNvSpPr>
            <p:nvPr/>
          </p:nvSpPr>
          <p:spPr bwMode="auto">
            <a:xfrm flipV="1">
              <a:off x="3007469" y="1312068"/>
              <a:ext cx="23813" cy="27795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Rectangle 6" descr="Small checker board"/>
            <p:cNvSpPr>
              <a:spLocks noChangeArrowheads="1"/>
            </p:cNvSpPr>
            <p:nvPr/>
          </p:nvSpPr>
          <p:spPr bwMode="auto">
            <a:xfrm>
              <a:off x="3007470" y="1810544"/>
              <a:ext cx="2628156" cy="1744663"/>
            </a:xfrm>
            <a:prstGeom prst="rect">
              <a:avLst/>
            </a:prstGeom>
            <a:pattFill prst="smCheck">
              <a:fgClr>
                <a:schemeClr val="tx1"/>
              </a:fgClr>
              <a:bgClr>
                <a:srgbClr val="FFFFFF"/>
              </a:bgClr>
            </a:pattFill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" name="Group 91"/>
            <p:cNvGrpSpPr>
              <a:grpSpLocks/>
            </p:cNvGrpSpPr>
            <p:nvPr/>
          </p:nvGrpSpPr>
          <p:grpSpPr bwMode="auto">
            <a:xfrm>
              <a:off x="4785469" y="2496344"/>
              <a:ext cx="661988" cy="228600"/>
              <a:chOff x="2198" y="2112"/>
              <a:chExt cx="417" cy="144"/>
            </a:xfrm>
          </p:grpSpPr>
          <p:sp>
            <p:nvSpPr>
              <p:cNvPr id="165" name="Oval 20"/>
              <p:cNvSpPr>
                <a:spLocks noChangeArrowheads="1"/>
              </p:cNvSpPr>
              <p:nvPr/>
            </p:nvSpPr>
            <p:spPr bwMode="auto">
              <a:xfrm>
                <a:off x="2198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" name="Oval 21"/>
              <p:cNvSpPr>
                <a:spLocks noChangeArrowheads="1"/>
              </p:cNvSpPr>
              <p:nvPr/>
            </p:nvSpPr>
            <p:spPr bwMode="auto">
              <a:xfrm>
                <a:off x="2267" y="211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" name="Oval 22"/>
              <p:cNvSpPr>
                <a:spLocks noChangeArrowheads="1"/>
              </p:cNvSpPr>
              <p:nvPr/>
            </p:nvSpPr>
            <p:spPr bwMode="auto">
              <a:xfrm>
                <a:off x="2363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8" name="Oval 23"/>
              <p:cNvSpPr>
                <a:spLocks noChangeArrowheads="1"/>
              </p:cNvSpPr>
              <p:nvPr/>
            </p:nvSpPr>
            <p:spPr bwMode="auto">
              <a:xfrm>
                <a:off x="2567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9" name="Oval 24"/>
              <p:cNvSpPr>
                <a:spLocks noChangeArrowheads="1"/>
              </p:cNvSpPr>
              <p:nvPr/>
            </p:nvSpPr>
            <p:spPr bwMode="auto">
              <a:xfrm>
                <a:off x="2459" y="2145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0" name="Text Box 25"/>
            <p:cNvSpPr txBox="1">
              <a:spLocks noChangeArrowheads="1"/>
            </p:cNvSpPr>
            <p:nvPr/>
          </p:nvSpPr>
          <p:spPr bwMode="auto">
            <a:xfrm>
              <a:off x="2615357" y="1124744"/>
              <a:ext cx="3698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171" name="Line 29"/>
            <p:cNvSpPr>
              <a:spLocks noChangeShapeType="1"/>
            </p:cNvSpPr>
            <p:nvPr/>
          </p:nvSpPr>
          <p:spPr bwMode="auto">
            <a:xfrm>
              <a:off x="2996357" y="3863008"/>
              <a:ext cx="3657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Text Box 30"/>
            <p:cNvSpPr txBox="1">
              <a:spLocks noChangeArrowheads="1"/>
            </p:cNvSpPr>
            <p:nvPr/>
          </p:nvSpPr>
          <p:spPr bwMode="auto">
            <a:xfrm>
              <a:off x="6354811" y="3863008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73" name="Line 31"/>
            <p:cNvSpPr>
              <a:spLocks noChangeShapeType="1"/>
            </p:cNvSpPr>
            <p:nvPr/>
          </p:nvSpPr>
          <p:spPr bwMode="auto">
            <a:xfrm>
              <a:off x="2843957" y="3563144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Line 32"/>
            <p:cNvSpPr>
              <a:spLocks noChangeShapeType="1"/>
            </p:cNvSpPr>
            <p:nvPr/>
          </p:nvSpPr>
          <p:spPr bwMode="auto">
            <a:xfrm>
              <a:off x="2843957" y="3410744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Line 33"/>
            <p:cNvSpPr>
              <a:spLocks noChangeShapeType="1"/>
            </p:cNvSpPr>
            <p:nvPr/>
          </p:nvSpPr>
          <p:spPr bwMode="auto">
            <a:xfrm>
              <a:off x="2843957" y="3258344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Line 34"/>
            <p:cNvSpPr>
              <a:spLocks noChangeShapeType="1"/>
            </p:cNvSpPr>
            <p:nvPr/>
          </p:nvSpPr>
          <p:spPr bwMode="auto">
            <a:xfrm>
              <a:off x="2843957" y="3105944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Line 35"/>
            <p:cNvSpPr>
              <a:spLocks noChangeShapeType="1"/>
            </p:cNvSpPr>
            <p:nvPr/>
          </p:nvSpPr>
          <p:spPr bwMode="auto">
            <a:xfrm>
              <a:off x="2843957" y="2953544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Line 36"/>
            <p:cNvSpPr>
              <a:spLocks noChangeShapeType="1"/>
            </p:cNvSpPr>
            <p:nvPr/>
          </p:nvSpPr>
          <p:spPr bwMode="auto">
            <a:xfrm>
              <a:off x="2843957" y="2801144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Line 37"/>
            <p:cNvSpPr>
              <a:spLocks noChangeShapeType="1"/>
            </p:cNvSpPr>
            <p:nvPr/>
          </p:nvSpPr>
          <p:spPr bwMode="auto">
            <a:xfrm>
              <a:off x="2843957" y="2648744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Line 38"/>
            <p:cNvSpPr>
              <a:spLocks noChangeShapeType="1"/>
            </p:cNvSpPr>
            <p:nvPr/>
          </p:nvSpPr>
          <p:spPr bwMode="auto">
            <a:xfrm>
              <a:off x="2843957" y="2496344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82" name="Group 40"/>
            <p:cNvGrpSpPr>
              <a:grpSpLocks/>
            </p:cNvGrpSpPr>
            <p:nvPr/>
          </p:nvGrpSpPr>
          <p:grpSpPr bwMode="auto">
            <a:xfrm flipV="1">
              <a:off x="3421807" y="2648744"/>
              <a:ext cx="2176462" cy="685800"/>
              <a:chOff x="3168" y="2832"/>
              <a:chExt cx="1371" cy="432"/>
            </a:xfrm>
          </p:grpSpPr>
          <p:sp>
            <p:nvSpPr>
              <p:cNvPr id="183" name="Oval 41"/>
              <p:cNvSpPr>
                <a:spLocks noChangeArrowheads="1"/>
              </p:cNvSpPr>
              <p:nvPr/>
            </p:nvSpPr>
            <p:spPr bwMode="auto">
              <a:xfrm>
                <a:off x="3168" y="316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Oval 42"/>
              <p:cNvSpPr>
                <a:spLocks noChangeArrowheads="1"/>
              </p:cNvSpPr>
              <p:nvPr/>
            </p:nvSpPr>
            <p:spPr bwMode="auto">
              <a:xfrm>
                <a:off x="3264" y="312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Oval 43"/>
              <p:cNvSpPr>
                <a:spLocks noChangeArrowheads="1"/>
              </p:cNvSpPr>
              <p:nvPr/>
            </p:nvSpPr>
            <p:spPr bwMode="auto">
              <a:xfrm>
                <a:off x="3360" y="302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Oval 44"/>
              <p:cNvSpPr>
                <a:spLocks noChangeArrowheads="1"/>
              </p:cNvSpPr>
              <p:nvPr/>
            </p:nvSpPr>
            <p:spPr bwMode="auto">
              <a:xfrm>
                <a:off x="3375" y="316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Oval 45"/>
              <p:cNvSpPr>
                <a:spLocks noChangeArrowheads="1"/>
              </p:cNvSpPr>
              <p:nvPr/>
            </p:nvSpPr>
            <p:spPr bwMode="auto">
              <a:xfrm>
                <a:off x="3471" y="307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Oval 46"/>
              <p:cNvSpPr>
                <a:spLocks noChangeArrowheads="1"/>
              </p:cNvSpPr>
              <p:nvPr/>
            </p:nvSpPr>
            <p:spPr bwMode="auto">
              <a:xfrm>
                <a:off x="3567" y="316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Oval 47"/>
              <p:cNvSpPr>
                <a:spLocks noChangeArrowheads="1"/>
              </p:cNvSpPr>
              <p:nvPr/>
            </p:nvSpPr>
            <p:spPr bwMode="auto">
              <a:xfrm>
                <a:off x="3567" y="302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Oval 48"/>
              <p:cNvSpPr>
                <a:spLocks noChangeArrowheads="1"/>
              </p:cNvSpPr>
              <p:nvPr/>
            </p:nvSpPr>
            <p:spPr bwMode="auto">
              <a:xfrm>
                <a:off x="3663" y="312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Oval 49"/>
              <p:cNvSpPr>
                <a:spLocks noChangeArrowheads="1"/>
              </p:cNvSpPr>
              <p:nvPr/>
            </p:nvSpPr>
            <p:spPr bwMode="auto">
              <a:xfrm>
                <a:off x="3759" y="321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Oval 50"/>
              <p:cNvSpPr>
                <a:spLocks noChangeArrowheads="1"/>
              </p:cNvSpPr>
              <p:nvPr/>
            </p:nvSpPr>
            <p:spPr bwMode="auto">
              <a:xfrm>
                <a:off x="3807" y="312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" name="Oval 51"/>
              <p:cNvSpPr>
                <a:spLocks noChangeArrowheads="1"/>
              </p:cNvSpPr>
              <p:nvPr/>
            </p:nvSpPr>
            <p:spPr bwMode="auto">
              <a:xfrm>
                <a:off x="3903" y="316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" name="Oval 52"/>
              <p:cNvSpPr>
                <a:spLocks noChangeArrowheads="1"/>
              </p:cNvSpPr>
              <p:nvPr/>
            </p:nvSpPr>
            <p:spPr bwMode="auto">
              <a:xfrm>
                <a:off x="3963" y="307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5" name="Oval 53"/>
              <p:cNvSpPr>
                <a:spLocks noChangeArrowheads="1"/>
              </p:cNvSpPr>
              <p:nvPr/>
            </p:nvSpPr>
            <p:spPr bwMode="auto">
              <a:xfrm>
                <a:off x="3999" y="316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6" name="Oval 54"/>
              <p:cNvSpPr>
                <a:spLocks noChangeArrowheads="1"/>
              </p:cNvSpPr>
              <p:nvPr/>
            </p:nvSpPr>
            <p:spPr bwMode="auto">
              <a:xfrm>
                <a:off x="4122" y="316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7" name="Oval 55"/>
              <p:cNvSpPr>
                <a:spLocks noChangeArrowheads="1"/>
              </p:cNvSpPr>
              <p:nvPr/>
            </p:nvSpPr>
            <p:spPr bwMode="auto">
              <a:xfrm>
                <a:off x="4191" y="307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8" name="Oval 56"/>
              <p:cNvSpPr>
                <a:spLocks noChangeArrowheads="1"/>
              </p:cNvSpPr>
              <p:nvPr/>
            </p:nvSpPr>
            <p:spPr bwMode="auto">
              <a:xfrm>
                <a:off x="4287" y="316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9" name="Oval 57"/>
              <p:cNvSpPr>
                <a:spLocks noChangeArrowheads="1"/>
              </p:cNvSpPr>
              <p:nvPr/>
            </p:nvSpPr>
            <p:spPr bwMode="auto">
              <a:xfrm>
                <a:off x="4491" y="316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0" name="Oval 58"/>
              <p:cNvSpPr>
                <a:spLocks noChangeArrowheads="1"/>
              </p:cNvSpPr>
              <p:nvPr/>
            </p:nvSpPr>
            <p:spPr bwMode="auto">
              <a:xfrm>
                <a:off x="4383" y="3105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1" name="Oval 59"/>
              <p:cNvSpPr>
                <a:spLocks noChangeArrowheads="1"/>
              </p:cNvSpPr>
              <p:nvPr/>
            </p:nvSpPr>
            <p:spPr bwMode="auto">
              <a:xfrm>
                <a:off x="3427" y="283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Oval 60"/>
              <p:cNvSpPr>
                <a:spLocks noChangeArrowheads="1"/>
              </p:cNvSpPr>
              <p:nvPr/>
            </p:nvSpPr>
            <p:spPr bwMode="auto">
              <a:xfrm>
                <a:off x="3823" y="288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3" name="Oval 61"/>
              <p:cNvSpPr>
                <a:spLocks noChangeArrowheads="1"/>
              </p:cNvSpPr>
              <p:nvPr/>
            </p:nvSpPr>
            <p:spPr bwMode="auto">
              <a:xfrm>
                <a:off x="4051" y="288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4" name="Group 94"/>
            <p:cNvGrpSpPr>
              <a:grpSpLocks/>
            </p:cNvGrpSpPr>
            <p:nvPr/>
          </p:nvGrpSpPr>
          <p:grpSpPr bwMode="auto">
            <a:xfrm>
              <a:off x="5164882" y="3082132"/>
              <a:ext cx="128587" cy="328612"/>
              <a:chOff x="2437" y="2481"/>
              <a:chExt cx="81" cy="207"/>
            </a:xfrm>
          </p:grpSpPr>
          <p:sp>
            <p:nvSpPr>
              <p:cNvPr id="205" name="Oval 70"/>
              <p:cNvSpPr>
                <a:spLocks noChangeArrowheads="1"/>
              </p:cNvSpPr>
              <p:nvPr/>
            </p:nvSpPr>
            <p:spPr bwMode="auto">
              <a:xfrm>
                <a:off x="2437" y="2481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" name="Oval 76"/>
              <p:cNvSpPr>
                <a:spLocks noChangeArrowheads="1"/>
              </p:cNvSpPr>
              <p:nvPr/>
            </p:nvSpPr>
            <p:spPr bwMode="auto">
              <a:xfrm>
                <a:off x="2470" y="264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7" name="Group 92"/>
            <p:cNvGrpSpPr>
              <a:grpSpLocks/>
            </p:cNvGrpSpPr>
            <p:nvPr/>
          </p:nvGrpSpPr>
          <p:grpSpPr bwMode="auto">
            <a:xfrm>
              <a:off x="3904407" y="2343944"/>
              <a:ext cx="855662" cy="457200"/>
              <a:chOff x="1643" y="2016"/>
              <a:chExt cx="539" cy="288"/>
            </a:xfrm>
          </p:grpSpPr>
          <p:sp>
            <p:nvSpPr>
              <p:cNvPr id="208" name="Oval 12"/>
              <p:cNvSpPr>
                <a:spLocks noChangeArrowheads="1"/>
              </p:cNvSpPr>
              <p:nvPr/>
            </p:nvSpPr>
            <p:spPr bwMode="auto">
              <a:xfrm>
                <a:off x="1643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Oval 13"/>
              <p:cNvSpPr>
                <a:spLocks noChangeArrowheads="1"/>
              </p:cNvSpPr>
              <p:nvPr/>
            </p:nvSpPr>
            <p:spPr bwMode="auto">
              <a:xfrm>
                <a:off x="1643" y="206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Oval 14"/>
              <p:cNvSpPr>
                <a:spLocks noChangeArrowheads="1"/>
              </p:cNvSpPr>
              <p:nvPr/>
            </p:nvSpPr>
            <p:spPr bwMode="auto">
              <a:xfrm>
                <a:off x="1739" y="216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Oval 15"/>
              <p:cNvSpPr>
                <a:spLocks noChangeArrowheads="1"/>
              </p:cNvSpPr>
              <p:nvPr/>
            </p:nvSpPr>
            <p:spPr bwMode="auto">
              <a:xfrm>
                <a:off x="1835" y="225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Oval 16"/>
              <p:cNvSpPr>
                <a:spLocks noChangeArrowheads="1"/>
              </p:cNvSpPr>
              <p:nvPr/>
            </p:nvSpPr>
            <p:spPr bwMode="auto">
              <a:xfrm>
                <a:off x="1883" y="216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3" name="Oval 17"/>
              <p:cNvSpPr>
                <a:spLocks noChangeArrowheads="1"/>
              </p:cNvSpPr>
              <p:nvPr/>
            </p:nvSpPr>
            <p:spPr bwMode="auto">
              <a:xfrm>
                <a:off x="1979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4" name="Oval 18"/>
              <p:cNvSpPr>
                <a:spLocks noChangeArrowheads="1"/>
              </p:cNvSpPr>
              <p:nvPr/>
            </p:nvSpPr>
            <p:spPr bwMode="auto">
              <a:xfrm>
                <a:off x="2039" y="211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" name="Oval 19"/>
              <p:cNvSpPr>
                <a:spLocks noChangeArrowheads="1"/>
              </p:cNvSpPr>
              <p:nvPr/>
            </p:nvSpPr>
            <p:spPr bwMode="auto">
              <a:xfrm>
                <a:off x="2075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6" name="Oval 27"/>
              <p:cNvSpPr>
                <a:spLocks noChangeArrowheads="1"/>
              </p:cNvSpPr>
              <p:nvPr/>
            </p:nvSpPr>
            <p:spPr bwMode="auto">
              <a:xfrm>
                <a:off x="1899" y="201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7" name="Oval 28"/>
              <p:cNvSpPr>
                <a:spLocks noChangeArrowheads="1"/>
              </p:cNvSpPr>
              <p:nvPr/>
            </p:nvSpPr>
            <p:spPr bwMode="auto">
              <a:xfrm>
                <a:off x="2127" y="201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8" name="Oval 78"/>
              <p:cNvSpPr>
                <a:spLocks noChangeArrowheads="1"/>
              </p:cNvSpPr>
              <p:nvPr/>
            </p:nvSpPr>
            <p:spPr bwMode="auto">
              <a:xfrm>
                <a:off x="1906" y="225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9" name="Oval 79"/>
              <p:cNvSpPr>
                <a:spLocks noChangeArrowheads="1"/>
              </p:cNvSpPr>
              <p:nvPr/>
            </p:nvSpPr>
            <p:spPr bwMode="auto">
              <a:xfrm>
                <a:off x="2134" y="225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0" name="Group 96"/>
            <p:cNvGrpSpPr>
              <a:grpSpLocks/>
            </p:cNvGrpSpPr>
            <p:nvPr/>
          </p:nvGrpSpPr>
          <p:grpSpPr bwMode="auto">
            <a:xfrm>
              <a:off x="3312269" y="2877344"/>
              <a:ext cx="481013" cy="533400"/>
              <a:chOff x="1270" y="2352"/>
              <a:chExt cx="303" cy="336"/>
            </a:xfrm>
          </p:grpSpPr>
          <p:sp>
            <p:nvSpPr>
              <p:cNvPr id="221" name="Oval 220"/>
              <p:cNvSpPr>
                <a:spLocks noChangeArrowheads="1"/>
              </p:cNvSpPr>
              <p:nvPr/>
            </p:nvSpPr>
            <p:spPr bwMode="auto">
              <a:xfrm>
                <a:off x="1318" y="249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Oval 221"/>
              <p:cNvSpPr>
                <a:spLocks noChangeArrowheads="1"/>
              </p:cNvSpPr>
              <p:nvPr/>
            </p:nvSpPr>
            <p:spPr bwMode="auto">
              <a:xfrm>
                <a:off x="1414" y="240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Oval 222"/>
              <p:cNvSpPr>
                <a:spLocks noChangeArrowheads="1"/>
              </p:cNvSpPr>
              <p:nvPr/>
            </p:nvSpPr>
            <p:spPr bwMode="auto">
              <a:xfrm>
                <a:off x="1525" y="244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Oval 71"/>
              <p:cNvSpPr>
                <a:spLocks noChangeArrowheads="1"/>
              </p:cNvSpPr>
              <p:nvPr/>
            </p:nvSpPr>
            <p:spPr bwMode="auto">
              <a:xfrm>
                <a:off x="1270" y="264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Oval 73"/>
              <p:cNvSpPr>
                <a:spLocks noChangeArrowheads="1"/>
              </p:cNvSpPr>
              <p:nvPr/>
            </p:nvSpPr>
            <p:spPr bwMode="auto">
              <a:xfrm>
                <a:off x="1414" y="259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6" name="Oval 80"/>
              <p:cNvSpPr>
                <a:spLocks noChangeArrowheads="1"/>
              </p:cNvSpPr>
              <p:nvPr/>
            </p:nvSpPr>
            <p:spPr bwMode="auto">
              <a:xfrm>
                <a:off x="1462" y="235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7" name="Group 95"/>
            <p:cNvGrpSpPr>
              <a:grpSpLocks/>
            </p:cNvGrpSpPr>
            <p:nvPr/>
          </p:nvGrpSpPr>
          <p:grpSpPr bwMode="auto">
            <a:xfrm>
              <a:off x="4455269" y="2877344"/>
              <a:ext cx="481013" cy="609600"/>
              <a:chOff x="1990" y="2352"/>
              <a:chExt cx="303" cy="384"/>
            </a:xfrm>
          </p:grpSpPr>
          <p:sp>
            <p:nvSpPr>
              <p:cNvPr id="228" name="Oval 68"/>
              <p:cNvSpPr>
                <a:spLocks noChangeArrowheads="1"/>
              </p:cNvSpPr>
              <p:nvPr/>
            </p:nvSpPr>
            <p:spPr bwMode="auto">
              <a:xfrm>
                <a:off x="2017" y="244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" name="Oval 69"/>
              <p:cNvSpPr>
                <a:spLocks noChangeArrowheads="1"/>
              </p:cNvSpPr>
              <p:nvPr/>
            </p:nvSpPr>
            <p:spPr bwMode="auto">
              <a:xfrm>
                <a:off x="2245" y="244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" name="Oval 75"/>
              <p:cNvSpPr>
                <a:spLocks noChangeArrowheads="1"/>
              </p:cNvSpPr>
              <p:nvPr/>
            </p:nvSpPr>
            <p:spPr bwMode="auto">
              <a:xfrm>
                <a:off x="2242" y="264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" name="Oval 82"/>
              <p:cNvSpPr>
                <a:spLocks noChangeArrowheads="1"/>
              </p:cNvSpPr>
              <p:nvPr/>
            </p:nvSpPr>
            <p:spPr bwMode="auto">
              <a:xfrm>
                <a:off x="2086" y="240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" name="Oval 84"/>
              <p:cNvSpPr>
                <a:spLocks noChangeArrowheads="1"/>
              </p:cNvSpPr>
              <p:nvPr/>
            </p:nvSpPr>
            <p:spPr bwMode="auto">
              <a:xfrm>
                <a:off x="2026" y="268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" name="Oval 85"/>
              <p:cNvSpPr>
                <a:spLocks noChangeArrowheads="1"/>
              </p:cNvSpPr>
              <p:nvPr/>
            </p:nvSpPr>
            <p:spPr bwMode="auto">
              <a:xfrm>
                <a:off x="1990" y="235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" name="Oval 86"/>
              <p:cNvSpPr>
                <a:spLocks noChangeArrowheads="1"/>
              </p:cNvSpPr>
              <p:nvPr/>
            </p:nvSpPr>
            <p:spPr bwMode="auto">
              <a:xfrm>
                <a:off x="2218" y="235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35" name="Group 93"/>
            <p:cNvGrpSpPr>
              <a:grpSpLocks/>
            </p:cNvGrpSpPr>
            <p:nvPr/>
          </p:nvGrpSpPr>
          <p:grpSpPr bwMode="auto">
            <a:xfrm>
              <a:off x="3270994" y="2267744"/>
              <a:ext cx="574675" cy="609600"/>
              <a:chOff x="1244" y="1968"/>
              <a:chExt cx="362" cy="384"/>
            </a:xfrm>
          </p:grpSpPr>
          <p:sp>
            <p:nvSpPr>
              <p:cNvPr id="236" name="Oval 7"/>
              <p:cNvSpPr>
                <a:spLocks noChangeArrowheads="1"/>
              </p:cNvSpPr>
              <p:nvPr/>
            </p:nvSpPr>
            <p:spPr bwMode="auto">
              <a:xfrm>
                <a:off x="1244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Oval 8"/>
              <p:cNvSpPr>
                <a:spLocks noChangeArrowheads="1"/>
              </p:cNvSpPr>
              <p:nvPr/>
            </p:nvSpPr>
            <p:spPr bwMode="auto">
              <a:xfrm>
                <a:off x="1340" y="216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Oval 9"/>
              <p:cNvSpPr>
                <a:spLocks noChangeArrowheads="1"/>
              </p:cNvSpPr>
              <p:nvPr/>
            </p:nvSpPr>
            <p:spPr bwMode="auto">
              <a:xfrm>
                <a:off x="1436" y="206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Oval 10"/>
              <p:cNvSpPr>
                <a:spLocks noChangeArrowheads="1"/>
              </p:cNvSpPr>
              <p:nvPr/>
            </p:nvSpPr>
            <p:spPr bwMode="auto">
              <a:xfrm>
                <a:off x="1451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Oval 11"/>
              <p:cNvSpPr>
                <a:spLocks noChangeArrowheads="1"/>
              </p:cNvSpPr>
              <p:nvPr/>
            </p:nvSpPr>
            <p:spPr bwMode="auto">
              <a:xfrm>
                <a:off x="1547" y="211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Oval 26"/>
              <p:cNvSpPr>
                <a:spLocks noChangeArrowheads="1"/>
              </p:cNvSpPr>
              <p:nvPr/>
            </p:nvSpPr>
            <p:spPr bwMode="auto">
              <a:xfrm>
                <a:off x="1503" y="196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Oval 77"/>
              <p:cNvSpPr>
                <a:spLocks noChangeArrowheads="1"/>
              </p:cNvSpPr>
              <p:nvPr/>
            </p:nvSpPr>
            <p:spPr bwMode="auto">
              <a:xfrm>
                <a:off x="1510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Oval 87"/>
              <p:cNvSpPr>
                <a:spLocks noChangeArrowheads="1"/>
              </p:cNvSpPr>
              <p:nvPr/>
            </p:nvSpPr>
            <p:spPr bwMode="auto">
              <a:xfrm>
                <a:off x="1558" y="230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4" name="Group 97"/>
            <p:cNvGrpSpPr>
              <a:grpSpLocks/>
            </p:cNvGrpSpPr>
            <p:nvPr/>
          </p:nvGrpSpPr>
          <p:grpSpPr bwMode="auto">
            <a:xfrm>
              <a:off x="3869482" y="2801144"/>
              <a:ext cx="457200" cy="685800"/>
              <a:chOff x="1621" y="2304"/>
              <a:chExt cx="288" cy="432"/>
            </a:xfrm>
          </p:grpSpPr>
          <p:sp>
            <p:nvSpPr>
              <p:cNvPr id="245" name="Oval 65"/>
              <p:cNvSpPr>
                <a:spLocks noChangeArrowheads="1"/>
              </p:cNvSpPr>
              <p:nvPr/>
            </p:nvSpPr>
            <p:spPr bwMode="auto">
              <a:xfrm>
                <a:off x="1621" y="240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Oval 66"/>
              <p:cNvSpPr>
                <a:spLocks noChangeArrowheads="1"/>
              </p:cNvSpPr>
              <p:nvPr/>
            </p:nvSpPr>
            <p:spPr bwMode="auto">
              <a:xfrm>
                <a:off x="1717" y="249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Oval 67"/>
              <p:cNvSpPr>
                <a:spLocks noChangeArrowheads="1"/>
              </p:cNvSpPr>
              <p:nvPr/>
            </p:nvSpPr>
            <p:spPr bwMode="auto">
              <a:xfrm>
                <a:off x="1861" y="249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8" name="Oval 72"/>
              <p:cNvSpPr>
                <a:spLocks noChangeArrowheads="1"/>
              </p:cNvSpPr>
              <p:nvPr/>
            </p:nvSpPr>
            <p:spPr bwMode="auto">
              <a:xfrm>
                <a:off x="1666" y="268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9" name="Oval 74"/>
              <p:cNvSpPr>
                <a:spLocks noChangeArrowheads="1"/>
              </p:cNvSpPr>
              <p:nvPr/>
            </p:nvSpPr>
            <p:spPr bwMode="auto">
              <a:xfrm>
                <a:off x="1846" y="259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Oval 81"/>
              <p:cNvSpPr>
                <a:spLocks noChangeArrowheads="1"/>
              </p:cNvSpPr>
              <p:nvPr/>
            </p:nvSpPr>
            <p:spPr bwMode="auto">
              <a:xfrm>
                <a:off x="1858" y="240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1" name="Oval 83"/>
              <p:cNvSpPr>
                <a:spLocks noChangeArrowheads="1"/>
              </p:cNvSpPr>
              <p:nvPr/>
            </p:nvSpPr>
            <p:spPr bwMode="auto">
              <a:xfrm>
                <a:off x="1798" y="268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2" name="Oval 88"/>
              <p:cNvSpPr>
                <a:spLocks noChangeArrowheads="1"/>
              </p:cNvSpPr>
              <p:nvPr/>
            </p:nvSpPr>
            <p:spPr bwMode="auto">
              <a:xfrm>
                <a:off x="1786" y="230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3" name="Group 91"/>
            <p:cNvGrpSpPr>
              <a:grpSpLocks/>
            </p:cNvGrpSpPr>
            <p:nvPr/>
          </p:nvGrpSpPr>
          <p:grpSpPr bwMode="auto">
            <a:xfrm>
              <a:off x="4877544" y="2420144"/>
              <a:ext cx="661988" cy="228600"/>
              <a:chOff x="2198" y="2112"/>
              <a:chExt cx="417" cy="144"/>
            </a:xfrm>
          </p:grpSpPr>
          <p:sp>
            <p:nvSpPr>
              <p:cNvPr id="254" name="Oval 20"/>
              <p:cNvSpPr>
                <a:spLocks noChangeArrowheads="1"/>
              </p:cNvSpPr>
              <p:nvPr/>
            </p:nvSpPr>
            <p:spPr bwMode="auto">
              <a:xfrm>
                <a:off x="2198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5" name="Oval 21"/>
              <p:cNvSpPr>
                <a:spLocks noChangeArrowheads="1"/>
              </p:cNvSpPr>
              <p:nvPr/>
            </p:nvSpPr>
            <p:spPr bwMode="auto">
              <a:xfrm>
                <a:off x="2267" y="211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6" name="Oval 22"/>
              <p:cNvSpPr>
                <a:spLocks noChangeArrowheads="1"/>
              </p:cNvSpPr>
              <p:nvPr/>
            </p:nvSpPr>
            <p:spPr bwMode="auto">
              <a:xfrm>
                <a:off x="2363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7" name="Oval 23"/>
              <p:cNvSpPr>
                <a:spLocks noChangeArrowheads="1"/>
              </p:cNvSpPr>
              <p:nvPr/>
            </p:nvSpPr>
            <p:spPr bwMode="auto">
              <a:xfrm>
                <a:off x="2567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8" name="Oval 24"/>
              <p:cNvSpPr>
                <a:spLocks noChangeArrowheads="1"/>
              </p:cNvSpPr>
              <p:nvPr/>
            </p:nvSpPr>
            <p:spPr bwMode="auto">
              <a:xfrm>
                <a:off x="2459" y="2145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9" name="Group 92"/>
            <p:cNvGrpSpPr>
              <a:grpSpLocks/>
            </p:cNvGrpSpPr>
            <p:nvPr/>
          </p:nvGrpSpPr>
          <p:grpSpPr bwMode="auto">
            <a:xfrm>
              <a:off x="4056807" y="2343944"/>
              <a:ext cx="855662" cy="457200"/>
              <a:chOff x="1643" y="2016"/>
              <a:chExt cx="539" cy="288"/>
            </a:xfrm>
          </p:grpSpPr>
          <p:sp>
            <p:nvSpPr>
              <p:cNvPr id="260" name="Oval 12"/>
              <p:cNvSpPr>
                <a:spLocks noChangeArrowheads="1"/>
              </p:cNvSpPr>
              <p:nvPr/>
            </p:nvSpPr>
            <p:spPr bwMode="auto">
              <a:xfrm>
                <a:off x="1643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" name="Oval 13"/>
              <p:cNvSpPr>
                <a:spLocks noChangeArrowheads="1"/>
              </p:cNvSpPr>
              <p:nvPr/>
            </p:nvSpPr>
            <p:spPr bwMode="auto">
              <a:xfrm>
                <a:off x="1643" y="206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" name="Oval 14"/>
              <p:cNvSpPr>
                <a:spLocks noChangeArrowheads="1"/>
              </p:cNvSpPr>
              <p:nvPr/>
            </p:nvSpPr>
            <p:spPr bwMode="auto">
              <a:xfrm>
                <a:off x="1739" y="216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" name="Oval 15"/>
              <p:cNvSpPr>
                <a:spLocks noChangeArrowheads="1"/>
              </p:cNvSpPr>
              <p:nvPr/>
            </p:nvSpPr>
            <p:spPr bwMode="auto">
              <a:xfrm>
                <a:off x="1835" y="225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" name="Oval 16"/>
              <p:cNvSpPr>
                <a:spLocks noChangeArrowheads="1"/>
              </p:cNvSpPr>
              <p:nvPr/>
            </p:nvSpPr>
            <p:spPr bwMode="auto">
              <a:xfrm>
                <a:off x="1883" y="216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5" name="Oval 17"/>
              <p:cNvSpPr>
                <a:spLocks noChangeArrowheads="1"/>
              </p:cNvSpPr>
              <p:nvPr/>
            </p:nvSpPr>
            <p:spPr bwMode="auto">
              <a:xfrm>
                <a:off x="1979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6" name="Oval 18"/>
              <p:cNvSpPr>
                <a:spLocks noChangeArrowheads="1"/>
              </p:cNvSpPr>
              <p:nvPr/>
            </p:nvSpPr>
            <p:spPr bwMode="auto">
              <a:xfrm>
                <a:off x="2039" y="211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7" name="Oval 19"/>
              <p:cNvSpPr>
                <a:spLocks noChangeArrowheads="1"/>
              </p:cNvSpPr>
              <p:nvPr/>
            </p:nvSpPr>
            <p:spPr bwMode="auto">
              <a:xfrm>
                <a:off x="2075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8" name="Oval 27"/>
              <p:cNvSpPr>
                <a:spLocks noChangeArrowheads="1"/>
              </p:cNvSpPr>
              <p:nvPr/>
            </p:nvSpPr>
            <p:spPr bwMode="auto">
              <a:xfrm>
                <a:off x="1899" y="201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9" name="Oval 28"/>
              <p:cNvSpPr>
                <a:spLocks noChangeArrowheads="1"/>
              </p:cNvSpPr>
              <p:nvPr/>
            </p:nvSpPr>
            <p:spPr bwMode="auto">
              <a:xfrm>
                <a:off x="2127" y="201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0" name="Oval 78"/>
              <p:cNvSpPr>
                <a:spLocks noChangeArrowheads="1"/>
              </p:cNvSpPr>
              <p:nvPr/>
            </p:nvSpPr>
            <p:spPr bwMode="auto">
              <a:xfrm>
                <a:off x="1906" y="225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1" name="Oval 79"/>
              <p:cNvSpPr>
                <a:spLocks noChangeArrowheads="1"/>
              </p:cNvSpPr>
              <p:nvPr/>
            </p:nvSpPr>
            <p:spPr bwMode="auto">
              <a:xfrm>
                <a:off x="2134" y="225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72" name="Group 93"/>
            <p:cNvGrpSpPr>
              <a:grpSpLocks/>
            </p:cNvGrpSpPr>
            <p:nvPr/>
          </p:nvGrpSpPr>
          <p:grpSpPr bwMode="auto">
            <a:xfrm>
              <a:off x="3277344" y="2267744"/>
              <a:ext cx="574675" cy="609600"/>
              <a:chOff x="1244" y="1968"/>
              <a:chExt cx="362" cy="384"/>
            </a:xfrm>
          </p:grpSpPr>
          <p:sp>
            <p:nvSpPr>
              <p:cNvPr id="273" name="Oval 7"/>
              <p:cNvSpPr>
                <a:spLocks noChangeArrowheads="1"/>
              </p:cNvSpPr>
              <p:nvPr/>
            </p:nvSpPr>
            <p:spPr bwMode="auto">
              <a:xfrm>
                <a:off x="1244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" name="Oval 8"/>
              <p:cNvSpPr>
                <a:spLocks noChangeArrowheads="1"/>
              </p:cNvSpPr>
              <p:nvPr/>
            </p:nvSpPr>
            <p:spPr bwMode="auto">
              <a:xfrm>
                <a:off x="1340" y="216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Oval 9"/>
              <p:cNvSpPr>
                <a:spLocks noChangeArrowheads="1"/>
              </p:cNvSpPr>
              <p:nvPr/>
            </p:nvSpPr>
            <p:spPr bwMode="auto">
              <a:xfrm>
                <a:off x="1436" y="206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" name="Oval 10"/>
              <p:cNvSpPr>
                <a:spLocks noChangeArrowheads="1"/>
              </p:cNvSpPr>
              <p:nvPr/>
            </p:nvSpPr>
            <p:spPr bwMode="auto">
              <a:xfrm>
                <a:off x="1451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" name="Oval 11"/>
              <p:cNvSpPr>
                <a:spLocks noChangeArrowheads="1"/>
              </p:cNvSpPr>
              <p:nvPr/>
            </p:nvSpPr>
            <p:spPr bwMode="auto">
              <a:xfrm>
                <a:off x="1547" y="211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" name="Oval 26"/>
              <p:cNvSpPr>
                <a:spLocks noChangeArrowheads="1"/>
              </p:cNvSpPr>
              <p:nvPr/>
            </p:nvSpPr>
            <p:spPr bwMode="auto">
              <a:xfrm>
                <a:off x="1503" y="196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" name="Oval 77"/>
              <p:cNvSpPr>
                <a:spLocks noChangeArrowheads="1"/>
              </p:cNvSpPr>
              <p:nvPr/>
            </p:nvSpPr>
            <p:spPr bwMode="auto">
              <a:xfrm>
                <a:off x="1510" y="22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Oval 87"/>
              <p:cNvSpPr>
                <a:spLocks noChangeArrowheads="1"/>
              </p:cNvSpPr>
              <p:nvPr/>
            </p:nvSpPr>
            <p:spPr bwMode="auto">
              <a:xfrm>
                <a:off x="1558" y="230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81" name="Group 94"/>
            <p:cNvGrpSpPr>
              <a:grpSpLocks/>
            </p:cNvGrpSpPr>
            <p:nvPr/>
          </p:nvGrpSpPr>
          <p:grpSpPr bwMode="auto">
            <a:xfrm>
              <a:off x="6892925" y="2992612"/>
              <a:ext cx="128587" cy="328612"/>
              <a:chOff x="2437" y="2481"/>
              <a:chExt cx="81" cy="207"/>
            </a:xfrm>
          </p:grpSpPr>
          <p:sp>
            <p:nvSpPr>
              <p:cNvPr id="282" name="Oval 70"/>
              <p:cNvSpPr>
                <a:spLocks noChangeArrowheads="1"/>
              </p:cNvSpPr>
              <p:nvPr/>
            </p:nvSpPr>
            <p:spPr bwMode="auto">
              <a:xfrm>
                <a:off x="2437" y="2481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3" name="Oval 76"/>
              <p:cNvSpPr>
                <a:spLocks noChangeArrowheads="1"/>
              </p:cNvSpPr>
              <p:nvPr/>
            </p:nvSpPr>
            <p:spPr bwMode="auto">
              <a:xfrm>
                <a:off x="2470" y="264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84" name="Group 96"/>
            <p:cNvGrpSpPr>
              <a:grpSpLocks/>
            </p:cNvGrpSpPr>
            <p:nvPr/>
          </p:nvGrpSpPr>
          <p:grpSpPr bwMode="auto">
            <a:xfrm>
              <a:off x="5040312" y="2787824"/>
              <a:ext cx="481013" cy="533400"/>
              <a:chOff x="1270" y="2352"/>
              <a:chExt cx="303" cy="336"/>
            </a:xfrm>
          </p:grpSpPr>
          <p:sp>
            <p:nvSpPr>
              <p:cNvPr id="285" name="Oval 284"/>
              <p:cNvSpPr>
                <a:spLocks noChangeArrowheads="1"/>
              </p:cNvSpPr>
              <p:nvPr/>
            </p:nvSpPr>
            <p:spPr bwMode="auto">
              <a:xfrm>
                <a:off x="1318" y="249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Oval 285"/>
              <p:cNvSpPr>
                <a:spLocks noChangeArrowheads="1"/>
              </p:cNvSpPr>
              <p:nvPr/>
            </p:nvSpPr>
            <p:spPr bwMode="auto">
              <a:xfrm>
                <a:off x="1414" y="240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Oval 286"/>
              <p:cNvSpPr>
                <a:spLocks noChangeArrowheads="1"/>
              </p:cNvSpPr>
              <p:nvPr/>
            </p:nvSpPr>
            <p:spPr bwMode="auto">
              <a:xfrm>
                <a:off x="1525" y="244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Oval 71"/>
              <p:cNvSpPr>
                <a:spLocks noChangeArrowheads="1"/>
              </p:cNvSpPr>
              <p:nvPr/>
            </p:nvSpPr>
            <p:spPr bwMode="auto">
              <a:xfrm>
                <a:off x="1270" y="264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" name="Oval 73"/>
              <p:cNvSpPr>
                <a:spLocks noChangeArrowheads="1"/>
              </p:cNvSpPr>
              <p:nvPr/>
            </p:nvSpPr>
            <p:spPr bwMode="auto">
              <a:xfrm>
                <a:off x="1414" y="259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0" name="Oval 80"/>
              <p:cNvSpPr>
                <a:spLocks noChangeArrowheads="1"/>
              </p:cNvSpPr>
              <p:nvPr/>
            </p:nvSpPr>
            <p:spPr bwMode="auto">
              <a:xfrm>
                <a:off x="1462" y="235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1" name="Group 95"/>
            <p:cNvGrpSpPr>
              <a:grpSpLocks/>
            </p:cNvGrpSpPr>
            <p:nvPr/>
          </p:nvGrpSpPr>
          <p:grpSpPr bwMode="auto">
            <a:xfrm>
              <a:off x="6183312" y="2787824"/>
              <a:ext cx="481013" cy="609600"/>
              <a:chOff x="1990" y="2352"/>
              <a:chExt cx="303" cy="384"/>
            </a:xfrm>
          </p:grpSpPr>
          <p:sp>
            <p:nvSpPr>
              <p:cNvPr id="292" name="Oval 68"/>
              <p:cNvSpPr>
                <a:spLocks noChangeArrowheads="1"/>
              </p:cNvSpPr>
              <p:nvPr/>
            </p:nvSpPr>
            <p:spPr bwMode="auto">
              <a:xfrm>
                <a:off x="2017" y="244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3" name="Oval 69"/>
              <p:cNvSpPr>
                <a:spLocks noChangeArrowheads="1"/>
              </p:cNvSpPr>
              <p:nvPr/>
            </p:nvSpPr>
            <p:spPr bwMode="auto">
              <a:xfrm>
                <a:off x="2245" y="244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4" name="Oval 75"/>
              <p:cNvSpPr>
                <a:spLocks noChangeArrowheads="1"/>
              </p:cNvSpPr>
              <p:nvPr/>
            </p:nvSpPr>
            <p:spPr bwMode="auto">
              <a:xfrm>
                <a:off x="2242" y="264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5" name="Oval 82"/>
              <p:cNvSpPr>
                <a:spLocks noChangeArrowheads="1"/>
              </p:cNvSpPr>
              <p:nvPr/>
            </p:nvSpPr>
            <p:spPr bwMode="auto">
              <a:xfrm>
                <a:off x="2086" y="240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6" name="Oval 84"/>
              <p:cNvSpPr>
                <a:spLocks noChangeArrowheads="1"/>
              </p:cNvSpPr>
              <p:nvPr/>
            </p:nvSpPr>
            <p:spPr bwMode="auto">
              <a:xfrm>
                <a:off x="2026" y="268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" name="Oval 85"/>
              <p:cNvSpPr>
                <a:spLocks noChangeArrowheads="1"/>
              </p:cNvSpPr>
              <p:nvPr/>
            </p:nvSpPr>
            <p:spPr bwMode="auto">
              <a:xfrm>
                <a:off x="1990" y="235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" name="Oval 86"/>
              <p:cNvSpPr>
                <a:spLocks noChangeArrowheads="1"/>
              </p:cNvSpPr>
              <p:nvPr/>
            </p:nvSpPr>
            <p:spPr bwMode="auto">
              <a:xfrm>
                <a:off x="2218" y="235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99" name="Group 97"/>
            <p:cNvGrpSpPr>
              <a:grpSpLocks/>
            </p:cNvGrpSpPr>
            <p:nvPr/>
          </p:nvGrpSpPr>
          <p:grpSpPr bwMode="auto">
            <a:xfrm>
              <a:off x="5597525" y="2711624"/>
              <a:ext cx="457200" cy="685800"/>
              <a:chOff x="1621" y="2304"/>
              <a:chExt cx="288" cy="432"/>
            </a:xfrm>
          </p:grpSpPr>
          <p:sp>
            <p:nvSpPr>
              <p:cNvPr id="300" name="Oval 65"/>
              <p:cNvSpPr>
                <a:spLocks noChangeArrowheads="1"/>
              </p:cNvSpPr>
              <p:nvPr/>
            </p:nvSpPr>
            <p:spPr bwMode="auto">
              <a:xfrm>
                <a:off x="1621" y="240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" name="Oval 66"/>
              <p:cNvSpPr>
                <a:spLocks noChangeArrowheads="1"/>
              </p:cNvSpPr>
              <p:nvPr/>
            </p:nvSpPr>
            <p:spPr bwMode="auto">
              <a:xfrm>
                <a:off x="1717" y="249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" name="Oval 67"/>
              <p:cNvSpPr>
                <a:spLocks noChangeArrowheads="1"/>
              </p:cNvSpPr>
              <p:nvPr/>
            </p:nvSpPr>
            <p:spPr bwMode="auto">
              <a:xfrm>
                <a:off x="1861" y="249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3" name="Oval 72"/>
              <p:cNvSpPr>
                <a:spLocks noChangeArrowheads="1"/>
              </p:cNvSpPr>
              <p:nvPr/>
            </p:nvSpPr>
            <p:spPr bwMode="auto">
              <a:xfrm>
                <a:off x="1666" y="268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4" name="Oval 74"/>
              <p:cNvSpPr>
                <a:spLocks noChangeArrowheads="1"/>
              </p:cNvSpPr>
              <p:nvPr/>
            </p:nvSpPr>
            <p:spPr bwMode="auto">
              <a:xfrm>
                <a:off x="1846" y="259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" name="Oval 81"/>
              <p:cNvSpPr>
                <a:spLocks noChangeArrowheads="1"/>
              </p:cNvSpPr>
              <p:nvPr/>
            </p:nvSpPr>
            <p:spPr bwMode="auto">
              <a:xfrm>
                <a:off x="1858" y="240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6" name="Oval 83"/>
              <p:cNvSpPr>
                <a:spLocks noChangeArrowheads="1"/>
              </p:cNvSpPr>
              <p:nvPr/>
            </p:nvSpPr>
            <p:spPr bwMode="auto">
              <a:xfrm>
                <a:off x="1798" y="268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7" name="Oval 88"/>
              <p:cNvSpPr>
                <a:spLocks noChangeArrowheads="1"/>
              </p:cNvSpPr>
              <p:nvPr/>
            </p:nvSpPr>
            <p:spPr bwMode="auto">
              <a:xfrm>
                <a:off x="1786" y="230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0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10" name="Group 92"/>
          <p:cNvGrpSpPr>
            <a:grpSpLocks/>
          </p:cNvGrpSpPr>
          <p:nvPr/>
        </p:nvGrpSpPr>
        <p:grpSpPr bwMode="auto">
          <a:xfrm>
            <a:off x="755427" y="2060848"/>
            <a:ext cx="855662" cy="457200"/>
            <a:chOff x="1643" y="2016"/>
            <a:chExt cx="539" cy="288"/>
          </a:xfrm>
        </p:grpSpPr>
        <p:sp>
          <p:nvSpPr>
            <p:cNvPr id="311" name="Oval 12"/>
            <p:cNvSpPr>
              <a:spLocks noChangeArrowheads="1"/>
            </p:cNvSpPr>
            <p:nvPr/>
          </p:nvSpPr>
          <p:spPr bwMode="auto">
            <a:xfrm>
              <a:off x="1643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Oval 13"/>
            <p:cNvSpPr>
              <a:spLocks noChangeArrowheads="1"/>
            </p:cNvSpPr>
            <p:nvPr/>
          </p:nvSpPr>
          <p:spPr bwMode="auto">
            <a:xfrm>
              <a:off x="1643" y="206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" name="Oval 14"/>
            <p:cNvSpPr>
              <a:spLocks noChangeArrowheads="1"/>
            </p:cNvSpPr>
            <p:nvPr/>
          </p:nvSpPr>
          <p:spPr bwMode="auto">
            <a:xfrm>
              <a:off x="1739" y="21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Oval 15"/>
            <p:cNvSpPr>
              <a:spLocks noChangeArrowheads="1"/>
            </p:cNvSpPr>
            <p:nvPr/>
          </p:nvSpPr>
          <p:spPr bwMode="auto">
            <a:xfrm>
              <a:off x="1835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" name="Oval 16"/>
            <p:cNvSpPr>
              <a:spLocks noChangeArrowheads="1"/>
            </p:cNvSpPr>
            <p:nvPr/>
          </p:nvSpPr>
          <p:spPr bwMode="auto">
            <a:xfrm>
              <a:off x="1883" y="21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" name="Oval 17"/>
            <p:cNvSpPr>
              <a:spLocks noChangeArrowheads="1"/>
            </p:cNvSpPr>
            <p:nvPr/>
          </p:nvSpPr>
          <p:spPr bwMode="auto">
            <a:xfrm>
              <a:off x="1979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" name="Oval 18"/>
            <p:cNvSpPr>
              <a:spLocks noChangeArrowheads="1"/>
            </p:cNvSpPr>
            <p:nvPr/>
          </p:nvSpPr>
          <p:spPr bwMode="auto">
            <a:xfrm>
              <a:off x="2039" y="211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" name="Oval 19"/>
            <p:cNvSpPr>
              <a:spLocks noChangeArrowheads="1"/>
            </p:cNvSpPr>
            <p:nvPr/>
          </p:nvSpPr>
          <p:spPr bwMode="auto">
            <a:xfrm>
              <a:off x="2075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9" name="Oval 27"/>
            <p:cNvSpPr>
              <a:spLocks noChangeArrowheads="1"/>
            </p:cNvSpPr>
            <p:nvPr/>
          </p:nvSpPr>
          <p:spPr bwMode="auto">
            <a:xfrm>
              <a:off x="1899" y="201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0" name="Oval 28"/>
            <p:cNvSpPr>
              <a:spLocks noChangeArrowheads="1"/>
            </p:cNvSpPr>
            <p:nvPr/>
          </p:nvSpPr>
          <p:spPr bwMode="auto">
            <a:xfrm>
              <a:off x="2127" y="201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1" name="Oval 78"/>
            <p:cNvSpPr>
              <a:spLocks noChangeArrowheads="1"/>
            </p:cNvSpPr>
            <p:nvPr/>
          </p:nvSpPr>
          <p:spPr bwMode="auto">
            <a:xfrm>
              <a:off x="1906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2" name="Oval 79"/>
            <p:cNvSpPr>
              <a:spLocks noChangeArrowheads="1"/>
            </p:cNvSpPr>
            <p:nvPr/>
          </p:nvSpPr>
          <p:spPr bwMode="auto">
            <a:xfrm>
              <a:off x="2134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3" name="Group 92"/>
          <p:cNvGrpSpPr>
            <a:grpSpLocks/>
          </p:cNvGrpSpPr>
          <p:nvPr/>
        </p:nvGrpSpPr>
        <p:grpSpPr bwMode="auto">
          <a:xfrm>
            <a:off x="5580112" y="2060848"/>
            <a:ext cx="855662" cy="457200"/>
            <a:chOff x="1643" y="2016"/>
            <a:chExt cx="539" cy="288"/>
          </a:xfrm>
        </p:grpSpPr>
        <p:sp>
          <p:nvSpPr>
            <p:cNvPr id="324" name="Oval 12"/>
            <p:cNvSpPr>
              <a:spLocks noChangeArrowheads="1"/>
            </p:cNvSpPr>
            <p:nvPr/>
          </p:nvSpPr>
          <p:spPr bwMode="auto">
            <a:xfrm>
              <a:off x="1643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" name="Oval 13"/>
            <p:cNvSpPr>
              <a:spLocks noChangeArrowheads="1"/>
            </p:cNvSpPr>
            <p:nvPr/>
          </p:nvSpPr>
          <p:spPr bwMode="auto">
            <a:xfrm>
              <a:off x="1643" y="206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" name="Oval 14"/>
            <p:cNvSpPr>
              <a:spLocks noChangeArrowheads="1"/>
            </p:cNvSpPr>
            <p:nvPr/>
          </p:nvSpPr>
          <p:spPr bwMode="auto">
            <a:xfrm>
              <a:off x="1739" y="21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" name="Oval 15"/>
            <p:cNvSpPr>
              <a:spLocks noChangeArrowheads="1"/>
            </p:cNvSpPr>
            <p:nvPr/>
          </p:nvSpPr>
          <p:spPr bwMode="auto">
            <a:xfrm>
              <a:off x="1835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" name="Oval 16"/>
            <p:cNvSpPr>
              <a:spLocks noChangeArrowheads="1"/>
            </p:cNvSpPr>
            <p:nvPr/>
          </p:nvSpPr>
          <p:spPr bwMode="auto">
            <a:xfrm>
              <a:off x="1883" y="216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9" name="Oval 17"/>
            <p:cNvSpPr>
              <a:spLocks noChangeArrowheads="1"/>
            </p:cNvSpPr>
            <p:nvPr/>
          </p:nvSpPr>
          <p:spPr bwMode="auto">
            <a:xfrm>
              <a:off x="1979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0" name="Oval 18"/>
            <p:cNvSpPr>
              <a:spLocks noChangeArrowheads="1"/>
            </p:cNvSpPr>
            <p:nvPr/>
          </p:nvSpPr>
          <p:spPr bwMode="auto">
            <a:xfrm>
              <a:off x="2039" y="211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1" name="Oval 19"/>
            <p:cNvSpPr>
              <a:spLocks noChangeArrowheads="1"/>
            </p:cNvSpPr>
            <p:nvPr/>
          </p:nvSpPr>
          <p:spPr bwMode="auto">
            <a:xfrm>
              <a:off x="2075" y="220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2" name="Oval 27"/>
            <p:cNvSpPr>
              <a:spLocks noChangeArrowheads="1"/>
            </p:cNvSpPr>
            <p:nvPr/>
          </p:nvSpPr>
          <p:spPr bwMode="auto">
            <a:xfrm>
              <a:off x="1899" y="201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3" name="Oval 28"/>
            <p:cNvSpPr>
              <a:spLocks noChangeArrowheads="1"/>
            </p:cNvSpPr>
            <p:nvPr/>
          </p:nvSpPr>
          <p:spPr bwMode="auto">
            <a:xfrm>
              <a:off x="2127" y="201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4" name="Oval 78"/>
            <p:cNvSpPr>
              <a:spLocks noChangeArrowheads="1"/>
            </p:cNvSpPr>
            <p:nvPr/>
          </p:nvSpPr>
          <p:spPr bwMode="auto">
            <a:xfrm>
              <a:off x="1906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5" name="Oval 79"/>
            <p:cNvSpPr>
              <a:spLocks noChangeArrowheads="1"/>
            </p:cNvSpPr>
            <p:nvPr/>
          </p:nvSpPr>
          <p:spPr bwMode="auto">
            <a:xfrm>
              <a:off x="2134" y="225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6" name="TextBox 335"/>
          <p:cNvSpPr txBox="1"/>
          <p:nvPr/>
        </p:nvSpPr>
        <p:spPr>
          <a:xfrm>
            <a:off x="179512" y="4437112"/>
            <a:ext cx="7829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Charges move from high density region to low density  region</a:t>
            </a:r>
            <a:endParaRPr lang="en-GB" sz="2400" dirty="0"/>
          </a:p>
        </p:txBody>
      </p:sp>
      <p:sp>
        <p:nvSpPr>
          <p:cNvPr id="337" name="TextBox 336"/>
          <p:cNvSpPr txBox="1"/>
          <p:nvPr/>
        </p:nvSpPr>
        <p:spPr>
          <a:xfrm>
            <a:off x="179512" y="5144646"/>
            <a:ext cx="9052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Charges with </a:t>
            </a:r>
            <a:r>
              <a:rPr lang="en-US" sz="2400" b="1" dirty="0" smtClean="0">
                <a:solidFill>
                  <a:srgbClr val="FF0000"/>
                </a:solidFill>
              </a:rPr>
              <a:t>High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Energy</a:t>
            </a:r>
            <a:r>
              <a:rPr lang="en-US" sz="2400" dirty="0" smtClean="0"/>
              <a:t> move from high density region to low density</a:t>
            </a:r>
            <a:endParaRPr lang="en-GB" sz="2400" dirty="0"/>
          </a:p>
        </p:txBody>
      </p:sp>
      <p:grpSp>
        <p:nvGrpSpPr>
          <p:cNvPr id="340" name="Group 339"/>
          <p:cNvGrpSpPr/>
          <p:nvPr/>
        </p:nvGrpSpPr>
        <p:grpSpPr>
          <a:xfrm>
            <a:off x="1187624" y="1628800"/>
            <a:ext cx="5058922" cy="461665"/>
            <a:chOff x="1085974" y="6093296"/>
            <a:chExt cx="5058922" cy="461665"/>
          </a:xfrm>
        </p:grpSpPr>
        <p:sp>
          <p:nvSpPr>
            <p:cNvPr id="338" name="Right Arrow 337"/>
            <p:cNvSpPr/>
            <p:nvPr/>
          </p:nvSpPr>
          <p:spPr>
            <a:xfrm>
              <a:off x="1085974" y="6093296"/>
              <a:ext cx="1009650" cy="432048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2339752" y="6093296"/>
              <a:ext cx="3805144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There is an Energy Transport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52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0486 C 0.01145 0.00971 0.02847 0.00278 0.04288 -0.00347 C 0.04392 -0.00485 0.04757 -0.0074 0.046 -0.00786 C 0.03767 -0.01017 0.02899 -0.00855 0.02066 -0.00994 C 0.01319 -0.0111 0.0059 -0.01456 -0.00157 -0.01618 C 0.00225 -0.01873 0.00555 -0.02266 0.00954 -0.02474 C 0.01198 -0.02589 0.01475 -0.02589 0.01736 -0.02682 C 0.02586 -0.03006 0.02743 -0.03329 0.03645 -0.03745 C 0.04062 -0.0393 0.04496 -0.03977 0.04913 -0.04162 C 0.05382 -0.04092 0.06041 -0.04439 0.06336 -0.03954 C 0.06545 -0.03607 0.05833 -0.03376 0.05555 -0.03098 C 0.04948 -0.02474 0.05017 -0.02682 0.04114 -0.02474 C 0.02048 -0.02543 4.16667E-6 -0.02682 -0.02066 -0.02682 C -0.03073 -0.02682 -0.00052 -0.02497 0.00954 -0.02474 C 0.04913 -0.02358 0.08888 -0.02335 0.12847 -0.02266 C 0.13107 -0.02196 0.13489 -0.02335 0.13645 -0.02034 C 0.13941 -0.01526 0.12882 -0.01225 0.12847 -0.01202 C 0.1184 -0.01271 0.10729 -0.00763 0.09843 -0.0141 C 0.09409 -0.01734 0.10677 -0.02127 0.11111 -0.02474 C 0.11927 -0.03121 0.13159 -0.03676 0.14114 -0.03745 C 0.15763 -0.03884 0.17395 -0.03884 0.19045 -0.03954 C 0.17395 -0.03445 0.15798 -0.03306 0.14114 -0.03098 C 0.13854 -0.03029 0.13593 -0.02982 0.13333 -0.0289 C 0.12968 -0.02774 0.10781 -0.0185 0.12222 -0.02474 C 0.1743 -0.02358 0.20538 -0.02358 0.25069 -0.01618 C 0.2684 -0.00948 0.25798 -0.01364 0.2809 -0.00347 C 0.28246 -0.00277 0.28559 -0.00139 0.28559 -0.00115 C 0.28246 0.01133 0.27048 0.01226 0.2618 0.01549 C 0.25607 0.0148 0.2493 0.01781 0.24444 0.01341 C 0.24184 0.0111 0.24948 0.00856 0.25225 0.00694 C 0.25573 0.00486 0.25972 0.0044 0.26336 0.00278 C 0.28819 -0.00809 0.2651 -0.00277 0.30468 -0.00555 C 0.31684 -0.00485 0.32899 -0.00508 0.34114 -0.00347 C 0.3427 -0.00324 0.33784 -0.00231 0.33645 -0.00139 C 0.32465 0.00648 0.33871 -0.00023 0.32691 0.00486 C 0.32899 0.00555 0.33125 0.00624 0.33333 0.00694 C 0.33645 0.00786 0.34062 0.00601 0.34288 0.00925 C 0.34444 0.01133 0.33854 0.01064 0.33645 0.01133 C 0.33125 0.01341 0.32586 0.01526 0.32066 0.01757 C 0.33489 0.01827 0.3493 0.01734 0.36336 0.01966 C 0.36527 0.01989 0.36007 0.0222 0.35868 0.02405 C 0.35243 0.03237 0.34913 0.03723 0.34114 0.04301 C 0.32604 0.05411 0.3125 0.06682 0.29513 0.07052 C 0.28767 0.06798 0.28593 0.07052 0.29201 0.05781 C 0.29878 0.04347 0.30902 0.03746 0.32066 0.03237 C 0.34635 0.00948 0.31441 0.03653 0.33958 0.01966 C 0.34409 0.01665 0.34774 0.01203 0.35225 0.00925 C 0.36041 0.0044 0.37882 -1.96532E-6 0.36024 0.00486 C 0.34479 0.00324 0.32951 0.00116 0.31423 -0.00139 C 0.29722 -0.00878 0.27968 -0.00832 0.2618 -0.00994 C 0.27413 -0.00601 0.28611 -0.00115 0.29843 0.00278 C 0.32465 -0.00046 0.35156 -0.00786 0.37777 -0.00786 " pathEditMode="relative" rAng="0" ptsTypes="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8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27168E-6 C -0.00538 -0.00185 -0.01233 -0.00346 -0.01736 -0.00624 C -0.0217 -0.00878 -0.03003 -0.01479 -0.03003 -0.01479 C -0.03611 -0.02636 -0.03073 -0.02612 -0.02378 -0.03375 C -0.0118 -0.0467 -0.00139 -0.05965 0.01285 -0.06751 C 0.01441 -0.06682 0.01754 -0.06751 0.01754 -0.06543 C 0.01754 -0.06289 0.01424 -0.06312 0.01285 -0.06127 C 0.01146 -0.05942 0.01111 -0.05641 0.00955 -0.05479 C 0.00313 -0.0474 0.00226 -0.04925 -0.00469 -0.04647 C -0.00799 -0.04531 -0.01424 -0.04231 -0.01424 -0.04231 C 0.00504 -0.03352 0.02031 -0.0326 0.04132 -0.02959 C 0.06372 -0.02242 0.08038 -0.02404 0.00486 -0.02751 C 0.00538 -0.02728 0.01406 -0.02196 0.01441 -0.01896 C 0.01563 -0.0104 0.0092 -0.00393 0.00486 -1.27168E-6 C -0.0026 -0.00323 -0.00989 -0.00716 -0.01736 -0.0104 C -0.0184 -0.01179 -0.01927 -0.01364 -0.02049 -0.01479 C -0.02187 -0.01595 -0.0243 -0.01503 -0.02535 -0.01688 C -0.02726 -0.01988 -0.02691 -0.02427 -0.02847 -0.02751 C -0.03281 -0.03607 -0.03993 -0.04 -0.04444 -0.04855 C -0.02604 -0.07214 -0.00243 -0.04878 0.01597 -0.04 C 0.01979 -0.04555 0.02326 -0.04832 0.02865 -0.05063 C 0.03073 -0.04994 0.03386 -0.0511 0.03507 -0.04855 C 0.03594 -0.04693 0.03264 -0.04601 0.03177 -0.04439 C 0.03056 -0.04231 0.03021 -0.03953 0.02865 -0.03792 C 0.02379 -0.03306 0.01858 -0.0282 0.01285 -0.0252 C 0.00729 -0.02242 0.00104 -0.02266 -0.00469 -0.02104 C -0.02118 -0.01641 -0.03889 -0.01156 -0.05555 -0.00832 C -0.06597 -0.0037 -0.0566 -0.0074 -0.07604 -0.00416 C -0.15555 0.00879 -0.12135 0.00023 0.1033 -0.00208 C 0.09462 -0.00578 0.08663 -0.01017 0.07778 -0.01271 C 0.07049 -0.01919 0.05816 -0.02474 0.04931 -0.02751 C 0.04306 -0.02959 0.03021 -0.03167 0.03021 -0.03167 C 0.01493 -0.03098 -0.00052 -0.03144 -0.0158 -0.02959 C -0.02239 -0.0289 -0.04114 -0.01734 -0.04601 -0.01479 C -0.05069 -0.01248 -0.05677 -0.0111 -0.06024 -0.00624 C -0.0618 -0.00416 -0.0559 -0.00763 -0.05382 -0.00832 C -0.04462 -0.0111 -0.0441 -0.01086 -0.03333 -0.01271 C -0.02118 -0.01803 -0.03142 -0.0141 -0.00625 -0.01688 C 0.06285 -0.02451 0.12118 -0.02219 0.19688 -0.02312 C 0.23663 -0.03052 0.2658 -0.02636 0.31111 -0.0252 C 0.32118 -0.02381 0.32847 -0.0215 0.3382 -0.01896 C 0.33576 -0.00925 0.33247 -0.01086 0.32552 -0.00624 C 0.28281 -0.00809 0.2625 -0.00971 0.2191 -0.00624 C 0.23281 -0.00046 0.25087 -0.00809 0.26511 -0.0104 C 0.27083 -0.01433 0.27674 -0.0178 0.28264 -0.02104 C 0.2842 -0.02196 0.28889 -0.02312 0.28733 -0.02312 C 0.27674 -0.02312 0.26632 -0.01896 0.25556 -0.01896 " pathEditMode="relative" ptsTypes="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-0.0252 C -0.0309 -0.02798 -0.04583 -0.0289 -0.06059 -0.03144 C -0.0717 -0.03722 -0.08368 -0.04185 -0.09549 -0.04416 C -0.09705 -0.04555 -0.10018 -0.04578 -0.10018 -0.04832 C -0.10018 -0.0504 -0.09705 -0.0504 -0.09549 -0.0504 C -0.09028 -0.0504 -0.0849 -0.04902 -0.07969 -0.04832 C -0.0684 -0.04231 -0.05677 -0.04185 -0.04462 -0.04 C -0.07986 -0.03491 -0.09948 -0.03653 -0.14149 -0.03769 C -0.09913 -0.03838 -0.05695 -0.03884 -0.01458 -0.04 C 0.06024 -0.04185 0.03576 -0.043 0.01094 -0.04624 C 0.00156 -0.04925 -0.00833 -0.04717 -0.01771 -0.0504 C -0.0191 -0.05087 -0.0158 -0.05364 -0.01458 -0.0548 C -0.01268 -0.05665 -0.01024 -0.05734 -0.00816 -0.05896 C 0.00573 -0.06983 -0.00365 -0.06543 0.00764 -0.06959 C 0.01562 -0.0689 0.02396 -0.07052 0.03142 -0.06728 C 0.03559 -0.06543 0.03785 -0.05896 0.04097 -0.0548 C 0.04201 -0.05341 0.04427 -0.0504 0.04427 -0.0504 C 0.04323 -0.04694 0.04288 -0.04277 0.04097 -0.04 C 0.03941 -0.03769 0.03663 -0.03746 0.03472 -0.03561 C 0.02274 -0.02497 0.01857 -0.02127 0.00295 -0.01873 C -0.00452 -0.01549 -0.00573 -0.0141 -0.01615 -0.01873 C -0.01771 -0.01942 -0.01302 -0.02035 -0.01129 -0.02081 C -0.00764 -0.02173 -0.00382 -0.0222 -0.00018 -0.02289 C 0.10937 -0.01965 0.08437 -0.03191 0.06007 -0.01665 C 0.05851 -0.01572 0.06319 -0.0185 0.06476 -0.01873 C 0.06996 -0.01988 0.07535 -0.02035 0.08073 -0.02081 C 0.09132 -0.02173 0.10191 -0.0222 0.1125 -0.02289 C 0.12639 -0.03006 0.13923 -0.03329 0.15364 -0.03769 C 0.17535 -0.04439 0.1967 -0.05272 0.21875 -0.05688 C 0.22031 -0.05757 0.22292 -0.06104 0.22361 -0.05896 C 0.22448 -0.05665 0.2217 -0.05433 0.22031 -0.05248 C 0.21684 -0.0474 0.21285 -0.04254 0.2092 -0.03769 C 0.20087 -0.02659 0.17847 -0.02428 0.16805 -0.02289 C 0.16597 -0.0222 0.16042 -0.02335 0.16163 -0.02081 C 0.16354 -0.01711 0.16805 -0.01803 0.17118 -0.01665 C 0.2 -0.00416 0.16111 -0.01618 0.19809 -0.00601 C 0.20173 -0.00393 0.20573 -0.00231 0.2092 0.00023 C 0.21059 0.00116 0.21111 0.00347 0.2125 0.00439 C 0.21857 0.00809 0.22517 0.00971 0.23142 0.01295 C 0.1967 0.02844 0.15677 0.02636 0.12205 0.01087 C 0.13107 0.00486 0.12604 0.00671 0.13785 0.00671 " pathEditMode="relative" ptsTypes="ffffffffffffffffffffffffffffffffffffffff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8 0.003 C 0.00799 -0.00255 -0.01631 -0.00601 0.01129 -0.00139 C 0.02379 0.00439 0.01754 0.00231 0.03021 0.00508 C 0.03282 0.00439 0.0356 0.0037 0.0382 0.003 C 0.04185 0.00208 0.04723 0.00485 0.04931 0.00069 C 0.04948 0.00023 0.03837 -0.00486 0.03664 -0.00555 C 0.02205 -0.0111 0.00712 -0.01411 -0.00781 -0.01619 C -0.03159 -0.01549 -0.05555 -0.01711 -0.07916 -0.01411 C -0.08385 -0.01341 -0.08767 -0.00833 -0.09201 -0.00555 C -0.10225 0.00115 -0.1144 0.00069 -0.12534 0.00508 C -0.12152 -0.00902 -0.09409 -0.00532 -0.08715 -0.00555 C -0.06701 -0.00648 -0.04704 -0.00694 -0.0269 -0.00763 C -0.05347 -0.0111 -0.07951 -0.01272 -0.10625 -0.01411 C -0.11267 -0.01341 -0.11909 -0.01295 -0.12534 -0.0118 C -0.12916 -0.0111 -0.14027 -0.00763 -0.13645 -0.00763 C -0.09947 -0.00763 -0.06024 -0.01295 -0.02361 -0.01411 C -0.05399 -0.01549 -0.08402 -0.01919 -0.11423 -0.01619 C -0.11423 -0.01619 -0.12361 -0.01203 -0.12361 -0.0118 C -0.12291 -0.00833 -0.11979 -0.00648 -0.11736 -0.00555 C -0.10798 -0.00232 -0.08871 0.00069 -0.08871 0.00069 C -0.07482 0.00763 -0.06041 0.00716 -0.04583 0.00716 " pathEditMode="relative" ptsTypes="ffffffffffffffffffffA">
                                      <p:cBhvr>
                                        <p:cTn id="1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7168E-6 C -0.01961 0.00069 -0.03923 0.00393 -0.05868 0.00208 C -0.06371 0.00162 -0.0493 -0.00324 -0.04444 -0.00416 C -0.04079 -0.00486 -0.03715 -0.00601 -0.03333 -0.00624 C 0.00157 -0.0074 0.03646 -0.00763 0.07136 -0.00832 C 0.0125 -0.01087 -0.04409 -0.01202 -0.10312 -0.01041 C -0.05312 -0.0037 -0.03507 -0.00347 0.03021 -0.00208 C 0.01667 0.00393 0.02396 0.00139 0.00799 0.00439 C -0.01493 0.01433 -0.03958 0.01734 -0.06354 0.02127 C -0.16388 0.01734 -0.1085 0.01688 -0.07777 0.0148 C -0.0092 0.00485 0.06303 0.00485 0.12848 -0.02752 C 0.1224 -0.03561 0.11632 -0.03653 0.10799 -0.04 C 0.0915 -0.04694 0.07431 -0.05364 0.05712 -0.05711 C 0.05139 -0.05965 0.03959 -0.06335 0.03959 -0.06335 C 0.02848 -0.06266 0.01737 -0.06289 0.00625 -0.06127 C -0.00833 -0.05919 -0.02361 -0.04439 -0.03645 -0.03584 C -0.06076 -0.01942 -0.08941 -0.00902 -0.11597 -0.00208 C -0.11805 -0.00162 -0.1118 -0.00393 -0.10954 -0.00416 C -0.09947 -0.00532 -0.08941 -0.00555 -0.07934 -0.00624 C -0.04184 -0.00555 -0.00416 -0.00555 0.03334 -0.00416 C 0.03768 -0.00393 0.025 -0.00023 0.02066 -1.27168E-6 C 0.00955 0.00069 -0.00156 -1.27168E-6 -0.01267 -1.27168E-6 " pathEditMode="relative" ptsTypes="fffffffffffffffffffffA">
                                      <p:cBhvr>
                                        <p:cTn id="14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9.82659E-7 C -0.02378 -0.0007 -0.04774 -0.0007 -0.07152 -0.00208 C -0.07326 -0.00208 -0.0684 -0.00393 -0.06666 -0.00416 C -0.06093 -0.00532 -0.05503 -0.00555 -0.0493 -0.00624 C -0.0177 -0.00948 -0.01892 -0.00856 0.02223 -0.01041 C 0.06077 -0.00902 0.09966 -0.01179 0.13803 -0.00624 C 0.14185 -0.00578 0.13074 -0.00231 0.12692 -0.00208 C 0.06667 -0.00023 0.00626 -0.0007 -0.05399 9.82659E-7 C -0.03003 -0.01064 -0.00815 -0.00162 0.01424 0.00647 C 0.04567 0.0178 -0.00312 -0.0037 0.03646 0.01271 C 0.03924 0.01387 0.0474 0.01711 0.04445 0.01711 C 0.01008 0.0178 -0.02447 0.01549 -0.05885 0.0148 C -0.04982 0.00323 -0.04305 0.00393 -0.0302 0.00231 C -0.01683 -0.00416 0.0007 -0.00301 0.01424 -0.00416 C 0.05921 -0.00833 0.00122 -0.00463 0.07778 -0.00833 C 0.05695 -0.01226 0.03594 -0.0215 0.0158 -0.0296 C -0.00381 -0.03746 -0.02465 -0.03977 -0.04444 -0.04648 C -0.03958 -0.03653 -0.03454 -0.0333 -0.02551 -0.0296 C -0.00312 -0.02012 0.02292 -0.01087 0.04601 -0.00833 C 0.06042 -0.00185 0.0783 -0.00393 0.09358 -0.00208 C 0.09827 -0.00139 0.10782 9.82659E-7 0.10782 9.82659E-7 " pathEditMode="relative" ptsTypes="ffffffffffffffffffffA">
                                      <p:cBhvr>
                                        <p:cTn id="16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3237E-6 C 0.0158 -0.00417 0.004 -0.00208 0.03021 2.83237E-6 C 0.04983 0.00161 0.08889 0.00416 0.08889 0.00416 C 0.13038 0.00046 0.17118 -0.00278 0.21285 -0.00417 C 0.17205 -0.00902 0.13143 -0.01573 0.09063 -0.02104 C 0.01788 -0.01781 0.0625 -0.02567 0.03334 -0.0148 C 0.02969 -0.01341 0.02587 -0.01203 0.02222 -0.01064 C 0.01962 -0.00971 0.01702 -0.00925 0.01441 -0.00833 C 0.01285 -0.00787 0.00781 -0.00625 0.00955 -0.00625 C 0.01389 -0.00625 0.01806 -0.00763 0.02222 -0.00833 C 0.04132 -0.01734 0.08577 -0.01411 0.1 -0.0148 C 0.1165 -0.02012 0.09705 -0.01226 0.11111 -0.02313 C 0.11684 -0.02752 0.12535 -0.02891 0.13177 -0.03168 C 0.1533 -0.04116 0.08629 -0.03029 0.06354 -0.0296 C 0.04983 -0.02151 0.03715 -0.01896 0.02222 -0.01688 C 0.00799 -0.01203 -0.0059 -0.00532 -0.02048 -0.00208 C -0.06267 0.05109 0.13924 0.00115 0.19219 -0.00208 C 0.12014 -0.00602 0.04827 -0.00347 -0.02378 -0.00625 C -0.02535 -0.00694 -0.02847 -0.00625 -0.02847 -0.00833 C -0.02847 -0.01064 -0.02535 -0.00971 -0.02378 -0.01064 C -0.01614 -0.01573 -0.00833 -0.01827 -5.55556E-7 -0.02104 C 0.01354 -0.03029 0.02969 -0.03191 0.04445 -0.03584 C 0.13299 -0.03261 0.07865 -0.03399 0.12222 -0.02752 C 0.12969 -0.02428 0.12535 -0.02544 0.13507 -0.02544 " pathEditMode="relative" ptsTypes="fffffffffffffffffffffffA">
                                      <p:cBhvr>
                                        <p:cTn id="18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4.07407E-6 C -0.00851 -0.00232 -0.01702 -0.0051 -0.0257 -0.00648 C -0.01615 -0.00973 -0.00712 -0.01297 0.00277 -0.01482 C 0.00729 -0.01574 0.01597 -0.01852 0.01597 -0.01852 C 0.00607 -0.02107 -0.004 -0.02014 -0.01389 -0.0176 C -0.01476 -0.01783 -0.01754 -0.01852 -0.01667 -0.01852 C -0.01181 -0.01852 -0.00678 -0.01922 -0.00209 -0.0176 C -0.00105 -0.01713 -0.00278 -0.01505 -0.00348 -0.01389 C -0.00435 -0.0125 -0.00521 -0.01135 -0.00626 -0.01019 C -0.00817 -0.0081 -0.01025 -0.00579 -0.01251 -0.00463 C -0.01372 -0.00394 -0.01494 -0.00348 -0.01598 -0.00278 C -0.01667 -0.00232 -0.01841 0.00023 -0.01806 -0.00093 C -0.01632 -0.00764 0.00052 -0.01019 0.00555 -0.01111 C 0.00624 -0.01135 0.00695 -0.01181 0.00763 -0.01204 C 0.01631 -0.01459 0.02499 -0.01227 -0.00903 -0.01389 C -0.01181 -0.01412 -0.01459 -0.01482 -0.01737 -0.01482 C -0.01806 -0.01482 -0.01598 -0.01389 -0.01528 -0.01389 C -0.00921 -0.01297 -0.0033 -0.01273 0.00277 -0.01204 C 0.00781 -0.01088 0.01232 -0.00949 0.01736 -0.00834 C 0.01041 0.00092 -0.00157 0.0081 -0.01112 0.01018 C -0.01615 0.01319 -0.02136 0.0162 -0.02639 0.01852 C -0.01372 0.00578 0.01215 0.00463 0.02777 0.00277 C 0.02274 0.00046 0.01874 -0.00301 0.01458 -0.00741 C 0.01232 -0.00996 0.0092 -0.01158 0.00763 -0.01482 C 0.00677 -0.01667 0.00486 -0.02037 0.00486 -0.02037 C 0.00086 -0.01852 0.00173 -0.01505 0.00069 -0.01019 C -0.00105 -0.00278 -0.00209 0.00463 -0.00348 0.01203 C -0.0066 0.00926 -0.00903 0.01041 -0.01251 0.01203 C -0.01771 0.01041 -0.02396 0.01389 -0.02848 0.01018 C -0.03733 0.00301 -0.02605 0.00046 -0.02501 4.07407E-6 C -0.01181 0.00069 0.00104 0.00208 0.01388 0.00555 C 0.02013 0.00717 0.02656 0.00926 0.03263 0.01111 C 0.03402 0.01157 0.0368 0.01296 0.0368 0.01296 C 0.02343 0.01412 0.00868 0.01666 -0.00487 0.01666 " pathEditMode="relative" ptsTypes="fffffffffffffffffffffffffffffffffA">
                                      <p:cBhvr>
                                        <p:cTn id="2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8 0.003 C 0.00799 -0.00255 -0.01631 -0.00601 0.01129 -0.00139 C 0.02379 0.00439 0.01754 0.00231 0.03021 0.00508 C 0.03282 0.00439 0.0356 0.0037 0.0382 0.003 C 0.04185 0.00208 0.04723 0.00485 0.04931 0.00069 C 0.04948 0.00023 0.03837 -0.00486 0.03664 -0.00555 C 0.02205 -0.0111 0.00712 -0.01411 -0.00781 -0.01619 C -0.03159 -0.01549 -0.05555 -0.01711 -0.07916 -0.01411 C -0.08385 -0.01341 -0.08767 -0.00833 -0.09201 -0.00555 C -0.10225 0.00115 -0.1144 0.00069 -0.12534 0.00508 C -0.12152 -0.00902 -0.09409 -0.00532 -0.08715 -0.00555 C -0.06701 -0.00648 -0.04704 -0.00694 -0.0269 -0.00763 C -0.05347 -0.0111 -0.07951 -0.01272 -0.10625 -0.01411 C -0.11267 -0.01341 -0.11909 -0.01295 -0.12534 -0.0118 C -0.12916 -0.0111 -0.14027 -0.00763 -0.13645 -0.00763 C -0.09947 -0.00763 -0.06024 -0.01295 -0.02361 -0.01411 C -0.05399 -0.01549 -0.08402 -0.01919 -0.11423 -0.01619 C -0.11423 -0.01619 -0.12361 -0.01203 -0.12361 -0.0118 C -0.12291 -0.00833 -0.11979 -0.00648 -0.11736 -0.00555 C -0.10798 -0.00232 -0.08871 0.00069 -0.08871 0.00069 C -0.07482 0.00763 -0.06041 0.00716 -0.04583 0.00716 " pathEditMode="relative" ptsTypes="ffffffffffffffffffffA">
                                      <p:cBhvr>
                                        <p:cTn id="31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7168E-6 C -0.01961 0.00069 -0.03923 0.00393 -0.05868 0.00208 C -0.06371 0.00162 -0.0493 -0.00324 -0.04444 -0.00416 C -0.04079 -0.00486 -0.03715 -0.00601 -0.03333 -0.00624 C 0.00157 -0.0074 0.03646 -0.00763 0.07136 -0.00832 C 0.0125 -0.01087 -0.04409 -0.01202 -0.10312 -0.01041 C -0.05312 -0.0037 -0.03507 -0.00347 0.03021 -0.00208 C 0.01667 0.00393 0.02396 0.00139 0.00799 0.00439 C -0.01493 0.01433 -0.03958 0.01734 -0.06354 0.02127 C -0.16388 0.01734 -0.1085 0.01688 -0.07777 0.0148 C -0.0092 0.00485 0.06303 0.00485 0.12848 -0.02752 C 0.1224 -0.03561 0.11632 -0.03653 0.10799 -0.04 C 0.0915 -0.04694 0.07431 -0.05364 0.05712 -0.05711 C 0.05139 -0.05965 0.03959 -0.06335 0.03959 -0.06335 C 0.02848 -0.06266 0.01737 -0.06289 0.00625 -0.06127 C -0.00833 -0.05919 -0.02361 -0.04439 -0.03645 -0.03584 C -0.06076 -0.01942 -0.08941 -0.00902 -0.11597 -0.00208 C -0.11805 -0.00162 -0.1118 -0.00393 -0.10954 -0.00416 C -0.09947 -0.00532 -0.08941 -0.00555 -0.07934 -0.00624 C -0.04184 -0.00555 -0.00416 -0.00555 0.03334 -0.00416 C 0.03768 -0.00393 0.025 -0.00023 0.02066 -1.27168E-6 C 0.00955 0.00069 -0.00156 -1.27168E-6 -0.01267 -1.27168E-6 " pathEditMode="relative" ptsTypes="fffffffffffffffffffffA">
                                      <p:cBhvr>
                                        <p:cTn id="33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9.82659E-7 C -0.02378 -0.0007 -0.04774 -0.0007 -0.07152 -0.00208 C -0.07326 -0.00208 -0.0684 -0.00393 -0.06666 -0.00416 C -0.06093 -0.00532 -0.05503 -0.00555 -0.0493 -0.00624 C -0.0177 -0.00948 -0.01892 -0.00856 0.02223 -0.01041 C 0.06077 -0.00902 0.09966 -0.01179 0.13803 -0.00624 C 0.14185 -0.00578 0.13074 -0.00231 0.12692 -0.00208 C 0.06667 -0.00023 0.00626 -0.0007 -0.05399 9.82659E-7 C -0.03003 -0.01064 -0.00815 -0.00162 0.01424 0.00647 C 0.04567 0.0178 -0.00312 -0.0037 0.03646 0.01271 C 0.03924 0.01387 0.0474 0.01711 0.04445 0.01711 C 0.01008 0.0178 -0.02447 0.01549 -0.05885 0.0148 C -0.04982 0.00323 -0.04305 0.00393 -0.0302 0.00231 C -0.01683 -0.00416 0.0007 -0.00301 0.01424 -0.00416 C 0.05921 -0.00833 0.00122 -0.00463 0.07778 -0.00833 C 0.05695 -0.01226 0.03594 -0.0215 0.0158 -0.0296 C -0.00381 -0.03746 -0.02465 -0.03977 -0.04444 -0.04648 C -0.03958 -0.03653 -0.03454 -0.0333 -0.02551 -0.0296 C -0.00312 -0.02012 0.02292 -0.01087 0.04601 -0.00833 C 0.06042 -0.00185 0.0783 -0.00393 0.09358 -0.00208 C 0.09827 -0.00139 0.10782 9.82659E-7 0.10782 9.82659E-7 " pathEditMode="relative" ptsTypes="ffffffffffffffffffffA">
                                      <p:cBhvr>
                                        <p:cTn id="35" dur="5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3237E-6 C 0.0158 -0.00417 0.004 -0.00208 0.03021 2.83237E-6 C 0.04983 0.00161 0.08889 0.00416 0.08889 0.00416 C 0.13038 0.00046 0.17118 -0.00278 0.21285 -0.00417 C 0.17205 -0.00902 0.13143 -0.01573 0.09063 -0.02104 C 0.01788 -0.01781 0.0625 -0.02567 0.03334 -0.0148 C 0.02969 -0.01341 0.02587 -0.01203 0.02222 -0.01064 C 0.01962 -0.00971 0.01702 -0.00925 0.01441 -0.00833 C 0.01285 -0.00787 0.00781 -0.00625 0.00955 -0.00625 C 0.01389 -0.00625 0.01806 -0.00763 0.02222 -0.00833 C 0.04132 -0.01734 0.08577 -0.01411 0.1 -0.0148 C 0.1165 -0.02012 0.09705 -0.01226 0.11111 -0.02313 C 0.11684 -0.02752 0.12535 -0.02891 0.13177 -0.03168 C 0.1533 -0.04116 0.08629 -0.03029 0.06354 -0.0296 C 0.04983 -0.02151 0.03715 -0.01896 0.02222 -0.01688 C 0.00799 -0.01203 -0.0059 -0.00532 -0.02048 -0.00208 C -0.06267 0.05109 0.13924 0.00115 0.19219 -0.00208 C 0.12014 -0.00602 0.04827 -0.00347 -0.02378 -0.00625 C -0.02535 -0.00694 -0.02847 -0.00625 -0.02847 -0.00833 C -0.02847 -0.01064 -0.02535 -0.00971 -0.02378 -0.01064 C -0.01614 -0.01573 -0.00833 -0.01827 -5.55556E-7 -0.02104 C 0.01354 -0.03029 0.02969 -0.03191 0.04445 -0.03584 C 0.13299 -0.03261 0.07865 -0.03399 0.12222 -0.02752 C 0.12969 -0.02428 0.12535 -0.02544 0.13507 -0.02544 " pathEditMode="relative" ptsTypes="fffffffffffffffffffffffA">
                                      <p:cBhvr>
                                        <p:cTn id="37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336" grpId="0"/>
      <p:bldP spid="3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115616" y="1772816"/>
            <a:ext cx="936104" cy="8580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71800" y="131148"/>
            <a:ext cx="2830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Degenerate Gas</a:t>
            </a:r>
            <a:endParaRPr lang="en-US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096530" y="168019"/>
            <a:ext cx="2715491" cy="2462805"/>
            <a:chOff x="179512" y="3491716"/>
            <a:chExt cx="2715491" cy="2462805"/>
          </a:xfrm>
        </p:grpSpPr>
        <p:pic>
          <p:nvPicPr>
            <p:cNvPr id="9245" name="Picture 29" descr="File:Sirius A and B Hubble photo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4" t="14933" r="7486" b="21150"/>
            <a:stretch/>
          </p:blipFill>
          <p:spPr bwMode="auto">
            <a:xfrm>
              <a:off x="179512" y="3501008"/>
              <a:ext cx="2715491" cy="2453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749890" y="3491716"/>
              <a:ext cx="1539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White Dwarf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231" y="1052736"/>
            <a:ext cx="6065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Enhancing the density of a degenerate electron gas requires substantial energy (to elevate the </a:t>
            </a:r>
            <a:r>
              <a:rPr lang="en-US" sz="2400" dirty="0" smtClean="0">
                <a:solidFill>
                  <a:srgbClr val="FF0000"/>
                </a:solidFill>
              </a:rPr>
              <a:t>average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energy/velocity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213313" y="2700209"/>
            <a:ext cx="4734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 smtClean="0"/>
              <a:t>Relation to Semiconductors</a:t>
            </a:r>
            <a:endParaRPr lang="en-US" sz="32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17957" y="3356992"/>
            <a:ext cx="3039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fundamental way: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79512" y="3903439"/>
            <a:ext cx="8513356" cy="461665"/>
            <a:chOff x="179512" y="4047455"/>
            <a:chExt cx="8513356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179512" y="4047455"/>
              <a:ext cx="8513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 </a:t>
              </a:r>
              <a:r>
                <a:rPr lang="en-US" sz="2400" dirty="0" smtClean="0"/>
                <a:t>   Density       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Energy</a:t>
              </a:r>
              <a:r>
                <a:rPr lang="en-US" sz="2400" dirty="0" smtClean="0"/>
                <a:t>              </a:t>
              </a:r>
              <a:r>
                <a:rPr lang="en-US" sz="2400" dirty="0" smtClean="0">
                  <a:sym typeface="Wingdings" pitchFamily="2" charset="2"/>
                </a:rPr>
                <a:t>Density Gradient         </a:t>
              </a:r>
              <a:r>
                <a:rPr lang="en-US" sz="2400" b="1" dirty="0" smtClean="0">
                  <a:solidFill>
                    <a:srgbClr val="FF0000"/>
                  </a:solidFill>
                  <a:sym typeface="Wingdings" pitchFamily="2" charset="2"/>
                </a:rPr>
                <a:t>Energy Gradient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" name="Left-Right Arrow 1"/>
            <p:cNvSpPr/>
            <p:nvPr/>
          </p:nvSpPr>
          <p:spPr>
            <a:xfrm>
              <a:off x="1547664" y="4176784"/>
              <a:ext cx="432048" cy="2308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-Right Arrow 21"/>
            <p:cNvSpPr/>
            <p:nvPr/>
          </p:nvSpPr>
          <p:spPr>
            <a:xfrm>
              <a:off x="5997412" y="4162036"/>
              <a:ext cx="432048" cy="2308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Arrow 3"/>
            <p:cNvSpPr/>
            <p:nvPr/>
          </p:nvSpPr>
          <p:spPr>
            <a:xfrm>
              <a:off x="3135888" y="4078925"/>
              <a:ext cx="500008" cy="430195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Explosion 2 5"/>
          <p:cNvSpPr/>
          <p:nvPr/>
        </p:nvSpPr>
        <p:spPr>
          <a:xfrm>
            <a:off x="5220071" y="4365104"/>
            <a:ext cx="3591949" cy="792088"/>
          </a:xfrm>
          <a:prstGeom prst="irregularSeal2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Driving Force</a:t>
            </a:r>
            <a:endParaRPr lang="en-US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837753"/>
              </p:ext>
            </p:extLst>
          </p:nvPr>
        </p:nvGraphicFramePr>
        <p:xfrm>
          <a:off x="269966" y="5508625"/>
          <a:ext cx="3983037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3" name="Equation" r:id="rId5" imgW="1955520" imgH="393480" progId="Equation.DSMT4">
                  <p:embed/>
                </p:oleObj>
              </mc:Choice>
              <mc:Fallback>
                <p:oleObj name="Equation" r:id="rId5" imgW="195552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66" y="5508625"/>
                        <a:ext cx="3983037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579938"/>
              </p:ext>
            </p:extLst>
          </p:nvPr>
        </p:nvGraphicFramePr>
        <p:xfrm>
          <a:off x="4230406" y="5482233"/>
          <a:ext cx="186055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4" name="Equation" r:id="rId7" imgW="914400" imgH="406080" progId="Equation.DSMT4">
                  <p:embed/>
                </p:oleObj>
              </mc:Choice>
              <mc:Fallback>
                <p:oleObj name="Equation" r:id="rId7" imgW="914400" imgH="4060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406" y="5482233"/>
                        <a:ext cx="1860550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944650" y="5373216"/>
            <a:ext cx="6269801" cy="1080120"/>
            <a:chOff x="2959398" y="5373216"/>
            <a:chExt cx="6269801" cy="1080120"/>
          </a:xfrm>
        </p:grpSpPr>
        <p:sp>
          <p:nvSpPr>
            <p:cNvPr id="16" name="Rounded Rectangle 15"/>
            <p:cNvSpPr/>
            <p:nvPr/>
          </p:nvSpPr>
          <p:spPr>
            <a:xfrm>
              <a:off x="2959398" y="5373216"/>
              <a:ext cx="3287232" cy="108012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00192" y="5661248"/>
              <a:ext cx="2929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Enhanced “Diffusion”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0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31148"/>
            <a:ext cx="7704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All this work just to show that the Generalized Einstein Relation</a:t>
            </a:r>
          </a:p>
          <a:p>
            <a:pPr algn="ctr"/>
            <a:r>
              <a:rPr lang="en-US" sz="3200" dirty="0" smtClean="0"/>
              <a:t>Is here to stay?!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251520" y="1916832"/>
            <a:ext cx="8944485" cy="1080120"/>
            <a:chOff x="269966" y="5373216"/>
            <a:chExt cx="8944485" cy="1080120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4809061"/>
                </p:ext>
              </p:extLst>
            </p:nvPr>
          </p:nvGraphicFramePr>
          <p:xfrm>
            <a:off x="269966" y="5508625"/>
            <a:ext cx="3983037" cy="801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6" name="Equation" r:id="rId3" imgW="1955520" imgH="393480" progId="Equation.DSMT4">
                    <p:embed/>
                  </p:oleObj>
                </mc:Choice>
                <mc:Fallback>
                  <p:oleObj name="Equation" r:id="rId3" imgW="195552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66" y="5508625"/>
                          <a:ext cx="3983037" cy="801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4786980"/>
                </p:ext>
              </p:extLst>
            </p:nvPr>
          </p:nvGraphicFramePr>
          <p:xfrm>
            <a:off x="4230406" y="5482233"/>
            <a:ext cx="1860550" cy="827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7" name="Equation" r:id="rId5" imgW="914400" imgH="406080" progId="Equation.DSMT4">
                    <p:embed/>
                  </p:oleObj>
                </mc:Choice>
                <mc:Fallback>
                  <p:oleObj name="Equation" r:id="rId5" imgW="914400" imgH="406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0406" y="5482233"/>
                          <a:ext cx="1860550" cy="827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4"/>
            <p:cNvGrpSpPr/>
            <p:nvPr/>
          </p:nvGrpSpPr>
          <p:grpSpPr>
            <a:xfrm>
              <a:off x="2944650" y="5373216"/>
              <a:ext cx="6269801" cy="1080120"/>
              <a:chOff x="2959398" y="5373216"/>
              <a:chExt cx="6269801" cy="108012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959398" y="5373216"/>
                <a:ext cx="3287232" cy="1080120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300192" y="5661248"/>
                <a:ext cx="29290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Enhanced “Diffusion”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23528" y="3429000"/>
            <a:ext cx="8568952" cy="1075779"/>
            <a:chOff x="251520" y="3577357"/>
            <a:chExt cx="8568952" cy="1075779"/>
          </a:xfrm>
        </p:grpSpPr>
        <p:sp>
          <p:nvSpPr>
            <p:cNvPr id="9" name="TextBox 8"/>
            <p:cNvSpPr txBox="1"/>
            <p:nvPr/>
          </p:nvSpPr>
          <p:spPr>
            <a:xfrm>
              <a:off x="3512405" y="3721373"/>
              <a:ext cx="5308067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There is transport of energy even in the absence of Temperature gradients</a:t>
              </a:r>
              <a:endParaRPr lang="en-GB" sz="2400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771801" y="3959102"/>
              <a:ext cx="432048" cy="3440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51520" y="3577357"/>
              <a:ext cx="2299479" cy="1075779"/>
              <a:chOff x="-36512" y="2420888"/>
              <a:chExt cx="2299479" cy="107577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9512" y="2420888"/>
                <a:ext cx="20834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</a:rPr>
                  <a:t>degenerate</a:t>
                </a:r>
                <a:endParaRPr lang="en-US" dirty="0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-36512" y="2924944"/>
                <a:ext cx="2242858" cy="571723"/>
                <a:chOff x="5215285" y="2651125"/>
                <a:chExt cx="2242858" cy="571723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5215285" y="2699628"/>
                  <a:ext cx="105710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         </a:t>
                  </a:r>
                  <a:r>
                    <a:rPr lang="en-US" sz="2800" dirty="0" smtClean="0"/>
                    <a:t>is </a:t>
                  </a:r>
                  <a:endParaRPr lang="en-GB" dirty="0"/>
                </a:p>
              </p:txBody>
            </p:sp>
            <p:graphicFrame>
              <p:nvGraphicFramePr>
                <p:cNvPr id="15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74912572"/>
                    </p:ext>
                  </p:extLst>
                </p:nvPr>
              </p:nvGraphicFramePr>
              <p:xfrm>
                <a:off x="5287293" y="2652717"/>
                <a:ext cx="415185" cy="51957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648" name="Equation" r:id="rId7" imgW="152280" imgH="190440" progId="Equation.DSMT4">
                        <p:embed/>
                      </p:oleObj>
                    </mc:Choice>
                    <mc:Fallback>
                      <p:oleObj name="Equation" r:id="rId7" imgW="152280" imgH="1904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87293" y="2652717"/>
                              <a:ext cx="415185" cy="51957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6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09201977"/>
                    </p:ext>
                  </p:extLst>
                </p:nvPr>
              </p:nvGraphicFramePr>
              <p:xfrm>
                <a:off x="6223396" y="2651125"/>
                <a:ext cx="1234747" cy="57172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649" name="Equation" r:id="rId9" imgW="495000" imgH="228600" progId="Equation.DSMT4">
                        <p:embed/>
                      </p:oleObj>
                    </mc:Choice>
                    <mc:Fallback>
                      <p:oleObj name="Equation" r:id="rId9" imgW="49500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223396" y="2651125"/>
                              <a:ext cx="1234747" cy="57172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sp>
        <p:nvSpPr>
          <p:cNvPr id="18" name="TextBox 17"/>
          <p:cNvSpPr txBox="1"/>
          <p:nvPr/>
        </p:nvSpPr>
        <p:spPr>
          <a:xfrm>
            <a:off x="1115616" y="4830251"/>
            <a:ext cx="7227812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There is an energy associated with the charge ensemble </a:t>
            </a:r>
          </a:p>
          <a:p>
            <a:pPr algn="ctr"/>
            <a:r>
              <a:rPr lang="en-US" sz="2400" dirty="0" smtClean="0"/>
              <a:t>And we can both quantify and monitor it!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323528" y="608400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D. Mendels and N. Tessler, </a:t>
            </a:r>
            <a:r>
              <a:rPr lang="en-US" i="1" dirty="0" smtClean="0"/>
              <a:t>The </a:t>
            </a:r>
            <a:r>
              <a:rPr lang="en-US" i="1" dirty="0"/>
              <a:t>Journal of Physical Chemistry C, </a:t>
            </a:r>
            <a:r>
              <a:rPr lang="en-US" dirty="0"/>
              <a:t>vol. 117, </a:t>
            </a:r>
            <a:r>
              <a:rPr lang="en-US" dirty="0" smtClean="0"/>
              <a:t>p 3287, 2013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107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760646"/>
              </p:ext>
            </p:extLst>
          </p:nvPr>
        </p:nvGraphicFramePr>
        <p:xfrm>
          <a:off x="1979712" y="820119"/>
          <a:ext cx="4693920" cy="2794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1" name="KGPlot" r:id="rId3" imgW="5867280" imgH="3492360" progId="KGraph_Plot">
                  <p:embed/>
                </p:oleObj>
              </mc:Choice>
              <mc:Fallback>
                <p:oleObj name="KGPlot" r:id="rId3" imgW="5867280" imgH="34923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820119"/>
                        <a:ext cx="4693920" cy="2794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spect="1"/>
          </p:cNvSpPr>
          <p:nvPr/>
        </p:nvSpPr>
        <p:spPr>
          <a:xfrm>
            <a:off x="2446513" y="3043377"/>
            <a:ext cx="4474709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918152"/>
              </p:ext>
            </p:extLst>
          </p:nvPr>
        </p:nvGraphicFramePr>
        <p:xfrm>
          <a:off x="1980380" y="2841208"/>
          <a:ext cx="4683760" cy="318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2" name="KGPlot" r:id="rId5" imgW="5854680" imgH="3975120" progId="KGraph_Plot">
                  <p:embed/>
                </p:oleObj>
              </mc:Choice>
              <mc:Fallback>
                <p:oleObj name="KGPlot" r:id="rId5" imgW="5854680" imgH="397512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0380" y="2841208"/>
                        <a:ext cx="4683760" cy="318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414182"/>
              </p:ext>
            </p:extLst>
          </p:nvPr>
        </p:nvGraphicFramePr>
        <p:xfrm>
          <a:off x="2802911" y="2981665"/>
          <a:ext cx="3727450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3" name="KGPlot" r:id="rId7" imgW="4660920" imgH="3225600" progId="KGraph_Plot">
                  <p:embed/>
                </p:oleObj>
              </mc:Choice>
              <mc:Fallback>
                <p:oleObj name="KGPlot" r:id="rId7" imgW="4660920" imgH="322560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911" y="2981665"/>
                        <a:ext cx="3727450" cy="258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749441"/>
              </p:ext>
            </p:extLst>
          </p:nvPr>
        </p:nvGraphicFramePr>
        <p:xfrm>
          <a:off x="2799359" y="2985224"/>
          <a:ext cx="3729037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4" name="KGPlot" r:id="rId9" imgW="4660920" imgH="3225600" progId="KGraph_Plot">
                  <p:embed/>
                </p:oleObj>
              </mc:Choice>
              <mc:Fallback>
                <p:oleObj name="KGPlot" r:id="rId9" imgW="4660920" imgH="322560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9359" y="2985224"/>
                        <a:ext cx="3729037" cy="257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spect="1"/>
          </p:cNvSpPr>
          <p:nvPr/>
        </p:nvSpPr>
        <p:spPr>
          <a:xfrm>
            <a:off x="5914621" y="3789040"/>
            <a:ext cx="319388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=78meV (3kT)</a:t>
            </a:r>
          </a:p>
          <a:p>
            <a:r>
              <a:rPr lang="en-US" sz="2000" dirty="0" smtClean="0"/>
              <a:t>DOS  = 10</a:t>
            </a:r>
            <a:r>
              <a:rPr lang="en-US" sz="2000" baseline="30000" dirty="0" smtClean="0"/>
              <a:t>21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-3</a:t>
            </a:r>
          </a:p>
          <a:p>
            <a:r>
              <a:rPr lang="en-US" sz="2000" dirty="0" smtClean="0"/>
              <a:t>N=5x10</a:t>
            </a:r>
            <a:r>
              <a:rPr lang="en-US" sz="2000" baseline="30000" dirty="0" smtClean="0"/>
              <a:t>17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=5x10</a:t>
            </a:r>
            <a:r>
              <a:rPr lang="en-US" sz="2000" baseline="30000" dirty="0" smtClean="0"/>
              <a:t>-4</a:t>
            </a:r>
            <a:r>
              <a:rPr lang="en-US" sz="2000" dirty="0" smtClean="0"/>
              <a:t> DOS</a:t>
            </a:r>
          </a:p>
          <a:p>
            <a:r>
              <a:rPr lang="en-US" sz="2000" dirty="0"/>
              <a:t>Low Electric </a:t>
            </a:r>
            <a:r>
              <a:rPr lang="en-US" sz="2000" dirty="0" smtClean="0"/>
              <a:t>Field</a:t>
            </a:r>
            <a:endParaRPr lang="he-IL" sz="2000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954838" y="3733014"/>
            <a:ext cx="310200" cy="1785798"/>
            <a:chOff x="4688306" y="3789040"/>
            <a:chExt cx="387750" cy="2232248"/>
          </a:xfrm>
        </p:grpSpPr>
        <p:sp>
          <p:nvSpPr>
            <p:cNvPr id="9" name="Rectangle 8"/>
            <p:cNvSpPr/>
            <p:nvPr/>
          </p:nvSpPr>
          <p:spPr>
            <a:xfrm>
              <a:off x="4688306" y="3789040"/>
              <a:ext cx="387750" cy="223224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2812330"/>
                </p:ext>
              </p:extLst>
            </p:nvPr>
          </p:nvGraphicFramePr>
          <p:xfrm>
            <a:off x="4735092" y="3933056"/>
            <a:ext cx="307975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15" name="Equation" r:id="rId11" imgW="152280" imgH="190440" progId="Equation.DSMT4">
                    <p:embed/>
                  </p:oleObj>
                </mc:Choice>
                <mc:Fallback>
                  <p:oleObj name="Equation" r:id="rId11" imgW="1522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5092" y="3933056"/>
                          <a:ext cx="307975" cy="382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11"/>
          <p:cNvSpPr>
            <a:spLocks noChangeAspect="1"/>
          </p:cNvSpPr>
          <p:nvPr/>
        </p:nvSpPr>
        <p:spPr>
          <a:xfrm>
            <a:off x="335032" y="6260216"/>
            <a:ext cx="8557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B. Hartenstein and H. </a:t>
            </a:r>
            <a:r>
              <a:rPr lang="en-US" dirty="0" err="1"/>
              <a:t>Bassler</a:t>
            </a:r>
            <a:r>
              <a:rPr lang="en-US" dirty="0"/>
              <a:t>, Journal of Non - Crystalline Solids 190, 112 (1995).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0475" y="169476"/>
            <a:ext cx="548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much “Excess” energy is there?</a:t>
            </a:r>
            <a:endParaRPr lang="en-US" sz="2800" dirty="0"/>
          </a:p>
        </p:txBody>
      </p:sp>
      <p:sp>
        <p:nvSpPr>
          <p:cNvPr id="14" name="Right Arrow 13"/>
          <p:cNvSpPr/>
          <p:nvPr/>
        </p:nvSpPr>
        <p:spPr>
          <a:xfrm flipH="1">
            <a:off x="4139952" y="4296871"/>
            <a:ext cx="969986" cy="329042"/>
          </a:xfrm>
          <a:prstGeom prst="rightArrow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1520" y="3331409"/>
            <a:ext cx="123944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150meV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>
            <a:off x="-1620688" y="3562241"/>
            <a:ext cx="6048672" cy="1450935"/>
          </a:xfrm>
          <a:prstGeom prst="arc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419872" y="2594521"/>
            <a:ext cx="288032" cy="448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47864" y="2175247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F</a:t>
            </a:r>
            <a:endParaRPr lang="en-US" sz="2400" baseline="-25000" dirty="0"/>
          </a:p>
        </p:txBody>
      </p:sp>
      <p:cxnSp>
        <p:nvCxnSpPr>
          <p:cNvPr id="19" name="Straight Arrow Connector 18"/>
          <p:cNvCxnSpPr>
            <a:stCxn id="8" idx="2"/>
          </p:cNvCxnSpPr>
          <p:nvPr/>
        </p:nvCxnSpPr>
        <p:spPr>
          <a:xfrm>
            <a:off x="3563888" y="3043377"/>
            <a:ext cx="0" cy="2475435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3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229851"/>
            <a:ext cx="7227812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There is an </a:t>
            </a:r>
            <a:r>
              <a:rPr lang="en-US" sz="2400" b="1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nergy associated with the charge ensemble </a:t>
            </a:r>
          </a:p>
          <a:p>
            <a:pPr algn="ctr"/>
            <a:r>
              <a:rPr lang="en-US" sz="2400" dirty="0" smtClean="0"/>
              <a:t>And we can both quantify and monitor it!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75028" y="4758243"/>
            <a:ext cx="7421520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 should treat the relevant reactions by considering the </a:t>
            </a:r>
          </a:p>
          <a:p>
            <a:pPr algn="ctr"/>
            <a:r>
              <a:rPr lang="en-US" sz="2400" dirty="0" smtClean="0"/>
              <a:t>Ensembles’ </a:t>
            </a:r>
            <a:r>
              <a:rPr lang="en-US" sz="2400" b="1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nergy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23528" y="2492896"/>
            <a:ext cx="7416824" cy="1569660"/>
            <a:chOff x="179512" y="2492896"/>
            <a:chExt cx="7416824" cy="156966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0738448"/>
                </p:ext>
              </p:extLst>
            </p:nvPr>
          </p:nvGraphicFramePr>
          <p:xfrm>
            <a:off x="2551261" y="2780928"/>
            <a:ext cx="5045075" cy="1149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9" name="Equation" r:id="rId3" imgW="2006280" imgH="457200" progId="Equation.DSMT4">
                    <p:embed/>
                  </p:oleObj>
                </mc:Choice>
                <mc:Fallback>
                  <p:oleObj name="Equation" r:id="rId3" imgW="2006280" imgH="4572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1261" y="2780928"/>
                          <a:ext cx="5045075" cy="1149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79512" y="2492896"/>
              <a:ext cx="213911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Transport </a:t>
              </a:r>
            </a:p>
            <a:p>
              <a:pPr algn="ctr"/>
              <a:r>
                <a:rPr lang="en-US" sz="2400" dirty="0" smtClean="0"/>
                <a:t>&amp; </a:t>
              </a:r>
            </a:p>
            <a:p>
              <a:pPr algn="ctr"/>
              <a:r>
                <a:rPr lang="en-US" sz="2400" dirty="0" smtClean="0"/>
                <a:t>Recombination </a:t>
              </a:r>
            </a:p>
            <a:p>
              <a:pPr algn="ctr"/>
              <a:r>
                <a:rPr lang="en-US" sz="2400" dirty="0" smtClean="0"/>
                <a:t>are reactions</a:t>
              </a:r>
              <a:endParaRPr lang="en-US" sz="24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533911" y="44624"/>
            <a:ext cx="4076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</a:rPr>
              <a:t>E</a:t>
            </a:r>
            <a:r>
              <a:rPr lang="en-US" sz="4000" dirty="0">
                <a:solidFill>
                  <a:prstClr val="black"/>
                </a:solidFill>
              </a:rPr>
              <a:t>nsembles’ </a:t>
            </a:r>
            <a:r>
              <a:rPr lang="en-US" sz="4000" b="1" dirty="0">
                <a:solidFill>
                  <a:srgbClr val="FF0000"/>
                </a:solidFill>
              </a:rPr>
              <a:t>E</a:t>
            </a:r>
            <a:r>
              <a:rPr lang="en-US" sz="4000" dirty="0">
                <a:solidFill>
                  <a:prstClr val="black"/>
                </a:solidFill>
              </a:rPr>
              <a:t>nergy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615601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D. Mendels and N. Tessler, </a:t>
            </a:r>
            <a:r>
              <a:rPr lang="en-US" i="1" dirty="0" smtClean="0"/>
              <a:t>The </a:t>
            </a:r>
            <a:r>
              <a:rPr lang="en-US" i="1" dirty="0"/>
              <a:t>Journal of Physical Chemistry C, </a:t>
            </a:r>
            <a:r>
              <a:rPr lang="en-US" dirty="0"/>
              <a:t>vol. 117, </a:t>
            </a:r>
            <a:r>
              <a:rPr lang="en-US" dirty="0" smtClean="0"/>
              <a:t>p 3287, 2013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258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24284"/>
              </p:ext>
            </p:extLst>
          </p:nvPr>
        </p:nvGraphicFramePr>
        <p:xfrm>
          <a:off x="539552" y="807680"/>
          <a:ext cx="3960440" cy="3637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KGPlot" r:id="rId3" imgW="4673520" imgH="4292640" progId="KGraph_Plot">
                  <p:embed/>
                </p:oleObj>
              </mc:Choice>
              <mc:Fallback>
                <p:oleObj name="KGPlot" r:id="rId3" imgW="4673520" imgH="429264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807680"/>
                        <a:ext cx="3960440" cy="3637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13"/>
          <p:cNvSpPr>
            <a:spLocks noEditPoints="1"/>
          </p:cNvSpPr>
          <p:nvPr/>
        </p:nvSpPr>
        <p:spPr bwMode="auto">
          <a:xfrm>
            <a:off x="1016174" y="721733"/>
            <a:ext cx="175296" cy="3499355"/>
          </a:xfrm>
          <a:custGeom>
            <a:avLst/>
            <a:gdLst>
              <a:gd name="T0" fmla="*/ 2147483647 w 103"/>
              <a:gd name="T1" fmla="*/ 2147483647 h 1750"/>
              <a:gd name="T2" fmla="*/ 2147483647 w 103"/>
              <a:gd name="T3" fmla="*/ 2147483647 h 1750"/>
              <a:gd name="T4" fmla="*/ 2147483647 w 103"/>
              <a:gd name="T5" fmla="*/ 2147483647 h 1750"/>
              <a:gd name="T6" fmla="*/ 2147483647 w 103"/>
              <a:gd name="T7" fmla="*/ 2147483647 h 1750"/>
              <a:gd name="T8" fmla="*/ 2147483647 w 103"/>
              <a:gd name="T9" fmla="*/ 2147483647 h 1750"/>
              <a:gd name="T10" fmla="*/ 2147483647 w 103"/>
              <a:gd name="T11" fmla="*/ 2147483647 h 1750"/>
              <a:gd name="T12" fmla="*/ 0 w 103"/>
              <a:gd name="T13" fmla="*/ 2147483647 h 1750"/>
              <a:gd name="T14" fmla="*/ 2147483647 w 103"/>
              <a:gd name="T15" fmla="*/ 0 h 1750"/>
              <a:gd name="T16" fmla="*/ 2147483647 w 103"/>
              <a:gd name="T17" fmla="*/ 2147483647 h 1750"/>
              <a:gd name="T18" fmla="*/ 2147483647 w 103"/>
              <a:gd name="T19" fmla="*/ 2147483647 h 17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3"/>
              <a:gd name="T31" fmla="*/ 0 h 1750"/>
              <a:gd name="T32" fmla="*/ 103 w 103"/>
              <a:gd name="T33" fmla="*/ 1750 h 17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3" h="1750">
                <a:moveTo>
                  <a:pt x="41" y="1750"/>
                </a:moveTo>
                <a:lnTo>
                  <a:pt x="41" y="62"/>
                </a:lnTo>
                <a:lnTo>
                  <a:pt x="62" y="62"/>
                </a:lnTo>
                <a:lnTo>
                  <a:pt x="62" y="1750"/>
                </a:lnTo>
                <a:lnTo>
                  <a:pt x="41" y="1750"/>
                </a:lnTo>
                <a:close/>
                <a:moveTo>
                  <a:pt x="51" y="62"/>
                </a:moveTo>
                <a:lnTo>
                  <a:pt x="0" y="103"/>
                </a:lnTo>
                <a:lnTo>
                  <a:pt x="51" y="0"/>
                </a:lnTo>
                <a:lnTo>
                  <a:pt x="103" y="103"/>
                </a:lnTo>
                <a:lnTo>
                  <a:pt x="51" y="62"/>
                </a:lnTo>
                <a:close/>
              </a:path>
            </a:pathLst>
          </a:custGeom>
          <a:solidFill>
            <a:srgbClr val="000000"/>
          </a:solidFill>
          <a:ln w="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683568" y="447636"/>
            <a:ext cx="24846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 sz="4400" dirty="0">
              <a:latin typeface="Symbol" pitchFamily="18" charset="2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86024" y="4221088"/>
            <a:ext cx="3518520" cy="47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086024" y="2999394"/>
            <a:ext cx="5609814" cy="400110"/>
            <a:chOff x="1380976" y="3923764"/>
            <a:chExt cx="5609814" cy="40011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380976" y="4106568"/>
              <a:ext cx="2182912" cy="0"/>
            </a:xfrm>
            <a:prstGeom prst="line">
              <a:avLst/>
            </a:prstGeom>
            <a:ln w="38100">
              <a:solidFill>
                <a:srgbClr val="0000CC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707904" y="3923764"/>
              <a:ext cx="32828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CC"/>
                  </a:solidFill>
                </a:rPr>
                <a:t>Center of Carrier Distribution</a:t>
              </a:r>
              <a:endParaRPr lang="en-US" sz="20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86024" y="2564904"/>
            <a:ext cx="6270848" cy="400110"/>
            <a:chOff x="1380976" y="3429000"/>
            <a:chExt cx="6270848" cy="400110"/>
          </a:xfrm>
        </p:grpSpPr>
        <p:sp>
          <p:nvSpPr>
            <p:cNvPr id="12" name="TextBox 11"/>
            <p:cNvSpPr txBox="1"/>
            <p:nvPr/>
          </p:nvSpPr>
          <p:spPr>
            <a:xfrm>
              <a:off x="5825618" y="3429000"/>
              <a:ext cx="18262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Mobile Carriers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80976" y="3573016"/>
              <a:ext cx="4415160" cy="159985"/>
              <a:chOff x="1380976" y="3573016"/>
              <a:chExt cx="4415160" cy="159985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475656" y="3645024"/>
                <a:ext cx="432048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1380976" y="3573016"/>
                <a:ext cx="105446" cy="15998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3052912" y="4293096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Density Of States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5505" y="4583570"/>
            <a:ext cx="224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Charge Distribution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99722" y="44624"/>
            <a:ext cx="3544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smtClean="0"/>
              <a:t>Think Ensemble</a:t>
            </a:r>
            <a:endParaRPr lang="en-US" sz="40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323528" y="4293096"/>
            <a:ext cx="8424936" cy="2440134"/>
            <a:chOff x="323528" y="4401006"/>
            <a:chExt cx="8424936" cy="2440134"/>
          </a:xfrm>
        </p:grpSpPr>
        <p:sp>
          <p:nvSpPr>
            <p:cNvPr id="20" name="Rectangle 19"/>
            <p:cNvSpPr/>
            <p:nvPr/>
          </p:nvSpPr>
          <p:spPr>
            <a:xfrm>
              <a:off x="323528" y="5373216"/>
              <a:ext cx="6318448" cy="923330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The Single Carrier Picture</a:t>
              </a:r>
            </a:p>
            <a:p>
              <a:r>
                <a:rPr lang="en-US" dirty="0" smtClean="0"/>
                <a:t>D</a:t>
              </a:r>
              <a:r>
                <a:rPr lang="en-US" dirty="0"/>
                <a:t>. Monroe, "Hopping in Exponential Band Tails," </a:t>
              </a:r>
              <a:r>
                <a:rPr lang="en-US" i="1" dirty="0"/>
                <a:t>Phys. Rev. </a:t>
              </a:r>
              <a:r>
                <a:rPr lang="en-US" i="1" dirty="0" err="1"/>
                <a:t>Lett</a:t>
              </a:r>
              <a:r>
                <a:rPr lang="en-US" i="1" dirty="0"/>
                <a:t>., </a:t>
              </a:r>
              <a:r>
                <a:rPr lang="en-US" dirty="0"/>
                <a:t>vol. 54, pp. 146-149, 1985.</a:t>
              </a:r>
            </a:p>
          </p:txBody>
        </p:sp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401006"/>
              <a:ext cx="2119064" cy="24401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C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2026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osc bhj morphology scheme - generation and transport.png"/>
          <p:cNvPicPr>
            <a:picLocks noChangeAspect="1" noChangeArrowheads="1"/>
          </p:cNvPicPr>
          <p:nvPr/>
        </p:nvPicPr>
        <p:blipFill rotWithShape="1">
          <a:blip r:embed="rId2" cstate="print"/>
          <a:srcRect t="6426"/>
          <a:stretch/>
        </p:blipFill>
        <p:spPr bwMode="auto">
          <a:xfrm>
            <a:off x="323528" y="1368062"/>
            <a:ext cx="3965748" cy="530129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63688" y="44624"/>
            <a:ext cx="6707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/>
              <a:t>What about recombination in </a:t>
            </a:r>
            <a:r>
              <a:rPr lang="en-US" sz="4000" b="1" dirty="0" smtClean="0">
                <a:solidFill>
                  <a:srgbClr val="FF0000"/>
                </a:solidFill>
              </a:rPr>
              <a:t>P3HT-PCBM Devices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9952" y="2996952"/>
            <a:ext cx="492993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take a macroscopic look and decide on the relevant processes.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164247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Picture taken from:</a:t>
            </a:r>
          </a:p>
          <a:p>
            <a:r>
              <a:rPr lang="en-US" dirty="0">
                <a:hlinkClick r:id="rId3"/>
              </a:rPr>
              <a:t>http://blog.disorderedmatter.eu/2008/06/05/picture-story-how-do-organic-solar-cells-function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(</a:t>
            </a:r>
            <a:r>
              <a:rPr lang="en-US" dirty="0" err="1" smtClean="0"/>
              <a:t>Carsten</a:t>
            </a:r>
            <a:r>
              <a:rPr lang="en-US" dirty="0" smtClean="0"/>
              <a:t> </a:t>
            </a:r>
            <a:r>
              <a:rPr lang="en-US" dirty="0" err="1" smtClean="0"/>
              <a:t>Deibel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5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799722" y="44624"/>
            <a:ext cx="3544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smtClean="0"/>
              <a:t>Think Ensemble</a:t>
            </a:r>
            <a:endParaRPr lang="en-US" sz="4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683568" y="447636"/>
            <a:ext cx="6768752" cy="1613212"/>
            <a:chOff x="683568" y="447636"/>
            <a:chExt cx="6768752" cy="1613212"/>
          </a:xfrm>
        </p:grpSpPr>
        <p:sp>
          <p:nvSpPr>
            <p:cNvPr id="3" name="Freeform 13"/>
            <p:cNvSpPr>
              <a:spLocks noEditPoints="1"/>
            </p:cNvSpPr>
            <p:nvPr/>
          </p:nvSpPr>
          <p:spPr bwMode="auto">
            <a:xfrm>
              <a:off x="1016174" y="721733"/>
              <a:ext cx="315466" cy="1339115"/>
            </a:xfrm>
            <a:custGeom>
              <a:avLst/>
              <a:gdLst>
                <a:gd name="T0" fmla="*/ 2147483647 w 103"/>
                <a:gd name="T1" fmla="*/ 2147483647 h 1750"/>
                <a:gd name="T2" fmla="*/ 2147483647 w 103"/>
                <a:gd name="T3" fmla="*/ 2147483647 h 1750"/>
                <a:gd name="T4" fmla="*/ 2147483647 w 103"/>
                <a:gd name="T5" fmla="*/ 2147483647 h 1750"/>
                <a:gd name="T6" fmla="*/ 2147483647 w 103"/>
                <a:gd name="T7" fmla="*/ 2147483647 h 1750"/>
                <a:gd name="T8" fmla="*/ 2147483647 w 103"/>
                <a:gd name="T9" fmla="*/ 2147483647 h 1750"/>
                <a:gd name="T10" fmla="*/ 2147483647 w 103"/>
                <a:gd name="T11" fmla="*/ 2147483647 h 1750"/>
                <a:gd name="T12" fmla="*/ 0 w 103"/>
                <a:gd name="T13" fmla="*/ 2147483647 h 1750"/>
                <a:gd name="T14" fmla="*/ 2147483647 w 103"/>
                <a:gd name="T15" fmla="*/ 0 h 1750"/>
                <a:gd name="T16" fmla="*/ 2147483647 w 103"/>
                <a:gd name="T17" fmla="*/ 2147483647 h 1750"/>
                <a:gd name="T18" fmla="*/ 2147483647 w 103"/>
                <a:gd name="T19" fmla="*/ 2147483647 h 17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"/>
                <a:gd name="T31" fmla="*/ 0 h 1750"/>
                <a:gd name="T32" fmla="*/ 103 w 103"/>
                <a:gd name="T33" fmla="*/ 1750 h 17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" h="1750">
                  <a:moveTo>
                    <a:pt x="41" y="1750"/>
                  </a:moveTo>
                  <a:lnTo>
                    <a:pt x="41" y="62"/>
                  </a:lnTo>
                  <a:lnTo>
                    <a:pt x="62" y="62"/>
                  </a:lnTo>
                  <a:lnTo>
                    <a:pt x="62" y="1750"/>
                  </a:lnTo>
                  <a:lnTo>
                    <a:pt x="41" y="1750"/>
                  </a:lnTo>
                  <a:close/>
                  <a:moveTo>
                    <a:pt x="51" y="62"/>
                  </a:moveTo>
                  <a:lnTo>
                    <a:pt x="0" y="103"/>
                  </a:lnTo>
                  <a:lnTo>
                    <a:pt x="51" y="0"/>
                  </a:lnTo>
                  <a:lnTo>
                    <a:pt x="103" y="103"/>
                  </a:lnTo>
                  <a:lnTo>
                    <a:pt x="51" y="62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Rectangle 14"/>
            <p:cNvSpPr>
              <a:spLocks noChangeArrowheads="1"/>
            </p:cNvSpPr>
            <p:nvPr/>
          </p:nvSpPr>
          <p:spPr bwMode="auto">
            <a:xfrm>
              <a:off x="683568" y="447636"/>
              <a:ext cx="24846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400" dirty="0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endParaRPr lang="en-US" sz="4400" dirty="0">
                <a:latin typeface="Symbol" pitchFamily="18" charset="2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266442" y="1484784"/>
              <a:ext cx="5609814" cy="400110"/>
              <a:chOff x="1380976" y="3923764"/>
              <a:chExt cx="5609814" cy="40011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380976" y="4137346"/>
                <a:ext cx="2182912" cy="0"/>
              </a:xfrm>
              <a:prstGeom prst="line">
                <a:avLst/>
              </a:prstGeom>
              <a:ln w="38100">
                <a:solidFill>
                  <a:srgbClr val="0000CC"/>
                </a:solidFill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3707904" y="3923764"/>
                <a:ext cx="32828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CC"/>
                    </a:solidFill>
                  </a:rPr>
                  <a:t>Center of Carrier Distribution</a:t>
                </a:r>
                <a:endParaRPr lang="en-US" sz="2000" b="1" dirty="0">
                  <a:solidFill>
                    <a:srgbClr val="0000CC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181472" y="980728"/>
              <a:ext cx="6270848" cy="400110"/>
              <a:chOff x="1380976" y="3429000"/>
              <a:chExt cx="6270848" cy="40011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825618" y="3429000"/>
                <a:ext cx="18262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Mobile Carriers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380976" y="3573016"/>
                <a:ext cx="4415160" cy="159985"/>
                <a:chOff x="1380976" y="3573016"/>
                <a:chExt cx="4415160" cy="159985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1475656" y="3645024"/>
                  <a:ext cx="432048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prstDash val="sysDash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Oval 12"/>
                <p:cNvSpPr/>
                <p:nvPr/>
              </p:nvSpPr>
              <p:spPr>
                <a:xfrm>
                  <a:off x="1380976" y="3573016"/>
                  <a:ext cx="105446" cy="15998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2" name="Oval 21"/>
            <p:cNvSpPr/>
            <p:nvPr/>
          </p:nvSpPr>
          <p:spPr>
            <a:xfrm>
              <a:off x="1187624" y="1612831"/>
              <a:ext cx="105446" cy="159985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61845" y="2636912"/>
            <a:ext cx="7015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1) This is similar to the case of a band with trap states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868986" y="3831431"/>
            <a:ext cx="773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) There is an extra energy available for recombination.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5536" y="452363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Mathematically</a:t>
            </a:r>
            <a:r>
              <a:rPr lang="en-US" sz="2400" dirty="0">
                <a:solidFill>
                  <a:prstClr val="black"/>
                </a:solidFill>
              </a:rPr>
              <a:t>, the “activation” associated with this energy is already embedded in the charge </a:t>
            </a:r>
            <a:r>
              <a:rPr lang="en-US" sz="2400" dirty="0" smtClean="0">
                <a:solidFill>
                  <a:prstClr val="black"/>
                </a:solidFill>
              </a:rPr>
              <a:t>mobility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3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1520" y="557581"/>
            <a:ext cx="8462958" cy="586327"/>
            <a:chOff x="1259632" y="3019421"/>
            <a:chExt cx="8462958" cy="586327"/>
          </a:xfrm>
        </p:grpSpPr>
        <p:sp>
          <p:nvSpPr>
            <p:cNvPr id="5" name="TextBox 4"/>
            <p:cNvSpPr txBox="1"/>
            <p:nvPr/>
          </p:nvSpPr>
          <p:spPr>
            <a:xfrm>
              <a:off x="1259632" y="3082528"/>
              <a:ext cx="84629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The operation of Solar Cells is all about balancing     </a:t>
              </a:r>
              <a:r>
                <a:rPr lang="en-US" sz="2800" dirty="0" err="1" smtClean="0"/>
                <a:t>nergy</a:t>
              </a:r>
              <a:endParaRPr lang="en-GB" sz="2800" dirty="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0647540"/>
                </p:ext>
              </p:extLst>
            </p:nvPr>
          </p:nvGraphicFramePr>
          <p:xfrm>
            <a:off x="8474287" y="3019421"/>
            <a:ext cx="432048" cy="536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2" name="Equation" r:id="rId3" imgW="152280" imgH="190440" progId="Equation.DSMT4">
                    <p:embed/>
                  </p:oleObj>
                </mc:Choice>
                <mc:Fallback>
                  <p:oleObj name="Equation" r:id="rId3" imgW="15228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4287" y="3019421"/>
                          <a:ext cx="432048" cy="536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93093"/>
            <a:ext cx="4608512" cy="283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74" y="4286006"/>
            <a:ext cx="78676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0152" y="1268760"/>
            <a:ext cx="2952328" cy="3416320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Think “high density” or “many charges” NOT “single charge”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There is extra energy embedded in the ensemble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(CT is not necessarily bound!)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9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737712"/>
              </p:ext>
            </p:extLst>
          </p:nvPr>
        </p:nvGraphicFramePr>
        <p:xfrm>
          <a:off x="971600" y="1476073"/>
          <a:ext cx="6478084" cy="439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8" name="KGPlot" r:id="rId3" imgW="5854680" imgH="3975120" progId="KGraph_Plot">
                  <p:embed/>
                </p:oleObj>
              </mc:Choice>
              <mc:Fallback>
                <p:oleObj name="KGPlot" r:id="rId3" imgW="5854680" imgH="397512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476073"/>
                        <a:ext cx="6478084" cy="4398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The High Density Picture</a:t>
            </a:r>
            <a:br>
              <a:rPr lang="en-US" dirty="0" smtClean="0"/>
            </a:br>
            <a:r>
              <a:rPr lang="en-US" sz="3600" dirty="0" smtClean="0"/>
              <a:t>Mobile and Immobile Carriers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818197"/>
              </p:ext>
            </p:extLst>
          </p:nvPr>
        </p:nvGraphicFramePr>
        <p:xfrm>
          <a:off x="2097562" y="1679490"/>
          <a:ext cx="5157613" cy="3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" name="KGPlot" r:id="rId5" imgW="4660920" imgH="3225600" progId="KGraph_Plot">
                  <p:embed/>
                </p:oleObj>
              </mc:Choice>
              <mc:Fallback>
                <p:oleObj name="KGPlot" r:id="rId5" imgW="4660920" imgH="322560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562" y="1679490"/>
                        <a:ext cx="5157613" cy="3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1"/>
          <p:cNvSpPr/>
          <p:nvPr/>
        </p:nvSpPr>
        <p:spPr>
          <a:xfrm>
            <a:off x="4211960" y="4725144"/>
            <a:ext cx="2128668" cy="459039"/>
          </a:xfrm>
          <a:custGeom>
            <a:avLst/>
            <a:gdLst>
              <a:gd name="connsiteX0" fmla="*/ 0 w 2161309"/>
              <a:gd name="connsiteY0" fmla="*/ 360551 h 831605"/>
              <a:gd name="connsiteX1" fmla="*/ 526473 w 2161309"/>
              <a:gd name="connsiteY1" fmla="*/ 332 h 831605"/>
              <a:gd name="connsiteX2" fmla="*/ 1191491 w 2161309"/>
              <a:gd name="connsiteY2" fmla="*/ 415969 h 831605"/>
              <a:gd name="connsiteX3" fmla="*/ 1551709 w 2161309"/>
              <a:gd name="connsiteY3" fmla="*/ 748478 h 831605"/>
              <a:gd name="connsiteX4" fmla="*/ 2161309 w 2161309"/>
              <a:gd name="connsiteY4" fmla="*/ 831605 h 831605"/>
              <a:gd name="connsiteX0" fmla="*/ 0 w 2341418"/>
              <a:gd name="connsiteY0" fmla="*/ 541318 h 832263"/>
              <a:gd name="connsiteX1" fmla="*/ 706582 w 2341418"/>
              <a:gd name="connsiteY1" fmla="*/ 990 h 832263"/>
              <a:gd name="connsiteX2" fmla="*/ 1371600 w 2341418"/>
              <a:gd name="connsiteY2" fmla="*/ 416627 h 832263"/>
              <a:gd name="connsiteX3" fmla="*/ 1731818 w 2341418"/>
              <a:gd name="connsiteY3" fmla="*/ 749136 h 832263"/>
              <a:gd name="connsiteX4" fmla="*/ 2341418 w 2341418"/>
              <a:gd name="connsiteY4" fmla="*/ 832263 h 832263"/>
              <a:gd name="connsiteX0" fmla="*/ 0 w 2576945"/>
              <a:gd name="connsiteY0" fmla="*/ 682809 h 835208"/>
              <a:gd name="connsiteX1" fmla="*/ 942109 w 2576945"/>
              <a:gd name="connsiteY1" fmla="*/ 3935 h 835208"/>
              <a:gd name="connsiteX2" fmla="*/ 1607127 w 2576945"/>
              <a:gd name="connsiteY2" fmla="*/ 419572 h 835208"/>
              <a:gd name="connsiteX3" fmla="*/ 1967345 w 2576945"/>
              <a:gd name="connsiteY3" fmla="*/ 752081 h 835208"/>
              <a:gd name="connsiteX4" fmla="*/ 2576945 w 2576945"/>
              <a:gd name="connsiteY4" fmla="*/ 835208 h 835208"/>
              <a:gd name="connsiteX0" fmla="*/ 0 w 2798618"/>
              <a:gd name="connsiteY0" fmla="*/ 811350 h 839059"/>
              <a:gd name="connsiteX1" fmla="*/ 1163782 w 2798618"/>
              <a:gd name="connsiteY1" fmla="*/ 7786 h 839059"/>
              <a:gd name="connsiteX2" fmla="*/ 1828800 w 2798618"/>
              <a:gd name="connsiteY2" fmla="*/ 423423 h 839059"/>
              <a:gd name="connsiteX3" fmla="*/ 2189018 w 2798618"/>
              <a:gd name="connsiteY3" fmla="*/ 755932 h 839059"/>
              <a:gd name="connsiteX4" fmla="*/ 2798618 w 2798618"/>
              <a:gd name="connsiteY4" fmla="*/ 839059 h 839059"/>
              <a:gd name="connsiteX0" fmla="*/ 0 w 2798618"/>
              <a:gd name="connsiteY0" fmla="*/ 811350 h 839059"/>
              <a:gd name="connsiteX1" fmla="*/ 1163782 w 2798618"/>
              <a:gd name="connsiteY1" fmla="*/ 7786 h 839059"/>
              <a:gd name="connsiteX2" fmla="*/ 1828800 w 2798618"/>
              <a:gd name="connsiteY2" fmla="*/ 423423 h 839059"/>
              <a:gd name="connsiteX3" fmla="*/ 2189018 w 2798618"/>
              <a:gd name="connsiteY3" fmla="*/ 755932 h 839059"/>
              <a:gd name="connsiteX4" fmla="*/ 2798618 w 2798618"/>
              <a:gd name="connsiteY4" fmla="*/ 839059 h 839059"/>
              <a:gd name="connsiteX0" fmla="*/ 0 w 2798618"/>
              <a:gd name="connsiteY0" fmla="*/ 804483 h 832192"/>
              <a:gd name="connsiteX1" fmla="*/ 665019 w 2798618"/>
              <a:gd name="connsiteY1" fmla="*/ 319575 h 832192"/>
              <a:gd name="connsiteX2" fmla="*/ 1163782 w 2798618"/>
              <a:gd name="connsiteY2" fmla="*/ 919 h 832192"/>
              <a:gd name="connsiteX3" fmla="*/ 1828800 w 2798618"/>
              <a:gd name="connsiteY3" fmla="*/ 416556 h 832192"/>
              <a:gd name="connsiteX4" fmla="*/ 2189018 w 2798618"/>
              <a:gd name="connsiteY4" fmla="*/ 749065 h 832192"/>
              <a:gd name="connsiteX5" fmla="*/ 2798618 w 2798618"/>
              <a:gd name="connsiteY5" fmla="*/ 832192 h 832192"/>
              <a:gd name="connsiteX0" fmla="*/ 0 w 2798618"/>
              <a:gd name="connsiteY0" fmla="*/ 804328 h 832037"/>
              <a:gd name="connsiteX1" fmla="*/ 346365 w 2798618"/>
              <a:gd name="connsiteY1" fmla="*/ 596510 h 832037"/>
              <a:gd name="connsiteX2" fmla="*/ 665019 w 2798618"/>
              <a:gd name="connsiteY2" fmla="*/ 319420 h 832037"/>
              <a:gd name="connsiteX3" fmla="*/ 1163782 w 2798618"/>
              <a:gd name="connsiteY3" fmla="*/ 764 h 832037"/>
              <a:gd name="connsiteX4" fmla="*/ 1828800 w 2798618"/>
              <a:gd name="connsiteY4" fmla="*/ 416401 h 832037"/>
              <a:gd name="connsiteX5" fmla="*/ 2189018 w 2798618"/>
              <a:gd name="connsiteY5" fmla="*/ 748910 h 832037"/>
              <a:gd name="connsiteX6" fmla="*/ 2798618 w 2798618"/>
              <a:gd name="connsiteY6" fmla="*/ 832037 h 832037"/>
              <a:gd name="connsiteX0" fmla="*/ 0 w 2798618"/>
              <a:gd name="connsiteY0" fmla="*/ 804328 h 832037"/>
              <a:gd name="connsiteX1" fmla="*/ 401784 w 2798618"/>
              <a:gd name="connsiteY1" fmla="*/ 610364 h 832037"/>
              <a:gd name="connsiteX2" fmla="*/ 665019 w 2798618"/>
              <a:gd name="connsiteY2" fmla="*/ 319420 h 832037"/>
              <a:gd name="connsiteX3" fmla="*/ 1163782 w 2798618"/>
              <a:gd name="connsiteY3" fmla="*/ 764 h 832037"/>
              <a:gd name="connsiteX4" fmla="*/ 1828800 w 2798618"/>
              <a:gd name="connsiteY4" fmla="*/ 416401 h 832037"/>
              <a:gd name="connsiteX5" fmla="*/ 2189018 w 2798618"/>
              <a:gd name="connsiteY5" fmla="*/ 748910 h 832037"/>
              <a:gd name="connsiteX6" fmla="*/ 2798618 w 2798618"/>
              <a:gd name="connsiteY6" fmla="*/ 832037 h 832037"/>
              <a:gd name="connsiteX0" fmla="*/ 0 w 2798618"/>
              <a:gd name="connsiteY0" fmla="*/ 813219 h 840928"/>
              <a:gd name="connsiteX1" fmla="*/ 401784 w 2798618"/>
              <a:gd name="connsiteY1" fmla="*/ 619255 h 840928"/>
              <a:gd name="connsiteX2" fmla="*/ 665019 w 2798618"/>
              <a:gd name="connsiteY2" fmla="*/ 328311 h 840928"/>
              <a:gd name="connsiteX3" fmla="*/ 942110 w 2798618"/>
              <a:gd name="connsiteY3" fmla="*/ 148201 h 840928"/>
              <a:gd name="connsiteX4" fmla="*/ 1163782 w 2798618"/>
              <a:gd name="connsiteY4" fmla="*/ 9655 h 840928"/>
              <a:gd name="connsiteX5" fmla="*/ 1828800 w 2798618"/>
              <a:gd name="connsiteY5" fmla="*/ 425292 h 840928"/>
              <a:gd name="connsiteX6" fmla="*/ 2189018 w 2798618"/>
              <a:gd name="connsiteY6" fmla="*/ 757801 h 840928"/>
              <a:gd name="connsiteX7" fmla="*/ 2798618 w 2798618"/>
              <a:gd name="connsiteY7" fmla="*/ 840928 h 840928"/>
              <a:gd name="connsiteX0" fmla="*/ 0 w 2798618"/>
              <a:gd name="connsiteY0" fmla="*/ 812632 h 840341"/>
              <a:gd name="connsiteX1" fmla="*/ 401784 w 2798618"/>
              <a:gd name="connsiteY1" fmla="*/ 618668 h 840341"/>
              <a:gd name="connsiteX2" fmla="*/ 665019 w 2798618"/>
              <a:gd name="connsiteY2" fmla="*/ 327724 h 840341"/>
              <a:gd name="connsiteX3" fmla="*/ 775856 w 2798618"/>
              <a:gd name="connsiteY3" fmla="*/ 313868 h 840341"/>
              <a:gd name="connsiteX4" fmla="*/ 942110 w 2798618"/>
              <a:gd name="connsiteY4" fmla="*/ 147614 h 840341"/>
              <a:gd name="connsiteX5" fmla="*/ 1163782 w 2798618"/>
              <a:gd name="connsiteY5" fmla="*/ 9068 h 840341"/>
              <a:gd name="connsiteX6" fmla="*/ 1828800 w 2798618"/>
              <a:gd name="connsiteY6" fmla="*/ 424705 h 840341"/>
              <a:gd name="connsiteX7" fmla="*/ 2189018 w 2798618"/>
              <a:gd name="connsiteY7" fmla="*/ 757214 h 840341"/>
              <a:gd name="connsiteX8" fmla="*/ 2798618 w 2798618"/>
              <a:gd name="connsiteY8" fmla="*/ 840341 h 840341"/>
              <a:gd name="connsiteX0" fmla="*/ 0 w 2798618"/>
              <a:gd name="connsiteY0" fmla="*/ 804434 h 832143"/>
              <a:gd name="connsiteX1" fmla="*/ 401784 w 2798618"/>
              <a:gd name="connsiteY1" fmla="*/ 610470 h 832143"/>
              <a:gd name="connsiteX2" fmla="*/ 665019 w 2798618"/>
              <a:gd name="connsiteY2" fmla="*/ 319526 h 832143"/>
              <a:gd name="connsiteX3" fmla="*/ 775856 w 2798618"/>
              <a:gd name="connsiteY3" fmla="*/ 305670 h 832143"/>
              <a:gd name="connsiteX4" fmla="*/ 942110 w 2798618"/>
              <a:gd name="connsiteY4" fmla="*/ 139416 h 832143"/>
              <a:gd name="connsiteX5" fmla="*/ 1163782 w 2798618"/>
              <a:gd name="connsiteY5" fmla="*/ 870 h 832143"/>
              <a:gd name="connsiteX6" fmla="*/ 1413165 w 2798618"/>
              <a:gd name="connsiteY6" fmla="*/ 97852 h 832143"/>
              <a:gd name="connsiteX7" fmla="*/ 1828800 w 2798618"/>
              <a:gd name="connsiteY7" fmla="*/ 416507 h 832143"/>
              <a:gd name="connsiteX8" fmla="*/ 2189018 w 2798618"/>
              <a:gd name="connsiteY8" fmla="*/ 749016 h 832143"/>
              <a:gd name="connsiteX9" fmla="*/ 2798618 w 2798618"/>
              <a:gd name="connsiteY9" fmla="*/ 832143 h 832143"/>
              <a:gd name="connsiteX0" fmla="*/ 0 w 2798618"/>
              <a:gd name="connsiteY0" fmla="*/ 804434 h 832143"/>
              <a:gd name="connsiteX1" fmla="*/ 401784 w 2798618"/>
              <a:gd name="connsiteY1" fmla="*/ 610470 h 832143"/>
              <a:gd name="connsiteX2" fmla="*/ 665019 w 2798618"/>
              <a:gd name="connsiteY2" fmla="*/ 319526 h 832143"/>
              <a:gd name="connsiteX3" fmla="*/ 775856 w 2798618"/>
              <a:gd name="connsiteY3" fmla="*/ 250252 h 832143"/>
              <a:gd name="connsiteX4" fmla="*/ 942110 w 2798618"/>
              <a:gd name="connsiteY4" fmla="*/ 139416 h 832143"/>
              <a:gd name="connsiteX5" fmla="*/ 1163782 w 2798618"/>
              <a:gd name="connsiteY5" fmla="*/ 870 h 832143"/>
              <a:gd name="connsiteX6" fmla="*/ 1413165 w 2798618"/>
              <a:gd name="connsiteY6" fmla="*/ 97852 h 832143"/>
              <a:gd name="connsiteX7" fmla="*/ 1828800 w 2798618"/>
              <a:gd name="connsiteY7" fmla="*/ 416507 h 832143"/>
              <a:gd name="connsiteX8" fmla="*/ 2189018 w 2798618"/>
              <a:gd name="connsiteY8" fmla="*/ 749016 h 832143"/>
              <a:gd name="connsiteX9" fmla="*/ 2798618 w 2798618"/>
              <a:gd name="connsiteY9" fmla="*/ 832143 h 832143"/>
              <a:gd name="connsiteX0" fmla="*/ 0 w 2798618"/>
              <a:gd name="connsiteY0" fmla="*/ 804434 h 832143"/>
              <a:gd name="connsiteX1" fmla="*/ 401784 w 2798618"/>
              <a:gd name="connsiteY1" fmla="*/ 610470 h 832143"/>
              <a:gd name="connsiteX2" fmla="*/ 665019 w 2798618"/>
              <a:gd name="connsiteY2" fmla="*/ 319526 h 832143"/>
              <a:gd name="connsiteX3" fmla="*/ 775856 w 2798618"/>
              <a:gd name="connsiteY3" fmla="*/ 250252 h 832143"/>
              <a:gd name="connsiteX4" fmla="*/ 942110 w 2798618"/>
              <a:gd name="connsiteY4" fmla="*/ 139416 h 832143"/>
              <a:gd name="connsiteX5" fmla="*/ 1163782 w 2798618"/>
              <a:gd name="connsiteY5" fmla="*/ 870 h 832143"/>
              <a:gd name="connsiteX6" fmla="*/ 1413165 w 2798618"/>
              <a:gd name="connsiteY6" fmla="*/ 97852 h 832143"/>
              <a:gd name="connsiteX7" fmla="*/ 1828800 w 2798618"/>
              <a:gd name="connsiteY7" fmla="*/ 416507 h 832143"/>
              <a:gd name="connsiteX8" fmla="*/ 2189018 w 2798618"/>
              <a:gd name="connsiteY8" fmla="*/ 693597 h 832143"/>
              <a:gd name="connsiteX9" fmla="*/ 2798618 w 2798618"/>
              <a:gd name="connsiteY9" fmla="*/ 832143 h 832143"/>
              <a:gd name="connsiteX0" fmla="*/ 0 w 2854036"/>
              <a:gd name="connsiteY0" fmla="*/ 832144 h 832144"/>
              <a:gd name="connsiteX1" fmla="*/ 457202 w 2854036"/>
              <a:gd name="connsiteY1" fmla="*/ 610470 h 832144"/>
              <a:gd name="connsiteX2" fmla="*/ 720437 w 2854036"/>
              <a:gd name="connsiteY2" fmla="*/ 319526 h 832144"/>
              <a:gd name="connsiteX3" fmla="*/ 831274 w 2854036"/>
              <a:gd name="connsiteY3" fmla="*/ 250252 h 832144"/>
              <a:gd name="connsiteX4" fmla="*/ 997528 w 2854036"/>
              <a:gd name="connsiteY4" fmla="*/ 139416 h 832144"/>
              <a:gd name="connsiteX5" fmla="*/ 1219200 w 2854036"/>
              <a:gd name="connsiteY5" fmla="*/ 870 h 832144"/>
              <a:gd name="connsiteX6" fmla="*/ 1468583 w 2854036"/>
              <a:gd name="connsiteY6" fmla="*/ 97852 h 832144"/>
              <a:gd name="connsiteX7" fmla="*/ 1884218 w 2854036"/>
              <a:gd name="connsiteY7" fmla="*/ 416507 h 832144"/>
              <a:gd name="connsiteX8" fmla="*/ 2244436 w 2854036"/>
              <a:gd name="connsiteY8" fmla="*/ 693597 h 832144"/>
              <a:gd name="connsiteX9" fmla="*/ 2854036 w 2854036"/>
              <a:gd name="connsiteY9" fmla="*/ 832143 h 832144"/>
              <a:gd name="connsiteX0" fmla="*/ 0 w 2925598"/>
              <a:gd name="connsiteY0" fmla="*/ 848047 h 848047"/>
              <a:gd name="connsiteX1" fmla="*/ 528764 w 2925598"/>
              <a:gd name="connsiteY1" fmla="*/ 610470 h 848047"/>
              <a:gd name="connsiteX2" fmla="*/ 791999 w 2925598"/>
              <a:gd name="connsiteY2" fmla="*/ 319526 h 848047"/>
              <a:gd name="connsiteX3" fmla="*/ 902836 w 2925598"/>
              <a:gd name="connsiteY3" fmla="*/ 250252 h 848047"/>
              <a:gd name="connsiteX4" fmla="*/ 1069090 w 2925598"/>
              <a:gd name="connsiteY4" fmla="*/ 139416 h 848047"/>
              <a:gd name="connsiteX5" fmla="*/ 1290762 w 2925598"/>
              <a:gd name="connsiteY5" fmla="*/ 870 h 848047"/>
              <a:gd name="connsiteX6" fmla="*/ 1540145 w 2925598"/>
              <a:gd name="connsiteY6" fmla="*/ 97852 h 848047"/>
              <a:gd name="connsiteX7" fmla="*/ 1955780 w 2925598"/>
              <a:gd name="connsiteY7" fmla="*/ 416507 h 848047"/>
              <a:gd name="connsiteX8" fmla="*/ 2315998 w 2925598"/>
              <a:gd name="connsiteY8" fmla="*/ 693597 h 848047"/>
              <a:gd name="connsiteX9" fmla="*/ 2925598 w 2925598"/>
              <a:gd name="connsiteY9" fmla="*/ 832143 h 848047"/>
              <a:gd name="connsiteX0" fmla="*/ 0 w 2941500"/>
              <a:gd name="connsiteY0" fmla="*/ 848047 h 848047"/>
              <a:gd name="connsiteX1" fmla="*/ 544666 w 2941500"/>
              <a:gd name="connsiteY1" fmla="*/ 610470 h 848047"/>
              <a:gd name="connsiteX2" fmla="*/ 807901 w 2941500"/>
              <a:gd name="connsiteY2" fmla="*/ 319526 h 848047"/>
              <a:gd name="connsiteX3" fmla="*/ 918738 w 2941500"/>
              <a:gd name="connsiteY3" fmla="*/ 250252 h 848047"/>
              <a:gd name="connsiteX4" fmla="*/ 1084992 w 2941500"/>
              <a:gd name="connsiteY4" fmla="*/ 139416 h 848047"/>
              <a:gd name="connsiteX5" fmla="*/ 1306664 w 2941500"/>
              <a:gd name="connsiteY5" fmla="*/ 870 h 848047"/>
              <a:gd name="connsiteX6" fmla="*/ 1556047 w 2941500"/>
              <a:gd name="connsiteY6" fmla="*/ 97852 h 848047"/>
              <a:gd name="connsiteX7" fmla="*/ 1971682 w 2941500"/>
              <a:gd name="connsiteY7" fmla="*/ 416507 h 848047"/>
              <a:gd name="connsiteX8" fmla="*/ 2331900 w 2941500"/>
              <a:gd name="connsiteY8" fmla="*/ 693597 h 848047"/>
              <a:gd name="connsiteX9" fmla="*/ 2941500 w 2941500"/>
              <a:gd name="connsiteY9" fmla="*/ 832143 h 8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1500" h="848047">
                <a:moveTo>
                  <a:pt x="0" y="848047"/>
                </a:moveTo>
                <a:cubicBezTo>
                  <a:pt x="55418" y="804174"/>
                  <a:pt x="433830" y="691288"/>
                  <a:pt x="544666" y="610470"/>
                </a:cubicBezTo>
                <a:cubicBezTo>
                  <a:pt x="655502" y="529652"/>
                  <a:pt x="752483" y="379562"/>
                  <a:pt x="807901" y="319526"/>
                </a:cubicBezTo>
                <a:cubicBezTo>
                  <a:pt x="863319" y="259490"/>
                  <a:pt x="872556" y="280270"/>
                  <a:pt x="918738" y="250252"/>
                </a:cubicBezTo>
                <a:cubicBezTo>
                  <a:pt x="964920" y="220234"/>
                  <a:pt x="1013410" y="180980"/>
                  <a:pt x="1084992" y="139416"/>
                </a:cubicBezTo>
                <a:cubicBezTo>
                  <a:pt x="1156574" y="97852"/>
                  <a:pt x="1228155" y="7797"/>
                  <a:pt x="1306664" y="870"/>
                </a:cubicBezTo>
                <a:cubicBezTo>
                  <a:pt x="1385173" y="-6057"/>
                  <a:pt x="1445211" y="28579"/>
                  <a:pt x="1556047" y="97852"/>
                </a:cubicBezTo>
                <a:cubicBezTo>
                  <a:pt x="1666883" y="167125"/>
                  <a:pt x="1842373" y="317216"/>
                  <a:pt x="1971682" y="416507"/>
                </a:cubicBezTo>
                <a:cubicBezTo>
                  <a:pt x="2100991" y="515798"/>
                  <a:pt x="2170264" y="624324"/>
                  <a:pt x="2331900" y="693597"/>
                </a:cubicBezTo>
                <a:cubicBezTo>
                  <a:pt x="2493536" y="762870"/>
                  <a:pt x="2717518" y="825216"/>
                  <a:pt x="2941500" y="832143"/>
                </a:cubicBezTo>
              </a:path>
            </a:pathLst>
          </a:cu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92564" y="4221088"/>
            <a:ext cx="215257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Mobile Carriers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6130645" y="3564304"/>
            <a:ext cx="2905851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=3kT</a:t>
            </a:r>
          </a:p>
          <a:p>
            <a:r>
              <a:rPr lang="en-US" sz="2000" dirty="0" smtClean="0"/>
              <a:t>DOS  = 10</a:t>
            </a:r>
            <a:r>
              <a:rPr lang="en-US" sz="2000" baseline="30000" dirty="0" smtClean="0"/>
              <a:t>21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-3</a:t>
            </a:r>
          </a:p>
          <a:p>
            <a:r>
              <a:rPr lang="en-US" sz="2000" dirty="0" smtClean="0"/>
              <a:t>N=5x10</a:t>
            </a:r>
            <a:r>
              <a:rPr lang="en-US" sz="2000" baseline="30000" dirty="0" smtClean="0"/>
              <a:t>17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=5x10</a:t>
            </a:r>
            <a:r>
              <a:rPr lang="en-US" sz="2000" baseline="30000" dirty="0" smtClean="0"/>
              <a:t>-4</a:t>
            </a:r>
            <a:r>
              <a:rPr lang="en-US" sz="2000" dirty="0" smtClean="0"/>
              <a:t> DOS</a:t>
            </a:r>
          </a:p>
          <a:p>
            <a:r>
              <a:rPr lang="en-US" sz="2000" dirty="0" smtClean="0"/>
              <a:t>Low Electric Field</a:t>
            </a:r>
            <a:endParaRPr lang="he-IL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903231" y="5868561"/>
            <a:ext cx="726916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Transport is carried by high energy carriers</a:t>
            </a:r>
            <a:endParaRPr lang="en-US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724128" y="2884342"/>
            <a:ext cx="3374306" cy="2704898"/>
            <a:chOff x="7606406" y="3108631"/>
            <a:chExt cx="3374306" cy="2704898"/>
          </a:xfrm>
        </p:grpSpPr>
        <p:sp>
          <p:nvSpPr>
            <p:cNvPr id="19" name="Rectangle 18"/>
            <p:cNvSpPr/>
            <p:nvPr/>
          </p:nvSpPr>
          <p:spPr>
            <a:xfrm>
              <a:off x="7606406" y="3108631"/>
              <a:ext cx="3374306" cy="270489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18" name="Picture 50" descr="C:\Users\Nir\AppData\Local\Microsoft\Windows\Temporary Internet Files\Content.IE5\3D45DH3V\MC900230795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1117" y="3256086"/>
              <a:ext cx="3217587" cy="247717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" name="TextBox 17"/>
            <p:cNvSpPr txBox="1"/>
            <p:nvPr/>
          </p:nvSpPr>
          <p:spPr>
            <a:xfrm>
              <a:off x="8244408" y="3140968"/>
              <a:ext cx="182633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Is it a BAND?</a:t>
              </a:r>
              <a:endParaRPr lang="en-US" sz="24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435647" y="2132856"/>
            <a:ext cx="255377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Jumps distribution</a:t>
            </a:r>
            <a:endParaRPr lang="en-US" sz="2400" b="1" dirty="0">
              <a:solidFill>
                <a:srgbClr val="0000CC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43808" y="3140968"/>
            <a:ext cx="470000" cy="1944216"/>
            <a:chOff x="2843808" y="3140968"/>
            <a:chExt cx="470000" cy="1944216"/>
          </a:xfrm>
        </p:grpSpPr>
        <p:sp>
          <p:nvSpPr>
            <p:cNvPr id="4" name="Down Arrow 3"/>
            <p:cNvSpPr/>
            <p:nvPr/>
          </p:nvSpPr>
          <p:spPr>
            <a:xfrm>
              <a:off x="2987824" y="3694825"/>
              <a:ext cx="288032" cy="1390359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43808" y="3140968"/>
              <a:ext cx="4700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E</a:t>
              </a:r>
              <a:r>
                <a:rPr lang="en-US" sz="2800" b="1" baseline="-25000" dirty="0" smtClean="0"/>
                <a:t>F</a:t>
              </a:r>
              <a:endParaRPr lang="en-US" sz="28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410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055" y="116632"/>
            <a:ext cx="2367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63298" y="1268760"/>
            <a:ext cx="87033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Generalized Einstein Relation is rooted in basic thermodynamics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Holds also for hopping systems</a:t>
            </a:r>
          </a:p>
          <a:p>
            <a:endParaRPr lang="en-US" sz="2400" dirty="0"/>
          </a:p>
          <a:p>
            <a:r>
              <a:rPr lang="en-US" sz="2400" dirty="0" smtClean="0"/>
              <a:t>Think Ensemble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Energy transport    (unify transport with Seebeck effect)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There is “extra” energy in disordered system   [</a:t>
            </a:r>
            <a:r>
              <a:rPr lang="en-US" sz="2400" dirty="0" smtClean="0">
                <a:solidFill>
                  <a:srgbClr val="FF0000"/>
                </a:solidFill>
              </a:rPr>
              <a:t>0.15 – 0.3eV</a:t>
            </a:r>
            <a:r>
              <a:rPr lang="en-US" sz="2400" dirty="0" smtClean="0"/>
              <a:t>]</a:t>
            </a:r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61144" y="4370328"/>
            <a:ext cx="8703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Is this important </a:t>
            </a:r>
            <a:r>
              <a:rPr lang="en-US" sz="2400" b="1" dirty="0" smtClean="0">
                <a:solidFill>
                  <a:prstClr val="black"/>
                </a:solidFill>
              </a:rPr>
              <a:t>in/for </a:t>
            </a:r>
            <a:r>
              <a:rPr lang="en-US" sz="2400" b="1" dirty="0">
                <a:solidFill>
                  <a:prstClr val="black"/>
                </a:solidFill>
              </a:rPr>
              <a:t>P3HT:PCBM based solar cells (probably)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  Langevin </a:t>
            </a:r>
            <a:r>
              <a:rPr lang="en-US" sz="2400" dirty="0">
                <a:solidFill>
                  <a:prstClr val="black"/>
                </a:solidFill>
              </a:rPr>
              <a:t>is less physically justified compared to SRH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      At </a:t>
            </a:r>
            <a:r>
              <a:rPr lang="en-US" sz="2400" dirty="0">
                <a:solidFill>
                  <a:prstClr val="black"/>
                </a:solidFill>
              </a:rPr>
              <a:t>the high excitation regime: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                </a:t>
            </a:r>
            <a:r>
              <a:rPr lang="en-US" sz="2400" dirty="0" err="1" smtClean="0">
                <a:solidFill>
                  <a:prstClr val="black"/>
                </a:solidFill>
              </a:rPr>
              <a:t>Polaron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induced exciton annihilation </a:t>
            </a:r>
            <a:r>
              <a:rPr lang="en-US" sz="2400" b="1" dirty="0" smtClean="0">
                <a:solidFill>
                  <a:prstClr val="black"/>
                </a:solidFill>
              </a:rPr>
              <a:t>is</a:t>
            </a:r>
            <a:r>
              <a:rPr lang="en-US" sz="2400" dirty="0" smtClean="0">
                <a:solidFill>
                  <a:prstClr val="black"/>
                </a:solidFill>
              </a:rPr>
              <a:t> the bimolecular loss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36512" y="3645024"/>
            <a:ext cx="626469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Why some systems exhibit </a:t>
            </a:r>
            <a:r>
              <a:rPr lang="en-US" sz="2000" b="1" dirty="0" err="1" smtClean="0"/>
              <a:t>Langevin</a:t>
            </a:r>
            <a:r>
              <a:rPr lang="en-US" sz="2000" b="1" dirty="0" smtClean="0"/>
              <a:t> and some not?</a:t>
            </a:r>
          </a:p>
          <a:p>
            <a:pPr marL="285750" indent="-285750" algn="ctr">
              <a:buFont typeface="Wingdings" pitchFamily="2" charset="2"/>
              <a:buChar char="à"/>
            </a:pPr>
            <a:r>
              <a:rPr lang="en-US" sz="2000" b="1" dirty="0" smtClean="0">
                <a:sym typeface="Wingdings" pitchFamily="2" charset="2"/>
              </a:rPr>
              <a:t>Why some exhibit bi-molecular recombination?</a:t>
            </a:r>
          </a:p>
          <a:p>
            <a:pPr marL="285750" indent="-285750" algn="ctr">
              <a:buFont typeface="Wingdings" pitchFamily="2" charset="2"/>
              <a:buChar char="à"/>
            </a:pPr>
            <a:endParaRPr lang="en-US" sz="2000" b="1" dirty="0">
              <a:sym typeface="Wingdings" pitchFamily="2" charset="2"/>
            </a:endParaRPr>
          </a:p>
          <a:p>
            <a:pPr marL="285750" indent="-285750" algn="ctr">
              <a:buFont typeface="Wingdings" pitchFamily="2" charset="2"/>
              <a:buChar char="à"/>
            </a:pPr>
            <a:r>
              <a:rPr lang="en-US" sz="2000" b="1" dirty="0" smtClean="0">
                <a:sym typeface="Wingdings" pitchFamily="2" charset="2"/>
              </a:rPr>
              <a:t>Why some exhibit </a:t>
            </a:r>
            <a:r>
              <a:rPr lang="en-US" sz="2000" b="1" dirty="0" err="1" smtClean="0">
                <a:sym typeface="Wingdings" pitchFamily="2" charset="2"/>
              </a:rPr>
              <a:t>polaron</a:t>
            </a:r>
            <a:r>
              <a:rPr lang="en-US" sz="2000" b="1" dirty="0" smtClean="0">
                <a:sym typeface="Wingdings" pitchFamily="2" charset="2"/>
              </a:rPr>
              <a:t> induced exciton quenching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6284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F3089AE-E89A-4EFF-BE0F-4D66082F8196}" type="slidenum">
              <a:rPr lang="he-IL" smtClean="0"/>
              <a:pPr>
                <a:defRPr/>
              </a:pPr>
              <a:t>34</a:t>
            </a:fld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601117" y="4294837"/>
            <a:ext cx="601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Israeli </a:t>
            </a:r>
            <a:r>
              <a:rPr lang="en-US" dirty="0" err="1"/>
              <a:t>Nanothecnology</a:t>
            </a:r>
            <a:r>
              <a:rPr lang="en-US" dirty="0"/>
              <a:t> Focal Technology Area on "</a:t>
            </a:r>
            <a:r>
              <a:rPr lang="en-US" dirty="0" err="1"/>
              <a:t>Nanophotonics</a:t>
            </a:r>
            <a:r>
              <a:rPr lang="en-US" dirty="0"/>
              <a:t> for Detection"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22048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Ministry of Science, </a:t>
            </a:r>
            <a:r>
              <a:rPr lang="en-US" i="1" dirty="0" err="1" smtClean="0"/>
              <a:t>Tashtiyot</a:t>
            </a:r>
            <a:r>
              <a:rPr lang="en-US" i="1" dirty="0" smtClean="0"/>
              <a:t> program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Helmsley project on </a:t>
            </a:r>
            <a:r>
              <a:rPr lang="en-US" i="1" dirty="0"/>
              <a:t>Alternative Energy </a:t>
            </a:r>
            <a:r>
              <a:rPr lang="en-US" i="1" dirty="0" smtClean="0"/>
              <a:t>of </a:t>
            </a:r>
            <a:r>
              <a:rPr lang="en-US" i="1" dirty="0"/>
              <a:t>the Technion, Israel Institute of Technology, and the Weizmann Institute of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r\AppData\Local\Microsoft\Windows\Temporary Internet Files\Content.IE5\FXMMU6LE\MC9004415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00" y="5543977"/>
            <a:ext cx="1570298" cy="134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Original Motivation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6228184" y="836712"/>
            <a:ext cx="1512168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Measure Diodes I-V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6048164" y="1556792"/>
            <a:ext cx="1872208" cy="1320147"/>
            <a:chOff x="6048164" y="2276872"/>
            <a:chExt cx="1872208" cy="1320147"/>
          </a:xfrm>
        </p:grpSpPr>
        <p:sp>
          <p:nvSpPr>
            <p:cNvPr id="5" name="Rounded Rectangle 4"/>
            <p:cNvSpPr/>
            <p:nvPr/>
          </p:nvSpPr>
          <p:spPr>
            <a:xfrm>
              <a:off x="6048164" y="2732923"/>
              <a:ext cx="1872208" cy="86409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Extract the ideality factor</a:t>
              </a:r>
              <a:endParaRPr lang="en-GB" dirty="0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6768244" y="2276872"/>
              <a:ext cx="432048" cy="456051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60132" y="2889511"/>
            <a:ext cx="2448272" cy="1307575"/>
            <a:chOff x="5760132" y="3609591"/>
            <a:chExt cx="2448272" cy="1307575"/>
          </a:xfrm>
        </p:grpSpPr>
        <p:sp>
          <p:nvSpPr>
            <p:cNvPr id="6" name="Rounded Rectangle 5"/>
            <p:cNvSpPr/>
            <p:nvPr/>
          </p:nvSpPr>
          <p:spPr>
            <a:xfrm>
              <a:off x="5760132" y="4053070"/>
              <a:ext cx="2448272" cy="86409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ideality factor</a:t>
              </a:r>
            </a:p>
            <a:p>
              <a:pPr algn="ctr"/>
              <a:r>
                <a:rPr lang="en-US" dirty="0" smtClean="0"/>
                <a:t>Is the Generalized Einstein Relation</a:t>
              </a:r>
              <a:endParaRPr lang="en-GB" dirty="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6768244" y="3609591"/>
              <a:ext cx="432048" cy="456051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20072" y="4197085"/>
            <a:ext cx="3528392" cy="1320147"/>
            <a:chOff x="5220072" y="4917165"/>
            <a:chExt cx="3528392" cy="1320147"/>
          </a:xfrm>
        </p:grpSpPr>
        <p:sp>
          <p:nvSpPr>
            <p:cNvPr id="7" name="Rounded Rectangle 6"/>
            <p:cNvSpPr/>
            <p:nvPr/>
          </p:nvSpPr>
          <p:spPr>
            <a:xfrm>
              <a:off x="5220072" y="5373216"/>
              <a:ext cx="3528392" cy="86409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Generalized Einstein Relation is NOT valid for </a:t>
              </a:r>
            </a:p>
            <a:p>
              <a:pPr algn="ctr"/>
              <a:r>
                <a:rPr lang="en-US" dirty="0" smtClean="0"/>
                <a:t>organic semiconductors</a:t>
              </a:r>
              <a:endParaRPr lang="en-GB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768244" y="4917165"/>
              <a:ext cx="432048" cy="456051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0404" y="2878081"/>
            <a:ext cx="6840760" cy="369332"/>
            <a:chOff x="467544" y="3632451"/>
            <a:chExt cx="6840760" cy="369332"/>
          </a:xfrm>
        </p:grpSpPr>
        <p:sp>
          <p:nvSpPr>
            <p:cNvPr id="11" name="Freeform 10"/>
            <p:cNvSpPr/>
            <p:nvPr/>
          </p:nvSpPr>
          <p:spPr>
            <a:xfrm>
              <a:off x="6593356" y="3752463"/>
              <a:ext cx="714948" cy="108585"/>
            </a:xfrm>
            <a:custGeom>
              <a:avLst/>
              <a:gdLst>
                <a:gd name="connsiteX0" fmla="*/ 57150 w 822960"/>
                <a:gd name="connsiteY0" fmla="*/ 102870 h 217170"/>
                <a:gd name="connsiteX1" fmla="*/ 228600 w 822960"/>
                <a:gd name="connsiteY1" fmla="*/ 0 h 217170"/>
                <a:gd name="connsiteX2" fmla="*/ 297180 w 822960"/>
                <a:gd name="connsiteY2" fmla="*/ 80010 h 217170"/>
                <a:gd name="connsiteX3" fmla="*/ 537210 w 822960"/>
                <a:gd name="connsiteY3" fmla="*/ 0 h 217170"/>
                <a:gd name="connsiteX4" fmla="*/ 640080 w 822960"/>
                <a:gd name="connsiteY4" fmla="*/ 0 h 217170"/>
                <a:gd name="connsiteX5" fmla="*/ 822960 w 822960"/>
                <a:gd name="connsiteY5" fmla="*/ 22860 h 217170"/>
                <a:gd name="connsiteX6" fmla="*/ 742950 w 822960"/>
                <a:gd name="connsiteY6" fmla="*/ 125730 h 217170"/>
                <a:gd name="connsiteX7" fmla="*/ 560070 w 822960"/>
                <a:gd name="connsiteY7" fmla="*/ 217170 h 217170"/>
                <a:gd name="connsiteX8" fmla="*/ 457200 w 822960"/>
                <a:gd name="connsiteY8" fmla="*/ 171450 h 217170"/>
                <a:gd name="connsiteX9" fmla="*/ 354330 w 822960"/>
                <a:gd name="connsiteY9" fmla="*/ 217170 h 217170"/>
                <a:gd name="connsiteX10" fmla="*/ 217170 w 822960"/>
                <a:gd name="connsiteY10" fmla="*/ 182880 h 217170"/>
                <a:gd name="connsiteX11" fmla="*/ 80010 w 822960"/>
                <a:gd name="connsiteY11" fmla="*/ 194310 h 217170"/>
                <a:gd name="connsiteX12" fmla="*/ 0 w 822960"/>
                <a:gd name="connsiteY12" fmla="*/ 148590 h 217170"/>
                <a:gd name="connsiteX13" fmla="*/ 57150 w 822960"/>
                <a:gd name="connsiteY13" fmla="*/ 102870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2960" h="217170">
                  <a:moveTo>
                    <a:pt x="57150" y="102870"/>
                  </a:moveTo>
                  <a:lnTo>
                    <a:pt x="228600" y="0"/>
                  </a:lnTo>
                  <a:lnTo>
                    <a:pt x="297180" y="80010"/>
                  </a:lnTo>
                  <a:lnTo>
                    <a:pt x="537210" y="0"/>
                  </a:lnTo>
                  <a:lnTo>
                    <a:pt x="640080" y="0"/>
                  </a:lnTo>
                  <a:lnTo>
                    <a:pt x="822960" y="22860"/>
                  </a:lnTo>
                  <a:lnTo>
                    <a:pt x="742950" y="125730"/>
                  </a:lnTo>
                  <a:lnTo>
                    <a:pt x="560070" y="217170"/>
                  </a:lnTo>
                  <a:lnTo>
                    <a:pt x="457200" y="171450"/>
                  </a:lnTo>
                  <a:lnTo>
                    <a:pt x="354330" y="217170"/>
                  </a:lnTo>
                  <a:lnTo>
                    <a:pt x="217170" y="182880"/>
                  </a:lnTo>
                  <a:lnTo>
                    <a:pt x="80010" y="194310"/>
                  </a:lnTo>
                  <a:lnTo>
                    <a:pt x="0" y="148590"/>
                  </a:lnTo>
                  <a:lnTo>
                    <a:pt x="57150" y="10287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7544" y="3632451"/>
              <a:ext cx="4572000" cy="36933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r>
                <a:rPr lang="en-US" dirty="0"/>
                <a:t>Y. </a:t>
              </a:r>
              <a:r>
                <a:rPr lang="en-US" dirty="0" err="1" smtClean="0"/>
                <a:t>Vaynzof</a:t>
              </a:r>
              <a:r>
                <a:rPr lang="en-US" dirty="0" smtClean="0"/>
                <a:t> et. al. </a:t>
              </a:r>
              <a:r>
                <a:rPr lang="en-US" i="1" dirty="0" smtClean="0"/>
                <a:t>JAP, </a:t>
              </a:r>
              <a:r>
                <a:rPr lang="en-US" dirty="0"/>
                <a:t>vol. 106, p. 6, Oct 2009.</a:t>
              </a:r>
              <a:endParaRPr lang="en-GB" dirty="0"/>
            </a:p>
          </p:txBody>
        </p:sp>
        <p:sp>
          <p:nvSpPr>
            <p:cNvPr id="13" name="Flowchart: Manual Operation 12"/>
            <p:cNvSpPr/>
            <p:nvPr/>
          </p:nvSpPr>
          <p:spPr>
            <a:xfrm rot="16200000">
              <a:off x="5739564" y="3004461"/>
              <a:ext cx="216024" cy="1625312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/>
          <p:cNvSpPr/>
          <p:nvPr/>
        </p:nvSpPr>
        <p:spPr>
          <a:xfrm>
            <a:off x="205780" y="5986154"/>
            <a:ext cx="6454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G. A. H. </a:t>
            </a:r>
            <a:r>
              <a:rPr lang="en-US" dirty="0" err="1"/>
              <a:t>Wetzelaer</a:t>
            </a:r>
            <a:r>
              <a:rPr lang="en-US" dirty="0"/>
              <a:t>, </a:t>
            </a:r>
            <a:r>
              <a:rPr lang="en-US" dirty="0" smtClean="0"/>
              <a:t>et. al., </a:t>
            </a:r>
            <a:r>
              <a:rPr lang="en-US" dirty="0"/>
              <a:t>"Validity of the Einstein Relation in Disordered Organic Semiconductors," </a:t>
            </a:r>
            <a:r>
              <a:rPr lang="en-US" i="1" dirty="0" smtClean="0"/>
              <a:t>PRL, </a:t>
            </a:r>
            <a:r>
              <a:rPr lang="en-US" dirty="0" smtClean="0"/>
              <a:t>107</a:t>
            </a:r>
            <a:r>
              <a:rPr lang="en-US" dirty="0"/>
              <a:t>, p. 066605, 2011.</a:t>
            </a:r>
          </a:p>
        </p:txBody>
      </p:sp>
    </p:spTree>
    <p:extLst>
      <p:ext uri="{BB962C8B-B14F-4D97-AF65-F5344CB8AC3E}">
        <p14:creationId xmlns:p14="http://schemas.microsoft.com/office/powerpoint/2010/main" val="94986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536097"/>
              </p:ext>
            </p:extLst>
          </p:nvPr>
        </p:nvGraphicFramePr>
        <p:xfrm>
          <a:off x="2653975" y="4335091"/>
          <a:ext cx="3767328" cy="193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45457"/>
            <a:ext cx="2133600" cy="365125"/>
          </a:xfrm>
        </p:spPr>
        <p:txBody>
          <a:bodyPr/>
          <a:lstStyle/>
          <a:p>
            <a:fld id="{657B7708-F816-4ED3-B77A-C04E22DE1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8246" y="4542328"/>
            <a:ext cx="163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LUMO of PCBM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1668" y="5332416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HOMO of P3HT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850608" y="4742695"/>
            <a:ext cx="424069" cy="1590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863859" y="5484816"/>
            <a:ext cx="400891" cy="322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How do they work?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618671" y="742890"/>
            <a:ext cx="3906658" cy="1847910"/>
            <a:chOff x="2646542" y="742890"/>
            <a:chExt cx="3906658" cy="1847910"/>
          </a:xfrm>
        </p:grpSpPr>
        <p:grpSp>
          <p:nvGrpSpPr>
            <p:cNvPr id="29" name="Group 28"/>
            <p:cNvGrpSpPr/>
            <p:nvPr/>
          </p:nvGrpSpPr>
          <p:grpSpPr>
            <a:xfrm>
              <a:off x="2646542" y="912376"/>
              <a:ext cx="1802330" cy="1678424"/>
              <a:chOff x="1551211" y="1221641"/>
              <a:chExt cx="2107130" cy="1983224"/>
            </a:xfrm>
          </p:grpSpPr>
          <p:pic>
            <p:nvPicPr>
              <p:cNvPr id="38" name="Picture 2" descr="http://www.light.t.u-tokyo.ac.jp/english/photovoltaic/Intro_2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831" r="53945" b="14764"/>
              <a:stretch/>
            </p:blipFill>
            <p:spPr bwMode="auto">
              <a:xfrm>
                <a:off x="1551211" y="1221641"/>
                <a:ext cx="2107130" cy="19832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9" name="Straight Connector 38"/>
              <p:cNvCxnSpPr/>
              <p:nvPr/>
            </p:nvCxnSpPr>
            <p:spPr>
              <a:xfrm flipV="1">
                <a:off x="1761425" y="1221641"/>
                <a:ext cx="1781875" cy="1785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" name="Picture 2" descr="http://www.light.t.u-tokyo.ac.jp/english/photovoltaic/Intro_2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13235"/>
            <a:stretch/>
          </p:blipFill>
          <p:spPr bwMode="auto">
            <a:xfrm>
              <a:off x="4799258" y="1139688"/>
              <a:ext cx="1554614" cy="1074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700167" y="219606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P3HT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15672" y="742890"/>
              <a:ext cx="1037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F81BD"/>
                  </a:solidFill>
                </a:rPr>
                <a:t>Acceptor</a:t>
              </a:r>
              <a:endParaRPr lang="en-US" b="1" dirty="0">
                <a:solidFill>
                  <a:srgbClr val="4F81BD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56885" y="742890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Donor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07514" y="219069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F81BD"/>
                  </a:solidFill>
                </a:rPr>
                <a:t>PCBM</a:t>
              </a:r>
              <a:endParaRPr lang="en-US" b="1" dirty="0">
                <a:solidFill>
                  <a:srgbClr val="4F81BD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944326" y="3110109"/>
            <a:ext cx="5255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Immediately after illumination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7708-F816-4ED3-B77A-C04E22DE1B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How do they work?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618671" y="742890"/>
            <a:ext cx="3906658" cy="1847910"/>
            <a:chOff x="2646542" y="742890"/>
            <a:chExt cx="3906658" cy="1847910"/>
          </a:xfrm>
        </p:grpSpPr>
        <p:grpSp>
          <p:nvGrpSpPr>
            <p:cNvPr id="29" name="Group 28"/>
            <p:cNvGrpSpPr/>
            <p:nvPr/>
          </p:nvGrpSpPr>
          <p:grpSpPr>
            <a:xfrm>
              <a:off x="2646542" y="912376"/>
              <a:ext cx="1802330" cy="1678424"/>
              <a:chOff x="1551211" y="1221641"/>
              <a:chExt cx="2107130" cy="1983224"/>
            </a:xfrm>
          </p:grpSpPr>
          <p:pic>
            <p:nvPicPr>
              <p:cNvPr id="37" name="Picture 2" descr="http://www.light.t.u-tokyo.ac.jp/english/photovoltaic/Intro_2.gif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831" r="53945" b="14764"/>
              <a:stretch/>
            </p:blipFill>
            <p:spPr bwMode="auto">
              <a:xfrm>
                <a:off x="1551211" y="1221641"/>
                <a:ext cx="2107130" cy="19832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8" name="Straight Connector 37"/>
              <p:cNvCxnSpPr/>
              <p:nvPr/>
            </p:nvCxnSpPr>
            <p:spPr>
              <a:xfrm flipV="1">
                <a:off x="1761425" y="1221641"/>
                <a:ext cx="1781875" cy="1785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" name="Picture 2" descr="http://www.light.t.u-tokyo.ac.jp/english/photovoltaic/Intro_2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13235"/>
            <a:stretch/>
          </p:blipFill>
          <p:spPr bwMode="auto">
            <a:xfrm>
              <a:off x="4799258" y="1139688"/>
              <a:ext cx="1554614" cy="1074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700167" y="219606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P3HT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15672" y="742890"/>
              <a:ext cx="1037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F81BD"/>
                  </a:solidFill>
                </a:rPr>
                <a:t>Acceptor</a:t>
              </a:r>
              <a:endParaRPr lang="en-US" b="1" dirty="0">
                <a:solidFill>
                  <a:srgbClr val="4F81BD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56885" y="742890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Donor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07514" y="219069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F81BD"/>
                  </a:solidFill>
                </a:rPr>
                <a:t>PCBM</a:t>
              </a:r>
              <a:endParaRPr lang="en-US" b="1" dirty="0">
                <a:solidFill>
                  <a:srgbClr val="4F81BD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238246" y="4542328"/>
            <a:ext cx="163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LUMO of PCBM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1668" y="5345116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HOMO of P3HT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850608" y="4742695"/>
            <a:ext cx="424069" cy="1590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863859" y="5484816"/>
            <a:ext cx="400891" cy="322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631463"/>
              </p:ext>
            </p:extLst>
          </p:nvPr>
        </p:nvGraphicFramePr>
        <p:xfrm>
          <a:off x="2658063" y="4336221"/>
          <a:ext cx="3767328" cy="1958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7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6896" y="-27384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The Tool/Method to be Used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6200" y="5956538"/>
            <a:ext cx="813761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cs typeface="Times New Roman" pitchFamily="18" charset="0"/>
              </a:rPr>
              <a:t>N. Tessler and N. Rappaport, </a:t>
            </a:r>
            <a:r>
              <a:rPr lang="en-US" i="1" dirty="0" smtClean="0">
                <a:cs typeface="Times New Roman" pitchFamily="18" charset="0"/>
              </a:rPr>
              <a:t>Journal </a:t>
            </a:r>
            <a:r>
              <a:rPr lang="en-US" i="1" dirty="0">
                <a:cs typeface="Times New Roman" pitchFamily="18" charset="0"/>
              </a:rPr>
              <a:t>of Applied Physics</a:t>
            </a:r>
            <a:r>
              <a:rPr lang="en-US" dirty="0">
                <a:cs typeface="Times New Roman" pitchFamily="18" charset="0"/>
              </a:rPr>
              <a:t>, vol. 96, pp. 1083-1087, 2004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N. Rappaport, </a:t>
            </a:r>
            <a:r>
              <a:rPr lang="en-US" dirty="0" smtClean="0"/>
              <a:t>et. al., </a:t>
            </a:r>
            <a:r>
              <a:rPr lang="en-US" i="1" dirty="0" smtClean="0"/>
              <a:t>Journal </a:t>
            </a:r>
            <a:r>
              <a:rPr lang="en-US" i="1" dirty="0"/>
              <a:t>of Applied Physics, </a:t>
            </a:r>
            <a:r>
              <a:rPr lang="en-US" dirty="0"/>
              <a:t>vol. 98, p. 033714, </a:t>
            </a:r>
            <a:r>
              <a:rPr lang="en-US" dirty="0" smtClean="0"/>
              <a:t>2005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323528" y="980728"/>
            <a:ext cx="7277100" cy="2819400"/>
            <a:chOff x="1006" y="720"/>
            <a:chExt cx="4584" cy="1776"/>
          </a:xfrm>
        </p:grpSpPr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1340" y="1164"/>
            <a:ext cx="1918" cy="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04" name="Equation" r:id="rId4" imgW="1600200" imgH="253800" progId="Equation.DSMT4">
                    <p:embed/>
                  </p:oleObj>
                </mc:Choice>
                <mc:Fallback>
                  <p:oleObj name="Equation" r:id="rId4" imgW="160020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0" y="1164"/>
                          <a:ext cx="1918" cy="3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"/>
            <p:cNvGraphicFramePr>
              <a:graphicFrameLocks noChangeAspect="1"/>
            </p:cNvGraphicFramePr>
            <p:nvPr/>
          </p:nvGraphicFramePr>
          <p:xfrm>
            <a:off x="1414" y="811"/>
            <a:ext cx="380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05" name="Equation" r:id="rId6" imgW="330120" imgH="164880" progId="Equation.DSMT4">
                    <p:embed/>
                  </p:oleObj>
                </mc:Choice>
                <mc:Fallback>
                  <p:oleObj name="Equation" r:id="rId6" imgW="3301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4" y="811"/>
                          <a:ext cx="380" cy="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1369" y="1995"/>
            <a:ext cx="1814" cy="5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06" name="Equation" r:id="rId8" imgW="1548728" imgH="431613" progId="Equation.DSMT4">
                    <p:embed/>
                  </p:oleObj>
                </mc:Choice>
                <mc:Fallback>
                  <p:oleObj name="Equation" r:id="rId8" imgW="1548728" imgH="4316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9" y="1995"/>
                          <a:ext cx="1814" cy="5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AutoShape 10"/>
            <p:cNvSpPr>
              <a:spLocks/>
            </p:cNvSpPr>
            <p:nvPr/>
          </p:nvSpPr>
          <p:spPr bwMode="auto">
            <a:xfrm>
              <a:off x="1006" y="720"/>
              <a:ext cx="363" cy="1728"/>
            </a:xfrm>
            <a:prstGeom prst="leftBrace">
              <a:avLst>
                <a:gd name="adj1" fmla="val 3966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3360" y="807"/>
              <a:ext cx="1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/>
                <a:t>Charge generation rate </a:t>
              </a: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3407" y="1201"/>
              <a:ext cx="10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/>
                <a:t>Photo-current </a:t>
              </a: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3410" y="2121"/>
              <a:ext cx="2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 dirty="0" err="1"/>
                <a:t>Langevin</a:t>
              </a:r>
              <a:r>
                <a:rPr lang="en-US" dirty="0"/>
                <a:t> recombination-current </a:t>
              </a:r>
            </a:p>
          </p:txBody>
        </p:sp>
        <p:graphicFrame>
          <p:nvGraphicFramePr>
            <p:cNvPr id="20" name="Object 16"/>
            <p:cNvGraphicFramePr>
              <a:graphicFrameLocks noChangeAspect="1"/>
            </p:cNvGraphicFramePr>
            <p:nvPr/>
          </p:nvGraphicFramePr>
          <p:xfrm>
            <a:off x="1440" y="1600"/>
            <a:ext cx="1288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07" name="Equation" r:id="rId10" imgW="2044440" imgH="634680" progId="Equation.DSMT4">
                    <p:embed/>
                  </p:oleObj>
                </mc:Choice>
                <mc:Fallback>
                  <p:oleObj name="Equation" r:id="rId10" imgW="2044440" imgH="634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600"/>
                          <a:ext cx="1288" cy="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3408" y="1689"/>
              <a:ext cx="1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/>
                <a:t>No re-injection</a:t>
              </a:r>
            </a:p>
          </p:txBody>
        </p:sp>
      </p:grpSp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78479"/>
              </p:ext>
            </p:extLst>
          </p:nvPr>
        </p:nvGraphicFramePr>
        <p:xfrm>
          <a:off x="179512" y="4077072"/>
          <a:ext cx="4592637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8" name="Equation" r:id="rId12" imgW="2730240" imgH="1143000" progId="Equation.DSMT4">
                  <p:embed/>
                </p:oleObj>
              </mc:Choice>
              <mc:Fallback>
                <p:oleObj name="Equation" r:id="rId12" imgW="273024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077072"/>
                        <a:ext cx="4592637" cy="191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555936" y="692696"/>
            <a:ext cx="612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Q</a:t>
            </a:r>
            <a:r>
              <a:rPr lang="en-US" sz="2400" b="1" dirty="0" smtClean="0">
                <a:solidFill>
                  <a:srgbClr val="FF0000"/>
                </a:solidFill>
              </a:rPr>
              <a:t>E as a function of excitation power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791" y="2352328"/>
            <a:ext cx="5496190" cy="6687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19872" y="844847"/>
            <a:ext cx="6322244" cy="4528369"/>
            <a:chOff x="3851920" y="692696"/>
            <a:chExt cx="5818188" cy="4024313"/>
          </a:xfrm>
        </p:grpSpPr>
        <p:sp>
          <p:nvSpPr>
            <p:cNvPr id="4" name="Rectangle 3"/>
            <p:cNvSpPr/>
            <p:nvPr/>
          </p:nvSpPr>
          <p:spPr>
            <a:xfrm>
              <a:off x="4145007" y="980728"/>
              <a:ext cx="4891490" cy="345638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1920" y="692696"/>
              <a:ext cx="5818188" cy="402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ectangle 21"/>
          <p:cNvSpPr/>
          <p:nvPr/>
        </p:nvSpPr>
        <p:spPr>
          <a:xfrm>
            <a:off x="4932040" y="2420888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Signature of Loss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due to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Langevin</a:t>
            </a:r>
            <a:r>
              <a:rPr lang="en-US" sz="2400" b="1" dirty="0" smtClean="0">
                <a:solidFill>
                  <a:srgbClr val="FF0000"/>
                </a:solidFill>
              </a:rPr>
              <a:t> Recombination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648803"/>
              </p:ext>
            </p:extLst>
          </p:nvPr>
        </p:nvGraphicFramePr>
        <p:xfrm>
          <a:off x="4067944" y="950185"/>
          <a:ext cx="5004246" cy="3702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3" name="KGPlot" r:id="rId3" imgW="6642000" imgH="4914720" progId="KGraph_Plot">
                  <p:embed/>
                </p:oleObj>
              </mc:Choice>
              <mc:Fallback>
                <p:oleObj name="KGPlot" r:id="rId3" imgW="6642000" imgH="4914720" progId="KGraph_Plo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950185"/>
                        <a:ext cx="5004246" cy="370295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547813" y="98425"/>
            <a:ext cx="71278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/>
              <a:t>What can we learn using simple measurements</a:t>
            </a:r>
          </a:p>
          <a:p>
            <a:pPr algn="ctr" eaLnBrk="1" hangingPunct="1"/>
            <a:r>
              <a:rPr lang="en-US"/>
              <a:t>(intensity dependence of the cell efficiency)</a:t>
            </a:r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323850" y="6381750"/>
            <a:ext cx="8064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L. Tzabari, and N. Tessler, Journal of Applied Physics </a:t>
            </a:r>
            <a:r>
              <a:rPr lang="en-US" b="1"/>
              <a:t>109, 064501 (2011)</a:t>
            </a: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84428" y="836712"/>
            <a:ext cx="231345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SRH (trap assisted)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4968870" y="4941168"/>
            <a:ext cx="3600400" cy="133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– Density of traps.</a:t>
            </a: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- Trap depth with respect to the mid-gap level.</a:t>
            </a:r>
          </a:p>
          <a:p>
            <a:pPr marL="365125" marR="0" lvl="0" indent="-2825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- Capture coefficient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976921" y="1413197"/>
            <a:ext cx="2376488" cy="1655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6921" y="1413197"/>
            <a:ext cx="237648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LUMO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6921" y="2853060"/>
            <a:ext cx="237648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HOMO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8359" y="1917253"/>
            <a:ext cx="2160587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us 14"/>
          <p:cNvSpPr/>
          <p:nvPr/>
        </p:nvSpPr>
        <p:spPr>
          <a:xfrm>
            <a:off x="2848584" y="2853060"/>
            <a:ext cx="215900" cy="2159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2705709" y="1413197"/>
            <a:ext cx="215900" cy="2159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761121" y="2241079"/>
            <a:ext cx="27363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34021" y="1989261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Mid </a:t>
            </a:r>
          </a:p>
          <a:p>
            <a:r>
              <a:rPr lang="en-US" sz="2000" dirty="0" smtClean="0"/>
              <a:t>gap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05137" y="1917253"/>
            <a:ext cx="0" cy="315118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29073" y="1845245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ysClr val="windowText" lastClr="000000"/>
                </a:solidFill>
                <a:latin typeface="Gill Sans MT"/>
              </a:rPr>
              <a:t>dEt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76056" y="1335836"/>
            <a:ext cx="1324402" cy="944975"/>
            <a:chOff x="1115616" y="1917253"/>
            <a:chExt cx="1324402" cy="944975"/>
          </a:xfrm>
        </p:grpSpPr>
        <p:sp>
          <p:nvSpPr>
            <p:cNvPr id="3" name="Oval 2"/>
            <p:cNvSpPr/>
            <p:nvPr/>
          </p:nvSpPr>
          <p:spPr>
            <a:xfrm>
              <a:off x="1403648" y="1917253"/>
              <a:ext cx="1008112" cy="5036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15616" y="2492896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Bimolecular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049850" y="2910299"/>
            <a:ext cx="1124026" cy="944975"/>
            <a:chOff x="3089410" y="3491716"/>
            <a:chExt cx="1124026" cy="944975"/>
          </a:xfrm>
        </p:grpSpPr>
        <p:sp>
          <p:nvSpPr>
            <p:cNvPr id="22" name="TextBox 21"/>
            <p:cNvSpPr txBox="1"/>
            <p:nvPr/>
          </p:nvSpPr>
          <p:spPr>
            <a:xfrm>
              <a:off x="3089410" y="3491716"/>
              <a:ext cx="1124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Monomol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203848" y="3933056"/>
              <a:ext cx="1008112" cy="5036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9512" y="3347700"/>
            <a:ext cx="3600400" cy="873388"/>
            <a:chOff x="179512" y="3347700"/>
            <a:chExt cx="3600400" cy="873388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0202168"/>
                </p:ext>
              </p:extLst>
            </p:nvPr>
          </p:nvGraphicFramePr>
          <p:xfrm>
            <a:off x="179512" y="3794050"/>
            <a:ext cx="1692275" cy="427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44" name="Equation" r:id="rId5" imgW="901440" imgH="228600" progId="Equation.DSMT4">
                    <p:embed/>
                  </p:oleObj>
                </mc:Choice>
                <mc:Fallback>
                  <p:oleObj name="Equation" r:id="rId5" imgW="901440" imgH="2286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12" y="3794050"/>
                          <a:ext cx="1692275" cy="427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224900" y="3347700"/>
              <a:ext cx="3555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 doped </a:t>
              </a:r>
              <a:r>
                <a:rPr lang="en-US" dirty="0" smtClean="0">
                  <a:sym typeface="Wingdings" pitchFamily="2" charset="2"/>
                </a:rPr>
                <a:t> Traps already with holes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9512" y="4427820"/>
            <a:ext cx="4006850" cy="1665476"/>
            <a:chOff x="179512" y="4427820"/>
            <a:chExt cx="4006850" cy="1665476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3189013"/>
                </p:ext>
              </p:extLst>
            </p:nvPr>
          </p:nvGraphicFramePr>
          <p:xfrm>
            <a:off x="179512" y="4815359"/>
            <a:ext cx="4006850" cy="1277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45" name="Equation" r:id="rId7" imgW="2133360" imgH="685800" progId="Equation.DSMT4">
                    <p:embed/>
                  </p:oleObj>
                </mc:Choice>
                <mc:Fallback>
                  <p:oleObj name="Equation" r:id="rId7" imgW="2133360" imgH="685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12" y="4815359"/>
                          <a:ext cx="4006850" cy="127793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224900" y="4427820"/>
              <a:ext cx="28866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Intrinsic (traps are empty)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04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532 L -0.01545 -0.1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3.7037E-6 L -3.61111E-6 0.05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77888"/>
            <a:ext cx="59436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547813" y="98425"/>
            <a:ext cx="71278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/>
              <a:t>What can we learn using simple measurements</a:t>
            </a:r>
          </a:p>
          <a:p>
            <a:pPr algn="ctr" eaLnBrk="1" hangingPunct="1"/>
            <a:r>
              <a:rPr lang="en-US"/>
              <a:t>(intensity dependence of the cell efficiency)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11750" y="1916832"/>
            <a:ext cx="163378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Bi- Molecular</a:t>
            </a:r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323850" y="6381750"/>
            <a:ext cx="8064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L. Tzabari, and N. Tessler, Journal of Applied Physics </a:t>
            </a:r>
            <a:r>
              <a:rPr lang="en-US" b="1"/>
              <a:t>109, 064501 (2011)</a:t>
            </a: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55776" y="3573016"/>
            <a:ext cx="231345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SRH (trap assisted)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800" y="1187098"/>
            <a:ext cx="1800200" cy="4402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83968" y="1216156"/>
            <a:ext cx="1152128" cy="4402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36096" y="1216156"/>
            <a:ext cx="1584176" cy="4402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020272" y="3942348"/>
            <a:ext cx="326678" cy="2067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1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7384"/>
            <a:ext cx="77083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Recombination in P3HT-PCBM</a:t>
            </a:r>
            <a:endParaRPr lang="he-IL" sz="31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505133"/>
              </p:ext>
            </p:extLst>
          </p:nvPr>
        </p:nvGraphicFramePr>
        <p:xfrm>
          <a:off x="3709988" y="1229817"/>
          <a:ext cx="5308600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Equation" r:id="rId4" imgW="2577960" imgH="647640" progId="Equation.DSMT4">
                  <p:embed/>
                </p:oleObj>
              </mc:Choice>
              <mc:Fallback>
                <p:oleObj name="Equation" r:id="rId4" imgW="257796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1229817"/>
                        <a:ext cx="5308600" cy="1335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019430"/>
              </p:ext>
            </p:extLst>
          </p:nvPr>
        </p:nvGraphicFramePr>
        <p:xfrm>
          <a:off x="5831633" y="2708920"/>
          <a:ext cx="2276486" cy="720080"/>
        </p:xfrm>
        <a:graphic>
          <a:graphicData uri="http://schemas.openxmlformats.org/drawingml/2006/table">
            <a:tbl>
              <a:tblPr rtl="1"/>
              <a:tblGrid>
                <a:gridCol w="918895"/>
                <a:gridCol w="1357591"/>
              </a:tblGrid>
              <a:tr h="3600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4min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1.5e-12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K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b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Arial"/>
                        </a:rPr>
                        <a:t>[cm</a:t>
                      </a:r>
                      <a:r>
                        <a:rPr lang="en-US" sz="1800" baseline="30000" dirty="0" smtClean="0"/>
                        <a:t>3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Arial"/>
                        </a:rPr>
                        <a:t>/sec]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2783" name="Group 62782"/>
          <p:cNvGrpSpPr/>
          <p:nvPr/>
        </p:nvGrpSpPr>
        <p:grpSpPr>
          <a:xfrm>
            <a:off x="251520" y="2163361"/>
            <a:ext cx="4955108" cy="4361983"/>
            <a:chOff x="251520" y="1792288"/>
            <a:chExt cx="4955108" cy="4361983"/>
          </a:xfrm>
        </p:grpSpPr>
        <p:grpSp>
          <p:nvGrpSpPr>
            <p:cNvPr id="383" name="Group 205"/>
            <p:cNvGrpSpPr>
              <a:grpSpLocks/>
            </p:cNvGrpSpPr>
            <p:nvPr/>
          </p:nvGrpSpPr>
          <p:grpSpPr bwMode="auto">
            <a:xfrm>
              <a:off x="728290" y="1893888"/>
              <a:ext cx="4365625" cy="3894138"/>
              <a:chOff x="867" y="1193"/>
              <a:chExt cx="2750" cy="2453"/>
            </a:xfrm>
          </p:grpSpPr>
          <p:sp>
            <p:nvSpPr>
              <p:cNvPr id="384" name="Rectangle 5"/>
              <p:cNvSpPr>
                <a:spLocks noChangeArrowheads="1"/>
              </p:cNvSpPr>
              <p:nvPr/>
            </p:nvSpPr>
            <p:spPr bwMode="auto">
              <a:xfrm>
                <a:off x="1114" y="1193"/>
                <a:ext cx="2503" cy="21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Rectangle 6"/>
              <p:cNvSpPr>
                <a:spLocks noChangeArrowheads="1"/>
              </p:cNvSpPr>
              <p:nvPr/>
            </p:nvSpPr>
            <p:spPr bwMode="auto">
              <a:xfrm>
                <a:off x="1114" y="1193"/>
                <a:ext cx="2503" cy="2198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7"/>
              <p:cNvSpPr>
                <a:spLocks noChangeShapeType="1"/>
              </p:cNvSpPr>
              <p:nvPr/>
            </p:nvSpPr>
            <p:spPr bwMode="auto">
              <a:xfrm>
                <a:off x="1114" y="1193"/>
                <a:ext cx="25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Line 8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25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9"/>
              <p:cNvSpPr>
                <a:spLocks noChangeShapeType="1"/>
              </p:cNvSpPr>
              <p:nvPr/>
            </p:nvSpPr>
            <p:spPr bwMode="auto">
              <a:xfrm flipV="1">
                <a:off x="3617" y="1193"/>
                <a:ext cx="0" cy="2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10"/>
              <p:cNvSpPr>
                <a:spLocks noChangeShapeType="1"/>
              </p:cNvSpPr>
              <p:nvPr/>
            </p:nvSpPr>
            <p:spPr bwMode="auto">
              <a:xfrm flipV="1">
                <a:off x="1114" y="1193"/>
                <a:ext cx="0" cy="2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Line 11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25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12"/>
              <p:cNvSpPr>
                <a:spLocks noChangeShapeType="1"/>
              </p:cNvSpPr>
              <p:nvPr/>
            </p:nvSpPr>
            <p:spPr bwMode="auto">
              <a:xfrm flipV="1">
                <a:off x="1114" y="1193"/>
                <a:ext cx="0" cy="2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13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Line 14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15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16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17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18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Line 19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20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21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22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23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24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25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26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Line 27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28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29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30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31"/>
              <p:cNvSpPr>
                <a:spLocks noChangeShapeType="1"/>
              </p:cNvSpPr>
              <p:nvPr/>
            </p:nvSpPr>
            <p:spPr bwMode="auto">
              <a:xfrm flipV="1">
                <a:off x="1291" y="3362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32"/>
              <p:cNvSpPr>
                <a:spLocks noChangeShapeType="1"/>
              </p:cNvSpPr>
              <p:nvPr/>
            </p:nvSpPr>
            <p:spPr bwMode="auto">
              <a:xfrm>
                <a:off x="1291" y="1193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Rectangle 33"/>
              <p:cNvSpPr>
                <a:spLocks noChangeArrowheads="1"/>
              </p:cNvSpPr>
              <p:nvPr/>
            </p:nvSpPr>
            <p:spPr bwMode="auto">
              <a:xfrm>
                <a:off x="1192" y="3483"/>
                <a:ext cx="184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Helvetica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3" name="Rectangle 34"/>
              <p:cNvSpPr>
                <a:spLocks noChangeArrowheads="1"/>
              </p:cNvSpPr>
              <p:nvPr/>
            </p:nvSpPr>
            <p:spPr bwMode="auto">
              <a:xfrm>
                <a:off x="1319" y="3419"/>
                <a:ext cx="113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-2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4" name="Line 35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Line 36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Line 37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Line 38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Line 39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Line 40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Line 41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Line 42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Line 43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Line 44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Line 45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Line 46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Line 47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Line 48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Line 49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Line 50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Line 51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Line 52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Line 53"/>
              <p:cNvSpPr>
                <a:spLocks noChangeShapeType="1"/>
              </p:cNvSpPr>
              <p:nvPr/>
            </p:nvSpPr>
            <p:spPr bwMode="auto">
              <a:xfrm flipV="1">
                <a:off x="2351" y="3362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Line 54"/>
              <p:cNvSpPr>
                <a:spLocks noChangeShapeType="1"/>
              </p:cNvSpPr>
              <p:nvPr/>
            </p:nvSpPr>
            <p:spPr bwMode="auto">
              <a:xfrm>
                <a:off x="2351" y="1193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Rectangle 55"/>
              <p:cNvSpPr>
                <a:spLocks noChangeArrowheads="1"/>
              </p:cNvSpPr>
              <p:nvPr/>
            </p:nvSpPr>
            <p:spPr bwMode="auto">
              <a:xfrm>
                <a:off x="2266" y="3483"/>
                <a:ext cx="184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5" name="Rectangle 56"/>
              <p:cNvSpPr>
                <a:spLocks noChangeArrowheads="1"/>
              </p:cNvSpPr>
              <p:nvPr/>
            </p:nvSpPr>
            <p:spPr bwMode="auto">
              <a:xfrm>
                <a:off x="2394" y="3419"/>
                <a:ext cx="8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6" name="Line 57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Line 58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Line 59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Line 60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Line 61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Line 62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Line 63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Line 64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Line 65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Line 66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Line 67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Line 68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Line 69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Line 70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Line 71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Line 72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Line 73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Line 74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Line 75"/>
              <p:cNvSpPr>
                <a:spLocks noChangeShapeType="1"/>
              </p:cNvSpPr>
              <p:nvPr/>
            </p:nvSpPr>
            <p:spPr bwMode="auto">
              <a:xfrm flipV="1">
                <a:off x="3412" y="3362"/>
                <a:ext cx="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Line 76"/>
              <p:cNvSpPr>
                <a:spLocks noChangeShapeType="1"/>
              </p:cNvSpPr>
              <p:nvPr/>
            </p:nvSpPr>
            <p:spPr bwMode="auto">
              <a:xfrm>
                <a:off x="3412" y="1193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Rectangle 77"/>
              <p:cNvSpPr>
                <a:spLocks noChangeArrowheads="1"/>
              </p:cNvSpPr>
              <p:nvPr/>
            </p:nvSpPr>
            <p:spPr bwMode="auto">
              <a:xfrm>
                <a:off x="3327" y="3483"/>
                <a:ext cx="184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7" name="Rectangle 78"/>
              <p:cNvSpPr>
                <a:spLocks noChangeArrowheads="1"/>
              </p:cNvSpPr>
              <p:nvPr/>
            </p:nvSpPr>
            <p:spPr bwMode="auto">
              <a:xfrm>
                <a:off x="3454" y="3419"/>
                <a:ext cx="8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8" name="Line 79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Line 80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Line 81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Line 82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Line 83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Line 84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Line 85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Line 86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Line 87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Line 88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Line 89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Line 90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Line 91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Line 92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Line 93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Line 94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Line 95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Line 96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Line 97"/>
              <p:cNvSpPr>
                <a:spLocks noChangeShapeType="1"/>
              </p:cNvSpPr>
              <p:nvPr/>
            </p:nvSpPr>
            <p:spPr bwMode="auto">
              <a:xfrm>
                <a:off x="1114" y="3377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Line 98"/>
              <p:cNvSpPr>
                <a:spLocks noChangeShapeType="1"/>
              </p:cNvSpPr>
              <p:nvPr/>
            </p:nvSpPr>
            <p:spPr bwMode="auto">
              <a:xfrm flipH="1">
                <a:off x="3588" y="3377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Rectangle 99"/>
              <p:cNvSpPr>
                <a:spLocks noChangeArrowheads="1"/>
              </p:cNvSpPr>
              <p:nvPr/>
            </p:nvSpPr>
            <p:spPr bwMode="auto">
              <a:xfrm>
                <a:off x="867" y="3313"/>
                <a:ext cx="283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0.55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9" name="Line 100"/>
              <p:cNvSpPr>
                <a:spLocks noChangeShapeType="1"/>
              </p:cNvSpPr>
              <p:nvPr/>
            </p:nvSpPr>
            <p:spPr bwMode="auto">
              <a:xfrm>
                <a:off x="1114" y="3150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Line 101"/>
              <p:cNvSpPr>
                <a:spLocks noChangeShapeType="1"/>
              </p:cNvSpPr>
              <p:nvPr/>
            </p:nvSpPr>
            <p:spPr bwMode="auto">
              <a:xfrm flipH="1">
                <a:off x="3588" y="3150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Rectangle 102"/>
              <p:cNvSpPr>
                <a:spLocks noChangeArrowheads="1"/>
              </p:cNvSpPr>
              <p:nvPr/>
            </p:nvSpPr>
            <p:spPr bwMode="auto">
              <a:xfrm>
                <a:off x="930" y="3087"/>
                <a:ext cx="219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" name="Line 103"/>
              <p:cNvSpPr>
                <a:spLocks noChangeShapeType="1"/>
              </p:cNvSpPr>
              <p:nvPr/>
            </p:nvSpPr>
            <p:spPr bwMode="auto">
              <a:xfrm>
                <a:off x="1114" y="2931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Line 104"/>
              <p:cNvSpPr>
                <a:spLocks noChangeShapeType="1"/>
              </p:cNvSpPr>
              <p:nvPr/>
            </p:nvSpPr>
            <p:spPr bwMode="auto">
              <a:xfrm flipH="1">
                <a:off x="3588" y="2931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Rectangle 105"/>
              <p:cNvSpPr>
                <a:spLocks noChangeArrowheads="1"/>
              </p:cNvSpPr>
              <p:nvPr/>
            </p:nvSpPr>
            <p:spPr bwMode="auto">
              <a:xfrm>
                <a:off x="867" y="2868"/>
                <a:ext cx="283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0.65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" name="Line 106"/>
              <p:cNvSpPr>
                <a:spLocks noChangeShapeType="1"/>
              </p:cNvSpPr>
              <p:nvPr/>
            </p:nvSpPr>
            <p:spPr bwMode="auto">
              <a:xfrm>
                <a:off x="1114" y="2705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Line 107"/>
              <p:cNvSpPr>
                <a:spLocks noChangeShapeType="1"/>
              </p:cNvSpPr>
              <p:nvPr/>
            </p:nvSpPr>
            <p:spPr bwMode="auto">
              <a:xfrm flipH="1">
                <a:off x="3588" y="2705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Rectangle 108"/>
              <p:cNvSpPr>
                <a:spLocks noChangeArrowheads="1"/>
              </p:cNvSpPr>
              <p:nvPr/>
            </p:nvSpPr>
            <p:spPr bwMode="auto">
              <a:xfrm>
                <a:off x="930" y="2642"/>
                <a:ext cx="219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0.7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8" name="Line 109"/>
              <p:cNvSpPr>
                <a:spLocks noChangeShapeType="1"/>
              </p:cNvSpPr>
              <p:nvPr/>
            </p:nvSpPr>
            <p:spPr bwMode="auto">
              <a:xfrm>
                <a:off x="1114" y="2486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Line 110"/>
              <p:cNvSpPr>
                <a:spLocks noChangeShapeType="1"/>
              </p:cNvSpPr>
              <p:nvPr/>
            </p:nvSpPr>
            <p:spPr bwMode="auto">
              <a:xfrm flipH="1">
                <a:off x="3588" y="2486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Rectangle 111"/>
              <p:cNvSpPr>
                <a:spLocks noChangeArrowheads="1"/>
              </p:cNvSpPr>
              <p:nvPr/>
            </p:nvSpPr>
            <p:spPr bwMode="auto">
              <a:xfrm>
                <a:off x="867" y="2423"/>
                <a:ext cx="283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0.75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1" name="Line 112"/>
              <p:cNvSpPr>
                <a:spLocks noChangeShapeType="1"/>
              </p:cNvSpPr>
              <p:nvPr/>
            </p:nvSpPr>
            <p:spPr bwMode="auto">
              <a:xfrm>
                <a:off x="1114" y="2260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Line 113"/>
              <p:cNvSpPr>
                <a:spLocks noChangeShapeType="1"/>
              </p:cNvSpPr>
              <p:nvPr/>
            </p:nvSpPr>
            <p:spPr bwMode="auto">
              <a:xfrm flipH="1">
                <a:off x="3588" y="2260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Rectangle 114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219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4" name="Line 115"/>
              <p:cNvSpPr>
                <a:spLocks noChangeShapeType="1"/>
              </p:cNvSpPr>
              <p:nvPr/>
            </p:nvSpPr>
            <p:spPr bwMode="auto">
              <a:xfrm>
                <a:off x="1114" y="2041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Line 116"/>
              <p:cNvSpPr>
                <a:spLocks noChangeShapeType="1"/>
              </p:cNvSpPr>
              <p:nvPr/>
            </p:nvSpPr>
            <p:spPr bwMode="auto">
              <a:xfrm flipH="1">
                <a:off x="3588" y="2041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Rectangle 117"/>
              <p:cNvSpPr>
                <a:spLocks noChangeArrowheads="1"/>
              </p:cNvSpPr>
              <p:nvPr/>
            </p:nvSpPr>
            <p:spPr bwMode="auto">
              <a:xfrm>
                <a:off x="867" y="1977"/>
                <a:ext cx="283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0.85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7" name="Line 118"/>
              <p:cNvSpPr>
                <a:spLocks noChangeShapeType="1"/>
              </p:cNvSpPr>
              <p:nvPr/>
            </p:nvSpPr>
            <p:spPr bwMode="auto">
              <a:xfrm>
                <a:off x="1114" y="1815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Line 119"/>
              <p:cNvSpPr>
                <a:spLocks noChangeShapeType="1"/>
              </p:cNvSpPr>
              <p:nvPr/>
            </p:nvSpPr>
            <p:spPr bwMode="auto">
              <a:xfrm flipH="1">
                <a:off x="3588" y="1815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Rectangle 120"/>
              <p:cNvSpPr>
                <a:spLocks noChangeArrowheads="1"/>
              </p:cNvSpPr>
              <p:nvPr/>
            </p:nvSpPr>
            <p:spPr bwMode="auto">
              <a:xfrm>
                <a:off x="930" y="1751"/>
                <a:ext cx="219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0.9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0" name="Line 121"/>
              <p:cNvSpPr>
                <a:spLocks noChangeShapeType="1"/>
              </p:cNvSpPr>
              <p:nvPr/>
            </p:nvSpPr>
            <p:spPr bwMode="auto">
              <a:xfrm>
                <a:off x="1114" y="1596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Line 122"/>
              <p:cNvSpPr>
                <a:spLocks noChangeShapeType="1"/>
              </p:cNvSpPr>
              <p:nvPr/>
            </p:nvSpPr>
            <p:spPr bwMode="auto">
              <a:xfrm flipH="1">
                <a:off x="3588" y="1596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Rectangle 123"/>
              <p:cNvSpPr>
                <a:spLocks noChangeArrowheads="1"/>
              </p:cNvSpPr>
              <p:nvPr/>
            </p:nvSpPr>
            <p:spPr bwMode="auto">
              <a:xfrm>
                <a:off x="867" y="1532"/>
                <a:ext cx="283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0.95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3" name="Line 124"/>
              <p:cNvSpPr>
                <a:spLocks noChangeShapeType="1"/>
              </p:cNvSpPr>
              <p:nvPr/>
            </p:nvSpPr>
            <p:spPr bwMode="auto">
              <a:xfrm>
                <a:off x="1114" y="1370"/>
                <a:ext cx="2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Line 125"/>
              <p:cNvSpPr>
                <a:spLocks noChangeShapeType="1"/>
              </p:cNvSpPr>
              <p:nvPr/>
            </p:nvSpPr>
            <p:spPr bwMode="auto">
              <a:xfrm flipH="1">
                <a:off x="3588" y="1370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Rectangle 126"/>
              <p:cNvSpPr>
                <a:spLocks noChangeArrowheads="1"/>
              </p:cNvSpPr>
              <p:nvPr/>
            </p:nvSpPr>
            <p:spPr bwMode="auto">
              <a:xfrm>
                <a:off x="1022" y="1306"/>
                <a:ext cx="113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6" name="Line 127"/>
              <p:cNvSpPr>
                <a:spLocks noChangeShapeType="1"/>
              </p:cNvSpPr>
              <p:nvPr/>
            </p:nvSpPr>
            <p:spPr bwMode="auto">
              <a:xfrm>
                <a:off x="1114" y="1193"/>
                <a:ext cx="25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Line 128"/>
              <p:cNvSpPr>
                <a:spLocks noChangeShapeType="1"/>
              </p:cNvSpPr>
              <p:nvPr/>
            </p:nvSpPr>
            <p:spPr bwMode="auto">
              <a:xfrm>
                <a:off x="1114" y="3391"/>
                <a:ext cx="250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Line 129"/>
              <p:cNvSpPr>
                <a:spLocks noChangeShapeType="1"/>
              </p:cNvSpPr>
              <p:nvPr/>
            </p:nvSpPr>
            <p:spPr bwMode="auto">
              <a:xfrm flipV="1">
                <a:off x="3617" y="1193"/>
                <a:ext cx="0" cy="2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Line 130"/>
              <p:cNvSpPr>
                <a:spLocks noChangeShapeType="1"/>
              </p:cNvSpPr>
              <p:nvPr/>
            </p:nvSpPr>
            <p:spPr bwMode="auto">
              <a:xfrm flipV="1">
                <a:off x="1114" y="1193"/>
                <a:ext cx="0" cy="2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31"/>
              <p:cNvSpPr>
                <a:spLocks/>
              </p:cNvSpPr>
              <p:nvPr/>
            </p:nvSpPr>
            <p:spPr bwMode="auto">
              <a:xfrm>
                <a:off x="1114" y="1391"/>
                <a:ext cx="2439" cy="2007"/>
              </a:xfrm>
              <a:custGeom>
                <a:avLst/>
                <a:gdLst>
                  <a:gd name="T0" fmla="*/ 0 w 2439"/>
                  <a:gd name="T1" fmla="*/ 0 h 2007"/>
                  <a:gd name="T2" fmla="*/ 50 w 2439"/>
                  <a:gd name="T3" fmla="*/ 0 h 2007"/>
                  <a:gd name="T4" fmla="*/ 99 w 2439"/>
                  <a:gd name="T5" fmla="*/ 0 h 2007"/>
                  <a:gd name="T6" fmla="*/ 141 w 2439"/>
                  <a:gd name="T7" fmla="*/ 0 h 2007"/>
                  <a:gd name="T8" fmla="*/ 191 w 2439"/>
                  <a:gd name="T9" fmla="*/ 0 h 2007"/>
                  <a:gd name="T10" fmla="*/ 240 w 2439"/>
                  <a:gd name="T11" fmla="*/ 0 h 2007"/>
                  <a:gd name="T12" fmla="*/ 290 w 2439"/>
                  <a:gd name="T13" fmla="*/ 0 h 2007"/>
                  <a:gd name="T14" fmla="*/ 339 w 2439"/>
                  <a:gd name="T15" fmla="*/ 0 h 2007"/>
                  <a:gd name="T16" fmla="*/ 389 w 2439"/>
                  <a:gd name="T17" fmla="*/ 0 h 2007"/>
                  <a:gd name="T18" fmla="*/ 438 w 2439"/>
                  <a:gd name="T19" fmla="*/ 0 h 2007"/>
                  <a:gd name="T20" fmla="*/ 488 w 2439"/>
                  <a:gd name="T21" fmla="*/ 0 h 2007"/>
                  <a:gd name="T22" fmla="*/ 537 w 2439"/>
                  <a:gd name="T23" fmla="*/ 0 h 2007"/>
                  <a:gd name="T24" fmla="*/ 587 w 2439"/>
                  <a:gd name="T25" fmla="*/ 0 h 2007"/>
                  <a:gd name="T26" fmla="*/ 636 w 2439"/>
                  <a:gd name="T27" fmla="*/ 0 h 2007"/>
                  <a:gd name="T28" fmla="*/ 679 w 2439"/>
                  <a:gd name="T29" fmla="*/ 0 h 2007"/>
                  <a:gd name="T30" fmla="*/ 728 w 2439"/>
                  <a:gd name="T31" fmla="*/ 0 h 2007"/>
                  <a:gd name="T32" fmla="*/ 778 w 2439"/>
                  <a:gd name="T33" fmla="*/ 0 h 2007"/>
                  <a:gd name="T34" fmla="*/ 827 w 2439"/>
                  <a:gd name="T35" fmla="*/ 0 h 2007"/>
                  <a:gd name="T36" fmla="*/ 877 w 2439"/>
                  <a:gd name="T37" fmla="*/ 7 h 2007"/>
                  <a:gd name="T38" fmla="*/ 926 w 2439"/>
                  <a:gd name="T39" fmla="*/ 7 h 2007"/>
                  <a:gd name="T40" fmla="*/ 976 w 2439"/>
                  <a:gd name="T41" fmla="*/ 7 h 2007"/>
                  <a:gd name="T42" fmla="*/ 1025 w 2439"/>
                  <a:gd name="T43" fmla="*/ 14 h 2007"/>
                  <a:gd name="T44" fmla="*/ 1075 w 2439"/>
                  <a:gd name="T45" fmla="*/ 14 h 2007"/>
                  <a:gd name="T46" fmla="*/ 1124 w 2439"/>
                  <a:gd name="T47" fmla="*/ 21 h 2007"/>
                  <a:gd name="T48" fmla="*/ 1174 w 2439"/>
                  <a:gd name="T49" fmla="*/ 21 h 2007"/>
                  <a:gd name="T50" fmla="*/ 1223 w 2439"/>
                  <a:gd name="T51" fmla="*/ 28 h 2007"/>
                  <a:gd name="T52" fmla="*/ 1273 w 2439"/>
                  <a:gd name="T53" fmla="*/ 35 h 2007"/>
                  <a:gd name="T54" fmla="*/ 1315 w 2439"/>
                  <a:gd name="T55" fmla="*/ 49 h 2007"/>
                  <a:gd name="T56" fmla="*/ 1365 w 2439"/>
                  <a:gd name="T57" fmla="*/ 56 h 2007"/>
                  <a:gd name="T58" fmla="*/ 1414 w 2439"/>
                  <a:gd name="T59" fmla="*/ 71 h 2007"/>
                  <a:gd name="T60" fmla="*/ 1471 w 2439"/>
                  <a:gd name="T61" fmla="*/ 92 h 2007"/>
                  <a:gd name="T62" fmla="*/ 1520 w 2439"/>
                  <a:gd name="T63" fmla="*/ 113 h 2007"/>
                  <a:gd name="T64" fmla="*/ 1570 w 2439"/>
                  <a:gd name="T65" fmla="*/ 141 h 2007"/>
                  <a:gd name="T66" fmla="*/ 1619 w 2439"/>
                  <a:gd name="T67" fmla="*/ 169 h 2007"/>
                  <a:gd name="T68" fmla="*/ 1669 w 2439"/>
                  <a:gd name="T69" fmla="*/ 212 h 2007"/>
                  <a:gd name="T70" fmla="*/ 1718 w 2439"/>
                  <a:gd name="T71" fmla="*/ 254 h 2007"/>
                  <a:gd name="T72" fmla="*/ 1775 w 2439"/>
                  <a:gd name="T73" fmla="*/ 311 h 2007"/>
                  <a:gd name="T74" fmla="*/ 1824 w 2439"/>
                  <a:gd name="T75" fmla="*/ 381 h 2007"/>
                  <a:gd name="T76" fmla="*/ 1881 w 2439"/>
                  <a:gd name="T77" fmla="*/ 466 h 2007"/>
                  <a:gd name="T78" fmla="*/ 1930 w 2439"/>
                  <a:gd name="T79" fmla="*/ 558 h 2007"/>
                  <a:gd name="T80" fmla="*/ 1987 w 2439"/>
                  <a:gd name="T81" fmla="*/ 671 h 2007"/>
                  <a:gd name="T82" fmla="*/ 2043 w 2439"/>
                  <a:gd name="T83" fmla="*/ 805 h 2007"/>
                  <a:gd name="T84" fmla="*/ 2107 w 2439"/>
                  <a:gd name="T85" fmla="*/ 954 h 2007"/>
                  <a:gd name="T86" fmla="*/ 2163 w 2439"/>
                  <a:gd name="T87" fmla="*/ 1123 h 2007"/>
                  <a:gd name="T88" fmla="*/ 2227 w 2439"/>
                  <a:gd name="T89" fmla="*/ 1307 h 2007"/>
                  <a:gd name="T90" fmla="*/ 2291 w 2439"/>
                  <a:gd name="T91" fmla="*/ 1512 h 2007"/>
                  <a:gd name="T92" fmla="*/ 2354 w 2439"/>
                  <a:gd name="T93" fmla="*/ 1724 h 2007"/>
                  <a:gd name="T94" fmla="*/ 2425 w 2439"/>
                  <a:gd name="T95" fmla="*/ 1957 h 2007"/>
                  <a:gd name="T96" fmla="*/ 2439 w 2439"/>
                  <a:gd name="T97" fmla="*/ 2007 h 2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439" h="2007">
                    <a:moveTo>
                      <a:pt x="0" y="0"/>
                    </a:moveTo>
                    <a:lnTo>
                      <a:pt x="50" y="0"/>
                    </a:lnTo>
                    <a:lnTo>
                      <a:pt x="99" y="0"/>
                    </a:lnTo>
                    <a:lnTo>
                      <a:pt x="141" y="0"/>
                    </a:lnTo>
                    <a:lnTo>
                      <a:pt x="191" y="0"/>
                    </a:lnTo>
                    <a:lnTo>
                      <a:pt x="240" y="0"/>
                    </a:lnTo>
                    <a:lnTo>
                      <a:pt x="290" y="0"/>
                    </a:lnTo>
                    <a:lnTo>
                      <a:pt x="339" y="0"/>
                    </a:lnTo>
                    <a:lnTo>
                      <a:pt x="389" y="0"/>
                    </a:lnTo>
                    <a:lnTo>
                      <a:pt x="438" y="0"/>
                    </a:lnTo>
                    <a:lnTo>
                      <a:pt x="488" y="0"/>
                    </a:lnTo>
                    <a:lnTo>
                      <a:pt x="537" y="0"/>
                    </a:lnTo>
                    <a:lnTo>
                      <a:pt x="587" y="0"/>
                    </a:lnTo>
                    <a:lnTo>
                      <a:pt x="636" y="0"/>
                    </a:lnTo>
                    <a:lnTo>
                      <a:pt x="679" y="0"/>
                    </a:lnTo>
                    <a:lnTo>
                      <a:pt x="728" y="0"/>
                    </a:lnTo>
                    <a:lnTo>
                      <a:pt x="778" y="0"/>
                    </a:lnTo>
                    <a:lnTo>
                      <a:pt x="827" y="0"/>
                    </a:lnTo>
                    <a:lnTo>
                      <a:pt x="877" y="7"/>
                    </a:lnTo>
                    <a:lnTo>
                      <a:pt x="926" y="7"/>
                    </a:lnTo>
                    <a:lnTo>
                      <a:pt x="976" y="7"/>
                    </a:lnTo>
                    <a:lnTo>
                      <a:pt x="1025" y="14"/>
                    </a:lnTo>
                    <a:lnTo>
                      <a:pt x="1075" y="14"/>
                    </a:lnTo>
                    <a:lnTo>
                      <a:pt x="1124" y="21"/>
                    </a:lnTo>
                    <a:lnTo>
                      <a:pt x="1174" y="21"/>
                    </a:lnTo>
                    <a:lnTo>
                      <a:pt x="1223" y="28"/>
                    </a:lnTo>
                    <a:lnTo>
                      <a:pt x="1273" y="35"/>
                    </a:lnTo>
                    <a:lnTo>
                      <a:pt x="1315" y="49"/>
                    </a:lnTo>
                    <a:lnTo>
                      <a:pt x="1365" y="56"/>
                    </a:lnTo>
                    <a:lnTo>
                      <a:pt x="1414" y="71"/>
                    </a:lnTo>
                    <a:lnTo>
                      <a:pt x="1471" y="92"/>
                    </a:lnTo>
                    <a:lnTo>
                      <a:pt x="1520" y="113"/>
                    </a:lnTo>
                    <a:lnTo>
                      <a:pt x="1570" y="141"/>
                    </a:lnTo>
                    <a:lnTo>
                      <a:pt x="1619" y="169"/>
                    </a:lnTo>
                    <a:lnTo>
                      <a:pt x="1669" y="212"/>
                    </a:lnTo>
                    <a:lnTo>
                      <a:pt x="1718" y="254"/>
                    </a:lnTo>
                    <a:lnTo>
                      <a:pt x="1775" y="311"/>
                    </a:lnTo>
                    <a:lnTo>
                      <a:pt x="1824" y="381"/>
                    </a:lnTo>
                    <a:lnTo>
                      <a:pt x="1881" y="466"/>
                    </a:lnTo>
                    <a:lnTo>
                      <a:pt x="1930" y="558"/>
                    </a:lnTo>
                    <a:lnTo>
                      <a:pt x="1987" y="671"/>
                    </a:lnTo>
                    <a:lnTo>
                      <a:pt x="2043" y="805"/>
                    </a:lnTo>
                    <a:lnTo>
                      <a:pt x="2107" y="954"/>
                    </a:lnTo>
                    <a:lnTo>
                      <a:pt x="2163" y="1123"/>
                    </a:lnTo>
                    <a:lnTo>
                      <a:pt x="2227" y="1307"/>
                    </a:lnTo>
                    <a:lnTo>
                      <a:pt x="2291" y="1512"/>
                    </a:lnTo>
                    <a:lnTo>
                      <a:pt x="2354" y="1724"/>
                    </a:lnTo>
                    <a:lnTo>
                      <a:pt x="2425" y="1957"/>
                    </a:lnTo>
                    <a:lnTo>
                      <a:pt x="2439" y="2007"/>
                    </a:lnTo>
                  </a:path>
                </a:pathLst>
              </a:cu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Line 133"/>
              <p:cNvSpPr>
                <a:spLocks noChangeShapeType="1"/>
              </p:cNvSpPr>
              <p:nvPr/>
            </p:nvSpPr>
            <p:spPr bwMode="auto">
              <a:xfrm>
                <a:off x="3157" y="2408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Line 134"/>
              <p:cNvSpPr>
                <a:spLocks noChangeShapeType="1"/>
              </p:cNvSpPr>
              <p:nvPr/>
            </p:nvSpPr>
            <p:spPr bwMode="auto">
              <a:xfrm>
                <a:off x="3200" y="2366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Line 135"/>
              <p:cNvSpPr>
                <a:spLocks noChangeShapeType="1"/>
              </p:cNvSpPr>
              <p:nvPr/>
            </p:nvSpPr>
            <p:spPr bwMode="auto">
              <a:xfrm>
                <a:off x="3193" y="2500"/>
                <a:ext cx="84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Line 136"/>
              <p:cNvSpPr>
                <a:spLocks noChangeShapeType="1"/>
              </p:cNvSpPr>
              <p:nvPr/>
            </p:nvSpPr>
            <p:spPr bwMode="auto">
              <a:xfrm>
                <a:off x="3235" y="2458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Line 137"/>
              <p:cNvSpPr>
                <a:spLocks noChangeShapeType="1"/>
              </p:cNvSpPr>
              <p:nvPr/>
            </p:nvSpPr>
            <p:spPr bwMode="auto">
              <a:xfrm>
                <a:off x="3228" y="2585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Line 138"/>
              <p:cNvSpPr>
                <a:spLocks noChangeShapeType="1"/>
              </p:cNvSpPr>
              <p:nvPr/>
            </p:nvSpPr>
            <p:spPr bwMode="auto">
              <a:xfrm>
                <a:off x="3270" y="2543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Line 139"/>
              <p:cNvSpPr>
                <a:spLocks noChangeShapeType="1"/>
              </p:cNvSpPr>
              <p:nvPr/>
            </p:nvSpPr>
            <p:spPr bwMode="auto">
              <a:xfrm>
                <a:off x="3263" y="2677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Line 140"/>
              <p:cNvSpPr>
                <a:spLocks noChangeShapeType="1"/>
              </p:cNvSpPr>
              <p:nvPr/>
            </p:nvSpPr>
            <p:spPr bwMode="auto">
              <a:xfrm>
                <a:off x="3306" y="2635"/>
                <a:ext cx="0" cy="84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Line 141"/>
              <p:cNvSpPr>
                <a:spLocks noChangeShapeType="1"/>
              </p:cNvSpPr>
              <p:nvPr/>
            </p:nvSpPr>
            <p:spPr bwMode="auto">
              <a:xfrm>
                <a:off x="3306" y="2776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Line 142"/>
              <p:cNvSpPr>
                <a:spLocks noChangeShapeType="1"/>
              </p:cNvSpPr>
              <p:nvPr/>
            </p:nvSpPr>
            <p:spPr bwMode="auto">
              <a:xfrm>
                <a:off x="3348" y="2734"/>
                <a:ext cx="0" cy="84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Line 143"/>
              <p:cNvSpPr>
                <a:spLocks noChangeShapeType="1"/>
              </p:cNvSpPr>
              <p:nvPr/>
            </p:nvSpPr>
            <p:spPr bwMode="auto">
              <a:xfrm>
                <a:off x="3341" y="2868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Line 144"/>
              <p:cNvSpPr>
                <a:spLocks noChangeShapeType="1"/>
              </p:cNvSpPr>
              <p:nvPr/>
            </p:nvSpPr>
            <p:spPr bwMode="auto">
              <a:xfrm>
                <a:off x="3383" y="2825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Line 145"/>
              <p:cNvSpPr>
                <a:spLocks noChangeShapeType="1"/>
              </p:cNvSpPr>
              <p:nvPr/>
            </p:nvSpPr>
            <p:spPr bwMode="auto">
              <a:xfrm>
                <a:off x="3391" y="2967"/>
                <a:ext cx="84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Line 146"/>
              <p:cNvSpPr>
                <a:spLocks noChangeShapeType="1"/>
              </p:cNvSpPr>
              <p:nvPr/>
            </p:nvSpPr>
            <p:spPr bwMode="auto">
              <a:xfrm>
                <a:off x="3433" y="2924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Line 147"/>
              <p:cNvSpPr>
                <a:spLocks noChangeShapeType="1"/>
              </p:cNvSpPr>
              <p:nvPr/>
            </p:nvSpPr>
            <p:spPr bwMode="auto">
              <a:xfrm>
                <a:off x="3426" y="3044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Line 148"/>
              <p:cNvSpPr>
                <a:spLocks noChangeShapeType="1"/>
              </p:cNvSpPr>
              <p:nvPr/>
            </p:nvSpPr>
            <p:spPr bwMode="auto">
              <a:xfrm>
                <a:off x="3468" y="3002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Line 149"/>
              <p:cNvSpPr>
                <a:spLocks noChangeShapeType="1"/>
              </p:cNvSpPr>
              <p:nvPr/>
            </p:nvSpPr>
            <p:spPr bwMode="auto">
              <a:xfrm>
                <a:off x="3461" y="3129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Line 150"/>
              <p:cNvSpPr>
                <a:spLocks noChangeShapeType="1"/>
              </p:cNvSpPr>
              <p:nvPr/>
            </p:nvSpPr>
            <p:spPr bwMode="auto">
              <a:xfrm>
                <a:off x="3504" y="3087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Line 151"/>
              <p:cNvSpPr>
                <a:spLocks noChangeShapeType="1"/>
              </p:cNvSpPr>
              <p:nvPr/>
            </p:nvSpPr>
            <p:spPr bwMode="auto">
              <a:xfrm>
                <a:off x="2903" y="1822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Line 152"/>
              <p:cNvSpPr>
                <a:spLocks noChangeShapeType="1"/>
              </p:cNvSpPr>
              <p:nvPr/>
            </p:nvSpPr>
            <p:spPr bwMode="auto">
              <a:xfrm>
                <a:off x="2945" y="1780"/>
                <a:ext cx="0" cy="84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Line 153"/>
              <p:cNvSpPr>
                <a:spLocks noChangeShapeType="1"/>
              </p:cNvSpPr>
              <p:nvPr/>
            </p:nvSpPr>
            <p:spPr bwMode="auto">
              <a:xfrm>
                <a:off x="2938" y="1893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Line 154"/>
              <p:cNvSpPr>
                <a:spLocks noChangeShapeType="1"/>
              </p:cNvSpPr>
              <p:nvPr/>
            </p:nvSpPr>
            <p:spPr bwMode="auto">
              <a:xfrm>
                <a:off x="2980" y="1850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Line 155"/>
              <p:cNvSpPr>
                <a:spLocks noChangeShapeType="1"/>
              </p:cNvSpPr>
              <p:nvPr/>
            </p:nvSpPr>
            <p:spPr bwMode="auto">
              <a:xfrm>
                <a:off x="2973" y="1956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Line 156"/>
              <p:cNvSpPr>
                <a:spLocks noChangeShapeType="1"/>
              </p:cNvSpPr>
              <p:nvPr/>
            </p:nvSpPr>
            <p:spPr bwMode="auto">
              <a:xfrm>
                <a:off x="3016" y="1914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Line 157"/>
              <p:cNvSpPr>
                <a:spLocks noChangeShapeType="1"/>
              </p:cNvSpPr>
              <p:nvPr/>
            </p:nvSpPr>
            <p:spPr bwMode="auto">
              <a:xfrm>
                <a:off x="3009" y="2041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Line 158"/>
              <p:cNvSpPr>
                <a:spLocks noChangeShapeType="1"/>
              </p:cNvSpPr>
              <p:nvPr/>
            </p:nvSpPr>
            <p:spPr bwMode="auto">
              <a:xfrm>
                <a:off x="3051" y="1999"/>
                <a:ext cx="0" cy="84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Line 159"/>
              <p:cNvSpPr>
                <a:spLocks noChangeShapeType="1"/>
              </p:cNvSpPr>
              <p:nvPr/>
            </p:nvSpPr>
            <p:spPr bwMode="auto">
              <a:xfrm>
                <a:off x="3044" y="2140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Line 160"/>
              <p:cNvSpPr>
                <a:spLocks noChangeShapeType="1"/>
              </p:cNvSpPr>
              <p:nvPr/>
            </p:nvSpPr>
            <p:spPr bwMode="auto">
              <a:xfrm>
                <a:off x="3087" y="2098"/>
                <a:ext cx="0" cy="84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Line 161"/>
              <p:cNvSpPr>
                <a:spLocks noChangeShapeType="1"/>
              </p:cNvSpPr>
              <p:nvPr/>
            </p:nvSpPr>
            <p:spPr bwMode="auto">
              <a:xfrm>
                <a:off x="3087" y="2232"/>
                <a:ext cx="84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Line 162"/>
              <p:cNvSpPr>
                <a:spLocks noChangeShapeType="1"/>
              </p:cNvSpPr>
              <p:nvPr/>
            </p:nvSpPr>
            <p:spPr bwMode="auto">
              <a:xfrm>
                <a:off x="3129" y="2189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Line 163"/>
              <p:cNvSpPr>
                <a:spLocks noChangeShapeType="1"/>
              </p:cNvSpPr>
              <p:nvPr/>
            </p:nvSpPr>
            <p:spPr bwMode="auto">
              <a:xfrm>
                <a:off x="3129" y="2338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Line 164"/>
              <p:cNvSpPr>
                <a:spLocks noChangeShapeType="1"/>
              </p:cNvSpPr>
              <p:nvPr/>
            </p:nvSpPr>
            <p:spPr bwMode="auto">
              <a:xfrm>
                <a:off x="3171" y="2295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Line 165"/>
              <p:cNvSpPr>
                <a:spLocks noChangeShapeType="1"/>
              </p:cNvSpPr>
              <p:nvPr/>
            </p:nvSpPr>
            <p:spPr bwMode="auto">
              <a:xfrm>
                <a:off x="3164" y="2423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Line 166"/>
              <p:cNvSpPr>
                <a:spLocks noChangeShapeType="1"/>
              </p:cNvSpPr>
              <p:nvPr/>
            </p:nvSpPr>
            <p:spPr bwMode="auto">
              <a:xfrm>
                <a:off x="3207" y="2380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Line 167"/>
              <p:cNvSpPr>
                <a:spLocks noChangeShapeType="1"/>
              </p:cNvSpPr>
              <p:nvPr/>
            </p:nvSpPr>
            <p:spPr bwMode="auto">
              <a:xfrm>
                <a:off x="3207" y="2514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Line 168"/>
              <p:cNvSpPr>
                <a:spLocks noChangeShapeType="1"/>
              </p:cNvSpPr>
              <p:nvPr/>
            </p:nvSpPr>
            <p:spPr bwMode="auto">
              <a:xfrm>
                <a:off x="3249" y="2472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Line 169"/>
              <p:cNvSpPr>
                <a:spLocks noChangeShapeType="1"/>
              </p:cNvSpPr>
              <p:nvPr/>
            </p:nvSpPr>
            <p:spPr bwMode="auto">
              <a:xfrm>
                <a:off x="2620" y="1539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Line 170"/>
              <p:cNvSpPr>
                <a:spLocks noChangeShapeType="1"/>
              </p:cNvSpPr>
              <p:nvPr/>
            </p:nvSpPr>
            <p:spPr bwMode="auto">
              <a:xfrm>
                <a:off x="2662" y="1497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Line 171"/>
              <p:cNvSpPr>
                <a:spLocks noChangeShapeType="1"/>
              </p:cNvSpPr>
              <p:nvPr/>
            </p:nvSpPr>
            <p:spPr bwMode="auto">
              <a:xfrm>
                <a:off x="2662" y="1560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Line 172"/>
              <p:cNvSpPr>
                <a:spLocks noChangeShapeType="1"/>
              </p:cNvSpPr>
              <p:nvPr/>
            </p:nvSpPr>
            <p:spPr bwMode="auto">
              <a:xfrm>
                <a:off x="2705" y="1518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Line 173"/>
              <p:cNvSpPr>
                <a:spLocks noChangeShapeType="1"/>
              </p:cNvSpPr>
              <p:nvPr/>
            </p:nvSpPr>
            <p:spPr bwMode="auto">
              <a:xfrm>
                <a:off x="2691" y="1582"/>
                <a:ext cx="84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Line 174"/>
              <p:cNvSpPr>
                <a:spLocks noChangeShapeType="1"/>
              </p:cNvSpPr>
              <p:nvPr/>
            </p:nvSpPr>
            <p:spPr bwMode="auto">
              <a:xfrm>
                <a:off x="2733" y="1539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Line 175"/>
              <p:cNvSpPr>
                <a:spLocks noChangeShapeType="1"/>
              </p:cNvSpPr>
              <p:nvPr/>
            </p:nvSpPr>
            <p:spPr bwMode="auto">
              <a:xfrm>
                <a:off x="2726" y="1610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Line 176"/>
              <p:cNvSpPr>
                <a:spLocks noChangeShapeType="1"/>
              </p:cNvSpPr>
              <p:nvPr/>
            </p:nvSpPr>
            <p:spPr bwMode="auto">
              <a:xfrm>
                <a:off x="2768" y="1568"/>
                <a:ext cx="0" cy="84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Line 177"/>
              <p:cNvSpPr>
                <a:spLocks noChangeShapeType="1"/>
              </p:cNvSpPr>
              <p:nvPr/>
            </p:nvSpPr>
            <p:spPr bwMode="auto">
              <a:xfrm>
                <a:off x="2768" y="1652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Line 178"/>
              <p:cNvSpPr>
                <a:spLocks noChangeShapeType="1"/>
              </p:cNvSpPr>
              <p:nvPr/>
            </p:nvSpPr>
            <p:spPr bwMode="auto">
              <a:xfrm>
                <a:off x="2811" y="1610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Line 179"/>
              <p:cNvSpPr>
                <a:spLocks noChangeShapeType="1"/>
              </p:cNvSpPr>
              <p:nvPr/>
            </p:nvSpPr>
            <p:spPr bwMode="auto">
              <a:xfrm>
                <a:off x="2811" y="1695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Line 180"/>
              <p:cNvSpPr>
                <a:spLocks noChangeShapeType="1"/>
              </p:cNvSpPr>
              <p:nvPr/>
            </p:nvSpPr>
            <p:spPr bwMode="auto">
              <a:xfrm>
                <a:off x="2853" y="1652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Line 181"/>
              <p:cNvSpPr>
                <a:spLocks noChangeShapeType="1"/>
              </p:cNvSpPr>
              <p:nvPr/>
            </p:nvSpPr>
            <p:spPr bwMode="auto">
              <a:xfrm>
                <a:off x="2853" y="1751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Line 182"/>
              <p:cNvSpPr>
                <a:spLocks noChangeShapeType="1"/>
              </p:cNvSpPr>
              <p:nvPr/>
            </p:nvSpPr>
            <p:spPr bwMode="auto">
              <a:xfrm>
                <a:off x="2896" y="1709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Line 183"/>
              <p:cNvSpPr>
                <a:spLocks noChangeShapeType="1"/>
              </p:cNvSpPr>
              <p:nvPr/>
            </p:nvSpPr>
            <p:spPr bwMode="auto">
              <a:xfrm>
                <a:off x="2889" y="1801"/>
                <a:ext cx="84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Line 184"/>
              <p:cNvSpPr>
                <a:spLocks noChangeShapeType="1"/>
              </p:cNvSpPr>
              <p:nvPr/>
            </p:nvSpPr>
            <p:spPr bwMode="auto">
              <a:xfrm>
                <a:off x="2931" y="1758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Line 185"/>
              <p:cNvSpPr>
                <a:spLocks noChangeShapeType="1"/>
              </p:cNvSpPr>
              <p:nvPr/>
            </p:nvSpPr>
            <p:spPr bwMode="auto">
              <a:xfrm>
                <a:off x="2924" y="1864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Line 186"/>
              <p:cNvSpPr>
                <a:spLocks noChangeShapeType="1"/>
              </p:cNvSpPr>
              <p:nvPr/>
            </p:nvSpPr>
            <p:spPr bwMode="auto">
              <a:xfrm>
                <a:off x="2966" y="1822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Line 187"/>
              <p:cNvSpPr>
                <a:spLocks noChangeShapeType="1"/>
              </p:cNvSpPr>
              <p:nvPr/>
            </p:nvSpPr>
            <p:spPr bwMode="auto">
              <a:xfrm>
                <a:off x="2401" y="1476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Line 188"/>
              <p:cNvSpPr>
                <a:spLocks noChangeShapeType="1"/>
              </p:cNvSpPr>
              <p:nvPr/>
            </p:nvSpPr>
            <p:spPr bwMode="auto">
              <a:xfrm>
                <a:off x="2443" y="1433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Line 189"/>
              <p:cNvSpPr>
                <a:spLocks noChangeShapeType="1"/>
              </p:cNvSpPr>
              <p:nvPr/>
            </p:nvSpPr>
            <p:spPr bwMode="auto">
              <a:xfrm>
                <a:off x="2436" y="1483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Line 190"/>
              <p:cNvSpPr>
                <a:spLocks noChangeShapeType="1"/>
              </p:cNvSpPr>
              <p:nvPr/>
            </p:nvSpPr>
            <p:spPr bwMode="auto">
              <a:xfrm>
                <a:off x="2479" y="1440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Line 191"/>
              <p:cNvSpPr>
                <a:spLocks noChangeShapeType="1"/>
              </p:cNvSpPr>
              <p:nvPr/>
            </p:nvSpPr>
            <p:spPr bwMode="auto">
              <a:xfrm>
                <a:off x="2471" y="1490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Line 192"/>
              <p:cNvSpPr>
                <a:spLocks noChangeShapeType="1"/>
              </p:cNvSpPr>
              <p:nvPr/>
            </p:nvSpPr>
            <p:spPr bwMode="auto">
              <a:xfrm>
                <a:off x="2514" y="1447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Line 193"/>
              <p:cNvSpPr>
                <a:spLocks noChangeShapeType="1"/>
              </p:cNvSpPr>
              <p:nvPr/>
            </p:nvSpPr>
            <p:spPr bwMode="auto">
              <a:xfrm>
                <a:off x="2507" y="1504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Line 194"/>
              <p:cNvSpPr>
                <a:spLocks noChangeShapeType="1"/>
              </p:cNvSpPr>
              <p:nvPr/>
            </p:nvSpPr>
            <p:spPr bwMode="auto">
              <a:xfrm>
                <a:off x="2549" y="1462"/>
                <a:ext cx="0" cy="84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Line 195"/>
              <p:cNvSpPr>
                <a:spLocks noChangeShapeType="1"/>
              </p:cNvSpPr>
              <p:nvPr/>
            </p:nvSpPr>
            <p:spPr bwMode="auto">
              <a:xfrm>
                <a:off x="2549" y="1518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Line 196"/>
              <p:cNvSpPr>
                <a:spLocks noChangeShapeType="1"/>
              </p:cNvSpPr>
              <p:nvPr/>
            </p:nvSpPr>
            <p:spPr bwMode="auto">
              <a:xfrm>
                <a:off x="2592" y="1476"/>
                <a:ext cx="0" cy="84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Line 197"/>
              <p:cNvSpPr>
                <a:spLocks noChangeShapeType="1"/>
              </p:cNvSpPr>
              <p:nvPr/>
            </p:nvSpPr>
            <p:spPr bwMode="auto">
              <a:xfrm>
                <a:off x="2585" y="1532"/>
                <a:ext cx="84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Line 198"/>
              <p:cNvSpPr>
                <a:spLocks noChangeShapeType="1"/>
              </p:cNvSpPr>
              <p:nvPr/>
            </p:nvSpPr>
            <p:spPr bwMode="auto">
              <a:xfrm>
                <a:off x="2627" y="1490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Line 199"/>
              <p:cNvSpPr>
                <a:spLocks noChangeShapeType="1"/>
              </p:cNvSpPr>
              <p:nvPr/>
            </p:nvSpPr>
            <p:spPr bwMode="auto">
              <a:xfrm>
                <a:off x="2627" y="1546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Line 200"/>
              <p:cNvSpPr>
                <a:spLocks noChangeShapeType="1"/>
              </p:cNvSpPr>
              <p:nvPr/>
            </p:nvSpPr>
            <p:spPr bwMode="auto">
              <a:xfrm>
                <a:off x="2669" y="1504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Line 201"/>
              <p:cNvSpPr>
                <a:spLocks noChangeShapeType="1"/>
              </p:cNvSpPr>
              <p:nvPr/>
            </p:nvSpPr>
            <p:spPr bwMode="auto">
              <a:xfrm>
                <a:off x="2669" y="1560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Line 202"/>
              <p:cNvSpPr>
                <a:spLocks noChangeShapeType="1"/>
              </p:cNvSpPr>
              <p:nvPr/>
            </p:nvSpPr>
            <p:spPr bwMode="auto">
              <a:xfrm>
                <a:off x="2712" y="1518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Line 203"/>
              <p:cNvSpPr>
                <a:spLocks noChangeShapeType="1"/>
              </p:cNvSpPr>
              <p:nvPr/>
            </p:nvSpPr>
            <p:spPr bwMode="auto">
              <a:xfrm>
                <a:off x="2705" y="1582"/>
                <a:ext cx="85" cy="0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Line 204"/>
              <p:cNvSpPr>
                <a:spLocks noChangeShapeType="1"/>
              </p:cNvSpPr>
              <p:nvPr/>
            </p:nvSpPr>
            <p:spPr bwMode="auto">
              <a:xfrm>
                <a:off x="2747" y="1539"/>
                <a:ext cx="0" cy="85"/>
              </a:xfrm>
              <a:prstGeom prst="line">
                <a:avLst/>
              </a:prstGeom>
              <a:noFill/>
              <a:ln w="21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067944" y="2132856"/>
              <a:ext cx="1136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 min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Anneal</a:t>
              </a:r>
              <a:endPara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323331" y="4510861"/>
              <a:ext cx="1808508" cy="646331"/>
              <a:chOff x="1816561" y="4149080"/>
              <a:chExt cx="1808508" cy="646331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816561" y="4149080"/>
                <a:ext cx="1808508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l" rtl="0"/>
                <a:r>
                  <a:rPr lang="en-US" dirty="0"/>
                  <a:t> </a:t>
                </a:r>
                <a:r>
                  <a:rPr lang="en-US" dirty="0" smtClean="0"/>
                  <a:t>  ,     - </a:t>
                </a:r>
                <a:r>
                  <a:rPr lang="en-US" sz="1400" dirty="0" smtClean="0"/>
                  <a:t>Experiment</a:t>
                </a:r>
              </a:p>
              <a:p>
                <a:pPr algn="l" rtl="0"/>
                <a:r>
                  <a:rPr lang="en-US" dirty="0" smtClean="0"/>
                  <a:t>    ,    - </a:t>
                </a:r>
                <a:r>
                  <a:rPr lang="en-US" sz="1400" dirty="0"/>
                  <a:t>M</a:t>
                </a:r>
                <a:r>
                  <a:rPr lang="en-US" sz="1400" dirty="0" smtClean="0"/>
                  <a:t>odel</a:t>
                </a:r>
                <a:endParaRPr lang="en-GB" sz="1400" dirty="0"/>
              </a:p>
            </p:txBody>
          </p:sp>
          <p:sp>
            <p:nvSpPr>
              <p:cNvPr id="5" name="Plus 4"/>
              <p:cNvSpPr/>
              <p:nvPr/>
            </p:nvSpPr>
            <p:spPr>
              <a:xfrm>
                <a:off x="1909782" y="4255371"/>
                <a:ext cx="180000" cy="180000"/>
              </a:xfrm>
              <a:prstGeom prst="mathPlus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1949268" y="4653136"/>
                <a:ext cx="15336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8" name="Line 206"/>
            <p:cNvSpPr>
              <a:spLocks noChangeShapeType="1"/>
            </p:cNvSpPr>
            <p:nvPr/>
          </p:nvSpPr>
          <p:spPr bwMode="auto">
            <a:xfrm>
              <a:off x="2725365" y="2274888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07"/>
            <p:cNvSpPr>
              <a:spLocks noChangeShapeType="1"/>
            </p:cNvSpPr>
            <p:nvPr/>
          </p:nvSpPr>
          <p:spPr bwMode="auto">
            <a:xfrm>
              <a:off x="2792040" y="2208213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08"/>
            <p:cNvSpPr>
              <a:spLocks noChangeShapeType="1"/>
            </p:cNvSpPr>
            <p:nvPr/>
          </p:nvSpPr>
          <p:spPr bwMode="auto">
            <a:xfrm>
              <a:off x="2780928" y="2274888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09"/>
            <p:cNvSpPr>
              <a:spLocks noChangeShapeType="1"/>
            </p:cNvSpPr>
            <p:nvPr/>
          </p:nvSpPr>
          <p:spPr bwMode="auto">
            <a:xfrm>
              <a:off x="2849190" y="2208213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10"/>
            <p:cNvSpPr>
              <a:spLocks noChangeShapeType="1"/>
            </p:cNvSpPr>
            <p:nvPr/>
          </p:nvSpPr>
          <p:spPr bwMode="auto">
            <a:xfrm>
              <a:off x="2838078" y="2286001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11"/>
            <p:cNvSpPr>
              <a:spLocks noChangeShapeType="1"/>
            </p:cNvSpPr>
            <p:nvPr/>
          </p:nvSpPr>
          <p:spPr bwMode="auto">
            <a:xfrm>
              <a:off x="2904753" y="2219326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12"/>
            <p:cNvSpPr>
              <a:spLocks noChangeShapeType="1"/>
            </p:cNvSpPr>
            <p:nvPr/>
          </p:nvSpPr>
          <p:spPr bwMode="auto">
            <a:xfrm>
              <a:off x="2893640" y="2297113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13"/>
            <p:cNvSpPr>
              <a:spLocks noChangeShapeType="1"/>
            </p:cNvSpPr>
            <p:nvPr/>
          </p:nvSpPr>
          <p:spPr bwMode="auto">
            <a:xfrm>
              <a:off x="2961903" y="2230438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14"/>
            <p:cNvSpPr>
              <a:spLocks noChangeShapeType="1"/>
            </p:cNvSpPr>
            <p:nvPr/>
          </p:nvSpPr>
          <p:spPr bwMode="auto">
            <a:xfrm>
              <a:off x="2949203" y="2308226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15"/>
            <p:cNvSpPr>
              <a:spLocks noChangeShapeType="1"/>
            </p:cNvSpPr>
            <p:nvPr/>
          </p:nvSpPr>
          <p:spPr bwMode="auto">
            <a:xfrm>
              <a:off x="3017465" y="224155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16"/>
            <p:cNvSpPr>
              <a:spLocks noChangeShapeType="1"/>
            </p:cNvSpPr>
            <p:nvPr/>
          </p:nvSpPr>
          <p:spPr bwMode="auto">
            <a:xfrm>
              <a:off x="3017465" y="2308226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17"/>
            <p:cNvSpPr>
              <a:spLocks noChangeShapeType="1"/>
            </p:cNvSpPr>
            <p:nvPr/>
          </p:nvSpPr>
          <p:spPr bwMode="auto">
            <a:xfrm>
              <a:off x="3084140" y="224155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18"/>
            <p:cNvSpPr>
              <a:spLocks noChangeShapeType="1"/>
            </p:cNvSpPr>
            <p:nvPr/>
          </p:nvSpPr>
          <p:spPr bwMode="auto">
            <a:xfrm>
              <a:off x="3084140" y="2308226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19"/>
            <p:cNvSpPr>
              <a:spLocks noChangeShapeType="1"/>
            </p:cNvSpPr>
            <p:nvPr/>
          </p:nvSpPr>
          <p:spPr bwMode="auto">
            <a:xfrm>
              <a:off x="3152403" y="224155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20"/>
            <p:cNvSpPr>
              <a:spLocks noChangeShapeType="1"/>
            </p:cNvSpPr>
            <p:nvPr/>
          </p:nvSpPr>
          <p:spPr bwMode="auto">
            <a:xfrm>
              <a:off x="3141290" y="2308226"/>
              <a:ext cx="133350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221"/>
            <p:cNvSpPr>
              <a:spLocks noChangeShapeType="1"/>
            </p:cNvSpPr>
            <p:nvPr/>
          </p:nvSpPr>
          <p:spPr bwMode="auto">
            <a:xfrm>
              <a:off x="3207965" y="224155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222"/>
            <p:cNvSpPr>
              <a:spLocks noChangeShapeType="1"/>
            </p:cNvSpPr>
            <p:nvPr/>
          </p:nvSpPr>
          <p:spPr bwMode="auto">
            <a:xfrm>
              <a:off x="3207965" y="2320926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223"/>
            <p:cNvSpPr>
              <a:spLocks noChangeShapeType="1"/>
            </p:cNvSpPr>
            <p:nvPr/>
          </p:nvSpPr>
          <p:spPr bwMode="auto">
            <a:xfrm>
              <a:off x="3274640" y="2252663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224"/>
            <p:cNvSpPr>
              <a:spLocks noChangeShapeType="1"/>
            </p:cNvSpPr>
            <p:nvPr/>
          </p:nvSpPr>
          <p:spPr bwMode="auto">
            <a:xfrm>
              <a:off x="2276103" y="2185988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225"/>
            <p:cNvSpPr>
              <a:spLocks noChangeShapeType="1"/>
            </p:cNvSpPr>
            <p:nvPr/>
          </p:nvSpPr>
          <p:spPr bwMode="auto">
            <a:xfrm>
              <a:off x="2344365" y="2117726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226"/>
            <p:cNvSpPr>
              <a:spLocks noChangeShapeType="1"/>
            </p:cNvSpPr>
            <p:nvPr/>
          </p:nvSpPr>
          <p:spPr bwMode="auto">
            <a:xfrm>
              <a:off x="2344365" y="2197101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227"/>
            <p:cNvSpPr>
              <a:spLocks noChangeShapeType="1"/>
            </p:cNvSpPr>
            <p:nvPr/>
          </p:nvSpPr>
          <p:spPr bwMode="auto">
            <a:xfrm>
              <a:off x="2411040" y="2128838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228"/>
            <p:cNvSpPr>
              <a:spLocks noChangeShapeType="1"/>
            </p:cNvSpPr>
            <p:nvPr/>
          </p:nvSpPr>
          <p:spPr bwMode="auto">
            <a:xfrm>
              <a:off x="2388815" y="2208213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229"/>
            <p:cNvSpPr>
              <a:spLocks noChangeShapeType="1"/>
            </p:cNvSpPr>
            <p:nvPr/>
          </p:nvSpPr>
          <p:spPr bwMode="auto">
            <a:xfrm>
              <a:off x="2455490" y="213995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230"/>
            <p:cNvSpPr>
              <a:spLocks noChangeShapeType="1"/>
            </p:cNvSpPr>
            <p:nvPr/>
          </p:nvSpPr>
          <p:spPr bwMode="auto">
            <a:xfrm>
              <a:off x="2455490" y="2230438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231"/>
            <p:cNvSpPr>
              <a:spLocks noChangeShapeType="1"/>
            </p:cNvSpPr>
            <p:nvPr/>
          </p:nvSpPr>
          <p:spPr bwMode="auto">
            <a:xfrm>
              <a:off x="2523753" y="2163763"/>
              <a:ext cx="0" cy="13335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32"/>
            <p:cNvSpPr>
              <a:spLocks noChangeShapeType="1"/>
            </p:cNvSpPr>
            <p:nvPr/>
          </p:nvSpPr>
          <p:spPr bwMode="auto">
            <a:xfrm>
              <a:off x="2512640" y="2241551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33"/>
            <p:cNvSpPr>
              <a:spLocks noChangeShapeType="1"/>
            </p:cNvSpPr>
            <p:nvPr/>
          </p:nvSpPr>
          <p:spPr bwMode="auto">
            <a:xfrm>
              <a:off x="2579315" y="2174876"/>
              <a:ext cx="0" cy="13335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234"/>
            <p:cNvSpPr>
              <a:spLocks noChangeShapeType="1"/>
            </p:cNvSpPr>
            <p:nvPr/>
          </p:nvSpPr>
          <p:spPr bwMode="auto">
            <a:xfrm>
              <a:off x="2579315" y="2252663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235"/>
            <p:cNvSpPr>
              <a:spLocks noChangeShapeType="1"/>
            </p:cNvSpPr>
            <p:nvPr/>
          </p:nvSpPr>
          <p:spPr bwMode="auto">
            <a:xfrm>
              <a:off x="2647578" y="2185988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36"/>
            <p:cNvSpPr>
              <a:spLocks noChangeShapeType="1"/>
            </p:cNvSpPr>
            <p:nvPr/>
          </p:nvSpPr>
          <p:spPr bwMode="auto">
            <a:xfrm>
              <a:off x="2647578" y="2263776"/>
              <a:ext cx="133350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237"/>
            <p:cNvSpPr>
              <a:spLocks noChangeShapeType="1"/>
            </p:cNvSpPr>
            <p:nvPr/>
          </p:nvSpPr>
          <p:spPr bwMode="auto">
            <a:xfrm>
              <a:off x="2714253" y="219710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238"/>
            <p:cNvSpPr>
              <a:spLocks noChangeShapeType="1"/>
            </p:cNvSpPr>
            <p:nvPr/>
          </p:nvSpPr>
          <p:spPr bwMode="auto">
            <a:xfrm>
              <a:off x="2703140" y="2274888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64" name="Line 239"/>
            <p:cNvSpPr>
              <a:spLocks noChangeShapeType="1"/>
            </p:cNvSpPr>
            <p:nvPr/>
          </p:nvSpPr>
          <p:spPr bwMode="auto">
            <a:xfrm>
              <a:off x="2769815" y="2208213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65" name="Line 240"/>
            <p:cNvSpPr>
              <a:spLocks noChangeShapeType="1"/>
            </p:cNvSpPr>
            <p:nvPr/>
          </p:nvSpPr>
          <p:spPr bwMode="auto">
            <a:xfrm>
              <a:off x="2769815" y="2274888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66" name="Line 241"/>
            <p:cNvSpPr>
              <a:spLocks noChangeShapeType="1"/>
            </p:cNvSpPr>
            <p:nvPr/>
          </p:nvSpPr>
          <p:spPr bwMode="auto">
            <a:xfrm>
              <a:off x="2838078" y="2208213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67" name="Line 242"/>
            <p:cNvSpPr>
              <a:spLocks noChangeShapeType="1"/>
            </p:cNvSpPr>
            <p:nvPr/>
          </p:nvSpPr>
          <p:spPr bwMode="auto">
            <a:xfrm>
              <a:off x="1850653" y="2208213"/>
              <a:ext cx="133350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68" name="Line 243"/>
            <p:cNvSpPr>
              <a:spLocks noChangeShapeType="1"/>
            </p:cNvSpPr>
            <p:nvPr/>
          </p:nvSpPr>
          <p:spPr bwMode="auto">
            <a:xfrm>
              <a:off x="1917328" y="213995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69" name="Line 244"/>
            <p:cNvSpPr>
              <a:spLocks noChangeShapeType="1"/>
            </p:cNvSpPr>
            <p:nvPr/>
          </p:nvSpPr>
          <p:spPr bwMode="auto">
            <a:xfrm>
              <a:off x="1906215" y="2185988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0" name="Line 245"/>
            <p:cNvSpPr>
              <a:spLocks noChangeShapeType="1"/>
            </p:cNvSpPr>
            <p:nvPr/>
          </p:nvSpPr>
          <p:spPr bwMode="auto">
            <a:xfrm>
              <a:off x="1972890" y="2117726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1" name="Line 246"/>
            <p:cNvSpPr>
              <a:spLocks noChangeShapeType="1"/>
            </p:cNvSpPr>
            <p:nvPr/>
          </p:nvSpPr>
          <p:spPr bwMode="auto">
            <a:xfrm>
              <a:off x="1950665" y="2197101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2" name="Line 247"/>
            <p:cNvSpPr>
              <a:spLocks noChangeShapeType="1"/>
            </p:cNvSpPr>
            <p:nvPr/>
          </p:nvSpPr>
          <p:spPr bwMode="auto">
            <a:xfrm>
              <a:off x="2018928" y="2128838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3" name="Line 248"/>
            <p:cNvSpPr>
              <a:spLocks noChangeShapeType="1"/>
            </p:cNvSpPr>
            <p:nvPr/>
          </p:nvSpPr>
          <p:spPr bwMode="auto">
            <a:xfrm>
              <a:off x="2018928" y="2197101"/>
              <a:ext cx="133350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4" name="Line 249"/>
            <p:cNvSpPr>
              <a:spLocks noChangeShapeType="1"/>
            </p:cNvSpPr>
            <p:nvPr/>
          </p:nvSpPr>
          <p:spPr bwMode="auto">
            <a:xfrm>
              <a:off x="2085603" y="2128838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5" name="Line 250"/>
            <p:cNvSpPr>
              <a:spLocks noChangeShapeType="1"/>
            </p:cNvSpPr>
            <p:nvPr/>
          </p:nvSpPr>
          <p:spPr bwMode="auto">
            <a:xfrm>
              <a:off x="2074490" y="2197101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6" name="Line 251"/>
            <p:cNvSpPr>
              <a:spLocks noChangeShapeType="1"/>
            </p:cNvSpPr>
            <p:nvPr/>
          </p:nvSpPr>
          <p:spPr bwMode="auto">
            <a:xfrm>
              <a:off x="2141165" y="2128838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7" name="Line 252"/>
            <p:cNvSpPr>
              <a:spLocks noChangeShapeType="1"/>
            </p:cNvSpPr>
            <p:nvPr/>
          </p:nvSpPr>
          <p:spPr bwMode="auto">
            <a:xfrm>
              <a:off x="2141165" y="2185988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253"/>
            <p:cNvSpPr>
              <a:spLocks noChangeShapeType="1"/>
            </p:cNvSpPr>
            <p:nvPr/>
          </p:nvSpPr>
          <p:spPr bwMode="auto">
            <a:xfrm>
              <a:off x="2209428" y="2117726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Line 254"/>
            <p:cNvSpPr>
              <a:spLocks noChangeShapeType="1"/>
            </p:cNvSpPr>
            <p:nvPr/>
          </p:nvSpPr>
          <p:spPr bwMode="auto">
            <a:xfrm>
              <a:off x="2209428" y="2174876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Line 255"/>
            <p:cNvSpPr>
              <a:spLocks noChangeShapeType="1"/>
            </p:cNvSpPr>
            <p:nvPr/>
          </p:nvSpPr>
          <p:spPr bwMode="auto">
            <a:xfrm>
              <a:off x="2276103" y="2106613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2" name="Line 256"/>
            <p:cNvSpPr>
              <a:spLocks noChangeShapeType="1"/>
            </p:cNvSpPr>
            <p:nvPr/>
          </p:nvSpPr>
          <p:spPr bwMode="auto">
            <a:xfrm>
              <a:off x="2264990" y="2163763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Line 257"/>
            <p:cNvSpPr>
              <a:spLocks noChangeShapeType="1"/>
            </p:cNvSpPr>
            <p:nvPr/>
          </p:nvSpPr>
          <p:spPr bwMode="auto">
            <a:xfrm>
              <a:off x="2333253" y="209550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4" name="Line 258"/>
            <p:cNvSpPr>
              <a:spLocks noChangeShapeType="1"/>
            </p:cNvSpPr>
            <p:nvPr/>
          </p:nvSpPr>
          <p:spPr bwMode="auto">
            <a:xfrm>
              <a:off x="2333253" y="2163763"/>
              <a:ext cx="133350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Line 259"/>
            <p:cNvSpPr>
              <a:spLocks noChangeShapeType="1"/>
            </p:cNvSpPr>
            <p:nvPr/>
          </p:nvSpPr>
          <p:spPr bwMode="auto">
            <a:xfrm>
              <a:off x="2399928" y="209550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6" name="Line 260"/>
            <p:cNvSpPr>
              <a:spLocks noChangeShapeType="1"/>
            </p:cNvSpPr>
            <p:nvPr/>
          </p:nvSpPr>
          <p:spPr bwMode="auto">
            <a:xfrm>
              <a:off x="1456953" y="2230438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7" name="Line 261"/>
            <p:cNvSpPr>
              <a:spLocks noChangeShapeType="1"/>
            </p:cNvSpPr>
            <p:nvPr/>
          </p:nvSpPr>
          <p:spPr bwMode="auto">
            <a:xfrm>
              <a:off x="1525215" y="2163763"/>
              <a:ext cx="0" cy="13335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8" name="Line 262"/>
            <p:cNvSpPr>
              <a:spLocks noChangeShapeType="1"/>
            </p:cNvSpPr>
            <p:nvPr/>
          </p:nvSpPr>
          <p:spPr bwMode="auto">
            <a:xfrm>
              <a:off x="1514103" y="2219326"/>
              <a:ext cx="133350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9" name="Line 263"/>
            <p:cNvSpPr>
              <a:spLocks noChangeShapeType="1"/>
            </p:cNvSpPr>
            <p:nvPr/>
          </p:nvSpPr>
          <p:spPr bwMode="auto">
            <a:xfrm>
              <a:off x="1580778" y="2152651"/>
              <a:ext cx="0" cy="13335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0" name="Line 264"/>
            <p:cNvSpPr>
              <a:spLocks noChangeShapeType="1"/>
            </p:cNvSpPr>
            <p:nvPr/>
          </p:nvSpPr>
          <p:spPr bwMode="auto">
            <a:xfrm>
              <a:off x="1558553" y="2219326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1" name="Line 265"/>
            <p:cNvSpPr>
              <a:spLocks noChangeShapeType="1"/>
            </p:cNvSpPr>
            <p:nvPr/>
          </p:nvSpPr>
          <p:spPr bwMode="auto">
            <a:xfrm>
              <a:off x="1625228" y="2152651"/>
              <a:ext cx="0" cy="13335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2" name="Line 266"/>
            <p:cNvSpPr>
              <a:spLocks noChangeShapeType="1"/>
            </p:cNvSpPr>
            <p:nvPr/>
          </p:nvSpPr>
          <p:spPr bwMode="auto">
            <a:xfrm>
              <a:off x="1625228" y="2230438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3" name="Line 267"/>
            <p:cNvSpPr>
              <a:spLocks noChangeShapeType="1"/>
            </p:cNvSpPr>
            <p:nvPr/>
          </p:nvSpPr>
          <p:spPr bwMode="auto">
            <a:xfrm>
              <a:off x="1693490" y="2163763"/>
              <a:ext cx="0" cy="13335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4" name="Line 268"/>
            <p:cNvSpPr>
              <a:spLocks noChangeShapeType="1"/>
            </p:cNvSpPr>
            <p:nvPr/>
          </p:nvSpPr>
          <p:spPr bwMode="auto">
            <a:xfrm>
              <a:off x="1682378" y="2208213"/>
              <a:ext cx="133350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5" name="Line 269"/>
            <p:cNvSpPr>
              <a:spLocks noChangeShapeType="1"/>
            </p:cNvSpPr>
            <p:nvPr/>
          </p:nvSpPr>
          <p:spPr bwMode="auto">
            <a:xfrm>
              <a:off x="1749053" y="213995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6" name="Line 270"/>
            <p:cNvSpPr>
              <a:spLocks noChangeShapeType="1"/>
            </p:cNvSpPr>
            <p:nvPr/>
          </p:nvSpPr>
          <p:spPr bwMode="auto">
            <a:xfrm>
              <a:off x="1749053" y="2208213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7" name="Line 271"/>
            <p:cNvSpPr>
              <a:spLocks noChangeShapeType="1"/>
            </p:cNvSpPr>
            <p:nvPr/>
          </p:nvSpPr>
          <p:spPr bwMode="auto">
            <a:xfrm>
              <a:off x="1815728" y="213995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8" name="Line 272"/>
            <p:cNvSpPr>
              <a:spLocks noChangeShapeType="1"/>
            </p:cNvSpPr>
            <p:nvPr/>
          </p:nvSpPr>
          <p:spPr bwMode="auto">
            <a:xfrm>
              <a:off x="1815728" y="2208213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9" name="Line 273"/>
            <p:cNvSpPr>
              <a:spLocks noChangeShapeType="1"/>
            </p:cNvSpPr>
            <p:nvPr/>
          </p:nvSpPr>
          <p:spPr bwMode="auto">
            <a:xfrm>
              <a:off x="1883990" y="2139951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0" name="Line 274"/>
            <p:cNvSpPr>
              <a:spLocks noChangeShapeType="1"/>
            </p:cNvSpPr>
            <p:nvPr/>
          </p:nvSpPr>
          <p:spPr bwMode="auto">
            <a:xfrm>
              <a:off x="1872878" y="2174876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1" name="Line 275"/>
            <p:cNvSpPr>
              <a:spLocks noChangeShapeType="1"/>
            </p:cNvSpPr>
            <p:nvPr/>
          </p:nvSpPr>
          <p:spPr bwMode="auto">
            <a:xfrm>
              <a:off x="1939553" y="2106613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2" name="Line 276"/>
            <p:cNvSpPr>
              <a:spLocks noChangeShapeType="1"/>
            </p:cNvSpPr>
            <p:nvPr/>
          </p:nvSpPr>
          <p:spPr bwMode="auto">
            <a:xfrm>
              <a:off x="1939553" y="2185988"/>
              <a:ext cx="134938" cy="0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3" name="Line 277"/>
            <p:cNvSpPr>
              <a:spLocks noChangeShapeType="1"/>
            </p:cNvSpPr>
            <p:nvPr/>
          </p:nvSpPr>
          <p:spPr bwMode="auto">
            <a:xfrm>
              <a:off x="2007815" y="2117726"/>
              <a:ext cx="0" cy="134938"/>
            </a:xfrm>
            <a:prstGeom prst="line">
              <a:avLst/>
            </a:prstGeom>
            <a:noFill/>
            <a:ln w="21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49" name="Rectangle 323"/>
            <p:cNvSpPr>
              <a:spLocks noChangeArrowheads="1"/>
            </p:cNvSpPr>
            <p:nvPr/>
          </p:nvSpPr>
          <p:spPr bwMode="auto">
            <a:xfrm>
              <a:off x="2298328" y="2208213"/>
              <a:ext cx="90488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50" name="Rectangle 324"/>
            <p:cNvSpPr>
              <a:spLocks noChangeArrowheads="1"/>
            </p:cNvSpPr>
            <p:nvPr/>
          </p:nvSpPr>
          <p:spPr bwMode="auto">
            <a:xfrm>
              <a:off x="2366590" y="2219326"/>
              <a:ext cx="88900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51" name="Rectangle 325"/>
            <p:cNvSpPr>
              <a:spLocks noChangeArrowheads="1"/>
            </p:cNvSpPr>
            <p:nvPr/>
          </p:nvSpPr>
          <p:spPr bwMode="auto">
            <a:xfrm>
              <a:off x="2411040" y="2230438"/>
              <a:ext cx="90488" cy="90488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52" name="Rectangle 326"/>
            <p:cNvSpPr>
              <a:spLocks noChangeArrowheads="1"/>
            </p:cNvSpPr>
            <p:nvPr/>
          </p:nvSpPr>
          <p:spPr bwMode="auto">
            <a:xfrm>
              <a:off x="2479303" y="2252663"/>
              <a:ext cx="88900" cy="90488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58" name="Rectangle 332"/>
            <p:cNvSpPr>
              <a:spLocks noChangeArrowheads="1"/>
            </p:cNvSpPr>
            <p:nvPr/>
          </p:nvSpPr>
          <p:spPr bwMode="auto">
            <a:xfrm>
              <a:off x="1872878" y="2152651"/>
              <a:ext cx="88900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59" name="Rectangle 333"/>
            <p:cNvSpPr>
              <a:spLocks noChangeArrowheads="1"/>
            </p:cNvSpPr>
            <p:nvPr/>
          </p:nvSpPr>
          <p:spPr bwMode="auto">
            <a:xfrm>
              <a:off x="1928440" y="2139951"/>
              <a:ext cx="90488" cy="90488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60" name="Rectangle 334"/>
            <p:cNvSpPr>
              <a:spLocks noChangeArrowheads="1"/>
            </p:cNvSpPr>
            <p:nvPr/>
          </p:nvSpPr>
          <p:spPr bwMode="auto">
            <a:xfrm>
              <a:off x="1972890" y="2139951"/>
              <a:ext cx="90488" cy="90488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61" name="Rectangle 335"/>
            <p:cNvSpPr>
              <a:spLocks noChangeArrowheads="1"/>
            </p:cNvSpPr>
            <p:nvPr/>
          </p:nvSpPr>
          <p:spPr bwMode="auto">
            <a:xfrm>
              <a:off x="2041153" y="2163763"/>
              <a:ext cx="88900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62" name="Rectangle 336"/>
            <p:cNvSpPr>
              <a:spLocks noChangeArrowheads="1"/>
            </p:cNvSpPr>
            <p:nvPr/>
          </p:nvSpPr>
          <p:spPr bwMode="auto">
            <a:xfrm>
              <a:off x="2096715" y="2163763"/>
              <a:ext cx="90488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63" name="Rectangle 337"/>
            <p:cNvSpPr>
              <a:spLocks noChangeArrowheads="1"/>
            </p:cNvSpPr>
            <p:nvPr/>
          </p:nvSpPr>
          <p:spPr bwMode="auto">
            <a:xfrm>
              <a:off x="2164978" y="2174876"/>
              <a:ext cx="88900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64" name="Rectangle 338"/>
            <p:cNvSpPr>
              <a:spLocks noChangeArrowheads="1"/>
            </p:cNvSpPr>
            <p:nvPr/>
          </p:nvSpPr>
          <p:spPr bwMode="auto">
            <a:xfrm>
              <a:off x="2231653" y="2185988"/>
              <a:ext cx="90488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65" name="Rectangle 339"/>
            <p:cNvSpPr>
              <a:spLocks noChangeArrowheads="1"/>
            </p:cNvSpPr>
            <p:nvPr/>
          </p:nvSpPr>
          <p:spPr bwMode="auto">
            <a:xfrm>
              <a:off x="2287215" y="2185988"/>
              <a:ext cx="90488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66" name="Rectangle 340"/>
            <p:cNvSpPr>
              <a:spLocks noChangeArrowheads="1"/>
            </p:cNvSpPr>
            <p:nvPr/>
          </p:nvSpPr>
          <p:spPr bwMode="auto">
            <a:xfrm>
              <a:off x="2355478" y="2197101"/>
              <a:ext cx="88900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67" name="Rectangle 341"/>
            <p:cNvSpPr>
              <a:spLocks noChangeArrowheads="1"/>
            </p:cNvSpPr>
            <p:nvPr/>
          </p:nvSpPr>
          <p:spPr bwMode="auto">
            <a:xfrm>
              <a:off x="1479178" y="2174876"/>
              <a:ext cx="90488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68" name="Rectangle 342"/>
            <p:cNvSpPr>
              <a:spLocks noChangeArrowheads="1"/>
            </p:cNvSpPr>
            <p:nvPr/>
          </p:nvSpPr>
          <p:spPr bwMode="auto">
            <a:xfrm>
              <a:off x="1536328" y="2185988"/>
              <a:ext cx="88900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69" name="Rectangle 343"/>
            <p:cNvSpPr>
              <a:spLocks noChangeArrowheads="1"/>
            </p:cNvSpPr>
            <p:nvPr/>
          </p:nvSpPr>
          <p:spPr bwMode="auto">
            <a:xfrm>
              <a:off x="1580778" y="2163763"/>
              <a:ext cx="88900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70" name="Rectangle 344"/>
            <p:cNvSpPr>
              <a:spLocks noChangeArrowheads="1"/>
            </p:cNvSpPr>
            <p:nvPr/>
          </p:nvSpPr>
          <p:spPr bwMode="auto">
            <a:xfrm>
              <a:off x="1647453" y="2163763"/>
              <a:ext cx="90488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71" name="Rectangle 345"/>
            <p:cNvSpPr>
              <a:spLocks noChangeArrowheads="1"/>
            </p:cNvSpPr>
            <p:nvPr/>
          </p:nvSpPr>
          <p:spPr bwMode="auto">
            <a:xfrm>
              <a:off x="1704603" y="2185988"/>
              <a:ext cx="88900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72" name="Rectangle 346"/>
            <p:cNvSpPr>
              <a:spLocks noChangeArrowheads="1"/>
            </p:cNvSpPr>
            <p:nvPr/>
          </p:nvSpPr>
          <p:spPr bwMode="auto">
            <a:xfrm>
              <a:off x="1771278" y="2152651"/>
              <a:ext cx="90488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73" name="Rectangle 347"/>
            <p:cNvSpPr>
              <a:spLocks noChangeArrowheads="1"/>
            </p:cNvSpPr>
            <p:nvPr/>
          </p:nvSpPr>
          <p:spPr bwMode="auto">
            <a:xfrm>
              <a:off x="1839540" y="2152651"/>
              <a:ext cx="88900" cy="88900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74" name="Rectangle 348"/>
            <p:cNvSpPr>
              <a:spLocks noChangeArrowheads="1"/>
            </p:cNvSpPr>
            <p:nvPr/>
          </p:nvSpPr>
          <p:spPr bwMode="auto">
            <a:xfrm>
              <a:off x="1895103" y="2139951"/>
              <a:ext cx="88900" cy="90488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75" name="Rectangle 349"/>
            <p:cNvSpPr>
              <a:spLocks noChangeArrowheads="1"/>
            </p:cNvSpPr>
            <p:nvPr/>
          </p:nvSpPr>
          <p:spPr bwMode="auto">
            <a:xfrm>
              <a:off x="1961778" y="2128838"/>
              <a:ext cx="90488" cy="90488"/>
            </a:xfrm>
            <a:prstGeom prst="rect">
              <a:avLst/>
            </a:prstGeom>
            <a:noFill/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76" name="Rectangle 350"/>
            <p:cNvSpPr>
              <a:spLocks noChangeArrowheads="1"/>
            </p:cNvSpPr>
            <p:nvPr/>
          </p:nvSpPr>
          <p:spPr bwMode="auto">
            <a:xfrm>
              <a:off x="2249883" y="5877272"/>
              <a:ext cx="19620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Intensity [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mW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/cm</a:t>
              </a:r>
              <a:r>
                <a:rPr kumimoji="0" lang="en-US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]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79" name="Rectangle 353"/>
            <p:cNvSpPr>
              <a:spLocks noChangeArrowheads="1"/>
            </p:cNvSpPr>
            <p:nvPr/>
          </p:nvSpPr>
          <p:spPr bwMode="auto">
            <a:xfrm rot="16200000">
              <a:off x="-392246" y="3516347"/>
              <a:ext cx="15645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Normalized QE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80" name="Rectangle 354"/>
            <p:cNvSpPr>
              <a:spLocks noChangeArrowheads="1"/>
            </p:cNvSpPr>
            <p:nvPr/>
          </p:nvSpPr>
          <p:spPr bwMode="auto">
            <a:xfrm>
              <a:off x="1098178" y="5292726"/>
              <a:ext cx="134938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81" name="Rectangle 355"/>
            <p:cNvSpPr>
              <a:spLocks noChangeArrowheads="1"/>
            </p:cNvSpPr>
            <p:nvPr/>
          </p:nvSpPr>
          <p:spPr bwMode="auto">
            <a:xfrm>
              <a:off x="5071690" y="1792288"/>
              <a:ext cx="134938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582" name="Rectangle 356"/>
            <p:cNvSpPr>
              <a:spLocks noChangeArrowheads="1"/>
            </p:cNvSpPr>
            <p:nvPr/>
          </p:nvSpPr>
          <p:spPr bwMode="auto">
            <a:xfrm>
              <a:off x="1120403" y="1905001"/>
              <a:ext cx="3962400" cy="3500438"/>
            </a:xfrm>
            <a:prstGeom prst="rect">
              <a:avLst/>
            </a:prstGeom>
            <a:noFill/>
            <a:ln w="2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3" name="Rectangle 582"/>
          <p:cNvSpPr/>
          <p:nvPr/>
        </p:nvSpPr>
        <p:spPr>
          <a:xfrm>
            <a:off x="5796136" y="3646765"/>
            <a:ext cx="309532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K</a:t>
            </a:r>
            <a:r>
              <a:rPr lang="en-US" b="1" baseline="-25000" dirty="0">
                <a:solidFill>
                  <a:srgbClr val="FF0000"/>
                </a:solidFill>
              </a:rPr>
              <a:t>b</a:t>
            </a:r>
            <a:r>
              <a:rPr lang="en-US" dirty="0"/>
              <a:t> – </a:t>
            </a:r>
            <a:r>
              <a:rPr lang="en-US" dirty="0" err="1"/>
              <a:t>Langevin</a:t>
            </a:r>
            <a:r>
              <a:rPr lang="en-US" dirty="0"/>
              <a:t> bimolecular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recombination coefficient</a:t>
            </a:r>
          </a:p>
          <a:p>
            <a:pPr>
              <a:buNone/>
            </a:pPr>
            <a:endParaRPr lang="en-US" sz="300" dirty="0"/>
          </a:p>
          <a:p>
            <a:pPr>
              <a:buNone/>
            </a:pPr>
            <a:r>
              <a:rPr lang="en-US" dirty="0" smtClean="0"/>
              <a:t>In practice detach it from its physical origin and use it as an independent fitting parameter</a:t>
            </a:r>
            <a:endParaRPr lang="en-US" dirty="0"/>
          </a:p>
        </p:txBody>
      </p:sp>
      <p:pic>
        <p:nvPicPr>
          <p:cNvPr id="19817" name="Picture 361" descr="http://www.picgifs.com/graphics/o/ok/graphics-ok-32860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7015"/>
            <a:ext cx="2171700" cy="23812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724128" y="5517232"/>
            <a:ext cx="3240360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190nm of P3HT(</a:t>
            </a:r>
            <a:r>
              <a:rPr lang="en-US" dirty="0" err="1" smtClean="0"/>
              <a:t>Reike</a:t>
            </a:r>
            <a:r>
              <a:rPr lang="en-US" dirty="0"/>
              <a:t>):PCBM (Nano-C)(1:1 ratio, 20mg/ml) in DCB </a:t>
            </a:r>
            <a:endParaRPr lang="en-US" dirty="0" smtClean="0"/>
          </a:p>
          <a:p>
            <a:r>
              <a:rPr lang="en-US" dirty="0" smtClean="0"/>
              <a:t>PCE ~ 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9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7384"/>
            <a:ext cx="770839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Recombination in P3HT-PCBM</a:t>
            </a:r>
            <a:endParaRPr lang="he-IL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756845"/>
              </p:ext>
            </p:extLst>
          </p:nvPr>
        </p:nvGraphicFramePr>
        <p:xfrm>
          <a:off x="3709988" y="884238"/>
          <a:ext cx="5308600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Equation" r:id="rId4" imgW="2577960" imgH="647640" progId="Equation.DSMT4">
                  <p:embed/>
                </p:oleObj>
              </mc:Choice>
              <mc:Fallback>
                <p:oleObj name="Equation" r:id="rId4" imgW="257796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884238"/>
                        <a:ext cx="5308600" cy="1335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854006"/>
              </p:ext>
            </p:extLst>
          </p:nvPr>
        </p:nvGraphicFramePr>
        <p:xfrm>
          <a:off x="5436096" y="2708920"/>
          <a:ext cx="3528392" cy="720080"/>
        </p:xfrm>
        <a:graphic>
          <a:graphicData uri="http://schemas.openxmlformats.org/drawingml/2006/table">
            <a:tbl>
              <a:tblPr rtl="1"/>
              <a:tblGrid>
                <a:gridCol w="1014659"/>
                <a:gridCol w="1014659"/>
                <a:gridCol w="1499074"/>
              </a:tblGrid>
              <a:tr h="3600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CC"/>
                          </a:solidFill>
                          <a:latin typeface="Calibri"/>
                          <a:ea typeface="Calibri"/>
                          <a:cs typeface="Arial"/>
                        </a:rPr>
                        <a:t>10min</a:t>
                      </a:r>
                      <a:endParaRPr lang="en-US" sz="1800" b="1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4min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e-IL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CC"/>
                          </a:solidFill>
                          <a:latin typeface="+mn-lt"/>
                          <a:ea typeface="Calibri"/>
                          <a:cs typeface="Arial"/>
                        </a:rPr>
                        <a:t>8e-12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1.5e-12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K</a:t>
                      </a:r>
                      <a:r>
                        <a:rPr lang="en-US" sz="1800" b="1" baseline="-25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Arial"/>
                        </a:rPr>
                        <a:t>b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Arial"/>
                        </a:rPr>
                        <a:t>[cm</a:t>
                      </a:r>
                      <a:r>
                        <a:rPr lang="en-US" sz="1800" baseline="30000" dirty="0" smtClean="0"/>
                        <a:t>3</a:t>
                      </a:r>
                      <a:r>
                        <a:rPr lang="en-US" sz="1800" b="0" dirty="0" smtClean="0">
                          <a:latin typeface="Calibri"/>
                          <a:ea typeface="Calibri"/>
                          <a:cs typeface="Arial"/>
                        </a:rPr>
                        <a:t>/sec]</a:t>
                      </a:r>
                      <a:endParaRPr lang="en-US" sz="18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12" name="Group 311"/>
          <p:cNvGrpSpPr/>
          <p:nvPr/>
        </p:nvGrpSpPr>
        <p:grpSpPr>
          <a:xfrm>
            <a:off x="467544" y="1657226"/>
            <a:ext cx="5109502" cy="4436070"/>
            <a:chOff x="1115616" y="1556792"/>
            <a:chExt cx="5109502" cy="4436070"/>
          </a:xfrm>
        </p:grpSpPr>
        <p:pic>
          <p:nvPicPr>
            <p:cNvPr id="313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556792"/>
              <a:ext cx="5109502" cy="4436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14" name="Group 313"/>
            <p:cNvGrpSpPr/>
            <p:nvPr/>
          </p:nvGrpSpPr>
          <p:grpSpPr>
            <a:xfrm>
              <a:off x="3347864" y="2492896"/>
              <a:ext cx="2160240" cy="1114785"/>
              <a:chOff x="3275856" y="2843644"/>
              <a:chExt cx="2160240" cy="1114785"/>
            </a:xfrm>
          </p:grpSpPr>
          <p:sp>
            <p:nvSpPr>
              <p:cNvPr id="315" name="TextBox 314"/>
              <p:cNvSpPr txBox="1"/>
              <p:nvPr/>
            </p:nvSpPr>
            <p:spPr>
              <a:xfrm>
                <a:off x="4644008" y="2843644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4 min</a:t>
                </a:r>
                <a:endPara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" name="TextBox 315"/>
              <p:cNvSpPr txBox="1"/>
              <p:nvPr/>
            </p:nvSpPr>
            <p:spPr>
              <a:xfrm>
                <a:off x="3275856" y="3589097"/>
                <a:ext cx="1031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ln w="1905"/>
                    <a:gradFill>
                      <a:gsLst>
                        <a:gs pos="0">
                          <a:srgbClr val="475A8D">
                            <a:shade val="20000"/>
                            <a:satMod val="200000"/>
                          </a:srgbClr>
                        </a:gs>
                        <a:gs pos="78000">
                          <a:srgbClr val="475A8D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475A8D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itchFamily="34" charset="0"/>
                    <a:cs typeface="Arial" pitchFamily="34" charset="0"/>
                  </a:rPr>
                  <a:t>10 min</a:t>
                </a:r>
                <a:endParaRPr lang="en-US" b="1" dirty="0">
                  <a:ln w="1905"/>
                  <a:gradFill>
                    <a:gsLst>
                      <a:gs pos="0">
                        <a:srgbClr val="475A8D">
                          <a:shade val="20000"/>
                          <a:satMod val="200000"/>
                        </a:srgbClr>
                      </a:gs>
                      <a:gs pos="78000">
                        <a:srgbClr val="475A8D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475A8D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17" name="Group 316"/>
          <p:cNvGrpSpPr/>
          <p:nvPr/>
        </p:nvGrpSpPr>
        <p:grpSpPr>
          <a:xfrm>
            <a:off x="1403648" y="4654877"/>
            <a:ext cx="1808508" cy="646331"/>
            <a:chOff x="1816561" y="4149080"/>
            <a:chExt cx="1808508" cy="646331"/>
          </a:xfrm>
        </p:grpSpPr>
        <p:sp>
          <p:nvSpPr>
            <p:cNvPr id="318" name="TextBox 317"/>
            <p:cNvSpPr txBox="1"/>
            <p:nvPr/>
          </p:nvSpPr>
          <p:spPr>
            <a:xfrm>
              <a:off x="1816561" y="4149080"/>
              <a:ext cx="1808508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l" rtl="0"/>
              <a:r>
                <a:rPr lang="en-US" dirty="0"/>
                <a:t> </a:t>
              </a:r>
              <a:r>
                <a:rPr lang="en-US" dirty="0" smtClean="0"/>
                <a:t>  ,     - </a:t>
              </a:r>
              <a:r>
                <a:rPr lang="en-US" sz="1400" dirty="0" smtClean="0"/>
                <a:t>Experiment</a:t>
              </a:r>
            </a:p>
            <a:p>
              <a:pPr algn="l" rtl="0"/>
              <a:r>
                <a:rPr lang="en-US" dirty="0" smtClean="0"/>
                <a:t>    ,    - </a:t>
              </a:r>
              <a:r>
                <a:rPr lang="en-US" sz="1400" dirty="0"/>
                <a:t>M</a:t>
              </a:r>
              <a:r>
                <a:rPr lang="en-US" sz="1400" dirty="0" smtClean="0"/>
                <a:t>odel</a:t>
              </a:r>
              <a:endParaRPr lang="en-GB" sz="1400" dirty="0"/>
            </a:p>
          </p:txBody>
        </p:sp>
        <p:grpSp>
          <p:nvGrpSpPr>
            <p:cNvPr id="319" name="Group 318"/>
            <p:cNvGrpSpPr/>
            <p:nvPr/>
          </p:nvGrpSpPr>
          <p:grpSpPr>
            <a:xfrm>
              <a:off x="1909782" y="4255371"/>
              <a:ext cx="409188" cy="180000"/>
              <a:chOff x="2195736" y="3457299"/>
              <a:chExt cx="409188" cy="180000"/>
            </a:xfrm>
          </p:grpSpPr>
          <p:sp>
            <p:nvSpPr>
              <p:cNvPr id="323" name="Plus 322"/>
              <p:cNvSpPr/>
              <p:nvPr/>
            </p:nvSpPr>
            <p:spPr>
              <a:xfrm>
                <a:off x="2195736" y="3457299"/>
                <a:ext cx="180000" cy="180000"/>
              </a:xfrm>
              <a:prstGeom prst="mathPlus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4" name="Rectangle 323"/>
              <p:cNvSpPr/>
              <p:nvPr/>
            </p:nvSpPr>
            <p:spPr>
              <a:xfrm flipH="1" flipV="1">
                <a:off x="2483768" y="3480155"/>
                <a:ext cx="121156" cy="1224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0" name="Group 319"/>
            <p:cNvGrpSpPr/>
            <p:nvPr/>
          </p:nvGrpSpPr>
          <p:grpSpPr>
            <a:xfrm>
              <a:off x="1949268" y="4653136"/>
              <a:ext cx="441400" cy="0"/>
              <a:chOff x="2330400" y="1700808"/>
              <a:chExt cx="441400" cy="0"/>
            </a:xfrm>
          </p:grpSpPr>
          <p:cxnSp>
            <p:nvCxnSpPr>
              <p:cNvPr id="321" name="Straight Connector 320"/>
              <p:cNvCxnSpPr/>
              <p:nvPr/>
            </p:nvCxnSpPr>
            <p:spPr>
              <a:xfrm>
                <a:off x="2330400" y="1700808"/>
                <a:ext cx="15336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>
                <a:off x="2607002" y="1700808"/>
                <a:ext cx="164798" cy="0"/>
              </a:xfrm>
              <a:prstGeom prst="line">
                <a:avLst/>
              </a:prstGeom>
              <a:ln w="38100">
                <a:solidFill>
                  <a:srgbClr val="0000FF"/>
                </a:solidFill>
                <a:prstDash val="sysDot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23554" name="Picture 2" descr="https://encrypted-tbn0.gstatic.com/images?q=tbn:ANd9GcTagXAAbUFsRBJirTFfGp6sQbKHJ27Z9zhLDRj9d10cPUBxVnD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865" y="3780123"/>
            <a:ext cx="3376607" cy="252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37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1547664" y="-243408"/>
            <a:ext cx="8362176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  <a:cs typeface="Arial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Shockley-Read-Hall Recombination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/>
              <a:ea typeface="+mj-ea"/>
              <a:cs typeface="+mj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651896" y="980728"/>
            <a:ext cx="2376488" cy="1655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651896" y="980728"/>
            <a:ext cx="237648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LUMO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651896" y="2420591"/>
            <a:ext cx="237648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HOMO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5723334" y="1484784"/>
            <a:ext cx="2160587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lus 56"/>
          <p:cNvSpPr/>
          <p:nvPr/>
        </p:nvSpPr>
        <p:spPr>
          <a:xfrm>
            <a:off x="7523559" y="2420591"/>
            <a:ext cx="215900" cy="2159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Minus 57"/>
          <p:cNvSpPr/>
          <p:nvPr/>
        </p:nvSpPr>
        <p:spPr>
          <a:xfrm>
            <a:off x="7380684" y="980728"/>
            <a:ext cx="215900" cy="2159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5436096" y="1808610"/>
            <a:ext cx="27363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08996" y="1609062"/>
            <a:ext cx="102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Mid gap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80112" y="1484784"/>
            <a:ext cx="0" cy="315118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07504" y="970235"/>
            <a:ext cx="4896544" cy="4186957"/>
            <a:chOff x="107504" y="970235"/>
            <a:chExt cx="4896544" cy="4186957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1710735"/>
                </p:ext>
              </p:extLst>
            </p:nvPr>
          </p:nvGraphicFramePr>
          <p:xfrm>
            <a:off x="107504" y="970235"/>
            <a:ext cx="4896544" cy="41869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4" name="KGPlot" r:id="rId3" imgW="6057720" imgH="4800600" progId="KGraph_Plot">
                    <p:embed/>
                  </p:oleObj>
                </mc:Choice>
                <mc:Fallback>
                  <p:oleObj name="KGPlot" r:id="rId3" imgW="6057720" imgH="4800600" progId="KGraph_Plot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504" y="970235"/>
                          <a:ext cx="4896544" cy="4186957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" name="Group 10"/>
            <p:cNvGrpSpPr/>
            <p:nvPr/>
          </p:nvGrpSpPr>
          <p:grpSpPr>
            <a:xfrm>
              <a:off x="1251324" y="1691516"/>
              <a:ext cx="2960636" cy="2671847"/>
              <a:chOff x="1251324" y="2795572"/>
              <a:chExt cx="2960636" cy="2671847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251324" y="4821088"/>
                <a:ext cx="1808508" cy="646331"/>
                <a:chOff x="1816561" y="4131925"/>
                <a:chExt cx="1808508" cy="646331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1816561" y="4131925"/>
                  <a:ext cx="1808508" cy="646331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rPr>
                    <a:t>   ,     - </a:t>
                  </a: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rPr>
                    <a:t>Experiment</a:t>
                  </a:r>
                </a:p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rPr>
                    <a:t>    ,    - </a:t>
                  </a: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rPr>
                    <a:t>Model</a:t>
                  </a:r>
                  <a:endParaRPr kumimoji="0" lang="en-GB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>
                <a:xfrm>
                  <a:off x="1909782" y="4255371"/>
                  <a:ext cx="409188" cy="180000"/>
                  <a:chOff x="2195736" y="3457299"/>
                  <a:chExt cx="409188" cy="180000"/>
                </a:xfrm>
              </p:grpSpPr>
              <p:sp>
                <p:nvSpPr>
                  <p:cNvPr id="50" name="Plus 49"/>
                  <p:cNvSpPr/>
                  <p:nvPr/>
                </p:nvSpPr>
                <p:spPr>
                  <a:xfrm>
                    <a:off x="2195736" y="3457299"/>
                    <a:ext cx="180000" cy="180000"/>
                  </a:xfrm>
                  <a:prstGeom prst="mathPlus">
                    <a:avLst/>
                  </a:prstGeom>
                  <a:solidFill>
                    <a:srgbClr val="FF0000"/>
                  </a:solidFill>
                  <a:ln w="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 flipH="1" flipV="1">
                    <a:off x="2483768" y="3480155"/>
                    <a:ext cx="121156" cy="1224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1949268" y="4653136"/>
                  <a:ext cx="441400" cy="0"/>
                  <a:chOff x="2330400" y="1700808"/>
                  <a:chExt cx="441400" cy="0"/>
                </a:xfrm>
              </p:grpSpPr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2330400" y="1700808"/>
                    <a:ext cx="153368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</a:ln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p:spPr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2607002" y="1700808"/>
                    <a:ext cx="164798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0000FF"/>
                    </a:solidFill>
                    <a:prstDash val="sysDot"/>
                  </a:ln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p:spPr>
              </p:cxnSp>
            </p:grpSp>
          </p:grpSp>
          <p:sp>
            <p:nvSpPr>
              <p:cNvPr id="59" name="TextBox 58"/>
              <p:cNvSpPr txBox="1"/>
              <p:nvPr/>
            </p:nvSpPr>
            <p:spPr>
              <a:xfrm>
                <a:off x="3419872" y="2795572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4 min</a:t>
                </a:r>
                <a:endPara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051720" y="3563724"/>
                <a:ext cx="1031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ln w="1905"/>
                    <a:gradFill>
                      <a:gsLst>
                        <a:gs pos="0">
                          <a:srgbClr val="475A8D">
                            <a:shade val="20000"/>
                            <a:satMod val="200000"/>
                          </a:srgbClr>
                        </a:gs>
                        <a:gs pos="78000">
                          <a:srgbClr val="475A8D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475A8D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itchFamily="34" charset="0"/>
                    <a:cs typeface="Arial" pitchFamily="34" charset="0"/>
                  </a:rPr>
                  <a:t>10 min</a:t>
                </a:r>
                <a:endParaRPr lang="en-US" b="1" dirty="0">
                  <a:ln w="1905"/>
                  <a:gradFill>
                    <a:gsLst>
                      <a:gs pos="0">
                        <a:srgbClr val="475A8D">
                          <a:shade val="20000"/>
                          <a:satMod val="200000"/>
                        </a:srgbClr>
                      </a:gs>
                      <a:gs pos="78000">
                        <a:srgbClr val="475A8D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475A8D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162272" y="6237312"/>
            <a:ext cx="8514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L. </a:t>
            </a:r>
            <a:r>
              <a:rPr lang="en-US" dirty="0" err="1"/>
              <a:t>Tzabari</a:t>
            </a:r>
            <a:r>
              <a:rPr lang="en-US" dirty="0"/>
              <a:t> and N. Tessler, </a:t>
            </a:r>
            <a:r>
              <a:rPr lang="en-US" dirty="0" smtClean="0"/>
              <a:t>"</a:t>
            </a:r>
            <a:r>
              <a:rPr lang="en-US" i="1" dirty="0" smtClean="0"/>
              <a:t>JAP, </a:t>
            </a:r>
            <a:r>
              <a:rPr lang="en-US" dirty="0"/>
              <a:t>vol. 109, p. 064501, 2011.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4048" y="1412776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ysClr val="windowText" lastClr="000000"/>
                </a:solidFill>
                <a:latin typeface="Gill Sans MT"/>
              </a:rPr>
              <a:t>dEt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029646" y="3212976"/>
            <a:ext cx="4006850" cy="1665476"/>
            <a:chOff x="179512" y="4427820"/>
            <a:chExt cx="4006850" cy="1665476"/>
          </a:xfrm>
        </p:grpSpPr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0686927"/>
                </p:ext>
              </p:extLst>
            </p:nvPr>
          </p:nvGraphicFramePr>
          <p:xfrm>
            <a:off x="179512" y="4815359"/>
            <a:ext cx="4006850" cy="1277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5" name="Equation" r:id="rId5" imgW="2133360" imgH="685800" progId="Equation.DSMT4">
                    <p:embed/>
                  </p:oleObj>
                </mc:Choice>
                <mc:Fallback>
                  <p:oleObj name="Equation" r:id="rId5" imgW="2133360" imgH="685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12" y="4815359"/>
                          <a:ext cx="4006850" cy="127793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224900" y="4427820"/>
              <a:ext cx="28866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Intrinsic (traps are empty)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41981" y="5661248"/>
            <a:ext cx="7886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I. </a:t>
            </a:r>
            <a:r>
              <a:rPr lang="en-US" dirty="0" err="1"/>
              <a:t>Ravia</a:t>
            </a:r>
            <a:r>
              <a:rPr lang="en-US" dirty="0"/>
              <a:t> and N. Tessler, </a:t>
            </a:r>
            <a:r>
              <a:rPr lang="en-US" i="1" dirty="0" err="1" smtClean="0"/>
              <a:t>JAPh</a:t>
            </a:r>
            <a:r>
              <a:rPr lang="en-US" i="1" dirty="0" smtClean="0"/>
              <a:t>, </a:t>
            </a:r>
            <a:r>
              <a:rPr lang="en-US" dirty="0"/>
              <a:t>vol. 111, pp. 104510-7, 2012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(P doping &lt; 10</a:t>
            </a:r>
            <a:r>
              <a:rPr lang="en-US" baseline="30000" dirty="0" smtClean="0">
                <a:solidFill>
                  <a:srgbClr val="FF0000"/>
                </a:solidFill>
              </a:rPr>
              <a:t>12</a:t>
            </a:r>
            <a:r>
              <a:rPr lang="en-US" dirty="0" smtClean="0">
                <a:solidFill>
                  <a:srgbClr val="FF0000"/>
                </a:solidFill>
              </a:rPr>
              <a:t>cm</a:t>
            </a:r>
            <a:r>
              <a:rPr lang="en-US" baseline="30000" dirty="0" smtClean="0">
                <a:solidFill>
                  <a:srgbClr val="FF0000"/>
                </a:solidFill>
              </a:rPr>
              <a:t>-3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18857</TotalTime>
  <Words>1962</Words>
  <Application>Microsoft Office PowerPoint</Application>
  <PresentationFormat>On-screen Show (4:3)</PresentationFormat>
  <Paragraphs>382</Paragraphs>
  <Slides>38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1_Office Theme</vt:lpstr>
      <vt:lpstr>3_Office Theme</vt:lpstr>
      <vt:lpstr>Office Theme</vt:lpstr>
      <vt:lpstr>Equation</vt:lpstr>
      <vt:lpstr>KGPlot</vt:lpstr>
      <vt:lpstr>Organic semiconductors Solar Cells &amp; Light Emitting Diodes</vt:lpstr>
      <vt:lpstr>Outline</vt:lpstr>
      <vt:lpstr>PowerPoint Presentation</vt:lpstr>
      <vt:lpstr>The Tool/Method to be Used</vt:lpstr>
      <vt:lpstr>PowerPoint Presentation</vt:lpstr>
      <vt:lpstr>PowerPoint Presentation</vt:lpstr>
      <vt:lpstr>Recombination in P3HT-PCBM</vt:lpstr>
      <vt:lpstr>Recombination in P3HT-PCBM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Electronic  Disorder</vt:lpstr>
      <vt:lpstr>PowerPoint Presentation</vt:lpstr>
      <vt:lpstr>PowerPoint Presentation</vt:lpstr>
      <vt:lpstr>PowerPoint Presentation</vt:lpstr>
      <vt:lpstr>PowerPoint Presentation</vt:lpstr>
      <vt:lpstr>Comparing Monte-Carlo to  Drift-Diffusion &amp; Generalized Einstein Relation</vt:lpstr>
      <vt:lpstr>Where does most of the confusion come from</vt:lpstr>
      <vt:lpstr>What is Hiding behind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High Density Picture Mobile and Immobile Carriers</vt:lpstr>
      <vt:lpstr>PowerPoint Presentation</vt:lpstr>
      <vt:lpstr>Thank You</vt:lpstr>
      <vt:lpstr>PowerPoint Presentation</vt:lpstr>
      <vt:lpstr>Original Motivation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semiconductors Solar Cells &amp; Light Emitting Diodes</dc:title>
  <dc:creator>Nir</dc:creator>
  <cp:lastModifiedBy>Nir</cp:lastModifiedBy>
  <cp:revision>114</cp:revision>
  <dcterms:created xsi:type="dcterms:W3CDTF">2013-01-09T07:45:45Z</dcterms:created>
  <dcterms:modified xsi:type="dcterms:W3CDTF">2013-06-03T08:46:52Z</dcterms:modified>
</cp:coreProperties>
</file>