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307" r:id="rId6"/>
    <p:sldId id="308" r:id="rId7"/>
    <p:sldId id="261" r:id="rId8"/>
    <p:sldId id="274" r:id="rId9"/>
    <p:sldId id="262" r:id="rId10"/>
    <p:sldId id="263" r:id="rId11"/>
    <p:sldId id="275" r:id="rId12"/>
    <p:sldId id="264" r:id="rId13"/>
    <p:sldId id="265" r:id="rId14"/>
    <p:sldId id="276" r:id="rId15"/>
    <p:sldId id="309" r:id="rId16"/>
    <p:sldId id="267" r:id="rId17"/>
    <p:sldId id="278" r:id="rId18"/>
    <p:sldId id="268" r:id="rId19"/>
    <p:sldId id="269" r:id="rId20"/>
    <p:sldId id="270" r:id="rId21"/>
    <p:sldId id="280" r:id="rId22"/>
    <p:sldId id="305" r:id="rId23"/>
    <p:sldId id="271" r:id="rId24"/>
    <p:sldId id="281" r:id="rId25"/>
    <p:sldId id="298" r:id="rId26"/>
    <p:sldId id="266" r:id="rId27"/>
    <p:sldId id="277" r:id="rId28"/>
    <p:sldId id="303" r:id="rId29"/>
    <p:sldId id="300" r:id="rId30"/>
    <p:sldId id="27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46" autoAdjust="0"/>
  </p:normalViewPr>
  <p:slideViewPr>
    <p:cSldViewPr>
      <p:cViewPr>
        <p:scale>
          <a:sx n="100" d="100"/>
          <a:sy n="100" d="100"/>
        </p:scale>
        <p:origin x="-28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dgi.TD-CSF\AppData\Roaming\Microsoft\Excel\results%20(version%201).xlsb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dgi.TD-CSF\AppData\Roaming\Microsoft\Excel\results%20(version%201).xlsb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dgi.TD-CSF\AppData\Roaming\Microsoft\Excel\results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d\Documents\My%20Dropbox\research\scpools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017715251347024"/>
          <c:y val="5.1400554097404488E-2"/>
          <c:w val="0.73862967471532293"/>
          <c:h val="0.78921663112423446"/>
        </c:manualLayout>
      </c:layout>
      <c:lineChart>
        <c:grouping val="standard"/>
        <c:varyColors val="0"/>
        <c:ser>
          <c:idx val="0"/>
          <c:order val="0"/>
          <c:tx>
            <c:v>SALSA</c:v>
          </c:tx>
          <c:spPr>
            <a:ln w="19050"/>
          </c:spPr>
          <c:marker>
            <c:symbol val="square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cons'!$G$2:$G$10</c:f>
              <c:numCache>
                <c:formatCode>General</c:formatCode>
                <c:ptCount val="9"/>
                <c:pt idx="0">
                  <c:v>27171.34</c:v>
                </c:pt>
                <c:pt idx="1">
                  <c:v>32132.480000000003</c:v>
                </c:pt>
                <c:pt idx="2">
                  <c:v>34724.04</c:v>
                </c:pt>
                <c:pt idx="3">
                  <c:v>36173.880000000005</c:v>
                </c:pt>
                <c:pt idx="4">
                  <c:v>35626.06</c:v>
                </c:pt>
                <c:pt idx="5">
                  <c:v>35294.080000000002</c:v>
                </c:pt>
                <c:pt idx="6">
                  <c:v>35255.58</c:v>
                </c:pt>
                <c:pt idx="7">
                  <c:v>35341.259999999995</c:v>
                </c:pt>
                <c:pt idx="8">
                  <c:v>34753.259999999995</c:v>
                </c:pt>
              </c:numCache>
            </c:numRef>
          </c:val>
          <c:smooth val="0"/>
        </c:ser>
        <c:ser>
          <c:idx val="1"/>
          <c:order val="1"/>
          <c:tx>
            <c:v>SALSA+CAS</c:v>
          </c:tx>
          <c:spPr>
            <a:ln w="19050"/>
          </c:spPr>
          <c:marker>
            <c:symbol val="triangle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cons'!$G$11:$G$19</c:f>
              <c:numCache>
                <c:formatCode>General</c:formatCode>
                <c:ptCount val="9"/>
                <c:pt idx="0">
                  <c:v>16834.419999999995</c:v>
                </c:pt>
                <c:pt idx="1">
                  <c:v>35460.94</c:v>
                </c:pt>
                <c:pt idx="2">
                  <c:v>33037.980000000003</c:v>
                </c:pt>
                <c:pt idx="3">
                  <c:v>32132.84</c:v>
                </c:pt>
                <c:pt idx="4">
                  <c:v>31239.16</c:v>
                </c:pt>
                <c:pt idx="5">
                  <c:v>30021.82</c:v>
                </c:pt>
                <c:pt idx="6">
                  <c:v>29368.68</c:v>
                </c:pt>
                <c:pt idx="7">
                  <c:v>28671.66</c:v>
                </c:pt>
                <c:pt idx="8">
                  <c:v>28261.08</c:v>
                </c:pt>
              </c:numCache>
            </c:numRef>
          </c:val>
          <c:smooth val="0"/>
        </c:ser>
        <c:ser>
          <c:idx val="2"/>
          <c:order val="2"/>
          <c:tx>
            <c:v>ConcBag</c:v>
          </c:tx>
          <c:spPr>
            <a:ln w="19050"/>
          </c:spPr>
          <c:marker>
            <c:symbol val="diamond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cons'!$G$20:$G$28</c:f>
              <c:numCache>
                <c:formatCode>General</c:formatCode>
                <c:ptCount val="9"/>
                <c:pt idx="0">
                  <c:v>13874.92</c:v>
                </c:pt>
                <c:pt idx="1">
                  <c:v>3149.2679999999996</c:v>
                </c:pt>
                <c:pt idx="2">
                  <c:v>2561.5839999999998</c:v>
                </c:pt>
                <c:pt idx="3">
                  <c:v>2358.2839999999997</c:v>
                </c:pt>
                <c:pt idx="4">
                  <c:v>2041.2819999999999</c:v>
                </c:pt>
                <c:pt idx="5">
                  <c:v>1905.87</c:v>
                </c:pt>
                <c:pt idx="6">
                  <c:v>1839.336</c:v>
                </c:pt>
                <c:pt idx="7">
                  <c:v>1753.5419999999999</c:v>
                </c:pt>
                <c:pt idx="8">
                  <c:v>1654.212</c:v>
                </c:pt>
              </c:numCache>
            </c:numRef>
          </c:val>
          <c:smooth val="0"/>
        </c:ser>
        <c:ser>
          <c:idx val="3"/>
          <c:order val="3"/>
          <c:tx>
            <c:v>WS-MSQ</c:v>
          </c:tx>
          <c:spPr>
            <a:ln w="19050"/>
          </c:spPr>
          <c:marker>
            <c:symbol val="x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cons'!$G$29:$G$37</c:f>
              <c:numCache>
                <c:formatCode>General</c:formatCode>
                <c:ptCount val="9"/>
                <c:pt idx="0">
                  <c:v>1650.6499999999999</c:v>
                </c:pt>
                <c:pt idx="1">
                  <c:v>917.28920000000005</c:v>
                </c:pt>
                <c:pt idx="2">
                  <c:v>574.59119999999996</c:v>
                </c:pt>
                <c:pt idx="3">
                  <c:v>389.48659999999995</c:v>
                </c:pt>
                <c:pt idx="4">
                  <c:v>326.1232</c:v>
                </c:pt>
                <c:pt idx="5">
                  <c:v>272.01920000000001</c:v>
                </c:pt>
                <c:pt idx="6">
                  <c:v>207.63850000000002</c:v>
                </c:pt>
                <c:pt idx="7">
                  <c:v>173.89858000000001</c:v>
                </c:pt>
                <c:pt idx="8">
                  <c:v>184.30180000000001</c:v>
                </c:pt>
              </c:numCache>
            </c:numRef>
          </c:val>
          <c:smooth val="0"/>
        </c:ser>
        <c:ser>
          <c:idx val="4"/>
          <c:order val="4"/>
          <c:tx>
            <c:v>WS-LIFO</c:v>
          </c:tx>
          <c:spPr>
            <a:ln w="19050"/>
          </c:spPr>
          <c:marker>
            <c:symbol val="star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cons'!$G$38:$G$46</c:f>
              <c:numCache>
                <c:formatCode>General</c:formatCode>
                <c:ptCount val="9"/>
                <c:pt idx="0">
                  <c:v>1205.336</c:v>
                </c:pt>
                <c:pt idx="1">
                  <c:v>798.08880000000011</c:v>
                </c:pt>
                <c:pt idx="2">
                  <c:v>404.51859999999994</c:v>
                </c:pt>
                <c:pt idx="3">
                  <c:v>315.66059999999999</c:v>
                </c:pt>
                <c:pt idx="4">
                  <c:v>211.31200000000001</c:v>
                </c:pt>
                <c:pt idx="5">
                  <c:v>193.07319999999999</c:v>
                </c:pt>
                <c:pt idx="6">
                  <c:v>182.6104</c:v>
                </c:pt>
                <c:pt idx="7">
                  <c:v>158.30000000000001</c:v>
                </c:pt>
                <c:pt idx="8">
                  <c:v>145.6978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182912"/>
        <c:axId val="86185088"/>
      </c:lineChart>
      <c:catAx>
        <c:axId val="86182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 of consumers</a:t>
                </a:r>
              </a:p>
            </c:rich>
          </c:tx>
          <c:layout>
            <c:manualLayout>
              <c:xMode val="edge"/>
              <c:yMode val="edge"/>
              <c:x val="0.45089603525586935"/>
              <c:y val="0.927646885936132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6185088"/>
        <c:crosses val="autoZero"/>
        <c:auto val="1"/>
        <c:lblAlgn val="ctr"/>
        <c:lblOffset val="100"/>
        <c:noMultiLvlLbl val="0"/>
      </c:catAx>
      <c:valAx>
        <c:axId val="861850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Throughput (1000</a:t>
                </a:r>
                <a:r>
                  <a:rPr lang="en-US" baseline="0" dirty="0"/>
                  <a:t> </a:t>
                </a:r>
                <a:r>
                  <a:rPr lang="en-US" dirty="0"/>
                  <a:t>tasks/</a:t>
                </a:r>
                <a:r>
                  <a:rPr lang="en-US" dirty="0" err="1"/>
                  <a:t>msec</a:t>
                </a:r>
                <a:r>
                  <a:rPr lang="en-US" dirty="0"/>
                  <a:t>)</a:t>
                </a:r>
              </a:p>
            </c:rich>
          </c:tx>
          <c:layout>
            <c:manualLayout>
              <c:xMode val="edge"/>
              <c:yMode val="edge"/>
              <c:x val="5.5575501692425422E-2"/>
              <c:y val="0.1590728893263354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6182912"/>
        <c:crosses val="autoZero"/>
        <c:crossBetween val="between"/>
        <c:dispUnits>
          <c:builtInUnit val="thousands"/>
        </c:dispUnits>
      </c:valAx>
      <c:spPr>
        <a:ln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000"/>
            </a:pPr>
            <a:endParaRPr lang="en-US"/>
          </a:p>
        </c:txPr>
      </c:legendEntry>
      <c:layout>
        <c:manualLayout>
          <c:xMode val="edge"/>
          <c:yMode val="edge"/>
          <c:x val="0.61988073408632161"/>
          <c:y val="0.41975783300524938"/>
          <c:w val="0.3216411582853414"/>
          <c:h val="0.35377114319043451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017715251347024"/>
          <c:y val="5.1400554097404488E-2"/>
          <c:w val="0.73862967471532315"/>
          <c:h val="0.78921663112423446"/>
        </c:manualLayout>
      </c:layout>
      <c:lineChart>
        <c:grouping val="standard"/>
        <c:varyColors val="0"/>
        <c:ser>
          <c:idx val="0"/>
          <c:order val="0"/>
          <c:tx>
            <c:v>SALSA</c:v>
          </c:tx>
          <c:spPr>
            <a:ln w="19050"/>
          </c:spPr>
          <c:marker>
            <c:symbol val="square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cons'!$M$2:$M$10</c:f>
              <c:numCache>
                <c:formatCode>General</c:formatCode>
                <c:ptCount val="9"/>
                <c:pt idx="0">
                  <c:v>5.8557979999999997E-3</c:v>
                </c:pt>
                <c:pt idx="1">
                  <c:v>5.8630800000000005E-3</c:v>
                </c:pt>
                <c:pt idx="2">
                  <c:v>5.8631359999999988E-3</c:v>
                </c:pt>
                <c:pt idx="3">
                  <c:v>5.8629019999999988E-3</c:v>
                </c:pt>
                <c:pt idx="4">
                  <c:v>5.8633660000000009E-3</c:v>
                </c:pt>
                <c:pt idx="5">
                  <c:v>5.8635700000000002E-3</c:v>
                </c:pt>
                <c:pt idx="6">
                  <c:v>5.8606020000000003E-3</c:v>
                </c:pt>
                <c:pt idx="7">
                  <c:v>5.8616380000000023E-3</c:v>
                </c:pt>
                <c:pt idx="8">
                  <c:v>5.8606219999999994E-3</c:v>
                </c:pt>
              </c:numCache>
            </c:numRef>
          </c:val>
          <c:smooth val="0"/>
        </c:ser>
        <c:ser>
          <c:idx val="1"/>
          <c:order val="1"/>
          <c:tx>
            <c:v>SALSA+CAS</c:v>
          </c:tx>
          <c:spPr>
            <a:ln w="19050"/>
          </c:spPr>
          <c:marker>
            <c:symbol val="triangle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cons'!$M$11:$M$19</c:f>
              <c:numCache>
                <c:formatCode>General</c:formatCode>
                <c:ptCount val="9"/>
                <c:pt idx="0">
                  <c:v>1.005848976</c:v>
                </c:pt>
                <c:pt idx="1">
                  <c:v>1.0267458539999998</c:v>
                </c:pt>
                <c:pt idx="2">
                  <c:v>1.0455416279999998</c:v>
                </c:pt>
                <c:pt idx="3">
                  <c:v>1.097577458</c:v>
                </c:pt>
                <c:pt idx="4">
                  <c:v>1.1166353640000002</c:v>
                </c:pt>
                <c:pt idx="5">
                  <c:v>1.1285932859999999</c:v>
                </c:pt>
                <c:pt idx="6">
                  <c:v>1.136143262</c:v>
                </c:pt>
                <c:pt idx="7">
                  <c:v>1.1461272300000001</c:v>
                </c:pt>
                <c:pt idx="8">
                  <c:v>1.1504151940000003</c:v>
                </c:pt>
              </c:numCache>
            </c:numRef>
          </c:val>
          <c:smooth val="0"/>
        </c:ser>
        <c:ser>
          <c:idx val="2"/>
          <c:order val="2"/>
          <c:tx>
            <c:v>ConcBag</c:v>
          </c:tx>
          <c:spPr>
            <a:ln w="19050"/>
          </c:spPr>
          <c:marker>
            <c:symbol val="diamond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cons'!$M$20:$M$28</c:f>
              <c:numCache>
                <c:formatCode>General</c:formatCode>
                <c:ptCount val="9"/>
                <c:pt idx="0">
                  <c:v>1.0000035962039999</c:v>
                </c:pt>
                <c:pt idx="1">
                  <c:v>1.9819436586199997</c:v>
                </c:pt>
                <c:pt idx="2">
                  <c:v>2.4699350619000002</c:v>
                </c:pt>
                <c:pt idx="3">
                  <c:v>2.6706386112599998</c:v>
                </c:pt>
                <c:pt idx="4">
                  <c:v>3.07410963884</c:v>
                </c:pt>
                <c:pt idx="5">
                  <c:v>3.2469030226400002</c:v>
                </c:pt>
                <c:pt idx="6">
                  <c:v>3.2439199039600002</c:v>
                </c:pt>
                <c:pt idx="7">
                  <c:v>3.3637031211999999</c:v>
                </c:pt>
                <c:pt idx="8">
                  <c:v>3.5968145731599992</c:v>
                </c:pt>
              </c:numCache>
            </c:numRef>
          </c:val>
          <c:smooth val="0"/>
        </c:ser>
        <c:ser>
          <c:idx val="3"/>
          <c:order val="3"/>
          <c:tx>
            <c:v>WS-MSQ</c:v>
          </c:tx>
          <c:spPr>
            <a:ln w="19050"/>
          </c:spPr>
          <c:marker>
            <c:symbol val="x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cons'!$M$29:$M$37</c:f>
              <c:numCache>
                <c:formatCode>General</c:formatCode>
                <c:ptCount val="9"/>
                <c:pt idx="0">
                  <c:v>3.1158499999999996</c:v>
                </c:pt>
                <c:pt idx="1">
                  <c:v>3.2822019999999998</c:v>
                </c:pt>
                <c:pt idx="2">
                  <c:v>3.3374740000000003</c:v>
                </c:pt>
                <c:pt idx="3">
                  <c:v>3.3923099999999997</c:v>
                </c:pt>
                <c:pt idx="4">
                  <c:v>3.335324</c:v>
                </c:pt>
                <c:pt idx="5">
                  <c:v>3.7234340000000006</c:v>
                </c:pt>
                <c:pt idx="6">
                  <c:v>3.5058599999999998</c:v>
                </c:pt>
                <c:pt idx="7">
                  <c:v>3.2391540000000001</c:v>
                </c:pt>
                <c:pt idx="8">
                  <c:v>3.5241039999999999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225280"/>
        <c:axId val="86227200"/>
      </c:lineChart>
      <c:catAx>
        <c:axId val="86225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 of consumers</a:t>
                </a:r>
              </a:p>
            </c:rich>
          </c:tx>
          <c:layout>
            <c:manualLayout>
              <c:xMode val="edge"/>
              <c:yMode val="edge"/>
              <c:x val="0.45089603525586947"/>
              <c:y val="0.927646885936132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6227200"/>
        <c:crosses val="autoZero"/>
        <c:auto val="1"/>
        <c:lblAlgn val="ctr"/>
        <c:lblOffset val="100"/>
        <c:noMultiLvlLbl val="0"/>
      </c:catAx>
      <c:valAx>
        <c:axId val="862272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CAS operations per task retrieval</a:t>
                </a:r>
              </a:p>
            </c:rich>
          </c:tx>
          <c:layout>
            <c:manualLayout>
              <c:xMode val="edge"/>
              <c:yMode val="edge"/>
              <c:x val="6.8621816108602865E-2"/>
              <c:y val="0.1590728893263353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6225280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017715251347024"/>
          <c:y val="5.1400554097404488E-2"/>
          <c:w val="0.73862967471532293"/>
          <c:h val="0.78921663112423446"/>
        </c:manualLayout>
      </c:layout>
      <c:lineChart>
        <c:grouping val="standard"/>
        <c:varyColors val="0"/>
        <c:ser>
          <c:idx val="0"/>
          <c:order val="0"/>
          <c:tx>
            <c:v>WS-SALSA</c:v>
          </c:tx>
          <c:spPr>
            <a:ln w="19050"/>
          </c:spPr>
          <c:marker>
            <c:symbol val="square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cons'!$G$2:$G$10</c:f>
              <c:numCache>
                <c:formatCode>General</c:formatCode>
                <c:ptCount val="9"/>
                <c:pt idx="0">
                  <c:v>27171.34</c:v>
                </c:pt>
                <c:pt idx="1">
                  <c:v>32132.480000000003</c:v>
                </c:pt>
                <c:pt idx="2">
                  <c:v>34724.04</c:v>
                </c:pt>
                <c:pt idx="3">
                  <c:v>36173.880000000005</c:v>
                </c:pt>
                <c:pt idx="4">
                  <c:v>35626.06</c:v>
                </c:pt>
                <c:pt idx="5">
                  <c:v>35294.080000000002</c:v>
                </c:pt>
                <c:pt idx="6">
                  <c:v>35255.58</c:v>
                </c:pt>
                <c:pt idx="7">
                  <c:v>35341.259999999995</c:v>
                </c:pt>
                <c:pt idx="8">
                  <c:v>34753.259999999995</c:v>
                </c:pt>
              </c:numCache>
            </c:numRef>
          </c:val>
          <c:smooth val="0"/>
        </c:ser>
        <c:ser>
          <c:idx val="1"/>
          <c:order val="1"/>
          <c:tx>
            <c:v>WS-SALSAwCAS</c:v>
          </c:tx>
          <c:spPr>
            <a:ln w="19050"/>
          </c:spPr>
          <c:marker>
            <c:symbol val="triangle"/>
            <c:size val="6"/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cons'!$G$11:$G$19</c:f>
              <c:numCache>
                <c:formatCode>General</c:formatCode>
                <c:ptCount val="9"/>
                <c:pt idx="0">
                  <c:v>16834.419999999995</c:v>
                </c:pt>
                <c:pt idx="1">
                  <c:v>35460.94</c:v>
                </c:pt>
                <c:pt idx="2">
                  <c:v>33037.980000000003</c:v>
                </c:pt>
                <c:pt idx="3">
                  <c:v>32132.84</c:v>
                </c:pt>
                <c:pt idx="4">
                  <c:v>31239.16</c:v>
                </c:pt>
                <c:pt idx="5">
                  <c:v>30021.82</c:v>
                </c:pt>
                <c:pt idx="6">
                  <c:v>29368.68</c:v>
                </c:pt>
                <c:pt idx="7">
                  <c:v>28671.66</c:v>
                </c:pt>
                <c:pt idx="8">
                  <c:v>28261.08</c:v>
                </c:pt>
              </c:numCache>
            </c:numRef>
          </c:val>
          <c:smooth val="0"/>
        </c:ser>
        <c:ser>
          <c:idx val="2"/>
          <c:order val="2"/>
          <c:tx>
            <c:v>WS-SALSA no migration</c:v>
          </c:tx>
          <c:spPr>
            <a:ln w="19050">
              <a:solidFill>
                <a:schemeClr val="accent1"/>
              </a:solidFill>
              <a:prstDash val="dash"/>
            </a:ln>
          </c:spPr>
          <c:marker>
            <c:symbol val="square"/>
            <c:size val="6"/>
            <c:spPr>
              <a:solidFill>
                <a:schemeClr val="accent1"/>
              </a:solidFill>
              <a:ln>
                <a:solidFill>
                  <a:srgbClr val="4F81BD"/>
                </a:solidFill>
              </a:ln>
            </c:spPr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cons'!$G$47:$G$55</c:f>
              <c:numCache>
                <c:formatCode>General</c:formatCode>
                <c:ptCount val="9"/>
                <c:pt idx="0">
                  <c:v>27450.02</c:v>
                </c:pt>
                <c:pt idx="1">
                  <c:v>28101.279999999995</c:v>
                </c:pt>
                <c:pt idx="2">
                  <c:v>21245.7</c:v>
                </c:pt>
                <c:pt idx="3">
                  <c:v>21781.980000000003</c:v>
                </c:pt>
                <c:pt idx="4">
                  <c:v>20754.18</c:v>
                </c:pt>
                <c:pt idx="5">
                  <c:v>20618.439999999995</c:v>
                </c:pt>
                <c:pt idx="6">
                  <c:v>20213.5</c:v>
                </c:pt>
                <c:pt idx="7">
                  <c:v>19849.780000000002</c:v>
                </c:pt>
                <c:pt idx="8">
                  <c:v>18965.16</c:v>
                </c:pt>
              </c:numCache>
            </c:numRef>
          </c:val>
          <c:smooth val="0"/>
        </c:ser>
        <c:ser>
          <c:idx val="3"/>
          <c:order val="3"/>
          <c:tx>
            <c:v>WS-SALSAwCAS no migration</c:v>
          </c:tx>
          <c:spPr>
            <a:ln w="19050">
              <a:solidFill>
                <a:srgbClr val="C00000"/>
              </a:solidFill>
              <a:prstDash val="dash"/>
            </a:ln>
          </c:spPr>
          <c:marker>
            <c:symbol val="triangle"/>
            <c:size val="6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cat>
            <c:numRef>
              <c:f>'1xn prod cons'!$C$2:$C$10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</c:numCache>
            </c:numRef>
          </c:cat>
          <c:val>
            <c:numRef>
              <c:f>'1xn prod cons'!$G$56:$G$64</c:f>
              <c:numCache>
                <c:formatCode>General</c:formatCode>
                <c:ptCount val="9"/>
                <c:pt idx="0">
                  <c:v>16891.68</c:v>
                </c:pt>
                <c:pt idx="1">
                  <c:v>16465.439999999995</c:v>
                </c:pt>
                <c:pt idx="2">
                  <c:v>12078.720000000001</c:v>
                </c:pt>
                <c:pt idx="3">
                  <c:v>14399.06</c:v>
                </c:pt>
                <c:pt idx="4">
                  <c:v>12651.02</c:v>
                </c:pt>
                <c:pt idx="5">
                  <c:v>10998.94</c:v>
                </c:pt>
                <c:pt idx="6">
                  <c:v>10080.958000000001</c:v>
                </c:pt>
                <c:pt idx="7">
                  <c:v>8939.3979999999956</c:v>
                </c:pt>
                <c:pt idx="8">
                  <c:v>8223.0820000000003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702080"/>
        <c:axId val="84968960"/>
      </c:lineChart>
      <c:catAx>
        <c:axId val="38702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 of consumers</a:t>
                </a:r>
              </a:p>
            </c:rich>
          </c:tx>
          <c:layout>
            <c:manualLayout>
              <c:xMode val="edge"/>
              <c:yMode val="edge"/>
              <c:x val="0.45089603525586935"/>
              <c:y val="0.927646885936132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4968960"/>
        <c:crosses val="autoZero"/>
        <c:auto val="1"/>
        <c:lblAlgn val="ctr"/>
        <c:lblOffset val="100"/>
        <c:noMultiLvlLbl val="0"/>
      </c:catAx>
      <c:valAx>
        <c:axId val="849689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Throughput (1000</a:t>
                </a:r>
                <a:r>
                  <a:rPr lang="en-US" baseline="0"/>
                  <a:t> </a:t>
                </a:r>
                <a:r>
                  <a:rPr lang="en-US"/>
                  <a:t>tasks/msec)</a:t>
                </a:r>
              </a:p>
            </c:rich>
          </c:tx>
          <c:layout>
            <c:manualLayout>
              <c:xMode val="edge"/>
              <c:yMode val="edge"/>
              <c:x val="5.5575501692425415E-2"/>
              <c:y val="0.1590728893263354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8702080"/>
        <c:crosses val="autoZero"/>
        <c:crossBetween val="between"/>
        <c:dispUnits>
          <c:builtInUnit val="thousands"/>
        </c:dispUnits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0777449170528325"/>
          <c:y val="0.58184442853734197"/>
          <c:w val="0.30184119479084259"/>
          <c:h val="0.2452643126640424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017715251347024"/>
          <c:y val="5.1400554097404488E-2"/>
          <c:w val="0.73862967471532381"/>
          <c:h val="0.78921663112423446"/>
        </c:manualLayout>
      </c:layout>
      <c:lineChart>
        <c:grouping val="standard"/>
        <c:varyColors val="0"/>
        <c:ser>
          <c:idx val="0"/>
          <c:order val="0"/>
          <c:tx>
            <c:v>SALSA</c:v>
          </c:tx>
          <c:spPr>
            <a:ln w="19050"/>
          </c:spPr>
          <c:marker>
            <c:symbol val="square"/>
            <c:size val="6"/>
          </c:marker>
          <c:cat>
            <c:numRef>
              <c:f>'chunk size'!$M$2:$M$9</c:f>
              <c:numCache>
                <c:formatCode>General</c:formatCode>
                <c:ptCount val="8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1000</c:v>
                </c:pt>
                <c:pt idx="7">
                  <c:v>2000</c:v>
                </c:pt>
              </c:numCache>
            </c:numRef>
          </c:cat>
          <c:val>
            <c:numRef>
              <c:f>'chunk size'!$G$2:$G$9</c:f>
              <c:numCache>
                <c:formatCode>General</c:formatCode>
                <c:ptCount val="8"/>
                <c:pt idx="0">
                  <c:v>73100.42</c:v>
                </c:pt>
                <c:pt idx="1">
                  <c:v>108977</c:v>
                </c:pt>
                <c:pt idx="2">
                  <c:v>135155.20000000001</c:v>
                </c:pt>
                <c:pt idx="3">
                  <c:v>227541</c:v>
                </c:pt>
                <c:pt idx="4">
                  <c:v>336574</c:v>
                </c:pt>
                <c:pt idx="5">
                  <c:v>386887.2</c:v>
                </c:pt>
                <c:pt idx="6">
                  <c:v>411761.8</c:v>
                </c:pt>
                <c:pt idx="7">
                  <c:v>397586.6</c:v>
                </c:pt>
              </c:numCache>
            </c:numRef>
          </c:val>
          <c:smooth val="0"/>
        </c:ser>
        <c:ser>
          <c:idx val="1"/>
          <c:order val="1"/>
          <c:tx>
            <c:v>SALSA+CAS</c:v>
          </c:tx>
          <c:spPr>
            <a:ln w="19050"/>
          </c:spPr>
          <c:marker>
            <c:symbol val="triangle"/>
            <c:size val="6"/>
          </c:marker>
          <c:cat>
            <c:numRef>
              <c:f>'chunk size'!$M$2:$M$9</c:f>
              <c:numCache>
                <c:formatCode>General</c:formatCode>
                <c:ptCount val="8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1000</c:v>
                </c:pt>
                <c:pt idx="7">
                  <c:v>2000</c:v>
                </c:pt>
              </c:numCache>
            </c:numRef>
          </c:cat>
          <c:val>
            <c:numRef>
              <c:f>'chunk size'!$G$10:$G$17</c:f>
              <c:numCache>
                <c:formatCode>General</c:formatCode>
                <c:ptCount val="8"/>
                <c:pt idx="0">
                  <c:v>70163.199999999997</c:v>
                </c:pt>
                <c:pt idx="1">
                  <c:v>102203.68000000002</c:v>
                </c:pt>
                <c:pt idx="2">
                  <c:v>132354</c:v>
                </c:pt>
                <c:pt idx="3">
                  <c:v>199494</c:v>
                </c:pt>
                <c:pt idx="4">
                  <c:v>230826.4</c:v>
                </c:pt>
                <c:pt idx="5">
                  <c:v>248069.2</c:v>
                </c:pt>
                <c:pt idx="6">
                  <c:v>251122</c:v>
                </c:pt>
                <c:pt idx="7">
                  <c:v>228108.2</c:v>
                </c:pt>
              </c:numCache>
            </c:numRef>
          </c:val>
          <c:smooth val="0"/>
        </c:ser>
        <c:ser>
          <c:idx val="2"/>
          <c:order val="2"/>
          <c:tx>
            <c:v>ConcBag</c:v>
          </c:tx>
          <c:spPr>
            <a:ln w="19050"/>
          </c:spPr>
          <c:marker>
            <c:symbol val="diamond"/>
            <c:size val="6"/>
          </c:marker>
          <c:cat>
            <c:numRef>
              <c:f>'chunk size'!$M$2:$M$9</c:f>
              <c:numCache>
                <c:formatCode>General</c:formatCode>
                <c:ptCount val="8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1000</c:v>
                </c:pt>
                <c:pt idx="7">
                  <c:v>2000</c:v>
                </c:pt>
              </c:numCache>
            </c:numRef>
          </c:cat>
          <c:val>
            <c:numRef>
              <c:f>'chunk size'!$G$18:$G$25</c:f>
              <c:numCache>
                <c:formatCode>General</c:formatCode>
                <c:ptCount val="8"/>
                <c:pt idx="0">
                  <c:v>27237.200000000001</c:v>
                </c:pt>
                <c:pt idx="1">
                  <c:v>36930.54</c:v>
                </c:pt>
                <c:pt idx="2">
                  <c:v>69651.680000000022</c:v>
                </c:pt>
                <c:pt idx="3">
                  <c:v>81190.7</c:v>
                </c:pt>
                <c:pt idx="4">
                  <c:v>70394.600000000006</c:v>
                </c:pt>
                <c:pt idx="5">
                  <c:v>66347.86</c:v>
                </c:pt>
                <c:pt idx="6">
                  <c:v>57609.18</c:v>
                </c:pt>
                <c:pt idx="7">
                  <c:v>50076.52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013184"/>
        <c:axId val="82015360"/>
      </c:lineChart>
      <c:catAx>
        <c:axId val="82013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 of tasks in a chunk</a:t>
                </a:r>
              </a:p>
            </c:rich>
          </c:tx>
          <c:layout>
            <c:manualLayout>
              <c:xMode val="edge"/>
              <c:yMode val="edge"/>
              <c:x val="0.43458814223564957"/>
              <c:y val="0.923306608158355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2015360"/>
        <c:crosses val="autoZero"/>
        <c:auto val="1"/>
        <c:lblAlgn val="ctr"/>
        <c:lblOffset val="100"/>
        <c:noMultiLvlLbl val="0"/>
      </c:catAx>
      <c:valAx>
        <c:axId val="820153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Throughput (1000</a:t>
                </a:r>
                <a:r>
                  <a:rPr lang="en-US" baseline="0"/>
                  <a:t> </a:t>
                </a:r>
                <a:r>
                  <a:rPr lang="en-US"/>
                  <a:t>tasks/msec)</a:t>
                </a:r>
              </a:p>
            </c:rich>
          </c:tx>
          <c:layout>
            <c:manualLayout>
              <c:xMode val="edge"/>
              <c:yMode val="edge"/>
              <c:x val="5.5575501692425415E-2"/>
              <c:y val="0.159072889326335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2013184"/>
        <c:crosses val="autoZero"/>
        <c:crossBetween val="between"/>
        <c:dispUnits>
          <c:builtInUnit val="thousands"/>
        </c:dispUnits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0892182997673236"/>
          <c:y val="5.9514777449694134E-2"/>
          <c:w val="0.31440770246185201"/>
          <c:h val="0.25828514599737534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B1828-ACDF-4D28-8A07-9A2FDB7B8223}" type="datetimeFigureOut">
              <a:rPr lang="en-US" smtClean="0"/>
              <a:pPr/>
              <a:t>6/23/2012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1E336-A0A1-420C-A8D7-4BFA246E1B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48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6C119-4855-4704-B940-B92B2FFEE9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NUMA – important because of bandwidth rather then latency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6C119-4855-4704-B940-B92B2FFEE9F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6C119-4855-4704-B940-B92B2FFEE9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1E336-A0A1-420C-A8D7-4BFA246E1BA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/>
              <a:t>no contention among producers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/>
              <a:t>if another process wants to take a task from the chunk, it should first steal it.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1E336-A0A1-420C-A8D7-4BFA246E1BA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MSQ not here,</a:t>
            </a:r>
            <a:r>
              <a:rPr lang="en-US" baseline="0" dirty="0" smtClean="0"/>
              <a:t> because not scalable at all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Setup.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1E336-A0A1-420C-A8D7-4BFA246E1BA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shows why CAS must</a:t>
            </a:r>
            <a:r>
              <a:rPr lang="en-US" baseline="0" dirty="0" smtClean="0"/>
              <a:t> be used for both consumers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1E336-A0A1-420C-A8D7-4BFA246E1BA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shows why CAS must</a:t>
            </a:r>
            <a:r>
              <a:rPr lang="en-US" baseline="0" dirty="0" smtClean="0"/>
              <a:t> be used for both consumers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1E336-A0A1-420C-A8D7-4BFA246E1BA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9B8F-CB7A-49F7-ADBC-381622752EF6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49640E9-85BC-46E8-B677-D93AED1D60D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DB4F-7C0F-45F8-8BCB-3AEF06E14DFA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527-B1BC-4B1A-95DA-7BDBA011AEA9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B748-4314-4D72-BFB9-FB908543DC9E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651D-0E5A-46A6-9DA8-5A67E2A9A9EE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7A49-5AD8-4F37-9F4D-11E360F7E08B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33A8-5AE7-4A61-B321-DAEF8765B882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22E9-5826-45B1-B8A1-12C247893547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C400-1688-4335-8689-42F72930C390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2C4-B89B-4682-AF06-430088EE59A2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7B2A-DBD7-4581-96CA-6835BA959337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DB252D9-A3FD-4E50-B6F7-243E6CBE0624}" type="datetime1">
              <a:rPr lang="en-US" smtClean="0"/>
              <a:pPr/>
              <a:t>6/23/2012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49640E9-85BC-46E8-B677-D93AED1D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Elad</a:t>
            </a:r>
            <a:r>
              <a:rPr lang="en-US" dirty="0" smtClean="0"/>
              <a:t> </a:t>
            </a:r>
            <a:r>
              <a:rPr lang="en-US" dirty="0" err="1" smtClean="0"/>
              <a:t>Gidron</a:t>
            </a:r>
            <a:r>
              <a:rPr lang="en-US" dirty="0" smtClean="0"/>
              <a:t>, </a:t>
            </a:r>
            <a:r>
              <a:rPr lang="en-US" dirty="0" err="1" smtClean="0"/>
              <a:t>Idit</a:t>
            </a:r>
            <a:r>
              <a:rPr lang="en-US" dirty="0" smtClean="0"/>
              <a:t> </a:t>
            </a:r>
            <a:r>
              <a:rPr lang="en-US" dirty="0" err="1" smtClean="0"/>
              <a:t>Keidar</a:t>
            </a:r>
            <a:r>
              <a:rPr lang="en-US" dirty="0" smtClean="0"/>
              <a:t>,</a:t>
            </a:r>
          </a:p>
          <a:p>
            <a:r>
              <a:rPr lang="en-US" dirty="0" smtClean="0"/>
              <a:t>Dmitri Perelman, </a:t>
            </a:r>
            <a:r>
              <a:rPr lang="en-US" dirty="0" err="1" smtClean="0"/>
              <a:t>Yonathan</a:t>
            </a:r>
            <a:r>
              <a:rPr lang="en-US" dirty="0" smtClean="0"/>
              <a:t> Perez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SALSA: Scalable and Low-synchronization NUMA-aware Algorithm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smtClean="0"/>
              <a:t>Producer-Consumer Pools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SCPool</a:t>
            </a:r>
            <a:r>
              <a:rPr lang="en-US" dirty="0" smtClean="0"/>
              <a:t> Implementation </a:t>
            </a:r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10</a:t>
            </a:fld>
            <a:endParaRPr lang="he-IL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Goal </a:t>
            </a:r>
            <a:r>
              <a:rPr lang="en-US" sz="3200" dirty="0" smtClean="0"/>
              <a:t>1: </a:t>
            </a:r>
            <a:r>
              <a:rPr lang="en-US" sz="3200" b="1" dirty="0">
                <a:solidFill>
                  <a:schemeClr val="tx2"/>
                </a:solidFill>
              </a:rPr>
              <a:t>“</a:t>
            </a:r>
            <a:r>
              <a:rPr lang="en-US" sz="3200" b="1" dirty="0" smtClean="0">
                <a:solidFill>
                  <a:schemeClr val="tx2"/>
                </a:solidFill>
              </a:rPr>
              <a:t>Fast </a:t>
            </a:r>
            <a:r>
              <a:rPr lang="en-US" sz="3200" b="1" dirty="0" smtClean="0">
                <a:solidFill>
                  <a:schemeClr val="tx2"/>
                </a:solidFill>
              </a:rPr>
              <a:t>path”</a:t>
            </a:r>
          </a:p>
          <a:p>
            <a:pPr lvl="1"/>
            <a:r>
              <a:rPr lang="en-US" sz="3200" dirty="0" smtClean="0"/>
              <a:t>Use synchronization, atomic operations only </a:t>
            </a:r>
            <a:r>
              <a:rPr lang="en-US" sz="3200" dirty="0" smtClean="0"/>
              <a:t>when stealing</a:t>
            </a:r>
          </a:p>
          <a:p>
            <a:r>
              <a:rPr lang="en-US" sz="3400" dirty="0" smtClean="0"/>
              <a:t>Goal </a:t>
            </a:r>
            <a:r>
              <a:rPr lang="en-US" sz="3400" dirty="0" smtClean="0"/>
              <a:t>2: </a:t>
            </a:r>
            <a:r>
              <a:rPr lang="en-US" sz="3400" b="1" dirty="0" smtClean="0">
                <a:solidFill>
                  <a:schemeClr val="tx2"/>
                </a:solidFill>
              </a:rPr>
              <a:t>Minimize stealing</a:t>
            </a:r>
          </a:p>
          <a:p>
            <a:r>
              <a:rPr lang="en-US" sz="3400" dirty="0" smtClean="0"/>
              <a:t>Goal </a:t>
            </a:r>
            <a:r>
              <a:rPr lang="en-US" sz="3400" dirty="0" smtClean="0"/>
              <a:t>3: </a:t>
            </a:r>
            <a:r>
              <a:rPr lang="en-US" sz="3400" b="1" dirty="0" smtClean="0">
                <a:solidFill>
                  <a:schemeClr val="tx2"/>
                </a:solidFill>
              </a:rPr>
              <a:t>Locality</a:t>
            </a:r>
          </a:p>
          <a:p>
            <a:pPr lvl="1"/>
            <a:r>
              <a:rPr lang="en-US" sz="3200" dirty="0" smtClean="0"/>
              <a:t>Cache </a:t>
            </a:r>
            <a:r>
              <a:rPr lang="en-US" sz="3200" dirty="0" smtClean="0"/>
              <a:t>friendliness, low contention</a:t>
            </a:r>
          </a:p>
          <a:p>
            <a:r>
              <a:rPr lang="en-US" sz="3400" dirty="0" smtClean="0"/>
              <a:t>Goal 4: </a:t>
            </a:r>
            <a:r>
              <a:rPr lang="en-US" sz="3400" b="1" dirty="0" smtClean="0">
                <a:solidFill>
                  <a:schemeClr val="tx2"/>
                </a:solidFill>
              </a:rPr>
              <a:t>Load balancing</a:t>
            </a:r>
          </a:p>
          <a:p>
            <a:pPr lvl="1"/>
            <a:r>
              <a:rPr lang="en-US" sz="3200" dirty="0" smtClean="0"/>
              <a:t>Robustness to stalls, load fluctuations 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SALSA – Scalable and Low Synchronization Algorithm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err="1" smtClean="0"/>
              <a:t>SCPool</a:t>
            </a:r>
            <a:r>
              <a:rPr lang="en-US" sz="3200" dirty="0" smtClean="0"/>
              <a:t> </a:t>
            </a:r>
            <a:r>
              <a:rPr lang="en-US" sz="3200" dirty="0"/>
              <a:t>implementation </a:t>
            </a:r>
            <a:endParaRPr lang="en-US" sz="3200" dirty="0" smtClean="0"/>
          </a:p>
          <a:p>
            <a:r>
              <a:rPr lang="en-US" sz="3200" i="1" dirty="0" smtClean="0">
                <a:solidFill>
                  <a:srgbClr val="C00000"/>
                </a:solidFill>
              </a:rPr>
              <a:t>Synchronization-free</a:t>
            </a:r>
            <a:r>
              <a:rPr lang="en-US" sz="3200" i="1" dirty="0" smtClean="0"/>
              <a:t> </a:t>
            </a:r>
            <a:r>
              <a:rPr lang="en-US" sz="3200" dirty="0" smtClean="0"/>
              <a:t>when no stealing </a:t>
            </a:r>
            <a:r>
              <a:rPr lang="en-US" sz="3200" dirty="0" smtClean="0"/>
              <a:t>occurs</a:t>
            </a:r>
          </a:p>
          <a:p>
            <a:pPr lvl="1">
              <a:buClr>
                <a:srgbClr val="C0504D"/>
              </a:buClr>
              <a:buFont typeface="Symbol" pitchFamily="18" charset="2"/>
              <a:buChar char=""/>
            </a:pP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smtClean="0">
                <a:solidFill>
                  <a:prstClr val="black"/>
                </a:solidFill>
              </a:rPr>
              <a:t>Low contention</a:t>
            </a:r>
            <a:endParaRPr lang="en-US" sz="3200" dirty="0" smtClean="0"/>
          </a:p>
          <a:p>
            <a:r>
              <a:rPr lang="en-US" sz="3200" dirty="0" smtClean="0"/>
              <a:t>Tasks held in page-size </a:t>
            </a:r>
            <a:r>
              <a:rPr lang="en-US" sz="3200" i="1" dirty="0" smtClean="0">
                <a:solidFill>
                  <a:srgbClr val="C00000"/>
                </a:solidFill>
              </a:rPr>
              <a:t>chunks</a:t>
            </a:r>
          </a:p>
          <a:p>
            <a:pPr lvl="1">
              <a:buFont typeface="Symbol" pitchFamily="18" charset="2"/>
              <a:buChar char=""/>
            </a:pPr>
            <a:r>
              <a:rPr lang="en-US" sz="3200" dirty="0" smtClean="0"/>
              <a:t> Cache-friendly</a:t>
            </a:r>
          </a:p>
          <a:p>
            <a:r>
              <a:rPr lang="en-US" sz="3200" dirty="0" smtClean="0"/>
              <a:t>Consumers steal entire chunks of tasks</a:t>
            </a:r>
          </a:p>
          <a:p>
            <a:pPr lvl="1">
              <a:buClr>
                <a:srgbClr val="C0504D"/>
              </a:buClr>
              <a:buFont typeface="Symbol" pitchFamily="18" charset="2"/>
              <a:buChar char=""/>
            </a:pPr>
            <a:r>
              <a:rPr lang="en-US" sz="3200" dirty="0" smtClean="0">
                <a:solidFill>
                  <a:prstClr val="black"/>
                </a:solidFill>
              </a:rPr>
              <a:t> Reduces </a:t>
            </a:r>
            <a:r>
              <a:rPr lang="en-US" sz="3200" dirty="0">
                <a:solidFill>
                  <a:prstClr val="black"/>
                </a:solidFill>
              </a:rPr>
              <a:t>number of </a:t>
            </a:r>
            <a:r>
              <a:rPr lang="en-US" sz="3200" dirty="0" smtClean="0">
                <a:solidFill>
                  <a:prstClr val="black"/>
                </a:solidFill>
              </a:rPr>
              <a:t>steals</a:t>
            </a:r>
            <a:endParaRPr lang="en-US" sz="3200" dirty="0" smtClean="0"/>
          </a:p>
          <a:p>
            <a:r>
              <a:rPr lang="en-US" sz="3200" dirty="0" smtClean="0"/>
              <a:t>Producer-based </a:t>
            </a:r>
            <a:r>
              <a:rPr lang="en-US" sz="3200" dirty="0" smtClean="0"/>
              <a:t>load-balancing</a:t>
            </a:r>
          </a:p>
          <a:p>
            <a:pPr lvl="1">
              <a:buClr>
                <a:srgbClr val="C0504D"/>
              </a:buClr>
              <a:buFont typeface="Symbol" pitchFamily="18" charset="2"/>
              <a:buChar char=""/>
            </a:pPr>
            <a:r>
              <a:rPr lang="en-US" sz="3200" dirty="0" smtClean="0">
                <a:solidFill>
                  <a:prstClr val="black"/>
                </a:solidFill>
              </a:rPr>
              <a:t> R</a:t>
            </a:r>
            <a:r>
              <a:rPr lang="en-US" sz="3200" dirty="0" smtClean="0"/>
              <a:t>obust to stalls, load fluctuations </a:t>
            </a:r>
          </a:p>
          <a:p>
            <a:endParaRPr lang="en-US" sz="3200" dirty="0" smtClean="0"/>
          </a:p>
        </p:txBody>
      </p:sp>
      <p:pic>
        <p:nvPicPr>
          <p:cNvPr id="4" name="Picture 2" descr="https://d1ij7zv8zivhs3.cloudfront.net/assets/2360519/lightbox/black_white_red_social_danceGoDance.jpg?12875224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276" y="5114636"/>
            <a:ext cx="1665140" cy="1499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SALSA Overview</a:t>
            </a:r>
            <a:endParaRPr lang="en-US" dirty="0"/>
          </a:p>
        </p:txBody>
      </p:sp>
      <p:sp>
        <p:nvSpPr>
          <p:cNvPr id="119" name="Slide Number Placeholder 118"/>
          <p:cNvSpPr>
            <a:spLocks noGrp="1"/>
          </p:cNvSpPr>
          <p:nvPr>
            <p:ph type="sldNum" sz="quarter" idx="12"/>
          </p:nvPr>
        </p:nvSpPr>
        <p:spPr>
          <a:xfrm>
            <a:off x="146304" y="6224814"/>
            <a:ext cx="457200" cy="457200"/>
          </a:xfrm>
        </p:spPr>
        <p:txBody>
          <a:bodyPr/>
          <a:lstStyle/>
          <a:p>
            <a:fld id="{DAF22AC9-109E-4E4D-92F9-530E51D9A3A2}" type="slidenum">
              <a:rPr lang="he-IL" smtClean="0"/>
              <a:pPr/>
              <a:t>12</a:t>
            </a:fld>
            <a:endParaRPr lang="he-IL" dirty="0"/>
          </a:p>
        </p:txBody>
      </p:sp>
      <p:grpSp>
        <p:nvGrpSpPr>
          <p:cNvPr id="251" name="Group 250"/>
          <p:cNvGrpSpPr/>
          <p:nvPr/>
        </p:nvGrpSpPr>
        <p:grpSpPr>
          <a:xfrm>
            <a:off x="586297" y="1309914"/>
            <a:ext cx="7795704" cy="3962400"/>
            <a:chOff x="1532819" y="3573016"/>
            <a:chExt cx="6544381" cy="3381782"/>
          </a:xfrm>
        </p:grpSpPr>
        <p:grpSp>
          <p:nvGrpSpPr>
            <p:cNvPr id="250" name="Group 249"/>
            <p:cNvGrpSpPr/>
            <p:nvPr/>
          </p:nvGrpSpPr>
          <p:grpSpPr>
            <a:xfrm>
              <a:off x="1532819" y="3573016"/>
              <a:ext cx="6544381" cy="2592288"/>
              <a:chOff x="1532819" y="3573016"/>
              <a:chExt cx="6544381" cy="2592288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5260504" y="3645024"/>
                <a:ext cx="720080" cy="288032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294411" y="3616449"/>
                <a:ext cx="643514" cy="341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 rtl="0"/>
                <a:r>
                  <a:rPr lang="en-US" sz="2000" dirty="0" err="1" smtClean="0"/>
                  <a:t>idx</a:t>
                </a:r>
                <a:r>
                  <a:rPr lang="en-US" sz="2000" dirty="0" smtClean="0"/>
                  <a:t>=2</a:t>
                </a:r>
                <a:endParaRPr lang="en-US" dirty="0"/>
              </a:p>
            </p:txBody>
          </p:sp>
          <p:cxnSp>
            <p:nvCxnSpPr>
              <p:cNvPr id="27" name="Straight Arrow Connector 26"/>
              <p:cNvCxnSpPr>
                <a:stCxn id="26" idx="2"/>
              </p:cNvCxnSpPr>
              <p:nvPr/>
            </p:nvCxnSpPr>
            <p:spPr>
              <a:xfrm>
                <a:off x="5616168" y="3957930"/>
                <a:ext cx="11568" cy="33516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8" name="Rounded Rectangle 27"/>
              <p:cNvSpPr/>
              <p:nvPr/>
            </p:nvSpPr>
            <p:spPr>
              <a:xfrm>
                <a:off x="6853064" y="3650456"/>
                <a:ext cx="720080" cy="288032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843538" y="3621881"/>
                <a:ext cx="720080" cy="341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en-US" sz="2000" dirty="0" err="1" smtClean="0"/>
                  <a:t>idx</a:t>
                </a:r>
                <a:r>
                  <a:rPr lang="en-US" sz="2000" dirty="0" smtClean="0"/>
                  <a:t>=-1</a:t>
                </a:r>
                <a:endParaRPr lang="en-US" sz="2800" dirty="0"/>
              </a:p>
            </p:txBody>
          </p:sp>
          <p:cxnSp>
            <p:nvCxnSpPr>
              <p:cNvPr id="30" name="Straight Arrow Connector 29"/>
              <p:cNvCxnSpPr>
                <a:stCxn id="29" idx="2"/>
              </p:cNvCxnSpPr>
              <p:nvPr/>
            </p:nvCxnSpPr>
            <p:spPr>
              <a:xfrm>
                <a:off x="7203578" y="3963362"/>
                <a:ext cx="0" cy="30659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Rounded Rectangle 30"/>
              <p:cNvSpPr/>
              <p:nvPr/>
            </p:nvSpPr>
            <p:spPr>
              <a:xfrm>
                <a:off x="3635896" y="3645024"/>
                <a:ext cx="720080" cy="288032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669803" y="3616449"/>
                <a:ext cx="643514" cy="341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 rtl="0"/>
                <a:r>
                  <a:rPr lang="en-US" sz="2000" dirty="0" err="1" smtClean="0"/>
                  <a:t>idx</a:t>
                </a:r>
                <a:r>
                  <a:rPr lang="en-US" sz="2000" dirty="0" smtClean="0"/>
                  <a:t>=4</a:t>
                </a:r>
                <a:endParaRPr lang="en-US" sz="1600" dirty="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4031432" y="3933056"/>
                <a:ext cx="0" cy="28803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3815408" y="4221088"/>
                <a:ext cx="43204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3887416" y="4293096"/>
                <a:ext cx="288032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31" idx="3"/>
                <a:endCxn id="25" idx="1"/>
              </p:cNvCxnSpPr>
              <p:nvPr/>
            </p:nvCxnSpPr>
            <p:spPr>
              <a:xfrm>
                <a:off x="4355976" y="3789040"/>
                <a:ext cx="904528" cy="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stCxn id="25" idx="3"/>
                <a:endCxn id="29" idx="1"/>
              </p:cNvCxnSpPr>
              <p:nvPr/>
            </p:nvCxnSpPr>
            <p:spPr>
              <a:xfrm>
                <a:off x="5980583" y="3789040"/>
                <a:ext cx="862955" cy="3582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Rectangle 37"/>
              <p:cNvSpPr/>
              <p:nvPr/>
            </p:nvSpPr>
            <p:spPr>
              <a:xfrm>
                <a:off x="2375248" y="3573016"/>
                <a:ext cx="576064" cy="2592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7861176" y="3794472"/>
                <a:ext cx="0" cy="144016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>
                <a:off x="7645152" y="3938488"/>
                <a:ext cx="43204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7717160" y="4010496"/>
                <a:ext cx="288032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>
                <a:off x="7573144" y="3794472"/>
                <a:ext cx="288032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4" name="Rounded Rectangle 53"/>
              <p:cNvSpPr/>
              <p:nvPr/>
            </p:nvSpPr>
            <p:spPr>
              <a:xfrm>
                <a:off x="3618434" y="4495800"/>
                <a:ext cx="720080" cy="288032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690441" y="4495800"/>
                <a:ext cx="643514" cy="341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 rtl="0"/>
                <a:r>
                  <a:rPr lang="en-US" sz="2000" dirty="0" err="1" smtClean="0"/>
                  <a:t>idx</a:t>
                </a:r>
                <a:r>
                  <a:rPr lang="en-US" sz="2000" dirty="0" smtClean="0"/>
                  <a:t>=0</a:t>
                </a:r>
                <a:endParaRPr lang="en-US" dirty="0"/>
              </a:p>
            </p:txBody>
          </p:sp>
          <p:cxnSp>
            <p:nvCxnSpPr>
              <p:cNvPr id="56" name="Straight Arrow Connector 55"/>
              <p:cNvCxnSpPr>
                <a:stCxn id="55" idx="2"/>
              </p:cNvCxnSpPr>
              <p:nvPr/>
            </p:nvCxnSpPr>
            <p:spPr>
              <a:xfrm>
                <a:off x="4012198" y="4837281"/>
                <a:ext cx="13900" cy="30659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>
                <a:endCxn id="31" idx="1"/>
              </p:cNvCxnSpPr>
              <p:nvPr/>
            </p:nvCxnSpPr>
            <p:spPr>
              <a:xfrm>
                <a:off x="2951312" y="3789040"/>
                <a:ext cx="684584" cy="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554538" y="4639816"/>
                <a:ext cx="0" cy="144016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H="1">
                <a:off x="4338514" y="4783832"/>
                <a:ext cx="43204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4410522" y="4855840"/>
                <a:ext cx="288032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4338514" y="4639816"/>
                <a:ext cx="216024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3" name="TextBox 62"/>
              <p:cNvSpPr txBox="1"/>
              <p:nvPr/>
            </p:nvSpPr>
            <p:spPr>
              <a:xfrm>
                <a:off x="2381631" y="3619500"/>
                <a:ext cx="587586" cy="341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sz="2000" dirty="0" smtClean="0"/>
                  <a:t>prod</a:t>
                </a:r>
                <a:r>
                  <a:rPr lang="en-US" sz="2000" baseline="-25000" dirty="0" smtClean="0"/>
                  <a:t>0</a:t>
                </a:r>
                <a:endParaRPr lang="en-US" sz="2000" baseline="-25000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 flipH="1">
                <a:off x="2375248" y="4005064"/>
                <a:ext cx="576064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1" name="TextBox 70"/>
              <p:cNvSpPr txBox="1"/>
              <p:nvPr/>
            </p:nvSpPr>
            <p:spPr>
              <a:xfrm rot="16200000">
                <a:off x="2242066" y="4539734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en-US" dirty="0" smtClean="0"/>
                  <a:t>. . .</a:t>
                </a:r>
                <a:endParaRPr lang="en-US" dirty="0"/>
              </a:p>
            </p:txBody>
          </p:sp>
          <p:cxnSp>
            <p:nvCxnSpPr>
              <p:cNvPr id="72" name="Straight Connector 71"/>
              <p:cNvCxnSpPr/>
              <p:nvPr/>
            </p:nvCxnSpPr>
            <p:spPr>
              <a:xfrm flipH="1">
                <a:off x="2375248" y="5445224"/>
                <a:ext cx="576064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3" name="TextBox 72"/>
              <p:cNvSpPr txBox="1"/>
              <p:nvPr/>
            </p:nvSpPr>
            <p:spPr>
              <a:xfrm>
                <a:off x="2321747" y="5445224"/>
                <a:ext cx="707353" cy="341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Prod</a:t>
                </a:r>
                <a:r>
                  <a:rPr lang="en-US" sz="2000" baseline="-25000" dirty="0" smtClean="0"/>
                  <a:t>n-1</a:t>
                </a:r>
                <a:endParaRPr lang="en-US" sz="2000" baseline="-25000" dirty="0"/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2375248" y="5805264"/>
                <a:ext cx="576064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2433841" y="5805264"/>
                <a:ext cx="502216" cy="341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sz="2000" dirty="0" smtClean="0"/>
                  <a:t>steal</a:t>
                </a:r>
                <a:endParaRPr lang="en-US" sz="1600" dirty="0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flipH="1">
                <a:off x="2375248" y="6165304"/>
                <a:ext cx="576064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3167336" y="5951984"/>
                <a:ext cx="0" cy="144016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flipH="1">
                <a:off x="2951312" y="6093296"/>
                <a:ext cx="43204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H="1">
                <a:off x="3023320" y="6165304"/>
                <a:ext cx="288032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flipH="1">
                <a:off x="2951312" y="5949280"/>
                <a:ext cx="216024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7" name="Left Brace 96"/>
              <p:cNvSpPr/>
              <p:nvPr/>
            </p:nvSpPr>
            <p:spPr>
              <a:xfrm>
                <a:off x="1943200" y="3573016"/>
                <a:ext cx="288032" cy="2592288"/>
              </a:xfrm>
              <a:prstGeom prst="leftBrac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 rot="16200000">
                <a:off x="1085017" y="4668675"/>
                <a:ext cx="1334839" cy="439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sz="2800" dirty="0" err="1" smtClean="0"/>
                  <a:t>chunkLists</a:t>
                </a:r>
                <a:endParaRPr lang="en-US" sz="2400" dirty="0"/>
              </a:p>
            </p:txBody>
          </p:sp>
        </p:grpSp>
        <p:cxnSp>
          <p:nvCxnSpPr>
            <p:cNvPr id="125" name="Elbow Connector 124"/>
            <p:cNvCxnSpPr>
              <a:endCxn id="54" idx="1"/>
            </p:cNvCxnSpPr>
            <p:nvPr/>
          </p:nvCxnSpPr>
          <p:spPr>
            <a:xfrm flipV="1">
              <a:off x="2962275" y="4639816"/>
              <a:ext cx="656159" cy="750590"/>
            </a:xfrm>
            <a:prstGeom prst="bentConnector3">
              <a:avLst>
                <a:gd name="adj1" fmla="val 50000"/>
              </a:avLst>
            </a:prstGeom>
            <a:ln w="127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7" name="Rectangle 186"/>
            <p:cNvSpPr/>
            <p:nvPr/>
          </p:nvSpPr>
          <p:spPr>
            <a:xfrm>
              <a:off x="6697960" y="4267201"/>
              <a:ext cx="1032276" cy="1514475"/>
            </a:xfrm>
            <a:prstGeom prst="rect">
              <a:avLst/>
            </a:prstGeom>
            <a:noFill/>
            <a:ln w="127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8" name="Straight Connector 187"/>
            <p:cNvCxnSpPr/>
            <p:nvPr/>
          </p:nvCxnSpPr>
          <p:spPr>
            <a:xfrm>
              <a:off x="6697960" y="4752979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9" name="TextBox 188"/>
            <p:cNvSpPr txBox="1"/>
            <p:nvPr/>
          </p:nvSpPr>
          <p:spPr>
            <a:xfrm>
              <a:off x="6697960" y="4483226"/>
              <a:ext cx="1032276" cy="315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dirty="0" smtClean="0"/>
                <a:t>task</a:t>
              </a:r>
              <a:endParaRPr lang="en-US" sz="1600" dirty="0"/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697960" y="4737353"/>
              <a:ext cx="1032276" cy="315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dirty="0" smtClean="0"/>
                <a:t>task</a:t>
              </a:r>
              <a:endParaRPr lang="en-US" sz="1600" dirty="0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6697960" y="5043490"/>
              <a:ext cx="10322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dirty="0" smtClean="0">
                  <a:latin typeface="Arial"/>
                  <a:cs typeface="Arial"/>
                </a:rPr>
                <a:t>┴</a:t>
              </a:r>
              <a:endParaRPr lang="en-US" sz="1400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6697960" y="4267200"/>
              <a:ext cx="1032276" cy="2580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n-US" sz="2000" dirty="0" smtClean="0">
                  <a:solidFill>
                    <a:schemeClr val="tx1"/>
                  </a:solidFill>
                </a:rPr>
                <a:t>owner=c1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6438880" y="4495801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0</a:t>
              </a:r>
              <a:endParaRPr lang="en-US" sz="2000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6438880" y="4732021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6438880" y="4975861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6438880" y="5227693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3</a:t>
              </a:r>
              <a:endParaRPr lang="en-US" sz="16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6438880" y="5466577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4</a:t>
              </a:r>
              <a:endParaRPr lang="en-US" sz="1600" dirty="0"/>
            </a:p>
          </p:txBody>
        </p:sp>
        <p:cxnSp>
          <p:nvCxnSpPr>
            <p:cNvPr id="198" name="Straight Connector 197"/>
            <p:cNvCxnSpPr/>
            <p:nvPr/>
          </p:nvCxnSpPr>
          <p:spPr>
            <a:xfrm>
              <a:off x="6697960" y="5010149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>
              <a:off x="6697960" y="5267319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0" name="TextBox 199"/>
            <p:cNvSpPr txBox="1"/>
            <p:nvPr/>
          </p:nvSpPr>
          <p:spPr>
            <a:xfrm>
              <a:off x="6697960" y="5302446"/>
              <a:ext cx="10322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dirty="0" smtClean="0">
                  <a:latin typeface="Arial"/>
                  <a:cs typeface="Arial"/>
                </a:rPr>
                <a:t>┴</a:t>
              </a:r>
              <a:endParaRPr lang="en-US" sz="1400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>
              <a:off x="6697960" y="5526275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3" name="TextBox 202"/>
            <p:cNvSpPr txBox="1"/>
            <p:nvPr/>
          </p:nvSpPr>
          <p:spPr>
            <a:xfrm>
              <a:off x="6697960" y="5559624"/>
              <a:ext cx="10322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dirty="0" smtClean="0">
                  <a:latin typeface="Arial"/>
                  <a:cs typeface="Arial"/>
                </a:rPr>
                <a:t>┴</a:t>
              </a:r>
              <a:endParaRPr lang="en-US" sz="1400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5173960" y="4267201"/>
              <a:ext cx="1032276" cy="1514475"/>
            </a:xfrm>
            <a:prstGeom prst="rect">
              <a:avLst/>
            </a:prstGeom>
            <a:noFill/>
            <a:ln w="127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Connector 204"/>
            <p:cNvCxnSpPr/>
            <p:nvPr/>
          </p:nvCxnSpPr>
          <p:spPr>
            <a:xfrm>
              <a:off x="5173960" y="4752979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6" name="TextBox 205"/>
            <p:cNvSpPr txBox="1"/>
            <p:nvPr/>
          </p:nvSpPr>
          <p:spPr>
            <a:xfrm>
              <a:off x="5173959" y="4483226"/>
              <a:ext cx="1032276" cy="315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dirty="0" smtClean="0"/>
                <a:t>TAKEN</a:t>
              </a:r>
              <a:endParaRPr lang="en-US" sz="1600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5173959" y="4737353"/>
              <a:ext cx="1032276" cy="315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dirty="0" smtClean="0"/>
                <a:t>TAKEN</a:t>
              </a:r>
              <a:endParaRPr lang="en-US" sz="1600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5173959" y="5013010"/>
              <a:ext cx="1032276" cy="315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TAKEN</a:t>
              </a:r>
              <a:endParaRPr lang="en-US" sz="1600" dirty="0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5173960" y="4267200"/>
              <a:ext cx="1032276" cy="2580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n-US" sz="2000" dirty="0" smtClean="0">
                  <a:solidFill>
                    <a:schemeClr val="tx1"/>
                  </a:solidFill>
                </a:rPr>
                <a:t>owner=c1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4914880" y="4495801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0</a:t>
              </a:r>
              <a:endParaRPr lang="en-US" sz="2000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914880" y="4732021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4914880" y="4975861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4914880" y="5227693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3</a:t>
              </a:r>
              <a:endParaRPr lang="en-US" sz="16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4914880" y="5466577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4</a:t>
              </a:r>
              <a:endParaRPr lang="en-US" sz="1600" dirty="0"/>
            </a:p>
          </p:txBody>
        </p:sp>
        <p:cxnSp>
          <p:nvCxnSpPr>
            <p:cNvPr id="215" name="Straight Connector 214"/>
            <p:cNvCxnSpPr/>
            <p:nvPr/>
          </p:nvCxnSpPr>
          <p:spPr>
            <a:xfrm>
              <a:off x="5173960" y="5010149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>
              <a:off x="5173960" y="5267319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7" name="TextBox 216"/>
            <p:cNvSpPr txBox="1"/>
            <p:nvPr/>
          </p:nvSpPr>
          <p:spPr>
            <a:xfrm>
              <a:off x="5173959" y="5256726"/>
              <a:ext cx="1032276" cy="315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task</a:t>
              </a:r>
              <a:endParaRPr lang="en-US" sz="1600" dirty="0"/>
            </a:p>
          </p:txBody>
        </p:sp>
        <p:cxnSp>
          <p:nvCxnSpPr>
            <p:cNvPr id="218" name="Straight Connector 217"/>
            <p:cNvCxnSpPr/>
            <p:nvPr/>
          </p:nvCxnSpPr>
          <p:spPr>
            <a:xfrm>
              <a:off x="5173960" y="5526275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0" name="TextBox 219"/>
            <p:cNvSpPr txBox="1"/>
            <p:nvPr/>
          </p:nvSpPr>
          <p:spPr>
            <a:xfrm>
              <a:off x="5173959" y="5513904"/>
              <a:ext cx="1032276" cy="315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task</a:t>
              </a:r>
              <a:endParaRPr lang="en-US" sz="1600" dirty="0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3524250" y="5133232"/>
              <a:ext cx="1032276" cy="1514475"/>
            </a:xfrm>
            <a:prstGeom prst="rect">
              <a:avLst/>
            </a:prstGeom>
            <a:noFill/>
            <a:ln w="127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4" name="Straight Connector 233"/>
            <p:cNvCxnSpPr/>
            <p:nvPr/>
          </p:nvCxnSpPr>
          <p:spPr>
            <a:xfrm>
              <a:off x="3524250" y="5619010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5" name="TextBox 234"/>
            <p:cNvSpPr txBox="1"/>
            <p:nvPr/>
          </p:nvSpPr>
          <p:spPr>
            <a:xfrm>
              <a:off x="3524249" y="5349257"/>
              <a:ext cx="1032276" cy="315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dirty="0" smtClean="0"/>
                <a:t>TAKEN</a:t>
              </a:r>
              <a:endParaRPr lang="en-US" sz="16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3524249" y="5603384"/>
              <a:ext cx="1032276" cy="52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task</a:t>
              </a:r>
              <a:endParaRPr lang="en-US" sz="1600" dirty="0" smtClean="0"/>
            </a:p>
            <a:p>
              <a:pPr algn="ctr" rtl="0"/>
              <a:endParaRPr lang="en-US" sz="1600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524249" y="5879041"/>
              <a:ext cx="1032276" cy="52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task</a:t>
              </a:r>
              <a:endParaRPr lang="en-US" sz="1600" dirty="0" smtClean="0"/>
            </a:p>
            <a:p>
              <a:pPr algn="ctr"/>
              <a:endParaRPr lang="en-US" sz="1600" dirty="0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3524250" y="5133231"/>
              <a:ext cx="1032276" cy="2580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n-US" sz="2000" dirty="0" smtClean="0">
                  <a:solidFill>
                    <a:schemeClr val="tx1"/>
                  </a:solidFill>
                </a:rPr>
                <a:t>owner=c1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39" name="Straight Connector 238"/>
            <p:cNvCxnSpPr/>
            <p:nvPr/>
          </p:nvCxnSpPr>
          <p:spPr>
            <a:xfrm>
              <a:off x="3524250" y="5876180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3524250" y="6133350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1" name="TextBox 240"/>
            <p:cNvSpPr txBox="1"/>
            <p:nvPr/>
          </p:nvSpPr>
          <p:spPr>
            <a:xfrm>
              <a:off x="3524250" y="6122757"/>
              <a:ext cx="103227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/>
                  <a:cs typeface="Arial"/>
                </a:rPr>
                <a:t>┴</a:t>
              </a:r>
            </a:p>
            <a:p>
              <a:pPr algn="ctr"/>
              <a:endParaRPr lang="en-US" sz="1600" dirty="0"/>
            </a:p>
          </p:txBody>
        </p:sp>
        <p:cxnSp>
          <p:nvCxnSpPr>
            <p:cNvPr id="242" name="Straight Connector 241"/>
            <p:cNvCxnSpPr/>
            <p:nvPr/>
          </p:nvCxnSpPr>
          <p:spPr>
            <a:xfrm>
              <a:off x="3524250" y="6392306"/>
              <a:ext cx="10287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4" name="TextBox 243"/>
            <p:cNvSpPr txBox="1"/>
            <p:nvPr/>
          </p:nvSpPr>
          <p:spPr>
            <a:xfrm>
              <a:off x="3527024" y="6400800"/>
              <a:ext cx="103227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/>
                  <a:cs typeface="Arial"/>
                </a:rPr>
                <a:t>┴</a:t>
              </a:r>
            </a:p>
            <a:p>
              <a:pPr algn="ctr"/>
              <a:endParaRPr lang="en-US" sz="1600" dirty="0"/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3295650" y="5343525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0</a:t>
              </a:r>
              <a:endParaRPr lang="en-US" sz="2000" dirty="0"/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3295650" y="5579745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3295650" y="5823585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3295650" y="6075417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3</a:t>
              </a:r>
              <a:endParaRPr lang="en-US" sz="1600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3295650" y="6314301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600" dirty="0" smtClean="0"/>
                <a:t>4</a:t>
              </a:r>
              <a:endParaRPr lang="en-US" sz="1600" dirty="0"/>
            </a:p>
          </p:txBody>
        </p:sp>
      </p:grpSp>
      <p:pic>
        <p:nvPicPr>
          <p:cNvPr id="101" name="Picture 2" descr="https://d1ij7zv8zivhs3.cloudfront.net/assets/2360519/lightbox/black_white_red_social_danceGoDance.jpg?128752246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276" y="5114636"/>
            <a:ext cx="1665140" cy="1499483"/>
          </a:xfrm>
          <a:prstGeom prst="rect">
            <a:avLst/>
          </a:prstGeom>
          <a:noFill/>
        </p:spPr>
      </p:pic>
      <p:sp>
        <p:nvSpPr>
          <p:cNvPr id="100" name="Rounded Rectangular Callout 99"/>
          <p:cNvSpPr/>
          <p:nvPr/>
        </p:nvSpPr>
        <p:spPr>
          <a:xfrm>
            <a:off x="1524000" y="5334000"/>
            <a:ext cx="4724400" cy="899886"/>
          </a:xfrm>
          <a:prstGeom prst="wedgeRoundRectCallout">
            <a:avLst>
              <a:gd name="adj1" fmla="val -16714"/>
              <a:gd name="adj2" fmla="val -92717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Tasks </a:t>
            </a:r>
            <a:r>
              <a:rPr lang="en-US" sz="2400" dirty="0" smtClean="0"/>
              <a:t>kept </a:t>
            </a:r>
            <a:r>
              <a:rPr lang="en-US" sz="2400" dirty="0" smtClean="0"/>
              <a:t>in </a:t>
            </a:r>
            <a:r>
              <a:rPr lang="en-US" sz="2400" dirty="0" smtClean="0"/>
              <a:t>chunks, </a:t>
            </a:r>
            <a:r>
              <a:rPr lang="en-US" sz="2400" dirty="0" smtClean="0"/>
              <a:t>organized in per-producer chunk lists</a:t>
            </a:r>
            <a:endParaRPr lang="he-IL" dirty="0" smtClean="0"/>
          </a:p>
        </p:txBody>
      </p:sp>
      <p:sp>
        <p:nvSpPr>
          <p:cNvPr id="102" name="Rounded Rectangular Callout 101"/>
          <p:cNvSpPr/>
          <p:nvPr/>
        </p:nvSpPr>
        <p:spPr>
          <a:xfrm>
            <a:off x="3333049" y="4354935"/>
            <a:ext cx="5125151" cy="826665"/>
          </a:xfrm>
          <a:prstGeom prst="wedgeRoundRectCallout">
            <a:avLst>
              <a:gd name="adj1" fmla="val 21534"/>
              <a:gd name="adj2" fmla="val -276286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Chunk owned </a:t>
            </a:r>
            <a:r>
              <a:rPr lang="en-US" sz="2400" dirty="0" smtClean="0"/>
              <a:t>by </a:t>
            </a:r>
            <a:r>
              <a:rPr lang="en-US" sz="2400" dirty="0" smtClean="0"/>
              <a:t>one consumer – the only one taking </a:t>
            </a:r>
            <a:r>
              <a:rPr lang="en-US" sz="2400" dirty="0" smtClean="0"/>
              <a:t>tasks from </a:t>
            </a:r>
            <a:r>
              <a:rPr lang="en-US" sz="2400" dirty="0" smtClean="0"/>
              <a:t>it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0" grpId="1" animBg="1"/>
      <p:bldP spid="1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SALSA Fast Path (No Stealing)</a:t>
            </a:r>
            <a:endParaRPr lang="en-US" dirty="0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0610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Producer: </a:t>
            </a:r>
          </a:p>
          <a:p>
            <a:pPr lvl="1"/>
            <a:r>
              <a:rPr lang="en-US" dirty="0" smtClean="0"/>
              <a:t>Put  </a:t>
            </a:r>
            <a:r>
              <a:rPr lang="en-US" dirty="0" smtClean="0"/>
              <a:t>new value</a:t>
            </a:r>
          </a:p>
          <a:p>
            <a:pPr lvl="1"/>
            <a:r>
              <a:rPr lang="en-US" dirty="0" smtClean="0"/>
              <a:t>Increment local </a:t>
            </a:r>
            <a:r>
              <a:rPr lang="en-US" dirty="0" smtClean="0"/>
              <a:t>index </a:t>
            </a:r>
          </a:p>
          <a:p>
            <a:r>
              <a:rPr lang="en-US" dirty="0" smtClean="0"/>
              <a:t>Consumer:</a:t>
            </a:r>
          </a:p>
          <a:p>
            <a:pPr lvl="1"/>
            <a:r>
              <a:rPr lang="en-US" dirty="0" smtClean="0"/>
              <a:t>Increment </a:t>
            </a:r>
            <a:r>
              <a:rPr lang="en-US" dirty="0" err="1" smtClean="0"/>
              <a:t>idx</a:t>
            </a:r>
            <a:endParaRPr lang="en-US" dirty="0" smtClean="0"/>
          </a:p>
          <a:p>
            <a:pPr lvl="1"/>
            <a:r>
              <a:rPr lang="en-US" dirty="0" smtClean="0"/>
              <a:t>Verify </a:t>
            </a:r>
            <a:r>
              <a:rPr lang="en-US" dirty="0" smtClean="0"/>
              <a:t>ownership</a:t>
            </a:r>
          </a:p>
          <a:p>
            <a:pPr lvl="1"/>
            <a:r>
              <a:rPr lang="en-US" dirty="0" smtClean="0"/>
              <a:t>Change </a:t>
            </a:r>
            <a:r>
              <a:rPr lang="en-US" dirty="0" smtClean="0"/>
              <a:t>chunk entry to TAKEN</a:t>
            </a:r>
          </a:p>
          <a:p>
            <a:r>
              <a:rPr lang="en-US" dirty="0" smtClean="0"/>
              <a:t>No strong atomic operations</a:t>
            </a:r>
          </a:p>
          <a:p>
            <a:pPr lvl="1"/>
            <a:r>
              <a:rPr lang="en-US" dirty="0" smtClean="0"/>
              <a:t>Cache-friendly</a:t>
            </a:r>
            <a:endParaRPr lang="en-US" dirty="0" smtClean="0"/>
          </a:p>
          <a:p>
            <a:pPr lvl="1"/>
            <a:r>
              <a:rPr lang="en-US" dirty="0" smtClean="0"/>
              <a:t>Extremely </a:t>
            </a:r>
            <a:r>
              <a:rPr lang="en-US" dirty="0" smtClean="0"/>
              <a:t>lightweight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596336" y="2297360"/>
            <a:ext cx="1090464" cy="1512640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7596336" y="2772532"/>
            <a:ext cx="1090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596336" y="2277988"/>
            <a:ext cx="1090464" cy="2366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b="1" dirty="0" smtClean="0">
                <a:solidFill>
                  <a:schemeClr val="tx1"/>
                </a:solidFill>
              </a:rPr>
              <a:t>owner=c1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7596336" y="3026656"/>
            <a:ext cx="1090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596336" y="3277364"/>
            <a:ext cx="1090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596336" y="3546728"/>
            <a:ext cx="1090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96336" y="2516141"/>
            <a:ext cx="109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TAKEN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96336" y="2743200"/>
            <a:ext cx="109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Task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7596336" y="2979420"/>
            <a:ext cx="109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Task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7596336" y="3293752"/>
            <a:ext cx="1090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596336" y="3563116"/>
            <a:ext cx="1090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400" dirty="0"/>
          </a:p>
        </p:txBody>
      </p:sp>
      <p:sp>
        <p:nvSpPr>
          <p:cNvPr id="29" name="Rounded Rectangle 28"/>
          <p:cNvSpPr/>
          <p:nvPr/>
        </p:nvSpPr>
        <p:spPr>
          <a:xfrm>
            <a:off x="7741920" y="1772816"/>
            <a:ext cx="789856" cy="28803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813928" y="1772816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err="1" smtClean="0"/>
              <a:t>idx</a:t>
            </a:r>
            <a:r>
              <a:rPr lang="en-US" sz="1600" dirty="0" smtClean="0"/>
              <a:t>=0</a:t>
            </a:r>
            <a:endParaRPr lang="en-US" sz="2000" dirty="0"/>
          </a:p>
        </p:txBody>
      </p:sp>
      <p:cxnSp>
        <p:nvCxnSpPr>
          <p:cNvPr id="31" name="Straight Arrow Connector 30"/>
          <p:cNvCxnSpPr>
            <a:stCxn id="29" idx="2"/>
            <a:endCxn id="20" idx="0"/>
          </p:cNvCxnSpPr>
          <p:nvPr/>
        </p:nvCxnSpPr>
        <p:spPr>
          <a:xfrm>
            <a:off x="8136848" y="2060848"/>
            <a:ext cx="4720" cy="217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Group 33"/>
          <p:cNvGrpSpPr/>
          <p:nvPr/>
        </p:nvGrpSpPr>
        <p:grpSpPr>
          <a:xfrm>
            <a:off x="7380311" y="2528162"/>
            <a:ext cx="232611" cy="1249846"/>
            <a:chOff x="5652120" y="2564904"/>
            <a:chExt cx="216024" cy="1141095"/>
          </a:xfrm>
        </p:grpSpPr>
        <p:sp>
          <p:nvSpPr>
            <p:cNvPr id="35" name="TextBox 34"/>
            <p:cNvSpPr txBox="1"/>
            <p:nvPr/>
          </p:nvSpPr>
          <p:spPr>
            <a:xfrm>
              <a:off x="5652120" y="2564904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200" dirty="0" smtClean="0"/>
                <a:t>0</a:t>
              </a:r>
              <a:endParaRPr lang="en-US" sz="16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52120" y="2780928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200" dirty="0" smtClean="0"/>
                <a:t>1</a:t>
              </a:r>
              <a:endParaRPr lang="en-US" sz="16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652120" y="2996952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200" dirty="0" smtClean="0"/>
                <a:t>2</a:t>
              </a:r>
              <a:endParaRPr lang="en-US" sz="16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652120" y="3212976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200" dirty="0" smtClean="0"/>
                <a:t>3</a:t>
              </a:r>
              <a:endParaRPr lang="en-US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52120" y="3429000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1200" dirty="0" smtClean="0"/>
                <a:t>4</a:t>
              </a:r>
              <a:endParaRPr lang="en-US" sz="1600" dirty="0"/>
            </a:p>
          </p:txBody>
        </p:sp>
      </p:grpSp>
      <p:cxnSp>
        <p:nvCxnSpPr>
          <p:cNvPr id="41" name="Straight Arrow Connector 40"/>
          <p:cNvCxnSpPr>
            <a:endCxn id="39" idx="1"/>
          </p:cNvCxnSpPr>
          <p:nvPr/>
        </p:nvCxnSpPr>
        <p:spPr>
          <a:xfrm>
            <a:off x="6948264" y="3356992"/>
            <a:ext cx="432047" cy="2693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611576" y="3253740"/>
            <a:ext cx="109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b="1" dirty="0" smtClean="0"/>
              <a:t>Task</a:t>
            </a:r>
            <a:endParaRPr lang="en-US" sz="1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815496" y="1775460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err="1" smtClean="0"/>
              <a:t>idx</a:t>
            </a:r>
            <a:r>
              <a:rPr lang="en-US" sz="1600" dirty="0" smtClean="0"/>
              <a:t>=</a:t>
            </a:r>
            <a:r>
              <a:rPr lang="en-US" sz="1600" b="1" dirty="0" smtClean="0"/>
              <a:t>1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596336" y="2743200"/>
            <a:ext cx="109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b="1" dirty="0" smtClean="0"/>
              <a:t>TAKEN</a:t>
            </a:r>
            <a:endParaRPr lang="en-US" sz="16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334000" y="3200400"/>
            <a:ext cx="1536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prod local index</a:t>
            </a:r>
            <a:endParaRPr lang="en-US" sz="2400" dirty="0"/>
          </a:p>
        </p:txBody>
      </p:sp>
      <p:cxnSp>
        <p:nvCxnSpPr>
          <p:cNvPr id="32" name="Straight Arrow Connector 31"/>
          <p:cNvCxnSpPr>
            <a:endCxn id="38" idx="1"/>
          </p:cNvCxnSpPr>
          <p:nvPr/>
        </p:nvCxnSpPr>
        <p:spPr>
          <a:xfrm>
            <a:off x="6934200" y="3352800"/>
            <a:ext cx="446111" cy="368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" name="Picture 2" descr="https://d1ij7zv8zivhs3.cloudfront.net/assets/2360519/lightbox/black_white_red_social_danceGoDance.jpg?12875224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276" y="5114636"/>
            <a:ext cx="1665140" cy="1499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uiExpand="1" animBg="1"/>
      <p:bldP spid="25" grpId="0" uiExpand="1"/>
      <p:bldP spid="27" grpId="0" uiExpand="1"/>
      <p:bldP spid="30" grpId="0" uiExpand="1"/>
      <p:bldP spid="45" grpId="0" uiExpand="1"/>
      <p:bldP spid="46" grpId="0" uiExpand="1"/>
      <p:bldP spid="47" grpId="0" uiExpan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Stealing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Steal </a:t>
            </a:r>
            <a:r>
              <a:rPr lang="en-US" sz="3200" dirty="0" smtClean="0"/>
              <a:t>a chunk of tasks</a:t>
            </a:r>
          </a:p>
          <a:p>
            <a:pPr lvl="1"/>
            <a:r>
              <a:rPr lang="en-US" sz="3200" dirty="0" smtClean="0"/>
              <a:t>Reduces the number of steal operations</a:t>
            </a:r>
          </a:p>
          <a:p>
            <a:r>
              <a:rPr lang="en-US" sz="3200" dirty="0" smtClean="0"/>
              <a:t>Stealing consumer changes </a:t>
            </a:r>
            <a:r>
              <a:rPr lang="en-US" sz="3200" dirty="0" smtClean="0"/>
              <a:t>the owner </a:t>
            </a:r>
            <a:r>
              <a:rPr lang="en-US" sz="3200" dirty="0" smtClean="0"/>
              <a:t>field</a:t>
            </a:r>
            <a:endParaRPr lang="en-US" sz="3200" dirty="0" smtClean="0"/>
          </a:p>
          <a:p>
            <a:r>
              <a:rPr lang="en-US" sz="3200" dirty="0" smtClean="0"/>
              <a:t>When a consumer </a:t>
            </a:r>
            <a:r>
              <a:rPr lang="en-US" sz="3200" dirty="0" smtClean="0"/>
              <a:t>sees its </a:t>
            </a:r>
            <a:r>
              <a:rPr lang="en-US" sz="3200" dirty="0" smtClean="0"/>
              <a:t>chunk </a:t>
            </a:r>
            <a:r>
              <a:rPr lang="en-US" sz="3200" dirty="0" smtClean="0"/>
              <a:t>has been stolen</a:t>
            </a:r>
          </a:p>
          <a:p>
            <a:pPr lvl="1"/>
            <a:r>
              <a:rPr lang="en-US" sz="3000" dirty="0" smtClean="0"/>
              <a:t>Takes one </a:t>
            </a:r>
            <a:r>
              <a:rPr lang="en-US" sz="3000" dirty="0" smtClean="0"/>
              <a:t>task </a:t>
            </a:r>
            <a:r>
              <a:rPr lang="en-US" sz="3000" dirty="0" smtClean="0"/>
              <a:t>using CAS, </a:t>
            </a:r>
          </a:p>
          <a:p>
            <a:pPr lvl="1"/>
            <a:r>
              <a:rPr lang="en-US" sz="3000" dirty="0" smtClean="0"/>
              <a:t>Leaves the </a:t>
            </a:r>
            <a:r>
              <a:rPr lang="en-US" sz="3000" dirty="0" smtClean="0"/>
              <a:t>chunk</a:t>
            </a:r>
          </a:p>
          <a:p>
            <a:endParaRPr lang="en-US" sz="3200" dirty="0" smtClean="0"/>
          </a:p>
          <a:p>
            <a:pPr lvl="1">
              <a:buNone/>
            </a:pPr>
            <a:endParaRPr lang="en-US" sz="3200" dirty="0" smtClean="0"/>
          </a:p>
          <a:p>
            <a:pPr lvl="1">
              <a:buNone/>
            </a:pPr>
            <a:endParaRPr 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858000" y="381000"/>
            <a:ext cx="1676400" cy="135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Stealing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Stealing is complicated</a:t>
            </a:r>
          </a:p>
          <a:p>
            <a:pPr lvl="1"/>
            <a:r>
              <a:rPr lang="en-US" sz="3000" dirty="0" smtClean="0"/>
              <a:t>Data races</a:t>
            </a:r>
          </a:p>
          <a:p>
            <a:pPr lvl="1"/>
            <a:r>
              <a:rPr lang="en-US" sz="3000" dirty="0" err="1" smtClean="0"/>
              <a:t>Liveness</a:t>
            </a:r>
            <a:r>
              <a:rPr lang="en-US" sz="3000" dirty="0" smtClean="0"/>
              <a:t> issues</a:t>
            </a:r>
            <a:endParaRPr lang="en-US" sz="3000" dirty="0" smtClean="0"/>
          </a:p>
          <a:p>
            <a:pPr lvl="1"/>
            <a:r>
              <a:rPr lang="en-US" sz="3000" dirty="0" smtClean="0"/>
              <a:t>Fast-path means </a:t>
            </a:r>
            <a:r>
              <a:rPr lang="en-US" sz="3000" dirty="0" smtClean="0"/>
              <a:t>no memory </a:t>
            </a:r>
            <a:r>
              <a:rPr lang="en-US" sz="3000" dirty="0" smtClean="0"/>
              <a:t>fences</a:t>
            </a:r>
          </a:p>
          <a:p>
            <a:endParaRPr lang="en-US" sz="3200" dirty="0" smtClean="0"/>
          </a:p>
          <a:p>
            <a:r>
              <a:rPr lang="en-US" sz="3200" dirty="0" smtClean="0"/>
              <a:t>See details </a:t>
            </a:r>
            <a:r>
              <a:rPr lang="en-US" sz="3200" dirty="0" smtClean="0"/>
              <a:t>in </a:t>
            </a:r>
            <a:r>
              <a:rPr lang="en-US" sz="3200" dirty="0" smtClean="0"/>
              <a:t>paper</a:t>
            </a:r>
            <a:endParaRPr lang="en-US" sz="3200" dirty="0" smtClean="0"/>
          </a:p>
          <a:p>
            <a:pPr lvl="1"/>
            <a:endParaRPr lang="en-US" sz="3000" dirty="0" smtClean="0"/>
          </a:p>
          <a:p>
            <a:pPr lvl="1">
              <a:buNone/>
            </a:pPr>
            <a:endParaRPr lang="en-US" sz="3200" dirty="0" smtClean="0"/>
          </a:p>
          <a:p>
            <a:pPr lvl="1">
              <a:buNone/>
            </a:pPr>
            <a:endParaRPr 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858000" y="381000"/>
            <a:ext cx="1676400" cy="135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Pools </a:t>
            </a:r>
            <a:r>
              <a:rPr lang="en-US" dirty="0" smtClean="0"/>
              <a:t>&amp; Load </a:t>
            </a:r>
            <a:r>
              <a:rPr lang="en-US" dirty="0" smtClean="0"/>
              <a:t>Balancing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Where do chunks come from?</a:t>
            </a:r>
          </a:p>
          <a:p>
            <a:pPr lvl="1"/>
            <a:r>
              <a:rPr lang="en-US" dirty="0" smtClean="0"/>
              <a:t>Pool </a:t>
            </a:r>
            <a:r>
              <a:rPr lang="en-US" dirty="0" smtClean="0"/>
              <a:t>of free chunks per consumer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tolen </a:t>
            </a:r>
            <a:r>
              <a:rPr lang="en-US" dirty="0" smtClean="0"/>
              <a:t>chunks move to stealers</a:t>
            </a:r>
          </a:p>
          <a:p>
            <a:pPr lvl="1"/>
            <a:r>
              <a:rPr lang="en-US" dirty="0" smtClean="0"/>
              <a:t>If a consumer's pool is empty, producers go elsewhere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Same for slow consumers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762000" y="3886200"/>
            <a:ext cx="7848600" cy="1143000"/>
            <a:chOff x="762000" y="3505200"/>
            <a:chExt cx="7848600" cy="1143000"/>
          </a:xfrm>
        </p:grpSpPr>
        <p:sp>
          <p:nvSpPr>
            <p:cNvPr id="16" name="Rounded Rectangle 15"/>
            <p:cNvSpPr/>
            <p:nvPr/>
          </p:nvSpPr>
          <p:spPr>
            <a:xfrm>
              <a:off x="762000" y="3657600"/>
              <a:ext cx="1371600" cy="9144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dirty="0" smtClean="0"/>
                <a:t>Fast</a:t>
              </a:r>
            </a:p>
            <a:p>
              <a:pPr lvl="0" algn="ctr"/>
              <a:r>
                <a:rPr lang="en-US" dirty="0" smtClean="0"/>
                <a:t>consumer</a:t>
              </a:r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962400" y="3657600"/>
              <a:ext cx="1371600" cy="9144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dirty="0" smtClean="0"/>
                <a:t>Large</a:t>
              </a:r>
            </a:p>
            <a:p>
              <a:pPr lvl="0" algn="ctr"/>
              <a:r>
                <a:rPr lang="en-US" dirty="0" smtClean="0"/>
                <a:t>chunk pool</a:t>
              </a:r>
              <a:endParaRPr lang="en-US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239000" y="3657600"/>
              <a:ext cx="1371600" cy="9144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dirty="0" smtClean="0"/>
                <a:t>Automatic load balancing</a:t>
              </a:r>
              <a:endParaRPr lang="en-US" dirty="0"/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2251496" y="3505200"/>
              <a:ext cx="1600200" cy="1143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endParaRPr lang="en-US" dirty="0" smtClean="0"/>
            </a:p>
            <a:p>
              <a:pPr lvl="0" algn="ctr"/>
              <a:r>
                <a:rPr lang="en-US" dirty="0" smtClean="0"/>
                <a:t>Chunk stealing</a:t>
              </a:r>
            </a:p>
            <a:p>
              <a:pPr algn="ctr"/>
              <a:endParaRPr lang="en-US" dirty="0" smtClean="0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5410200" y="3505200"/>
              <a:ext cx="1752600" cy="1143000"/>
            </a:xfrm>
            <a:prstGeom prst="rightArrow">
              <a:avLst>
                <a:gd name="adj1" fmla="val 52516"/>
                <a:gd name="adj2" fmla="val 3364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endParaRPr lang="en-US" dirty="0" smtClean="0"/>
            </a:p>
            <a:p>
              <a:pPr lvl="0" algn="ctr"/>
              <a:r>
                <a:rPr lang="en-US" dirty="0" smtClean="0"/>
                <a:t>Producers can insert tasks</a:t>
              </a:r>
            </a:p>
            <a:p>
              <a:pPr algn="ctr"/>
              <a:endParaRPr lang="en-US" dirty="0" smtClean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85800" y="-1676400"/>
            <a:ext cx="7848600" cy="1143000"/>
            <a:chOff x="753374" y="5029200"/>
            <a:chExt cx="7848600" cy="1143000"/>
          </a:xfrm>
        </p:grpSpPr>
        <p:sp>
          <p:nvSpPr>
            <p:cNvPr id="26" name="Rounded Rectangle 25"/>
            <p:cNvSpPr/>
            <p:nvPr/>
          </p:nvSpPr>
          <p:spPr>
            <a:xfrm>
              <a:off x="753374" y="5181600"/>
              <a:ext cx="1371600" cy="9144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dirty="0" smtClean="0"/>
                <a:t>Slow</a:t>
              </a:r>
            </a:p>
            <a:p>
              <a:pPr lvl="0" algn="ctr"/>
              <a:r>
                <a:rPr lang="en-US" dirty="0" smtClean="0"/>
                <a:t>Consumer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953774" y="5181600"/>
              <a:ext cx="1371600" cy="9144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dirty="0" smtClean="0"/>
                <a:t>Small </a:t>
              </a:r>
            </a:p>
            <a:p>
              <a:pPr lvl="0" algn="ctr"/>
              <a:r>
                <a:rPr lang="en-US" dirty="0" smtClean="0"/>
                <a:t>chunk pool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7230374" y="5181600"/>
              <a:ext cx="1371600" cy="9144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dirty="0" smtClean="0"/>
                <a:t>Automatic load balancing</a:t>
              </a:r>
              <a:endParaRPr lang="en-US" dirty="0"/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2242870" y="5029200"/>
              <a:ext cx="1600200" cy="1143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endParaRPr lang="en-US" dirty="0" smtClean="0"/>
            </a:p>
            <a:p>
              <a:pPr lvl="0" algn="ctr"/>
              <a:r>
                <a:rPr lang="en-US" dirty="0" smtClean="0"/>
                <a:t>Chunks stolen</a:t>
              </a:r>
            </a:p>
            <a:p>
              <a:pPr algn="ctr"/>
              <a:endParaRPr lang="en-US" dirty="0" smtClean="0"/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5401574" y="5029200"/>
              <a:ext cx="1752600" cy="1143000"/>
            </a:xfrm>
            <a:prstGeom prst="rightArrow">
              <a:avLst>
                <a:gd name="adj1" fmla="val 52516"/>
                <a:gd name="adj2" fmla="val 3364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dirty="0" smtClean="0"/>
                <a:t>Producers avoid inserting tasks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 smtClean="0"/>
              <a:t>It Right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Liveness</a:t>
            </a:r>
            <a:r>
              <a:rPr lang="en-US" sz="2800" dirty="0" smtClean="0"/>
              <a:t>: </a:t>
            </a:r>
            <a:r>
              <a:rPr lang="en-US" sz="2800" dirty="0" smtClean="0"/>
              <a:t>we </a:t>
            </a:r>
            <a:r>
              <a:rPr lang="en-US" sz="2800" dirty="0" smtClean="0"/>
              <a:t>ensure </a:t>
            </a:r>
            <a:r>
              <a:rPr lang="en-US" sz="2800" dirty="0" smtClean="0"/>
              <a:t>that </a:t>
            </a:r>
            <a:r>
              <a:rPr lang="en-US" sz="2800" dirty="0" smtClean="0"/>
              <a:t>operations </a:t>
            </a:r>
            <a:r>
              <a:rPr lang="en-US" sz="2800" dirty="0" smtClean="0"/>
              <a:t>are </a:t>
            </a:r>
            <a:r>
              <a:rPr lang="en-US" sz="2800" i="1" dirty="0" smtClean="0">
                <a:solidFill>
                  <a:srgbClr val="C00000"/>
                </a:solidFill>
              </a:rPr>
              <a:t>lock-free</a:t>
            </a:r>
          </a:p>
          <a:p>
            <a:pPr lvl="1"/>
            <a:r>
              <a:rPr lang="en-US" sz="2800" dirty="0" smtClean="0"/>
              <a:t>Ensure progress whenever operations </a:t>
            </a:r>
            <a:r>
              <a:rPr lang="en-US" sz="2800" dirty="0" smtClean="0"/>
              <a:t>fail due to steals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Safety</a:t>
            </a:r>
            <a:r>
              <a:rPr lang="en-US" sz="2800" dirty="0" smtClean="0"/>
              <a:t>: </a:t>
            </a:r>
            <a:r>
              <a:rPr lang="en-US" sz="2800" i="1" dirty="0" err="1" smtClean="0">
                <a:solidFill>
                  <a:srgbClr val="C00000"/>
                </a:solidFill>
              </a:rPr>
              <a:t>linearizability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mandates that </a:t>
            </a:r>
            <a:r>
              <a:rPr lang="en-US" sz="2800" dirty="0" smtClean="0"/>
              <a:t>Get() </a:t>
            </a:r>
            <a:r>
              <a:rPr lang="en-US" sz="2800" dirty="0" smtClean="0"/>
              <a:t>return Null</a:t>
            </a:r>
            <a:r>
              <a:rPr lang="en-US" sz="2800" i="1" dirty="0" smtClean="0"/>
              <a:t> </a:t>
            </a:r>
            <a:r>
              <a:rPr lang="en-US" sz="2800" dirty="0" smtClean="0"/>
              <a:t>only </a:t>
            </a:r>
            <a:r>
              <a:rPr lang="en-US" sz="2800" dirty="0" smtClean="0"/>
              <a:t>if all </a:t>
            </a:r>
            <a:r>
              <a:rPr lang="en-US" sz="2800" dirty="0" smtClean="0"/>
              <a:t>pools were </a:t>
            </a:r>
            <a:r>
              <a:rPr lang="en-US" sz="2800" i="1" dirty="0" smtClean="0">
                <a:solidFill>
                  <a:srgbClr val="C00000"/>
                </a:solidFill>
              </a:rPr>
              <a:t>simultaneously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empty </a:t>
            </a:r>
            <a:endParaRPr lang="en-US" sz="2800" dirty="0" smtClean="0"/>
          </a:p>
          <a:p>
            <a:pPr lvl="1"/>
            <a:r>
              <a:rPr lang="en-US" sz="2800" dirty="0" smtClean="0"/>
              <a:t>Tricky</a:t>
            </a:r>
            <a:endParaRPr lang="en-US" sz="28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724400"/>
            <a:ext cx="2514600" cy="167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- </a:t>
            </a:r>
            <a:br>
              <a:rPr lang="en-US" dirty="0" smtClean="0"/>
            </a:br>
            <a:r>
              <a:rPr lang="en-US" dirty="0" smtClean="0"/>
              <a:t>Compared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SALSA</a:t>
            </a:r>
          </a:p>
          <a:p>
            <a:r>
              <a:rPr lang="en-US" dirty="0" smtClean="0"/>
              <a:t>SALSA+CAS: every consume operation uses CAS (no fast path optimization)</a:t>
            </a:r>
          </a:p>
          <a:p>
            <a:r>
              <a:rPr lang="en-US" dirty="0" err="1" smtClean="0"/>
              <a:t>ConcBag</a:t>
            </a:r>
            <a:r>
              <a:rPr lang="en-US" dirty="0" smtClean="0"/>
              <a:t>: Concurrent Bags algorithm</a:t>
            </a:r>
            <a:br>
              <a:rPr lang="en-US" dirty="0" smtClean="0"/>
            </a:br>
            <a:r>
              <a:rPr lang="en-US" sz="2000" dirty="0" smtClean="0"/>
              <a:t>[</a:t>
            </a:r>
            <a:r>
              <a:rPr lang="en-US" sz="2000" dirty="0" err="1" smtClean="0"/>
              <a:t>Sundell</a:t>
            </a:r>
            <a:r>
              <a:rPr lang="en-US" sz="2000" dirty="0" smtClean="0"/>
              <a:t> et al. 2011]</a:t>
            </a:r>
            <a:endParaRPr lang="en-US" dirty="0" smtClean="0"/>
          </a:p>
          <a:p>
            <a:pPr lvl="1"/>
            <a:r>
              <a:rPr lang="en-US" dirty="0" smtClean="0"/>
              <a:t>Per producer chunk-list, but requires CAS for consume and stealing granularity of a single task.</a:t>
            </a:r>
          </a:p>
          <a:p>
            <a:r>
              <a:rPr lang="en-US" dirty="0" smtClean="0"/>
              <a:t>WS-MSQ: work-stealing based on Michael-Scott queues </a:t>
            </a:r>
            <a:br>
              <a:rPr lang="en-US" dirty="0" smtClean="0"/>
            </a:br>
            <a:r>
              <a:rPr lang="en-US" sz="2000" dirty="0" smtClean="0"/>
              <a:t>[M. M. Michael M. L. Scott 1996]</a:t>
            </a:r>
          </a:p>
          <a:p>
            <a:r>
              <a:rPr lang="en-US" dirty="0" smtClean="0"/>
              <a:t>WS-LIFO: work-stealing based on Michael’s LIFO stacks </a:t>
            </a:r>
            <a:br>
              <a:rPr lang="en-US" dirty="0" smtClean="0"/>
            </a:br>
            <a:r>
              <a:rPr lang="en-US" sz="2000" dirty="0" smtClean="0"/>
              <a:t>[M. M. Michael 2004]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152400"/>
            <a:ext cx="1219200" cy="1797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Throughput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19</a:t>
            </a:fld>
            <a:endParaRPr lang="he-IL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09800"/>
            <a:ext cx="5867400" cy="3952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828800" y="1371600"/>
            <a:ext cx="6096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Balanced workload</a:t>
            </a:r>
          </a:p>
          <a:p>
            <a:pPr algn="ctr"/>
            <a:r>
              <a:rPr lang="en-US" sz="2800" dirty="0" smtClean="0"/>
              <a:t>N producers/N  consumers</a:t>
            </a:r>
            <a:endParaRPr lang="he-IL" sz="28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6934200" y="1782783"/>
            <a:ext cx="1828800" cy="533400"/>
          </a:xfrm>
          <a:prstGeom prst="wedgeRoundRectCallout">
            <a:avLst>
              <a:gd name="adj1" fmla="val -80526"/>
              <a:gd name="adj2" fmla="val 99970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sz="2000" dirty="0" smtClean="0"/>
              <a:t>linearly </a:t>
            </a:r>
            <a:r>
              <a:rPr lang="en-US" sz="2000" dirty="0" smtClean="0"/>
              <a:t>scalable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7086600" y="4114800"/>
            <a:ext cx="1752600" cy="757280"/>
          </a:xfrm>
          <a:prstGeom prst="wedgeRoundRectCallout">
            <a:avLst>
              <a:gd name="adj1" fmla="val -98188"/>
              <a:gd name="adj2" fmla="val 10724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sz="2000" dirty="0" smtClean="0"/>
              <a:t>x20 faster than WS </a:t>
            </a:r>
            <a:r>
              <a:rPr lang="en-US" sz="2000" dirty="0" smtClean="0"/>
              <a:t>with MSQ</a:t>
            </a:r>
            <a:endParaRPr lang="en-US" sz="2000" dirty="0" smtClean="0"/>
          </a:p>
        </p:txBody>
      </p:sp>
      <p:sp>
        <p:nvSpPr>
          <p:cNvPr id="13" name="Rounded Rectangular Callout 12"/>
          <p:cNvSpPr/>
          <p:nvPr/>
        </p:nvSpPr>
        <p:spPr>
          <a:xfrm>
            <a:off x="6629400" y="2819400"/>
            <a:ext cx="2019300" cy="838199"/>
          </a:xfrm>
          <a:prstGeom prst="wedgeRoundRectCallout">
            <a:avLst>
              <a:gd name="adj1" fmla="val -71023"/>
              <a:gd name="adj2" fmla="val 19981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sz="2000" dirty="0" smtClean="0"/>
              <a:t>x5 faster than </a:t>
            </a:r>
            <a:r>
              <a:rPr lang="en-US" sz="2000" dirty="0" smtClean="0"/>
              <a:t>state-of-the-art concurrent bags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61675" y="3700165"/>
            <a:ext cx="25627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Throughput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</a:t>
            </a:r>
            <a:r>
              <a:rPr lang="en-US" dirty="0" smtClean="0">
                <a:solidFill>
                  <a:srgbClr val="1F497D"/>
                </a:solidFill>
              </a:rPr>
              <a:t>Architectures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New Software Development 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Increasing number </a:t>
            </a:r>
            <a:r>
              <a:rPr lang="en-US" sz="2800" dirty="0" smtClean="0"/>
              <a:t>of computing elements</a:t>
            </a:r>
          </a:p>
          <a:p>
            <a:pPr lvl="1">
              <a:buBlip>
                <a:blip r:embed="rId3"/>
              </a:buBlip>
            </a:pPr>
            <a:r>
              <a:rPr lang="en-US" sz="2800" dirty="0" smtClean="0"/>
              <a:t> Need </a:t>
            </a:r>
            <a:r>
              <a:rPr lang="en-US" sz="2800" i="1" dirty="0" smtClean="0">
                <a:solidFill>
                  <a:srgbClr val="C00000"/>
                </a:solidFill>
              </a:rPr>
              <a:t>scalability</a:t>
            </a:r>
          </a:p>
          <a:p>
            <a:r>
              <a:rPr lang="en-US" sz="2800" dirty="0" smtClean="0"/>
              <a:t>Memory </a:t>
            </a:r>
            <a:r>
              <a:rPr lang="en-US" sz="2800" dirty="0" smtClean="0"/>
              <a:t>latency more pronounced</a:t>
            </a:r>
            <a:endParaRPr lang="en-US" sz="2800" dirty="0" smtClean="0"/>
          </a:p>
          <a:p>
            <a:pPr lvl="1">
              <a:buBlip>
                <a:blip r:embed="rId3"/>
              </a:buBlip>
            </a:pPr>
            <a:r>
              <a:rPr lang="en-US" sz="2800" dirty="0" smtClean="0"/>
              <a:t>Need </a:t>
            </a:r>
            <a:r>
              <a:rPr lang="en-US" sz="2800" i="1" dirty="0" smtClean="0">
                <a:solidFill>
                  <a:srgbClr val="C00000"/>
                </a:solidFill>
              </a:rPr>
              <a:t>cache-friendliness</a:t>
            </a:r>
          </a:p>
          <a:p>
            <a:r>
              <a:rPr lang="en-US" sz="2800" dirty="0" smtClean="0"/>
              <a:t>Asymmetric memory access in NUMA multi-CPU</a:t>
            </a:r>
          </a:p>
          <a:p>
            <a:pPr lvl="1">
              <a:buBlip>
                <a:blip r:embed="rId3"/>
              </a:buBlip>
            </a:pPr>
            <a:r>
              <a:rPr lang="en-US" sz="2800" dirty="0" smtClean="0"/>
              <a:t>Need </a:t>
            </a:r>
            <a:r>
              <a:rPr lang="en-US" sz="2800" i="1" dirty="0" smtClean="0">
                <a:solidFill>
                  <a:srgbClr val="C00000"/>
                </a:solidFill>
              </a:rPr>
              <a:t>local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/>
              <a:t>memory accesses for reduced </a:t>
            </a:r>
            <a:r>
              <a:rPr lang="en-US" sz="2800" dirty="0" smtClean="0"/>
              <a:t>contention</a:t>
            </a:r>
          </a:p>
          <a:p>
            <a:r>
              <a:rPr lang="en-US" sz="2800" dirty="0" smtClean="0"/>
              <a:t>Large systems less predictable</a:t>
            </a:r>
          </a:p>
          <a:p>
            <a:pPr lvl="1">
              <a:buBlip>
                <a:blip r:embed="rId3"/>
              </a:buBlip>
            </a:pPr>
            <a:r>
              <a:rPr lang="en-US" sz="2800" dirty="0" smtClean="0"/>
              <a:t>Need </a:t>
            </a:r>
            <a:r>
              <a:rPr lang="en-US" sz="2800" i="1" dirty="0" smtClean="0">
                <a:solidFill>
                  <a:srgbClr val="C00000"/>
                </a:solidFill>
              </a:rPr>
              <a:t>robustness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/>
              <a:t>to unexpected </a:t>
            </a:r>
            <a:r>
              <a:rPr lang="en-US" sz="2800" dirty="0" smtClean="0"/>
              <a:t>thread </a:t>
            </a:r>
            <a:r>
              <a:rPr lang="en-US" sz="2800" dirty="0" smtClean="0"/>
              <a:t>stalls, load </a:t>
            </a:r>
            <a:r>
              <a:rPr lang="en-US" sz="2800" dirty="0" smtClean="0"/>
              <a:t>fluctuations</a:t>
            </a:r>
            <a:endParaRPr lang="en-US" sz="2800" dirty="0"/>
          </a:p>
        </p:txBody>
      </p:sp>
      <p:pic>
        <p:nvPicPr>
          <p:cNvPr id="28674" name="Picture 2" descr="http://2.bp.blogspot.com/-hPkmIIl5efI/TyRf7johwkI/AAAAAAAAIuA/JSYu_8ExDN8/s1600/warning-challen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1905000"/>
            <a:ext cx="1092352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455821938"/>
              </p:ext>
            </p:extLst>
          </p:nvPr>
        </p:nvGraphicFramePr>
        <p:xfrm>
          <a:off x="762000" y="2223819"/>
          <a:ext cx="4198620" cy="3286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Highly Contended </a:t>
            </a:r>
            <a:r>
              <a:rPr lang="en-US" dirty="0" smtClean="0"/>
              <a:t>Workloads: </a:t>
            </a:r>
            <a:br>
              <a:rPr lang="en-US" dirty="0" smtClean="0"/>
            </a:br>
            <a:r>
              <a:rPr lang="en-US" dirty="0" smtClean="0"/>
              <a:t>1 Producer, N Consumers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12" name="Rounded Rectangular Callout 11"/>
          <p:cNvSpPr/>
          <p:nvPr/>
        </p:nvSpPr>
        <p:spPr>
          <a:xfrm>
            <a:off x="2514600" y="1447800"/>
            <a:ext cx="2286000" cy="533400"/>
          </a:xfrm>
          <a:prstGeom prst="wedgeRoundRectCallout">
            <a:avLst>
              <a:gd name="adj1" fmla="val 41200"/>
              <a:gd name="adj2" fmla="val 166872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dirty="0" smtClean="0"/>
              <a:t>Effective </a:t>
            </a:r>
            <a:r>
              <a:rPr lang="en-US" sz="2000" dirty="0" smtClean="0"/>
              <a:t>load balancing</a:t>
            </a:r>
            <a:endParaRPr lang="he-IL" sz="2000" dirty="0" smtClean="0"/>
          </a:p>
        </p:txBody>
      </p:sp>
      <p:sp>
        <p:nvSpPr>
          <p:cNvPr id="14" name="Rounded Rectangular Callout 13"/>
          <p:cNvSpPr/>
          <p:nvPr/>
        </p:nvSpPr>
        <p:spPr>
          <a:xfrm>
            <a:off x="6705600" y="5500420"/>
            <a:ext cx="2209800" cy="609600"/>
          </a:xfrm>
          <a:prstGeom prst="wedgeRoundRectCallout">
            <a:avLst>
              <a:gd name="adj1" fmla="val 8776"/>
              <a:gd name="adj2" fmla="val -46956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dirty="0" smtClean="0"/>
              <a:t>High contention among stealers</a:t>
            </a:r>
            <a:endParaRPr lang="he-IL" sz="2000" dirty="0" smtClean="0"/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121426766"/>
              </p:ext>
            </p:extLst>
          </p:nvPr>
        </p:nvGraphicFramePr>
        <p:xfrm>
          <a:off x="4876800" y="2147619"/>
          <a:ext cx="4122420" cy="3226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ounded Rectangular Callout 12"/>
          <p:cNvSpPr/>
          <p:nvPr/>
        </p:nvSpPr>
        <p:spPr>
          <a:xfrm>
            <a:off x="1371600" y="5500420"/>
            <a:ext cx="2971800" cy="533400"/>
          </a:xfrm>
          <a:prstGeom prst="wedgeRoundRectCallout">
            <a:avLst>
              <a:gd name="adj1" fmla="val -22916"/>
              <a:gd name="adj2" fmla="val -152381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dirty="0" smtClean="0"/>
              <a:t>Other algorithms suffer throughput degradation</a:t>
            </a:r>
            <a:endParaRPr lang="he-IL" sz="2000" dirty="0" smtClean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228569" y="3319165"/>
            <a:ext cx="1828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Throughput</a:t>
            </a:r>
            <a:endParaRPr lang="en-US" sz="2000" b="1" dirty="0" smtClean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3954547" y="3514813"/>
            <a:ext cx="254941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pPr algn="ctr"/>
            <a:r>
              <a:rPr lang="en-US" sz="2000" b="1" dirty="0" smtClean="0"/>
              <a:t>CAS </a:t>
            </a:r>
            <a:r>
              <a:rPr lang="en-US" sz="2000" b="1" dirty="0" smtClean="0"/>
              <a:t>per task </a:t>
            </a:r>
            <a:r>
              <a:rPr lang="en-US" sz="2000" b="1" dirty="0" smtClean="0"/>
              <a:t>retrieval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Graphic spid="16" grpId="0">
        <p:bldAsOne/>
      </p:bldGraphic>
      <p:bldP spid="13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Producer-Based Balancing in</a:t>
            </a:r>
            <a:br>
              <a:rPr lang="en-US" dirty="0" smtClean="0"/>
            </a:br>
            <a:r>
              <a:rPr lang="en-US" dirty="0" smtClean="0"/>
              <a:t>Highly Contended Workload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21</a:t>
            </a:fld>
            <a:endParaRPr lang="he-IL" dirty="0"/>
          </a:p>
        </p:txBody>
      </p:sp>
      <p:graphicFrame>
        <p:nvGraphicFramePr>
          <p:cNvPr id="14" name="Chart 13"/>
          <p:cNvGraphicFramePr/>
          <p:nvPr/>
        </p:nvGraphicFramePr>
        <p:xfrm>
          <a:off x="1021080" y="1752600"/>
          <a:ext cx="637032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ounded Rectangular Callout 7"/>
          <p:cNvSpPr/>
          <p:nvPr/>
        </p:nvSpPr>
        <p:spPr>
          <a:xfrm>
            <a:off x="7162800" y="2133600"/>
            <a:ext cx="1524000" cy="1219200"/>
          </a:xfrm>
          <a:prstGeom prst="wedgeRoundRectCallout">
            <a:avLst>
              <a:gd name="adj1" fmla="val -71057"/>
              <a:gd name="adj2" fmla="val 8549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50% faster with balancing</a:t>
            </a:r>
            <a:endParaRPr lang="he-IL" sz="2400" dirty="0" smtClean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485744" y="3152745"/>
            <a:ext cx="1828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Throughput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82296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Performance degradation is small as long as the interconnect / memory controller is not saturated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22</a:t>
            </a:fld>
            <a:endParaRPr lang="he-IL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0"/>
            <a:ext cx="5410200" cy="4067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ounded Rectangular Callout 5"/>
          <p:cNvSpPr/>
          <p:nvPr/>
        </p:nvSpPr>
        <p:spPr>
          <a:xfrm>
            <a:off x="6096000" y="1838252"/>
            <a:ext cx="2895600" cy="1438348"/>
          </a:xfrm>
          <a:prstGeom prst="wedgeRoundRectCallout">
            <a:avLst>
              <a:gd name="adj1" fmla="val -62874"/>
              <a:gd name="adj2" fmla="val -4141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1"/>
            <a:r>
              <a:rPr lang="en-US" sz="2400" dirty="0" smtClean="0"/>
              <a:t>affinity hardly matters as long as you’re cache effective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096000" y="3810000"/>
            <a:ext cx="2895600" cy="1438348"/>
          </a:xfrm>
          <a:prstGeom prst="wedgeRoundRectCallout">
            <a:avLst>
              <a:gd name="adj1" fmla="val -59866"/>
              <a:gd name="adj2" fmla="val -94897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1"/>
            <a:r>
              <a:rPr lang="en-US" sz="2400" dirty="0" smtClean="0"/>
              <a:t>memory allocations should be decentralized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04745" y="2847945"/>
            <a:ext cx="2286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Throughput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23</a:t>
            </a:fld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Techniques </a:t>
            </a:r>
            <a:r>
              <a:rPr lang="en-US" dirty="0" smtClean="0"/>
              <a:t>for improving performance: </a:t>
            </a:r>
          </a:p>
          <a:p>
            <a:pPr lvl="1"/>
            <a:r>
              <a:rPr lang="en-US" dirty="0" smtClean="0"/>
              <a:t>Lightweight, synchronization-free </a:t>
            </a:r>
            <a:r>
              <a:rPr lang="en-US" dirty="0" smtClean="0"/>
              <a:t>fast path</a:t>
            </a:r>
          </a:p>
          <a:p>
            <a:pPr lvl="1"/>
            <a:r>
              <a:rPr lang="en-US" dirty="0" smtClean="0"/>
              <a:t>NUMA-aware </a:t>
            </a:r>
            <a:r>
              <a:rPr lang="en-US" dirty="0" smtClean="0"/>
              <a:t>memory management (most data accesses are inside NUMA nodes)</a:t>
            </a:r>
          </a:p>
          <a:p>
            <a:pPr lvl="1"/>
            <a:r>
              <a:rPr lang="en-US" dirty="0" smtClean="0"/>
              <a:t>Chunk-based </a:t>
            </a:r>
            <a:r>
              <a:rPr lang="en-US" dirty="0" smtClean="0"/>
              <a:t>stealing </a:t>
            </a:r>
            <a:r>
              <a:rPr lang="en-US" dirty="0" smtClean="0"/>
              <a:t>amortizes </a:t>
            </a:r>
            <a:r>
              <a:rPr lang="en-US" dirty="0" smtClean="0"/>
              <a:t>stealing costs</a:t>
            </a:r>
          </a:p>
          <a:p>
            <a:pPr lvl="1"/>
            <a:r>
              <a:rPr lang="en-US" dirty="0" smtClean="0"/>
              <a:t>Elegant load-balancing using per-consumer </a:t>
            </a:r>
            <a:r>
              <a:rPr lang="en-US" dirty="0" smtClean="0"/>
              <a:t>chunk pools </a:t>
            </a:r>
          </a:p>
          <a:p>
            <a:r>
              <a:rPr lang="en-US" dirty="0" smtClean="0"/>
              <a:t>Great performance</a:t>
            </a:r>
          </a:p>
          <a:p>
            <a:pPr lvl="1"/>
            <a:r>
              <a:rPr lang="en-US" dirty="0" smtClean="0"/>
              <a:t>Linear </a:t>
            </a:r>
            <a:r>
              <a:rPr lang="en-US" dirty="0" smtClean="0"/>
              <a:t>scalability </a:t>
            </a:r>
          </a:p>
          <a:p>
            <a:pPr lvl="1"/>
            <a:r>
              <a:rPr lang="en-US" dirty="0" smtClean="0"/>
              <a:t>x20 faster than other work stealing techniques, x5 faster than </a:t>
            </a:r>
            <a:r>
              <a:rPr lang="en-US" dirty="0" smtClean="0"/>
              <a:t>state-of-the </a:t>
            </a:r>
            <a:r>
              <a:rPr lang="en-US" dirty="0" smtClean="0"/>
              <a:t>art non-FIFO pools</a:t>
            </a:r>
          </a:p>
          <a:p>
            <a:pPr lvl="1"/>
            <a:r>
              <a:rPr lang="en-US" dirty="0" smtClean="0"/>
              <a:t>Highly </a:t>
            </a:r>
            <a:r>
              <a:rPr lang="en-US" dirty="0" smtClean="0"/>
              <a:t>robust to imbalances and unexpected thread stalls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size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25</a:t>
            </a:fld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optimal chunk size for SALSA is 1000.</a:t>
            </a:r>
          </a:p>
          <a:p>
            <a:r>
              <a:rPr lang="en-US" dirty="0" smtClean="0"/>
              <a:t>This is about the size of a page.</a:t>
            </a:r>
          </a:p>
          <a:p>
            <a:pPr lvl="1"/>
            <a:r>
              <a:rPr lang="en-US" dirty="0" smtClean="0"/>
              <a:t>This may allow to migrate chunks from one node to another when stealing.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2057400" y="3429000"/>
          <a:ext cx="435102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Stealing - Overview</a:t>
            </a:r>
            <a:endParaRPr lang="en-US" dirty="0"/>
          </a:p>
        </p:txBody>
      </p:sp>
      <p:sp>
        <p:nvSpPr>
          <p:cNvPr id="137" name="Slide Number Placeholder 1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26</a:t>
            </a:fld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18884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Point to the chunk from the special “steal list”</a:t>
            </a:r>
          </a:p>
          <a:p>
            <a:pPr lvl="1"/>
            <a:r>
              <a:rPr lang="en-US" dirty="0" smtClean="0"/>
              <a:t>Update the ownership via CAS</a:t>
            </a:r>
          </a:p>
          <a:p>
            <a:pPr lvl="1"/>
            <a:r>
              <a:rPr lang="en-US" dirty="0" smtClean="0"/>
              <a:t>Remove the chunk from the original list</a:t>
            </a:r>
          </a:p>
          <a:p>
            <a:pPr lvl="1"/>
            <a:r>
              <a:rPr lang="en-US" dirty="0" smtClean="0"/>
              <a:t>CAS the entry at </a:t>
            </a:r>
            <a:r>
              <a:rPr lang="en-US" dirty="0" err="1" smtClean="0"/>
              <a:t>idx</a:t>
            </a:r>
            <a:r>
              <a:rPr lang="en-US" dirty="0" smtClean="0"/>
              <a:t> + 1 from Task to TAKEN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858000" y="381000"/>
            <a:ext cx="1676400" cy="135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" name="Rectangle 81"/>
          <p:cNvSpPr/>
          <p:nvPr/>
        </p:nvSpPr>
        <p:spPr>
          <a:xfrm>
            <a:off x="5824816" y="4953001"/>
            <a:ext cx="1032276" cy="1514475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/>
          <p:nvPr/>
        </p:nvCxnSpPr>
        <p:spPr>
          <a:xfrm>
            <a:off x="5824816" y="5438779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824816" y="5169026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TAKEN</a:t>
            </a:r>
            <a:endParaRPr lang="en-US" sz="1600" dirty="0"/>
          </a:p>
        </p:txBody>
      </p:sp>
      <p:sp>
        <p:nvSpPr>
          <p:cNvPr id="85" name="TextBox 84"/>
          <p:cNvSpPr txBox="1"/>
          <p:nvPr/>
        </p:nvSpPr>
        <p:spPr>
          <a:xfrm>
            <a:off x="5824816" y="5423153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TAKEN</a:t>
            </a:r>
            <a:endParaRPr lang="en-US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5825724" y="5683250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TAKEN</a:t>
            </a:r>
            <a:endParaRPr lang="en-US" sz="1600" b="1" dirty="0"/>
          </a:p>
        </p:txBody>
      </p:sp>
      <p:sp>
        <p:nvSpPr>
          <p:cNvPr id="87" name="Rectangle 86"/>
          <p:cNvSpPr/>
          <p:nvPr/>
        </p:nvSpPr>
        <p:spPr>
          <a:xfrm>
            <a:off x="5824816" y="4953000"/>
            <a:ext cx="1032276" cy="2580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schemeClr val="tx1"/>
                </a:solidFill>
              </a:rPr>
              <a:t>owner=c2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5824816" y="5695949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824816" y="5953119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824816" y="5942526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task</a:t>
            </a:r>
            <a:endParaRPr lang="en-US" sz="160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5824816" y="6212075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824816" y="6199704"/>
            <a:ext cx="1032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1475656" y="4216623"/>
            <a:ext cx="576064" cy="1152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/>
          <p:cNvSpPr/>
          <p:nvPr/>
        </p:nvSpPr>
        <p:spPr>
          <a:xfrm>
            <a:off x="2699792" y="4288631"/>
            <a:ext cx="720080" cy="28803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2771800" y="4288631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err="1" smtClean="0"/>
              <a:t>idx</a:t>
            </a:r>
            <a:r>
              <a:rPr lang="en-US" sz="1600" dirty="0" smtClean="0"/>
              <a:t>=1</a:t>
            </a:r>
            <a:endParaRPr lang="en-US" dirty="0"/>
          </a:p>
        </p:txBody>
      </p:sp>
      <p:cxnSp>
        <p:nvCxnSpPr>
          <p:cNvPr id="96" name="Straight Arrow Connector 95"/>
          <p:cNvCxnSpPr>
            <a:stCxn id="95" idx="2"/>
            <a:endCxn id="179" idx="0"/>
          </p:cNvCxnSpPr>
          <p:nvPr/>
        </p:nvCxnSpPr>
        <p:spPr>
          <a:xfrm>
            <a:off x="3097370" y="4627185"/>
            <a:ext cx="9568" cy="325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4" idx="1"/>
          </p:cNvCxnSpPr>
          <p:nvPr/>
        </p:nvCxnSpPr>
        <p:spPr>
          <a:xfrm>
            <a:off x="2051720" y="4432647"/>
            <a:ext cx="648072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635896" y="4432647"/>
            <a:ext cx="0" cy="14401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3419872" y="4576663"/>
            <a:ext cx="4320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3491880" y="4648671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3419872" y="4432647"/>
            <a:ext cx="21602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469596" y="4288631"/>
            <a:ext cx="631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smtClean="0"/>
              <a:t>prod0</a:t>
            </a:r>
            <a:endParaRPr lang="en-US" dirty="0"/>
          </a:p>
        </p:txBody>
      </p:sp>
      <p:cxnSp>
        <p:nvCxnSpPr>
          <p:cNvPr id="103" name="Straight Connector 102"/>
          <p:cNvCxnSpPr/>
          <p:nvPr/>
        </p:nvCxnSpPr>
        <p:spPr>
          <a:xfrm flipH="1">
            <a:off x="1475656" y="4648671"/>
            <a:ext cx="57606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469598" y="4648671"/>
            <a:ext cx="631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smtClean="0"/>
              <a:t>prod1</a:t>
            </a:r>
            <a:endParaRPr lang="en-US" dirty="0"/>
          </a:p>
        </p:txBody>
      </p:sp>
      <p:cxnSp>
        <p:nvCxnSpPr>
          <p:cNvPr id="105" name="Straight Connector 104"/>
          <p:cNvCxnSpPr/>
          <p:nvPr/>
        </p:nvCxnSpPr>
        <p:spPr>
          <a:xfrm flipH="1">
            <a:off x="1475656" y="5008711"/>
            <a:ext cx="57606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472683" y="5008711"/>
            <a:ext cx="516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smtClean="0"/>
              <a:t>steal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 flipH="1">
            <a:off x="1475656" y="5368751"/>
            <a:ext cx="57606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267744" y="4792687"/>
            <a:ext cx="0" cy="14401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2051720" y="4936703"/>
            <a:ext cx="4320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2123728" y="5008711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2051720" y="4792687"/>
            <a:ext cx="21602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2267744" y="5152727"/>
            <a:ext cx="0" cy="14401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>
            <a:off x="2051720" y="5296743"/>
            <a:ext cx="4320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>
            <a:off x="2123728" y="5368751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>
            <a:off x="2051720" y="5152727"/>
            <a:ext cx="21602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4427984" y="4216623"/>
            <a:ext cx="576064" cy="1152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4421924" y="4288631"/>
            <a:ext cx="631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smtClean="0"/>
              <a:t>prod0</a:t>
            </a:r>
            <a:endParaRPr lang="en-US" dirty="0"/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4427984" y="4648671"/>
            <a:ext cx="57606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4421926" y="4648671"/>
            <a:ext cx="631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smtClean="0"/>
              <a:t>prod1</a:t>
            </a:r>
            <a:endParaRPr lang="en-US" dirty="0"/>
          </a:p>
        </p:txBody>
      </p:sp>
      <p:cxnSp>
        <p:nvCxnSpPr>
          <p:cNvPr id="142" name="Straight Connector 141"/>
          <p:cNvCxnSpPr/>
          <p:nvPr/>
        </p:nvCxnSpPr>
        <p:spPr>
          <a:xfrm flipH="1">
            <a:off x="4427984" y="5008711"/>
            <a:ext cx="57606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4425011" y="5008711"/>
            <a:ext cx="516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smtClean="0"/>
              <a:t>steal</a:t>
            </a:r>
            <a:endParaRPr lang="en-US" sz="2000" dirty="0"/>
          </a:p>
        </p:txBody>
      </p:sp>
      <p:cxnSp>
        <p:nvCxnSpPr>
          <p:cNvPr id="144" name="Straight Connector 143"/>
          <p:cNvCxnSpPr/>
          <p:nvPr/>
        </p:nvCxnSpPr>
        <p:spPr>
          <a:xfrm flipH="1">
            <a:off x="4427984" y="5368751"/>
            <a:ext cx="57606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5220072" y="4792687"/>
            <a:ext cx="0" cy="14401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5004048" y="4936703"/>
            <a:ext cx="4320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H="1">
            <a:off x="5076056" y="5008711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H="1">
            <a:off x="5004048" y="4792687"/>
            <a:ext cx="21602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5220072" y="5152727"/>
            <a:ext cx="0" cy="14401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>
            <a:off x="5004048" y="5296743"/>
            <a:ext cx="4320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H="1">
            <a:off x="5076056" y="5368751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5004048" y="5152727"/>
            <a:ext cx="21602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1905000" y="3733800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Consumer c1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4953000" y="3733800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Consumer c2</a:t>
            </a:r>
            <a:endParaRPr lang="en-US" dirty="0"/>
          </a:p>
        </p:txBody>
      </p:sp>
      <p:cxnSp>
        <p:nvCxnSpPr>
          <p:cNvPr id="155" name="Straight Connector 154"/>
          <p:cNvCxnSpPr/>
          <p:nvPr/>
        </p:nvCxnSpPr>
        <p:spPr>
          <a:xfrm>
            <a:off x="5220072" y="4432647"/>
            <a:ext cx="0" cy="14401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5004048" y="4576663"/>
            <a:ext cx="4320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>
            <a:off x="5076056" y="4648671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>
            <a:off x="5004048" y="4432647"/>
            <a:ext cx="21602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hape 158"/>
          <p:cNvCxnSpPr/>
          <p:nvPr/>
        </p:nvCxnSpPr>
        <p:spPr>
          <a:xfrm rot="10800000">
            <a:off x="3059832" y="4288631"/>
            <a:ext cx="1365880" cy="864096"/>
          </a:xfrm>
          <a:prstGeom prst="bentConnector4">
            <a:avLst>
              <a:gd name="adj1" fmla="val 26821"/>
              <a:gd name="adj2" fmla="val 114172"/>
            </a:avLst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62" idx="2"/>
            <a:endCxn id="87" idx="0"/>
          </p:cNvCxnSpPr>
          <p:nvPr/>
        </p:nvCxnSpPr>
        <p:spPr>
          <a:xfrm flipH="1">
            <a:off x="6340954" y="4758154"/>
            <a:ext cx="3618" cy="194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Rounded Rectangle 160"/>
          <p:cNvSpPr/>
          <p:nvPr/>
        </p:nvSpPr>
        <p:spPr>
          <a:xfrm>
            <a:off x="5946994" y="4419600"/>
            <a:ext cx="720080" cy="28803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6019002" y="4419600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err="1" smtClean="0"/>
              <a:t>idx</a:t>
            </a:r>
            <a:r>
              <a:rPr lang="en-US" sz="1600" dirty="0" smtClean="0"/>
              <a:t>=1</a:t>
            </a:r>
            <a:endParaRPr lang="en-US" sz="2000" dirty="0"/>
          </a:p>
        </p:txBody>
      </p:sp>
      <p:cxnSp>
        <p:nvCxnSpPr>
          <p:cNvPr id="163" name="Elbow Connector 162"/>
          <p:cNvCxnSpPr>
            <a:endCxn id="161" idx="1"/>
          </p:cNvCxnSpPr>
          <p:nvPr/>
        </p:nvCxnSpPr>
        <p:spPr>
          <a:xfrm flipV="1">
            <a:off x="5029200" y="4563616"/>
            <a:ext cx="917794" cy="617984"/>
          </a:xfrm>
          <a:prstGeom prst="bentConnector3">
            <a:avLst>
              <a:gd name="adj1" fmla="val 61935"/>
            </a:avLst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3059832" y="4576663"/>
            <a:ext cx="0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H="1">
            <a:off x="2843808" y="4792687"/>
            <a:ext cx="4320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H="1">
            <a:off x="2915816" y="4864695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5819162" y="5683748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task</a:t>
            </a:r>
            <a:endParaRPr lang="en-US" sz="1600" dirty="0"/>
          </a:p>
        </p:txBody>
      </p:sp>
      <p:sp>
        <p:nvSpPr>
          <p:cNvPr id="168" name="Rectangle 167"/>
          <p:cNvSpPr/>
          <p:nvPr/>
        </p:nvSpPr>
        <p:spPr>
          <a:xfrm>
            <a:off x="2590800" y="4953001"/>
            <a:ext cx="1032276" cy="1514475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" name="Straight Connector 168"/>
          <p:cNvCxnSpPr/>
          <p:nvPr/>
        </p:nvCxnSpPr>
        <p:spPr>
          <a:xfrm>
            <a:off x="2590800" y="5438779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2590800" y="5169026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TAKEN</a:t>
            </a:r>
            <a:endParaRPr lang="en-US" sz="1600" dirty="0"/>
          </a:p>
        </p:txBody>
      </p:sp>
      <p:sp>
        <p:nvSpPr>
          <p:cNvPr id="171" name="TextBox 170"/>
          <p:cNvSpPr txBox="1"/>
          <p:nvPr/>
        </p:nvSpPr>
        <p:spPr>
          <a:xfrm>
            <a:off x="2590800" y="5423153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TAKEN</a:t>
            </a:r>
            <a:endParaRPr lang="en-US" sz="1600" dirty="0"/>
          </a:p>
        </p:txBody>
      </p:sp>
      <p:sp>
        <p:nvSpPr>
          <p:cNvPr id="172" name="TextBox 171"/>
          <p:cNvSpPr txBox="1"/>
          <p:nvPr/>
        </p:nvSpPr>
        <p:spPr>
          <a:xfrm>
            <a:off x="2596032" y="5683748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TAKEN</a:t>
            </a:r>
            <a:endParaRPr lang="en-US" sz="1600" dirty="0"/>
          </a:p>
        </p:txBody>
      </p:sp>
      <p:cxnSp>
        <p:nvCxnSpPr>
          <p:cNvPr id="173" name="Straight Connector 172"/>
          <p:cNvCxnSpPr/>
          <p:nvPr/>
        </p:nvCxnSpPr>
        <p:spPr>
          <a:xfrm>
            <a:off x="2590800" y="5695949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2590800" y="5953119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2590800" y="5942526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task</a:t>
            </a:r>
            <a:endParaRPr lang="en-US" sz="1600" dirty="0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590800" y="6212075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2584450" y="6223000"/>
            <a:ext cx="1032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600" dirty="0"/>
          </a:p>
        </p:txBody>
      </p:sp>
      <p:sp>
        <p:nvSpPr>
          <p:cNvPr id="178" name="Rectangle 177"/>
          <p:cNvSpPr/>
          <p:nvPr/>
        </p:nvSpPr>
        <p:spPr>
          <a:xfrm>
            <a:off x="2590800" y="4953000"/>
            <a:ext cx="1032276" cy="2580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schemeClr val="tx1"/>
                </a:solidFill>
              </a:rPr>
              <a:t>owner=c1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2590800" y="4953000"/>
            <a:ext cx="1032276" cy="2580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schemeClr val="tx1"/>
                </a:solidFill>
              </a:rPr>
              <a:t>owner=c2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2" grpId="0" animBg="1"/>
      <p:bldP spid="82" grpId="1" animBg="1"/>
      <p:bldP spid="82" grpId="2" uiExpand="1" animBg="1"/>
      <p:bldP spid="84" grpId="0"/>
      <p:bldP spid="84" grpId="1"/>
      <p:bldP spid="84" grpId="2" uiExpand="1"/>
      <p:bldP spid="85" grpId="0"/>
      <p:bldP spid="85" grpId="1"/>
      <p:bldP spid="85" grpId="2" uiExpand="1"/>
      <p:bldP spid="86" grpId="0"/>
      <p:bldP spid="86" grpId="1"/>
      <p:bldP spid="86" grpId="2"/>
      <p:bldP spid="87" grpId="0" animBg="1"/>
      <p:bldP spid="87" grpId="1" animBg="1"/>
      <p:bldP spid="87" grpId="2" uiExpand="1" animBg="1"/>
      <p:bldP spid="90" grpId="0"/>
      <p:bldP spid="90" grpId="1"/>
      <p:bldP spid="90" grpId="2" uiExpand="1"/>
      <p:bldP spid="92" grpId="0"/>
      <p:bldP spid="92" grpId="1"/>
      <p:bldP spid="92" grpId="2" uiExpand="1"/>
      <p:bldP spid="161" grpId="0" animBg="1"/>
      <p:bldP spid="161" grpId="1" animBg="1"/>
      <p:bldP spid="161" grpId="2" uiExpand="1" animBg="1"/>
      <p:bldP spid="162" grpId="0"/>
      <p:bldP spid="162" grpId="1"/>
      <p:bldP spid="162" grpId="2" uiExpand="1"/>
      <p:bldP spid="167" grpId="0"/>
      <p:bldP spid="167" grpId="1"/>
      <p:bldP spid="167" grpId="2" uiExpand="1"/>
      <p:bldP spid="167" grpId="3"/>
      <p:bldP spid="170" grpId="0" uiExpand="1"/>
      <p:bldP spid="171" grpId="0" uiExpand="1"/>
      <p:bldP spid="172" grpId="0" uiExpand="1"/>
      <p:bldP spid="175" grpId="0" uiExpand="1"/>
      <p:bldP spid="177" grpId="0" uiExpand="1"/>
      <p:bldP spid="178" grpId="0" uiExpand="1" animBg="1"/>
      <p:bldP spid="179" grpId="0" uiExpand="1" animBg="1"/>
      <p:bldP spid="179" grpId="1" uiExpan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Stealing – Case 1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937760" y="1447800"/>
            <a:ext cx="374904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Stealing consumer (c2)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Change ownership with CAS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i</a:t>
            </a:r>
            <a:r>
              <a:rPr lang="en-US" dirty="0" smtClean="0"/>
              <a:t> ← original </a:t>
            </a:r>
            <a:r>
              <a:rPr lang="en-US" dirty="0" err="1" smtClean="0"/>
              <a:t>idx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Take task at i+1 with CAS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914400" y="1447800"/>
            <a:ext cx="374904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Original consumer (c1)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idx</a:t>
            </a:r>
            <a:r>
              <a:rPr lang="en-US" dirty="0" smtClean="0"/>
              <a:t>++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Verify ownership</a:t>
            </a:r>
          </a:p>
          <a:p>
            <a:pPr marL="1051560" lvl="2" indent="-457200"/>
            <a:r>
              <a:rPr lang="en-US" dirty="0" smtClean="0"/>
              <a:t>If still the owner, then take task at </a:t>
            </a:r>
            <a:r>
              <a:rPr lang="en-US" dirty="0" err="1" smtClean="0"/>
              <a:t>idx</a:t>
            </a:r>
            <a:r>
              <a:rPr lang="en-US" dirty="0" smtClean="0"/>
              <a:t> without a CAS</a:t>
            </a:r>
          </a:p>
          <a:p>
            <a:pPr marL="1051560" lvl="2" indent="-457200"/>
            <a:r>
              <a:rPr lang="en-US" dirty="0" smtClean="0"/>
              <a:t>Otherwise take task at </a:t>
            </a:r>
            <a:r>
              <a:rPr lang="en-US" dirty="0" err="1" smtClean="0"/>
              <a:t>idx</a:t>
            </a:r>
            <a:r>
              <a:rPr lang="en-US" dirty="0" smtClean="0"/>
              <a:t> with a CAS and leave chunk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419600"/>
            <a:ext cx="8229600" cy="2188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914400" y="5105400"/>
            <a:ext cx="77724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95252" y="4893696"/>
            <a:ext cx="981974" cy="1546320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395252" y="5410200"/>
            <a:ext cx="981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395252" y="4876800"/>
            <a:ext cx="981974" cy="257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schemeClr val="tx1"/>
                </a:solidFill>
              </a:rPr>
              <a:t>owner=c1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395252" y="5669280"/>
            <a:ext cx="981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95252" y="5947008"/>
            <a:ext cx="981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95252" y="6201132"/>
            <a:ext cx="981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95252" y="5120640"/>
            <a:ext cx="981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TAKEN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395252" y="5379354"/>
            <a:ext cx="981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Task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395252" y="5633478"/>
            <a:ext cx="981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Task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395252" y="5979042"/>
            <a:ext cx="98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95252" y="6217926"/>
            <a:ext cx="98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4452971" y="4270772"/>
            <a:ext cx="910208" cy="37742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24979" y="4270772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err="1" smtClean="0"/>
              <a:t>idx</a:t>
            </a:r>
            <a:r>
              <a:rPr lang="en-US" dirty="0" smtClean="0"/>
              <a:t>=0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33" idx="2"/>
            <a:endCxn id="37" idx="0"/>
          </p:cNvCxnSpPr>
          <p:nvPr/>
        </p:nvCxnSpPr>
        <p:spPr>
          <a:xfrm>
            <a:off x="4879403" y="4636532"/>
            <a:ext cx="7977" cy="240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24979" y="4267200"/>
            <a:ext cx="708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err="1" smtClean="0"/>
              <a:t>idx</a:t>
            </a:r>
            <a:r>
              <a:rPr lang="en-US" dirty="0" smtClean="0"/>
              <a:t>=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396393" y="4876800"/>
            <a:ext cx="981974" cy="257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schemeClr val="tx1"/>
                </a:solidFill>
              </a:rPr>
              <a:t>owner=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c2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96668" y="47244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i</a:t>
            </a:r>
            <a:r>
              <a:rPr lang="en-US" b="1" dirty="0" smtClean="0"/>
              <a:t>=1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444268" y="5093732"/>
            <a:ext cx="1099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Take task 2</a:t>
            </a:r>
            <a:endParaRPr lang="en-US" sz="2000" dirty="0"/>
          </a:p>
        </p:txBody>
      </p:sp>
      <p:cxnSp>
        <p:nvCxnSpPr>
          <p:cNvPr id="41" name="Straight Arrow Connector 40"/>
          <p:cNvCxnSpPr>
            <a:stCxn id="39" idx="1"/>
            <a:endCxn id="19" idx="3"/>
          </p:cNvCxnSpPr>
          <p:nvPr/>
        </p:nvCxnSpPr>
        <p:spPr>
          <a:xfrm flipH="1">
            <a:off x="5377226" y="5278398"/>
            <a:ext cx="1067042" cy="52435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81868" y="4800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Take task 1</a:t>
            </a:r>
            <a:endParaRPr lang="en-US" sz="2000" dirty="0"/>
          </a:p>
        </p:txBody>
      </p:sp>
      <p:cxnSp>
        <p:nvCxnSpPr>
          <p:cNvPr id="43" name="Straight Arrow Connector 42"/>
          <p:cNvCxnSpPr>
            <a:stCxn id="42" idx="3"/>
            <a:endCxn id="18" idx="1"/>
          </p:cNvCxnSpPr>
          <p:nvPr/>
        </p:nvCxnSpPr>
        <p:spPr>
          <a:xfrm>
            <a:off x="3701068" y="5000655"/>
            <a:ext cx="694184" cy="5479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7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1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2" animBg="1"/>
      <p:bldP spid="23" grpId="0"/>
      <p:bldP spid="33" grpId="0"/>
      <p:bldP spid="37" grpId="1" animBg="1"/>
      <p:bldP spid="37" grpId="2" animBg="1"/>
      <p:bldP spid="38" grpId="1"/>
      <p:bldP spid="39" grpId="0"/>
      <p:bldP spid="39" grpId="1"/>
      <p:bldP spid="42" grpId="0"/>
      <p:bldP spid="4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Stealing – Case 2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937760" y="1447800"/>
            <a:ext cx="374904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Stealing consumer (c2)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Change ownership with CAS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i</a:t>
            </a:r>
            <a:r>
              <a:rPr lang="en-US" dirty="0" smtClean="0"/>
              <a:t> ← original </a:t>
            </a:r>
            <a:r>
              <a:rPr lang="en-US" dirty="0" err="1" smtClean="0"/>
              <a:t>idx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Take task at i+1 with CAS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914400" y="1447800"/>
            <a:ext cx="374904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Original consumer (c1)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idx</a:t>
            </a:r>
            <a:r>
              <a:rPr lang="en-US" dirty="0" smtClean="0"/>
              <a:t>++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Verify ownership</a:t>
            </a:r>
          </a:p>
          <a:p>
            <a:pPr marL="1051560" lvl="2" indent="-457200"/>
            <a:r>
              <a:rPr lang="en-US" dirty="0" smtClean="0"/>
              <a:t>If still the owner, then take task at </a:t>
            </a:r>
            <a:r>
              <a:rPr lang="en-US" dirty="0" err="1" smtClean="0"/>
              <a:t>idx</a:t>
            </a:r>
            <a:r>
              <a:rPr lang="en-US" dirty="0" smtClean="0"/>
              <a:t> without a CAS</a:t>
            </a:r>
          </a:p>
          <a:p>
            <a:pPr marL="1051560" lvl="2" indent="-457200"/>
            <a:r>
              <a:rPr lang="en-US" dirty="0" smtClean="0"/>
              <a:t>Otherwise take task at </a:t>
            </a:r>
            <a:r>
              <a:rPr lang="en-US" dirty="0" err="1" smtClean="0"/>
              <a:t>idx</a:t>
            </a:r>
            <a:r>
              <a:rPr lang="en-US" dirty="0" smtClean="0"/>
              <a:t> with a CAS and leave chunk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419600"/>
            <a:ext cx="8229600" cy="2188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914400" y="5105400"/>
            <a:ext cx="77724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95252" y="4893696"/>
            <a:ext cx="981974" cy="1546320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395252" y="5410200"/>
            <a:ext cx="981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395252" y="4876800"/>
            <a:ext cx="981974" cy="257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schemeClr val="tx1"/>
                </a:solidFill>
              </a:rPr>
              <a:t>owner=c1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395252" y="5669280"/>
            <a:ext cx="981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95252" y="5947008"/>
            <a:ext cx="981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95252" y="6201132"/>
            <a:ext cx="981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95252" y="5120640"/>
            <a:ext cx="981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TAKEN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395252" y="5379354"/>
            <a:ext cx="981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Task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395252" y="5633478"/>
            <a:ext cx="981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Task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395252" y="5979042"/>
            <a:ext cx="98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95252" y="6217926"/>
            <a:ext cx="98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4452971" y="4270772"/>
            <a:ext cx="910208" cy="37742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24979" y="4270772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err="1" smtClean="0"/>
              <a:t>idx</a:t>
            </a:r>
            <a:r>
              <a:rPr lang="en-US" dirty="0" smtClean="0"/>
              <a:t>=0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33" idx="2"/>
            <a:endCxn id="37" idx="0"/>
          </p:cNvCxnSpPr>
          <p:nvPr/>
        </p:nvCxnSpPr>
        <p:spPr>
          <a:xfrm>
            <a:off x="4879403" y="4636532"/>
            <a:ext cx="7977" cy="240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24979" y="4267200"/>
            <a:ext cx="708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err="1" smtClean="0"/>
              <a:t>idx</a:t>
            </a:r>
            <a:r>
              <a:rPr lang="en-US" dirty="0" smtClean="0"/>
              <a:t>=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396393" y="4876800"/>
            <a:ext cx="981974" cy="257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schemeClr val="tx1"/>
                </a:solidFill>
              </a:rPr>
              <a:t>owner=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c2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96668" y="47244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i</a:t>
            </a:r>
            <a:r>
              <a:rPr lang="en-US" b="1" dirty="0" smtClean="0"/>
              <a:t>=0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444268" y="5093732"/>
            <a:ext cx="1200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Take task 1</a:t>
            </a:r>
            <a:endParaRPr lang="en-US" sz="2000" dirty="0"/>
          </a:p>
        </p:txBody>
      </p:sp>
      <p:cxnSp>
        <p:nvCxnSpPr>
          <p:cNvPr id="41" name="Straight Arrow Connector 40"/>
          <p:cNvCxnSpPr>
            <a:stCxn id="39" idx="1"/>
            <a:endCxn id="18" idx="3"/>
          </p:cNvCxnSpPr>
          <p:nvPr/>
        </p:nvCxnSpPr>
        <p:spPr>
          <a:xfrm flipH="1">
            <a:off x="5377226" y="5293787"/>
            <a:ext cx="1067042" cy="2548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81868" y="4800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Take task 1</a:t>
            </a:r>
            <a:endParaRPr lang="en-US" sz="2000" dirty="0"/>
          </a:p>
        </p:txBody>
      </p:sp>
      <p:cxnSp>
        <p:nvCxnSpPr>
          <p:cNvPr id="43" name="Straight Arrow Connector 42"/>
          <p:cNvCxnSpPr>
            <a:stCxn id="42" idx="3"/>
            <a:endCxn id="18" idx="1"/>
          </p:cNvCxnSpPr>
          <p:nvPr/>
        </p:nvCxnSpPr>
        <p:spPr>
          <a:xfrm>
            <a:off x="3701068" y="5000655"/>
            <a:ext cx="694184" cy="5479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1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/>
      <p:bldP spid="38" grpId="0"/>
      <p:bldP spid="39" grpId="0"/>
      <p:bldP spid="42" grpId="0"/>
      <p:bldP spid="42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Lists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895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lists are managed by the producers, empty nodes are lazily removed</a:t>
            </a:r>
          </a:p>
          <a:p>
            <a:r>
              <a:rPr lang="en-US" dirty="0" smtClean="0"/>
              <a:t>When a producer fills a chunk, it takes a new chunk from the chunk pool and adds it to the list</a:t>
            </a:r>
          </a:p>
          <a:p>
            <a:r>
              <a:rPr lang="en-US" dirty="0" smtClean="0"/>
              <a:t>List nodes are not stolen, so the </a:t>
            </a:r>
            <a:r>
              <a:rPr lang="en-US" dirty="0" err="1" smtClean="0"/>
              <a:t>idx</a:t>
            </a:r>
            <a:r>
              <a:rPr lang="en-US" dirty="0" smtClean="0"/>
              <a:t> is updated by the owner only</a:t>
            </a:r>
          </a:p>
          <a:p>
            <a:r>
              <a:rPr lang="en-US" dirty="0" smtClean="0"/>
              <a:t>Chunks must be stolen from the owner’s list, to make sure the correct </a:t>
            </a:r>
            <a:r>
              <a:rPr lang="en-US" dirty="0" err="1" smtClean="0"/>
              <a:t>idx</a:t>
            </a:r>
            <a:r>
              <a:rPr lang="en-US" dirty="0" smtClean="0"/>
              <a:t> field is read</a:t>
            </a:r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4272440" y="4442743"/>
            <a:ext cx="720080" cy="28803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306348" y="4414168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err="1" smtClean="0"/>
              <a:t>idx</a:t>
            </a:r>
            <a:r>
              <a:rPr lang="en-US" sz="1600" dirty="0" smtClean="0"/>
              <a:t>=2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60" idx="2"/>
          </p:cNvCxnSpPr>
          <p:nvPr/>
        </p:nvCxnSpPr>
        <p:spPr>
          <a:xfrm>
            <a:off x="4631918" y="4752722"/>
            <a:ext cx="7755" cy="338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5865000" y="4448175"/>
            <a:ext cx="720080" cy="28803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5855475" y="441960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err="1" smtClean="0"/>
              <a:t>idx</a:t>
            </a:r>
            <a:r>
              <a:rPr lang="en-US" sz="1600" dirty="0" smtClean="0"/>
              <a:t>=-1</a:t>
            </a:r>
            <a:endParaRPr lang="en-US" sz="2000" dirty="0"/>
          </a:p>
        </p:txBody>
      </p:sp>
      <p:cxnSp>
        <p:nvCxnSpPr>
          <p:cNvPr id="65" name="Straight Arrow Connector 64"/>
          <p:cNvCxnSpPr>
            <a:stCxn id="63" idx="2"/>
          </p:cNvCxnSpPr>
          <p:nvPr/>
        </p:nvCxnSpPr>
        <p:spPr>
          <a:xfrm>
            <a:off x="6215515" y="4758154"/>
            <a:ext cx="0" cy="309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2647832" y="4442743"/>
            <a:ext cx="720080" cy="28803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2681740" y="4414168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err="1" smtClean="0"/>
              <a:t>idx</a:t>
            </a:r>
            <a:r>
              <a:rPr lang="en-US" sz="1600" dirty="0" smtClean="0"/>
              <a:t>=4</a:t>
            </a:r>
            <a:endParaRPr lang="en-US" sz="1600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3043368" y="4730775"/>
            <a:ext cx="0" cy="28803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2827344" y="5018807"/>
            <a:ext cx="4320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2899352" y="5090815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6" idx="3"/>
            <a:endCxn id="59" idx="1"/>
          </p:cNvCxnSpPr>
          <p:nvPr/>
        </p:nvCxnSpPr>
        <p:spPr>
          <a:xfrm>
            <a:off x="3367912" y="4586759"/>
            <a:ext cx="904528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9" idx="3"/>
            <a:endCxn id="63" idx="1"/>
          </p:cNvCxnSpPr>
          <p:nvPr/>
        </p:nvCxnSpPr>
        <p:spPr>
          <a:xfrm>
            <a:off x="4992520" y="4586759"/>
            <a:ext cx="862955" cy="211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1421922" y="4402348"/>
            <a:ext cx="576064" cy="381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>
            <a:off x="6873112" y="4592191"/>
            <a:ext cx="0" cy="14401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6657088" y="4736207"/>
            <a:ext cx="4320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729096" y="4808215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6585080" y="4592191"/>
            <a:ext cx="2880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66" idx="1"/>
          </p:cNvCxnSpPr>
          <p:nvPr/>
        </p:nvCxnSpPr>
        <p:spPr>
          <a:xfrm>
            <a:off x="1963248" y="4586759"/>
            <a:ext cx="684584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387630" y="4417219"/>
            <a:ext cx="599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smtClean="0"/>
              <a:t>prod</a:t>
            </a:r>
            <a:r>
              <a:rPr lang="en-US" sz="1600" baseline="-25000" dirty="0" smtClean="0"/>
              <a:t>0</a:t>
            </a:r>
            <a:endParaRPr lang="en-US" baseline="-25000" dirty="0"/>
          </a:p>
        </p:txBody>
      </p:sp>
      <p:sp>
        <p:nvSpPr>
          <p:cNvPr id="80" name="Rectangle 79"/>
          <p:cNvSpPr/>
          <p:nvPr/>
        </p:nvSpPr>
        <p:spPr>
          <a:xfrm>
            <a:off x="5709896" y="5064920"/>
            <a:ext cx="1032276" cy="1514475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5709896" y="5550698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709896" y="5280945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task</a:t>
            </a:r>
            <a:endParaRPr lang="en-US" sz="1600" dirty="0"/>
          </a:p>
        </p:txBody>
      </p:sp>
      <p:sp>
        <p:nvSpPr>
          <p:cNvPr id="83" name="TextBox 82"/>
          <p:cNvSpPr txBox="1"/>
          <p:nvPr/>
        </p:nvSpPr>
        <p:spPr>
          <a:xfrm>
            <a:off x="5709896" y="5535072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task</a:t>
            </a:r>
            <a:endParaRPr lang="en-US" sz="1600" dirty="0"/>
          </a:p>
        </p:txBody>
      </p:sp>
      <p:sp>
        <p:nvSpPr>
          <p:cNvPr id="84" name="TextBox 83"/>
          <p:cNvSpPr txBox="1"/>
          <p:nvPr/>
        </p:nvSpPr>
        <p:spPr>
          <a:xfrm>
            <a:off x="5709896" y="5841209"/>
            <a:ext cx="1032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400" dirty="0"/>
          </a:p>
        </p:txBody>
      </p:sp>
      <p:sp>
        <p:nvSpPr>
          <p:cNvPr id="85" name="Rectangle 84"/>
          <p:cNvSpPr/>
          <p:nvPr/>
        </p:nvSpPr>
        <p:spPr>
          <a:xfrm>
            <a:off x="5709896" y="5064919"/>
            <a:ext cx="1032276" cy="2580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schemeClr val="tx1"/>
                </a:solidFill>
              </a:rPr>
              <a:t>owner=c1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450816" y="529352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0</a:t>
            </a:r>
            <a:endParaRPr lang="en-US" sz="2000" dirty="0"/>
          </a:p>
        </p:txBody>
      </p:sp>
      <p:sp>
        <p:nvSpPr>
          <p:cNvPr id="87" name="TextBox 86"/>
          <p:cNvSpPr txBox="1"/>
          <p:nvPr/>
        </p:nvSpPr>
        <p:spPr>
          <a:xfrm>
            <a:off x="5450816" y="552974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8" name="TextBox 87"/>
          <p:cNvSpPr txBox="1"/>
          <p:nvPr/>
        </p:nvSpPr>
        <p:spPr>
          <a:xfrm>
            <a:off x="5450816" y="577358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9" name="TextBox 88"/>
          <p:cNvSpPr txBox="1"/>
          <p:nvPr/>
        </p:nvSpPr>
        <p:spPr>
          <a:xfrm>
            <a:off x="5450816" y="6025412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90" name="TextBox 89"/>
          <p:cNvSpPr txBox="1"/>
          <p:nvPr/>
        </p:nvSpPr>
        <p:spPr>
          <a:xfrm>
            <a:off x="5450816" y="6264296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4</a:t>
            </a:r>
            <a:endParaRPr lang="en-US" sz="160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5709896" y="5807868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709896" y="6065038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709896" y="6100165"/>
            <a:ext cx="1032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400" dirty="0"/>
          </a:p>
        </p:txBody>
      </p:sp>
      <p:cxnSp>
        <p:nvCxnSpPr>
          <p:cNvPr id="94" name="Straight Connector 93"/>
          <p:cNvCxnSpPr/>
          <p:nvPr/>
        </p:nvCxnSpPr>
        <p:spPr>
          <a:xfrm>
            <a:off x="5709896" y="6323994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709896" y="6357343"/>
            <a:ext cx="1032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latin typeface="Arial"/>
                <a:cs typeface="Arial"/>
              </a:rPr>
              <a:t>┴</a:t>
            </a:r>
            <a:endParaRPr lang="en-US" sz="1400" dirty="0"/>
          </a:p>
        </p:txBody>
      </p:sp>
      <p:sp>
        <p:nvSpPr>
          <p:cNvPr id="96" name="Rectangle 95"/>
          <p:cNvSpPr/>
          <p:nvPr/>
        </p:nvSpPr>
        <p:spPr>
          <a:xfrm>
            <a:off x="4185896" y="5064920"/>
            <a:ext cx="1032276" cy="1514475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>
            <a:off x="4185896" y="5550698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185896" y="5280945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TAKEN</a:t>
            </a:r>
            <a:endParaRPr lang="en-US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4185896" y="5535072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/>
              <a:t>TAKEN</a:t>
            </a:r>
            <a:endParaRPr lang="en-US" sz="1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185896" y="5810729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TAKEN</a:t>
            </a:r>
            <a:endParaRPr lang="en-US" sz="1600" dirty="0"/>
          </a:p>
        </p:txBody>
      </p:sp>
      <p:sp>
        <p:nvSpPr>
          <p:cNvPr id="113" name="Rectangle 112"/>
          <p:cNvSpPr/>
          <p:nvPr/>
        </p:nvSpPr>
        <p:spPr>
          <a:xfrm>
            <a:off x="4185896" y="5064919"/>
            <a:ext cx="1032276" cy="2580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schemeClr val="tx1"/>
                </a:solidFill>
              </a:rPr>
              <a:t>owner=c1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926816" y="529352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0</a:t>
            </a:r>
            <a:endParaRPr lang="en-US" sz="2000" dirty="0"/>
          </a:p>
        </p:txBody>
      </p:sp>
      <p:sp>
        <p:nvSpPr>
          <p:cNvPr id="115" name="TextBox 114"/>
          <p:cNvSpPr txBox="1"/>
          <p:nvPr/>
        </p:nvSpPr>
        <p:spPr>
          <a:xfrm>
            <a:off x="3926816" y="552974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926816" y="577358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926816" y="6025412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26816" y="6264296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 smtClean="0"/>
              <a:t>4</a:t>
            </a:r>
            <a:endParaRPr lang="en-US" sz="1600" dirty="0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4185896" y="5807868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4185896" y="6065038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4185896" y="6054445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task</a:t>
            </a:r>
            <a:endParaRPr lang="en-US" sz="16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4185896" y="6323994"/>
            <a:ext cx="1028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4185896" y="6311623"/>
            <a:ext cx="103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task</a:t>
            </a:r>
            <a:endParaRPr lang="en-US" sz="1600" dirty="0"/>
          </a:p>
        </p:txBody>
      </p:sp>
      <p:pic>
        <p:nvPicPr>
          <p:cNvPr id="58" name="Picture 2" descr="https://d1ij7zv8zivhs3.cloudfront.net/assets/2360519/lightbox/black_white_red_social_danceGoDance.jpg?12875224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276" y="5114636"/>
            <a:ext cx="1665140" cy="149948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Task Pools</a:t>
            </a:r>
            <a:endParaRPr lang="en-US" dirty="0"/>
          </a:p>
        </p:txBody>
      </p:sp>
      <p:sp>
        <p:nvSpPr>
          <p:cNvPr id="73" name="Slide Number Placeholder 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3</a:t>
            </a:fld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5800"/>
            <a:ext cx="8229600" cy="16303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Ubiquitous programming pattern for parallel programs</a:t>
            </a:r>
          </a:p>
          <a:p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533400" y="1447800"/>
            <a:ext cx="8064896" cy="289560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 rot="18140794">
            <a:off x="2797099" y="3070263"/>
            <a:ext cx="461183" cy="742200"/>
            <a:chOff x="2492079" y="1441738"/>
            <a:chExt cx="399879" cy="353531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2492079" y="1441738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576493" y="1562746"/>
              <a:ext cx="144016" cy="0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4621186" flipV="1">
              <a:off x="2651735" y="1555046"/>
              <a:ext cx="247605" cy="232841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69"/>
          <p:cNvGrpSpPr/>
          <p:nvPr/>
        </p:nvGrpSpPr>
        <p:grpSpPr>
          <a:xfrm rot="19921084">
            <a:off x="2544785" y="2820299"/>
            <a:ext cx="714328" cy="306646"/>
            <a:chOff x="2853824" y="1282446"/>
            <a:chExt cx="393452" cy="373103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ounded Rectangle 46"/>
          <p:cNvSpPr/>
          <p:nvPr/>
        </p:nvSpPr>
        <p:spPr>
          <a:xfrm>
            <a:off x="3713905" y="2057400"/>
            <a:ext cx="1578175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800" dirty="0" smtClean="0"/>
              <a:t>Task Pool</a:t>
            </a:r>
            <a:endParaRPr lang="en-US" sz="2800" dirty="0"/>
          </a:p>
        </p:txBody>
      </p:sp>
      <p:grpSp>
        <p:nvGrpSpPr>
          <p:cNvPr id="6" name="Group 76"/>
          <p:cNvGrpSpPr/>
          <p:nvPr/>
        </p:nvGrpSpPr>
        <p:grpSpPr>
          <a:xfrm rot="20490110">
            <a:off x="5569732" y="3061673"/>
            <a:ext cx="755106" cy="360601"/>
            <a:chOff x="2805645" y="1269105"/>
            <a:chExt cx="484134" cy="368558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Freeform 51"/>
          <p:cNvSpPr/>
          <p:nvPr/>
        </p:nvSpPr>
        <p:spPr>
          <a:xfrm>
            <a:off x="6588224" y="2197776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51521" y="2494994"/>
            <a:ext cx="2250694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/>
              <a:t>Producers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6629400" y="2513856"/>
            <a:ext cx="2423128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/>
              <a:t>Consumers</a:t>
            </a:r>
            <a:endParaRPr lang="en-US" sz="2400" dirty="0"/>
          </a:p>
        </p:txBody>
      </p:sp>
      <p:grpSp>
        <p:nvGrpSpPr>
          <p:cNvPr id="7" name="Group 69"/>
          <p:cNvGrpSpPr/>
          <p:nvPr/>
        </p:nvGrpSpPr>
        <p:grpSpPr>
          <a:xfrm rot="20583424">
            <a:off x="2543780" y="2307229"/>
            <a:ext cx="714328" cy="306646"/>
            <a:chOff x="2853824" y="1282446"/>
            <a:chExt cx="393452" cy="373103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6"/>
          <p:cNvGrpSpPr/>
          <p:nvPr/>
        </p:nvGrpSpPr>
        <p:grpSpPr>
          <a:xfrm rot="19617956">
            <a:off x="5594800" y="2691103"/>
            <a:ext cx="755106" cy="360601"/>
            <a:chOff x="2805645" y="1269105"/>
            <a:chExt cx="484134" cy="368558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76"/>
          <p:cNvGrpSpPr/>
          <p:nvPr/>
        </p:nvGrpSpPr>
        <p:grpSpPr>
          <a:xfrm rot="18958833">
            <a:off x="5546621" y="2308000"/>
            <a:ext cx="755106" cy="360601"/>
            <a:chOff x="2805645" y="1269105"/>
            <a:chExt cx="484134" cy="368558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Freeform 66"/>
          <p:cNvSpPr/>
          <p:nvPr/>
        </p:nvSpPr>
        <p:spPr>
          <a:xfrm>
            <a:off x="6624961" y="2684248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660232" y="3225144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2123728" y="2225824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2169257" y="272988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2195736" y="3305944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437493" y="1828800"/>
            <a:ext cx="89479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Get()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92506" y="1664376"/>
            <a:ext cx="142295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Put(Task)</a:t>
            </a:r>
            <a:endParaRPr lang="he-IL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NUMA – Non Uniform Memory Access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30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Systems with large number of processors may have high contention on the memory bus.</a:t>
            </a:r>
          </a:p>
          <a:p>
            <a:r>
              <a:rPr lang="en-US" dirty="0" smtClean="0"/>
              <a:t>In NUMA systems, every processor has its own memory controller connected to a memory bank.</a:t>
            </a:r>
          </a:p>
          <a:p>
            <a:pPr lvl="1"/>
            <a:r>
              <a:rPr lang="en-US" dirty="0" smtClean="0">
                <a:latin typeface="Bodoni MT" pitchFamily="18" charset="0"/>
              </a:rPr>
              <a:t>Accessing remote </a:t>
            </a:r>
            <a:r>
              <a:rPr lang="en-US" dirty="0" smtClean="0"/>
              <a:t>memory is more expensive.</a:t>
            </a:r>
          </a:p>
          <a:p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1547664" y="3827252"/>
            <a:ext cx="864096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7" name="Straight Connector 6"/>
          <p:cNvCxnSpPr>
            <a:stCxn id="5" idx="2"/>
            <a:endCxn id="8" idx="0"/>
          </p:cNvCxnSpPr>
          <p:nvPr/>
        </p:nvCxnSpPr>
        <p:spPr>
          <a:xfrm flipH="1">
            <a:off x="1978212" y="4691348"/>
            <a:ext cx="15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492908" y="4763356"/>
            <a:ext cx="97060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Memory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47664" y="5195404"/>
            <a:ext cx="864096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20" name="Straight Connector 19"/>
          <p:cNvCxnSpPr>
            <a:stCxn id="19" idx="2"/>
            <a:endCxn id="21" idx="0"/>
          </p:cNvCxnSpPr>
          <p:nvPr/>
        </p:nvCxnSpPr>
        <p:spPr>
          <a:xfrm flipH="1">
            <a:off x="1978212" y="6059500"/>
            <a:ext cx="15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492908" y="6131508"/>
            <a:ext cx="97060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Memory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076056" y="3821626"/>
            <a:ext cx="864096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/>
          <p:cNvCxnSpPr>
            <a:stCxn id="22" idx="2"/>
            <a:endCxn id="24" idx="0"/>
          </p:cNvCxnSpPr>
          <p:nvPr/>
        </p:nvCxnSpPr>
        <p:spPr>
          <a:xfrm flipH="1">
            <a:off x="5506604" y="4685722"/>
            <a:ext cx="15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5021300" y="4757730"/>
            <a:ext cx="97060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Memory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076056" y="5189778"/>
            <a:ext cx="864096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26" name="Straight Connector 25"/>
          <p:cNvCxnSpPr>
            <a:stCxn id="25" idx="2"/>
            <a:endCxn id="27" idx="0"/>
          </p:cNvCxnSpPr>
          <p:nvPr/>
        </p:nvCxnSpPr>
        <p:spPr>
          <a:xfrm flipH="1">
            <a:off x="5506604" y="6053874"/>
            <a:ext cx="15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5021300" y="6125882"/>
            <a:ext cx="97060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Memory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29" name="Straight Connector 28"/>
          <p:cNvCxnSpPr>
            <a:stCxn id="5" idx="3"/>
            <a:endCxn id="22" idx="1"/>
          </p:cNvCxnSpPr>
          <p:nvPr/>
        </p:nvCxnSpPr>
        <p:spPr>
          <a:xfrm flipV="1">
            <a:off x="2411760" y="4253674"/>
            <a:ext cx="2664296" cy="562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411760" y="5627452"/>
            <a:ext cx="2664296" cy="562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5" idx="1"/>
            <a:endCxn id="19" idx="1"/>
          </p:cNvCxnSpPr>
          <p:nvPr/>
        </p:nvCxnSpPr>
        <p:spPr>
          <a:xfrm rot="10800000" flipV="1">
            <a:off x="1547664" y="4259300"/>
            <a:ext cx="12700" cy="1368152"/>
          </a:xfrm>
          <a:prstGeom prst="bentConnector3">
            <a:avLst>
              <a:gd name="adj1" fmla="val 180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2" idx="3"/>
            <a:endCxn id="25" idx="3"/>
          </p:cNvCxnSpPr>
          <p:nvPr/>
        </p:nvCxnSpPr>
        <p:spPr>
          <a:xfrm>
            <a:off x="5940152" y="4253674"/>
            <a:ext cx="12700" cy="1368152"/>
          </a:xfrm>
          <a:prstGeom prst="bentConnector3">
            <a:avLst>
              <a:gd name="adj1" fmla="val 180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19672" y="38272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CPU1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051720" y="4187292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1691680" y="4187292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2051720" y="4437820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1691680" y="4437820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148064" y="3810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CPU2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5580112" y="4170040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5220072" y="4170040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5580112" y="4420568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5220072" y="4420568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614046" y="5181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CPU3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2046094" y="5541192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1686054" y="5541192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2046094" y="5791720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1686054" y="5791720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148064" y="517252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CPU4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5580112" y="5532566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5220072" y="5532566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5580112" y="5783094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5220072" y="5783094"/>
            <a:ext cx="216024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6228184" y="4619340"/>
            <a:ext cx="720080" cy="72008"/>
          </a:xfrm>
          <a:prstGeom prst="straightConnector1">
            <a:avLst/>
          </a:prstGeom>
          <a:ln w="19050" cap="flat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948264" y="4403316"/>
            <a:ext cx="124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Interconnect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 </a:t>
            </a:r>
            <a:r>
              <a:rPr lang="en-US" dirty="0" smtClean="0"/>
              <a:t>Implementations I/II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4</a:t>
            </a:fld>
            <a:endParaRPr lang="he-IL" dirty="0"/>
          </a:p>
        </p:txBody>
      </p:sp>
      <p:sp>
        <p:nvSpPr>
          <p:cNvPr id="6" name="Rounded Rectangle 5"/>
          <p:cNvSpPr/>
          <p:nvPr/>
        </p:nvSpPr>
        <p:spPr>
          <a:xfrm>
            <a:off x="762000" y="1371600"/>
            <a:ext cx="8064896" cy="236220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1"/>
          <p:cNvGrpSpPr/>
          <p:nvPr/>
        </p:nvGrpSpPr>
        <p:grpSpPr>
          <a:xfrm rot="17411646">
            <a:off x="3016696" y="2335622"/>
            <a:ext cx="461183" cy="742198"/>
            <a:chOff x="2492079" y="1441738"/>
            <a:chExt cx="399879" cy="35353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492079" y="1441738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576493" y="1562746"/>
              <a:ext cx="144016" cy="0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4621186" flipV="1">
              <a:off x="2651735" y="1555045"/>
              <a:ext cx="247605" cy="232841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69"/>
          <p:cNvGrpSpPr/>
          <p:nvPr/>
        </p:nvGrpSpPr>
        <p:grpSpPr>
          <a:xfrm rot="19921084">
            <a:off x="2773385" y="2210699"/>
            <a:ext cx="714328" cy="306646"/>
            <a:chOff x="2853824" y="1282446"/>
            <a:chExt cx="393452" cy="373103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76"/>
          <p:cNvGrpSpPr/>
          <p:nvPr/>
        </p:nvGrpSpPr>
        <p:grpSpPr>
          <a:xfrm rot="20817285">
            <a:off x="5673304" y="2375873"/>
            <a:ext cx="755106" cy="360601"/>
            <a:chOff x="2805645" y="1269105"/>
            <a:chExt cx="484134" cy="368558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eeform 19"/>
          <p:cNvSpPr/>
          <p:nvPr/>
        </p:nvSpPr>
        <p:spPr>
          <a:xfrm>
            <a:off x="6503442" y="1511976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80121" y="1885394"/>
            <a:ext cx="2250694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/>
              <a:t>Producers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636090" y="1828056"/>
            <a:ext cx="2507910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/>
              <a:t>Consumers</a:t>
            </a:r>
            <a:endParaRPr lang="en-US" sz="2400" dirty="0"/>
          </a:p>
        </p:txBody>
      </p:sp>
      <p:grpSp>
        <p:nvGrpSpPr>
          <p:cNvPr id="23" name="Group 69"/>
          <p:cNvGrpSpPr/>
          <p:nvPr/>
        </p:nvGrpSpPr>
        <p:grpSpPr>
          <a:xfrm rot="496199">
            <a:off x="2734428" y="1802379"/>
            <a:ext cx="714328" cy="306646"/>
            <a:chOff x="2853824" y="1282446"/>
            <a:chExt cx="393452" cy="373103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76"/>
          <p:cNvGrpSpPr/>
          <p:nvPr/>
        </p:nvGrpSpPr>
        <p:grpSpPr>
          <a:xfrm rot="19617956">
            <a:off x="5648944" y="2005303"/>
            <a:ext cx="755106" cy="360601"/>
            <a:chOff x="2805645" y="1269105"/>
            <a:chExt cx="484134" cy="368558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76"/>
          <p:cNvGrpSpPr/>
          <p:nvPr/>
        </p:nvGrpSpPr>
        <p:grpSpPr>
          <a:xfrm rot="17934137">
            <a:off x="5642074" y="1685169"/>
            <a:ext cx="755106" cy="360601"/>
            <a:chOff x="2805645" y="1269105"/>
            <a:chExt cx="484134" cy="368558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Freeform 34"/>
          <p:cNvSpPr/>
          <p:nvPr/>
        </p:nvSpPr>
        <p:spPr>
          <a:xfrm>
            <a:off x="6540179" y="198120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575450" y="238316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352328" y="1616224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397857" y="205740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424336" y="253556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706688" y="1981200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err="1" smtClean="0"/>
              <a:t>Tn</a:t>
            </a:r>
            <a:endParaRPr lang="he-IL" dirty="0" smtClean="0"/>
          </a:p>
        </p:txBody>
      </p:sp>
      <p:sp>
        <p:nvSpPr>
          <p:cNvPr id="56" name="Rectangle 55"/>
          <p:cNvSpPr/>
          <p:nvPr/>
        </p:nvSpPr>
        <p:spPr>
          <a:xfrm>
            <a:off x="4149374" y="1981200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..</a:t>
            </a:r>
            <a:endParaRPr lang="he-IL" dirty="0" smtClean="0"/>
          </a:p>
        </p:txBody>
      </p:sp>
      <p:sp>
        <p:nvSpPr>
          <p:cNvPr id="57" name="Rectangle 56"/>
          <p:cNvSpPr/>
          <p:nvPr/>
        </p:nvSpPr>
        <p:spPr>
          <a:xfrm>
            <a:off x="4606574" y="1981200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T2</a:t>
            </a:r>
            <a:endParaRPr lang="he-IL" dirty="0" smtClean="0"/>
          </a:p>
        </p:txBody>
      </p:sp>
      <p:sp>
        <p:nvSpPr>
          <p:cNvPr id="58" name="Rectangle 57"/>
          <p:cNvSpPr/>
          <p:nvPr/>
        </p:nvSpPr>
        <p:spPr>
          <a:xfrm>
            <a:off x="5063774" y="1981200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T1</a:t>
            </a:r>
            <a:endParaRPr lang="he-IL" dirty="0" smtClean="0"/>
          </a:p>
        </p:txBody>
      </p:sp>
      <p:grpSp>
        <p:nvGrpSpPr>
          <p:cNvPr id="116" name="Group 115"/>
          <p:cNvGrpSpPr/>
          <p:nvPr/>
        </p:nvGrpSpPr>
        <p:grpSpPr>
          <a:xfrm>
            <a:off x="1371600" y="2590800"/>
            <a:ext cx="6808912" cy="1066800"/>
            <a:chOff x="1371600" y="2590800"/>
            <a:chExt cx="6808912" cy="1066800"/>
          </a:xfrm>
        </p:grpSpPr>
        <p:sp>
          <p:nvSpPr>
            <p:cNvPr id="60" name="Rounded Rectangle 59"/>
            <p:cNvSpPr/>
            <p:nvPr/>
          </p:nvSpPr>
          <p:spPr>
            <a:xfrm>
              <a:off x="1371600" y="3124200"/>
              <a:ext cx="6808912" cy="5334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lvl="1"/>
              <a:r>
                <a:rPr lang="en-US" sz="3200" dirty="0" smtClean="0"/>
                <a:t>Inherently not scalable due to contention</a:t>
              </a:r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 flipV="1">
              <a:off x="3505200" y="2590800"/>
              <a:ext cx="228600" cy="53340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H="1" flipV="1">
              <a:off x="5562600" y="2590800"/>
              <a:ext cx="228600" cy="53340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3657600" y="1371600"/>
            <a:ext cx="3505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FIFO queue</a:t>
            </a:r>
            <a:endParaRPr lang="he-IL" sz="3200" dirty="0"/>
          </a:p>
        </p:txBody>
      </p:sp>
      <p:grpSp>
        <p:nvGrpSpPr>
          <p:cNvPr id="118" name="Group 117"/>
          <p:cNvGrpSpPr/>
          <p:nvPr/>
        </p:nvGrpSpPr>
        <p:grpSpPr>
          <a:xfrm>
            <a:off x="820056" y="3886200"/>
            <a:ext cx="7866744" cy="2362200"/>
            <a:chOff x="820056" y="3962400"/>
            <a:chExt cx="7866744" cy="2362200"/>
          </a:xfrm>
        </p:grpSpPr>
        <p:cxnSp>
          <p:nvCxnSpPr>
            <p:cNvPr id="85" name="Straight Arrow Connector 84"/>
            <p:cNvCxnSpPr/>
            <p:nvPr/>
          </p:nvCxnSpPr>
          <p:spPr>
            <a:xfrm>
              <a:off x="2786742" y="5152572"/>
              <a:ext cx="56388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820056" y="4858656"/>
              <a:ext cx="2012089" cy="58477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3200" dirty="0" smtClean="0"/>
                <a:t>Consumer 1</a:t>
              </a:r>
              <a:endParaRPr lang="he-IL" sz="3200" dirty="0"/>
            </a:p>
          </p:txBody>
        </p:sp>
        <p:cxnSp>
          <p:nvCxnSpPr>
            <p:cNvPr id="102" name="Straight Connector 101"/>
            <p:cNvCxnSpPr/>
            <p:nvPr/>
          </p:nvCxnSpPr>
          <p:spPr>
            <a:xfrm>
              <a:off x="3218544" y="4967514"/>
              <a:ext cx="0" cy="381000"/>
            </a:xfrm>
            <a:prstGeom prst="line">
              <a:avLst/>
            </a:prstGeom>
            <a:ln w="381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699658" y="4466772"/>
              <a:ext cx="1342034" cy="52322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800" dirty="0" smtClean="0"/>
                <a:t>Get (T1)</a:t>
              </a:r>
              <a:endParaRPr lang="he-IL" sz="2800" dirty="0"/>
            </a:p>
          </p:txBody>
        </p:sp>
        <p:cxnSp>
          <p:nvCxnSpPr>
            <p:cNvPr id="105" name="Straight Connector 104"/>
            <p:cNvCxnSpPr/>
            <p:nvPr/>
          </p:nvCxnSpPr>
          <p:spPr>
            <a:xfrm>
              <a:off x="7803379" y="4967514"/>
              <a:ext cx="0" cy="381000"/>
            </a:xfrm>
            <a:prstGeom prst="line">
              <a:avLst/>
            </a:prstGeom>
            <a:ln w="381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7284493" y="4466772"/>
              <a:ext cx="1402307" cy="52322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800" dirty="0" smtClean="0"/>
                <a:t>Exec(T1)</a:t>
              </a:r>
              <a:endParaRPr lang="he-IL" sz="2800" dirty="0"/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>
              <a:off x="2786742" y="6033741"/>
              <a:ext cx="56388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820056" y="5739825"/>
              <a:ext cx="2012089" cy="58477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3200" dirty="0" smtClean="0"/>
                <a:t>Consumer 2</a:t>
              </a:r>
              <a:endParaRPr lang="he-IL" sz="3200" dirty="0"/>
            </a:p>
          </p:txBody>
        </p:sp>
        <p:cxnSp>
          <p:nvCxnSpPr>
            <p:cNvPr id="109" name="Straight Connector 108"/>
            <p:cNvCxnSpPr/>
            <p:nvPr/>
          </p:nvCxnSpPr>
          <p:spPr>
            <a:xfrm>
              <a:off x="4129852" y="5848683"/>
              <a:ext cx="0" cy="381000"/>
            </a:xfrm>
            <a:prstGeom prst="line">
              <a:avLst/>
            </a:prstGeom>
            <a:ln w="381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3610966" y="5376969"/>
              <a:ext cx="1342034" cy="52322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800" dirty="0" smtClean="0"/>
                <a:t>Get (T2)</a:t>
              </a:r>
              <a:endParaRPr lang="he-IL" sz="2800" dirty="0"/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5929086" y="5848683"/>
              <a:ext cx="0" cy="381000"/>
            </a:xfrm>
            <a:prstGeom prst="line">
              <a:avLst/>
            </a:prstGeom>
            <a:ln w="381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TextBox 111"/>
            <p:cNvSpPr txBox="1"/>
            <p:nvPr/>
          </p:nvSpPr>
          <p:spPr>
            <a:xfrm>
              <a:off x="5410200" y="5376969"/>
              <a:ext cx="1402307" cy="52322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800" dirty="0" smtClean="0"/>
                <a:t>Exec(T2)</a:t>
              </a:r>
              <a:endParaRPr lang="he-IL" sz="28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838200" y="3962400"/>
              <a:ext cx="6098271" cy="58477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marL="0" lvl="2"/>
              <a:r>
                <a:rPr lang="en-US" sz="3200" dirty="0" smtClean="0"/>
                <a:t>FIFO is about </a:t>
              </a:r>
              <a:r>
                <a:rPr lang="en-US" sz="3200" i="1" dirty="0" smtClean="0">
                  <a:solidFill>
                    <a:srgbClr val="C00000"/>
                  </a:solidFill>
                </a:rPr>
                <a:t>task </a:t>
              </a:r>
              <a:r>
                <a:rPr lang="en-US" sz="3200" i="1" dirty="0" smtClean="0">
                  <a:solidFill>
                    <a:srgbClr val="C00000"/>
                  </a:solidFill>
                </a:rPr>
                <a:t>retrieval</a:t>
              </a:r>
              <a:r>
                <a:rPr lang="en-US" sz="3200" dirty="0"/>
                <a:t>,</a:t>
              </a:r>
              <a:r>
                <a:rPr lang="en-US" sz="3200" dirty="0" smtClean="0"/>
                <a:t> not </a:t>
              </a:r>
              <a:r>
                <a:rPr lang="en-US" sz="3200" i="1" dirty="0" smtClean="0">
                  <a:solidFill>
                    <a:srgbClr val="C00000"/>
                  </a:solidFill>
                </a:rPr>
                <a:t>execution</a:t>
              </a:r>
              <a:endParaRPr lang="en-US" sz="3200" i="1" dirty="0" smtClean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0" y="1524000"/>
            <a:ext cx="8064896" cy="289560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 </a:t>
            </a:r>
            <a:r>
              <a:rPr lang="en-US" dirty="0"/>
              <a:t>Implementations </a:t>
            </a:r>
            <a:r>
              <a:rPr lang="en-US" dirty="0" smtClean="0"/>
              <a:t>II/II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5</a:t>
            </a:fld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0" y="4572000"/>
            <a:ext cx="7772400" cy="1828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Consumers </a:t>
            </a:r>
            <a:r>
              <a:rPr lang="en-US" sz="3200" i="1" dirty="0" smtClean="0">
                <a:solidFill>
                  <a:srgbClr val="C00000"/>
                </a:solidFill>
              </a:rPr>
              <a:t>always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smtClean="0"/>
              <a:t>pay overhead </a:t>
            </a:r>
            <a:r>
              <a:rPr lang="en-US" sz="3200" dirty="0" smtClean="0"/>
              <a:t>of synchronization with potential stealers</a:t>
            </a:r>
          </a:p>
          <a:p>
            <a:r>
              <a:rPr lang="en-US" sz="3200" dirty="0" smtClean="0"/>
              <a:t>Load </a:t>
            </a:r>
            <a:r>
              <a:rPr lang="en-US" sz="3200" dirty="0" smtClean="0"/>
              <a:t>balancing </a:t>
            </a:r>
            <a:r>
              <a:rPr lang="en-US" sz="3200" dirty="0" smtClean="0"/>
              <a:t>not </a:t>
            </a:r>
            <a:r>
              <a:rPr lang="en-US" sz="3200" dirty="0" smtClean="0"/>
              <a:t>trivial</a:t>
            </a:r>
          </a:p>
          <a:p>
            <a:pPr lvl="1"/>
            <a:endParaRPr lang="en-US" dirty="0"/>
          </a:p>
        </p:txBody>
      </p:sp>
      <p:grpSp>
        <p:nvGrpSpPr>
          <p:cNvPr id="6" name="Group 61"/>
          <p:cNvGrpSpPr/>
          <p:nvPr/>
        </p:nvGrpSpPr>
        <p:grpSpPr>
          <a:xfrm rot="18230248">
            <a:off x="2949252" y="3650325"/>
            <a:ext cx="461185" cy="742196"/>
            <a:chOff x="2492079" y="1441738"/>
            <a:chExt cx="399881" cy="353529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492079" y="1441738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576493" y="1562746"/>
              <a:ext cx="144016" cy="0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4621186" flipV="1">
              <a:off x="2651737" y="1555044"/>
              <a:ext cx="247605" cy="232841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69"/>
          <p:cNvGrpSpPr/>
          <p:nvPr/>
        </p:nvGrpSpPr>
        <p:grpSpPr>
          <a:xfrm rot="20367879">
            <a:off x="2849584" y="3045255"/>
            <a:ext cx="714328" cy="306646"/>
            <a:chOff x="2853824" y="1282446"/>
            <a:chExt cx="393452" cy="37310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76"/>
          <p:cNvGrpSpPr/>
          <p:nvPr/>
        </p:nvGrpSpPr>
        <p:grpSpPr>
          <a:xfrm rot="20203014">
            <a:off x="5593554" y="3738168"/>
            <a:ext cx="755106" cy="360601"/>
            <a:chOff x="2805645" y="1269105"/>
            <a:chExt cx="484134" cy="368558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80121" y="2724338"/>
            <a:ext cx="2250694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/>
              <a:t>Producers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636090" y="2667000"/>
            <a:ext cx="2507910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/>
              <a:t>Consumers</a:t>
            </a:r>
            <a:endParaRPr lang="en-US" sz="2400" dirty="0"/>
          </a:p>
        </p:txBody>
      </p:sp>
      <p:grpSp>
        <p:nvGrpSpPr>
          <p:cNvPr id="21" name="Group 69"/>
          <p:cNvGrpSpPr/>
          <p:nvPr/>
        </p:nvGrpSpPr>
        <p:grpSpPr>
          <a:xfrm rot="21086556">
            <a:off x="2762038" y="2261239"/>
            <a:ext cx="714328" cy="306646"/>
            <a:chOff x="2853824" y="1282446"/>
            <a:chExt cx="393452" cy="37310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76"/>
          <p:cNvGrpSpPr/>
          <p:nvPr/>
        </p:nvGrpSpPr>
        <p:grpSpPr>
          <a:xfrm rot="20325713">
            <a:off x="5602271" y="2943922"/>
            <a:ext cx="755106" cy="360601"/>
            <a:chOff x="2805645" y="1269105"/>
            <a:chExt cx="484134" cy="368558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76"/>
          <p:cNvGrpSpPr/>
          <p:nvPr/>
        </p:nvGrpSpPr>
        <p:grpSpPr>
          <a:xfrm rot="20364747">
            <a:off x="5601887" y="2254847"/>
            <a:ext cx="755106" cy="360601"/>
            <a:chOff x="2805645" y="1269105"/>
            <a:chExt cx="484134" cy="368558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Freeform 34"/>
          <p:cNvSpPr/>
          <p:nvPr/>
        </p:nvSpPr>
        <p:spPr>
          <a:xfrm>
            <a:off x="2424898" y="2274302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438400" y="3055254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438400" y="381000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706688" y="2209800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39" name="Rectangle 38"/>
          <p:cNvSpPr/>
          <p:nvPr/>
        </p:nvSpPr>
        <p:spPr>
          <a:xfrm>
            <a:off x="4149374" y="2209800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4606574" y="2209800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41" name="Rectangle 40"/>
          <p:cNvSpPr/>
          <p:nvPr/>
        </p:nvSpPr>
        <p:spPr>
          <a:xfrm>
            <a:off x="5063774" y="2209800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1730838" y="1447800"/>
            <a:ext cx="6019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Multiple queues with work-stealing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704772" y="2902854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48" name="Rectangle 47"/>
          <p:cNvSpPr/>
          <p:nvPr/>
        </p:nvSpPr>
        <p:spPr>
          <a:xfrm>
            <a:off x="4147458" y="2902854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49" name="Rectangle 48"/>
          <p:cNvSpPr/>
          <p:nvPr/>
        </p:nvSpPr>
        <p:spPr>
          <a:xfrm>
            <a:off x="4604658" y="2902854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50" name="Rectangle 49"/>
          <p:cNvSpPr/>
          <p:nvPr/>
        </p:nvSpPr>
        <p:spPr>
          <a:xfrm>
            <a:off x="5061858" y="2902854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51" name="Rectangle 50"/>
          <p:cNvSpPr/>
          <p:nvPr/>
        </p:nvSpPr>
        <p:spPr>
          <a:xfrm>
            <a:off x="3701142" y="3621318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4143828" y="3621318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53" name="Rectangle 52"/>
          <p:cNvSpPr/>
          <p:nvPr/>
        </p:nvSpPr>
        <p:spPr>
          <a:xfrm>
            <a:off x="4601028" y="3621318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54" name="Rectangle 53"/>
          <p:cNvSpPr/>
          <p:nvPr/>
        </p:nvSpPr>
        <p:spPr>
          <a:xfrm>
            <a:off x="5058228" y="3621318"/>
            <a:ext cx="45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 smtClean="0"/>
          </a:p>
        </p:txBody>
      </p:sp>
      <p:sp>
        <p:nvSpPr>
          <p:cNvPr id="59" name="Freeform 58"/>
          <p:cNvSpPr/>
          <p:nvPr/>
        </p:nvSpPr>
        <p:spPr>
          <a:xfrm>
            <a:off x="6553200" y="228600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566702" y="3066952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566702" y="3821698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76"/>
          <p:cNvGrpSpPr/>
          <p:nvPr/>
        </p:nvGrpSpPr>
        <p:grpSpPr>
          <a:xfrm rot="310069">
            <a:off x="5602271" y="3339924"/>
            <a:ext cx="755106" cy="360601"/>
            <a:chOff x="2805645" y="1269105"/>
            <a:chExt cx="484134" cy="368558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Now, </a:t>
            </a:r>
            <a:r>
              <a:rPr lang="en-US" dirty="0" smtClean="0"/>
              <a:t>to </a:t>
            </a:r>
            <a:r>
              <a:rPr lang="en-US" dirty="0" smtClean="0"/>
              <a:t>Our </a:t>
            </a:r>
            <a:r>
              <a:rPr lang="en-US" dirty="0" smtClean="0"/>
              <a:t>Approach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0E9-85BC-46E8-B677-D93AED1D60DC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Single-consumer </a:t>
            </a:r>
            <a:r>
              <a:rPr lang="en-US" sz="3200" dirty="0" smtClean="0"/>
              <a:t>pools as building block</a:t>
            </a:r>
            <a:endParaRPr lang="en-US" sz="3200" dirty="0" smtClean="0"/>
          </a:p>
          <a:p>
            <a:r>
              <a:rPr lang="en-US" sz="3200" dirty="0" smtClean="0"/>
              <a:t>Framework for multiple pools with stealing</a:t>
            </a:r>
          </a:p>
          <a:p>
            <a:r>
              <a:rPr lang="en-US" sz="3200" dirty="0" smtClean="0"/>
              <a:t>SALSA – </a:t>
            </a:r>
            <a:r>
              <a:rPr lang="en-US" sz="3200" dirty="0" smtClean="0"/>
              <a:t>novel single-consumer pool</a:t>
            </a:r>
            <a:endParaRPr lang="en-US" sz="3200" dirty="0" smtClean="0"/>
          </a:p>
          <a:p>
            <a:r>
              <a:rPr lang="en-US" sz="3200" dirty="0" smtClean="0"/>
              <a:t>Evaluation</a:t>
            </a:r>
            <a:endParaRPr lang="en-US" sz="32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>
          <a:xfrm>
            <a:off x="161074" y="1371600"/>
            <a:ext cx="8826896" cy="304800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Block: Single Consumer Pool</a:t>
            </a:r>
            <a:endParaRPr lang="en-US" dirty="0"/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7</a:t>
            </a:fld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648200"/>
            <a:ext cx="8305800" cy="1600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Possible implementations:</a:t>
            </a:r>
          </a:p>
          <a:p>
            <a:pPr lvl="1"/>
            <a:r>
              <a:rPr lang="en-US" sz="3000" dirty="0" smtClean="0"/>
              <a:t>FIFO queues</a:t>
            </a:r>
          </a:p>
          <a:p>
            <a:pPr lvl="1"/>
            <a:r>
              <a:rPr lang="en-US" sz="3000" dirty="0" smtClean="0"/>
              <a:t>SALSA (coming soon)</a:t>
            </a:r>
            <a:endParaRPr lang="en-US" sz="3000" dirty="0" smtClean="0"/>
          </a:p>
          <a:p>
            <a:endParaRPr lang="en-US" sz="3200" dirty="0" smtClean="0"/>
          </a:p>
        </p:txBody>
      </p:sp>
      <p:sp>
        <p:nvSpPr>
          <p:cNvPr id="11" name="Rounded Rectangle 10"/>
          <p:cNvSpPr/>
          <p:nvPr/>
        </p:nvSpPr>
        <p:spPr>
          <a:xfrm>
            <a:off x="3124200" y="1981200"/>
            <a:ext cx="2458295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800" dirty="0" err="1" smtClean="0"/>
              <a:t>SCPool</a:t>
            </a:r>
            <a:endParaRPr lang="en-US" sz="2800" dirty="0"/>
          </a:p>
        </p:txBody>
      </p:sp>
      <p:grpSp>
        <p:nvGrpSpPr>
          <p:cNvPr id="14" name="Group 76"/>
          <p:cNvGrpSpPr/>
          <p:nvPr/>
        </p:nvGrpSpPr>
        <p:grpSpPr>
          <a:xfrm rot="20997357">
            <a:off x="5734765" y="2263766"/>
            <a:ext cx="1524381" cy="360601"/>
            <a:chOff x="2805645" y="1269105"/>
            <a:chExt cx="484134" cy="368558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Freeform 20"/>
          <p:cNvSpPr/>
          <p:nvPr/>
        </p:nvSpPr>
        <p:spPr>
          <a:xfrm>
            <a:off x="7467177" y="2286168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482872" y="2090058"/>
            <a:ext cx="2423128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 smtClean="0"/>
              <a:t>Owner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00" y="1828800"/>
            <a:ext cx="164179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Consume()</a:t>
            </a:r>
            <a:endParaRPr lang="he-IL" sz="2800" dirty="0">
              <a:solidFill>
                <a:schemeClr val="tx2"/>
              </a:solidFill>
            </a:endParaRPr>
          </a:p>
        </p:txBody>
      </p:sp>
      <p:grpSp>
        <p:nvGrpSpPr>
          <p:cNvPr id="24" name="Group 76"/>
          <p:cNvGrpSpPr/>
          <p:nvPr/>
        </p:nvGrpSpPr>
        <p:grpSpPr>
          <a:xfrm rot="217461">
            <a:off x="5658737" y="3401265"/>
            <a:ext cx="1350299" cy="360601"/>
            <a:chOff x="2805645" y="1269105"/>
            <a:chExt cx="484134" cy="368558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Freeform 27"/>
          <p:cNvSpPr/>
          <p:nvPr/>
        </p:nvSpPr>
        <p:spPr>
          <a:xfrm>
            <a:off x="7009976" y="3450128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715000" y="2971800"/>
            <a:ext cx="102624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Steal()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34200" y="3276600"/>
            <a:ext cx="2423128" cy="1264328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 smtClean="0"/>
              <a:t>Other consumers</a:t>
            </a:r>
            <a:endParaRPr lang="en-US" sz="2400" dirty="0"/>
          </a:p>
        </p:txBody>
      </p:sp>
      <p:grpSp>
        <p:nvGrpSpPr>
          <p:cNvPr id="32" name="Group 69"/>
          <p:cNvGrpSpPr/>
          <p:nvPr/>
        </p:nvGrpSpPr>
        <p:grpSpPr>
          <a:xfrm rot="19921084">
            <a:off x="2163785" y="2664254"/>
            <a:ext cx="714328" cy="306646"/>
            <a:chOff x="2853824" y="1282446"/>
            <a:chExt cx="393452" cy="373103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-117094" y="1981200"/>
            <a:ext cx="2250694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/>
              <a:t>Producers</a:t>
            </a:r>
            <a:endParaRPr lang="en-US" sz="2400" dirty="0"/>
          </a:p>
        </p:txBody>
      </p:sp>
      <p:grpSp>
        <p:nvGrpSpPr>
          <p:cNvPr id="37" name="Group 69"/>
          <p:cNvGrpSpPr/>
          <p:nvPr/>
        </p:nvGrpSpPr>
        <p:grpSpPr>
          <a:xfrm rot="496199">
            <a:off x="2239132" y="2259579"/>
            <a:ext cx="714328" cy="306646"/>
            <a:chOff x="2853824" y="1282446"/>
            <a:chExt cx="393452" cy="373103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 40"/>
          <p:cNvSpPr/>
          <p:nvPr/>
        </p:nvSpPr>
        <p:spPr>
          <a:xfrm>
            <a:off x="1630871" y="2073424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1676400" y="251460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010400" y="3876088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76"/>
          <p:cNvGrpSpPr/>
          <p:nvPr/>
        </p:nvGrpSpPr>
        <p:grpSpPr>
          <a:xfrm rot="970055">
            <a:off x="5663372" y="3678539"/>
            <a:ext cx="1296255" cy="360601"/>
            <a:chOff x="2805645" y="1269105"/>
            <a:chExt cx="484134" cy="368558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1676400" y="1600200"/>
            <a:ext cx="148758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Produce()</a:t>
            </a:r>
            <a:endParaRPr lang="he-IL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ounded Rectangle 145"/>
          <p:cNvSpPr/>
          <p:nvPr/>
        </p:nvSpPr>
        <p:spPr>
          <a:xfrm>
            <a:off x="161074" y="1371600"/>
            <a:ext cx="8826896" cy="464820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8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45654" y="2057400"/>
            <a:ext cx="1764545" cy="718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3200" dirty="0" err="1" smtClean="0"/>
              <a:t>SCPool</a:t>
            </a:r>
            <a:endParaRPr lang="en-US" sz="1400" dirty="0"/>
          </a:p>
        </p:txBody>
      </p:sp>
      <p:grpSp>
        <p:nvGrpSpPr>
          <p:cNvPr id="92" name="Group 61"/>
          <p:cNvGrpSpPr/>
          <p:nvPr/>
        </p:nvGrpSpPr>
        <p:grpSpPr>
          <a:xfrm rot="18230248">
            <a:off x="2949252" y="4466311"/>
            <a:ext cx="461185" cy="742196"/>
            <a:chOff x="2492079" y="1441738"/>
            <a:chExt cx="399881" cy="353529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2492079" y="1441738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2576493" y="1562746"/>
              <a:ext cx="144016" cy="0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4621186" flipV="1">
              <a:off x="2651737" y="1555044"/>
              <a:ext cx="247605" cy="232841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69"/>
          <p:cNvGrpSpPr/>
          <p:nvPr/>
        </p:nvGrpSpPr>
        <p:grpSpPr>
          <a:xfrm rot="20367879">
            <a:off x="2849584" y="3368917"/>
            <a:ext cx="714328" cy="306646"/>
            <a:chOff x="2853824" y="1282446"/>
            <a:chExt cx="393452" cy="373103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76"/>
          <p:cNvGrpSpPr/>
          <p:nvPr/>
        </p:nvGrpSpPr>
        <p:grpSpPr>
          <a:xfrm rot="20203014">
            <a:off x="5603121" y="4706554"/>
            <a:ext cx="755106" cy="360601"/>
            <a:chOff x="2805645" y="1269105"/>
            <a:chExt cx="484134" cy="368558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/>
          <p:cNvSpPr txBox="1"/>
          <p:nvPr/>
        </p:nvSpPr>
        <p:spPr>
          <a:xfrm>
            <a:off x="480121" y="3048000"/>
            <a:ext cx="2250694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/>
              <a:t>Producers</a:t>
            </a:r>
            <a:endParaRPr lang="en-US" sz="2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6636090" y="2667000"/>
            <a:ext cx="2507910" cy="833440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800" dirty="0"/>
              <a:t>Consumers</a:t>
            </a:r>
            <a:endParaRPr lang="en-US" sz="2400" dirty="0"/>
          </a:p>
        </p:txBody>
      </p:sp>
      <p:grpSp>
        <p:nvGrpSpPr>
          <p:cNvPr id="106" name="Group 69"/>
          <p:cNvGrpSpPr/>
          <p:nvPr/>
        </p:nvGrpSpPr>
        <p:grpSpPr>
          <a:xfrm rot="21086556">
            <a:off x="2762038" y="2261239"/>
            <a:ext cx="714328" cy="306646"/>
            <a:chOff x="2853824" y="1282446"/>
            <a:chExt cx="393452" cy="373103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76"/>
          <p:cNvGrpSpPr/>
          <p:nvPr/>
        </p:nvGrpSpPr>
        <p:grpSpPr>
          <a:xfrm rot="20325713">
            <a:off x="5602271" y="3267584"/>
            <a:ext cx="755106" cy="360601"/>
            <a:chOff x="2805645" y="1269105"/>
            <a:chExt cx="484134" cy="368558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76"/>
          <p:cNvGrpSpPr/>
          <p:nvPr/>
        </p:nvGrpSpPr>
        <p:grpSpPr>
          <a:xfrm rot="20364747">
            <a:off x="5601887" y="2254847"/>
            <a:ext cx="755106" cy="360601"/>
            <a:chOff x="2805645" y="1269105"/>
            <a:chExt cx="484134" cy="368558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Freeform 117"/>
          <p:cNvSpPr/>
          <p:nvPr/>
        </p:nvSpPr>
        <p:spPr>
          <a:xfrm>
            <a:off x="2424898" y="2274302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2438400" y="3378916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2438400" y="4650667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6553200" y="228600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6566702" y="3390614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566702" y="4662365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3645655" y="3219262"/>
            <a:ext cx="1764545" cy="718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3200" dirty="0" err="1" smtClean="0"/>
              <a:t>SCPool</a:t>
            </a:r>
            <a:endParaRPr lang="en-US" sz="1400" dirty="0"/>
          </a:p>
        </p:txBody>
      </p:sp>
      <p:sp>
        <p:nvSpPr>
          <p:cNvPr id="138" name="Rectangle 137"/>
          <p:cNvSpPr/>
          <p:nvPr/>
        </p:nvSpPr>
        <p:spPr>
          <a:xfrm>
            <a:off x="3645655" y="4574467"/>
            <a:ext cx="1764545" cy="718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3200" dirty="0" err="1" smtClean="0"/>
              <a:t>SCPool</a:t>
            </a:r>
            <a:endParaRPr lang="en-US" sz="1400" dirty="0"/>
          </a:p>
        </p:txBody>
      </p:sp>
      <p:sp>
        <p:nvSpPr>
          <p:cNvPr id="139" name="TextBox 138"/>
          <p:cNvSpPr txBox="1"/>
          <p:nvPr/>
        </p:nvSpPr>
        <p:spPr>
          <a:xfrm>
            <a:off x="5410200" y="1752600"/>
            <a:ext cx="164179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Consume()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133600" y="1752600"/>
            <a:ext cx="148758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Produce()</a:t>
            </a:r>
            <a:endParaRPr lang="he-IL" sz="2800" dirty="0">
              <a:solidFill>
                <a:schemeClr val="tx2"/>
              </a:solidFill>
            </a:endParaRPr>
          </a:p>
        </p:txBody>
      </p:sp>
      <p:grpSp>
        <p:nvGrpSpPr>
          <p:cNvPr id="141" name="Group 76"/>
          <p:cNvGrpSpPr/>
          <p:nvPr/>
        </p:nvGrpSpPr>
        <p:grpSpPr>
          <a:xfrm rot="1171402">
            <a:off x="5390948" y="4231316"/>
            <a:ext cx="1206894" cy="360601"/>
            <a:chOff x="2805645" y="1269105"/>
            <a:chExt cx="484134" cy="368558"/>
          </a:xfrm>
        </p:grpSpPr>
        <p:cxnSp>
          <p:nvCxnSpPr>
            <p:cNvPr id="142" name="Straight Connector 141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TextBox 144"/>
          <p:cNvSpPr txBox="1"/>
          <p:nvPr/>
        </p:nvSpPr>
        <p:spPr>
          <a:xfrm>
            <a:off x="5791200" y="3886200"/>
            <a:ext cx="102624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Steal()</a:t>
            </a:r>
            <a:endParaRPr lang="he-IL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Management Policy</a:t>
            </a:r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9</a:t>
            </a:fld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116831"/>
          </a:xfrm>
        </p:spPr>
        <p:txBody>
          <a:bodyPr>
            <a:normAutofit/>
          </a:bodyPr>
          <a:lstStyle/>
          <a:p>
            <a:r>
              <a:rPr lang="en-US" dirty="0" smtClean="0"/>
              <a:t>NUMA-aware</a:t>
            </a:r>
          </a:p>
          <a:p>
            <a:pPr lvl="1"/>
            <a:r>
              <a:rPr lang="en-US" dirty="0" smtClean="0"/>
              <a:t>Producers and consumers are paired</a:t>
            </a:r>
          </a:p>
          <a:p>
            <a:pPr lvl="1"/>
            <a:r>
              <a:rPr lang="en-US" dirty="0" smtClean="0"/>
              <a:t>Producer tries to insert to </a:t>
            </a:r>
            <a:r>
              <a:rPr lang="en-US" dirty="0" smtClean="0"/>
              <a:t>closest </a:t>
            </a:r>
            <a:r>
              <a:rPr lang="en-US" dirty="0" err="1" smtClean="0"/>
              <a:t>SCPool</a:t>
            </a:r>
            <a:endParaRPr lang="en-US" dirty="0" smtClean="0"/>
          </a:p>
          <a:p>
            <a:pPr lvl="1"/>
            <a:r>
              <a:rPr lang="en-US" dirty="0" smtClean="0"/>
              <a:t>Consumer tries to steal from </a:t>
            </a:r>
            <a:r>
              <a:rPr lang="en-US" dirty="0" smtClean="0"/>
              <a:t>closest </a:t>
            </a:r>
            <a:r>
              <a:rPr lang="en-US" dirty="0" err="1" smtClean="0"/>
              <a:t>SCPool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9592" y="4206697"/>
            <a:ext cx="9361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err="1" smtClean="0"/>
              <a:t>SCPool</a:t>
            </a:r>
            <a:r>
              <a:rPr lang="en-US" sz="1600" dirty="0" smtClean="0"/>
              <a:t>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592" y="4710753"/>
            <a:ext cx="9361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err="1" smtClean="0"/>
              <a:t>SCPool</a:t>
            </a:r>
            <a:r>
              <a:rPr lang="en-US" sz="1600" dirty="0" smtClean="0"/>
              <a:t> 2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67544" y="4062681"/>
            <a:ext cx="1584176" cy="1008112"/>
          </a:xfrm>
          <a:prstGeom prst="round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5576" y="3774649"/>
            <a:ext cx="1051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smtClean="0"/>
              <a:t>Memory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83768" y="3630633"/>
            <a:ext cx="1368152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71800" y="3630633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b="1" dirty="0" smtClean="0"/>
              <a:t>CPU1</a:t>
            </a:r>
            <a:endParaRPr lang="en-US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2555776" y="3990673"/>
            <a:ext cx="657552" cy="554578"/>
            <a:chOff x="4572000" y="2492896"/>
            <a:chExt cx="657552" cy="554578"/>
          </a:xfrm>
        </p:grpSpPr>
        <p:sp>
          <p:nvSpPr>
            <p:cNvPr id="11" name="Freeform 10"/>
            <p:cNvSpPr/>
            <p:nvPr/>
          </p:nvSpPr>
          <p:spPr>
            <a:xfrm>
              <a:off x="4754336" y="2492896"/>
              <a:ext cx="235404" cy="331947"/>
            </a:xfrm>
            <a:custGeom>
              <a:avLst/>
              <a:gdLst>
                <a:gd name="connsiteX0" fmla="*/ 201385 w 235404"/>
                <a:gd name="connsiteY0" fmla="*/ 261257 h 261257"/>
                <a:gd name="connsiteX1" fmla="*/ 5443 w 235404"/>
                <a:gd name="connsiteY1" fmla="*/ 195943 h 261257"/>
                <a:gd name="connsiteX2" fmla="*/ 234043 w 235404"/>
                <a:gd name="connsiteY2" fmla="*/ 138793 h 261257"/>
                <a:gd name="connsiteX3" fmla="*/ 13607 w 235404"/>
                <a:gd name="connsiteY3" fmla="*/ 106135 h 261257"/>
                <a:gd name="connsiteX4" fmla="*/ 193221 w 235404"/>
                <a:gd name="connsiteY4" fmla="*/ 32657 h 261257"/>
                <a:gd name="connsiteX5" fmla="*/ 46264 w 235404"/>
                <a:gd name="connsiteY5" fmla="*/ 0 h 261257"/>
                <a:gd name="connsiteX6" fmla="*/ 46264 w 235404"/>
                <a:gd name="connsiteY6" fmla="*/ 0 h 261257"/>
                <a:gd name="connsiteX7" fmla="*/ 46264 w 235404"/>
                <a:gd name="connsiteY7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404" h="261257">
                  <a:moveTo>
                    <a:pt x="201385" y="261257"/>
                  </a:moveTo>
                  <a:cubicBezTo>
                    <a:pt x="100692" y="238805"/>
                    <a:pt x="0" y="216354"/>
                    <a:pt x="5443" y="195943"/>
                  </a:cubicBezTo>
                  <a:cubicBezTo>
                    <a:pt x="10886" y="175532"/>
                    <a:pt x="232682" y="153761"/>
                    <a:pt x="234043" y="138793"/>
                  </a:cubicBezTo>
                  <a:cubicBezTo>
                    <a:pt x="235404" y="123825"/>
                    <a:pt x="20411" y="123824"/>
                    <a:pt x="13607" y="106135"/>
                  </a:cubicBezTo>
                  <a:cubicBezTo>
                    <a:pt x="6803" y="88446"/>
                    <a:pt x="187778" y="50346"/>
                    <a:pt x="193221" y="32657"/>
                  </a:cubicBezTo>
                  <a:cubicBezTo>
                    <a:pt x="198664" y="14968"/>
                    <a:pt x="46264" y="0"/>
                    <a:pt x="46264" y="0"/>
                  </a:cubicBezTo>
                  <a:lnTo>
                    <a:pt x="46264" y="0"/>
                  </a:lnTo>
                  <a:lnTo>
                    <a:pt x="46264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2708920"/>
              <a:ext cx="6575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600" dirty="0" smtClean="0"/>
                <a:t>cons 1</a:t>
              </a:r>
              <a:endParaRPr lang="en-US" sz="20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55776" y="4566737"/>
            <a:ext cx="657552" cy="554578"/>
            <a:chOff x="4572000" y="2492896"/>
            <a:chExt cx="657552" cy="554578"/>
          </a:xfrm>
        </p:grpSpPr>
        <p:sp>
          <p:nvSpPr>
            <p:cNvPr id="14" name="Freeform 13"/>
            <p:cNvSpPr/>
            <p:nvPr/>
          </p:nvSpPr>
          <p:spPr>
            <a:xfrm>
              <a:off x="4754336" y="2492896"/>
              <a:ext cx="235404" cy="331947"/>
            </a:xfrm>
            <a:custGeom>
              <a:avLst/>
              <a:gdLst>
                <a:gd name="connsiteX0" fmla="*/ 201385 w 235404"/>
                <a:gd name="connsiteY0" fmla="*/ 261257 h 261257"/>
                <a:gd name="connsiteX1" fmla="*/ 5443 w 235404"/>
                <a:gd name="connsiteY1" fmla="*/ 195943 h 261257"/>
                <a:gd name="connsiteX2" fmla="*/ 234043 w 235404"/>
                <a:gd name="connsiteY2" fmla="*/ 138793 h 261257"/>
                <a:gd name="connsiteX3" fmla="*/ 13607 w 235404"/>
                <a:gd name="connsiteY3" fmla="*/ 106135 h 261257"/>
                <a:gd name="connsiteX4" fmla="*/ 193221 w 235404"/>
                <a:gd name="connsiteY4" fmla="*/ 32657 h 261257"/>
                <a:gd name="connsiteX5" fmla="*/ 46264 w 235404"/>
                <a:gd name="connsiteY5" fmla="*/ 0 h 261257"/>
                <a:gd name="connsiteX6" fmla="*/ 46264 w 235404"/>
                <a:gd name="connsiteY6" fmla="*/ 0 h 261257"/>
                <a:gd name="connsiteX7" fmla="*/ 46264 w 235404"/>
                <a:gd name="connsiteY7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404" h="261257">
                  <a:moveTo>
                    <a:pt x="201385" y="261257"/>
                  </a:moveTo>
                  <a:cubicBezTo>
                    <a:pt x="100692" y="238805"/>
                    <a:pt x="0" y="216354"/>
                    <a:pt x="5443" y="195943"/>
                  </a:cubicBezTo>
                  <a:cubicBezTo>
                    <a:pt x="10886" y="175532"/>
                    <a:pt x="232682" y="153761"/>
                    <a:pt x="234043" y="138793"/>
                  </a:cubicBezTo>
                  <a:cubicBezTo>
                    <a:pt x="235404" y="123825"/>
                    <a:pt x="20411" y="123824"/>
                    <a:pt x="13607" y="106135"/>
                  </a:cubicBezTo>
                  <a:cubicBezTo>
                    <a:pt x="6803" y="88446"/>
                    <a:pt x="187778" y="50346"/>
                    <a:pt x="193221" y="32657"/>
                  </a:cubicBezTo>
                  <a:cubicBezTo>
                    <a:pt x="198664" y="14968"/>
                    <a:pt x="46264" y="0"/>
                    <a:pt x="46264" y="0"/>
                  </a:cubicBezTo>
                  <a:lnTo>
                    <a:pt x="46264" y="0"/>
                  </a:lnTo>
                  <a:lnTo>
                    <a:pt x="46264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72000" y="2708920"/>
              <a:ext cx="6575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600" dirty="0" smtClean="0"/>
                <a:t>cons 2</a:t>
              </a:r>
              <a:endParaRPr lang="en-US" sz="20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03848" y="3990673"/>
            <a:ext cx="678006" cy="554578"/>
            <a:chOff x="4572000" y="2492896"/>
            <a:chExt cx="678006" cy="554578"/>
          </a:xfrm>
        </p:grpSpPr>
        <p:sp>
          <p:nvSpPr>
            <p:cNvPr id="17" name="Freeform 16"/>
            <p:cNvSpPr/>
            <p:nvPr/>
          </p:nvSpPr>
          <p:spPr>
            <a:xfrm>
              <a:off x="4754336" y="2492896"/>
              <a:ext cx="235404" cy="331947"/>
            </a:xfrm>
            <a:custGeom>
              <a:avLst/>
              <a:gdLst>
                <a:gd name="connsiteX0" fmla="*/ 201385 w 235404"/>
                <a:gd name="connsiteY0" fmla="*/ 261257 h 261257"/>
                <a:gd name="connsiteX1" fmla="*/ 5443 w 235404"/>
                <a:gd name="connsiteY1" fmla="*/ 195943 h 261257"/>
                <a:gd name="connsiteX2" fmla="*/ 234043 w 235404"/>
                <a:gd name="connsiteY2" fmla="*/ 138793 h 261257"/>
                <a:gd name="connsiteX3" fmla="*/ 13607 w 235404"/>
                <a:gd name="connsiteY3" fmla="*/ 106135 h 261257"/>
                <a:gd name="connsiteX4" fmla="*/ 193221 w 235404"/>
                <a:gd name="connsiteY4" fmla="*/ 32657 h 261257"/>
                <a:gd name="connsiteX5" fmla="*/ 46264 w 235404"/>
                <a:gd name="connsiteY5" fmla="*/ 0 h 261257"/>
                <a:gd name="connsiteX6" fmla="*/ 46264 w 235404"/>
                <a:gd name="connsiteY6" fmla="*/ 0 h 261257"/>
                <a:gd name="connsiteX7" fmla="*/ 46264 w 235404"/>
                <a:gd name="connsiteY7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404" h="261257">
                  <a:moveTo>
                    <a:pt x="201385" y="261257"/>
                  </a:moveTo>
                  <a:cubicBezTo>
                    <a:pt x="100692" y="238805"/>
                    <a:pt x="0" y="216354"/>
                    <a:pt x="5443" y="195943"/>
                  </a:cubicBezTo>
                  <a:cubicBezTo>
                    <a:pt x="10886" y="175532"/>
                    <a:pt x="232682" y="153761"/>
                    <a:pt x="234043" y="138793"/>
                  </a:cubicBezTo>
                  <a:cubicBezTo>
                    <a:pt x="235404" y="123825"/>
                    <a:pt x="20411" y="123824"/>
                    <a:pt x="13607" y="106135"/>
                  </a:cubicBezTo>
                  <a:cubicBezTo>
                    <a:pt x="6803" y="88446"/>
                    <a:pt x="187778" y="50346"/>
                    <a:pt x="193221" y="32657"/>
                  </a:cubicBezTo>
                  <a:cubicBezTo>
                    <a:pt x="198664" y="14968"/>
                    <a:pt x="46264" y="0"/>
                    <a:pt x="46264" y="0"/>
                  </a:cubicBezTo>
                  <a:lnTo>
                    <a:pt x="46264" y="0"/>
                  </a:lnTo>
                  <a:lnTo>
                    <a:pt x="46264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2000" y="2708920"/>
              <a:ext cx="6780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600" dirty="0" smtClean="0"/>
                <a:t>prod 1</a:t>
              </a:r>
              <a:endParaRPr lang="en-US" sz="20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203848" y="4566737"/>
            <a:ext cx="678006" cy="554578"/>
            <a:chOff x="4572000" y="2492896"/>
            <a:chExt cx="678006" cy="554578"/>
          </a:xfrm>
        </p:grpSpPr>
        <p:sp>
          <p:nvSpPr>
            <p:cNvPr id="20" name="Freeform 19"/>
            <p:cNvSpPr/>
            <p:nvPr/>
          </p:nvSpPr>
          <p:spPr>
            <a:xfrm>
              <a:off x="4754336" y="2492896"/>
              <a:ext cx="235404" cy="331947"/>
            </a:xfrm>
            <a:custGeom>
              <a:avLst/>
              <a:gdLst>
                <a:gd name="connsiteX0" fmla="*/ 201385 w 235404"/>
                <a:gd name="connsiteY0" fmla="*/ 261257 h 261257"/>
                <a:gd name="connsiteX1" fmla="*/ 5443 w 235404"/>
                <a:gd name="connsiteY1" fmla="*/ 195943 h 261257"/>
                <a:gd name="connsiteX2" fmla="*/ 234043 w 235404"/>
                <a:gd name="connsiteY2" fmla="*/ 138793 h 261257"/>
                <a:gd name="connsiteX3" fmla="*/ 13607 w 235404"/>
                <a:gd name="connsiteY3" fmla="*/ 106135 h 261257"/>
                <a:gd name="connsiteX4" fmla="*/ 193221 w 235404"/>
                <a:gd name="connsiteY4" fmla="*/ 32657 h 261257"/>
                <a:gd name="connsiteX5" fmla="*/ 46264 w 235404"/>
                <a:gd name="connsiteY5" fmla="*/ 0 h 261257"/>
                <a:gd name="connsiteX6" fmla="*/ 46264 w 235404"/>
                <a:gd name="connsiteY6" fmla="*/ 0 h 261257"/>
                <a:gd name="connsiteX7" fmla="*/ 46264 w 235404"/>
                <a:gd name="connsiteY7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404" h="261257">
                  <a:moveTo>
                    <a:pt x="201385" y="261257"/>
                  </a:moveTo>
                  <a:cubicBezTo>
                    <a:pt x="100692" y="238805"/>
                    <a:pt x="0" y="216354"/>
                    <a:pt x="5443" y="195943"/>
                  </a:cubicBezTo>
                  <a:cubicBezTo>
                    <a:pt x="10886" y="175532"/>
                    <a:pt x="232682" y="153761"/>
                    <a:pt x="234043" y="138793"/>
                  </a:cubicBezTo>
                  <a:cubicBezTo>
                    <a:pt x="235404" y="123825"/>
                    <a:pt x="20411" y="123824"/>
                    <a:pt x="13607" y="106135"/>
                  </a:cubicBezTo>
                  <a:cubicBezTo>
                    <a:pt x="6803" y="88446"/>
                    <a:pt x="187778" y="50346"/>
                    <a:pt x="193221" y="32657"/>
                  </a:cubicBezTo>
                  <a:cubicBezTo>
                    <a:pt x="198664" y="14968"/>
                    <a:pt x="46264" y="0"/>
                    <a:pt x="46264" y="0"/>
                  </a:cubicBezTo>
                  <a:lnTo>
                    <a:pt x="46264" y="0"/>
                  </a:lnTo>
                  <a:lnTo>
                    <a:pt x="46264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72000" y="2708920"/>
              <a:ext cx="6780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600" dirty="0" smtClean="0"/>
                <a:t>prod 2</a:t>
              </a:r>
              <a:endParaRPr lang="en-US" sz="2000" dirty="0"/>
            </a:p>
          </p:txBody>
        </p:sp>
      </p:grpSp>
      <p:sp>
        <p:nvSpPr>
          <p:cNvPr id="22" name="Left-Right Arrow 21"/>
          <p:cNvSpPr/>
          <p:nvPr/>
        </p:nvSpPr>
        <p:spPr>
          <a:xfrm>
            <a:off x="2051720" y="4494729"/>
            <a:ext cx="432048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876256" y="4206697"/>
            <a:ext cx="9361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err="1" smtClean="0"/>
              <a:t>SCPool</a:t>
            </a:r>
            <a:r>
              <a:rPr lang="en-US" sz="1600" dirty="0" smtClean="0"/>
              <a:t> 3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876256" y="4710753"/>
            <a:ext cx="9361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err="1" smtClean="0"/>
              <a:t>SCPool</a:t>
            </a:r>
            <a:r>
              <a:rPr lang="en-US" sz="1600" dirty="0" smtClean="0"/>
              <a:t> 4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6660232" y="4062681"/>
            <a:ext cx="1584176" cy="1008112"/>
          </a:xfrm>
          <a:prstGeom prst="round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804248" y="3774649"/>
            <a:ext cx="1051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smtClean="0"/>
              <a:t>Memory 2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860032" y="3630633"/>
            <a:ext cx="1368152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220072" y="3630633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b="1" dirty="0" smtClean="0"/>
              <a:t>CPU2</a:t>
            </a:r>
            <a:endParaRPr lang="en-US" b="1" dirty="0"/>
          </a:p>
        </p:txBody>
      </p:sp>
      <p:grpSp>
        <p:nvGrpSpPr>
          <p:cNvPr id="29" name="Group 28"/>
          <p:cNvGrpSpPr/>
          <p:nvPr/>
        </p:nvGrpSpPr>
        <p:grpSpPr>
          <a:xfrm>
            <a:off x="5580112" y="3990673"/>
            <a:ext cx="657552" cy="554578"/>
            <a:chOff x="4572000" y="2492896"/>
            <a:chExt cx="657552" cy="554578"/>
          </a:xfrm>
        </p:grpSpPr>
        <p:sp>
          <p:nvSpPr>
            <p:cNvPr id="30" name="Freeform 29"/>
            <p:cNvSpPr/>
            <p:nvPr/>
          </p:nvSpPr>
          <p:spPr>
            <a:xfrm>
              <a:off x="4754336" y="2492896"/>
              <a:ext cx="235404" cy="331947"/>
            </a:xfrm>
            <a:custGeom>
              <a:avLst/>
              <a:gdLst>
                <a:gd name="connsiteX0" fmla="*/ 201385 w 235404"/>
                <a:gd name="connsiteY0" fmla="*/ 261257 h 261257"/>
                <a:gd name="connsiteX1" fmla="*/ 5443 w 235404"/>
                <a:gd name="connsiteY1" fmla="*/ 195943 h 261257"/>
                <a:gd name="connsiteX2" fmla="*/ 234043 w 235404"/>
                <a:gd name="connsiteY2" fmla="*/ 138793 h 261257"/>
                <a:gd name="connsiteX3" fmla="*/ 13607 w 235404"/>
                <a:gd name="connsiteY3" fmla="*/ 106135 h 261257"/>
                <a:gd name="connsiteX4" fmla="*/ 193221 w 235404"/>
                <a:gd name="connsiteY4" fmla="*/ 32657 h 261257"/>
                <a:gd name="connsiteX5" fmla="*/ 46264 w 235404"/>
                <a:gd name="connsiteY5" fmla="*/ 0 h 261257"/>
                <a:gd name="connsiteX6" fmla="*/ 46264 w 235404"/>
                <a:gd name="connsiteY6" fmla="*/ 0 h 261257"/>
                <a:gd name="connsiteX7" fmla="*/ 46264 w 235404"/>
                <a:gd name="connsiteY7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404" h="261257">
                  <a:moveTo>
                    <a:pt x="201385" y="261257"/>
                  </a:moveTo>
                  <a:cubicBezTo>
                    <a:pt x="100692" y="238805"/>
                    <a:pt x="0" y="216354"/>
                    <a:pt x="5443" y="195943"/>
                  </a:cubicBezTo>
                  <a:cubicBezTo>
                    <a:pt x="10886" y="175532"/>
                    <a:pt x="232682" y="153761"/>
                    <a:pt x="234043" y="138793"/>
                  </a:cubicBezTo>
                  <a:cubicBezTo>
                    <a:pt x="235404" y="123825"/>
                    <a:pt x="20411" y="123824"/>
                    <a:pt x="13607" y="106135"/>
                  </a:cubicBezTo>
                  <a:cubicBezTo>
                    <a:pt x="6803" y="88446"/>
                    <a:pt x="187778" y="50346"/>
                    <a:pt x="193221" y="32657"/>
                  </a:cubicBezTo>
                  <a:cubicBezTo>
                    <a:pt x="198664" y="14968"/>
                    <a:pt x="46264" y="0"/>
                    <a:pt x="46264" y="0"/>
                  </a:cubicBezTo>
                  <a:lnTo>
                    <a:pt x="46264" y="0"/>
                  </a:lnTo>
                  <a:lnTo>
                    <a:pt x="46264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72000" y="2708920"/>
              <a:ext cx="6575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600" dirty="0" smtClean="0"/>
                <a:t>cons 3</a:t>
              </a:r>
              <a:endParaRPr lang="en-US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580112" y="4566737"/>
            <a:ext cx="657552" cy="554578"/>
            <a:chOff x="4572000" y="2492896"/>
            <a:chExt cx="657552" cy="554578"/>
          </a:xfrm>
        </p:grpSpPr>
        <p:sp>
          <p:nvSpPr>
            <p:cNvPr id="33" name="Freeform 32"/>
            <p:cNvSpPr/>
            <p:nvPr/>
          </p:nvSpPr>
          <p:spPr>
            <a:xfrm>
              <a:off x="4754336" y="2492896"/>
              <a:ext cx="235404" cy="331947"/>
            </a:xfrm>
            <a:custGeom>
              <a:avLst/>
              <a:gdLst>
                <a:gd name="connsiteX0" fmla="*/ 201385 w 235404"/>
                <a:gd name="connsiteY0" fmla="*/ 261257 h 261257"/>
                <a:gd name="connsiteX1" fmla="*/ 5443 w 235404"/>
                <a:gd name="connsiteY1" fmla="*/ 195943 h 261257"/>
                <a:gd name="connsiteX2" fmla="*/ 234043 w 235404"/>
                <a:gd name="connsiteY2" fmla="*/ 138793 h 261257"/>
                <a:gd name="connsiteX3" fmla="*/ 13607 w 235404"/>
                <a:gd name="connsiteY3" fmla="*/ 106135 h 261257"/>
                <a:gd name="connsiteX4" fmla="*/ 193221 w 235404"/>
                <a:gd name="connsiteY4" fmla="*/ 32657 h 261257"/>
                <a:gd name="connsiteX5" fmla="*/ 46264 w 235404"/>
                <a:gd name="connsiteY5" fmla="*/ 0 h 261257"/>
                <a:gd name="connsiteX6" fmla="*/ 46264 w 235404"/>
                <a:gd name="connsiteY6" fmla="*/ 0 h 261257"/>
                <a:gd name="connsiteX7" fmla="*/ 46264 w 235404"/>
                <a:gd name="connsiteY7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404" h="261257">
                  <a:moveTo>
                    <a:pt x="201385" y="261257"/>
                  </a:moveTo>
                  <a:cubicBezTo>
                    <a:pt x="100692" y="238805"/>
                    <a:pt x="0" y="216354"/>
                    <a:pt x="5443" y="195943"/>
                  </a:cubicBezTo>
                  <a:cubicBezTo>
                    <a:pt x="10886" y="175532"/>
                    <a:pt x="232682" y="153761"/>
                    <a:pt x="234043" y="138793"/>
                  </a:cubicBezTo>
                  <a:cubicBezTo>
                    <a:pt x="235404" y="123825"/>
                    <a:pt x="20411" y="123824"/>
                    <a:pt x="13607" y="106135"/>
                  </a:cubicBezTo>
                  <a:cubicBezTo>
                    <a:pt x="6803" y="88446"/>
                    <a:pt x="187778" y="50346"/>
                    <a:pt x="193221" y="32657"/>
                  </a:cubicBezTo>
                  <a:cubicBezTo>
                    <a:pt x="198664" y="14968"/>
                    <a:pt x="46264" y="0"/>
                    <a:pt x="46264" y="0"/>
                  </a:cubicBezTo>
                  <a:lnTo>
                    <a:pt x="46264" y="0"/>
                  </a:lnTo>
                  <a:lnTo>
                    <a:pt x="46264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72000" y="2708920"/>
              <a:ext cx="6575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600" dirty="0" smtClean="0"/>
                <a:t>cons 4</a:t>
              </a:r>
              <a:endParaRPr lang="en-US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932040" y="3990673"/>
            <a:ext cx="678006" cy="554578"/>
            <a:chOff x="4572000" y="2492896"/>
            <a:chExt cx="678006" cy="554578"/>
          </a:xfrm>
        </p:grpSpPr>
        <p:sp>
          <p:nvSpPr>
            <p:cNvPr id="36" name="Freeform 35"/>
            <p:cNvSpPr/>
            <p:nvPr/>
          </p:nvSpPr>
          <p:spPr>
            <a:xfrm>
              <a:off x="4754336" y="2492896"/>
              <a:ext cx="235404" cy="331947"/>
            </a:xfrm>
            <a:custGeom>
              <a:avLst/>
              <a:gdLst>
                <a:gd name="connsiteX0" fmla="*/ 201385 w 235404"/>
                <a:gd name="connsiteY0" fmla="*/ 261257 h 261257"/>
                <a:gd name="connsiteX1" fmla="*/ 5443 w 235404"/>
                <a:gd name="connsiteY1" fmla="*/ 195943 h 261257"/>
                <a:gd name="connsiteX2" fmla="*/ 234043 w 235404"/>
                <a:gd name="connsiteY2" fmla="*/ 138793 h 261257"/>
                <a:gd name="connsiteX3" fmla="*/ 13607 w 235404"/>
                <a:gd name="connsiteY3" fmla="*/ 106135 h 261257"/>
                <a:gd name="connsiteX4" fmla="*/ 193221 w 235404"/>
                <a:gd name="connsiteY4" fmla="*/ 32657 h 261257"/>
                <a:gd name="connsiteX5" fmla="*/ 46264 w 235404"/>
                <a:gd name="connsiteY5" fmla="*/ 0 h 261257"/>
                <a:gd name="connsiteX6" fmla="*/ 46264 w 235404"/>
                <a:gd name="connsiteY6" fmla="*/ 0 h 261257"/>
                <a:gd name="connsiteX7" fmla="*/ 46264 w 235404"/>
                <a:gd name="connsiteY7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404" h="261257">
                  <a:moveTo>
                    <a:pt x="201385" y="261257"/>
                  </a:moveTo>
                  <a:cubicBezTo>
                    <a:pt x="100692" y="238805"/>
                    <a:pt x="0" y="216354"/>
                    <a:pt x="5443" y="195943"/>
                  </a:cubicBezTo>
                  <a:cubicBezTo>
                    <a:pt x="10886" y="175532"/>
                    <a:pt x="232682" y="153761"/>
                    <a:pt x="234043" y="138793"/>
                  </a:cubicBezTo>
                  <a:cubicBezTo>
                    <a:pt x="235404" y="123825"/>
                    <a:pt x="20411" y="123824"/>
                    <a:pt x="13607" y="106135"/>
                  </a:cubicBezTo>
                  <a:cubicBezTo>
                    <a:pt x="6803" y="88446"/>
                    <a:pt x="187778" y="50346"/>
                    <a:pt x="193221" y="32657"/>
                  </a:cubicBezTo>
                  <a:cubicBezTo>
                    <a:pt x="198664" y="14968"/>
                    <a:pt x="46264" y="0"/>
                    <a:pt x="46264" y="0"/>
                  </a:cubicBezTo>
                  <a:lnTo>
                    <a:pt x="46264" y="0"/>
                  </a:lnTo>
                  <a:lnTo>
                    <a:pt x="46264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572000" y="2708920"/>
              <a:ext cx="6780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600" dirty="0" smtClean="0"/>
                <a:t>prod 3</a:t>
              </a:r>
              <a:endParaRPr lang="en-US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932040" y="4566737"/>
            <a:ext cx="678006" cy="554578"/>
            <a:chOff x="4572000" y="2492896"/>
            <a:chExt cx="678006" cy="554578"/>
          </a:xfrm>
        </p:grpSpPr>
        <p:sp>
          <p:nvSpPr>
            <p:cNvPr id="39" name="Freeform 38"/>
            <p:cNvSpPr/>
            <p:nvPr/>
          </p:nvSpPr>
          <p:spPr>
            <a:xfrm>
              <a:off x="4754336" y="2492896"/>
              <a:ext cx="235404" cy="331947"/>
            </a:xfrm>
            <a:custGeom>
              <a:avLst/>
              <a:gdLst>
                <a:gd name="connsiteX0" fmla="*/ 201385 w 235404"/>
                <a:gd name="connsiteY0" fmla="*/ 261257 h 261257"/>
                <a:gd name="connsiteX1" fmla="*/ 5443 w 235404"/>
                <a:gd name="connsiteY1" fmla="*/ 195943 h 261257"/>
                <a:gd name="connsiteX2" fmla="*/ 234043 w 235404"/>
                <a:gd name="connsiteY2" fmla="*/ 138793 h 261257"/>
                <a:gd name="connsiteX3" fmla="*/ 13607 w 235404"/>
                <a:gd name="connsiteY3" fmla="*/ 106135 h 261257"/>
                <a:gd name="connsiteX4" fmla="*/ 193221 w 235404"/>
                <a:gd name="connsiteY4" fmla="*/ 32657 h 261257"/>
                <a:gd name="connsiteX5" fmla="*/ 46264 w 235404"/>
                <a:gd name="connsiteY5" fmla="*/ 0 h 261257"/>
                <a:gd name="connsiteX6" fmla="*/ 46264 w 235404"/>
                <a:gd name="connsiteY6" fmla="*/ 0 h 261257"/>
                <a:gd name="connsiteX7" fmla="*/ 46264 w 235404"/>
                <a:gd name="connsiteY7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404" h="261257">
                  <a:moveTo>
                    <a:pt x="201385" y="261257"/>
                  </a:moveTo>
                  <a:cubicBezTo>
                    <a:pt x="100692" y="238805"/>
                    <a:pt x="0" y="216354"/>
                    <a:pt x="5443" y="195943"/>
                  </a:cubicBezTo>
                  <a:cubicBezTo>
                    <a:pt x="10886" y="175532"/>
                    <a:pt x="232682" y="153761"/>
                    <a:pt x="234043" y="138793"/>
                  </a:cubicBezTo>
                  <a:cubicBezTo>
                    <a:pt x="235404" y="123825"/>
                    <a:pt x="20411" y="123824"/>
                    <a:pt x="13607" y="106135"/>
                  </a:cubicBezTo>
                  <a:cubicBezTo>
                    <a:pt x="6803" y="88446"/>
                    <a:pt x="187778" y="50346"/>
                    <a:pt x="193221" y="32657"/>
                  </a:cubicBezTo>
                  <a:cubicBezTo>
                    <a:pt x="198664" y="14968"/>
                    <a:pt x="46264" y="0"/>
                    <a:pt x="46264" y="0"/>
                  </a:cubicBezTo>
                  <a:lnTo>
                    <a:pt x="46264" y="0"/>
                  </a:lnTo>
                  <a:lnTo>
                    <a:pt x="46264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572000" y="2708920"/>
              <a:ext cx="6780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600" dirty="0" smtClean="0"/>
                <a:t>prod 4</a:t>
              </a:r>
              <a:endParaRPr lang="en-US" sz="2000" dirty="0"/>
            </a:p>
          </p:txBody>
        </p:sp>
      </p:grpSp>
      <p:sp>
        <p:nvSpPr>
          <p:cNvPr id="41" name="Left-Right Arrow 40"/>
          <p:cNvSpPr/>
          <p:nvPr/>
        </p:nvSpPr>
        <p:spPr>
          <a:xfrm>
            <a:off x="6228184" y="4494729"/>
            <a:ext cx="432048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-Right Arrow 41"/>
          <p:cNvSpPr/>
          <p:nvPr/>
        </p:nvSpPr>
        <p:spPr>
          <a:xfrm>
            <a:off x="3851920" y="4206697"/>
            <a:ext cx="1008112" cy="144016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547664" y="5358825"/>
            <a:ext cx="2423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Prod 2 access list: </a:t>
            </a:r>
          </a:p>
          <a:p>
            <a:pPr algn="l" rtl="0"/>
            <a:r>
              <a:rPr lang="en-US" dirty="0" smtClean="0"/>
              <a:t>cons2, cons1, cons3, cons4</a:t>
            </a:r>
            <a:endParaRPr lang="en-US" dirty="0"/>
          </a:p>
        </p:txBody>
      </p:sp>
      <p:sp>
        <p:nvSpPr>
          <p:cNvPr id="44" name="Rectangular Callout 43"/>
          <p:cNvSpPr/>
          <p:nvPr/>
        </p:nvSpPr>
        <p:spPr>
          <a:xfrm>
            <a:off x="1547664" y="5358825"/>
            <a:ext cx="2520280" cy="576064"/>
          </a:xfrm>
          <a:prstGeom prst="wedgeRectCallout">
            <a:avLst>
              <a:gd name="adj1" fmla="val 35159"/>
              <a:gd name="adj2" fmla="val -108988"/>
            </a:avLst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572000" y="5358825"/>
            <a:ext cx="1836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 4 access list : </a:t>
            </a:r>
          </a:p>
          <a:p>
            <a:pPr algn="l" rtl="0"/>
            <a:r>
              <a:rPr lang="en-US" dirty="0" smtClean="0"/>
              <a:t>cons3, cons1, cons2</a:t>
            </a:r>
            <a:endParaRPr lang="en-US" dirty="0"/>
          </a:p>
        </p:txBody>
      </p:sp>
      <p:sp>
        <p:nvSpPr>
          <p:cNvPr id="46" name="Rectangular Callout 45"/>
          <p:cNvSpPr/>
          <p:nvPr/>
        </p:nvSpPr>
        <p:spPr>
          <a:xfrm>
            <a:off x="4572000" y="5358825"/>
            <a:ext cx="2448272" cy="576064"/>
          </a:xfrm>
          <a:prstGeom prst="wedgeRectCallout">
            <a:avLst>
              <a:gd name="adj1" fmla="val 10078"/>
              <a:gd name="adj2" fmla="val -104737"/>
            </a:avLst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779912" y="3918665"/>
            <a:ext cx="1122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smtClean="0"/>
              <a:t>interconnect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  <p:bldP spid="45" grpId="0"/>
      <p:bldP spid="4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1" anchor="ctr"/>
      <a:lstStyle>
        <a:defPPr>
          <a:defRPr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5411</TotalTime>
  <Words>1342</Words>
  <Application>Microsoft Office PowerPoint</Application>
  <PresentationFormat>On-screen Show (4:3)</PresentationFormat>
  <Paragraphs>447</Paragraphs>
  <Slides>30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Equity</vt:lpstr>
      <vt:lpstr>SALSA: Scalable and Low-synchronization NUMA-aware Algorithm  for Producer-Consumer Pools</vt:lpstr>
      <vt:lpstr>New Architectures –  New Software Development Challenges</vt:lpstr>
      <vt:lpstr>Producer-Consumer Task Pools</vt:lpstr>
      <vt:lpstr>Typical Implementations I/II</vt:lpstr>
      <vt:lpstr>Typical Implementations II/II</vt:lpstr>
      <vt:lpstr>And Now, to Our Approach</vt:lpstr>
      <vt:lpstr>Building Block: Single Consumer Pool</vt:lpstr>
      <vt:lpstr>System Overview</vt:lpstr>
      <vt:lpstr>Our Management Policy</vt:lpstr>
      <vt:lpstr>SCPool Implementation Goals</vt:lpstr>
      <vt:lpstr>SALSA – Scalable and Low Synchronization Algorithm </vt:lpstr>
      <vt:lpstr>SALSA Overview</vt:lpstr>
      <vt:lpstr>SALSA Fast Path (No Stealing)</vt:lpstr>
      <vt:lpstr>Chunk Stealing </vt:lpstr>
      <vt:lpstr>Stealing </vt:lpstr>
      <vt:lpstr>Chunk Pools &amp; Load Balancing</vt:lpstr>
      <vt:lpstr>Getting It Right</vt:lpstr>
      <vt:lpstr>Evaluation -  Compared Algorithms</vt:lpstr>
      <vt:lpstr>System Throughput</vt:lpstr>
      <vt:lpstr>Highly Contended Workloads:  1 Producer, N Consumers</vt:lpstr>
      <vt:lpstr>Producer-Based Balancing in Highly Contended Workload</vt:lpstr>
      <vt:lpstr>NUMA effects</vt:lpstr>
      <vt:lpstr>Conclusions</vt:lpstr>
      <vt:lpstr>Backup</vt:lpstr>
      <vt:lpstr>Chunk size</vt:lpstr>
      <vt:lpstr>Chunk Stealing - Overview</vt:lpstr>
      <vt:lpstr>Chunk Stealing – Case 1</vt:lpstr>
      <vt:lpstr>Chunk Stealing – Case 2</vt:lpstr>
      <vt:lpstr>Chunk Lists</vt:lpstr>
      <vt:lpstr>NUMA – Non Uniform Memory Access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 Seminar</dc:title>
  <dc:creator>Elad</dc:creator>
  <cp:lastModifiedBy>Idit Keidar</cp:lastModifiedBy>
  <cp:revision>77</cp:revision>
  <dcterms:created xsi:type="dcterms:W3CDTF">2012-03-08T09:15:28Z</dcterms:created>
  <dcterms:modified xsi:type="dcterms:W3CDTF">2012-06-23T16:07:49Z</dcterms:modified>
</cp:coreProperties>
</file>