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3" r:id="rId4"/>
    <p:sldId id="287" r:id="rId5"/>
    <p:sldId id="264" r:id="rId6"/>
    <p:sldId id="283" r:id="rId7"/>
    <p:sldId id="285" r:id="rId8"/>
    <p:sldId id="265" r:id="rId9"/>
    <p:sldId id="266" r:id="rId10"/>
    <p:sldId id="267" r:id="rId11"/>
    <p:sldId id="289" r:id="rId12"/>
    <p:sldId id="270" r:id="rId13"/>
    <p:sldId id="284" r:id="rId14"/>
    <p:sldId id="288" r:id="rId15"/>
    <p:sldId id="275" r:id="rId16"/>
    <p:sldId id="273" r:id="rId17"/>
    <p:sldId id="271" r:id="rId18"/>
    <p:sldId id="272" r:id="rId19"/>
  </p:sldIdLst>
  <p:sldSz cx="9144000" cy="6858000" type="screen4x3"/>
  <p:notesSz cx="7099300" cy="102235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0000FF"/>
    <a:srgbClr val="000080"/>
    <a:srgbClr val="008000"/>
    <a:srgbClr val="0000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89873" autoAdjust="0"/>
  </p:normalViewPr>
  <p:slideViewPr>
    <p:cSldViewPr>
      <p:cViewPr varScale="1">
        <p:scale>
          <a:sx n="79" d="100"/>
          <a:sy n="79" d="100"/>
        </p:scale>
        <p:origin x="-25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2937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4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1"/>
          <a:lstStyle>
            <a:lvl1pPr algn="l">
              <a:defRPr sz="1300"/>
            </a:lvl1pPr>
          </a:lstStyle>
          <a:p>
            <a:fld id="{42B105F6-B887-42B0-8637-FE5006EF75DA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2937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4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1" anchor="b"/>
          <a:lstStyle>
            <a:lvl1pPr algn="l">
              <a:defRPr sz="1300"/>
            </a:lvl1pPr>
          </a:lstStyle>
          <a:p>
            <a:fld id="{3BF5C003-AB31-4EEF-AAD8-357573DF9D3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לא לדבר על התמונות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5C003-AB31-4EEF-AAD8-357573DF9D38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cs typeface="Arial" pitchFamily="34" charset="0"/>
              </a:rPr>
              <a:t>hotDepSimBimodalHits01.m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438119-597A-4BC7-A383-7F2771A57391}" type="slidenum">
              <a:rPr lang="he-IL" smtClean="0"/>
              <a:pPr/>
              <a:t>18</a:t>
            </a:fld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5C003-AB31-4EEF-AAD8-357573DF9D38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he-IL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F65D16-E9E5-43B8-8F81-0BF12747012A}" type="slidenum">
              <a:rPr lang="he-IL" smtClean="0"/>
              <a:pPr/>
              <a:t>8</a:t>
            </a:fld>
            <a:endParaRPr lang="he-I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he-IL" dirty="0" smtClean="0">
                <a:cs typeface="Arial" pitchFamily="34" charset="0"/>
              </a:rPr>
              <a:t>להגיד: בין</a:t>
            </a:r>
            <a:r>
              <a:rPr lang="he-IL" baseline="0" dirty="0" smtClean="0">
                <a:cs typeface="Arial" pitchFamily="34" charset="0"/>
              </a:rPr>
              <a:t> שתי הקומות התחתונות אפשר להתייחס למעבר כ-</a:t>
            </a:r>
            <a:r>
              <a:rPr lang="en-US" baseline="0" dirty="0" smtClean="0">
                <a:cs typeface="Arial" pitchFamily="34" charset="0"/>
              </a:rPr>
              <a:t>merge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0ED879-2693-497E-AA35-F3E16BB6E85F}" type="slidenum">
              <a:rPr lang="he-IL" smtClean="0"/>
              <a:pPr/>
              <a:t>9</a:t>
            </a:fld>
            <a:endParaRPr lang="he-I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להסביר</a:t>
            </a:r>
            <a:r>
              <a:rPr lang="he-IL" baseline="0" dirty="0" smtClean="0"/>
              <a:t> באופן יסודי. זה שקף חשוב.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cs typeface="Arial" pitchFamily="34" charset="0"/>
              </a:rPr>
              <a:t>שימור מסה, </a:t>
            </a:r>
            <a:r>
              <a:rPr lang="en-US" dirty="0" smtClean="0">
                <a:cs typeface="Arial" pitchFamily="34" charset="0"/>
              </a:rPr>
              <a:t>k</a:t>
            </a:r>
            <a:r>
              <a:rPr lang="he-IL" dirty="0" smtClean="0">
                <a:cs typeface="Arial" pitchFamily="34" charset="0"/>
              </a:rPr>
              <a:t> קבוע, החלטת איחוד על בסיס מרחק </a:t>
            </a:r>
            <a:endParaRPr lang="he-IL" dirty="0" smtClean="0"/>
          </a:p>
          <a:p>
            <a:r>
              <a:rPr lang="he-IL" dirty="0" smtClean="0"/>
              <a:t>להגיד: מעט מידע, עומד במגבלות רוחב הפס. 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9EA263-948D-4CE4-B25B-8556B4B0F68A}" type="slidenum">
              <a:rPr lang="he-IL" smtClean="0"/>
              <a:pPr/>
              <a:t>10</a:t>
            </a:fld>
            <a:endParaRPr lang="he-I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cs typeface="Arial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683D01-18F3-4A52-A962-085BB79CE848}" type="slidenum">
              <a:rPr lang="he-IL" smtClean="0"/>
              <a:pPr/>
              <a:t>12</a:t>
            </a:fld>
            <a:endParaRPr 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במלים:</a:t>
            </a:r>
            <a:r>
              <a:rPr lang="he-IL" baseline="0" dirty="0" smtClean="0"/>
              <a:t> מגדירים מרחב גיאומטרי עליו ממוקמות התמציות, משתמשים בטריגו וחדו"א כדי להראות איך התמציות מתכנסות, ובכלים ממערכות מבוזרות כדי להראות איך כולם לומדים בסופו של דבר אותה קלאסיפיקציה 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5C003-AB31-4EEF-AAD8-357573DF9D38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במלים:</a:t>
            </a:r>
            <a:r>
              <a:rPr lang="he-IL" baseline="0" dirty="0" smtClean="0"/>
              <a:t> מגדירים מרחב גיאומטרי עליו ממוקמות התמציות, משתמשים בטריגו וחדו"א כדי להראות איך התמציות מתכנסות, ובכלים ממערכות מבוזרות כדי להראות איך כולם לומדים בסופו של דבר אותה קלאסיפיקציה 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5C003-AB31-4EEF-AAD8-357573DF9D38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he-IL" smtClean="0"/>
              <a:t>להסביר את מקור הנתונים (</a:t>
            </a:r>
            <a:r>
              <a:rPr lang="en-US" smtClean="0">
                <a:cs typeface="Arial" pitchFamily="34" charset="0"/>
              </a:rPr>
              <a:t>synthetic</a:t>
            </a:r>
            <a:r>
              <a:rPr lang="he-IL" smtClean="0"/>
              <a:t>)</a:t>
            </a:r>
            <a:endParaRPr lang="en-US" smtClean="0">
              <a:cs typeface="Arial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7BEFCF-5E25-40C0-8BF1-D97584F8B6B1}" type="slidenum">
              <a:rPr lang="he-IL" smtClean="0"/>
              <a:pPr/>
              <a:t>17</a:t>
            </a:fld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4D957-B5C8-4DCB-AF3C-3A03A300642E}" type="datetimeFigureOut">
              <a:rPr lang="he-IL" smtClean="0"/>
              <a:pPr/>
              <a:t>ט"ו/אב/תש"ע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16532-D6BF-4EEB-AE03-2577A02AFC4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42875" y="142852"/>
            <a:ext cx="8858250" cy="6500858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42844" y="142852"/>
            <a:ext cx="885831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5400" dirty="0" smtClean="0"/>
              <a:t>Distributed </a:t>
            </a:r>
            <a:r>
              <a:rPr lang="en-US" sz="5400" dirty="0"/>
              <a:t>Data Classification </a:t>
            </a:r>
            <a:r>
              <a:rPr lang="en-US" sz="5400" dirty="0" smtClean="0"/>
              <a:t>in </a:t>
            </a:r>
            <a:r>
              <a:rPr lang="en-US" sz="5400" dirty="0"/>
              <a:t>Sensor </a:t>
            </a:r>
            <a:r>
              <a:rPr lang="en-US" sz="5400" dirty="0" smtClean="0"/>
              <a:t>Networks</a:t>
            </a:r>
          </a:p>
          <a:p>
            <a:pPr algn="l" rtl="0"/>
            <a:r>
              <a:rPr lang="en-US" sz="2400" dirty="0" smtClean="0"/>
              <a:t>DE: </a:t>
            </a:r>
            <a:r>
              <a:rPr lang="de-DE" sz="2400" dirty="0" smtClean="0"/>
              <a:t>Verteilte Daten-Klassifikation in Sensor-Netzwerken</a:t>
            </a:r>
            <a:endParaRPr lang="he-IL" sz="2400" dirty="0" smtClean="0"/>
          </a:p>
          <a:p>
            <a:pPr algn="l" rtl="0"/>
            <a:r>
              <a:rPr lang="en-US" sz="2400" dirty="0" smtClean="0"/>
              <a:t>FR: </a:t>
            </a:r>
            <a:r>
              <a:rPr lang="fr-FR" sz="2400" dirty="0" smtClean="0"/>
              <a:t>Classification distribuée de données dans des réseaux de capteurs</a:t>
            </a:r>
          </a:p>
          <a:p>
            <a:pPr algn="l" rtl="0"/>
            <a:r>
              <a:rPr lang="fr-FR" sz="2400" dirty="0" smtClean="0"/>
              <a:t>IT: </a:t>
            </a:r>
            <a:r>
              <a:rPr lang="it-IT" sz="2400" dirty="0" smtClean="0"/>
              <a:t>Classificazione distribuita di dati nelle reti del sensore</a:t>
            </a:r>
            <a:endParaRPr lang="en-US" sz="2400" dirty="0"/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2">
            <a:lum bright="-20000"/>
          </a:blip>
          <a:srcRect l="11765"/>
          <a:stretch>
            <a:fillRect/>
          </a:stretch>
        </p:blipFill>
        <p:spPr bwMode="auto">
          <a:xfrm>
            <a:off x="3857625" y="3903660"/>
            <a:ext cx="1071563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9925" y="3836985"/>
            <a:ext cx="1036638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0" y="314324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Ittay Eyal, Idit Keidar, Raphi Rom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0" y="5429248"/>
            <a:ext cx="914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sz="2800" dirty="0" err="1" smtClean="0"/>
              <a:t>Technion</a:t>
            </a:r>
            <a:r>
              <a:rPr lang="en-US" sz="2800" dirty="0"/>
              <a:t>, Israel</a:t>
            </a:r>
          </a:p>
        </p:txBody>
      </p:sp>
      <p:sp>
        <p:nvSpPr>
          <p:cNvPr id="8" name="Smiley Face 7"/>
          <p:cNvSpPr/>
          <p:nvPr/>
        </p:nvSpPr>
        <p:spPr>
          <a:xfrm>
            <a:off x="2143125" y="4000498"/>
            <a:ext cx="1000125" cy="1000125"/>
          </a:xfrm>
          <a:prstGeom prst="smileyFac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5978557"/>
            <a:ext cx="9144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2800" dirty="0" err="1" smtClean="0"/>
              <a:t>PoDC</a:t>
            </a:r>
            <a:r>
              <a:rPr lang="en-US" sz="2800" dirty="0" smtClean="0"/>
              <a:t>, Zurich, July 2010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ounded Rectangle 64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The Algorithm – K-means example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23D97A02-5250-4660-91DF-95037CCD1227}" type="slidenum">
              <a:rPr lang="en-US" sz="2400"/>
              <a:pPr algn="ctr" rtl="1">
                <a:defRPr/>
              </a:pPr>
              <a:t>10</a:t>
            </a:fld>
            <a:endParaRPr lang="en-US" sz="2400" dirty="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785918" y="1000108"/>
            <a:ext cx="5857885" cy="1857375"/>
            <a:chOff x="142844" y="928670"/>
            <a:chExt cx="5857906" cy="1857371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142844" y="928670"/>
              <a:ext cx="5857906" cy="1857371"/>
            </a:xfrm>
            <a:prstGeom prst="roundRect">
              <a:avLst>
                <a:gd name="adj" fmla="val 279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 dirty="0"/>
            </a:p>
          </p:txBody>
        </p:sp>
        <p:sp>
          <p:nvSpPr>
            <p:cNvPr id="30727" name="Text Box 2"/>
            <p:cNvSpPr txBox="1">
              <a:spLocks noChangeArrowheads="1"/>
            </p:cNvSpPr>
            <p:nvPr/>
          </p:nvSpPr>
          <p:spPr bwMode="auto">
            <a:xfrm>
              <a:off x="142844" y="928670"/>
              <a:ext cx="5857906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/>
              <a:r>
                <a:rPr lang="en-US" sz="2800" dirty="0"/>
                <a:t>Initially: Classification based on input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rot="16200000" flipV="1">
              <a:off x="71409" y="1962131"/>
              <a:ext cx="85724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729" name="TextBox 38"/>
            <p:cNvSpPr txBox="1">
              <a:spLocks noChangeArrowheads="1"/>
            </p:cNvSpPr>
            <p:nvPr/>
          </p:nvSpPr>
          <p:spPr bwMode="auto">
            <a:xfrm>
              <a:off x="887386" y="2254446"/>
              <a:ext cx="367409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rtl="0"/>
              <a:r>
                <a:rPr lang="en-US" sz="2800" dirty="0"/>
                <a:t>5</a:t>
              </a:r>
              <a:endParaRPr lang="he-IL" sz="2800" dirty="0"/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357158" y="2247880"/>
              <a:ext cx="1214441" cy="1587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 bwMode="auto">
            <a:xfrm rot="5400000" flipH="1" flipV="1">
              <a:off x="857223" y="2033569"/>
              <a:ext cx="428624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 bwMode="auto">
            <a:xfrm rot="5400000" flipH="1" flipV="1">
              <a:off x="4357672" y="2033569"/>
              <a:ext cx="428624" cy="0"/>
            </a:xfrm>
            <a:prstGeom prst="straightConnector1">
              <a:avLst/>
            </a:prstGeom>
            <a:ln w="57150"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 bwMode="auto">
            <a:xfrm rot="16200000" flipV="1">
              <a:off x="3571858" y="1962131"/>
              <a:ext cx="85724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734" name="TextBox 38"/>
            <p:cNvSpPr txBox="1">
              <a:spLocks noChangeArrowheads="1"/>
            </p:cNvSpPr>
            <p:nvPr/>
          </p:nvSpPr>
          <p:spPr bwMode="auto">
            <a:xfrm>
              <a:off x="4379435" y="2256496"/>
              <a:ext cx="367409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rtl="0"/>
              <a:r>
                <a:rPr lang="en-US" sz="2800" dirty="0"/>
                <a:t>5</a:t>
              </a:r>
              <a:endParaRPr lang="he-IL" sz="2800" dirty="0"/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3857607" y="2247880"/>
              <a:ext cx="1214442" cy="1587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>
              <a:off x="4000483" y="1819256"/>
              <a:ext cx="142876" cy="1587"/>
            </a:xfrm>
            <a:prstGeom prst="line">
              <a:avLst/>
            </a:prstGeom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6" name="Right Arrow 165"/>
            <p:cNvSpPr/>
            <p:nvPr/>
          </p:nvSpPr>
          <p:spPr>
            <a:xfrm>
              <a:off x="2357415" y="1857356"/>
              <a:ext cx="857253" cy="214312"/>
            </a:xfrm>
            <a:prstGeom prst="rightArrow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sp>
          <p:nvSpPr>
            <p:cNvPr id="66" name="TextBox 38"/>
            <p:cNvSpPr txBox="1">
              <a:spLocks noChangeArrowheads="1"/>
            </p:cNvSpPr>
            <p:nvPr/>
          </p:nvSpPr>
          <p:spPr bwMode="auto">
            <a:xfrm>
              <a:off x="3633071" y="1548457"/>
              <a:ext cx="367409" cy="523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800" dirty="0" smtClean="0"/>
                <a:t>1</a:t>
              </a:r>
              <a:endParaRPr lang="he-IL" sz="2800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42875" y="3000372"/>
            <a:ext cx="8858281" cy="3676650"/>
            <a:chOff x="142875" y="3000372"/>
            <a:chExt cx="8858281" cy="3676650"/>
          </a:xfrm>
        </p:grpSpPr>
        <p:sp>
          <p:nvSpPr>
            <p:cNvPr id="27" name="Rounded Rectangle 26"/>
            <p:cNvSpPr/>
            <p:nvPr/>
          </p:nvSpPr>
          <p:spPr bwMode="auto">
            <a:xfrm>
              <a:off x="142875" y="3024184"/>
              <a:ext cx="8858250" cy="3652838"/>
            </a:xfrm>
            <a:prstGeom prst="roundRect">
              <a:avLst>
                <a:gd name="adj" fmla="val 279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 dirty="0"/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142906" y="3000372"/>
              <a:ext cx="885825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/>
              <a:r>
                <a:rPr lang="en-US" sz="2800" dirty="0" smtClean="0"/>
                <a:t>Occasionally</a:t>
              </a:r>
              <a:r>
                <a:rPr lang="en-US" sz="2800" dirty="0"/>
                <a:t>, communicate and smart </a:t>
              </a:r>
              <a:r>
                <a:rPr lang="en-US" sz="2800" dirty="0" smtClean="0"/>
                <a:t>merge (limit </a:t>
              </a:r>
              <a:r>
                <a:rPr lang="en-US" sz="2800" dirty="0" smtClean="0">
                  <a:cs typeface="+mj-cs"/>
                </a:rPr>
                <a:t>k</a:t>
              </a:r>
              <a:r>
                <a:rPr lang="en-US" sz="2800" dirty="0" smtClean="0"/>
                <a:t>)</a:t>
              </a:r>
              <a:endParaRPr lang="en-US" sz="2800" dirty="0"/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rot="5400000" flipH="1" flipV="1">
              <a:off x="-178594" y="4140991"/>
              <a:ext cx="1214437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285750" y="4605334"/>
              <a:ext cx="2428875" cy="3175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 bwMode="auto">
            <a:xfrm rot="16200000" flipV="1">
              <a:off x="607219" y="4426741"/>
              <a:ext cx="357187" cy="0"/>
            </a:xfrm>
            <a:prstGeom prst="straightConnector1">
              <a:avLst/>
            </a:prstGeom>
            <a:ln w="57150"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 bwMode="auto">
            <a:xfrm rot="5400000" flipH="1" flipV="1">
              <a:off x="2072482" y="4177503"/>
              <a:ext cx="857250" cy="1587"/>
            </a:xfrm>
            <a:prstGeom prst="straightConnector1">
              <a:avLst/>
            </a:prstGeom>
            <a:ln w="57150"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 bwMode="auto">
            <a:xfrm rot="5400000" flipH="1" flipV="1">
              <a:off x="-178594" y="5926928"/>
              <a:ext cx="121443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285750" y="6391272"/>
              <a:ext cx="2428875" cy="3175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 bwMode="auto">
            <a:xfrm rot="5400000" flipH="1" flipV="1">
              <a:off x="642937" y="5891210"/>
              <a:ext cx="1000125" cy="0"/>
            </a:xfrm>
            <a:prstGeom prst="straightConnector1">
              <a:avLst/>
            </a:prstGeom>
            <a:ln w="57150">
              <a:solidFill>
                <a:srgbClr val="333399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 bwMode="auto">
            <a:xfrm rot="5400000" flipH="1" flipV="1">
              <a:off x="1785144" y="6177753"/>
              <a:ext cx="428625" cy="1587"/>
            </a:xfrm>
            <a:prstGeom prst="straightConnector1">
              <a:avLst/>
            </a:prstGeom>
            <a:ln w="57150">
              <a:solidFill>
                <a:srgbClr val="333399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 bwMode="auto">
            <a:xfrm>
              <a:off x="2786064" y="5319709"/>
              <a:ext cx="428625" cy="4286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3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en-US" sz="3600" dirty="0">
                  <a:solidFill>
                    <a:srgbClr val="333399"/>
                  </a:solidFill>
                </a:rPr>
                <a:t>b</a:t>
              </a:r>
              <a:endParaRPr lang="he-IL" sz="3600" dirty="0">
                <a:solidFill>
                  <a:srgbClr val="333399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2786064" y="4248147"/>
              <a:ext cx="428625" cy="4286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en-US" sz="3600" dirty="0">
                  <a:solidFill>
                    <a:srgbClr val="008000"/>
                  </a:solidFill>
                </a:rPr>
                <a:t>a</a:t>
              </a:r>
              <a:endParaRPr lang="he-IL" sz="3600" dirty="0">
                <a:solidFill>
                  <a:srgbClr val="008000"/>
                </a:solidFill>
              </a:endParaRPr>
            </a:p>
          </p:txBody>
        </p:sp>
        <p:cxnSp>
          <p:nvCxnSpPr>
            <p:cNvPr id="64" name="Straight Arrow Connector 63"/>
            <p:cNvCxnSpPr>
              <a:stCxn id="63" idx="4"/>
              <a:endCxn id="62" idx="0"/>
            </p:cNvCxnSpPr>
            <p:nvPr/>
          </p:nvCxnSpPr>
          <p:spPr bwMode="auto">
            <a:xfrm rot="5400000">
              <a:off x="2678113" y="4999034"/>
              <a:ext cx="642938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55"/>
            <p:cNvSpPr txBox="1">
              <a:spLocks noChangeArrowheads="1"/>
            </p:cNvSpPr>
            <p:nvPr/>
          </p:nvSpPr>
          <p:spPr bwMode="auto">
            <a:xfrm>
              <a:off x="213451" y="4786322"/>
              <a:ext cx="114383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/>
                <a:t>Before</a:t>
              </a:r>
              <a:endParaRPr lang="he-IL" sz="28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141788" y="3962397"/>
            <a:ext cx="1287462" cy="2430462"/>
            <a:chOff x="4141788" y="3962397"/>
            <a:chExt cx="1287462" cy="2430462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 rot="5400000" flipH="1" flipV="1">
              <a:off x="5143500" y="4319584"/>
              <a:ext cx="571500" cy="0"/>
            </a:xfrm>
            <a:prstGeom prst="straightConnector1">
              <a:avLst/>
            </a:prstGeom>
            <a:ln w="57150">
              <a:prstDash val="sysDot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 bwMode="auto">
            <a:xfrm rot="5400000" flipH="1" flipV="1">
              <a:off x="3820319" y="4283866"/>
              <a:ext cx="644525" cy="1587"/>
            </a:xfrm>
            <a:prstGeom prst="straightConnector1">
              <a:avLst/>
            </a:prstGeom>
            <a:ln w="57150">
              <a:prstDash val="sysDot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 bwMode="auto">
            <a:xfrm rot="5400000" flipH="1" flipV="1">
              <a:off x="5143500" y="6105522"/>
              <a:ext cx="571500" cy="0"/>
            </a:xfrm>
            <a:prstGeom prst="straightConnector1">
              <a:avLst/>
            </a:prstGeom>
            <a:ln w="57150">
              <a:prstDash val="sysDot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 bwMode="auto">
            <a:xfrm rot="5400000" flipH="1" flipV="1">
              <a:off x="3820319" y="6069803"/>
              <a:ext cx="644525" cy="1587"/>
            </a:xfrm>
            <a:prstGeom prst="straightConnector1">
              <a:avLst/>
            </a:prstGeom>
            <a:ln w="57150">
              <a:prstDash val="sysDot"/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3342873" y="3533772"/>
            <a:ext cx="2443566" cy="3000375"/>
            <a:chOff x="3342873" y="3533772"/>
            <a:chExt cx="2443566" cy="3000375"/>
          </a:xfrm>
        </p:grpSpPr>
        <p:cxnSp>
          <p:nvCxnSpPr>
            <p:cNvPr id="38" name="Straight Arrow Connector 37"/>
            <p:cNvCxnSpPr/>
            <p:nvPr/>
          </p:nvCxnSpPr>
          <p:spPr bwMode="auto">
            <a:xfrm rot="5400000" flipH="1" flipV="1">
              <a:off x="2893219" y="4140991"/>
              <a:ext cx="1214437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3357564" y="4605334"/>
              <a:ext cx="2428875" cy="3175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 bwMode="auto">
            <a:xfrm rot="16200000" flipV="1">
              <a:off x="3679031" y="4426741"/>
              <a:ext cx="357187" cy="0"/>
            </a:xfrm>
            <a:prstGeom prst="straightConnector1">
              <a:avLst/>
            </a:prstGeom>
            <a:ln w="57150"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 bwMode="auto">
            <a:xfrm rot="5400000" flipH="1" flipV="1">
              <a:off x="3714750" y="4105272"/>
              <a:ext cx="1000125" cy="0"/>
            </a:xfrm>
            <a:prstGeom prst="straightConnector1">
              <a:avLst/>
            </a:prstGeom>
            <a:ln w="57150">
              <a:solidFill>
                <a:srgbClr val="333399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auto">
            <a:xfrm rot="5400000" flipH="1" flipV="1">
              <a:off x="4856956" y="4391816"/>
              <a:ext cx="428625" cy="1588"/>
            </a:xfrm>
            <a:prstGeom prst="straightConnector1">
              <a:avLst/>
            </a:prstGeom>
            <a:ln w="57150">
              <a:solidFill>
                <a:srgbClr val="333399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 bwMode="auto">
            <a:xfrm rot="5400000" flipH="1" flipV="1">
              <a:off x="5144294" y="4177503"/>
              <a:ext cx="857250" cy="1588"/>
            </a:xfrm>
            <a:prstGeom prst="straightConnector1">
              <a:avLst/>
            </a:prstGeom>
            <a:ln w="57150"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 bwMode="auto">
            <a:xfrm rot="5400000" flipH="1" flipV="1">
              <a:off x="2893219" y="5926928"/>
              <a:ext cx="121443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3357564" y="6391272"/>
              <a:ext cx="2428875" cy="3175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 bwMode="auto">
            <a:xfrm rot="16200000" flipV="1">
              <a:off x="3679031" y="6212678"/>
              <a:ext cx="357188" cy="0"/>
            </a:xfrm>
            <a:prstGeom prst="straightConnector1">
              <a:avLst/>
            </a:prstGeom>
            <a:ln w="57150"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 bwMode="auto">
            <a:xfrm rot="5400000" flipH="1" flipV="1">
              <a:off x="3714750" y="5891210"/>
              <a:ext cx="1000125" cy="0"/>
            </a:xfrm>
            <a:prstGeom prst="straightConnector1">
              <a:avLst/>
            </a:prstGeom>
            <a:ln w="57150">
              <a:solidFill>
                <a:srgbClr val="333399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 bwMode="auto">
            <a:xfrm rot="5400000" flipH="1" flipV="1">
              <a:off x="4856956" y="6177753"/>
              <a:ext cx="428625" cy="1588"/>
            </a:xfrm>
            <a:prstGeom prst="straightConnector1">
              <a:avLst/>
            </a:prstGeom>
            <a:ln w="57150">
              <a:solidFill>
                <a:srgbClr val="333399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 bwMode="auto">
            <a:xfrm rot="5400000" flipH="1" flipV="1">
              <a:off x="5144294" y="5963440"/>
              <a:ext cx="857250" cy="1588"/>
            </a:xfrm>
            <a:prstGeom prst="straightConnector1">
              <a:avLst/>
            </a:prstGeom>
            <a:ln w="57150"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56"/>
            <p:cNvSpPr txBox="1">
              <a:spLocks noChangeArrowheads="1"/>
            </p:cNvSpPr>
            <p:nvPr/>
          </p:nvSpPr>
          <p:spPr bwMode="auto">
            <a:xfrm>
              <a:off x="3342873" y="4786322"/>
              <a:ext cx="115929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/>
                <a:t>During</a:t>
              </a:r>
              <a:endParaRPr lang="he-IL" sz="28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341864" y="3533772"/>
            <a:ext cx="2444950" cy="3000375"/>
            <a:chOff x="6341864" y="3533772"/>
            <a:chExt cx="2444950" cy="3000375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 rot="5400000" flipH="1" flipV="1">
              <a:off x="5893594" y="4140991"/>
              <a:ext cx="1214437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 bwMode="auto">
            <a:xfrm flipV="1">
              <a:off x="6357939" y="4605334"/>
              <a:ext cx="2428875" cy="3175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 bwMode="auto">
            <a:xfrm rot="5400000" flipH="1" flipV="1">
              <a:off x="8143875" y="4319584"/>
              <a:ext cx="571500" cy="0"/>
            </a:xfrm>
            <a:prstGeom prst="straightConnector1">
              <a:avLst/>
            </a:prstGeom>
            <a:ln w="57150"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 bwMode="auto">
            <a:xfrm rot="5400000" flipH="1" flipV="1">
              <a:off x="6823075" y="4284659"/>
              <a:ext cx="642938" cy="1588"/>
            </a:xfrm>
            <a:prstGeom prst="straightConnector1">
              <a:avLst/>
            </a:prstGeom>
            <a:ln w="57150"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 bwMode="auto">
            <a:xfrm rot="5400000" flipH="1" flipV="1">
              <a:off x="5893594" y="5926928"/>
              <a:ext cx="121443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 bwMode="auto">
            <a:xfrm flipV="1">
              <a:off x="6357939" y="6391272"/>
              <a:ext cx="2428875" cy="3175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 bwMode="auto">
            <a:xfrm rot="5400000" flipH="1" flipV="1">
              <a:off x="8143875" y="6105522"/>
              <a:ext cx="571500" cy="0"/>
            </a:xfrm>
            <a:prstGeom prst="straightConnector1">
              <a:avLst/>
            </a:prstGeom>
            <a:ln w="57150">
              <a:solidFill>
                <a:srgbClr val="333399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 bwMode="auto">
            <a:xfrm rot="5400000" flipH="1" flipV="1">
              <a:off x="6823075" y="6070597"/>
              <a:ext cx="642937" cy="1588"/>
            </a:xfrm>
            <a:prstGeom prst="straightConnector1">
              <a:avLst/>
            </a:prstGeom>
            <a:ln w="57150">
              <a:solidFill>
                <a:srgbClr val="333399"/>
              </a:solidFill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57"/>
            <p:cNvSpPr txBox="1">
              <a:spLocks noChangeArrowheads="1"/>
            </p:cNvSpPr>
            <p:nvPr/>
          </p:nvSpPr>
          <p:spPr bwMode="auto">
            <a:xfrm>
              <a:off x="6341864" y="4786322"/>
              <a:ext cx="92140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/>
                <a:t>After</a:t>
              </a:r>
              <a:endParaRPr lang="he-IL" sz="28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42875" y="1428750"/>
            <a:ext cx="8858250" cy="4000500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8" name="Rounded Rectangle 7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But what does the mean </a:t>
            </a:r>
            <a:r>
              <a:rPr lang="en-US" sz="3600" dirty="0" err="1" smtClean="0">
                <a:solidFill>
                  <a:schemeClr val="tx1"/>
                </a:solidFill>
              </a:rPr>
              <a:t>mean</a:t>
            </a:r>
            <a:r>
              <a:rPr lang="en-US" sz="3600" dirty="0" smtClean="0">
                <a:solidFill>
                  <a:schemeClr val="tx1"/>
                </a:solidFill>
              </a:rPr>
              <a:t>?</a:t>
            </a:r>
            <a:endParaRPr lang="he-IL" sz="36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rot="16200000" flipH="1">
            <a:off x="3643313" y="3286125"/>
            <a:ext cx="142875" cy="142875"/>
          </a:xfrm>
          <a:prstGeom prst="line">
            <a:avLst/>
          </a:prstGeom>
          <a:noFill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 rot="10800000" flipH="1">
            <a:off x="3643313" y="3286125"/>
            <a:ext cx="142875" cy="142875"/>
          </a:xfrm>
          <a:prstGeom prst="line">
            <a:avLst/>
          </a:prstGeom>
          <a:noFill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3306763" y="2928938"/>
            <a:ext cx="1492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Sample</a:t>
            </a:r>
            <a:endParaRPr lang="he-IL"/>
          </a:p>
        </p:txBody>
      </p:sp>
      <p:sp>
        <p:nvSpPr>
          <p:cNvPr id="48" name="TextBox 19"/>
          <p:cNvSpPr txBox="1">
            <a:spLocks noChangeArrowheads="1"/>
          </p:cNvSpPr>
          <p:nvPr/>
        </p:nvSpPr>
        <p:spPr bwMode="auto">
          <a:xfrm>
            <a:off x="1165225" y="3381375"/>
            <a:ext cx="966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Mean A</a:t>
            </a:r>
            <a:endParaRPr lang="he-IL">
              <a:solidFill>
                <a:srgbClr val="008000"/>
              </a:solidFill>
            </a:endParaRPr>
          </a:p>
        </p:txBody>
      </p:sp>
      <p:sp>
        <p:nvSpPr>
          <p:cNvPr id="49" name="Oval 17"/>
          <p:cNvSpPr/>
          <p:nvPr/>
        </p:nvSpPr>
        <p:spPr bwMode="auto">
          <a:xfrm>
            <a:off x="2143125" y="3286125"/>
            <a:ext cx="214313" cy="214313"/>
          </a:xfrm>
          <a:prstGeom prst="ellipse">
            <a:avLst/>
          </a:prstGeom>
          <a:noFill/>
          <a:ln w="57150">
            <a:solidFill>
              <a:srgbClr val="008000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51" name="TextBox 20"/>
          <p:cNvSpPr txBox="1">
            <a:spLocks noChangeArrowheads="1"/>
          </p:cNvSpPr>
          <p:nvPr/>
        </p:nvSpPr>
        <p:spPr bwMode="auto">
          <a:xfrm>
            <a:off x="6105525" y="3487738"/>
            <a:ext cx="979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Mean B</a:t>
            </a:r>
            <a:endParaRPr lang="he-IL">
              <a:solidFill>
                <a:srgbClr val="C00000"/>
              </a:solidFill>
            </a:endParaRPr>
          </a:p>
        </p:txBody>
      </p:sp>
      <p:sp>
        <p:nvSpPr>
          <p:cNvPr id="52" name="Oval 18"/>
          <p:cNvSpPr/>
          <p:nvPr/>
        </p:nvSpPr>
        <p:spPr bwMode="auto">
          <a:xfrm>
            <a:off x="5929313" y="3286125"/>
            <a:ext cx="214312" cy="214313"/>
          </a:xfrm>
          <a:prstGeom prst="ellipse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grpSp>
        <p:nvGrpSpPr>
          <p:cNvPr id="2" name="Group 104"/>
          <p:cNvGrpSpPr>
            <a:grpSpLocks/>
          </p:cNvGrpSpPr>
          <p:nvPr/>
        </p:nvGrpSpPr>
        <p:grpSpPr bwMode="auto">
          <a:xfrm>
            <a:off x="3571875" y="2428875"/>
            <a:ext cx="5072063" cy="2214563"/>
            <a:chOff x="3571875" y="2428878"/>
            <a:chExt cx="5072062" cy="2214563"/>
          </a:xfrm>
        </p:grpSpPr>
        <p:cxnSp>
          <p:nvCxnSpPr>
            <p:cNvPr id="96" name="Straight Connector 95"/>
            <p:cNvCxnSpPr/>
            <p:nvPr/>
          </p:nvCxnSpPr>
          <p:spPr bwMode="auto">
            <a:xfrm rot="16200000" flipH="1">
              <a:off x="5715000" y="328612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 rot="10800000" flipH="1">
              <a:off x="5715000" y="328612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 bwMode="auto">
            <a:xfrm rot="16200000" flipH="1">
              <a:off x="4714875" y="357187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 bwMode="auto">
            <a:xfrm rot="10800000" flipH="1">
              <a:off x="4714875" y="357187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 bwMode="auto">
            <a:xfrm rot="16200000" flipH="1">
              <a:off x="4000500" y="2786066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 bwMode="auto">
            <a:xfrm rot="10800000" flipH="1">
              <a:off x="4000500" y="2786066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 bwMode="auto">
            <a:xfrm rot="16200000" flipH="1">
              <a:off x="7572374" y="285750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 bwMode="auto">
            <a:xfrm rot="10800000" flipH="1">
              <a:off x="7572374" y="285750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 bwMode="auto">
            <a:xfrm rot="16200000" flipH="1">
              <a:off x="7500937" y="342900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 bwMode="auto">
            <a:xfrm rot="10800000" flipH="1">
              <a:off x="7500937" y="342900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 bwMode="auto">
            <a:xfrm rot="16200000" flipH="1">
              <a:off x="8501062" y="342900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 bwMode="auto">
            <a:xfrm rot="10800000" flipH="1">
              <a:off x="8501062" y="342900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 bwMode="auto">
            <a:xfrm rot="16200000" flipH="1">
              <a:off x="5429250" y="271462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 bwMode="auto">
            <a:xfrm rot="10800000" flipH="1">
              <a:off x="5429250" y="271462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 bwMode="auto">
            <a:xfrm rot="16200000" flipH="1">
              <a:off x="3571875" y="371475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 bwMode="auto">
            <a:xfrm rot="10800000" flipH="1">
              <a:off x="3571875" y="371475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 bwMode="auto">
            <a:xfrm rot="16200000" flipH="1">
              <a:off x="6572249" y="257175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 bwMode="auto">
            <a:xfrm rot="10800000" flipH="1">
              <a:off x="6572249" y="257175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5857875" y="400050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 bwMode="auto">
            <a:xfrm rot="10800000" flipH="1">
              <a:off x="5857875" y="4000503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 bwMode="auto">
            <a:xfrm rot="16200000" flipH="1">
              <a:off x="5286375" y="4500566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 bwMode="auto">
            <a:xfrm rot="10800000" flipH="1">
              <a:off x="5286375" y="4500566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 bwMode="auto">
            <a:xfrm rot="16200000" flipH="1">
              <a:off x="5786438" y="242887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 bwMode="auto">
            <a:xfrm rot="10800000" flipH="1">
              <a:off x="5786438" y="242887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 bwMode="auto">
            <a:xfrm rot="16200000" flipH="1">
              <a:off x="6857999" y="3071816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 bwMode="auto">
            <a:xfrm rot="10800000" flipH="1">
              <a:off x="6857999" y="3071816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 bwMode="auto">
            <a:xfrm rot="16200000" flipH="1">
              <a:off x="7572374" y="414337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 bwMode="auto">
            <a:xfrm rot="10800000" flipH="1">
              <a:off x="7572374" y="4143378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 bwMode="auto">
            <a:xfrm rot="16200000" flipH="1">
              <a:off x="8215312" y="3071816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 bwMode="auto">
            <a:xfrm rot="10800000" flipH="1">
              <a:off x="8215312" y="3071816"/>
              <a:ext cx="142875" cy="142875"/>
            </a:xfrm>
            <a:prstGeom prst="line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" name="Text Box 2"/>
          <p:cNvSpPr txBox="1">
            <a:spLocks noChangeArrowheads="1"/>
          </p:cNvSpPr>
          <p:nvPr/>
        </p:nvSpPr>
        <p:spPr bwMode="auto">
          <a:xfrm>
            <a:off x="285750" y="4857750"/>
            <a:ext cx="5929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The variance must be taken into account</a:t>
            </a:r>
          </a:p>
        </p:txBody>
      </p:sp>
      <p:sp>
        <p:nvSpPr>
          <p:cNvPr id="100" name="Oval 99"/>
          <p:cNvSpPr/>
          <p:nvPr/>
        </p:nvSpPr>
        <p:spPr bwMode="auto">
          <a:xfrm rot="18627727">
            <a:off x="1990726" y="2965450"/>
            <a:ext cx="500062" cy="769937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101" name="TextBox 139"/>
          <p:cNvSpPr txBox="1">
            <a:spLocks noChangeArrowheads="1"/>
          </p:cNvSpPr>
          <p:nvPr/>
        </p:nvSpPr>
        <p:spPr bwMode="auto">
          <a:xfrm>
            <a:off x="1571625" y="2714625"/>
            <a:ext cx="1365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Gaussian A</a:t>
            </a:r>
            <a:endParaRPr lang="he-IL">
              <a:solidFill>
                <a:srgbClr val="008000"/>
              </a:solidFill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3500438" y="2357438"/>
            <a:ext cx="5143500" cy="23574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104" name="TextBox 140"/>
          <p:cNvSpPr txBox="1">
            <a:spLocks noChangeArrowheads="1"/>
          </p:cNvSpPr>
          <p:nvPr/>
        </p:nvSpPr>
        <p:spPr bwMode="auto">
          <a:xfrm>
            <a:off x="5265738" y="2000250"/>
            <a:ext cx="1377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Gaussian B</a:t>
            </a:r>
            <a:endParaRPr lang="he-IL">
              <a:solidFill>
                <a:srgbClr val="C00000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AE5E0A4D-B7DC-49D7-B29B-EB1AE9D12CE5}" type="slidenum">
              <a:rPr lang="en-US" sz="2400"/>
              <a:pPr algn="ctr" rtl="1">
                <a:defRPr/>
              </a:pPr>
              <a:t>11</a:t>
            </a:fld>
            <a:endParaRPr lang="en-US" sz="2400" dirty="0"/>
          </a:p>
        </p:txBody>
      </p:sp>
      <p:grpSp>
        <p:nvGrpSpPr>
          <p:cNvPr id="3" name="Group 105"/>
          <p:cNvGrpSpPr>
            <a:grpSpLocks/>
          </p:cNvGrpSpPr>
          <p:nvPr/>
        </p:nvGrpSpPr>
        <p:grpSpPr bwMode="auto">
          <a:xfrm>
            <a:off x="1857375" y="3143250"/>
            <a:ext cx="642938" cy="500063"/>
            <a:chOff x="1857375" y="3143253"/>
            <a:chExt cx="642938" cy="500063"/>
          </a:xfrm>
        </p:grpSpPr>
        <p:cxnSp>
          <p:nvCxnSpPr>
            <p:cNvPr id="45" name="Straight Connector 44"/>
            <p:cNvCxnSpPr/>
            <p:nvPr/>
          </p:nvCxnSpPr>
          <p:spPr bwMode="auto">
            <a:xfrm rot="16200000" flipH="1">
              <a:off x="2143125" y="3357566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 bwMode="auto">
            <a:xfrm rot="10800000" flipH="1">
              <a:off x="2143125" y="3357566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 bwMode="auto">
            <a:xfrm rot="16200000" flipH="1">
              <a:off x="2071688" y="3357566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 bwMode="auto">
            <a:xfrm rot="10800000" flipH="1">
              <a:off x="2071688" y="3357566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 bwMode="auto">
            <a:xfrm rot="16200000" flipH="1">
              <a:off x="2143125" y="3357566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 rot="10800000" flipH="1">
              <a:off x="2143125" y="3357566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 bwMode="auto">
            <a:xfrm rot="16200000" flipH="1">
              <a:off x="2214563" y="3357566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 bwMode="auto">
            <a:xfrm rot="10800000" flipH="1">
              <a:off x="2214563" y="3357566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 bwMode="auto">
            <a:xfrm rot="16200000" flipH="1">
              <a:off x="2214563" y="3500441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 rot="10800000" flipH="1">
              <a:off x="2214563" y="3500441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 bwMode="auto">
            <a:xfrm rot="16200000" flipH="1">
              <a:off x="2286000" y="3143253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 rot="10800000" flipH="1">
              <a:off x="2286000" y="3143253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 rot="16200000" flipH="1">
              <a:off x="1857375" y="3143253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 rot="10800000" flipH="1">
              <a:off x="1857375" y="3143253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 rot="16200000" flipH="1">
              <a:off x="2214563" y="3286128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 rot="10800000" flipH="1">
              <a:off x="2214563" y="3286128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 rot="16200000" flipH="1">
              <a:off x="2357438" y="3429003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0800000" flipH="1">
              <a:off x="2357438" y="3429003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 bwMode="auto">
            <a:xfrm rot="16200000" flipH="1">
              <a:off x="2071688" y="3214691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 rot="10800000" flipH="1">
              <a:off x="2071688" y="3214691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auto">
            <a:xfrm rot="16200000" flipH="1">
              <a:off x="2143125" y="3143253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 rot="10800000" flipH="1">
              <a:off x="2143125" y="3143253"/>
              <a:ext cx="142875" cy="142875"/>
            </a:xfrm>
            <a:prstGeom prst="line">
              <a:avLst/>
            </a:prstGeom>
            <a:no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48" grpId="0"/>
      <p:bldP spid="49" grpId="0" animBg="1"/>
      <p:bldP spid="51" grpId="0"/>
      <p:bldP spid="52" grpId="0" animBg="1"/>
      <p:bldP spid="98" grpId="0"/>
      <p:bldP spid="100" grpId="0" animBg="1"/>
      <p:bldP spid="101" grpId="0"/>
      <p:bldP spid="103" grpId="0" animBg="1"/>
      <p:bldP spid="10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The Algorithm – GM/EM example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42875" y="1285875"/>
            <a:ext cx="8858250" cy="5143500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 dirty="0"/>
          </a:p>
        </p:txBody>
      </p:sp>
      <p:sp>
        <p:nvSpPr>
          <p:cNvPr id="17" name="Oval 16"/>
          <p:cNvSpPr/>
          <p:nvPr/>
        </p:nvSpPr>
        <p:spPr>
          <a:xfrm>
            <a:off x="2500313" y="1857375"/>
            <a:ext cx="642937" cy="642938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sz="3600" dirty="0">
                <a:solidFill>
                  <a:srgbClr val="0070C0"/>
                </a:solidFill>
              </a:rPr>
              <a:t>a</a:t>
            </a:r>
            <a:endParaRPr lang="he-IL" sz="3600" dirty="0">
              <a:solidFill>
                <a:srgbClr val="0070C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00313" y="4429125"/>
            <a:ext cx="642937" cy="642938"/>
          </a:xfrm>
          <a:prstGeom prst="ellipse">
            <a:avLst/>
          </a:prstGeom>
          <a:ln>
            <a:solidFill>
              <a:srgbClr val="EA6A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sz="3600" dirty="0">
                <a:solidFill>
                  <a:srgbClr val="EA6A00"/>
                </a:solidFill>
              </a:rPr>
              <a:t>b</a:t>
            </a:r>
            <a:endParaRPr lang="he-IL" sz="3600" dirty="0">
              <a:solidFill>
                <a:srgbClr val="EA6A00"/>
              </a:solidFill>
            </a:endParaRPr>
          </a:p>
        </p:txBody>
      </p:sp>
      <p:cxnSp>
        <p:nvCxnSpPr>
          <p:cNvPr id="19" name="Straight Arrow Connector 18"/>
          <p:cNvCxnSpPr>
            <a:stCxn id="17" idx="4"/>
            <a:endCxn id="18" idx="0"/>
          </p:cNvCxnSpPr>
          <p:nvPr/>
        </p:nvCxnSpPr>
        <p:spPr>
          <a:xfrm rot="16200000" flipH="1">
            <a:off x="1856582" y="3464719"/>
            <a:ext cx="1928812" cy="0"/>
          </a:xfrm>
          <a:prstGeom prst="straightConnector1">
            <a:avLst/>
          </a:prstGeom>
          <a:ln w="28575">
            <a:headEnd type="arrow" w="lg" len="lg"/>
            <a:tailEnd type="arrow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430838" y="4141788"/>
            <a:ext cx="1355725" cy="1587"/>
          </a:xfrm>
          <a:prstGeom prst="straightConnector1">
            <a:avLst/>
          </a:prstGeom>
          <a:ln w="28575">
            <a:solidFill>
              <a:srgbClr val="EA6A00"/>
            </a:solidFill>
            <a:headEnd type="none" w="med" len="med"/>
            <a:tailEnd type="arrow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5429250" y="3498850"/>
            <a:ext cx="1355725" cy="1588"/>
          </a:xfrm>
          <a:prstGeom prst="straightConnector1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286380" y="3548063"/>
            <a:ext cx="3643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/>
              <a:t>Merge (EM)</a:t>
            </a:r>
            <a:endParaRPr lang="en-US" sz="2800" dirty="0"/>
          </a:p>
        </p:txBody>
      </p:sp>
      <p:sp>
        <p:nvSpPr>
          <p:cNvPr id="20" name="Rounded Rectangle 19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FEA3448A-AAC8-400B-ABA7-CBBF1ED4C0E1}" type="slidenum">
              <a:rPr lang="en-US" sz="2400"/>
              <a:pPr algn="ctr" rtl="1">
                <a:defRPr/>
              </a:pPr>
              <a:t>12</a:t>
            </a:fld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25" y="142875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25" y="4214813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142875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5" y="4214813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88" y="4214813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88" y="4214813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88" y="142875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88" y="142875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The Generic Algorithm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13</a:t>
            </a:fld>
            <a:endParaRPr lang="en-US" sz="2400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214282" y="3214686"/>
            <a:ext cx="8786812" cy="1500198"/>
          </a:xfrm>
          <a:prstGeom prst="roundRect">
            <a:avLst>
              <a:gd name="adj" fmla="val 1351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Summaries and merges respect axioms (see paper)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Connected topology, weakly fair gossip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Quantization – no infinitesimal weight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14313" y="1428736"/>
            <a:ext cx="8786812" cy="1500198"/>
          </a:xfrm>
          <a:prstGeom prst="roundRect">
            <a:avLst>
              <a:gd name="adj" fmla="val 1351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Classification is a weighted set of </a:t>
            </a:r>
            <a:r>
              <a:rPr lang="en-US" sz="2800" u="sng" dirty="0" smtClean="0">
                <a:solidFill>
                  <a:schemeClr val="tx1"/>
                </a:solidFill>
              </a:rPr>
              <a:t>summaries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Asynchronous, any topology, </a:t>
            </a:r>
            <a:r>
              <a:rPr lang="en-US" sz="2800" u="sng" dirty="0" smtClean="0">
                <a:solidFill>
                  <a:schemeClr val="tx1"/>
                </a:solidFill>
              </a:rPr>
              <a:t>any gossip variant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Merge rule – </a:t>
            </a:r>
            <a:r>
              <a:rPr lang="en-US" sz="2800" u="sng" dirty="0" smtClean="0">
                <a:solidFill>
                  <a:schemeClr val="tx1"/>
                </a:solidFill>
              </a:rPr>
              <a:t>application dependent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Convergence?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14</a:t>
            </a:fld>
            <a:endParaRPr lang="en-US" sz="24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857224" y="1500174"/>
            <a:ext cx="7429552" cy="2214578"/>
          </a:xfrm>
          <a:prstGeom prst="roundRect">
            <a:avLst>
              <a:gd name="adj" fmla="val 1351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defRPr/>
            </a:pPr>
            <a:r>
              <a:rPr lang="en-US" sz="2800" u="sng" dirty="0" smtClean="0">
                <a:solidFill>
                  <a:schemeClr val="tx1"/>
                </a:solidFill>
              </a:rPr>
              <a:t>Challenge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Non-deterministic distributed algorithm</a:t>
            </a:r>
            <a:endParaRPr lang="en-US" sz="2800" u="sng" dirty="0" smtClean="0">
              <a:solidFill>
                <a:schemeClr val="tx1"/>
              </a:solidFill>
            </a:endParaRP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Asynchronous gossip among arbitrary pairs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Application-defined merges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Different nodes can have different rules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857224" y="3929066"/>
            <a:ext cx="7429552" cy="2286016"/>
          </a:xfrm>
          <a:prstGeom prst="roundRect">
            <a:avLst>
              <a:gd name="adj" fmla="val 1351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defRPr/>
            </a:pPr>
            <a:r>
              <a:rPr lang="en-US" sz="2800" u="sng" dirty="0" smtClean="0">
                <a:solidFill>
                  <a:schemeClr val="tx1"/>
                </a:solidFill>
              </a:rPr>
              <a:t>Proof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In </a:t>
            </a:r>
            <a:r>
              <a:rPr lang="en-US" sz="2800" dirty="0" err="1" smtClean="0">
                <a:solidFill>
                  <a:schemeClr val="tx1"/>
                </a:solidFill>
              </a:rPr>
              <a:t>R</a:t>
            </a:r>
            <a:r>
              <a:rPr lang="en-US" sz="2800" baseline="30000" dirty="0" err="1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space</a:t>
            </a: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Some </a:t>
            </a:r>
            <a:r>
              <a:rPr lang="en-US" sz="2800" dirty="0" err="1" smtClean="0">
                <a:solidFill>
                  <a:schemeClr val="tx1"/>
                </a:solidFill>
              </a:rPr>
              <a:t>trigo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Some calculus </a:t>
            </a: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Some distributed systems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Summary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2875" y="1142984"/>
            <a:ext cx="8858250" cy="4357718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Distributed classification algorithm for sensor networks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80"/>
                </a:solidFill>
              </a:rPr>
              <a:t>Generic</a:t>
            </a:r>
          </a:p>
          <a:p>
            <a:pPr marL="1371600" lvl="2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40"/>
                </a:solidFill>
              </a:rPr>
              <a:t>Summary representation </a:t>
            </a:r>
          </a:p>
          <a:p>
            <a:pPr marL="1371600" lvl="2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40"/>
                </a:solidFill>
              </a:rPr>
              <a:t>Classification strategy </a:t>
            </a:r>
          </a:p>
          <a:p>
            <a:pPr marL="1371600" lvl="2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40"/>
                </a:solidFill>
              </a:rPr>
              <a:t>Asynchronous and any connected topology 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80"/>
                </a:solidFill>
              </a:rPr>
              <a:t>Implementations </a:t>
            </a:r>
          </a:p>
          <a:p>
            <a:pPr marL="1371600" lvl="2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80"/>
                </a:solidFill>
              </a:rPr>
              <a:t>K-means</a:t>
            </a:r>
          </a:p>
          <a:p>
            <a:pPr marL="1371600" lvl="2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80"/>
                </a:solidFill>
              </a:rPr>
              <a:t>Gaussian mixture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Convergence proof – for the generic algorithm: </a:t>
            </a: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	All nodes reach a classification of the sampled values.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15</a:t>
            </a:fld>
            <a:endParaRPr lang="en-US" sz="2400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142875" y="5857898"/>
            <a:ext cx="8858250" cy="857250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r>
              <a:rPr lang="en-US" sz="2800" dirty="0" err="1">
                <a:solidFill>
                  <a:schemeClr val="tx1"/>
                </a:solidFill>
              </a:rPr>
              <a:t>Ittay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Eyal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Idit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Keidar</a:t>
            </a:r>
            <a:r>
              <a:rPr lang="en-US" sz="2800" dirty="0">
                <a:solidFill>
                  <a:schemeClr val="tx1"/>
                </a:solidFill>
              </a:rPr>
              <a:t>, Raphael Rom. </a:t>
            </a:r>
            <a:r>
              <a:rPr lang="en-US" sz="2800" i="1" dirty="0">
                <a:solidFill>
                  <a:srgbClr val="008000"/>
                </a:solidFill>
              </a:rPr>
              <a:t>Distributed Data Classification in Sensor Networks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PoDC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2010.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Convergence Proof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2875" y="1357298"/>
            <a:ext cx="8858250" cy="4500594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System-wide collection pool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Collection genealogy: 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Collections are the descendants of the collections they were formed by. 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Samples’ mass is mixed on every merge, and split on every split operation.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Mixture space: 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 dimension for every sample. 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Each collection is a vector.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Vectors (i.e. collections) are eventually be partitioned.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16</a:t>
            </a:fld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It works where it matters</a:t>
            </a:r>
            <a:endParaRPr lang="he-IL" sz="3600" dirty="0">
              <a:solidFill>
                <a:schemeClr val="tx1"/>
              </a:solidFill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42875" y="2928938"/>
            <a:ext cx="8858250" cy="1785937"/>
            <a:chOff x="142875" y="2928946"/>
            <a:chExt cx="8858250" cy="1785938"/>
          </a:xfrm>
        </p:grpSpPr>
        <p:sp>
          <p:nvSpPr>
            <p:cNvPr id="7" name="Rounded Rectangle 6"/>
            <p:cNvSpPr/>
            <p:nvPr/>
          </p:nvSpPr>
          <p:spPr>
            <a:xfrm>
              <a:off x="142875" y="2928946"/>
              <a:ext cx="8858250" cy="1785938"/>
            </a:xfrm>
            <a:prstGeom prst="roundRect">
              <a:avLst>
                <a:gd name="adj" fmla="val 677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 dirty="0"/>
            </a:p>
          </p:txBody>
        </p:sp>
        <p:pic>
          <p:nvPicPr>
            <p:cNvPr id="42019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158" y="2994683"/>
              <a:ext cx="1571636" cy="1634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20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57554" y="3582524"/>
              <a:ext cx="571504" cy="632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000125" y="3786188"/>
            <a:ext cx="142875" cy="142875"/>
            <a:chOff x="4143372" y="1643050"/>
            <a:chExt cx="500066" cy="500066"/>
          </a:xfrm>
        </p:grpSpPr>
        <p:cxnSp>
          <p:nvCxnSpPr>
            <p:cNvPr id="16" name="Straight Connector 15"/>
            <p:cNvCxnSpPr/>
            <p:nvPr/>
          </p:nvCxnSpPr>
          <p:spPr>
            <a:xfrm rot="162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571875" y="3786188"/>
            <a:ext cx="142875" cy="142875"/>
            <a:chOff x="4143372" y="1643050"/>
            <a:chExt cx="500066" cy="500066"/>
          </a:xfrm>
        </p:grpSpPr>
        <p:cxnSp>
          <p:nvCxnSpPr>
            <p:cNvPr id="29" name="Straight Connector 28"/>
            <p:cNvCxnSpPr/>
            <p:nvPr/>
          </p:nvCxnSpPr>
          <p:spPr>
            <a:xfrm rot="162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42875" y="1000125"/>
            <a:ext cx="8858250" cy="1785938"/>
            <a:chOff x="142875" y="1000121"/>
            <a:chExt cx="8858250" cy="1785937"/>
          </a:xfrm>
        </p:grpSpPr>
        <p:sp>
          <p:nvSpPr>
            <p:cNvPr id="31" name="Rounded Rectangle 30"/>
            <p:cNvSpPr/>
            <p:nvPr/>
          </p:nvSpPr>
          <p:spPr>
            <a:xfrm>
              <a:off x="142875" y="1000121"/>
              <a:ext cx="8858250" cy="1785937"/>
            </a:xfrm>
            <a:prstGeom prst="roundRect">
              <a:avLst>
                <a:gd name="adj" fmla="val 677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pic>
          <p:nvPicPr>
            <p:cNvPr id="42012" name="Picture 3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158" y="1071557"/>
              <a:ext cx="1580346" cy="1643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13" name="Picture 3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00166" y="1633782"/>
              <a:ext cx="589494" cy="652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1214438" y="1857375"/>
            <a:ext cx="142875" cy="142875"/>
            <a:chOff x="4143372" y="1643050"/>
            <a:chExt cx="500066" cy="500066"/>
          </a:xfrm>
        </p:grpSpPr>
        <p:cxnSp>
          <p:nvCxnSpPr>
            <p:cNvPr id="35" name="Straight Connector 34"/>
            <p:cNvCxnSpPr/>
            <p:nvPr/>
          </p:nvCxnSpPr>
          <p:spPr>
            <a:xfrm rot="162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142875" y="4857750"/>
            <a:ext cx="8858250" cy="1785938"/>
            <a:chOff x="142875" y="4857750"/>
            <a:chExt cx="8858250" cy="1785938"/>
          </a:xfrm>
        </p:grpSpPr>
        <p:sp>
          <p:nvSpPr>
            <p:cNvPr id="40" name="Rounded Rectangle 39"/>
            <p:cNvSpPr/>
            <p:nvPr/>
          </p:nvSpPr>
          <p:spPr>
            <a:xfrm>
              <a:off x="142875" y="4857750"/>
              <a:ext cx="8858250" cy="1785938"/>
            </a:xfrm>
            <a:prstGeom prst="roundRect">
              <a:avLst>
                <a:gd name="adj" fmla="val 677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pic>
          <p:nvPicPr>
            <p:cNvPr id="42007" name="Picture 40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158" y="4929198"/>
              <a:ext cx="1566144" cy="1628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08" name="Picture 4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205721" y="5500702"/>
              <a:ext cx="581121" cy="642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1000125" y="5715000"/>
            <a:ext cx="142875" cy="142875"/>
            <a:chOff x="4143372" y="1643050"/>
            <a:chExt cx="500066" cy="500066"/>
          </a:xfrm>
        </p:grpSpPr>
        <p:cxnSp>
          <p:nvCxnSpPr>
            <p:cNvPr id="44" name="Straight Connector 43"/>
            <p:cNvCxnSpPr/>
            <p:nvPr/>
          </p:nvCxnSpPr>
          <p:spPr>
            <a:xfrm rot="162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8410575" y="5715000"/>
            <a:ext cx="142875" cy="142875"/>
            <a:chOff x="4143372" y="1643050"/>
            <a:chExt cx="500066" cy="500066"/>
          </a:xfrm>
        </p:grpSpPr>
        <p:cxnSp>
          <p:nvCxnSpPr>
            <p:cNvPr id="47" name="Straight Connector 46"/>
            <p:cNvCxnSpPr/>
            <p:nvPr/>
          </p:nvCxnSpPr>
          <p:spPr>
            <a:xfrm rot="162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08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Oval 48"/>
          <p:cNvSpPr/>
          <p:nvPr/>
        </p:nvSpPr>
        <p:spPr>
          <a:xfrm>
            <a:off x="1643063" y="3754438"/>
            <a:ext cx="214312" cy="21431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50" name="Oval 49"/>
          <p:cNvSpPr/>
          <p:nvPr/>
        </p:nvSpPr>
        <p:spPr>
          <a:xfrm>
            <a:off x="1181100" y="1825625"/>
            <a:ext cx="214313" cy="21431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51" name="Oval 50"/>
          <p:cNvSpPr/>
          <p:nvPr/>
        </p:nvSpPr>
        <p:spPr>
          <a:xfrm>
            <a:off x="2643188" y="5683250"/>
            <a:ext cx="214312" cy="21431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643438" y="1643063"/>
            <a:ext cx="2786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/>
              <a:t>Not Interesting</a:t>
            </a:r>
            <a:endParaRPr lang="he-IL" sz="240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643438" y="5467350"/>
            <a:ext cx="2786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/>
              <a:t>Easy</a:t>
            </a:r>
            <a:endParaRPr lang="he-IL" sz="2400"/>
          </a:p>
        </p:txBody>
      </p:sp>
      <p:sp>
        <p:nvSpPr>
          <p:cNvPr id="37" name="Rounded Rectangle 36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95897FC9-B7E5-4DB6-B5C8-616ED8B6EE6A}" type="slidenum">
              <a:rPr lang="en-US" sz="2400"/>
              <a:pPr algn="ctr" rtl="1">
                <a:defRPr/>
              </a:pPr>
              <a:t>17</a:t>
            </a:fld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3" grpId="0"/>
      <p:bldP spid="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It works where it matters</a:t>
            </a:r>
            <a:endParaRPr lang="he-IL" sz="3600" dirty="0">
              <a:solidFill>
                <a:schemeClr val="tx1"/>
              </a:solidFill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142875" y="4857750"/>
            <a:ext cx="8858250" cy="1785938"/>
            <a:chOff x="142875" y="4857750"/>
            <a:chExt cx="8858250" cy="1785938"/>
          </a:xfrm>
        </p:grpSpPr>
        <p:sp>
          <p:nvSpPr>
            <p:cNvPr id="39" name="Rounded Rectangle 38"/>
            <p:cNvSpPr/>
            <p:nvPr/>
          </p:nvSpPr>
          <p:spPr>
            <a:xfrm>
              <a:off x="142875" y="4857750"/>
              <a:ext cx="8858250" cy="1785938"/>
            </a:xfrm>
            <a:prstGeom prst="roundRect">
              <a:avLst>
                <a:gd name="adj" fmla="val 677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pic>
          <p:nvPicPr>
            <p:cNvPr id="1051" name="Picture 4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198841" y="5495972"/>
              <a:ext cx="585394" cy="64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0" name="Picture 4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4929188"/>
            <a:ext cx="1566862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1000125" y="5715000"/>
            <a:ext cx="142875" cy="142875"/>
            <a:chOff x="4143372" y="1643050"/>
            <a:chExt cx="500066" cy="500066"/>
          </a:xfrm>
        </p:grpSpPr>
        <p:cxnSp>
          <p:nvCxnSpPr>
            <p:cNvPr id="55" name="Straight Connector 54"/>
            <p:cNvCxnSpPr/>
            <p:nvPr/>
          </p:nvCxnSpPr>
          <p:spPr>
            <a:xfrm rot="162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33CC33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8" name="Straight Arrow Connector 67"/>
          <p:cNvCxnSpPr/>
          <p:nvPr/>
        </p:nvCxnSpPr>
        <p:spPr>
          <a:xfrm flipV="1">
            <a:off x="1071563" y="6300788"/>
            <a:ext cx="7358062" cy="57150"/>
          </a:xfrm>
          <a:prstGeom prst="straightConnector1">
            <a:avLst/>
          </a:prstGeom>
          <a:ln>
            <a:headEnd type="arrow" w="lg" len="lg"/>
            <a:tailEnd type="arrow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8410575" y="5715000"/>
            <a:ext cx="142875" cy="142875"/>
            <a:chOff x="4143372" y="1643050"/>
            <a:chExt cx="500066" cy="500066"/>
          </a:xfrm>
        </p:grpSpPr>
        <p:cxnSp>
          <p:nvCxnSpPr>
            <p:cNvPr id="71" name="Straight Connector 70"/>
            <p:cNvCxnSpPr/>
            <p:nvPr/>
          </p:nvCxnSpPr>
          <p:spPr>
            <a:xfrm rot="162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0800000" flipH="1">
              <a:off x="4143372" y="1643050"/>
              <a:ext cx="500066" cy="50006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4" name="Straight Arrow Connector 73"/>
          <p:cNvCxnSpPr/>
          <p:nvPr/>
        </p:nvCxnSpPr>
        <p:spPr>
          <a:xfrm flipV="1">
            <a:off x="1071563" y="5000625"/>
            <a:ext cx="1714500" cy="12700"/>
          </a:xfrm>
          <a:prstGeom prst="straightConnector1">
            <a:avLst/>
          </a:prstGeom>
          <a:ln>
            <a:headEnd type="arrow" w="lg" len="lg"/>
            <a:tailEnd type="arrow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495800" y="5929313"/>
          <a:ext cx="330200" cy="357187"/>
        </p:xfrm>
        <a:graphic>
          <a:graphicData uri="http://schemas.openxmlformats.org/presentationml/2006/ole">
            <p:oleObj spid="_x0000_s1026" name="Equation" r:id="rId6" imgW="152280" imgH="164880" progId="Equation.DSMT4">
              <p:embed/>
            </p:oleObj>
          </a:graphicData>
        </a:graphic>
      </p:graphicFrame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1357313" y="4972050"/>
            <a:ext cx="1052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Error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928813" y="785813"/>
            <a:ext cx="5500687" cy="4000500"/>
            <a:chOff x="1928813" y="785794"/>
            <a:chExt cx="5500687" cy="4000525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1928813" y="928670"/>
              <a:ext cx="5500687" cy="3857649"/>
            </a:xfrm>
            <a:prstGeom prst="roundRect">
              <a:avLst>
                <a:gd name="adj" fmla="val 677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pic>
          <p:nvPicPr>
            <p:cNvPr id="1042" name="Picture 27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143108" y="785794"/>
              <a:ext cx="5121275" cy="3840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3" name="Text Box 4"/>
            <p:cNvSpPr txBox="1">
              <a:spLocks noChangeArrowheads="1"/>
            </p:cNvSpPr>
            <p:nvPr/>
          </p:nvSpPr>
          <p:spPr bwMode="auto">
            <a:xfrm rot="-5400000">
              <a:off x="1674004" y="2655087"/>
              <a:ext cx="105251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/>
                <a:t>Error</a:t>
              </a:r>
            </a:p>
          </p:txBody>
        </p:sp>
        <p:graphicFrame>
          <p:nvGraphicFramePr>
            <p:cNvPr id="2" name="Object 24"/>
            <p:cNvGraphicFramePr>
              <a:graphicFrameLocks noChangeAspect="1"/>
            </p:cNvGraphicFramePr>
            <p:nvPr/>
          </p:nvGraphicFramePr>
          <p:xfrm>
            <a:off x="4572000" y="4429132"/>
            <a:ext cx="330200" cy="357187"/>
          </p:xfrm>
          <a:graphic>
            <a:graphicData uri="http://schemas.openxmlformats.org/presentationml/2006/ole">
              <p:oleObj spid="_x0000_s1027" name="Equation" r:id="rId8" imgW="152280" imgH="164880" progId="Equation.DSMT4">
                <p:embed/>
              </p:oleObj>
            </a:graphicData>
          </a:graphic>
        </p:graphicFrame>
        <p:sp>
          <p:nvSpPr>
            <p:cNvPr id="1044" name="Text Box 4"/>
            <p:cNvSpPr txBox="1">
              <a:spLocks noChangeArrowheads="1"/>
            </p:cNvSpPr>
            <p:nvPr/>
          </p:nvSpPr>
          <p:spPr bwMode="auto">
            <a:xfrm rot="-2103748">
              <a:off x="3462681" y="2248938"/>
              <a:ext cx="30930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solidFill>
                    <a:srgbClr val="0070C0"/>
                  </a:solidFill>
                </a:rPr>
                <a:t>No outlier detection</a:t>
              </a:r>
            </a:p>
          </p:txBody>
        </p:sp>
        <p:sp>
          <p:nvSpPr>
            <p:cNvPr id="1045" name="Text Box 4"/>
            <p:cNvSpPr txBox="1">
              <a:spLocks noChangeArrowheads="1"/>
            </p:cNvSpPr>
            <p:nvPr/>
          </p:nvSpPr>
          <p:spPr bwMode="auto">
            <a:xfrm>
              <a:off x="3714744" y="3643314"/>
              <a:ext cx="32861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solidFill>
                    <a:srgbClr val="008000"/>
                  </a:solidFill>
                </a:rPr>
                <a:t>With outlier detection</a:t>
              </a:r>
            </a:p>
          </p:txBody>
        </p:sp>
      </p:grpSp>
      <p:sp>
        <p:nvSpPr>
          <p:cNvPr id="36" name="Oval 35"/>
          <p:cNvSpPr/>
          <p:nvPr/>
        </p:nvSpPr>
        <p:spPr>
          <a:xfrm>
            <a:off x="2643188" y="5683250"/>
            <a:ext cx="214312" cy="21431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he-IL"/>
          </a:p>
        </p:txBody>
      </p:sp>
      <p:sp>
        <p:nvSpPr>
          <p:cNvPr id="27" name="Rounded Rectangle 26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18</a:t>
            </a:fld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Sensor Networks Today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2875" y="1643050"/>
            <a:ext cx="8858250" cy="4643470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Temperature, humidity, seismic activity etc.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Data collection and analysis is easy – small (10s of motes) networks. </a:t>
            </a:r>
          </a:p>
        </p:txBody>
      </p:sp>
      <p:pic>
        <p:nvPicPr>
          <p:cNvPr id="4" name="Picture 3" descr="arduino mo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3214686"/>
            <a:ext cx="1785918" cy="1299877"/>
          </a:xfrm>
          <a:prstGeom prst="rect">
            <a:avLst/>
          </a:prstGeom>
        </p:spPr>
      </p:pic>
      <p:pic>
        <p:nvPicPr>
          <p:cNvPr id="5" name="Picture 4" descr="crossbow logo.jpg"/>
          <p:cNvPicPr>
            <a:picLocks noChangeAspect="1"/>
          </p:cNvPicPr>
          <p:nvPr/>
        </p:nvPicPr>
        <p:blipFill>
          <a:blip r:embed="rId4"/>
          <a:srcRect r="62686"/>
          <a:stretch>
            <a:fillRect/>
          </a:stretch>
        </p:blipFill>
        <p:spPr>
          <a:xfrm>
            <a:off x="642910" y="3571876"/>
            <a:ext cx="1714512" cy="670560"/>
          </a:xfrm>
          <a:prstGeom prst="rect">
            <a:avLst/>
          </a:prstGeom>
        </p:spPr>
      </p:pic>
      <p:pic>
        <p:nvPicPr>
          <p:cNvPr id="6" name="Picture 5" descr="enocean logo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6380" y="3071810"/>
            <a:ext cx="1386840" cy="967740"/>
          </a:xfrm>
          <a:prstGeom prst="rect">
            <a:avLst/>
          </a:prstGeom>
        </p:spPr>
      </p:pic>
      <p:pic>
        <p:nvPicPr>
          <p:cNvPr id="7" name="Picture 6" descr="zigbee logo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1670" y="5357826"/>
            <a:ext cx="2125980" cy="655320"/>
          </a:xfrm>
          <a:prstGeom prst="rect">
            <a:avLst/>
          </a:prstGeom>
        </p:spPr>
      </p:pic>
      <p:pic>
        <p:nvPicPr>
          <p:cNvPr id="8" name="Picture 7" descr="moterunner logo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1868" y="4786322"/>
            <a:ext cx="2102581" cy="592508"/>
          </a:xfrm>
          <a:prstGeom prst="rect">
            <a:avLst/>
          </a:prstGeom>
        </p:spPr>
      </p:pic>
      <p:pic>
        <p:nvPicPr>
          <p:cNvPr id="10" name="Picture 9" descr="mica2 Mot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1472" y="4357694"/>
            <a:ext cx="1500198" cy="1021019"/>
          </a:xfrm>
          <a:prstGeom prst="rect">
            <a:avLst/>
          </a:prstGeom>
        </p:spPr>
      </p:pic>
      <p:pic>
        <p:nvPicPr>
          <p:cNvPr id="11" name="Picture 10" descr="dust mote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1992" y="4237258"/>
            <a:ext cx="1297811" cy="2049460"/>
          </a:xfrm>
          <a:prstGeom prst="rect">
            <a:avLst/>
          </a:prstGeom>
        </p:spPr>
      </p:pic>
      <p:pic>
        <p:nvPicPr>
          <p:cNvPr id="9" name="Picture 2" descr="D:\ittay\mergeClusters\papers\outlierDetection - SYSTOR poster\coinSenso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15206" y="2786058"/>
            <a:ext cx="1457325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2</a:t>
            </a:fld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Sensor Networks Tomorrow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2875" y="1785926"/>
            <a:ext cx="8858250" cy="2286016"/>
          </a:xfrm>
          <a:prstGeom prst="roundRect">
            <a:avLst>
              <a:gd name="adj" fmla="val 1463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ctr" rtl="0">
              <a:defRPr/>
            </a:pPr>
            <a:r>
              <a:rPr lang="en-US" sz="5400" dirty="0" smtClean="0">
                <a:solidFill>
                  <a:schemeClr val="tx1"/>
                </a:solidFill>
              </a:rPr>
              <a:t>Scale out</a:t>
            </a:r>
            <a:endParaRPr lang="en-US" sz="4400" dirty="0" smtClean="0">
              <a:solidFill>
                <a:schemeClr val="tx1"/>
              </a:solidFill>
            </a:endParaRP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Thousands of lightweight sensors (e.g. fire detection)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Lots of data to be analyzed (too much for motes)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Centralized solution is not feasible.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3</a:t>
            </a:fld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142844" y="4357694"/>
            <a:ext cx="8858250" cy="1428760"/>
          </a:xfrm>
          <a:prstGeom prst="roundRect">
            <a:avLst>
              <a:gd name="adj" fmla="val 1463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ctr" rtl="0"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And also: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Wide area, limited battery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non-trivial topology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Failures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The Goal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2875" y="1928802"/>
            <a:ext cx="8858250" cy="3000396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Model: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A large number of sensors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Connected topology</a:t>
            </a: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Problem: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Each sensor takes a sample 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All learn the same classification of all sampled data 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4</a:t>
            </a:fld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ounded Rectangle 114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Classification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2875" y="1071546"/>
            <a:ext cx="8858250" cy="1785950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algn="l" rtl="0">
              <a:defRPr/>
            </a:pPr>
            <a:endParaRPr lang="en-US" sz="2400" u="sng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57200" indent="-457200" algn="l" rtl="0">
              <a:defRPr/>
            </a:pPr>
            <a:r>
              <a:rPr lang="en-US" sz="2800" b="1" dirty="0" smtClean="0">
                <a:solidFill>
                  <a:srgbClr val="0000FF"/>
                </a:solidFill>
              </a:rPr>
              <a:t>Classification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 algn="l" rtl="0">
              <a:buFont typeface="Arial" pitchFamily="34" charset="0"/>
              <a:buAutoNum type="arabicPeriod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Partition </a:t>
            </a:r>
          </a:p>
          <a:p>
            <a:pPr marL="457200" indent="-457200" algn="l" rtl="0">
              <a:buFont typeface="Arial" pitchFamily="34" charset="0"/>
              <a:buAutoNum type="arabicPeriod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Summarization </a:t>
            </a:r>
          </a:p>
          <a:p>
            <a:pPr marL="457200" indent="-457200" algn="l" rtl="0">
              <a:defRPr/>
            </a:pPr>
            <a:endParaRPr lang="en-US" sz="24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7" name="Group 105"/>
          <p:cNvGrpSpPr>
            <a:grpSpLocks/>
          </p:cNvGrpSpPr>
          <p:nvPr/>
        </p:nvGrpSpPr>
        <p:grpSpPr bwMode="auto">
          <a:xfrm>
            <a:off x="3643339" y="1643049"/>
            <a:ext cx="642938" cy="500063"/>
            <a:chOff x="1857390" y="3143242"/>
            <a:chExt cx="642938" cy="500063"/>
          </a:xfrm>
          <a:solidFill>
            <a:srgbClr val="FFFFFF"/>
          </a:solidFill>
        </p:grpSpPr>
        <p:cxnSp>
          <p:nvCxnSpPr>
            <p:cNvPr id="36" name="Straight Connector 35"/>
            <p:cNvCxnSpPr/>
            <p:nvPr/>
          </p:nvCxnSpPr>
          <p:spPr bwMode="auto">
            <a:xfrm rot="16200000" flipH="1">
              <a:off x="2143141" y="3357555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 bwMode="auto">
            <a:xfrm rot="10800000" flipH="1">
              <a:off x="2143140" y="3357555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 rot="16200000" flipH="1">
              <a:off x="2071702" y="3357555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 bwMode="auto">
            <a:xfrm rot="10800000" flipH="1">
              <a:off x="2071702" y="3357555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 bwMode="auto">
            <a:xfrm rot="16200000" flipH="1">
              <a:off x="2143141" y="3357555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 bwMode="auto">
            <a:xfrm rot="10800000" flipH="1">
              <a:off x="2143140" y="3357555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 rot="16200000" flipH="1">
              <a:off x="2214578" y="3357555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 bwMode="auto">
            <a:xfrm rot="10800000" flipH="1">
              <a:off x="2214578" y="3357555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 bwMode="auto">
            <a:xfrm rot="16200000" flipH="1">
              <a:off x="2214578" y="3500430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 bwMode="auto">
            <a:xfrm rot="10800000" flipH="1">
              <a:off x="2214578" y="3500430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 bwMode="auto">
            <a:xfrm rot="16200000" flipH="1">
              <a:off x="2286016" y="3143242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 bwMode="auto">
            <a:xfrm rot="10800000" flipH="1">
              <a:off x="2286016" y="3143242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 bwMode="auto">
            <a:xfrm rot="16200000" flipH="1">
              <a:off x="1857390" y="3143242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 bwMode="auto">
            <a:xfrm rot="10800000" flipH="1">
              <a:off x="1857390" y="3143242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 bwMode="auto">
            <a:xfrm rot="16200000" flipH="1">
              <a:off x="2214578" y="3286117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 bwMode="auto">
            <a:xfrm rot="10800000" flipH="1">
              <a:off x="2214578" y="3286117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 bwMode="auto">
            <a:xfrm rot="16200000" flipH="1">
              <a:off x="2357453" y="3428992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 bwMode="auto">
            <a:xfrm rot="10800000" flipH="1">
              <a:off x="2357453" y="3428992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 bwMode="auto">
            <a:xfrm rot="16200000" flipH="1">
              <a:off x="2071702" y="3214680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 bwMode="auto">
            <a:xfrm rot="10800000" flipH="1">
              <a:off x="2071702" y="3214680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 bwMode="auto">
            <a:xfrm rot="16200000" flipH="1">
              <a:off x="2143141" y="3143242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 bwMode="auto">
            <a:xfrm rot="10800000" flipH="1">
              <a:off x="2143140" y="3143242"/>
              <a:ext cx="142875" cy="14287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92"/>
          <p:cNvGrpSpPr>
            <a:grpSpLocks/>
          </p:cNvGrpSpPr>
          <p:nvPr/>
        </p:nvGrpSpPr>
        <p:grpSpPr bwMode="auto">
          <a:xfrm>
            <a:off x="7215211" y="1500174"/>
            <a:ext cx="714375" cy="928688"/>
            <a:chOff x="6072203" y="3571860"/>
            <a:chExt cx="714375" cy="928688"/>
          </a:xfrm>
          <a:solidFill>
            <a:srgbClr val="FFFFFF"/>
          </a:solidFill>
        </p:grpSpPr>
        <p:grpSp>
          <p:nvGrpSpPr>
            <p:cNvPr id="9" name="Group 129"/>
            <p:cNvGrpSpPr>
              <a:grpSpLocks/>
            </p:cNvGrpSpPr>
            <p:nvPr/>
          </p:nvGrpSpPr>
          <p:grpSpPr bwMode="auto">
            <a:xfrm>
              <a:off x="6143640" y="3857610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34" name="Straight Connector 33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130"/>
            <p:cNvGrpSpPr>
              <a:grpSpLocks/>
            </p:cNvGrpSpPr>
            <p:nvPr/>
          </p:nvGrpSpPr>
          <p:grpSpPr bwMode="auto">
            <a:xfrm>
              <a:off x="6296040" y="3643298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32" name="Straight Connector 31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33"/>
            <p:cNvGrpSpPr>
              <a:grpSpLocks/>
            </p:cNvGrpSpPr>
            <p:nvPr/>
          </p:nvGrpSpPr>
          <p:grpSpPr bwMode="auto">
            <a:xfrm>
              <a:off x="6448440" y="3571860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30" name="Straight Connector 29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36"/>
            <p:cNvGrpSpPr>
              <a:grpSpLocks/>
            </p:cNvGrpSpPr>
            <p:nvPr/>
          </p:nvGrpSpPr>
          <p:grpSpPr bwMode="auto">
            <a:xfrm>
              <a:off x="6500828" y="3929048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28" name="Straight Connector 27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39"/>
            <p:cNvGrpSpPr>
              <a:grpSpLocks/>
            </p:cNvGrpSpPr>
            <p:nvPr/>
          </p:nvGrpSpPr>
          <p:grpSpPr bwMode="auto">
            <a:xfrm>
              <a:off x="6286515" y="4071923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26" name="Straight Connector 25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42"/>
            <p:cNvGrpSpPr>
              <a:grpSpLocks/>
            </p:cNvGrpSpPr>
            <p:nvPr/>
          </p:nvGrpSpPr>
          <p:grpSpPr bwMode="auto">
            <a:xfrm>
              <a:off x="6143640" y="3643298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24" name="Straight Connector 23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5"/>
            <p:cNvGrpSpPr>
              <a:grpSpLocks/>
            </p:cNvGrpSpPr>
            <p:nvPr/>
          </p:nvGrpSpPr>
          <p:grpSpPr bwMode="auto">
            <a:xfrm>
              <a:off x="6643703" y="3714735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22" name="Straight Connector 21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48"/>
            <p:cNvGrpSpPr>
              <a:grpSpLocks/>
            </p:cNvGrpSpPr>
            <p:nvPr/>
          </p:nvGrpSpPr>
          <p:grpSpPr bwMode="auto">
            <a:xfrm>
              <a:off x="6357953" y="3786173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20" name="Straight Connector 19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51"/>
            <p:cNvGrpSpPr>
              <a:grpSpLocks/>
            </p:cNvGrpSpPr>
            <p:nvPr/>
          </p:nvGrpSpPr>
          <p:grpSpPr bwMode="auto">
            <a:xfrm>
              <a:off x="6072203" y="4357673"/>
              <a:ext cx="142875" cy="142875"/>
              <a:chOff x="8429633" y="4500552"/>
              <a:chExt cx="142875" cy="142875"/>
            </a:xfrm>
            <a:grpFill/>
          </p:grpSpPr>
          <p:cxnSp>
            <p:nvCxnSpPr>
              <p:cNvPr id="18" name="Straight Connector 17"/>
              <p:cNvCxnSpPr/>
              <p:nvPr/>
            </p:nvCxnSpPr>
            <p:spPr bwMode="auto">
              <a:xfrm rot="162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 bwMode="auto">
              <a:xfrm rot="10800000" flipH="1">
                <a:off x="8429633" y="4500552"/>
                <a:ext cx="142875" cy="142875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Oval 17"/>
          <p:cNvSpPr/>
          <p:nvPr/>
        </p:nvSpPr>
        <p:spPr bwMode="auto">
          <a:xfrm>
            <a:off x="3929086" y="1785924"/>
            <a:ext cx="214312" cy="21431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008000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60" name="Oval 18"/>
          <p:cNvSpPr/>
          <p:nvPr/>
        </p:nvSpPr>
        <p:spPr bwMode="auto">
          <a:xfrm>
            <a:off x="7500961" y="1785924"/>
            <a:ext cx="214312" cy="21431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C00000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grpSp>
        <p:nvGrpSpPr>
          <p:cNvPr id="61" name="Group 105"/>
          <p:cNvGrpSpPr>
            <a:grpSpLocks/>
          </p:cNvGrpSpPr>
          <p:nvPr/>
        </p:nvGrpSpPr>
        <p:grpSpPr bwMode="auto">
          <a:xfrm>
            <a:off x="3643336" y="1643049"/>
            <a:ext cx="642937" cy="500063"/>
            <a:chOff x="1857375" y="3143253"/>
            <a:chExt cx="642938" cy="500063"/>
          </a:xfrm>
          <a:solidFill>
            <a:srgbClr val="FFFFFF"/>
          </a:solidFill>
        </p:grpSpPr>
        <p:cxnSp>
          <p:nvCxnSpPr>
            <p:cNvPr id="62" name="Straight Connector 61"/>
            <p:cNvCxnSpPr/>
            <p:nvPr/>
          </p:nvCxnSpPr>
          <p:spPr bwMode="auto">
            <a:xfrm rot="16200000" flipH="1">
              <a:off x="2143126" y="3357566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 bwMode="auto">
            <a:xfrm rot="10800000" flipH="1">
              <a:off x="2143125" y="3357566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 bwMode="auto">
            <a:xfrm rot="16200000" flipH="1">
              <a:off x="2071687" y="3357566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 bwMode="auto">
            <a:xfrm rot="10800000" flipH="1">
              <a:off x="2071687" y="3357566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 bwMode="auto">
            <a:xfrm rot="16200000" flipH="1">
              <a:off x="2143126" y="3357566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 bwMode="auto">
            <a:xfrm rot="10800000" flipH="1">
              <a:off x="2143125" y="3357566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 bwMode="auto">
            <a:xfrm rot="16200000" flipH="1">
              <a:off x="2214563" y="3357566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 bwMode="auto">
            <a:xfrm rot="10800000" flipH="1">
              <a:off x="2214563" y="3357566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 bwMode="auto">
            <a:xfrm rot="16200000" flipH="1">
              <a:off x="2214563" y="3500441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 bwMode="auto">
            <a:xfrm rot="10800000" flipH="1">
              <a:off x="2214563" y="3500441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 bwMode="auto">
            <a:xfrm rot="16200000" flipH="1">
              <a:off x="2286001" y="3143253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 bwMode="auto">
            <a:xfrm rot="10800000" flipH="1">
              <a:off x="2286001" y="3143253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 bwMode="auto">
            <a:xfrm rot="16200000" flipH="1">
              <a:off x="1857375" y="3143253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 bwMode="auto">
            <a:xfrm rot="10800000" flipH="1">
              <a:off x="1857375" y="3143253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 bwMode="auto">
            <a:xfrm rot="16200000" flipH="1">
              <a:off x="2214563" y="3286128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 bwMode="auto">
            <a:xfrm rot="10800000" flipH="1">
              <a:off x="2214563" y="3286128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 bwMode="auto">
            <a:xfrm rot="16200000" flipH="1">
              <a:off x="2357438" y="3429003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 bwMode="auto">
            <a:xfrm rot="10800000" flipH="1">
              <a:off x="2357438" y="3429003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 bwMode="auto">
            <a:xfrm rot="16200000" flipH="1">
              <a:off x="2071687" y="3214691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 bwMode="auto">
            <a:xfrm rot="10800000" flipH="1">
              <a:off x="2071687" y="3214691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 bwMode="auto">
            <a:xfrm rot="16200000" flipH="1">
              <a:off x="2143126" y="3143253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 bwMode="auto">
            <a:xfrm rot="10800000" flipH="1">
              <a:off x="2143125" y="3143253"/>
              <a:ext cx="142875" cy="142875"/>
            </a:xfrm>
            <a:prstGeom prst="line">
              <a:avLst/>
            </a:prstGeom>
            <a:grpFill/>
            <a:ln>
              <a:solidFill>
                <a:srgbClr val="00B05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64"/>
          <p:cNvGrpSpPr>
            <a:grpSpLocks/>
          </p:cNvGrpSpPr>
          <p:nvPr/>
        </p:nvGrpSpPr>
        <p:grpSpPr bwMode="auto">
          <a:xfrm>
            <a:off x="7215211" y="1500174"/>
            <a:ext cx="714375" cy="928688"/>
            <a:chOff x="6072188" y="3571871"/>
            <a:chExt cx="714375" cy="928688"/>
          </a:xfrm>
          <a:solidFill>
            <a:srgbClr val="FFFFFF"/>
          </a:solidFill>
        </p:grpSpPr>
        <p:grpSp>
          <p:nvGrpSpPr>
            <p:cNvPr id="85" name="Group 129"/>
            <p:cNvGrpSpPr>
              <a:grpSpLocks/>
            </p:cNvGrpSpPr>
            <p:nvPr/>
          </p:nvGrpSpPr>
          <p:grpSpPr bwMode="auto">
            <a:xfrm>
              <a:off x="6143625" y="3857621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110" name="Straight Connector 82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83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130"/>
            <p:cNvGrpSpPr>
              <a:grpSpLocks/>
            </p:cNvGrpSpPr>
            <p:nvPr/>
          </p:nvGrpSpPr>
          <p:grpSpPr bwMode="auto">
            <a:xfrm>
              <a:off x="6296025" y="3643309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108" name="Straight Connector 107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133"/>
            <p:cNvGrpSpPr>
              <a:grpSpLocks/>
            </p:cNvGrpSpPr>
            <p:nvPr/>
          </p:nvGrpSpPr>
          <p:grpSpPr bwMode="auto">
            <a:xfrm>
              <a:off x="6448425" y="3571871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106" name="Straight Connector 105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136"/>
            <p:cNvGrpSpPr>
              <a:grpSpLocks/>
            </p:cNvGrpSpPr>
            <p:nvPr/>
          </p:nvGrpSpPr>
          <p:grpSpPr bwMode="auto">
            <a:xfrm>
              <a:off x="6500813" y="3929059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104" name="Straight Connector 103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139"/>
            <p:cNvGrpSpPr>
              <a:grpSpLocks/>
            </p:cNvGrpSpPr>
            <p:nvPr/>
          </p:nvGrpSpPr>
          <p:grpSpPr bwMode="auto">
            <a:xfrm>
              <a:off x="6286500" y="4071934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102" name="Straight Connector 101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142"/>
            <p:cNvGrpSpPr>
              <a:grpSpLocks/>
            </p:cNvGrpSpPr>
            <p:nvPr/>
          </p:nvGrpSpPr>
          <p:grpSpPr bwMode="auto">
            <a:xfrm>
              <a:off x="6143625" y="3643309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100" name="Straight Connector 99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145"/>
            <p:cNvGrpSpPr>
              <a:grpSpLocks/>
            </p:cNvGrpSpPr>
            <p:nvPr/>
          </p:nvGrpSpPr>
          <p:grpSpPr bwMode="auto">
            <a:xfrm>
              <a:off x="6643688" y="3714746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98" name="Straight Connector 97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148"/>
            <p:cNvGrpSpPr>
              <a:grpSpLocks/>
            </p:cNvGrpSpPr>
            <p:nvPr/>
          </p:nvGrpSpPr>
          <p:grpSpPr bwMode="auto">
            <a:xfrm>
              <a:off x="6357938" y="3786184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96" name="Straight Connector 95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151"/>
            <p:cNvGrpSpPr>
              <a:grpSpLocks/>
            </p:cNvGrpSpPr>
            <p:nvPr/>
          </p:nvGrpSpPr>
          <p:grpSpPr bwMode="auto">
            <a:xfrm>
              <a:off x="6072188" y="4357684"/>
              <a:ext cx="142875" cy="142875"/>
              <a:chOff x="8429618" y="4500563"/>
              <a:chExt cx="142875" cy="142875"/>
            </a:xfrm>
            <a:grpFill/>
          </p:grpSpPr>
          <p:cxnSp>
            <p:nvCxnSpPr>
              <p:cNvPr id="94" name="Straight Connector 93"/>
              <p:cNvCxnSpPr/>
              <p:nvPr/>
            </p:nvCxnSpPr>
            <p:spPr bwMode="auto">
              <a:xfrm rot="162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 bwMode="auto">
              <a:xfrm rot="10800000" flipH="1">
                <a:off x="8429618" y="4500563"/>
                <a:ext cx="142875" cy="142875"/>
              </a:xfrm>
              <a:prstGeom prst="line">
                <a:avLst/>
              </a:prstGeom>
              <a:grpFill/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14" name="Rounded Rectangle 113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5</a:t>
            </a:fld>
            <a:endParaRPr lang="en-US" sz="2400" dirty="0"/>
          </a:p>
        </p:txBody>
      </p:sp>
      <p:sp>
        <p:nvSpPr>
          <p:cNvPr id="112" name="Rectangle 71"/>
          <p:cNvSpPr>
            <a:spLocks noChangeArrowheads="1"/>
          </p:cNvSpPr>
          <p:nvPr/>
        </p:nvSpPr>
        <p:spPr bwMode="auto">
          <a:xfrm>
            <a:off x="142875" y="6407371"/>
            <a:ext cx="885825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/>
            <a:r>
              <a:rPr lang="en-US" sz="1600" dirty="0" smtClean="0"/>
              <a:t>R. O. </a:t>
            </a:r>
            <a:r>
              <a:rPr lang="en-US" sz="1600" dirty="0" err="1" smtClean="0"/>
              <a:t>Duda</a:t>
            </a:r>
            <a:r>
              <a:rPr lang="en-US" sz="1600" dirty="0" smtClean="0"/>
              <a:t>, P. E. Hart, and D. G. Stork. </a:t>
            </a:r>
            <a:r>
              <a:rPr lang="en-US" sz="1600" i="1" dirty="0" smtClean="0"/>
              <a:t>Pattern </a:t>
            </a:r>
            <a:r>
              <a:rPr lang="en-US" sz="1600" i="1" dirty="0" err="1" smtClean="0"/>
              <a:t>Classiﬁcation</a:t>
            </a:r>
            <a:r>
              <a:rPr lang="en-US" sz="1600" dirty="0" smtClean="0"/>
              <a:t>. Wiley-</a:t>
            </a:r>
            <a:r>
              <a:rPr lang="en-US" sz="1600" dirty="0" err="1" smtClean="0"/>
              <a:t>Interscience</a:t>
            </a:r>
            <a:r>
              <a:rPr lang="en-US" sz="1600" dirty="0" smtClean="0"/>
              <a:t>, 2nd edition, 2000.</a:t>
            </a:r>
            <a:endParaRPr lang="he-IL" sz="1600" dirty="0"/>
          </a:p>
        </p:txBody>
      </p:sp>
      <p:sp>
        <p:nvSpPr>
          <p:cNvPr id="116" name="Rounded Rectangle 115"/>
          <p:cNvSpPr/>
          <p:nvPr/>
        </p:nvSpPr>
        <p:spPr>
          <a:xfrm>
            <a:off x="142906" y="3062286"/>
            <a:ext cx="8858250" cy="1081094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defRPr/>
            </a:pPr>
            <a:r>
              <a:rPr lang="en-US" sz="2800" b="1" dirty="0" smtClean="0">
                <a:solidFill>
                  <a:srgbClr val="0000FF"/>
                </a:solidFill>
                <a:sym typeface="Wingdings" pitchFamily="2" charset="2"/>
              </a:rPr>
              <a:t>Classification Algorithm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: Finds an optimal classification</a:t>
            </a: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(Centralized solutions e.g. k-means, EM: Iterations)</a:t>
            </a:r>
          </a:p>
        </p:txBody>
      </p:sp>
      <p:sp>
        <p:nvSpPr>
          <p:cNvPr id="113" name="Rounded Rectangle 112"/>
          <p:cNvSpPr/>
          <p:nvPr/>
        </p:nvSpPr>
        <p:spPr bwMode="auto">
          <a:xfrm>
            <a:off x="142844" y="4357694"/>
            <a:ext cx="8858250" cy="1785950"/>
          </a:xfrm>
          <a:prstGeom prst="roundRect">
            <a:avLst>
              <a:gd name="adj" fmla="val 787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Example – k-means: </a:t>
            </a:r>
          </a:p>
          <a:p>
            <a:pPr marL="457200" indent="-457200" algn="l" rtl="0">
              <a:defRPr/>
            </a:pPr>
            <a:endParaRPr lang="en-US" sz="28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Minimize the sum of distances between samples </a:t>
            </a:r>
          </a:p>
          <a:p>
            <a:pPr marL="457200" indent="-457200" algn="l" rtl="0"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and the average of their component</a:t>
            </a:r>
            <a:endParaRPr lang="en-US" sz="24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169" name="Oval 18"/>
          <p:cNvSpPr/>
          <p:nvPr/>
        </p:nvSpPr>
        <p:spPr bwMode="auto">
          <a:xfrm>
            <a:off x="7796337" y="5166823"/>
            <a:ext cx="364331" cy="364333"/>
          </a:xfrm>
          <a:prstGeom prst="ellipse">
            <a:avLst/>
          </a:prstGeom>
          <a:solidFill>
            <a:srgbClr val="FFFFFF"/>
          </a:solidFill>
          <a:ln w="57150">
            <a:solidFill>
              <a:srgbClr val="C00000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grpSp>
        <p:nvGrpSpPr>
          <p:cNvPr id="194" name="Group 129"/>
          <p:cNvGrpSpPr>
            <a:grpSpLocks/>
          </p:cNvGrpSpPr>
          <p:nvPr/>
        </p:nvGrpSpPr>
        <p:grpSpPr bwMode="auto">
          <a:xfrm>
            <a:off x="7622406" y="4914908"/>
            <a:ext cx="242888" cy="242888"/>
            <a:chOff x="8429618" y="4500563"/>
            <a:chExt cx="142875" cy="142875"/>
          </a:xfrm>
          <a:solidFill>
            <a:srgbClr val="FFFFFF"/>
          </a:solidFill>
        </p:grpSpPr>
        <p:cxnSp>
          <p:nvCxnSpPr>
            <p:cNvPr id="219" name="Straight Connector 82"/>
            <p:cNvCxnSpPr/>
            <p:nvPr/>
          </p:nvCxnSpPr>
          <p:spPr bwMode="auto">
            <a:xfrm rot="162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Straight Connector 83"/>
            <p:cNvCxnSpPr/>
            <p:nvPr/>
          </p:nvCxnSpPr>
          <p:spPr bwMode="auto">
            <a:xfrm rot="108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" name="Group 133"/>
          <p:cNvGrpSpPr>
            <a:grpSpLocks/>
          </p:cNvGrpSpPr>
          <p:nvPr/>
        </p:nvGrpSpPr>
        <p:grpSpPr bwMode="auto">
          <a:xfrm>
            <a:off x="8140568" y="4429132"/>
            <a:ext cx="242888" cy="242888"/>
            <a:chOff x="8429618" y="4500563"/>
            <a:chExt cx="142875" cy="142875"/>
          </a:xfrm>
          <a:solidFill>
            <a:srgbClr val="FFFFFF"/>
          </a:solidFill>
        </p:grpSpPr>
        <p:cxnSp>
          <p:nvCxnSpPr>
            <p:cNvPr id="215" name="Straight Connector 214"/>
            <p:cNvCxnSpPr/>
            <p:nvPr/>
          </p:nvCxnSpPr>
          <p:spPr bwMode="auto">
            <a:xfrm rot="162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 bwMode="auto">
            <a:xfrm rot="108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9" name="Group 142"/>
          <p:cNvGrpSpPr>
            <a:grpSpLocks/>
          </p:cNvGrpSpPr>
          <p:nvPr/>
        </p:nvGrpSpPr>
        <p:grpSpPr bwMode="auto">
          <a:xfrm>
            <a:off x="7622406" y="4550577"/>
            <a:ext cx="242888" cy="242888"/>
            <a:chOff x="8429618" y="4500563"/>
            <a:chExt cx="142875" cy="142875"/>
          </a:xfrm>
          <a:solidFill>
            <a:srgbClr val="FFFFFF"/>
          </a:solidFill>
        </p:grpSpPr>
        <p:cxnSp>
          <p:nvCxnSpPr>
            <p:cNvPr id="209" name="Straight Connector 208"/>
            <p:cNvCxnSpPr/>
            <p:nvPr/>
          </p:nvCxnSpPr>
          <p:spPr bwMode="auto">
            <a:xfrm rot="162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 bwMode="auto">
            <a:xfrm rot="108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0" name="Group 145"/>
          <p:cNvGrpSpPr>
            <a:grpSpLocks/>
          </p:cNvGrpSpPr>
          <p:nvPr/>
        </p:nvGrpSpPr>
        <p:grpSpPr bwMode="auto">
          <a:xfrm>
            <a:off x="8472516" y="4672020"/>
            <a:ext cx="242888" cy="242888"/>
            <a:chOff x="8429618" y="4500563"/>
            <a:chExt cx="142875" cy="142875"/>
          </a:xfrm>
          <a:solidFill>
            <a:srgbClr val="FFFFFF"/>
          </a:solidFill>
        </p:grpSpPr>
        <p:cxnSp>
          <p:nvCxnSpPr>
            <p:cNvPr id="207" name="Straight Connector 206"/>
            <p:cNvCxnSpPr/>
            <p:nvPr/>
          </p:nvCxnSpPr>
          <p:spPr bwMode="auto">
            <a:xfrm rot="162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 bwMode="auto">
            <a:xfrm rot="108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2" name="Group 151"/>
          <p:cNvGrpSpPr>
            <a:grpSpLocks/>
          </p:cNvGrpSpPr>
          <p:nvPr/>
        </p:nvGrpSpPr>
        <p:grpSpPr bwMode="auto">
          <a:xfrm>
            <a:off x="7500963" y="5765018"/>
            <a:ext cx="242888" cy="242888"/>
            <a:chOff x="8429618" y="4500563"/>
            <a:chExt cx="142875" cy="142875"/>
          </a:xfrm>
          <a:solidFill>
            <a:srgbClr val="FFFFFF"/>
          </a:solidFill>
        </p:grpSpPr>
        <p:cxnSp>
          <p:nvCxnSpPr>
            <p:cNvPr id="203" name="Straight Connector 202"/>
            <p:cNvCxnSpPr/>
            <p:nvPr/>
          </p:nvCxnSpPr>
          <p:spPr bwMode="auto">
            <a:xfrm rot="162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 bwMode="auto">
            <a:xfrm rot="10800000" flipH="1">
              <a:off x="8429618" y="4500563"/>
              <a:ext cx="142875" cy="142875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22" name="Straight Connector 221"/>
          <p:cNvCxnSpPr/>
          <p:nvPr/>
        </p:nvCxnSpPr>
        <p:spPr>
          <a:xfrm rot="5400000">
            <a:off x="7965236" y="4802356"/>
            <a:ext cx="616188" cy="598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5400000">
            <a:off x="7697296" y="4830809"/>
            <a:ext cx="847285" cy="2936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16200000" flipH="1">
            <a:off x="7500154" y="4935671"/>
            <a:ext cx="729842" cy="2181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rot="16200000" flipH="1">
            <a:off x="7672127" y="5099255"/>
            <a:ext cx="360726" cy="2265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5400000" flipH="1" flipV="1">
            <a:off x="7563071" y="5476763"/>
            <a:ext cx="469785" cy="352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The Distributed Challenge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28662" y="1000108"/>
            <a:ext cx="7286676" cy="3357570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31" name="Rounded Rectangle 30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6</a:t>
            </a:fld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2286000" y="2841878"/>
            <a:ext cx="1015068" cy="1677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 flipV="1">
            <a:off x="3162651" y="3072574"/>
            <a:ext cx="587231" cy="4781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5008227" y="2409844"/>
            <a:ext cx="436229" cy="4026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4202884" y="2309176"/>
            <a:ext cx="436228" cy="360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5209563" y="2074285"/>
            <a:ext cx="536898" cy="251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3653406" y="2212703"/>
            <a:ext cx="570451" cy="251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69329" y="1730336"/>
            <a:ext cx="394282" cy="2348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 flipV="1">
            <a:off x="3000364" y="1714472"/>
            <a:ext cx="571504" cy="21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H="1">
            <a:off x="6182687" y="2678293"/>
            <a:ext cx="822122" cy="1845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616430" y="2481151"/>
            <a:ext cx="411061" cy="2013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969703" y="2250457"/>
            <a:ext cx="729842" cy="4194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897461" y="3248744"/>
            <a:ext cx="553673" cy="1593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285984" y="1714472"/>
            <a:ext cx="785812" cy="78581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1" anchor="ctr"/>
          <a:lstStyle/>
          <a:p>
            <a:pPr algn="ctr" rtl="0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-4</a:t>
            </a:r>
            <a:r>
              <a:rPr lang="en-US" sz="2800" baseline="30000" dirty="0" smtClean="0">
                <a:solidFill>
                  <a:srgbClr val="002060"/>
                </a:solidFill>
              </a:rPr>
              <a:t>o</a:t>
            </a:r>
            <a:endParaRPr lang="he-IL" sz="2800" dirty="0">
              <a:solidFill>
                <a:srgbClr val="00206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500298" y="3357546"/>
            <a:ext cx="785812" cy="78581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1" anchor="ctr"/>
          <a:lstStyle/>
          <a:p>
            <a:pPr algn="ctr" rtl="0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-10</a:t>
            </a:r>
            <a:r>
              <a:rPr lang="en-US" sz="2800" baseline="30000" dirty="0" smtClean="0">
                <a:solidFill>
                  <a:srgbClr val="002060"/>
                </a:solidFill>
              </a:rPr>
              <a:t>o</a:t>
            </a:r>
            <a:endParaRPr lang="he-IL" sz="2800" dirty="0">
              <a:solidFill>
                <a:srgbClr val="00206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500430" y="1214406"/>
            <a:ext cx="785812" cy="78581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1" anchor="ctr"/>
          <a:lstStyle/>
          <a:p>
            <a:pPr algn="ctr" rtl="0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-5</a:t>
            </a:r>
            <a:r>
              <a:rPr lang="en-US" sz="2800" baseline="30000" dirty="0" smtClean="0">
                <a:solidFill>
                  <a:srgbClr val="002060"/>
                </a:solidFill>
              </a:rPr>
              <a:t>o</a:t>
            </a:r>
            <a:endParaRPr lang="he-IL" sz="2800" dirty="0">
              <a:solidFill>
                <a:srgbClr val="00206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500562" y="1714472"/>
            <a:ext cx="785812" cy="78581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1" anchor="ctr"/>
          <a:lstStyle/>
          <a:p>
            <a:pPr algn="ctr" rtl="0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-6</a:t>
            </a:r>
            <a:r>
              <a:rPr lang="en-US" sz="2800" baseline="30000" dirty="0" smtClean="0">
                <a:solidFill>
                  <a:srgbClr val="002060"/>
                </a:solidFill>
              </a:rPr>
              <a:t>o</a:t>
            </a:r>
            <a:endParaRPr lang="he-IL" sz="2800" dirty="0">
              <a:solidFill>
                <a:srgbClr val="00206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643570" y="1714472"/>
            <a:ext cx="1071562" cy="7858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1" anchor="ctr"/>
          <a:lstStyle/>
          <a:p>
            <a:pPr algn="ctr" rtl="0">
              <a:defRPr/>
            </a:pPr>
            <a:r>
              <a:rPr lang="en-US" sz="2800" dirty="0">
                <a:solidFill>
                  <a:srgbClr val="FF0000"/>
                </a:solidFill>
              </a:rPr>
              <a:t>120</a:t>
            </a:r>
            <a:r>
              <a:rPr lang="en-US" sz="2800" baseline="30000" dirty="0">
                <a:solidFill>
                  <a:srgbClr val="FF0000"/>
                </a:solidFill>
              </a:rPr>
              <a:t>o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357950" y="3071794"/>
            <a:ext cx="785813" cy="78581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1" anchor="ctr"/>
          <a:lstStyle/>
          <a:p>
            <a:pPr algn="ctr" rtl="0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-12</a:t>
            </a:r>
            <a:r>
              <a:rPr lang="en-US" sz="2800" baseline="30000" dirty="0" smtClean="0">
                <a:solidFill>
                  <a:srgbClr val="002060"/>
                </a:solidFill>
              </a:rPr>
              <a:t>o</a:t>
            </a:r>
            <a:endParaRPr lang="he-IL" sz="2800" dirty="0">
              <a:solidFill>
                <a:srgbClr val="00206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4278385" y="2921574"/>
            <a:ext cx="1015068" cy="1677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71868" y="2428852"/>
            <a:ext cx="785812" cy="785812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1" anchor="ctr"/>
          <a:lstStyle/>
          <a:p>
            <a:pPr algn="ctr" rtl="0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-11</a:t>
            </a:r>
            <a:r>
              <a:rPr lang="en-US" sz="2800" baseline="30000" dirty="0" smtClean="0">
                <a:solidFill>
                  <a:srgbClr val="002060"/>
                </a:solidFill>
              </a:rPr>
              <a:t>o</a:t>
            </a:r>
            <a:endParaRPr lang="he-IL" sz="2800" dirty="0">
              <a:solidFill>
                <a:srgbClr val="002060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214942" y="2714604"/>
            <a:ext cx="785813" cy="785812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1" anchor="ctr"/>
          <a:lstStyle/>
          <a:p>
            <a:pPr algn="ctr" rtl="0">
              <a:defRPr/>
            </a:pPr>
            <a:r>
              <a:rPr lang="en-US" sz="2800" dirty="0">
                <a:solidFill>
                  <a:srgbClr val="FF0000"/>
                </a:solidFill>
              </a:rPr>
              <a:t>98</a:t>
            </a:r>
            <a:r>
              <a:rPr lang="en-US" sz="2800" baseline="30000" dirty="0">
                <a:solidFill>
                  <a:srgbClr val="FF0000"/>
                </a:solidFill>
              </a:rPr>
              <a:t>o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142844" y="4572008"/>
            <a:ext cx="8858312" cy="714380"/>
          </a:xfrm>
          <a:prstGeom prst="roundRect">
            <a:avLst>
              <a:gd name="adj" fmla="val 1351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algn="ctr" rtl="0">
              <a:defRPr/>
            </a:pPr>
            <a:r>
              <a:rPr lang="en-US" sz="2800" u="sng" dirty="0" smtClean="0">
                <a:solidFill>
                  <a:schemeClr val="tx1"/>
                </a:solidFill>
              </a:rPr>
              <a:t>Each should learn</a:t>
            </a:r>
            <a:r>
              <a:rPr lang="en-US" sz="2800" dirty="0" smtClean="0">
                <a:solidFill>
                  <a:schemeClr val="tx1"/>
                </a:solidFill>
              </a:rPr>
              <a:t>: Two components, averages </a:t>
            </a:r>
            <a:r>
              <a:rPr lang="en-US" sz="2800" dirty="0" smtClean="0">
                <a:solidFill>
                  <a:srgbClr val="FF0000"/>
                </a:solidFill>
              </a:rPr>
              <a:t>109</a:t>
            </a:r>
            <a:r>
              <a:rPr lang="en-US" sz="2800" dirty="0" smtClean="0">
                <a:solidFill>
                  <a:schemeClr val="tx1"/>
                </a:solidFill>
              </a:rPr>
              <a:t> and </a:t>
            </a:r>
            <a:r>
              <a:rPr lang="en-US" sz="2800" dirty="0" smtClean="0">
                <a:solidFill>
                  <a:srgbClr val="000080"/>
                </a:solidFill>
              </a:rPr>
              <a:t>-8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7" name="Rectangle 71"/>
          <p:cNvSpPr>
            <a:spLocks noChangeArrowheads="1"/>
          </p:cNvSpPr>
          <p:nvPr/>
        </p:nvSpPr>
        <p:spPr bwMode="auto">
          <a:xfrm>
            <a:off x="142875" y="5637930"/>
            <a:ext cx="8858250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/>
            <a:r>
              <a:rPr lang="en-US" sz="1600" dirty="0" smtClean="0"/>
              <a:t>D. </a:t>
            </a:r>
            <a:r>
              <a:rPr lang="en-US" sz="1600" dirty="0" err="1" smtClean="0"/>
              <a:t>Kempe</a:t>
            </a:r>
            <a:r>
              <a:rPr lang="en-US" sz="1600" dirty="0" smtClean="0"/>
              <a:t>, A. Dobra, and J. </a:t>
            </a:r>
            <a:r>
              <a:rPr lang="en-US" sz="1600" dirty="0" err="1" smtClean="0"/>
              <a:t>Gehrke</a:t>
            </a:r>
            <a:r>
              <a:rPr lang="en-US" sz="1600" dirty="0" smtClean="0"/>
              <a:t>. </a:t>
            </a:r>
            <a:r>
              <a:rPr lang="en-US" sz="1600" i="1" dirty="0" smtClean="0"/>
              <a:t>Gossip-based computation of aggregate information</a:t>
            </a:r>
            <a:r>
              <a:rPr lang="en-US" sz="1600" dirty="0" smtClean="0"/>
              <a:t>. In FOCS, 2003. </a:t>
            </a:r>
          </a:p>
          <a:p>
            <a:pPr marL="342900" indent="-342900" algn="l" rtl="0"/>
            <a:r>
              <a:rPr lang="en-US" sz="1600" dirty="0" err="1" smtClean="0"/>
              <a:t>Nath,Gibbons,Seshan,</a:t>
            </a:r>
            <a:r>
              <a:rPr lang="en-US" sz="1600" i="1" dirty="0" err="1" smtClean="0"/>
              <a:t>Anderson</a:t>
            </a:r>
            <a:r>
              <a:rPr lang="en-US" sz="1600" i="1" dirty="0" smtClean="0"/>
              <a:t>. Synopsis diffusion for robust aggregation in sensor networks</a:t>
            </a:r>
            <a:r>
              <a:rPr lang="en-US" sz="1600" dirty="0" smtClean="0"/>
              <a:t>. SenSys‘04. </a:t>
            </a:r>
          </a:p>
          <a:p>
            <a:pPr marL="342900" indent="-342900" algn="l" rtl="0"/>
            <a:r>
              <a:rPr lang="en-US" sz="1600" dirty="0" smtClean="0"/>
              <a:t>S. </a:t>
            </a:r>
            <a:r>
              <a:rPr lang="en-US" sz="1600" dirty="0" err="1" smtClean="0"/>
              <a:t>Datta</a:t>
            </a:r>
            <a:r>
              <a:rPr lang="en-US" sz="1600" dirty="0" smtClean="0"/>
              <a:t>, C. </a:t>
            </a:r>
            <a:r>
              <a:rPr lang="en-US" sz="1600" dirty="0" err="1" smtClean="0"/>
              <a:t>Giannella</a:t>
            </a:r>
            <a:r>
              <a:rPr lang="en-US" sz="1600" dirty="0" smtClean="0"/>
              <a:t>, and H. </a:t>
            </a:r>
            <a:r>
              <a:rPr lang="en-US" sz="1600" dirty="0" err="1" smtClean="0"/>
              <a:t>Kargupta</a:t>
            </a:r>
            <a:r>
              <a:rPr lang="en-US" sz="1600" dirty="0" smtClean="0"/>
              <a:t>. </a:t>
            </a:r>
            <a:r>
              <a:rPr lang="en-US" sz="1600" i="1" dirty="0" smtClean="0"/>
              <a:t>K-means clustering over a large, dynamic network</a:t>
            </a:r>
            <a:r>
              <a:rPr lang="en-US" sz="1600" dirty="0" smtClean="0"/>
              <a:t>. In SDM, 2006. </a:t>
            </a:r>
          </a:p>
          <a:p>
            <a:pPr marL="342900" indent="-342900" algn="l" rtl="0"/>
            <a:r>
              <a:rPr lang="en-US" sz="1600" dirty="0" smtClean="0"/>
              <a:t>W. </a:t>
            </a:r>
            <a:r>
              <a:rPr lang="en-US" sz="1600" dirty="0" err="1" smtClean="0"/>
              <a:t>Kowalczyk</a:t>
            </a:r>
            <a:r>
              <a:rPr lang="en-US" sz="1600" dirty="0" smtClean="0"/>
              <a:t> and N. A. </a:t>
            </a:r>
            <a:r>
              <a:rPr lang="en-US" sz="1600" dirty="0" err="1" smtClean="0"/>
              <a:t>Vlassis</a:t>
            </a:r>
            <a:r>
              <a:rPr lang="en-US" sz="1600" dirty="0" smtClean="0"/>
              <a:t>. </a:t>
            </a:r>
            <a:r>
              <a:rPr lang="en-US" sz="1600" i="1" dirty="0" smtClean="0"/>
              <a:t>Newscast EM</a:t>
            </a:r>
            <a:r>
              <a:rPr lang="en-US" sz="1600" dirty="0" smtClean="0"/>
              <a:t>. In NIPS, 2004.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429124" y="1000108"/>
            <a:ext cx="4929222" cy="3357586"/>
          </a:xfrm>
          <a:prstGeom prst="roundRect">
            <a:avLst>
              <a:gd name="adj" fmla="val 0"/>
            </a:avLst>
          </a:prstGeom>
          <a:solidFill>
            <a:srgbClr val="0000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Our Contributions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2875" y="1928802"/>
            <a:ext cx="8858250" cy="3643338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Generic distributed classification algorithm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Multidimensional information </a:t>
            </a:r>
          </a:p>
          <a:p>
            <a:pPr marL="1371600" lvl="2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E.g., temperature, humidity, location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Any classification representation &amp; strategy</a:t>
            </a:r>
          </a:p>
          <a:p>
            <a:pPr marL="1371600" lvl="2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E.g., k-means, GM/EM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Convergence proof of this algorithm </a:t>
            </a:r>
          </a:p>
          <a:p>
            <a:pPr marL="914400" lvl="1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All nodes learn the same classification 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7</a:t>
            </a:fld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The Algorithm – K-means example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8</a:t>
            </a:fld>
            <a:endParaRPr lang="en-US" sz="2400" dirty="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571503" y="2428868"/>
            <a:ext cx="8001025" cy="1857388"/>
          </a:xfrm>
          <a:prstGeom prst="roundRect">
            <a:avLst>
              <a:gd name="adj" fmla="val 1351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 anchorCtr="0"/>
          <a:lstStyle/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Each node maintains a classification - a weighted set of averages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Gossip – fast propagation, low bandwidth</a:t>
            </a:r>
          </a:p>
          <a:p>
            <a:pPr marL="457200" indent="-4572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Closest averages get merged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42875" y="142875"/>
            <a:ext cx="8858250" cy="714375"/>
          </a:xfrm>
          <a:prstGeom prst="roundRect">
            <a:avLst>
              <a:gd name="adj" fmla="val 677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The Algorithm – K-means example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286750" y="214313"/>
            <a:ext cx="642938" cy="5715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fld id="{1EE242EA-8D15-4975-8D26-32111BA814C0}" type="slidenum">
              <a:rPr lang="en-US" sz="2400"/>
              <a:pPr algn="ctr" rtl="1">
                <a:defRPr/>
              </a:pPr>
              <a:t>9</a:t>
            </a:fld>
            <a:endParaRPr lang="en-US" sz="2400" dirty="0"/>
          </a:p>
        </p:txBody>
      </p:sp>
      <p:grpSp>
        <p:nvGrpSpPr>
          <p:cNvPr id="80" name="Group 79"/>
          <p:cNvGrpSpPr/>
          <p:nvPr/>
        </p:nvGrpSpPr>
        <p:grpSpPr>
          <a:xfrm>
            <a:off x="142875" y="1214458"/>
            <a:ext cx="8858250" cy="1390650"/>
            <a:chOff x="142875" y="1214458"/>
            <a:chExt cx="8858250" cy="1390650"/>
          </a:xfrm>
        </p:grpSpPr>
        <p:sp>
          <p:nvSpPr>
            <p:cNvPr id="77" name="Rounded Rectangle 76"/>
            <p:cNvSpPr/>
            <p:nvPr/>
          </p:nvSpPr>
          <p:spPr bwMode="auto">
            <a:xfrm>
              <a:off x="169863" y="1214458"/>
              <a:ext cx="8831262" cy="1357313"/>
            </a:xfrm>
            <a:prstGeom prst="roundRect">
              <a:avLst>
                <a:gd name="adj" fmla="val 677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>
                <a:defRPr/>
              </a:pPr>
              <a:endParaRPr lang="he-IL"/>
            </a:p>
          </p:txBody>
        </p:sp>
        <p:sp>
          <p:nvSpPr>
            <p:cNvPr id="29736" name="Text Box 2"/>
            <p:cNvSpPr txBox="1">
              <a:spLocks noChangeArrowheads="1"/>
            </p:cNvSpPr>
            <p:nvPr/>
          </p:nvSpPr>
          <p:spPr bwMode="auto">
            <a:xfrm>
              <a:off x="142875" y="1214458"/>
              <a:ext cx="885825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dirty="0"/>
                <a:t>Original samples</a:t>
              </a:r>
            </a:p>
          </p:txBody>
        </p:sp>
        <p:sp>
          <p:nvSpPr>
            <p:cNvPr id="29737" name="TextBox 38"/>
            <p:cNvSpPr txBox="1">
              <a:spLocks noChangeArrowheads="1"/>
            </p:cNvSpPr>
            <p:nvPr/>
          </p:nvSpPr>
          <p:spPr bwMode="auto">
            <a:xfrm>
              <a:off x="512676" y="2143150"/>
              <a:ext cx="630301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/>
                <a:t>-12</a:t>
              </a:r>
              <a:endParaRPr lang="he-IL" sz="2400"/>
            </a:p>
          </p:txBody>
        </p:sp>
        <p:sp>
          <p:nvSpPr>
            <p:cNvPr id="29738" name="TextBox 39"/>
            <p:cNvSpPr txBox="1">
              <a:spLocks noChangeArrowheads="1"/>
            </p:cNvSpPr>
            <p:nvPr/>
          </p:nvSpPr>
          <p:spPr bwMode="auto">
            <a:xfrm>
              <a:off x="1655684" y="2143441"/>
              <a:ext cx="630301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/>
                <a:t>-10</a:t>
              </a:r>
              <a:endParaRPr lang="he-IL" sz="2400"/>
            </a:p>
          </p:txBody>
        </p:sp>
        <p:sp>
          <p:nvSpPr>
            <p:cNvPr id="29739" name="TextBox 40"/>
            <p:cNvSpPr txBox="1">
              <a:spLocks noChangeArrowheads="1"/>
            </p:cNvSpPr>
            <p:nvPr/>
          </p:nvSpPr>
          <p:spPr bwMode="auto">
            <a:xfrm>
              <a:off x="2897198" y="2143150"/>
              <a:ext cx="458780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/>
                <a:t>-6</a:t>
              </a:r>
              <a:endParaRPr lang="he-IL" sz="2400"/>
            </a:p>
          </p:txBody>
        </p:sp>
        <p:sp>
          <p:nvSpPr>
            <p:cNvPr id="29740" name="TextBox 41"/>
            <p:cNvSpPr txBox="1">
              <a:spLocks noChangeArrowheads="1"/>
            </p:cNvSpPr>
            <p:nvPr/>
          </p:nvSpPr>
          <p:spPr bwMode="auto">
            <a:xfrm>
              <a:off x="6928781" y="2143150"/>
              <a:ext cx="527709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/>
                <a:t>98</a:t>
              </a:r>
              <a:endParaRPr lang="he-IL" sz="2400"/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214313" y="2143146"/>
              <a:ext cx="8501062" cy="1587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 bwMode="auto">
            <a:xfrm rot="5400000" flipH="1" flipV="1">
              <a:off x="821531" y="2035990"/>
              <a:ext cx="214313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 bwMode="auto">
            <a:xfrm rot="5400000" flipH="1" flipV="1">
              <a:off x="1964531" y="2035990"/>
              <a:ext cx="214313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 bwMode="auto">
            <a:xfrm rot="5400000" flipH="1" flipV="1">
              <a:off x="3107531" y="2035990"/>
              <a:ext cx="214313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 bwMode="auto">
            <a:xfrm rot="5400000" flipH="1" flipV="1">
              <a:off x="4250531" y="2035990"/>
              <a:ext cx="214313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746" name="TextBox 40"/>
            <p:cNvSpPr txBox="1">
              <a:spLocks noChangeArrowheads="1"/>
            </p:cNvSpPr>
            <p:nvPr/>
          </p:nvSpPr>
          <p:spPr bwMode="auto">
            <a:xfrm>
              <a:off x="4113220" y="2143150"/>
              <a:ext cx="458780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/>
                <a:t>-4</a:t>
              </a:r>
              <a:endParaRPr lang="he-IL" sz="2400"/>
            </a:p>
          </p:txBody>
        </p:sp>
        <p:sp>
          <p:nvSpPr>
            <p:cNvPr id="29747" name="TextBox 41"/>
            <p:cNvSpPr txBox="1">
              <a:spLocks noChangeArrowheads="1"/>
            </p:cNvSpPr>
            <p:nvPr/>
          </p:nvSpPr>
          <p:spPr bwMode="auto">
            <a:xfrm>
              <a:off x="7944736" y="2143150"/>
              <a:ext cx="699230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/>
                <a:t>120</a:t>
              </a:r>
              <a:endParaRPr lang="he-IL" sz="2400"/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 rot="16200000" flipV="1">
              <a:off x="7108031" y="2035990"/>
              <a:ext cx="214313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 bwMode="auto">
            <a:xfrm rot="16200000" flipV="1">
              <a:off x="8251031" y="2035990"/>
              <a:ext cx="214313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750" name="TextBox 39"/>
            <p:cNvSpPr txBox="1">
              <a:spLocks noChangeArrowheads="1"/>
            </p:cNvSpPr>
            <p:nvPr/>
          </p:nvSpPr>
          <p:spPr bwMode="auto">
            <a:xfrm>
              <a:off x="1155617" y="2143138"/>
              <a:ext cx="630301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/>
                <a:t>-11</a:t>
              </a:r>
              <a:endParaRPr lang="he-IL" sz="2400"/>
            </a:p>
          </p:txBody>
        </p:sp>
        <p:cxnSp>
          <p:nvCxnSpPr>
            <p:cNvPr id="57" name="Straight Arrow Connector 56"/>
            <p:cNvCxnSpPr/>
            <p:nvPr/>
          </p:nvCxnSpPr>
          <p:spPr bwMode="auto">
            <a:xfrm rot="5400000" flipH="1" flipV="1">
              <a:off x="1394618" y="2035990"/>
              <a:ext cx="214313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752" name="TextBox 40"/>
            <p:cNvSpPr txBox="1">
              <a:spLocks noChangeArrowheads="1"/>
            </p:cNvSpPr>
            <p:nvPr/>
          </p:nvSpPr>
          <p:spPr bwMode="auto">
            <a:xfrm>
              <a:off x="3470279" y="2143138"/>
              <a:ext cx="458780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sz="2400"/>
                <a:t>-5</a:t>
              </a:r>
              <a:endParaRPr lang="he-IL" sz="2400"/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 rot="5400000" flipH="1" flipV="1">
              <a:off x="3680618" y="2035990"/>
              <a:ext cx="214313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5715008" y="2000240"/>
              <a:ext cx="142876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6" name="Straight Arrow Connector 65"/>
            <p:cNvCxnSpPr/>
            <p:nvPr/>
          </p:nvCxnSpPr>
          <p:spPr bwMode="auto">
            <a:xfrm rot="5400000" flipH="1" flipV="1">
              <a:off x="5495916" y="2066901"/>
              <a:ext cx="438183" cy="1428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 bwMode="auto">
            <a:xfrm rot="5400000" flipH="1" flipV="1">
              <a:off x="5638792" y="2076456"/>
              <a:ext cx="438183" cy="1428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142875" y="2714646"/>
            <a:ext cx="8858250" cy="1571625"/>
            <a:chOff x="142875" y="2714646"/>
            <a:chExt cx="8858250" cy="1571625"/>
          </a:xfrm>
        </p:grpSpPr>
        <p:grpSp>
          <p:nvGrpSpPr>
            <p:cNvPr id="3" name="Group 141"/>
            <p:cNvGrpSpPr>
              <a:grpSpLocks/>
            </p:cNvGrpSpPr>
            <p:nvPr/>
          </p:nvGrpSpPr>
          <p:grpSpPr bwMode="auto">
            <a:xfrm>
              <a:off x="142875" y="2714646"/>
              <a:ext cx="8858250" cy="1571625"/>
              <a:chOff x="142844" y="2500289"/>
              <a:chExt cx="8858250" cy="1571626"/>
            </a:xfrm>
          </p:grpSpPr>
          <p:sp>
            <p:nvSpPr>
              <p:cNvPr id="60" name="Rounded Rectangle 59"/>
              <p:cNvSpPr/>
              <p:nvPr/>
            </p:nvSpPr>
            <p:spPr bwMode="auto">
              <a:xfrm>
                <a:off x="169832" y="2500289"/>
                <a:ext cx="8831262" cy="1571626"/>
              </a:xfrm>
              <a:prstGeom prst="roundRect">
                <a:avLst>
                  <a:gd name="adj" fmla="val 6770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cxnSp>
            <p:nvCxnSpPr>
              <p:cNvPr id="61" name="Straight Arrow Connector 60"/>
              <p:cNvCxnSpPr/>
              <p:nvPr/>
            </p:nvCxnSpPr>
            <p:spPr bwMode="auto">
              <a:xfrm rot="5400000" flipH="1" flipV="1">
                <a:off x="-107187" y="3321821"/>
                <a:ext cx="928689" cy="0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719" name="Text Box 2"/>
              <p:cNvSpPr txBox="1">
                <a:spLocks noChangeArrowheads="1"/>
              </p:cNvSpPr>
              <p:nvPr/>
            </p:nvSpPr>
            <p:spPr bwMode="auto">
              <a:xfrm>
                <a:off x="142844" y="2500289"/>
                <a:ext cx="885825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2800" dirty="0"/>
                  <a:t>Classification </a:t>
                </a:r>
                <a:r>
                  <a:rPr lang="en-US" sz="2800" dirty="0" smtClean="0"/>
                  <a:t>1</a:t>
                </a:r>
                <a:endParaRPr lang="en-US" sz="2800" dirty="0"/>
              </a:p>
            </p:txBody>
          </p:sp>
          <p:sp>
            <p:nvSpPr>
              <p:cNvPr id="29720" name="TextBox 38"/>
              <p:cNvSpPr txBox="1">
                <a:spLocks noChangeArrowheads="1"/>
              </p:cNvSpPr>
              <p:nvPr/>
            </p:nvSpPr>
            <p:spPr bwMode="auto">
              <a:xfrm>
                <a:off x="512645" y="3609942"/>
                <a:ext cx="6303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-12</a:t>
                </a:r>
                <a:endParaRPr lang="he-IL" sz="2400"/>
              </a:p>
            </p:txBody>
          </p:sp>
          <p:sp>
            <p:nvSpPr>
              <p:cNvPr id="29721" name="TextBox 39"/>
              <p:cNvSpPr txBox="1">
                <a:spLocks noChangeArrowheads="1"/>
              </p:cNvSpPr>
              <p:nvPr/>
            </p:nvSpPr>
            <p:spPr bwMode="auto">
              <a:xfrm>
                <a:off x="1655653" y="3610233"/>
                <a:ext cx="6303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-10</a:t>
                </a:r>
                <a:endParaRPr lang="he-IL" sz="2400"/>
              </a:p>
            </p:txBody>
          </p:sp>
          <p:sp>
            <p:nvSpPr>
              <p:cNvPr id="29722" name="TextBox 40"/>
              <p:cNvSpPr txBox="1">
                <a:spLocks noChangeArrowheads="1"/>
              </p:cNvSpPr>
              <p:nvPr/>
            </p:nvSpPr>
            <p:spPr bwMode="auto">
              <a:xfrm>
                <a:off x="2897167" y="3609942"/>
                <a:ext cx="45878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-6</a:t>
                </a:r>
                <a:endParaRPr lang="he-IL" sz="2400"/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>
                <a:off x="357157" y="3498827"/>
                <a:ext cx="142875" cy="1588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 bwMode="auto">
              <a:xfrm>
                <a:off x="214282" y="3641702"/>
                <a:ext cx="8501062" cy="1588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725" name="TextBox 40"/>
              <p:cNvSpPr txBox="1">
                <a:spLocks noChangeArrowheads="1"/>
              </p:cNvSpPr>
              <p:nvPr/>
            </p:nvSpPr>
            <p:spPr bwMode="auto">
              <a:xfrm>
                <a:off x="4113189" y="3609942"/>
                <a:ext cx="45878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-4</a:t>
                </a:r>
                <a:endParaRPr lang="he-IL" sz="2400"/>
              </a:p>
            </p:txBody>
          </p:sp>
          <p:cxnSp>
            <p:nvCxnSpPr>
              <p:cNvPr id="75" name="Straight Connector 74"/>
              <p:cNvCxnSpPr/>
              <p:nvPr/>
            </p:nvCxnSpPr>
            <p:spPr bwMode="auto">
              <a:xfrm>
                <a:off x="357157" y="3284514"/>
                <a:ext cx="142875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727" name="TextBox 39"/>
              <p:cNvSpPr txBox="1">
                <a:spLocks noChangeArrowheads="1"/>
              </p:cNvSpPr>
              <p:nvPr/>
            </p:nvSpPr>
            <p:spPr bwMode="auto">
              <a:xfrm>
                <a:off x="1155586" y="3609930"/>
                <a:ext cx="6303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-11</a:t>
                </a:r>
                <a:endParaRPr lang="he-IL" sz="2400"/>
              </a:p>
            </p:txBody>
          </p:sp>
          <p:sp>
            <p:nvSpPr>
              <p:cNvPr id="29728" name="TextBox 40"/>
              <p:cNvSpPr txBox="1">
                <a:spLocks noChangeArrowheads="1"/>
              </p:cNvSpPr>
              <p:nvPr/>
            </p:nvSpPr>
            <p:spPr bwMode="auto">
              <a:xfrm>
                <a:off x="3470248" y="3609930"/>
                <a:ext cx="45878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-5</a:t>
                </a:r>
                <a:endParaRPr lang="he-IL" sz="2400"/>
              </a:p>
            </p:txBody>
          </p:sp>
          <p:cxnSp>
            <p:nvCxnSpPr>
              <p:cNvPr id="172" name="Straight Arrow Connector 171"/>
              <p:cNvCxnSpPr/>
              <p:nvPr/>
            </p:nvCxnSpPr>
            <p:spPr bwMode="auto">
              <a:xfrm rot="5400000" flipH="1" flipV="1">
                <a:off x="1214407" y="3357540"/>
                <a:ext cx="571500" cy="0"/>
              </a:xfrm>
              <a:prstGeom prst="straightConnector1">
                <a:avLst/>
              </a:prstGeom>
              <a:ln w="57150"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" name="Straight Arrow Connector 173"/>
              <p:cNvCxnSpPr/>
              <p:nvPr/>
            </p:nvCxnSpPr>
            <p:spPr bwMode="auto">
              <a:xfrm rot="5400000" flipH="1" flipV="1">
                <a:off x="3500407" y="3357540"/>
                <a:ext cx="571500" cy="0"/>
              </a:xfrm>
              <a:prstGeom prst="straightConnector1">
                <a:avLst/>
              </a:prstGeom>
              <a:ln w="57150"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6" name="Straight Arrow Connector 185"/>
              <p:cNvCxnSpPr/>
              <p:nvPr/>
            </p:nvCxnSpPr>
            <p:spPr bwMode="auto">
              <a:xfrm rot="5400000" flipH="1" flipV="1">
                <a:off x="7608857" y="3463902"/>
                <a:ext cx="357188" cy="1587"/>
              </a:xfrm>
              <a:prstGeom prst="straightConnector1">
                <a:avLst/>
              </a:prstGeom>
              <a:ln w="57150"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732" name="TextBox 41"/>
              <p:cNvSpPr txBox="1">
                <a:spLocks noChangeArrowheads="1"/>
              </p:cNvSpPr>
              <p:nvPr/>
            </p:nvSpPr>
            <p:spPr bwMode="auto">
              <a:xfrm>
                <a:off x="7373232" y="3610243"/>
                <a:ext cx="69923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109</a:t>
                </a:r>
                <a:endParaRPr lang="he-IL" sz="2400"/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>
                <a:off x="357157" y="3071789"/>
                <a:ext cx="142875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2" name="Rectangle 71"/>
            <p:cNvSpPr/>
            <p:nvPr/>
          </p:nvSpPr>
          <p:spPr>
            <a:xfrm>
              <a:off x="5715009" y="3724307"/>
              <a:ext cx="142876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73" name="Straight Arrow Connector 72"/>
            <p:cNvCxnSpPr/>
            <p:nvPr/>
          </p:nvCxnSpPr>
          <p:spPr bwMode="auto">
            <a:xfrm rot="5400000" flipH="1" flipV="1">
              <a:off x="5495917" y="3790968"/>
              <a:ext cx="438183" cy="1428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 bwMode="auto">
            <a:xfrm rot="5400000" flipH="1" flipV="1">
              <a:off x="5638793" y="3800523"/>
              <a:ext cx="438183" cy="1428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142875" y="4429146"/>
            <a:ext cx="8858250" cy="1928812"/>
            <a:chOff x="142875" y="4429146"/>
            <a:chExt cx="8858250" cy="1928812"/>
          </a:xfrm>
        </p:grpSpPr>
        <p:grpSp>
          <p:nvGrpSpPr>
            <p:cNvPr id="4" name="Group 142"/>
            <p:cNvGrpSpPr>
              <a:grpSpLocks/>
            </p:cNvGrpSpPr>
            <p:nvPr/>
          </p:nvGrpSpPr>
          <p:grpSpPr bwMode="auto">
            <a:xfrm>
              <a:off x="142875" y="4429146"/>
              <a:ext cx="8858250" cy="1928812"/>
              <a:chOff x="142844" y="4214801"/>
              <a:chExt cx="8858250" cy="1928826"/>
            </a:xfrm>
          </p:grpSpPr>
          <p:sp>
            <p:nvSpPr>
              <p:cNvPr id="84" name="Rounded Rectangle 83"/>
              <p:cNvSpPr/>
              <p:nvPr/>
            </p:nvSpPr>
            <p:spPr bwMode="auto">
              <a:xfrm>
                <a:off x="169832" y="4214801"/>
                <a:ext cx="8831262" cy="1895489"/>
              </a:xfrm>
              <a:prstGeom prst="roundRect">
                <a:avLst>
                  <a:gd name="adj" fmla="val 6770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>
                  <a:defRPr/>
                </a:pPr>
                <a:endParaRPr lang="he-IL"/>
              </a:p>
            </p:txBody>
          </p:sp>
          <p:cxnSp>
            <p:nvCxnSpPr>
              <p:cNvPr id="85" name="Straight Arrow Connector 84"/>
              <p:cNvCxnSpPr/>
              <p:nvPr/>
            </p:nvCxnSpPr>
            <p:spPr bwMode="auto">
              <a:xfrm rot="5400000" flipH="1" flipV="1">
                <a:off x="-447712" y="5019670"/>
                <a:ext cx="1609737" cy="0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705" name="Text Box 2"/>
              <p:cNvSpPr txBox="1">
                <a:spLocks noChangeArrowheads="1"/>
              </p:cNvSpPr>
              <p:nvPr/>
            </p:nvSpPr>
            <p:spPr bwMode="auto">
              <a:xfrm>
                <a:off x="142844" y="4214806"/>
                <a:ext cx="8858250" cy="523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2800" dirty="0"/>
                  <a:t>Classification </a:t>
                </a:r>
                <a:r>
                  <a:rPr lang="en-US" sz="2800" dirty="0" smtClean="0"/>
                  <a:t>2</a:t>
                </a:r>
                <a:endParaRPr lang="en-US" sz="2800" dirty="0"/>
              </a:p>
            </p:txBody>
          </p:sp>
          <p:cxnSp>
            <p:nvCxnSpPr>
              <p:cNvPr id="92" name="Straight Arrow Connector 91"/>
              <p:cNvCxnSpPr/>
              <p:nvPr/>
            </p:nvCxnSpPr>
            <p:spPr bwMode="auto">
              <a:xfrm>
                <a:off x="214282" y="5713412"/>
                <a:ext cx="8501062" cy="1587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/>
              <p:nvPr/>
            </p:nvCxnSpPr>
            <p:spPr bwMode="auto">
              <a:xfrm rot="5400000" flipH="1" flipV="1">
                <a:off x="2000214" y="5072057"/>
                <a:ext cx="1285884" cy="0"/>
              </a:xfrm>
              <a:prstGeom prst="straightConnector1">
                <a:avLst/>
              </a:prstGeom>
              <a:ln w="57150"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/>
              <p:nvPr/>
            </p:nvCxnSpPr>
            <p:spPr bwMode="auto">
              <a:xfrm rot="16200000" flipV="1">
                <a:off x="7572342" y="5500685"/>
                <a:ext cx="428628" cy="0"/>
              </a:xfrm>
              <a:prstGeom prst="straightConnector1">
                <a:avLst/>
              </a:prstGeom>
              <a:ln w="57150"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709" name="TextBox 40"/>
              <p:cNvSpPr txBox="1">
                <a:spLocks noChangeArrowheads="1"/>
              </p:cNvSpPr>
              <p:nvPr/>
            </p:nvSpPr>
            <p:spPr bwMode="auto">
              <a:xfrm>
                <a:off x="2357422" y="5681962"/>
                <a:ext cx="45878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-8</a:t>
                </a:r>
                <a:endParaRPr lang="he-IL" sz="2400"/>
              </a:p>
            </p:txBody>
          </p:sp>
          <p:sp>
            <p:nvSpPr>
              <p:cNvPr id="29710" name="TextBox 41"/>
              <p:cNvSpPr txBox="1">
                <a:spLocks noChangeArrowheads="1"/>
              </p:cNvSpPr>
              <p:nvPr/>
            </p:nvSpPr>
            <p:spPr bwMode="auto">
              <a:xfrm>
                <a:off x="7373232" y="5681671"/>
                <a:ext cx="69923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400"/>
                  <a:t>109</a:t>
                </a:r>
                <a:endParaRPr lang="he-IL" sz="2400"/>
              </a:p>
            </p:txBody>
          </p:sp>
          <p:cxnSp>
            <p:nvCxnSpPr>
              <p:cNvPr id="132" name="Straight Connector 131"/>
              <p:cNvCxnSpPr/>
              <p:nvPr/>
            </p:nvCxnSpPr>
            <p:spPr bwMode="auto">
              <a:xfrm>
                <a:off x="357157" y="5500685"/>
                <a:ext cx="142875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auto">
              <a:xfrm>
                <a:off x="357157" y="5287959"/>
                <a:ext cx="142875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auto">
              <a:xfrm>
                <a:off x="357157" y="5075232"/>
                <a:ext cx="142875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auto">
              <a:xfrm>
                <a:off x="357157" y="4862506"/>
                <a:ext cx="142875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 bwMode="auto">
              <a:xfrm>
                <a:off x="357157" y="4649779"/>
                <a:ext cx="142875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 bwMode="auto">
              <a:xfrm>
                <a:off x="357157" y="4437053"/>
                <a:ext cx="142875" cy="1587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6" name="Rectangle 75"/>
            <p:cNvSpPr/>
            <p:nvPr/>
          </p:nvSpPr>
          <p:spPr>
            <a:xfrm>
              <a:off x="5715008" y="5796009"/>
              <a:ext cx="142876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78" name="Straight Arrow Connector 77"/>
            <p:cNvCxnSpPr/>
            <p:nvPr/>
          </p:nvCxnSpPr>
          <p:spPr bwMode="auto">
            <a:xfrm rot="5400000" flipH="1" flipV="1">
              <a:off x="5495916" y="5862670"/>
              <a:ext cx="438183" cy="1428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 bwMode="auto">
            <a:xfrm rot="5400000" flipH="1" flipV="1">
              <a:off x="5638792" y="5872225"/>
              <a:ext cx="438183" cy="1428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844</Words>
  <Application>Microsoft Office PowerPoint</Application>
  <PresentationFormat>On-screen Show (4:3)</PresentationFormat>
  <Paragraphs>189</Paragraphs>
  <Slides>18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ittay</dc:creator>
  <cp:lastModifiedBy>ittay</cp:lastModifiedBy>
  <cp:revision>145</cp:revision>
  <dcterms:created xsi:type="dcterms:W3CDTF">2010-07-11T09:19:34Z</dcterms:created>
  <dcterms:modified xsi:type="dcterms:W3CDTF">2010-07-26T12:47:07Z</dcterms:modified>
</cp:coreProperties>
</file>