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77" r:id="rId7"/>
    <p:sldId id="278" r:id="rId8"/>
    <p:sldId id="261" r:id="rId9"/>
    <p:sldId id="262" r:id="rId10"/>
    <p:sldId id="264" r:id="rId11"/>
    <p:sldId id="279" r:id="rId12"/>
    <p:sldId id="265" r:id="rId13"/>
    <p:sldId id="266" r:id="rId14"/>
    <p:sldId id="267" r:id="rId15"/>
    <p:sldId id="268" r:id="rId16"/>
    <p:sldId id="280" r:id="rId17"/>
    <p:sldId id="269" r:id="rId18"/>
    <p:sldId id="274" r:id="rId19"/>
    <p:sldId id="273" r:id="rId20"/>
    <p:sldId id="272" r:id="rId21"/>
    <p:sldId id="271" r:id="rId22"/>
    <p:sldId id="275" r:id="rId23"/>
    <p:sldId id="276" r:id="rId2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5842" autoAdjust="0"/>
    <p:restoredTop sz="94660"/>
  </p:normalViewPr>
  <p:slideViewPr>
    <p:cSldViewPr>
      <p:cViewPr varScale="1">
        <p:scale>
          <a:sx n="97" d="100"/>
          <a:sy n="97" d="100"/>
        </p:scale>
        <p:origin x="-605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A45DE2B-2A89-4E8A-B0EF-A271D4D0BE0A}" type="datetimeFigureOut">
              <a:rPr lang="he-IL" smtClean="0"/>
              <a:pPr/>
              <a:t>י"ח/אב/תשס"ט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C428A01-B42D-4B26-AA1A-89A6314FC763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70971-6BDA-4220-848B-05956E7B4AA1}" type="datetimeFigureOut">
              <a:rPr lang="en-US" smtClean="0"/>
              <a:pPr/>
              <a:t>8/8/2009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CFBF8-64F1-4F26-BB88-1CE6D5998B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172B-023B-4AFE-96BB-73DB3843D524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D659A-FCAD-4BF9-AD87-B6933EE0991B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85E0-DD06-45A1-AAEE-4E32D0A709A9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lvl1pPr algn="l" rtl="0">
              <a:defRPr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 rtl="0">
              <a:defRPr sz="2800">
                <a:latin typeface="+mn-lt"/>
                <a:cs typeface="David" pitchFamily="2" charset="-79"/>
              </a:defRPr>
            </a:lvl1pPr>
            <a:lvl2pPr algn="l" rtl="0">
              <a:defRPr sz="2400">
                <a:latin typeface="+mn-lt"/>
                <a:cs typeface="David" pitchFamily="2" charset="-79"/>
              </a:defRPr>
            </a:lvl2pPr>
            <a:lvl3pPr algn="l" rtl="0">
              <a:defRPr sz="2000">
                <a:latin typeface="+mn-lt"/>
                <a:cs typeface="David" pitchFamily="2" charset="-79"/>
              </a:defRPr>
            </a:lvl3pPr>
            <a:lvl4pPr algn="l" rtl="0">
              <a:defRPr>
                <a:latin typeface="+mn-lt"/>
                <a:cs typeface="David" pitchFamily="2" charset="-79"/>
              </a:defRPr>
            </a:lvl4pPr>
            <a:lvl5pPr algn="l" rtl="0">
              <a:defRPr>
                <a:latin typeface="+mn-lt"/>
                <a:cs typeface="David" pitchFamily="2" charset="-79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B9D1-020D-4A3E-B215-773E5FCF2F6B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43768" y="6476999"/>
            <a:ext cx="1004547" cy="274320"/>
          </a:xfrm>
        </p:spPr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E3F3-D9A3-4B06-A2BF-793C30C7440C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738D0-47A1-4CA7-A9B2-03DB4D71A91E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22159-2D3A-494A-9A75-6312FD4648F9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09002-D9E1-4DAD-8B4E-FF928B2CFEEF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CD9F-3455-4835-8223-E8D3E24E6D81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2B6A-AF11-428E-AEA5-D58941C689BC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6327042-B43D-4169-BFB4-25CF8A13D551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E78A645-7625-4E0B-A2D8-5DB1E75A8FB5}" type="datetime8">
              <a:rPr lang="he-IL" smtClean="0"/>
              <a:t>11 אוגוסט 09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SPAA 2009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1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r" rtl="1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r" rtl="1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r" rtl="1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r" rtl="1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2857496"/>
            <a:ext cx="8077200" cy="1500198"/>
          </a:xfrm>
        </p:spPr>
        <p:txBody>
          <a:bodyPr/>
          <a:lstStyle/>
          <a:p>
            <a:pPr rtl="0"/>
            <a:r>
              <a:rPr lang="en-US" dirty="0" smtClean="0">
                <a:cs typeface="Times New Roman" pitchFamily="18" charset="0"/>
              </a:rPr>
              <a:t>On Avoiding Spare Aborts in Transactional Memory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4429132"/>
            <a:ext cx="8077200" cy="613796"/>
          </a:xfrm>
        </p:spPr>
        <p:txBody>
          <a:bodyPr/>
          <a:lstStyle/>
          <a:p>
            <a:pPr rtl="0" fontAlgn="auto">
              <a:spcAft>
                <a:spcPts val="0"/>
              </a:spcAft>
              <a:defRPr/>
            </a:pPr>
            <a:r>
              <a:rPr lang="en-US" dirty="0" err="1" smtClean="0"/>
              <a:t>Idit</a:t>
            </a:r>
            <a:r>
              <a:rPr lang="en-US" dirty="0" smtClean="0"/>
              <a:t> </a:t>
            </a:r>
            <a:r>
              <a:rPr lang="en-US" dirty="0" err="1" smtClean="0"/>
              <a:t>Keidar</a:t>
            </a:r>
            <a:r>
              <a:rPr lang="en-US" dirty="0" smtClean="0"/>
              <a:t>  and Dmitri Perelman</a:t>
            </a:r>
          </a:p>
          <a:p>
            <a:pPr rtl="0" fontAlgn="auto">
              <a:spcAft>
                <a:spcPts val="0"/>
              </a:spcAft>
              <a:defRPr/>
            </a:pPr>
            <a:r>
              <a:rPr lang="en-US" dirty="0" err="1" smtClean="0"/>
              <a:t>Technion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15206" y="6429396"/>
            <a:ext cx="790233" cy="274320"/>
          </a:xfrm>
        </p:spPr>
        <p:txBody>
          <a:bodyPr/>
          <a:lstStyle/>
          <a:p>
            <a:pPr algn="ctr"/>
            <a:r>
              <a:rPr lang="en-US" dirty="0" smtClean="0"/>
              <a:t>SPAA 2009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Opacity-Permissiveness is Impossible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368453"/>
          </a:xfrm>
        </p:spPr>
        <p:txBody>
          <a:bodyPr>
            <a:normAutofit/>
          </a:bodyPr>
          <a:lstStyle/>
          <a:p>
            <a:r>
              <a:rPr lang="en-US" dirty="0" smtClean="0">
                <a:cs typeface="Arial" pitchFamily="34" charset="0"/>
              </a:rPr>
              <a:t>We show: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Math A" pitchFamily="18" charset="2"/>
              </a:rPr>
              <a:t>there exists no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Math A" pitchFamily="18" charset="2"/>
              </a:rPr>
              <a:t>TM providing 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Math A" pitchFamily="18" charset="2"/>
              </a:rPr>
              <a:t>0pacity-permissiveness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Intuition</a:t>
            </a:r>
            <a:r>
              <a:rPr lang="en-US" dirty="0" smtClean="0">
                <a:cs typeface="Arial" pitchFamily="34" charset="0"/>
              </a:rPr>
              <a:t>: there is a degree of freedom given to the read operations</a:t>
            </a:r>
          </a:p>
          <a:p>
            <a:pPr lvl="1"/>
            <a:r>
              <a:rPr lang="en-US" dirty="0" smtClean="0">
                <a:cs typeface="Arial" pitchFamily="34" charset="0"/>
              </a:rPr>
              <a:t>cannot predict what value should be read in order to avoid spare aborts in future</a:t>
            </a:r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10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Roadmap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Previous measures for evaluating spare aborts and their limitations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Our measures for evaluating spare aborts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Example TM avoiding spare aborts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11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Weakening Permissiveness: Take 1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Strict Online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Math A" pitchFamily="18" charset="2"/>
              </a:rPr>
              <a:t>Opacity-Permissiveness</a:t>
            </a:r>
            <a:r>
              <a:rPr lang="en-US" sz="2600" dirty="0" smtClean="0">
                <a:cs typeface="Arial" pitchFamily="34" charset="0"/>
                <a:sym typeface="Math A" pitchFamily="18" charset="2"/>
              </a:rPr>
              <a:t>: a TM forcefully aborts a </a:t>
            </a:r>
            <a:r>
              <a:rPr lang="en-US" sz="2600" dirty="0" err="1" smtClean="0">
                <a:cs typeface="Arial" pitchFamily="34" charset="0"/>
                <a:sym typeface="Math A" pitchFamily="18" charset="2"/>
              </a:rPr>
              <a:t>txn</a:t>
            </a:r>
            <a:r>
              <a:rPr lang="en-US" sz="2600" dirty="0" smtClean="0">
                <a:cs typeface="Arial" pitchFamily="34" charset="0"/>
                <a:sym typeface="Math A" pitchFamily="18" charset="2"/>
              </a:rPr>
              <a:t> only when not aborting any </a:t>
            </a:r>
            <a:r>
              <a:rPr lang="en-US" sz="2600" dirty="0" err="1" smtClean="0">
                <a:cs typeface="Arial" pitchFamily="34" charset="0"/>
                <a:sym typeface="Math A" pitchFamily="18" charset="2"/>
              </a:rPr>
              <a:t>txn</a:t>
            </a:r>
            <a:r>
              <a:rPr lang="en-US" sz="2600" dirty="0" smtClean="0">
                <a:cs typeface="Arial" pitchFamily="34" charset="0"/>
                <a:sym typeface="Math A" pitchFamily="18" charset="2"/>
              </a:rPr>
              <a:t> violates</a:t>
            </a:r>
            <a:r>
              <a:rPr lang="en-US" sz="2600" dirty="0" smtClean="0">
                <a:cs typeface="Arial" pitchFamily="34" charset="0"/>
                <a:sym typeface="Math B" pitchFamily="2" charset="2"/>
              </a:rPr>
              <a:t> </a:t>
            </a:r>
            <a:r>
              <a:rPr lang="en-US" sz="2600" dirty="0" smtClean="0">
                <a:cs typeface="Arial" pitchFamily="34" charset="0"/>
                <a:sym typeface="Math A" pitchFamily="18" charset="2"/>
              </a:rPr>
              <a:t>opacity</a:t>
            </a:r>
            <a:r>
              <a:rPr lang="en-US" sz="2600" dirty="0" smtClean="0">
                <a:cs typeface="Arial" pitchFamily="34" charset="0"/>
                <a:sym typeface="Math A" pitchFamily="18" charset="2"/>
              </a:rPr>
              <a:t>.</a:t>
            </a:r>
          </a:p>
          <a:p>
            <a:pPr lvl="1"/>
            <a:r>
              <a:rPr lang="en-US" sz="2200" dirty="0" smtClean="0">
                <a:cs typeface="Arial" pitchFamily="34" charset="0"/>
                <a:sym typeface="Math B" pitchFamily="2" charset="2"/>
              </a:rPr>
              <a:t>does not define </a:t>
            </a:r>
            <a:r>
              <a:rPr lang="en-US" sz="2200" i="1" dirty="0" smtClean="0">
                <a:cs typeface="Arial" pitchFamily="34" charset="0"/>
                <a:sym typeface="Math B" pitchFamily="2" charset="2"/>
              </a:rPr>
              <a:t>which</a:t>
            </a:r>
            <a:r>
              <a:rPr lang="en-US" sz="2200" dirty="0" smtClean="0">
                <a:cs typeface="Arial" pitchFamily="34" charset="0"/>
                <a:sym typeface="Math B" pitchFamily="2" charset="2"/>
              </a:rPr>
              <a:t> </a:t>
            </a:r>
            <a:r>
              <a:rPr lang="en-US" sz="2200" dirty="0" err="1" smtClean="0">
                <a:cs typeface="Arial" pitchFamily="34" charset="0"/>
                <a:sym typeface="Math B" pitchFamily="2" charset="2"/>
              </a:rPr>
              <a:t>txns</a:t>
            </a:r>
            <a:r>
              <a:rPr lang="en-US" sz="2200" dirty="0" smtClean="0">
                <a:cs typeface="Arial" pitchFamily="34" charset="0"/>
                <a:sym typeface="Math B" pitchFamily="2" charset="2"/>
              </a:rPr>
              <a:t> should be aborted</a:t>
            </a:r>
          </a:p>
          <a:p>
            <a:pPr lvl="1"/>
            <a:r>
              <a:rPr lang="en-US" sz="2200" dirty="0" smtClean="0">
                <a:cs typeface="Arial" pitchFamily="34" charset="0"/>
                <a:sym typeface="Math B" pitchFamily="2" charset="2"/>
              </a:rPr>
              <a:t>allows returning a value that causes abort in the future 	</a:t>
            </a:r>
            <a:r>
              <a:rPr lang="en-US" sz="2200" i="1" dirty="0" smtClean="0">
                <a:cs typeface="Arial" pitchFamily="34" charset="0"/>
                <a:sym typeface="Math B" pitchFamily="2" charset="2"/>
              </a:rPr>
              <a:t> </a:t>
            </a:r>
          </a:p>
          <a:p>
            <a:pPr lvl="1"/>
            <a:endParaRPr lang="en-US" sz="2400" dirty="0" smtClean="0">
              <a:cs typeface="Arial" pitchFamily="34" charset="0"/>
              <a:sym typeface="Math B" pitchFamily="2" charset="2"/>
            </a:endParaRPr>
          </a:p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NP-Complete in the number of committed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txns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 </a:t>
            </a:r>
          </a:p>
          <a:p>
            <a:pPr lvl="1"/>
            <a:r>
              <a:rPr lang="en-US" sz="2400" dirty="0" smtClean="0">
                <a:cs typeface="Arial" pitchFamily="34" charset="0"/>
                <a:sym typeface="Wingdings" pitchFamily="2" charset="2"/>
              </a:rPr>
              <a:t>reduction from the view-serializability detection problem [Papadimitriou 79]</a:t>
            </a:r>
            <a:endParaRPr lang="en-US" sz="2400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12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NP-Completeness, Intuition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153743"/>
          </a:xfrm>
        </p:spPr>
        <p:txBody>
          <a:bodyPr/>
          <a:lstStyle/>
          <a:p>
            <a:r>
              <a:rPr lang="en-US" dirty="0" smtClean="0"/>
              <a:t>The “problem”: the order of committed </a:t>
            </a:r>
            <a:r>
              <a:rPr lang="en-US" dirty="0" err="1" smtClean="0"/>
              <a:t>txns</a:t>
            </a:r>
            <a:r>
              <a:rPr lang="en-US" dirty="0" smtClean="0"/>
              <a:t> is </a:t>
            </a:r>
            <a:r>
              <a:rPr lang="en-US" dirty="0" smtClean="0"/>
              <a:t>undefined</a:t>
            </a:r>
            <a:endParaRPr lang="he-IL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214678" y="3714752"/>
            <a:ext cx="2954335" cy="11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214678" y="4214818"/>
            <a:ext cx="2954335" cy="11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214678" y="4714884"/>
            <a:ext cx="2954335" cy="11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4143372" y="364331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3929058" y="414338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9" name="Straight Connector 8"/>
          <p:cNvCxnSpPr>
            <a:stCxn id="7" idx="3"/>
            <a:endCxn id="8" idx="7"/>
          </p:cNvCxnSpPr>
          <p:nvPr/>
        </p:nvCxnSpPr>
        <p:spPr>
          <a:xfrm rot="5400000">
            <a:off x="3908134" y="3908141"/>
            <a:ext cx="399039" cy="113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714744" y="3857628"/>
            <a:ext cx="382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>
                <a:latin typeface="Corbel" pitchFamily="34" charset="0"/>
                <a:cs typeface="Miriam" pitchFamily="2" charset="-79"/>
              </a:rPr>
              <a:t>1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789228" y="3511542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o1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74940" y="4011605"/>
            <a:ext cx="423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o2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89228" y="4511667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o3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572000" y="364331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14810" y="4714884"/>
            <a:ext cx="35719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2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71934" y="3357562"/>
            <a:ext cx="3048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4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500430" y="414338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8" name="Oval 17"/>
          <p:cNvSpPr/>
          <p:nvPr/>
        </p:nvSpPr>
        <p:spPr>
          <a:xfrm>
            <a:off x="5454633" y="4643446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20" name="Straight Connector 19"/>
          <p:cNvCxnSpPr>
            <a:stCxn id="17" idx="5"/>
            <a:endCxn id="18" idx="1"/>
          </p:cNvCxnSpPr>
          <p:nvPr/>
        </p:nvCxnSpPr>
        <p:spPr>
          <a:xfrm rot="16200000" flipH="1">
            <a:off x="4349450" y="3538262"/>
            <a:ext cx="399039" cy="18531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357686" y="4643446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24" name="Straight Connector 23"/>
          <p:cNvCxnSpPr>
            <a:stCxn id="14" idx="4"/>
            <a:endCxn id="21" idx="0"/>
          </p:cNvCxnSpPr>
          <p:nvPr/>
        </p:nvCxnSpPr>
        <p:spPr>
          <a:xfrm rot="5400000">
            <a:off x="4107653" y="4107660"/>
            <a:ext cx="857257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00562" y="3357562"/>
            <a:ext cx="3048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4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286116" y="3857628"/>
            <a:ext cx="382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4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000628" y="364331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0" name="TextBox 29"/>
          <p:cNvSpPr txBox="1"/>
          <p:nvPr/>
        </p:nvSpPr>
        <p:spPr>
          <a:xfrm>
            <a:off x="4929190" y="3357562"/>
            <a:ext cx="3048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4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57818" y="4357694"/>
            <a:ext cx="30480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4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28662" y="5429264"/>
            <a:ext cx="19288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err="1" smtClean="0"/>
              <a:t>Txns</a:t>
            </a:r>
            <a:r>
              <a:rPr lang="en-US" dirty="0" smtClean="0"/>
              <a:t> serialization:</a:t>
            </a:r>
            <a:endParaRPr lang="he-IL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000364" y="5429264"/>
            <a:ext cx="428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2000" baseline="-25000" dirty="0" smtClean="0">
                <a:latin typeface="Corbel" pitchFamily="34" charset="0"/>
                <a:cs typeface="Miriam" pitchFamily="2" charset="-79"/>
              </a:rPr>
              <a:t>4</a:t>
            </a:r>
            <a:endParaRPr lang="he-IL" sz="20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714744" y="5429264"/>
            <a:ext cx="428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2000" baseline="-25000" dirty="0" smtClean="0">
                <a:latin typeface="Corbel" pitchFamily="34" charset="0"/>
                <a:cs typeface="Miriam" pitchFamily="2" charset="-79"/>
              </a:rPr>
              <a:t>1</a:t>
            </a:r>
            <a:endParaRPr lang="he-IL" sz="20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29124" y="5429264"/>
            <a:ext cx="428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2000" baseline="-25000" dirty="0" smtClean="0">
                <a:latin typeface="Corbel" pitchFamily="34" charset="0"/>
                <a:cs typeface="Miriam" pitchFamily="2" charset="-79"/>
              </a:rPr>
              <a:t>2</a:t>
            </a:r>
            <a:endParaRPr lang="he-IL" sz="20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143504" y="5429264"/>
            <a:ext cx="42862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20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2000" baseline="-25000" dirty="0" smtClean="0">
                <a:latin typeface="Corbel" pitchFamily="34" charset="0"/>
                <a:cs typeface="Miriam" pitchFamily="2" charset="-79"/>
              </a:rPr>
              <a:t>3</a:t>
            </a:r>
            <a:endParaRPr lang="he-IL" sz="20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857752" y="3714752"/>
            <a:ext cx="382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rtl="0"/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3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cxnSp>
        <p:nvCxnSpPr>
          <p:cNvPr id="39" name="Straight Arrow Connector 38"/>
          <p:cNvCxnSpPr>
            <a:stCxn id="33" idx="3"/>
            <a:endCxn id="34" idx="1"/>
          </p:cNvCxnSpPr>
          <p:nvPr/>
        </p:nvCxnSpPr>
        <p:spPr>
          <a:xfrm>
            <a:off x="3428992" y="5629319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4" idx="3"/>
            <a:endCxn id="35" idx="1"/>
          </p:cNvCxnSpPr>
          <p:nvPr/>
        </p:nvCxnSpPr>
        <p:spPr>
          <a:xfrm>
            <a:off x="4143372" y="5629319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5" idx="3"/>
            <a:endCxn id="36" idx="1"/>
          </p:cNvCxnSpPr>
          <p:nvPr/>
        </p:nvCxnSpPr>
        <p:spPr>
          <a:xfrm>
            <a:off x="4857752" y="5629319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4071934" y="5143512"/>
            <a:ext cx="416839" cy="500066"/>
            <a:chOff x="6215074" y="5643578"/>
            <a:chExt cx="416839" cy="500066"/>
          </a:xfrm>
        </p:grpSpPr>
        <p:sp>
          <p:nvSpPr>
            <p:cNvPr id="54" name="Freeform 53"/>
            <p:cNvSpPr/>
            <p:nvPr/>
          </p:nvSpPr>
          <p:spPr>
            <a:xfrm>
              <a:off x="6215074" y="5929330"/>
              <a:ext cx="416839" cy="214314"/>
            </a:xfrm>
            <a:custGeom>
              <a:avLst/>
              <a:gdLst>
                <a:gd name="connsiteX0" fmla="*/ 251209 w 251209"/>
                <a:gd name="connsiteY0" fmla="*/ 162449 h 162449"/>
                <a:gd name="connsiteX1" fmla="*/ 110532 w 251209"/>
                <a:gd name="connsiteY1" fmla="*/ 1675 h 162449"/>
                <a:gd name="connsiteX2" fmla="*/ 0 w 251209"/>
                <a:gd name="connsiteY2" fmla="*/ 152401 h 162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1209" h="162449">
                  <a:moveTo>
                    <a:pt x="251209" y="162449"/>
                  </a:moveTo>
                  <a:cubicBezTo>
                    <a:pt x="201804" y="82899"/>
                    <a:pt x="152400" y="3350"/>
                    <a:pt x="110532" y="1675"/>
                  </a:cubicBezTo>
                  <a:cubicBezTo>
                    <a:pt x="68664" y="0"/>
                    <a:pt x="34332" y="76200"/>
                    <a:pt x="0" y="152401"/>
                  </a:cubicBezTo>
                </a:path>
              </a:pathLst>
            </a:custGeom>
            <a:ln>
              <a:headEnd type="arrow" w="med" len="med"/>
              <a:tailEnd type="arrow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286512" y="5643578"/>
              <a:ext cx="28245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?</a:t>
              </a:r>
              <a:endParaRPr lang="he-IL" dirty="0"/>
            </a:p>
          </p:txBody>
        </p:sp>
      </p:grp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13</a:t>
            </a:fld>
            <a:endParaRPr lang="he-IL" dirty="0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00324 C -0.01406 0.02337 -0.02951 0.04349 -0.05556 0.04372 C -0.0816 0.04418 -0.13906 0.01087 -0.15538 0.0044 " pathEditMode="relative" rAng="0" ptsTypes="aaA">
                                      <p:cBhvr>
                                        <p:cTn id="12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20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102E-6 C 0.01007 -0.02105 0.02084 -0.03886 0.03472 -0.0377 C 0.04792 -0.03655 0.07136 -0.00393 0.08021 0.00324 " pathEditMode="relative" rAng="231073" ptsTypes="aaA">
                                      <p:cBhvr>
                                        <p:cTn id="1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-17"/>
                                    </p:animMotion>
                                  </p:childTnLst>
                                </p:cTn>
                              </p:par>
                              <p:par>
                                <p:cTn id="12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406 -0.02359 0.0283 -0.04719 0.04184 -0.04696 C 0.05538 -0.04672 0.07483 -0.00671 0.08143 0.00139 " pathEditMode="relative" ptsTypes="aaA">
                                      <p:cBhvr>
                                        <p:cTn id="13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 animBg="1"/>
      <p:bldP spid="18" grpId="0" animBg="1"/>
      <p:bldP spid="21" grpId="0" animBg="1"/>
      <p:bldP spid="25" grpId="0"/>
      <p:bldP spid="26" grpId="0"/>
      <p:bldP spid="29" grpId="0" animBg="1"/>
      <p:bldP spid="30" grpId="0"/>
      <p:bldP spid="31" grpId="0"/>
      <p:bldP spid="32" grpId="0"/>
      <p:bldP spid="33" grpId="0"/>
      <p:bldP spid="33" grpId="1"/>
      <p:bldP spid="34" grpId="0"/>
      <p:bldP spid="34" grpId="1"/>
      <p:bldP spid="35" grpId="0"/>
      <p:bldP spid="35" grpId="1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Weakening Permissiveness, Take 2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Online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Math A" pitchFamily="18" charset="2"/>
              </a:rPr>
              <a:t>opacity-permissiveness</a:t>
            </a:r>
            <a:r>
              <a:rPr lang="en-US" sz="2600" dirty="0" smtClean="0">
                <a:cs typeface="Arial" pitchFamily="34" charset="0"/>
                <a:sym typeface="Math A" pitchFamily="18" charset="2"/>
              </a:rPr>
              <a:t> </a:t>
            </a:r>
            <a:r>
              <a:rPr lang="en-US" sz="2600" dirty="0" smtClean="0">
                <a:cs typeface="Arial" pitchFamily="34" charset="0"/>
                <a:sym typeface="Math A" pitchFamily="18" charset="2"/>
              </a:rPr>
              <a:t>(intuition):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  <a:sym typeface="Math A" pitchFamily="18" charset="2"/>
              </a:rPr>
              <a:t>order the committed </a:t>
            </a:r>
            <a:r>
              <a:rPr lang="en-US" sz="2200" dirty="0" err="1" smtClean="0">
                <a:cs typeface="Arial" pitchFamily="34" charset="0"/>
                <a:sym typeface="Math A" pitchFamily="18" charset="2"/>
              </a:rPr>
              <a:t>txns</a:t>
            </a:r>
            <a:r>
              <a:rPr lang="en-US" sz="2200" dirty="0" smtClean="0">
                <a:cs typeface="Arial" pitchFamily="34" charset="0"/>
                <a:sym typeface="Math A" pitchFamily="18" charset="2"/>
              </a:rPr>
              <a:t> writing to the same objects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  <a:sym typeface="Math A" pitchFamily="18" charset="2"/>
              </a:rPr>
              <a:t>this order should be preserved during the run</a:t>
            </a:r>
            <a:endParaRPr lang="en-US" sz="2600" i="1" dirty="0" smtClean="0">
              <a:cs typeface="Arial" pitchFamily="34" charset="0"/>
              <a:sym typeface="Math A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14</a:t>
            </a:fld>
            <a:endParaRPr lang="he-IL" dirty="0"/>
          </a:p>
        </p:txBody>
      </p:sp>
      <p:pic>
        <p:nvPicPr>
          <p:cNvPr id="5" name="Picture 4" descr="queue_of_peop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3286124"/>
            <a:ext cx="5151719" cy="282608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Online Opacity-Permissiveness vs. Invisible Reads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011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cs typeface="Arial" pitchFamily="34" charset="0"/>
              </a:rPr>
              <a:t>Visible reads have their cost: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itchFamily="34" charset="0"/>
              </a:rPr>
              <a:t>cache invalidations in a multi-core environments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Arial" pitchFamily="34" charset="0"/>
              </a:rPr>
              <a:t>Postpone exposing the read if possible</a:t>
            </a:r>
          </a:p>
          <a:p>
            <a:pPr lvl="1">
              <a:lnSpc>
                <a:spcPct val="90000"/>
              </a:lnSpc>
            </a:pPr>
            <a:endParaRPr lang="en-US" dirty="0" smtClean="0"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cs typeface="Arial" pitchFamily="34" charset="0"/>
              </a:rPr>
              <a:t>We show: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if a TM satisfies online opacity-permissiveness the reads must be exposed as they happen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</a:t>
            </a:r>
            <a:r>
              <a:rPr lang="en-US" dirty="0" smtClean="0">
                <a:cs typeface="Arial" pitchFamily="34" charset="0"/>
              </a:rPr>
              <a:t>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854178" y="5346722"/>
            <a:ext cx="2357454" cy="11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854178" y="5846788"/>
            <a:ext cx="2357454" cy="11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925748" y="527528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2925748" y="577535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428728" y="5143512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o1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14440" y="5643575"/>
            <a:ext cx="423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o2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783004" y="527528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8" name="Oval 17"/>
          <p:cNvSpPr/>
          <p:nvPr/>
        </p:nvSpPr>
        <p:spPr>
          <a:xfrm>
            <a:off x="2425682" y="577535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35" name="Straight Connector 34"/>
          <p:cNvCxnSpPr>
            <a:stCxn id="18" idx="7"/>
            <a:endCxn id="15" idx="3"/>
          </p:cNvCxnSpPr>
          <p:nvPr/>
        </p:nvCxnSpPr>
        <p:spPr>
          <a:xfrm rot="5400000" flipH="1" flipV="1">
            <a:off x="2976261" y="4968608"/>
            <a:ext cx="399039" cy="12562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2282806" y="5846788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>
                <a:latin typeface="Corbel" pitchFamily="34" charset="0"/>
                <a:cs typeface="Miriam" pitchFamily="2" charset="-79"/>
              </a:rPr>
              <a:t>1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068888" y="5346722"/>
            <a:ext cx="2357454" cy="11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068888" y="5846788"/>
            <a:ext cx="2357454" cy="11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Oval 44"/>
          <p:cNvSpPr/>
          <p:nvPr/>
        </p:nvSpPr>
        <p:spPr>
          <a:xfrm>
            <a:off x="6140458" y="527528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6" name="Oval 45"/>
          <p:cNvSpPr/>
          <p:nvPr/>
        </p:nvSpPr>
        <p:spPr>
          <a:xfrm>
            <a:off x="6140458" y="577535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4643438" y="5143512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o1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629150" y="5643575"/>
            <a:ext cx="423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o2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6997714" y="527528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1" name="Oval 50"/>
          <p:cNvSpPr/>
          <p:nvPr/>
        </p:nvSpPr>
        <p:spPr>
          <a:xfrm>
            <a:off x="5640392" y="577535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52" name="Straight Connector 51"/>
          <p:cNvCxnSpPr>
            <a:stCxn id="51" idx="7"/>
            <a:endCxn id="49" idx="3"/>
          </p:cNvCxnSpPr>
          <p:nvPr/>
        </p:nvCxnSpPr>
        <p:spPr>
          <a:xfrm rot="5400000" flipH="1" flipV="1">
            <a:off x="6190971" y="4968608"/>
            <a:ext cx="399039" cy="12562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497516" y="5846788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>
                <a:latin typeface="Corbel" pitchFamily="34" charset="0"/>
                <a:cs typeface="Miriam" pitchFamily="2" charset="-79"/>
              </a:rPr>
              <a:t>1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6711962" y="577535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5" name="Oval 54"/>
          <p:cNvSpPr/>
          <p:nvPr/>
        </p:nvSpPr>
        <p:spPr>
          <a:xfrm>
            <a:off x="5640392" y="527528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56" name="Straight Connector 55"/>
          <p:cNvCxnSpPr>
            <a:stCxn id="55" idx="5"/>
            <a:endCxn id="54" idx="1"/>
          </p:cNvCxnSpPr>
          <p:nvPr/>
        </p:nvCxnSpPr>
        <p:spPr>
          <a:xfrm rot="16200000" flipH="1">
            <a:off x="6048095" y="5111482"/>
            <a:ext cx="399039" cy="9705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497516" y="5346722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2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66" name="Freeform 65"/>
          <p:cNvSpPr/>
          <p:nvPr/>
        </p:nvSpPr>
        <p:spPr>
          <a:xfrm>
            <a:off x="3895582" y="5415953"/>
            <a:ext cx="281354" cy="120580"/>
          </a:xfrm>
          <a:custGeom>
            <a:avLst/>
            <a:gdLst>
              <a:gd name="connsiteX0" fmla="*/ 0 w 281354"/>
              <a:gd name="connsiteY0" fmla="*/ 0 h 120580"/>
              <a:gd name="connsiteX1" fmla="*/ 180871 w 281354"/>
              <a:gd name="connsiteY1" fmla="*/ 90435 h 120580"/>
              <a:gd name="connsiteX2" fmla="*/ 281354 w 281354"/>
              <a:gd name="connsiteY2" fmla="*/ 120580 h 12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1354" h="120580">
                <a:moveTo>
                  <a:pt x="0" y="0"/>
                </a:moveTo>
                <a:cubicBezTo>
                  <a:pt x="66989" y="35169"/>
                  <a:pt x="133979" y="70338"/>
                  <a:pt x="180871" y="90435"/>
                </a:cubicBezTo>
                <a:cubicBezTo>
                  <a:pt x="227763" y="110532"/>
                  <a:pt x="254558" y="115556"/>
                  <a:pt x="281354" y="12058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TextBox 67"/>
          <p:cNvSpPr txBox="1"/>
          <p:nvPr/>
        </p:nvSpPr>
        <p:spPr>
          <a:xfrm>
            <a:off x="6854838" y="4989532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6783400" y="5632474"/>
            <a:ext cx="321548" cy="144026"/>
          </a:xfrm>
          <a:custGeom>
            <a:avLst/>
            <a:gdLst>
              <a:gd name="connsiteX0" fmla="*/ 0 w 321548"/>
              <a:gd name="connsiteY0" fmla="*/ 144026 h 144026"/>
              <a:gd name="connsiteX1" fmla="*/ 190919 w 321548"/>
              <a:gd name="connsiteY1" fmla="*/ 23446 h 144026"/>
              <a:gd name="connsiteX2" fmla="*/ 321548 w 321548"/>
              <a:gd name="connsiteY2" fmla="*/ 3349 h 144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1548" h="144026">
                <a:moveTo>
                  <a:pt x="0" y="144026"/>
                </a:moveTo>
                <a:cubicBezTo>
                  <a:pt x="68664" y="95459"/>
                  <a:pt x="137328" y="46892"/>
                  <a:pt x="190919" y="23446"/>
                </a:cubicBezTo>
                <a:cubicBezTo>
                  <a:pt x="244510" y="0"/>
                  <a:pt x="283029" y="1674"/>
                  <a:pt x="321548" y="3349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782872" y="4989532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3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5997582" y="4989532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3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854310" y="5918226"/>
            <a:ext cx="382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4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6069020" y="5918226"/>
            <a:ext cx="382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4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15</a:t>
            </a:fld>
            <a:endParaRPr lang="he-IL" dirty="0"/>
          </a:p>
        </p:txBody>
      </p:sp>
      <p:sp>
        <p:nvSpPr>
          <p:cNvPr id="50" name="Rounded Rectangle 49"/>
          <p:cNvSpPr/>
          <p:nvPr/>
        </p:nvSpPr>
        <p:spPr>
          <a:xfrm>
            <a:off x="5857884" y="4429132"/>
            <a:ext cx="1000132" cy="428628"/>
          </a:xfrm>
          <a:prstGeom prst="roundRect">
            <a:avLst/>
          </a:prstGeom>
          <a:solidFill>
            <a:schemeClr val="bg1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z="12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Eras Light ITC" pitchFamily="34" charset="0"/>
              </a:rPr>
              <a:t>must be exposed</a:t>
            </a:r>
            <a:endParaRPr lang="en-US" sz="12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Eras Light ITC" pitchFamily="34" charset="0"/>
            </a:endParaRPr>
          </a:p>
        </p:txBody>
      </p:sp>
      <p:cxnSp>
        <p:nvCxnSpPr>
          <p:cNvPr id="61" name="Straight Arrow Connector 60"/>
          <p:cNvCxnSpPr>
            <a:stCxn id="50" idx="2"/>
          </p:cNvCxnSpPr>
          <p:nvPr/>
        </p:nvCxnSpPr>
        <p:spPr>
          <a:xfrm rot="16200000" flipH="1">
            <a:off x="6107917" y="5107793"/>
            <a:ext cx="857256" cy="35719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0" idx="2"/>
          </p:cNvCxnSpPr>
          <p:nvPr/>
        </p:nvCxnSpPr>
        <p:spPr>
          <a:xfrm rot="5400000">
            <a:off x="5857884" y="4786322"/>
            <a:ext cx="428628" cy="57150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3" grpId="0"/>
      <p:bldP spid="15" grpId="0" animBg="1"/>
      <p:bldP spid="18" grpId="0" animBg="1"/>
      <p:bldP spid="42" grpId="0"/>
      <p:bldP spid="45" grpId="0" animBg="1"/>
      <p:bldP spid="46" grpId="0" animBg="1"/>
      <p:bldP spid="47" grpId="0"/>
      <p:bldP spid="48" grpId="0"/>
      <p:bldP spid="49" grpId="0" animBg="1"/>
      <p:bldP spid="51" grpId="0" animBg="1"/>
      <p:bldP spid="53" grpId="0"/>
      <p:bldP spid="54" grpId="0" animBg="1"/>
      <p:bldP spid="55" grpId="0" animBg="1"/>
      <p:bldP spid="57" grpId="0"/>
      <p:bldP spid="66" grpId="0" animBg="1"/>
      <p:bldP spid="68" grpId="0"/>
      <p:bldP spid="70" grpId="0" animBg="1"/>
      <p:bldP spid="71" grpId="0"/>
      <p:bldP spid="72" grpId="0"/>
      <p:bldP spid="73" grpId="0"/>
      <p:bldP spid="74" grpId="0"/>
      <p:bldP spid="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Roadmap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Previous measures for evaluating spare aborts and their limitations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Our measures for evaluating spare aborts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Example TM avoiding spare aborts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16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>
                <a:cs typeface="Times New Roman" pitchFamily="18" charset="0"/>
              </a:rPr>
              <a:t>Online </a:t>
            </a:r>
            <a:r>
              <a:rPr lang="en-US" smtClean="0">
                <a:cs typeface="Times New Roman" pitchFamily="18" charset="0"/>
              </a:rPr>
              <a:t>Opacity-Permissiveness </a:t>
            </a:r>
            <a:r>
              <a:rPr lang="en-US" dirty="0" smtClean="0">
                <a:cs typeface="Times New Roman" pitchFamily="18" charset="0"/>
              </a:rPr>
              <a:t>is Possible!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cs typeface="Arial" pitchFamily="34" charset="0"/>
              </a:rPr>
              <a:t>AbortsAvoider</a:t>
            </a:r>
            <a:r>
              <a:rPr lang="en-US" dirty="0" smtClean="0">
                <a:cs typeface="Arial" pitchFamily="34" charset="0"/>
              </a:rPr>
              <a:t> algorithm as a possibility proof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Polynomial time </a:t>
            </a:r>
            <a:r>
              <a:rPr lang="en-US" dirty="0" smtClean="0">
                <a:cs typeface="Arial" pitchFamily="34" charset="0"/>
              </a:rPr>
              <a:t>operation </a:t>
            </a:r>
            <a:r>
              <a:rPr lang="en-US" dirty="0" smtClean="0">
                <a:cs typeface="Arial" pitchFamily="34" charset="0"/>
              </a:rPr>
              <a:t>complexity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Maintains version lists and the precedence graph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17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cs typeface="Times New Roman" pitchFamily="18" charset="0"/>
              </a:rPr>
              <a:t>AbortsAvoider</a:t>
            </a:r>
            <a:r>
              <a:rPr lang="en-US" dirty="0" smtClean="0">
                <a:cs typeface="Times New Roman" pitchFamily="18" charset="0"/>
              </a:rPr>
              <a:t> – Precedence Graph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439627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>
                <a:cs typeface="Arial" pitchFamily="34" charset="0"/>
              </a:rPr>
              <a:t>Directed labeled graph over transactions</a:t>
            </a:r>
          </a:p>
          <a:p>
            <a:pPr lvl="1"/>
            <a:r>
              <a:rPr lang="en-US" dirty="0" smtClean="0">
                <a:cs typeface="Arial" pitchFamily="34" charset="0"/>
              </a:rPr>
              <a:t>different variations in prior works [</a:t>
            </a:r>
            <a:r>
              <a:rPr lang="en-US" dirty="0" err="1" smtClean="0">
                <a:cs typeface="Arial" pitchFamily="34" charset="0"/>
              </a:rPr>
              <a:t>Napper</a:t>
            </a:r>
            <a:r>
              <a:rPr lang="en-US" dirty="0" smtClean="0">
                <a:cs typeface="Arial" pitchFamily="34" charset="0"/>
              </a:rPr>
              <a:t> and </a:t>
            </a:r>
            <a:r>
              <a:rPr lang="en-US" dirty="0" err="1" smtClean="0">
                <a:cs typeface="Arial" pitchFamily="34" charset="0"/>
              </a:rPr>
              <a:t>Alvisi</a:t>
            </a:r>
            <a:r>
              <a:rPr lang="en-US" dirty="0" smtClean="0">
                <a:cs typeface="Arial" pitchFamily="34" charset="0"/>
              </a:rPr>
              <a:t> 05, </a:t>
            </a:r>
            <a:r>
              <a:rPr lang="en-US" dirty="0" err="1" smtClean="0">
                <a:cs typeface="Arial" pitchFamily="34" charset="0"/>
              </a:rPr>
              <a:t>Guerraoui</a:t>
            </a:r>
            <a:r>
              <a:rPr lang="en-US" dirty="0" smtClean="0">
                <a:cs typeface="Arial" pitchFamily="34" charset="0"/>
              </a:rPr>
              <a:t> and </a:t>
            </a:r>
            <a:r>
              <a:rPr lang="en-US" dirty="0" err="1" smtClean="0">
                <a:cs typeface="Arial" pitchFamily="34" charset="0"/>
              </a:rPr>
              <a:t>Kapalka</a:t>
            </a:r>
            <a:r>
              <a:rPr lang="en-US" dirty="0" smtClean="0">
                <a:cs typeface="Arial" pitchFamily="34" charset="0"/>
              </a:rPr>
              <a:t> 08]</a:t>
            </a:r>
          </a:p>
          <a:p>
            <a:pPr lvl="1"/>
            <a:endParaRPr lang="en-US" dirty="0" smtClean="0">
              <a:cs typeface="Arial" pitchFamily="34" charset="0"/>
            </a:endParaRPr>
          </a:p>
          <a:p>
            <a:r>
              <a:rPr lang="en-US" sz="2600" dirty="0" smtClean="0">
                <a:cs typeface="Arial" pitchFamily="34" charset="0"/>
              </a:rPr>
              <a:t>We show: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if a TM maintains PG acyclic and aborts txn only upon cycle creation, then this TM satisfies online opacity-permissiveness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</a:t>
            </a:r>
            <a:endParaRPr lang="en-US" sz="2600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43244" y="5214945"/>
            <a:ext cx="928688" cy="357188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355969" y="5214945"/>
            <a:ext cx="554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>
                <a:latin typeface="Corbel" pitchFamily="34" charset="0"/>
                <a:cs typeface="Miriam" pitchFamily="2" charset="-79"/>
              </a:rPr>
              <a:t>o.v</a:t>
            </a:r>
            <a:r>
              <a:rPr lang="en-US" baseline="-25000">
                <a:latin typeface="Corbel" pitchFamily="34" charset="0"/>
                <a:cs typeface="Miriam" pitchFamily="2" charset="-79"/>
              </a:rPr>
              <a:t>n</a:t>
            </a:r>
            <a:endParaRPr lang="he-IL" baseline="-2500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72057" y="5214945"/>
            <a:ext cx="928687" cy="357188"/>
          </a:xfrm>
          <a:prstGeom prst="rect">
            <a:avLst/>
          </a:prstGeom>
          <a:noFill/>
          <a:ln w="12700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072057" y="5214945"/>
            <a:ext cx="884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>
                <a:latin typeface="Corbel" pitchFamily="34" charset="0"/>
                <a:cs typeface="Miriam" pitchFamily="2" charset="-79"/>
              </a:rPr>
              <a:t>o.v</a:t>
            </a:r>
            <a:r>
              <a:rPr lang="en-US" baseline="-25000">
                <a:latin typeface="Corbel" pitchFamily="34" charset="0"/>
                <a:cs typeface="Miriam" pitchFamily="2" charset="-79"/>
              </a:rPr>
              <a:t>n-1</a:t>
            </a:r>
            <a:endParaRPr lang="he-IL" baseline="-2500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3287707" y="4929195"/>
            <a:ext cx="623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sz="1400">
                <a:latin typeface="Corbel" pitchFamily="34" charset="0"/>
                <a:cs typeface="Miriam" pitchFamily="2" charset="-79"/>
              </a:rPr>
              <a:t>writer</a:t>
            </a:r>
            <a:endParaRPr lang="he-IL" sz="140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0" name="TextBox 17"/>
          <p:cNvSpPr txBox="1">
            <a:spLocks noChangeArrowheads="1"/>
          </p:cNvSpPr>
          <p:nvPr/>
        </p:nvSpPr>
        <p:spPr bwMode="auto">
          <a:xfrm>
            <a:off x="5216519" y="4929195"/>
            <a:ext cx="623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sz="1400">
                <a:latin typeface="Corbel" pitchFamily="34" charset="0"/>
                <a:cs typeface="Miriam" pitchFamily="2" charset="-79"/>
              </a:rPr>
              <a:t>writer</a:t>
            </a:r>
            <a:endParaRPr lang="he-IL" sz="140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1" name="TextBox 18"/>
          <p:cNvSpPr txBox="1">
            <a:spLocks noChangeArrowheads="1"/>
          </p:cNvSpPr>
          <p:nvPr/>
        </p:nvSpPr>
        <p:spPr bwMode="auto">
          <a:xfrm>
            <a:off x="3217857" y="5572133"/>
            <a:ext cx="73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sz="1400">
                <a:latin typeface="Corbel" pitchFamily="34" charset="0"/>
                <a:cs typeface="Miriam" pitchFamily="2" charset="-79"/>
              </a:rPr>
              <a:t>readers</a:t>
            </a:r>
            <a:endParaRPr lang="he-IL" sz="140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" name="TextBox 19"/>
          <p:cNvSpPr txBox="1">
            <a:spLocks noChangeArrowheads="1"/>
          </p:cNvSpPr>
          <p:nvPr/>
        </p:nvSpPr>
        <p:spPr bwMode="auto">
          <a:xfrm>
            <a:off x="5146669" y="5572133"/>
            <a:ext cx="736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0"/>
            <a:r>
              <a:rPr lang="en-US" sz="1400">
                <a:latin typeface="Corbel" pitchFamily="34" charset="0"/>
                <a:cs typeface="Miriam" pitchFamily="2" charset="-79"/>
              </a:rPr>
              <a:t>readers</a:t>
            </a:r>
            <a:endParaRPr lang="he-IL" sz="140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3" name="Diamond 12"/>
          <p:cNvSpPr/>
          <p:nvPr/>
        </p:nvSpPr>
        <p:spPr>
          <a:xfrm>
            <a:off x="3357557" y="4286258"/>
            <a:ext cx="428625" cy="428625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" name="Diamond 13"/>
          <p:cNvSpPr/>
          <p:nvPr/>
        </p:nvSpPr>
        <p:spPr>
          <a:xfrm>
            <a:off x="5286369" y="4286258"/>
            <a:ext cx="428625" cy="428625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5" name="Diamond 14"/>
          <p:cNvSpPr/>
          <p:nvPr/>
        </p:nvSpPr>
        <p:spPr>
          <a:xfrm>
            <a:off x="3071807" y="6143633"/>
            <a:ext cx="428625" cy="428625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6" name="Diamond 15"/>
          <p:cNvSpPr/>
          <p:nvPr/>
        </p:nvSpPr>
        <p:spPr>
          <a:xfrm>
            <a:off x="3714744" y="6143633"/>
            <a:ext cx="428625" cy="428625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7" name="Straight Connector 16"/>
          <p:cNvCxnSpPr>
            <a:cxnSpLocks noChangeShapeType="1"/>
            <a:stCxn id="11" idx="2"/>
            <a:endCxn id="15" idx="0"/>
          </p:cNvCxnSpPr>
          <p:nvPr/>
        </p:nvCxnSpPr>
        <p:spPr bwMode="auto">
          <a:xfrm flipH="1">
            <a:off x="3286119" y="5876933"/>
            <a:ext cx="300038" cy="266700"/>
          </a:xfrm>
          <a:prstGeom prst="line">
            <a:avLst/>
          </a:prstGeom>
          <a:noFill/>
          <a:ln w="6350" cap="rnd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8" name="Straight Connector 17"/>
          <p:cNvCxnSpPr>
            <a:cxnSpLocks noChangeShapeType="1"/>
            <a:stCxn id="11" idx="2"/>
            <a:endCxn id="16" idx="0"/>
          </p:cNvCxnSpPr>
          <p:nvPr/>
        </p:nvCxnSpPr>
        <p:spPr bwMode="auto">
          <a:xfrm>
            <a:off x="3586157" y="5876933"/>
            <a:ext cx="342900" cy="266700"/>
          </a:xfrm>
          <a:prstGeom prst="line">
            <a:avLst/>
          </a:prstGeom>
          <a:noFill/>
          <a:ln w="6350" cap="rnd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" name="Straight Connector 18"/>
          <p:cNvCxnSpPr>
            <a:cxnSpLocks noChangeShapeType="1"/>
            <a:stCxn id="9" idx="0"/>
            <a:endCxn id="13" idx="2"/>
          </p:cNvCxnSpPr>
          <p:nvPr/>
        </p:nvCxnSpPr>
        <p:spPr bwMode="auto">
          <a:xfrm flipH="1" flipV="1">
            <a:off x="3571869" y="4714883"/>
            <a:ext cx="28575" cy="214312"/>
          </a:xfrm>
          <a:prstGeom prst="line">
            <a:avLst/>
          </a:prstGeom>
          <a:noFill/>
          <a:ln w="6350" cap="rnd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0" name="Straight Connector 19"/>
          <p:cNvCxnSpPr>
            <a:cxnSpLocks noChangeShapeType="1"/>
            <a:stCxn id="10" idx="0"/>
            <a:endCxn id="14" idx="2"/>
          </p:cNvCxnSpPr>
          <p:nvPr/>
        </p:nvCxnSpPr>
        <p:spPr bwMode="auto">
          <a:xfrm flipH="1" flipV="1">
            <a:off x="5500682" y="4714883"/>
            <a:ext cx="28575" cy="214312"/>
          </a:xfrm>
          <a:prstGeom prst="line">
            <a:avLst/>
          </a:prstGeom>
          <a:noFill/>
          <a:ln w="6350" cap="rnd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1" name="Straight Connector 20"/>
          <p:cNvCxnSpPr>
            <a:cxnSpLocks noChangeShapeType="1"/>
            <a:stCxn id="12" idx="2"/>
            <a:endCxn id="24" idx="0"/>
          </p:cNvCxnSpPr>
          <p:nvPr/>
        </p:nvCxnSpPr>
        <p:spPr bwMode="auto">
          <a:xfrm flipH="1">
            <a:off x="5214932" y="5876933"/>
            <a:ext cx="300037" cy="266700"/>
          </a:xfrm>
          <a:prstGeom prst="line">
            <a:avLst/>
          </a:prstGeom>
          <a:noFill/>
          <a:ln w="6350" cap="rnd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2" name="Straight Connector 21"/>
          <p:cNvCxnSpPr>
            <a:cxnSpLocks noChangeShapeType="1"/>
            <a:stCxn id="12" idx="2"/>
            <a:endCxn id="23" idx="0"/>
          </p:cNvCxnSpPr>
          <p:nvPr/>
        </p:nvCxnSpPr>
        <p:spPr bwMode="auto">
          <a:xfrm>
            <a:off x="5514969" y="5876933"/>
            <a:ext cx="271463" cy="266700"/>
          </a:xfrm>
          <a:prstGeom prst="line">
            <a:avLst/>
          </a:prstGeom>
          <a:noFill/>
          <a:ln w="6350" cap="rnd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23" name="Diamond 22"/>
          <p:cNvSpPr/>
          <p:nvPr/>
        </p:nvSpPr>
        <p:spPr>
          <a:xfrm>
            <a:off x="5572119" y="6143633"/>
            <a:ext cx="428625" cy="428625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24" name="Diamond 23"/>
          <p:cNvSpPr/>
          <p:nvPr/>
        </p:nvSpPr>
        <p:spPr>
          <a:xfrm>
            <a:off x="5000619" y="6143633"/>
            <a:ext cx="428625" cy="428625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25" name="Curved Connector 24"/>
          <p:cNvCxnSpPr>
            <a:stCxn id="14" idx="3"/>
            <a:endCxn id="23" idx="3"/>
          </p:cNvCxnSpPr>
          <p:nvPr/>
        </p:nvCxnSpPr>
        <p:spPr>
          <a:xfrm>
            <a:off x="5714994" y="4500570"/>
            <a:ext cx="285750" cy="1857375"/>
          </a:xfrm>
          <a:prstGeom prst="curvedConnector3">
            <a:avLst>
              <a:gd name="adj1" fmla="val 230908"/>
            </a:avLst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Curved Connector 25"/>
          <p:cNvCxnSpPr>
            <a:stCxn id="14" idx="3"/>
            <a:endCxn id="24" idx="3"/>
          </p:cNvCxnSpPr>
          <p:nvPr/>
        </p:nvCxnSpPr>
        <p:spPr>
          <a:xfrm flipH="1">
            <a:off x="5429244" y="4500570"/>
            <a:ext cx="285750" cy="1857375"/>
          </a:xfrm>
          <a:prstGeom prst="curvedConnector3">
            <a:avLst>
              <a:gd name="adj1" fmla="val -149089"/>
            </a:avLst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stCxn id="13" idx="1"/>
            <a:endCxn id="16" idx="1"/>
          </p:cNvCxnSpPr>
          <p:nvPr/>
        </p:nvCxnSpPr>
        <p:spPr>
          <a:xfrm rot="10800000" flipH="1" flipV="1">
            <a:off x="3357557" y="4500570"/>
            <a:ext cx="357187" cy="1857375"/>
          </a:xfrm>
          <a:prstGeom prst="curvedConnector3">
            <a:avLst>
              <a:gd name="adj1" fmla="val -64000"/>
            </a:avLst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urved Connector 27"/>
          <p:cNvCxnSpPr>
            <a:stCxn id="13" idx="1"/>
            <a:endCxn id="15" idx="1"/>
          </p:cNvCxnSpPr>
          <p:nvPr/>
        </p:nvCxnSpPr>
        <p:spPr>
          <a:xfrm rot="10800000" flipV="1">
            <a:off x="3071807" y="4500570"/>
            <a:ext cx="285750" cy="1857375"/>
          </a:xfrm>
          <a:prstGeom prst="curvedConnector3">
            <a:avLst>
              <a:gd name="adj1" fmla="val 179999"/>
            </a:avLst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4" idx="1"/>
            <a:endCxn id="13" idx="3"/>
          </p:cNvCxnSpPr>
          <p:nvPr/>
        </p:nvCxnSpPr>
        <p:spPr>
          <a:xfrm rot="10800000">
            <a:off x="3786182" y="4500570"/>
            <a:ext cx="1500187" cy="1588"/>
          </a:xfrm>
          <a:prstGeom prst="curvedConnector3">
            <a:avLst>
              <a:gd name="adj1" fmla="val 50000"/>
            </a:avLst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3714744" y="4643445"/>
            <a:ext cx="1928813" cy="1500188"/>
          </a:xfrm>
          <a:prstGeom prst="straightConnector1">
            <a:avLst/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V="1">
            <a:off x="3679026" y="4750601"/>
            <a:ext cx="1428750" cy="1357313"/>
          </a:xfrm>
          <a:prstGeom prst="straightConnector1">
            <a:avLst/>
          </a:prstGeom>
          <a:ln>
            <a:solidFill>
              <a:srgbClr val="00206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86248" y="4214818"/>
            <a:ext cx="70564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err="1" smtClean="0"/>
              <a:t>WaW</a:t>
            </a:r>
            <a:endParaRPr lang="he-IL" dirty="0"/>
          </a:p>
        </p:txBody>
      </p:sp>
      <p:sp>
        <p:nvSpPr>
          <p:cNvPr id="33" name="TextBox 32"/>
          <p:cNvSpPr txBox="1"/>
          <p:nvPr/>
        </p:nvSpPr>
        <p:spPr>
          <a:xfrm>
            <a:off x="6357950" y="5214950"/>
            <a:ext cx="63831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err="1" smtClean="0"/>
              <a:t>RaW</a:t>
            </a:r>
            <a:endParaRPr lang="he-IL" dirty="0"/>
          </a:p>
        </p:txBody>
      </p:sp>
      <p:sp>
        <p:nvSpPr>
          <p:cNvPr id="34" name="TextBox 33"/>
          <p:cNvSpPr txBox="1"/>
          <p:nvPr/>
        </p:nvSpPr>
        <p:spPr>
          <a:xfrm>
            <a:off x="2214546" y="5214950"/>
            <a:ext cx="63831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err="1" smtClean="0"/>
              <a:t>RaW</a:t>
            </a:r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 rot="2216359">
            <a:off x="4261724" y="4941059"/>
            <a:ext cx="63831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/>
            <a:r>
              <a:rPr lang="en-US" dirty="0" err="1" smtClean="0"/>
              <a:t>WaR</a:t>
            </a:r>
            <a:endParaRPr lang="he-IL" dirty="0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18</a:t>
            </a:fld>
            <a:endParaRPr lang="he-IL" dirty="0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/>
      <p:bldP spid="6" grpId="0" animBg="1"/>
      <p:bldP spid="7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  <p:bldP spid="23" grpId="0" animBg="1"/>
      <p:bldP spid="24" grpId="0" animBg="1"/>
      <p:bldP spid="32" grpId="0"/>
      <p:bldP spid="33" grpId="0"/>
      <p:bldP spid="34" grpId="0"/>
      <p:bldP spid="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cs typeface="Times New Roman" pitchFamily="18" charset="0"/>
              </a:rPr>
              <a:t>AbortsAvoider</a:t>
            </a:r>
            <a:r>
              <a:rPr lang="en-US" dirty="0" smtClean="0">
                <a:cs typeface="Times New Roman" pitchFamily="18" charset="0"/>
              </a:rPr>
              <a:t> – Read/Write operations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Reads are simple:</a:t>
            </a:r>
          </a:p>
          <a:p>
            <a:pPr lvl="1"/>
            <a:r>
              <a:rPr lang="en-US" dirty="0" smtClean="0">
                <a:cs typeface="Arial" pitchFamily="34" charset="0"/>
              </a:rPr>
              <a:t>look for the latest version that does not create a cycle in the PG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Writes </a:t>
            </a:r>
            <a:r>
              <a:rPr lang="en-US" dirty="0" smtClean="0">
                <a:cs typeface="Arial" pitchFamily="34" charset="0"/>
              </a:rPr>
              <a:t>are simpler than Reads:</a:t>
            </a:r>
          </a:p>
          <a:p>
            <a:pPr lvl="1"/>
            <a:r>
              <a:rPr lang="en-US" dirty="0" smtClean="0">
                <a:cs typeface="Arial" pitchFamily="34" charset="0"/>
              </a:rPr>
              <a:t>postpone the work till commit (invisible writes)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Transactional Memory – Background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</a:rPr>
              <a:t>The emergence of multi-core architectures… 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</a:rPr>
              <a:t>Conventional locking… 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</a:rPr>
              <a:t>Transactional Memory is a new synchronization abstraction…	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</a:rPr>
              <a:t>You may continue by yourself </a:t>
            </a:r>
            <a:r>
              <a:rPr lang="en-US" dirty="0" smtClean="0">
                <a:cs typeface="Arial" pitchFamily="34" charset="0"/>
                <a:sym typeface="Wingdings" pitchFamily="2" charset="2"/>
              </a:rPr>
              <a:t>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cs typeface="Times New Roman" pitchFamily="18" charset="0"/>
              </a:rPr>
              <a:t>AbortsAvoider</a:t>
            </a:r>
            <a:r>
              <a:rPr lang="en-US" dirty="0" smtClean="0">
                <a:cs typeface="Times New Roman" pitchFamily="18" charset="0"/>
              </a:rPr>
              <a:t> – Commit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297015"/>
          </a:xfrm>
        </p:spPr>
        <p:txBody>
          <a:bodyPr/>
          <a:lstStyle/>
          <a:p>
            <a:r>
              <a:rPr lang="en-US" dirty="0" smtClean="0"/>
              <a:t>Install the new versions of all written objects</a:t>
            </a:r>
          </a:p>
          <a:p>
            <a:pPr lvl="1"/>
            <a:r>
              <a:rPr lang="en-US" dirty="0" smtClean="0"/>
              <a:t>non-blind writes: after the version that has been read</a:t>
            </a:r>
          </a:p>
          <a:p>
            <a:pPr lvl="1"/>
            <a:r>
              <a:rPr lang="en-US" dirty="0" smtClean="0"/>
              <a:t>blind writes: plenty of options</a:t>
            </a:r>
          </a:p>
          <a:p>
            <a:endParaRPr lang="en-US" dirty="0" smtClean="0"/>
          </a:p>
          <a:p>
            <a:r>
              <a:rPr lang="en-US" dirty="0" smtClean="0"/>
              <a:t>The greedy approach does not work</a:t>
            </a:r>
          </a:p>
          <a:p>
            <a:r>
              <a:rPr lang="en-US" dirty="0" smtClean="0"/>
              <a:t>The places to install are sought in iterations</a:t>
            </a:r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20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cs typeface="Times New Roman" pitchFamily="18" charset="0"/>
              </a:rPr>
              <a:t>AbortsAvoider</a:t>
            </a:r>
            <a:r>
              <a:rPr lang="en-US" dirty="0" smtClean="0">
                <a:cs typeface="Times New Roman" pitchFamily="18" charset="0"/>
              </a:rPr>
              <a:t> – GC and optimizations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Arial" pitchFamily="34" charset="0"/>
              </a:rPr>
              <a:t>Transactions cannot be garbage collected right after the termination</a:t>
            </a:r>
          </a:p>
          <a:p>
            <a:pPr lvl="1"/>
            <a:r>
              <a:rPr lang="en-US" dirty="0" smtClean="0">
                <a:cs typeface="Arial" pitchFamily="34" charset="0"/>
              </a:rPr>
              <a:t>should be kept in PG as long as it has a potential to participate in a cycle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We </a:t>
            </a:r>
            <a:r>
              <a:rPr lang="en-US" dirty="0" smtClean="0">
                <a:cs typeface="Arial" pitchFamily="34" charset="0"/>
              </a:rPr>
              <a:t>define GC conditions </a:t>
            </a:r>
          </a:p>
          <a:p>
            <a:pPr lvl="1"/>
            <a:r>
              <a:rPr lang="en-US" dirty="0" smtClean="0">
                <a:cs typeface="Arial" pitchFamily="34" charset="0"/>
              </a:rPr>
              <a:t>from some point onward no new incoming edges will be added to the node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Optimizations </a:t>
            </a:r>
            <a:r>
              <a:rPr lang="en-US" dirty="0" smtClean="0">
                <a:cs typeface="Arial" pitchFamily="34" charset="0"/>
              </a:rPr>
              <a:t>to save run-time 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21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Summary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Arial" pitchFamily="34" charset="0"/>
              </a:rPr>
              <a:t>Avoiding spare aborts is not always possible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Avoiding </a:t>
            </a:r>
            <a:r>
              <a:rPr lang="en-US" dirty="0" smtClean="0">
                <a:cs typeface="Arial" pitchFamily="34" charset="0"/>
              </a:rPr>
              <a:t>spare aborts may be costly:</a:t>
            </a:r>
          </a:p>
          <a:p>
            <a:pPr lvl="1"/>
            <a:r>
              <a:rPr lang="en-US" dirty="0" smtClean="0"/>
              <a:t>no invisible reads for opacity</a:t>
            </a:r>
          </a:p>
          <a:p>
            <a:pPr lvl="1"/>
            <a:r>
              <a:rPr lang="en-US" dirty="0" smtClean="0"/>
              <a:t>complicated conditions for GC</a:t>
            </a:r>
          </a:p>
          <a:p>
            <a:endParaRPr lang="en-US" dirty="0" smtClean="0"/>
          </a:p>
          <a:p>
            <a:r>
              <a:rPr lang="en-US" dirty="0" smtClean="0"/>
              <a:t>Proof-of-concept </a:t>
            </a:r>
            <a:r>
              <a:rPr lang="en-US" dirty="0" smtClean="0"/>
              <a:t>algorithm avoiding spare aborts with polynomial time complexity</a:t>
            </a:r>
          </a:p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Spare aborts vs. Operations complexity” tradeoff is yet to be studied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22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he-IL" dirty="0"/>
          </a:p>
        </p:txBody>
      </p:sp>
      <p:pic>
        <p:nvPicPr>
          <p:cNvPr id="4" name="Picture 3" descr="runner fini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1500174"/>
            <a:ext cx="4038562" cy="53578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23</a:t>
            </a:fld>
            <a:endParaRPr lang="he-I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Forceful Aborts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Aborting transactions is bad:</a:t>
            </a:r>
          </a:p>
          <a:p>
            <a:pPr lvl="1"/>
            <a:r>
              <a:rPr lang="en-US" dirty="0" smtClean="0">
                <a:cs typeface="Arial" pitchFamily="34" charset="0"/>
              </a:rPr>
              <a:t>the work is lost</a:t>
            </a:r>
          </a:p>
          <a:p>
            <a:pPr lvl="1"/>
            <a:r>
              <a:rPr lang="en-US" dirty="0" smtClean="0">
                <a:cs typeface="Arial" pitchFamily="34" charset="0"/>
              </a:rPr>
              <a:t>the resources are wasted</a:t>
            </a:r>
          </a:p>
          <a:p>
            <a:pPr lvl="1"/>
            <a:r>
              <a:rPr lang="en-US" dirty="0" smtClean="0">
                <a:cs typeface="Arial" pitchFamily="34" charset="0"/>
              </a:rPr>
              <a:t>overall throughput decreases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May </a:t>
            </a:r>
            <a:r>
              <a:rPr lang="en-US" dirty="0" smtClean="0">
                <a:cs typeface="Arial" pitchFamily="34" charset="0"/>
              </a:rPr>
              <a:t>be even worse:</a:t>
            </a:r>
          </a:p>
          <a:p>
            <a:pPr lvl="1"/>
            <a:r>
              <a:rPr lang="en-US" dirty="0" smtClean="0">
                <a:cs typeface="Arial" pitchFamily="34" charset="0"/>
              </a:rPr>
              <a:t>aborted transactions restart and conflict again</a:t>
            </a:r>
          </a:p>
          <a:p>
            <a:pPr lvl="1"/>
            <a:r>
              <a:rPr lang="en-US" dirty="0" err="1" smtClean="0">
                <a:cs typeface="Arial" pitchFamily="34" charset="0"/>
              </a:rPr>
              <a:t>livelock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3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Spare Aborts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pitchFamily="34" charset="0"/>
              </a:rPr>
              <a:t>Some times aborts are necessary</a:t>
            </a:r>
          </a:p>
          <a:p>
            <a:pPr lvl="1"/>
            <a:r>
              <a:rPr lang="en-US" dirty="0" smtClean="0">
                <a:cs typeface="Arial" pitchFamily="34" charset="0"/>
              </a:rPr>
              <a:t>continuing the run would violate correctness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And </a:t>
            </a:r>
            <a:r>
              <a:rPr lang="en-US" dirty="0" smtClean="0">
                <a:cs typeface="Arial" pitchFamily="34" charset="0"/>
              </a:rPr>
              <a:t>some times they are not –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spare aborts</a:t>
            </a:r>
          </a:p>
          <a:p>
            <a:pPr lvl="1"/>
            <a:r>
              <a:rPr lang="en-US" dirty="0" smtClean="0">
                <a:cs typeface="Arial" pitchFamily="34" charset="0"/>
              </a:rPr>
              <a:t>the suspicion is unjustified</a:t>
            </a:r>
          </a:p>
          <a:p>
            <a:pPr lvl="1"/>
            <a:r>
              <a:rPr lang="en-US" dirty="0" smtClean="0">
                <a:cs typeface="Arial" pitchFamily="34" charset="0"/>
              </a:rPr>
              <a:t>most of the times based on conflict detection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Our </a:t>
            </a:r>
            <a:r>
              <a:rPr lang="en-US" dirty="0" smtClean="0">
                <a:cs typeface="Arial" pitchFamily="34" charset="0"/>
              </a:rPr>
              <a:t>question: 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to what degree can we avoid spare aborts?</a:t>
            </a:r>
          </a:p>
        </p:txBody>
      </p:sp>
      <p:pic>
        <p:nvPicPr>
          <p:cNvPr id="5" name="Picture 4" descr="StopAbortionSigns2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4643446"/>
            <a:ext cx="1928826" cy="144662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4</a:t>
            </a:fld>
            <a:endParaRPr lang="he-IL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Roadmap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en-US" dirty="0" smtClean="0">
                <a:cs typeface="Arial" pitchFamily="34" charset="0"/>
              </a:rPr>
              <a:t>Previous measures for evaluating spare aborts and their limitations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Our measures for evaluating spare aborts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cs typeface="Arial" pitchFamily="34" charset="0"/>
              </a:rPr>
              <a:t>Example TM avoiding spare aborts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5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Choosing the Correctness Criterion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2564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i="1" dirty="0" smtClean="0">
                <a:latin typeface="+mn-lt"/>
                <a:cs typeface="Miriam" pitchFamily="2" charset="-79"/>
              </a:rPr>
              <a:t>Opacity</a:t>
            </a:r>
            <a:r>
              <a:rPr lang="en-US" dirty="0" smtClean="0">
                <a:latin typeface="+mn-lt"/>
                <a:cs typeface="Miriam" pitchFamily="2" charset="-79"/>
              </a:rPr>
              <a:t> is widely accepted [</a:t>
            </a:r>
            <a:r>
              <a:rPr lang="en-US" dirty="0" err="1" smtClean="0">
                <a:latin typeface="+mn-lt"/>
                <a:cs typeface="Miriam" pitchFamily="2" charset="-79"/>
              </a:rPr>
              <a:t>Guerraoui</a:t>
            </a:r>
            <a:r>
              <a:rPr lang="en-US" dirty="0" smtClean="0">
                <a:latin typeface="+mn-lt"/>
                <a:cs typeface="Miriam" pitchFamily="2" charset="-79"/>
              </a:rPr>
              <a:t> and </a:t>
            </a:r>
            <a:r>
              <a:rPr lang="en-US" dirty="0" err="1" smtClean="0">
                <a:latin typeface="+mn-lt"/>
                <a:cs typeface="Miriam" pitchFamily="2" charset="-79"/>
              </a:rPr>
              <a:t>Kapalka</a:t>
            </a:r>
            <a:r>
              <a:rPr lang="en-US" dirty="0" smtClean="0">
                <a:latin typeface="+mn-lt"/>
                <a:cs typeface="Miriam" pitchFamily="2" charset="-79"/>
              </a:rPr>
              <a:t> </a:t>
            </a:r>
            <a:r>
              <a:rPr lang="en-US" dirty="0" smtClean="0">
                <a:latin typeface="+mn-lt"/>
                <a:cs typeface="Miriam" pitchFamily="2" charset="-79"/>
              </a:rPr>
              <a:t>08]</a:t>
            </a:r>
            <a:endParaRPr lang="en-US" dirty="0" smtClean="0">
              <a:latin typeface="+mn-lt"/>
              <a:cs typeface="Miriam" pitchFamily="2" charset="-79"/>
            </a:endParaRPr>
          </a:p>
          <a:p>
            <a:pPr>
              <a:lnSpc>
                <a:spcPct val="80000"/>
              </a:lnSpc>
            </a:pPr>
            <a:endParaRPr lang="en-US" dirty="0" smtClean="0">
              <a:cs typeface="Miriam" pitchFamily="2" charset="-79"/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cs typeface="Miriam" pitchFamily="2" charset="-79"/>
              </a:rPr>
              <a:t>Informally</a:t>
            </a:r>
            <a:r>
              <a:rPr lang="en-US" dirty="0" smtClean="0">
                <a:cs typeface="Miriam" pitchFamily="2" charset="-79"/>
              </a:rPr>
              <a:t>: strict </a:t>
            </a:r>
            <a:r>
              <a:rPr lang="en-US" dirty="0" err="1" smtClean="0">
                <a:cs typeface="Miriam" pitchFamily="2" charset="-79"/>
              </a:rPr>
              <a:t>serializability</a:t>
            </a:r>
            <a:r>
              <a:rPr lang="en-US" dirty="0" smtClean="0">
                <a:cs typeface="Miriam" pitchFamily="2" charset="-79"/>
              </a:rPr>
              <a:t>, taking into account all the </a:t>
            </a:r>
            <a:r>
              <a:rPr lang="en-US" dirty="0" smtClean="0">
                <a:cs typeface="Miriam" pitchFamily="2" charset="-79"/>
              </a:rPr>
              <a:t>transactions (including the live and </a:t>
            </a:r>
            <a:r>
              <a:rPr lang="en-US" dirty="0" smtClean="0">
                <a:cs typeface="Miriam" pitchFamily="2" charset="-79"/>
              </a:rPr>
              <a:t>aborted ones)</a:t>
            </a:r>
            <a:endParaRPr lang="en-US" dirty="0" smtClean="0">
              <a:latin typeface="+mn-lt"/>
              <a:cs typeface="Miriam" pitchFamily="2" charset="-79"/>
            </a:endParaRPr>
          </a:p>
          <a:p>
            <a:pPr lvl="2">
              <a:lnSpc>
                <a:spcPct val="80000"/>
              </a:lnSpc>
            </a:pPr>
            <a:endParaRPr lang="en-US" dirty="0" smtClean="0">
              <a:latin typeface="+mn-lt"/>
              <a:cs typeface="Miriam" pitchFamily="2" charset="-79"/>
            </a:endParaRPr>
          </a:p>
          <a:p>
            <a:pPr lvl="1">
              <a:lnSpc>
                <a:spcPct val="80000"/>
              </a:lnSpc>
              <a:buNone/>
            </a:pPr>
            <a:endParaRPr lang="en-US" dirty="0" smtClean="0">
              <a:latin typeface="+mn-lt"/>
              <a:cs typeface="Miriam" pitchFamily="2" charset="-79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6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SPAA 2009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Roadmap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en-US" dirty="0" smtClean="0">
                <a:cs typeface="Arial" pitchFamily="34" charset="0"/>
              </a:rPr>
              <a:t>Previous measures for evaluating spare aborts and their limitations</a:t>
            </a:r>
          </a:p>
          <a:p>
            <a:endParaRPr lang="en-US" dirty="0" smtClean="0">
              <a:cs typeface="Arial" pitchFamily="34" charset="0"/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Our measures for evaluating spare aborts</a:t>
            </a:r>
          </a:p>
          <a:p>
            <a:endParaRPr lang="en-US" dirty="0" smtClean="0">
              <a:solidFill>
                <a:schemeClr val="bg1">
                  <a:lumMod val="75000"/>
                </a:schemeClr>
              </a:solidFill>
              <a:cs typeface="Arial" pitchFamily="34" charset="0"/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  <a:cs typeface="Arial" pitchFamily="34" charset="0"/>
              </a:rPr>
              <a:t>Example TM avoiding spare aborts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7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Previous Notions: Commit-Abort Ratio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</a:rPr>
              <a:t>Commit-Abort Ratio [</a:t>
            </a:r>
            <a:r>
              <a:rPr lang="en-US" dirty="0" err="1" smtClean="0">
                <a:cs typeface="Arial" pitchFamily="34" charset="0"/>
              </a:rPr>
              <a:t>Gramoli</a:t>
            </a:r>
            <a:r>
              <a:rPr lang="en-US" dirty="0" smtClean="0">
                <a:cs typeface="Arial" pitchFamily="34" charset="0"/>
              </a:rPr>
              <a:t>, </a:t>
            </a:r>
            <a:r>
              <a:rPr lang="en-US" dirty="0" err="1" smtClean="0">
                <a:cs typeface="Arial" pitchFamily="34" charset="0"/>
              </a:rPr>
              <a:t>Harmanci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smtClean="0">
                <a:cs typeface="Arial" pitchFamily="34" charset="0"/>
              </a:rPr>
              <a:t>and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Felber</a:t>
            </a:r>
            <a:r>
              <a:rPr lang="en-US" dirty="0" smtClean="0">
                <a:cs typeface="Arial" pitchFamily="34" charset="0"/>
              </a:rPr>
              <a:t>]:</a:t>
            </a:r>
            <a:r>
              <a:rPr lang="en-US" dirty="0" smtClean="0">
                <a:cs typeface="Arial" pitchFamily="34" charset="0"/>
              </a:rPr>
              <a:t>	</a:t>
            </a:r>
            <a:r>
              <a:rPr lang="en-US" dirty="0" smtClean="0">
                <a:cs typeface="Arial" pitchFamily="34" charset="0"/>
              </a:rPr>
              <a:t>|</a:t>
            </a:r>
            <a:r>
              <a:rPr lang="en-US" dirty="0" smtClean="0">
                <a:cs typeface="Arial" pitchFamily="34" charset="0"/>
              </a:rPr>
              <a:t>committed| / (|committed      aborted|)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  <a:sym typeface="Wingdings" pitchFamily="2" charset="2"/>
              </a:rPr>
              <a:t>Influenced by the decisions of contention manager</a:t>
            </a:r>
            <a:endParaRPr lang="en-US" dirty="0" smtClean="0"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</a:rPr>
              <a:t>We show: every TM is </a:t>
            </a:r>
            <a:r>
              <a:rPr lang="en-US" dirty="0" smtClean="0">
                <a:cs typeface="Arial" pitchFamily="34" charset="0"/>
                <a:sym typeface="Math A" pitchFamily="18" charset="2"/>
              </a:rPr>
              <a:t></a:t>
            </a:r>
            <a:r>
              <a:rPr lang="en-US" dirty="0" smtClean="0">
                <a:cs typeface="Arial" pitchFamily="34" charset="0"/>
                <a:sym typeface="Mathematica1" pitchFamily="2" charset="2"/>
              </a:rPr>
              <a:t>(L) competitive in terms of its   C-A ratio (L – maximal possible number of live </a:t>
            </a:r>
            <a:r>
              <a:rPr lang="en-US" dirty="0" err="1" smtClean="0">
                <a:cs typeface="Arial" pitchFamily="34" charset="0"/>
                <a:sym typeface="Mathematica1" pitchFamily="2" charset="2"/>
              </a:rPr>
              <a:t>txns</a:t>
            </a:r>
            <a:r>
              <a:rPr lang="en-US" dirty="0" smtClean="0">
                <a:cs typeface="Arial" pitchFamily="34" charset="0"/>
                <a:sym typeface="Mathematica1" pitchFamily="2" charset="2"/>
              </a:rPr>
              <a:t>) 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  <a:sym typeface="Wingdings" pitchFamily="2" charset="2"/>
              </a:rPr>
              <a:t>All TMs are bad in terms of C-A ratio, hard to compare </a:t>
            </a:r>
            <a:endParaRPr lang="he-IL" dirty="0" smtClean="0">
              <a:solidFill>
                <a:schemeClr val="accent6">
                  <a:lumMod val="75000"/>
                </a:schemeClr>
              </a:solidFill>
              <a:sym typeface="Wingdings" pitchFamily="2" charset="2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1357290" y="5357826"/>
            <a:ext cx="2954335" cy="11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357290" y="5857892"/>
            <a:ext cx="2954335" cy="11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357290" y="6357958"/>
            <a:ext cx="2954335" cy="11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668551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6" name="Oval 35"/>
          <p:cNvSpPr/>
          <p:nvPr/>
        </p:nvSpPr>
        <p:spPr>
          <a:xfrm>
            <a:off x="2428855" y="579755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43" name="Straight Connector 42"/>
          <p:cNvCxnSpPr>
            <a:stCxn id="35" idx="3"/>
            <a:endCxn id="36" idx="0"/>
          </p:cNvCxnSpPr>
          <p:nvPr/>
        </p:nvCxnSpPr>
        <p:spPr>
          <a:xfrm rot="5400000">
            <a:off x="2400277" y="5508355"/>
            <a:ext cx="389215" cy="189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311361" y="5857892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>
                <a:latin typeface="Corbel" pitchFamily="34" charset="0"/>
                <a:cs typeface="Miriam" pitchFamily="2" charset="-79"/>
              </a:rPr>
              <a:t>1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931840" y="5154616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o1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917552" y="5654679"/>
            <a:ext cx="423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o2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931840" y="6154741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o3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954303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69" name="Oval 68"/>
          <p:cNvSpPr/>
          <p:nvPr/>
        </p:nvSpPr>
        <p:spPr>
          <a:xfrm>
            <a:off x="2525675" y="628652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70" name="Straight Connector 69"/>
          <p:cNvCxnSpPr>
            <a:stCxn id="68" idx="3"/>
            <a:endCxn id="69" idx="0"/>
          </p:cNvCxnSpPr>
          <p:nvPr/>
        </p:nvCxnSpPr>
        <p:spPr>
          <a:xfrm rot="5400000">
            <a:off x="2347080" y="5658372"/>
            <a:ext cx="878181" cy="3781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408181" y="6346858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2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168617" y="528638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75" name="Oval 74"/>
          <p:cNvSpPr/>
          <p:nvPr/>
        </p:nvSpPr>
        <p:spPr>
          <a:xfrm>
            <a:off x="3382931" y="528638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77" name="Elbow Connector 76"/>
          <p:cNvCxnSpPr>
            <a:stCxn id="68" idx="0"/>
            <a:endCxn id="74" idx="0"/>
          </p:cNvCxnSpPr>
          <p:nvPr/>
        </p:nvCxnSpPr>
        <p:spPr>
          <a:xfrm rot="5400000" flipH="1" flipV="1">
            <a:off x="3132898" y="5179231"/>
            <a:ext cx="1588" cy="214314"/>
          </a:xfrm>
          <a:prstGeom prst="bentConnector3">
            <a:avLst>
              <a:gd name="adj1" fmla="val 50893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35" idx="0"/>
            <a:endCxn id="75" idx="0"/>
          </p:cNvCxnSpPr>
          <p:nvPr/>
        </p:nvCxnSpPr>
        <p:spPr>
          <a:xfrm rot="5400000" flipH="1" flipV="1">
            <a:off x="3097179" y="4929198"/>
            <a:ext cx="1588" cy="714380"/>
          </a:xfrm>
          <a:prstGeom prst="bentConnector3">
            <a:avLst>
              <a:gd name="adj1" fmla="val 85791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097179" y="5357826"/>
            <a:ext cx="304800" cy="33813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4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311493" y="5357826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2168485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5" name="Oval 94"/>
          <p:cNvSpPr/>
          <p:nvPr/>
        </p:nvSpPr>
        <p:spPr>
          <a:xfrm>
            <a:off x="4168749" y="628652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96" name="TextBox 95"/>
          <p:cNvSpPr txBox="1"/>
          <p:nvPr/>
        </p:nvSpPr>
        <p:spPr>
          <a:xfrm>
            <a:off x="4097311" y="6357958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cxnSp>
        <p:nvCxnSpPr>
          <p:cNvPr id="97" name="Straight Connector 96"/>
          <p:cNvCxnSpPr>
            <a:stCxn id="85" idx="5"/>
            <a:endCxn id="95" idx="1"/>
          </p:cNvCxnSpPr>
          <p:nvPr/>
        </p:nvCxnSpPr>
        <p:spPr>
          <a:xfrm rot="16200000" flipH="1">
            <a:off x="2790502" y="4908272"/>
            <a:ext cx="899105" cy="1899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1882733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3" name="Oval 102"/>
          <p:cNvSpPr/>
          <p:nvPr/>
        </p:nvSpPr>
        <p:spPr>
          <a:xfrm>
            <a:off x="3882997" y="628652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4" name="TextBox 103"/>
          <p:cNvSpPr txBox="1"/>
          <p:nvPr/>
        </p:nvSpPr>
        <p:spPr>
          <a:xfrm>
            <a:off x="3811559" y="6357958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cxnSp>
        <p:nvCxnSpPr>
          <p:cNvPr id="105" name="Straight Connector 104"/>
          <p:cNvCxnSpPr>
            <a:stCxn id="101" idx="5"/>
            <a:endCxn id="103" idx="1"/>
          </p:cNvCxnSpPr>
          <p:nvPr/>
        </p:nvCxnSpPr>
        <p:spPr>
          <a:xfrm rot="16200000" flipH="1">
            <a:off x="2504750" y="4908272"/>
            <a:ext cx="899105" cy="1899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Oval 112"/>
          <p:cNvSpPr/>
          <p:nvPr/>
        </p:nvSpPr>
        <p:spPr>
          <a:xfrm>
            <a:off x="1596981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4" name="Oval 113"/>
          <p:cNvSpPr/>
          <p:nvPr/>
        </p:nvSpPr>
        <p:spPr>
          <a:xfrm>
            <a:off x="3597245" y="628652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5" name="TextBox 114"/>
          <p:cNvSpPr txBox="1"/>
          <p:nvPr/>
        </p:nvSpPr>
        <p:spPr>
          <a:xfrm>
            <a:off x="3525807" y="6357958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cxnSp>
        <p:nvCxnSpPr>
          <p:cNvPr id="116" name="Straight Connector 115"/>
          <p:cNvCxnSpPr>
            <a:stCxn id="113" idx="5"/>
            <a:endCxn id="114" idx="1"/>
          </p:cNvCxnSpPr>
          <p:nvPr/>
        </p:nvCxnSpPr>
        <p:spPr>
          <a:xfrm rot="16200000" flipH="1">
            <a:off x="2218998" y="4908272"/>
            <a:ext cx="899105" cy="18992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5097443" y="5357826"/>
            <a:ext cx="2954335" cy="111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5097443" y="5857892"/>
            <a:ext cx="2954335" cy="11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5097443" y="6357958"/>
            <a:ext cx="2954335" cy="110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>
            <a:off x="6408704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4" name="Oval 123"/>
          <p:cNvSpPr/>
          <p:nvPr/>
        </p:nvSpPr>
        <p:spPr>
          <a:xfrm>
            <a:off x="6169008" y="579755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25" name="Straight Connector 124"/>
          <p:cNvCxnSpPr>
            <a:stCxn id="123" idx="3"/>
            <a:endCxn id="124" idx="0"/>
          </p:cNvCxnSpPr>
          <p:nvPr/>
        </p:nvCxnSpPr>
        <p:spPr>
          <a:xfrm rot="5400000">
            <a:off x="6140430" y="5508355"/>
            <a:ext cx="389215" cy="1891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Box 125"/>
          <p:cNvSpPr txBox="1">
            <a:spLocks noChangeArrowheads="1"/>
          </p:cNvSpPr>
          <p:nvPr/>
        </p:nvSpPr>
        <p:spPr bwMode="auto">
          <a:xfrm>
            <a:off x="6051514" y="5857892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>
                <a:latin typeface="Corbel" pitchFamily="34" charset="0"/>
                <a:cs typeface="Miriam" pitchFamily="2" charset="-79"/>
              </a:rPr>
              <a:t>1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4671993" y="5154616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o1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4657705" y="5654679"/>
            <a:ext cx="423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o2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9" name="TextBox 128"/>
          <p:cNvSpPr txBox="1">
            <a:spLocks noChangeArrowheads="1"/>
          </p:cNvSpPr>
          <p:nvPr/>
        </p:nvSpPr>
        <p:spPr bwMode="auto">
          <a:xfrm>
            <a:off x="4671993" y="6154741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o3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30" name="Oval 129"/>
          <p:cNvSpPr/>
          <p:nvPr/>
        </p:nvSpPr>
        <p:spPr>
          <a:xfrm>
            <a:off x="6694456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1" name="Oval 130"/>
          <p:cNvSpPr/>
          <p:nvPr/>
        </p:nvSpPr>
        <p:spPr>
          <a:xfrm>
            <a:off x="6265828" y="628652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32" name="Straight Connector 131"/>
          <p:cNvCxnSpPr>
            <a:stCxn id="130" idx="3"/>
            <a:endCxn id="131" idx="0"/>
          </p:cNvCxnSpPr>
          <p:nvPr/>
        </p:nvCxnSpPr>
        <p:spPr>
          <a:xfrm rot="5400000">
            <a:off x="6087233" y="5658372"/>
            <a:ext cx="878181" cy="3781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TextBox 132"/>
          <p:cNvSpPr txBox="1">
            <a:spLocks noChangeArrowheads="1"/>
          </p:cNvSpPr>
          <p:nvPr/>
        </p:nvSpPr>
        <p:spPr bwMode="auto">
          <a:xfrm>
            <a:off x="6148334" y="6346858"/>
            <a:ext cx="3825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 smtClean="0">
                <a:latin typeface="Corbel" pitchFamily="34" charset="0"/>
                <a:cs typeface="Miriam" pitchFamily="2" charset="-79"/>
              </a:rPr>
              <a:t>T</a:t>
            </a:r>
            <a:r>
              <a:rPr lang="en-US" sz="1400" baseline="-25000" dirty="0" smtClean="0">
                <a:latin typeface="Corbel" pitchFamily="34" charset="0"/>
                <a:cs typeface="Miriam" pitchFamily="2" charset="-79"/>
              </a:rPr>
              <a:t>2</a:t>
            </a:r>
            <a:endParaRPr lang="he-IL" sz="1400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6908770" y="528638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5" name="Oval 134"/>
          <p:cNvSpPr/>
          <p:nvPr/>
        </p:nvSpPr>
        <p:spPr>
          <a:xfrm>
            <a:off x="7123084" y="528638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36" name="Elbow Connector 135"/>
          <p:cNvCxnSpPr>
            <a:stCxn id="130" idx="0"/>
            <a:endCxn id="134" idx="0"/>
          </p:cNvCxnSpPr>
          <p:nvPr/>
        </p:nvCxnSpPr>
        <p:spPr>
          <a:xfrm rot="5400000" flipH="1" flipV="1">
            <a:off x="6873051" y="5179231"/>
            <a:ext cx="1588" cy="214314"/>
          </a:xfrm>
          <a:prstGeom prst="bentConnector3">
            <a:avLst>
              <a:gd name="adj1" fmla="val 50893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123" idx="0"/>
            <a:endCxn id="135" idx="0"/>
          </p:cNvCxnSpPr>
          <p:nvPr/>
        </p:nvCxnSpPr>
        <p:spPr>
          <a:xfrm rot="5400000" flipH="1" flipV="1">
            <a:off x="6837332" y="4929198"/>
            <a:ext cx="1588" cy="714380"/>
          </a:xfrm>
          <a:prstGeom prst="bentConnector3">
            <a:avLst>
              <a:gd name="adj1" fmla="val 85791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7026269" y="5357826"/>
            <a:ext cx="304800" cy="33813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4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chemeClr val="accent4"/>
              </a:solidFill>
              <a:latin typeface="+mn-lt"/>
              <a:cs typeface="+mn-cs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6811955" y="5357826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sp>
        <p:nvSpPr>
          <p:cNvPr id="140" name="Oval 139"/>
          <p:cNvSpPr/>
          <p:nvPr/>
        </p:nvSpPr>
        <p:spPr>
          <a:xfrm>
            <a:off x="5908638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1" name="Oval 140"/>
          <p:cNvSpPr/>
          <p:nvPr/>
        </p:nvSpPr>
        <p:spPr>
          <a:xfrm>
            <a:off x="7954963" y="578645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2" name="TextBox 141"/>
          <p:cNvSpPr txBox="1"/>
          <p:nvPr/>
        </p:nvSpPr>
        <p:spPr>
          <a:xfrm>
            <a:off x="7883525" y="5857892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cxnSp>
        <p:nvCxnSpPr>
          <p:cNvPr id="143" name="Straight Connector 142"/>
          <p:cNvCxnSpPr>
            <a:stCxn id="140" idx="5"/>
            <a:endCxn id="141" idx="1"/>
          </p:cNvCxnSpPr>
          <p:nvPr/>
        </p:nvCxnSpPr>
        <p:spPr>
          <a:xfrm rot="16200000" flipH="1">
            <a:off x="6803719" y="4635209"/>
            <a:ext cx="399039" cy="1945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Oval 143"/>
          <p:cNvSpPr/>
          <p:nvPr/>
        </p:nvSpPr>
        <p:spPr>
          <a:xfrm>
            <a:off x="5622886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5" name="Oval 144"/>
          <p:cNvSpPr/>
          <p:nvPr/>
        </p:nvSpPr>
        <p:spPr>
          <a:xfrm>
            <a:off x="7669211" y="578645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6" name="TextBox 145"/>
          <p:cNvSpPr txBox="1"/>
          <p:nvPr/>
        </p:nvSpPr>
        <p:spPr>
          <a:xfrm>
            <a:off x="7597773" y="5857892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cxnSp>
        <p:nvCxnSpPr>
          <p:cNvPr id="147" name="Straight Connector 146"/>
          <p:cNvCxnSpPr>
            <a:stCxn id="144" idx="5"/>
            <a:endCxn id="145" idx="1"/>
          </p:cNvCxnSpPr>
          <p:nvPr/>
        </p:nvCxnSpPr>
        <p:spPr>
          <a:xfrm rot="16200000" flipH="1">
            <a:off x="6517967" y="4635209"/>
            <a:ext cx="399039" cy="1945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8" name="Oval 147"/>
          <p:cNvSpPr/>
          <p:nvPr/>
        </p:nvSpPr>
        <p:spPr>
          <a:xfrm>
            <a:off x="5337134" y="528638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49" name="Oval 148"/>
          <p:cNvSpPr/>
          <p:nvPr/>
        </p:nvSpPr>
        <p:spPr>
          <a:xfrm>
            <a:off x="7383459" y="578645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50" name="TextBox 149"/>
          <p:cNvSpPr txBox="1"/>
          <p:nvPr/>
        </p:nvSpPr>
        <p:spPr>
          <a:xfrm>
            <a:off x="7312021" y="5857892"/>
            <a:ext cx="319087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accent6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chemeClr val="accent6"/>
              </a:solidFill>
              <a:latin typeface="+mn-lt"/>
              <a:cs typeface="+mn-cs"/>
            </a:endParaRPr>
          </a:p>
        </p:txBody>
      </p:sp>
      <p:cxnSp>
        <p:nvCxnSpPr>
          <p:cNvPr id="151" name="Straight Connector 150"/>
          <p:cNvCxnSpPr>
            <a:stCxn id="148" idx="5"/>
            <a:endCxn id="149" idx="1"/>
          </p:cNvCxnSpPr>
          <p:nvPr/>
        </p:nvCxnSpPr>
        <p:spPr>
          <a:xfrm rot="16200000" flipH="1">
            <a:off x="6232215" y="4635209"/>
            <a:ext cx="399039" cy="194529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Rounded Rectangular Callout 154"/>
          <p:cNvSpPr/>
          <p:nvPr/>
        </p:nvSpPr>
        <p:spPr>
          <a:xfrm>
            <a:off x="811163" y="4572008"/>
            <a:ext cx="1785950" cy="500066"/>
          </a:xfrm>
          <a:prstGeom prst="wedgeRoundRectCallout">
            <a:avLst>
              <a:gd name="adj1" fmla="val 77628"/>
              <a:gd name="adj2" fmla="val 54462"/>
              <a:gd name="adj3" fmla="val 16667"/>
            </a:avLst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Which txn to abort?</a:t>
            </a:r>
            <a:endParaRPr lang="he-IL" dirty="0"/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8</a:t>
            </a:fld>
            <a:endParaRPr lang="he-IL" dirty="0"/>
          </a:p>
        </p:txBody>
      </p:sp>
      <p:graphicFrame>
        <p:nvGraphicFramePr>
          <p:cNvPr id="73" name="Object 72"/>
          <p:cNvGraphicFramePr>
            <a:graphicFrameLocks noChangeAspect="1"/>
          </p:cNvGraphicFramePr>
          <p:nvPr/>
        </p:nvGraphicFramePr>
        <p:xfrm>
          <a:off x="5000628" y="2071678"/>
          <a:ext cx="428628" cy="329714"/>
        </p:xfrm>
        <a:graphic>
          <a:graphicData uri="http://schemas.openxmlformats.org/presentationml/2006/ole">
            <p:oleObj spid="_x0000_s1026" name="משוואה" r:id="rId3" imgW="164880" imgH="126720" progId="Equation.3">
              <p:embed/>
            </p:oleObj>
          </a:graphicData>
        </a:graphic>
      </p:graphicFrame>
      <p:sp>
        <p:nvSpPr>
          <p:cNvPr id="76" name="Footer Placeholder 75"/>
          <p:cNvSpPr>
            <a:spLocks noGrp="1"/>
          </p:cNvSpPr>
          <p:nvPr>
            <p:ph type="ftr" sz="quarter" idx="11"/>
          </p:nvPr>
        </p:nvSpPr>
        <p:spPr>
          <a:xfrm>
            <a:off x="7215206" y="6476999"/>
            <a:ext cx="933109" cy="274320"/>
          </a:xfrm>
        </p:spPr>
        <p:txBody>
          <a:bodyPr/>
          <a:lstStyle/>
          <a:p>
            <a:r>
              <a:rPr lang="en-US" dirty="0" smtClean="0"/>
              <a:t>SPAA 2009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5" grpId="0" animBg="1"/>
      <p:bldP spid="36" grpId="0" animBg="1"/>
      <p:bldP spid="48" grpId="0"/>
      <p:bldP spid="54" grpId="0"/>
      <p:bldP spid="55" grpId="0"/>
      <p:bldP spid="56" grpId="0"/>
      <p:bldP spid="68" grpId="0" animBg="1"/>
      <p:bldP spid="69" grpId="0" animBg="1"/>
      <p:bldP spid="71" grpId="0"/>
      <p:bldP spid="74" grpId="0" animBg="1"/>
      <p:bldP spid="75" grpId="0" animBg="1"/>
      <p:bldP spid="83" grpId="0"/>
      <p:bldP spid="84" grpId="0"/>
      <p:bldP spid="85" grpId="0" animBg="1"/>
      <p:bldP spid="95" grpId="0" animBg="1"/>
      <p:bldP spid="96" grpId="0"/>
      <p:bldP spid="101" grpId="0" animBg="1"/>
      <p:bldP spid="103" grpId="0" animBg="1"/>
      <p:bldP spid="104" grpId="0"/>
      <p:bldP spid="113" grpId="0" animBg="1"/>
      <p:bldP spid="114" grpId="0" animBg="1"/>
      <p:bldP spid="115" grpId="0"/>
      <p:bldP spid="123" grpId="0" animBg="1"/>
      <p:bldP spid="124" grpId="0" animBg="1"/>
      <p:bldP spid="126" grpId="0"/>
      <p:bldP spid="127" grpId="0"/>
      <p:bldP spid="128" grpId="0"/>
      <p:bldP spid="129" grpId="0"/>
      <p:bldP spid="130" grpId="0" animBg="1"/>
      <p:bldP spid="131" grpId="0" animBg="1"/>
      <p:bldP spid="133" grpId="0"/>
      <p:bldP spid="134" grpId="0" animBg="1"/>
      <p:bldP spid="135" grpId="0" animBg="1"/>
      <p:bldP spid="138" grpId="0"/>
      <p:bldP spid="139" grpId="0"/>
      <p:bldP spid="140" grpId="0" animBg="1"/>
      <p:bldP spid="141" grpId="0" animBg="1"/>
      <p:bldP spid="142" grpId="0"/>
      <p:bldP spid="144" grpId="0" animBg="1"/>
      <p:bldP spid="145" grpId="0" animBg="1"/>
      <p:bldP spid="146" grpId="0"/>
      <p:bldP spid="148" grpId="0" animBg="1"/>
      <p:bldP spid="149" grpId="0" animBg="1"/>
      <p:bldP spid="150" grpId="0"/>
      <p:bldP spid="155" grpId="0" animBg="1"/>
      <p:bldP spid="15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cs typeface="Times New Roman" pitchFamily="18" charset="0"/>
              </a:rPr>
              <a:t>Previous Notions: Permissiveness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>
                <a:cs typeface="Arial" pitchFamily="34" charset="0"/>
              </a:rPr>
              <a:t>TM is </a:t>
            </a:r>
            <a:r>
              <a:rPr lang="en-US" i="1" dirty="0" smtClean="0">
                <a:cs typeface="Arial" pitchFamily="34" charset="0"/>
              </a:rPr>
              <a:t>p-permissive</a:t>
            </a:r>
            <a:r>
              <a:rPr lang="en-US" dirty="0" smtClean="0">
                <a:cs typeface="Arial" pitchFamily="34" charset="0"/>
              </a:rPr>
              <a:t> </a:t>
            </a:r>
            <a:r>
              <a:rPr lang="en-US" dirty="0" err="1" smtClean="0">
                <a:cs typeface="Arial" pitchFamily="34" charset="0"/>
              </a:rPr>
              <a:t>w.r.t</a:t>
            </a:r>
            <a:r>
              <a:rPr lang="en-US" dirty="0" smtClean="0">
                <a:cs typeface="Arial" pitchFamily="34" charset="0"/>
              </a:rPr>
              <a:t>. safety property </a:t>
            </a:r>
            <a:r>
              <a:rPr lang="en-US" i="1" dirty="0" smtClean="0">
                <a:cs typeface="Arial" pitchFamily="34" charset="0"/>
              </a:rPr>
              <a:t>p</a:t>
            </a:r>
            <a:r>
              <a:rPr lang="en-US" dirty="0" smtClean="0">
                <a:cs typeface="Arial" pitchFamily="34" charset="0"/>
              </a:rPr>
              <a:t> if it accepts every history that satisfies </a:t>
            </a:r>
            <a:r>
              <a:rPr lang="en-US" i="1" dirty="0" smtClean="0">
                <a:cs typeface="Arial" pitchFamily="34" charset="0"/>
              </a:rPr>
              <a:t>p</a:t>
            </a:r>
            <a:r>
              <a:rPr lang="en-US" dirty="0" smtClean="0">
                <a:cs typeface="Arial" pitchFamily="34" charset="0"/>
              </a:rPr>
              <a:t> [</a:t>
            </a:r>
            <a:r>
              <a:rPr lang="en-US" dirty="0" err="1" smtClean="0">
                <a:cs typeface="Arial" pitchFamily="34" charset="0"/>
              </a:rPr>
              <a:t>Guerraoui</a:t>
            </a:r>
            <a:r>
              <a:rPr lang="en-US" dirty="0" smtClean="0">
                <a:cs typeface="Arial" pitchFamily="34" charset="0"/>
              </a:rPr>
              <a:t> et al 08]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Miriam" pitchFamily="2" charset="-79"/>
              </a:rPr>
              <a:t>Our focus: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cs typeface="Miriam" pitchFamily="2" charset="-79"/>
              </a:rPr>
              <a:t>opacity-permissiveness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cs typeface="Miriam" pitchFamily="2" charset="-79"/>
              </a:rPr>
              <a:t>If  the given history does not violate opacity, then the TM should run it without aborts</a:t>
            </a:r>
            <a:endParaRPr lang="en-US" dirty="0" smtClean="0">
              <a:cs typeface="Miriam" pitchFamily="2" charset="-79"/>
            </a:endParaRPr>
          </a:p>
          <a:p>
            <a:endParaRPr lang="en-US" dirty="0" smtClean="0">
              <a:cs typeface="Arial" pitchFamily="34" charset="0"/>
            </a:endParaRPr>
          </a:p>
          <a:p>
            <a:pPr>
              <a:buNone/>
            </a:pPr>
            <a:endParaRPr lang="en-US" dirty="0" smtClean="0">
              <a:cs typeface="Arial" pitchFamily="34" charset="0"/>
            </a:endParaRPr>
          </a:p>
          <a:p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9</a:t>
            </a:fld>
            <a:endParaRPr lang="he-I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SPAA 2009</a:t>
            </a:r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8415</TotalTime>
  <Words>843</Words>
  <Application>Microsoft Office PowerPoint</Application>
  <PresentationFormat>On-screen Show (4:3)</PresentationFormat>
  <Paragraphs>239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Module</vt:lpstr>
      <vt:lpstr>משוואה</vt:lpstr>
      <vt:lpstr>On Avoiding Spare Aborts in Transactional Memory</vt:lpstr>
      <vt:lpstr>Transactional Memory – Background</vt:lpstr>
      <vt:lpstr>Forceful Aborts</vt:lpstr>
      <vt:lpstr>Spare Aborts</vt:lpstr>
      <vt:lpstr>Roadmap</vt:lpstr>
      <vt:lpstr>Choosing the Correctness Criterion</vt:lpstr>
      <vt:lpstr>Roadmap</vt:lpstr>
      <vt:lpstr>Previous Notions: Commit-Abort Ratio</vt:lpstr>
      <vt:lpstr>Previous Notions: Permissiveness</vt:lpstr>
      <vt:lpstr>Opacity-Permissiveness is Impossible</vt:lpstr>
      <vt:lpstr>Roadmap</vt:lpstr>
      <vt:lpstr>Weakening Permissiveness: Take 1</vt:lpstr>
      <vt:lpstr>NP-Completeness, Intuition</vt:lpstr>
      <vt:lpstr>Weakening Permissiveness, Take 2</vt:lpstr>
      <vt:lpstr>Online Opacity-Permissiveness vs. Invisible Reads</vt:lpstr>
      <vt:lpstr>Roadmap</vt:lpstr>
      <vt:lpstr>Online Opacity-Permissiveness is Possible!</vt:lpstr>
      <vt:lpstr>AbortsAvoider – Precedence Graph</vt:lpstr>
      <vt:lpstr>AbortsAvoider – Read/Write operations</vt:lpstr>
      <vt:lpstr>AbortsAvoider – Commit</vt:lpstr>
      <vt:lpstr>AbortsAvoider – GC and optimizations</vt:lpstr>
      <vt:lpstr>Summary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Avoiding Spare Aborts in TM</dc:title>
  <cp:lastModifiedBy>user</cp:lastModifiedBy>
  <cp:revision>99</cp:revision>
  <dcterms:modified xsi:type="dcterms:W3CDTF">2009-08-11T20:06:26Z</dcterms:modified>
</cp:coreProperties>
</file>