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497" r:id="rId2"/>
    <p:sldId id="546" r:id="rId3"/>
    <p:sldId id="547" r:id="rId4"/>
    <p:sldId id="548" r:id="rId5"/>
    <p:sldId id="549" r:id="rId6"/>
    <p:sldId id="550" r:id="rId7"/>
    <p:sldId id="406" r:id="rId8"/>
    <p:sldId id="525" r:id="rId9"/>
    <p:sldId id="407" r:id="rId10"/>
    <p:sldId id="268" r:id="rId11"/>
    <p:sldId id="409" r:id="rId12"/>
    <p:sldId id="413" r:id="rId13"/>
    <p:sldId id="414" r:id="rId14"/>
    <p:sldId id="410" r:id="rId15"/>
    <p:sldId id="411" r:id="rId16"/>
    <p:sldId id="412" r:id="rId17"/>
    <p:sldId id="279" r:id="rId18"/>
    <p:sldId id="415" r:id="rId19"/>
    <p:sldId id="416" r:id="rId20"/>
    <p:sldId id="282" r:id="rId21"/>
    <p:sldId id="491" r:id="rId22"/>
    <p:sldId id="420" r:id="rId23"/>
    <p:sldId id="421" r:id="rId24"/>
    <p:sldId id="424" r:id="rId25"/>
    <p:sldId id="422" r:id="rId26"/>
    <p:sldId id="425" r:id="rId27"/>
    <p:sldId id="426" r:id="rId28"/>
    <p:sldId id="427" r:id="rId29"/>
    <p:sldId id="429" r:id="rId30"/>
    <p:sldId id="528" r:id="rId31"/>
    <p:sldId id="529" r:id="rId32"/>
    <p:sldId id="431" r:id="rId33"/>
    <p:sldId id="433" r:id="rId34"/>
    <p:sldId id="436" r:id="rId35"/>
    <p:sldId id="437" r:id="rId36"/>
    <p:sldId id="438" r:id="rId37"/>
    <p:sldId id="500" r:id="rId38"/>
    <p:sldId id="441" r:id="rId39"/>
    <p:sldId id="442" r:id="rId40"/>
    <p:sldId id="443" r:id="rId41"/>
    <p:sldId id="444" r:id="rId42"/>
    <p:sldId id="445" r:id="rId43"/>
    <p:sldId id="446" r:id="rId44"/>
    <p:sldId id="448" r:id="rId45"/>
    <p:sldId id="449" r:id="rId46"/>
    <p:sldId id="450" r:id="rId47"/>
    <p:sldId id="453" r:id="rId48"/>
    <p:sldId id="452" r:id="rId49"/>
    <p:sldId id="454" r:id="rId50"/>
    <p:sldId id="503" r:id="rId51"/>
    <p:sldId id="329" r:id="rId52"/>
    <p:sldId id="330" r:id="rId53"/>
    <p:sldId id="537" r:id="rId54"/>
    <p:sldId id="502" r:id="rId55"/>
    <p:sldId id="455" r:id="rId56"/>
    <p:sldId id="272" r:id="rId57"/>
    <p:sldId id="504" r:id="rId58"/>
    <p:sldId id="552" r:id="rId59"/>
    <p:sldId id="553" r:id="rId60"/>
    <p:sldId id="569" r:id="rId61"/>
    <p:sldId id="570" r:id="rId62"/>
    <p:sldId id="571" r:id="rId63"/>
    <p:sldId id="561" r:id="rId64"/>
    <p:sldId id="559" r:id="rId65"/>
    <p:sldId id="562" r:id="rId66"/>
    <p:sldId id="544" r:id="rId67"/>
    <p:sldId id="564" r:id="rId68"/>
    <p:sldId id="511" r:id="rId69"/>
    <p:sldId id="515" r:id="rId70"/>
    <p:sldId id="516" r:id="rId71"/>
    <p:sldId id="517" r:id="rId72"/>
    <p:sldId id="518" r:id="rId73"/>
    <p:sldId id="373" r:id="rId74"/>
    <p:sldId id="572" r:id="rId75"/>
    <p:sldId id="374" r:id="rId76"/>
    <p:sldId id="568" r:id="rId77"/>
    <p:sldId id="565" r:id="rId78"/>
    <p:sldId id="521" r:id="rId79"/>
    <p:sldId id="486" r:id="rId80"/>
    <p:sldId id="487" r:id="rId81"/>
    <p:sldId id="488" r:id="rId82"/>
    <p:sldId id="545" r:id="rId83"/>
    <p:sldId id="489" r:id="rId84"/>
    <p:sldId id="399" r:id="rId85"/>
    <p:sldId id="538" r:id="rId86"/>
    <p:sldId id="566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BB617E8-90B7-450F-8B82-193B09DDF941}">
          <p14:sldIdLst>
            <p14:sldId id="497"/>
            <p14:sldId id="546"/>
            <p14:sldId id="547"/>
            <p14:sldId id="548"/>
            <p14:sldId id="549"/>
            <p14:sldId id="550"/>
            <p14:sldId id="406"/>
            <p14:sldId id="525"/>
            <p14:sldId id="407"/>
            <p14:sldId id="268"/>
            <p14:sldId id="409"/>
            <p14:sldId id="413"/>
            <p14:sldId id="414"/>
            <p14:sldId id="410"/>
            <p14:sldId id="411"/>
            <p14:sldId id="412"/>
            <p14:sldId id="279"/>
            <p14:sldId id="415"/>
            <p14:sldId id="416"/>
            <p14:sldId id="282"/>
            <p14:sldId id="491"/>
            <p14:sldId id="420"/>
            <p14:sldId id="421"/>
            <p14:sldId id="424"/>
            <p14:sldId id="422"/>
            <p14:sldId id="425"/>
            <p14:sldId id="426"/>
            <p14:sldId id="427"/>
            <p14:sldId id="429"/>
            <p14:sldId id="528"/>
            <p14:sldId id="529"/>
            <p14:sldId id="431"/>
            <p14:sldId id="433"/>
            <p14:sldId id="436"/>
            <p14:sldId id="437"/>
            <p14:sldId id="438"/>
            <p14:sldId id="500"/>
            <p14:sldId id="441"/>
            <p14:sldId id="442"/>
            <p14:sldId id="443"/>
            <p14:sldId id="444"/>
            <p14:sldId id="445"/>
            <p14:sldId id="446"/>
            <p14:sldId id="448"/>
            <p14:sldId id="449"/>
            <p14:sldId id="450"/>
            <p14:sldId id="453"/>
            <p14:sldId id="452"/>
            <p14:sldId id="454"/>
            <p14:sldId id="503"/>
            <p14:sldId id="329"/>
            <p14:sldId id="330"/>
            <p14:sldId id="537"/>
            <p14:sldId id="502"/>
            <p14:sldId id="455"/>
            <p14:sldId id="272"/>
            <p14:sldId id="504"/>
            <p14:sldId id="552"/>
            <p14:sldId id="553"/>
            <p14:sldId id="569"/>
            <p14:sldId id="570"/>
            <p14:sldId id="571"/>
            <p14:sldId id="561"/>
            <p14:sldId id="559"/>
            <p14:sldId id="562"/>
            <p14:sldId id="544"/>
            <p14:sldId id="564"/>
            <p14:sldId id="511"/>
            <p14:sldId id="515"/>
            <p14:sldId id="516"/>
            <p14:sldId id="517"/>
            <p14:sldId id="518"/>
            <p14:sldId id="373"/>
            <p14:sldId id="572"/>
            <p14:sldId id="374"/>
            <p14:sldId id="568"/>
            <p14:sldId id="565"/>
            <p14:sldId id="521"/>
            <p14:sldId id="486"/>
            <p14:sldId id="487"/>
            <p14:sldId id="488"/>
            <p14:sldId id="545"/>
            <p14:sldId id="489"/>
            <p14:sldId id="399"/>
            <p14:sldId id="538"/>
            <p14:sldId id="56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7" autoAdjust="0"/>
    <p:restoredTop sz="88994" autoAdjust="0"/>
  </p:normalViewPr>
  <p:slideViewPr>
    <p:cSldViewPr>
      <p:cViewPr>
        <p:scale>
          <a:sx n="80" d="100"/>
          <a:sy n="80" d="100"/>
        </p:scale>
        <p:origin x="-523" y="9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DC9EF-CB6A-4409-A55A-9E6B81F6551E}" type="datetimeFigureOut">
              <a:rPr lang="en-US" smtClean="0"/>
              <a:t>04/06/2016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166D0-D888-40F6-BC32-089500692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45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r>
              <a:rPr lang="en-US" baseline="0" dirty="0" smtClean="0"/>
              <a:t> </a:t>
            </a:r>
            <a:r>
              <a:rPr lang="en-US" dirty="0" smtClean="0"/>
              <a:t>I will show you a lower bound on the space that requires for reliable storage emulation  </a:t>
            </a:r>
            <a:r>
              <a:rPr lang="en-US" baseline="0" dirty="0" smtClean="0"/>
              <a:t> 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67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</a:t>
            </a:r>
            <a:r>
              <a:rPr lang="en-US" baseline="0" dirty="0" smtClean="0"/>
              <a:t> about timestamp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</a:t>
            </a:r>
            <a:r>
              <a:rPr lang="en-US" baseline="0" dirty="0" smtClean="0"/>
              <a:t> about timestamp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</a:t>
            </a:r>
            <a:r>
              <a:rPr lang="en-US" baseline="0" dirty="0" smtClean="0"/>
              <a:t> about timestamp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</a:t>
            </a:r>
            <a:r>
              <a:rPr lang="en-US" baseline="0" dirty="0" smtClean="0"/>
              <a:t> about timestamp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</a:t>
            </a:r>
            <a:r>
              <a:rPr lang="en-US" baseline="0" dirty="0" smtClean="0"/>
              <a:t> about timestamp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</a:t>
            </a:r>
            <a:r>
              <a:rPr lang="en-US" baseline="0" dirty="0" smtClean="0"/>
              <a:t> about timestamp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</a:t>
            </a:r>
            <a:r>
              <a:rPr lang="en-US" baseline="0" dirty="0" smtClean="0"/>
              <a:t> about timestamp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</a:t>
            </a:r>
            <a:r>
              <a:rPr lang="en-US" baseline="0" dirty="0" smtClean="0"/>
              <a:t> about timestamp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</a:t>
            </a:r>
            <a:r>
              <a:rPr lang="en-US" baseline="0" dirty="0" smtClean="0"/>
              <a:t> about timestamp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if read and write concurrent?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Replication multiply the storage 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Codes look like promising solution  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Works tried to use codes to reduce </a:t>
            </a:r>
            <a:r>
              <a:rPr lang="en-US" smtClean="0"/>
              <a:t>the storage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4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if read and write concurrent?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if read and write concurrent?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if read and write concurrent?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if read and write concurrent?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if read and write concurrent?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if read and write concurrent?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if read and write concurrent?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green and the orange can be returned.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Important:</a:t>
            </a:r>
            <a:r>
              <a:rPr lang="en-US" baseline="0" dirty="0" smtClean="0"/>
              <a:t> green is the last completed write.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670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saw that the last completed</a:t>
            </a:r>
            <a:r>
              <a:rPr lang="en-US" baseline="0" dirty="0" smtClean="0"/>
              <a:t> write cannot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one of the concurrent write?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one of the concurrent write?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one of the concurrent write?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one of the concurrent write?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one of the concurrent write?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one of the concurrent write?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לפצל.</a:t>
            </a:r>
            <a:endParaRPr lang="en-US" dirty="0" smtClean="0"/>
          </a:p>
          <a:p>
            <a:endParaRPr lang="he-IL" dirty="0" smtClean="0"/>
          </a:p>
          <a:p>
            <a:r>
              <a:rPr lang="he-IL" dirty="0" smtClean="0"/>
              <a:t>שתי פונקציות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670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one of the concurrent write?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yellow began</a:t>
            </a:r>
            <a:r>
              <a:rPr lang="en-US" baseline="0" dirty="0" smtClean="0"/>
              <a:t> after the green finished, and finished before the read.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Explain!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למערכות</a:t>
            </a:r>
            <a:r>
              <a:rPr lang="he-IL" baseline="0" dirty="0" smtClean="0"/>
              <a:t> אסינכרוניות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406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0740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do not assume specifically erasure codes, but we do assume some black box encoding function, which can be arbitrary.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945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Given this black box coding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58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f+1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</a:t>
            </a:r>
            <a:r>
              <a:rPr lang="en-US" baseline="0" dirty="0" smtClean="0"/>
              <a:t> full replica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f+k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 codded block 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564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Meta-data:</a:t>
            </a:r>
            <a:r>
              <a:rPr lang="en-US" baseline="0" dirty="0" smtClean="0"/>
              <a:t> for example, timestamp (say it!)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the worst</a:t>
            </a:r>
            <a:r>
              <a:rPr lang="en-US" baseline="0" dirty="0" smtClean="0"/>
              <a:t> case you can not represent value of size D in less than D bits.</a:t>
            </a:r>
          </a:p>
          <a:p>
            <a:r>
              <a:rPr lang="en-US" baseline="0" dirty="0" smtClean="0"/>
              <a:t>We use the pigeonhole argument from the informational theory </a:t>
            </a:r>
          </a:p>
          <a:p>
            <a:endParaRPr lang="en-US" baseline="0" dirty="0" smtClean="0"/>
          </a:p>
          <a:p>
            <a:r>
              <a:rPr lang="en-US" baseline="0" dirty="0" smtClean="0"/>
              <a:t> We use argument from the information theory (say before the picture).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357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strengthen 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result we proof the bound for regular an look-free registers.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 for atomic wait-free storage.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65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start with Pigeonhole Argument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357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first sow in the paper that..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3577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088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0881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0881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0881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0881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08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talk is about space lower bound for reliable distributed storage.</a:t>
            </a:r>
          </a:p>
          <a:p>
            <a:endParaRPr lang="en-US" dirty="0" smtClean="0"/>
          </a:p>
          <a:p>
            <a:r>
              <a:rPr lang="en-US" dirty="0" smtClean="0"/>
              <a:t>Algorithm</a:t>
            </a:r>
            <a:r>
              <a:rPr lang="en-US" baseline="0" dirty="0" smtClean="0"/>
              <a:t> – in the storage but not in the talk.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Road map for my talk</a:t>
            </a:r>
          </a:p>
          <a:p>
            <a:endParaRPr lang="en-US" dirty="0" smtClean="0"/>
          </a:p>
          <a:p>
            <a:r>
              <a:rPr lang="en-US" dirty="0" smtClean="0"/>
              <a:t>Order of D times f.</a:t>
            </a:r>
          </a:p>
          <a:p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idea of coding is to go down to order of D, but when write are concurrent we get order of D times 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will first give illustrate you the existing coding algorithm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 prove our lower bound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Finally briefly explain our algorithm 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0740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0881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what do happens</a:t>
            </a:r>
            <a:r>
              <a:rPr lang="en-US" baseline="0" dirty="0" smtClean="0"/>
              <a:t> to a run with </a:t>
            </a:r>
            <a:r>
              <a:rPr lang="en-US" dirty="0" smtClean="0"/>
              <a:t>Ad?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1940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Here is the intuition.</a:t>
            </a:r>
          </a:p>
          <a:p>
            <a:r>
              <a:rPr lang="en-US" baseline="0" dirty="0" smtClean="0"/>
              <a:t>We use in the paper our black box coding assumption and pigeonhole argument.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1787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Suppose</a:t>
            </a:r>
            <a:r>
              <a:rPr lang="en-US" baseline="0" dirty="0" smtClean="0"/>
              <a:t> the yellow finished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is the intuition.</a:t>
            </a:r>
          </a:p>
          <a:p>
            <a:r>
              <a:rPr lang="en-US" baseline="0" dirty="0" smtClean="0"/>
              <a:t>We use in the paper our black box coding assumption and pigeonhole argument.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2236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its and not</a:t>
            </a:r>
            <a:r>
              <a:rPr lang="en-US" baseline="0" dirty="0" smtClean="0"/>
              <a:t> concurrent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is the intuition.</a:t>
            </a:r>
          </a:p>
          <a:p>
            <a:r>
              <a:rPr lang="en-US" baseline="0" dirty="0" smtClean="0"/>
              <a:t>We use in the paper our black box coding assumption and pigeonhole argument.</a:t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0642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Here is the intuition.</a:t>
            </a:r>
          </a:p>
          <a:p>
            <a:r>
              <a:rPr lang="en-US" baseline="0" dirty="0" smtClean="0"/>
              <a:t>We use in the paper our black box coding assumption and pigeonhole argument.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6924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Important:</a:t>
            </a:r>
            <a:r>
              <a:rPr lang="en-US" baseline="0" dirty="0" smtClean="0"/>
              <a:t> F(t)&lt;=f means that there are less than f servers that store full replica.</a:t>
            </a:r>
            <a:endParaRPr lang="en-US" dirty="0" smtClean="0"/>
          </a:p>
          <a:p>
            <a:endParaRPr lang="en-US" dirty="0" smtClean="0"/>
          </a:p>
          <a:p>
            <a:r>
              <a:rPr lang="he-IL" dirty="0" smtClean="0"/>
              <a:t>להסביר</a:t>
            </a:r>
            <a:r>
              <a:rPr lang="he-IL" baseline="0" dirty="0" smtClean="0"/>
              <a:t> שאותו צבע לא יכול להיות בשני סרברים ולכן רק מהקבוצה</a:t>
            </a:r>
          </a:p>
          <a:p>
            <a:r>
              <a:rPr lang="en-US" baseline="0" dirty="0" smtClean="0"/>
              <a:t>F</a:t>
            </a:r>
            <a:r>
              <a:rPr lang="he-IL" baseline="0" dirty="0" smtClean="0"/>
              <a:t>  </a:t>
            </a:r>
          </a:p>
          <a:p>
            <a:r>
              <a:rPr lang="he-IL" baseline="0" dirty="0" smtClean="0"/>
              <a:t>אפשר לשחזר.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5376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Lemma1 + Observation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5376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2005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97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6709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9741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9741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that we understand the trade off between coding and replication, we can combine them to an adaptive algorithm.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9417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give</a:t>
            </a:r>
            <a:r>
              <a:rPr lang="en-US" baseline="0" dirty="0" smtClean="0"/>
              <a:t> an adaptive algorithm that asymptotically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tight to our lower bound.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contention is low we use erasure codes, and when it increases we switch to replication.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7033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עוברים מאחד לשני.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70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</a:t>
            </a:r>
            <a:r>
              <a:rPr lang="en-US" baseline="0" dirty="0" smtClean="0"/>
              <a:t> about timestamp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</a:t>
            </a:r>
            <a:r>
              <a:rPr lang="en-US" baseline="0" dirty="0" smtClean="0"/>
              <a:t> about timestamp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166D0-D888-40F6-BC32-0895006925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05E1-7533-47D6-8C2F-3D80497D9359}" type="datetime1">
              <a:rPr lang="en-US" smtClean="0"/>
              <a:t>04/06/2016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74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23BF-E8DE-40B5-8A1D-9FEB3D10CD0D}" type="datetime1">
              <a:rPr lang="en-US" smtClean="0"/>
              <a:t>04/06/2016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2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03435-885B-4AB4-9CA1-DF0F0E904AEB}" type="datetime1">
              <a:rPr lang="en-US" smtClean="0"/>
              <a:t>04/06/2016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5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956B-90DC-4D37-A5A5-B6D6316ED14D}" type="datetime1">
              <a:rPr lang="en-US" smtClean="0"/>
              <a:t>04/06/2016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2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15D4E-8CB9-43BF-A44D-33F13B496697}" type="datetime1">
              <a:rPr lang="en-US" smtClean="0"/>
              <a:t>04/06/2016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2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C375-6CFC-466F-9214-2C780F8A7C51}" type="datetime1">
              <a:rPr lang="en-US" smtClean="0"/>
              <a:t>04/06/2016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4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5D244-0CA0-4E52-A179-CCB8084620BC}" type="datetime1">
              <a:rPr lang="en-US" smtClean="0"/>
              <a:t>04/06/2016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5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4949-A5E5-41E7-81C4-91CEBB422C15}" type="datetime1">
              <a:rPr lang="en-US" smtClean="0"/>
              <a:t>04/06/2016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5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4132-2157-48A0-AAC8-F4C9670CFA21}" type="datetime1">
              <a:rPr lang="en-US" smtClean="0"/>
              <a:t>04/06/2016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35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C1CA-C5A6-4918-98F5-61FCB860AC34}" type="datetime1">
              <a:rPr lang="en-US" smtClean="0"/>
              <a:t>04/06/2016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8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3E8C4-4502-478B-9EB6-A780B972C00A}" type="datetime1">
              <a:rPr lang="en-US" smtClean="0"/>
              <a:t>04/06/2016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9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5466E-743E-4DEF-BB79-8420F55DAE76}" type="datetime1">
              <a:rPr lang="en-US" smtClean="0"/>
              <a:t>04/06/2016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2C4D0-E0C3-49C3-B08F-747C00997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4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6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6.jpeg"/><Relationship Id="rId9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16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6.jpeg"/><Relationship Id="rId9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16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jpeg"/><Relationship Id="rId10" Type="http://schemas.openxmlformats.org/officeDocument/2006/relationships/image" Target="../media/image30.png"/><Relationship Id="rId4" Type="http://schemas.openxmlformats.org/officeDocument/2006/relationships/image" Target="../media/image6.jpeg"/><Relationship Id="rId9" Type="http://schemas.openxmlformats.org/officeDocument/2006/relationships/image" Target="../media/image22.png"/><Relationship Id="rId1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7.png"/><Relationship Id="rId10" Type="http://schemas.openxmlformats.org/officeDocument/2006/relationships/image" Target="../media/image38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6.jpeg"/><Relationship Id="rId7" Type="http://schemas.openxmlformats.org/officeDocument/2006/relationships/image" Target="../media/image30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42.png"/><Relationship Id="rId5" Type="http://schemas.openxmlformats.org/officeDocument/2006/relationships/image" Target="../media/image22.png"/><Relationship Id="rId10" Type="http://schemas.openxmlformats.org/officeDocument/2006/relationships/image" Target="../media/image41.png"/><Relationship Id="rId4" Type="http://schemas.openxmlformats.org/officeDocument/2006/relationships/image" Target="../media/image16.png"/><Relationship Id="rId9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9.png"/><Relationship Id="rId3" Type="http://schemas.openxmlformats.org/officeDocument/2006/relationships/image" Target="../media/image6.jpeg"/><Relationship Id="rId7" Type="http://schemas.openxmlformats.org/officeDocument/2006/relationships/image" Target="../media/image30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7.png"/><Relationship Id="rId5" Type="http://schemas.openxmlformats.org/officeDocument/2006/relationships/image" Target="../media/image22.png"/><Relationship Id="rId15" Type="http://schemas.openxmlformats.org/officeDocument/2006/relationships/image" Target="../media/image51.png"/><Relationship Id="rId10" Type="http://schemas.openxmlformats.org/officeDocument/2006/relationships/image" Target="../media/image46.jpeg"/><Relationship Id="rId4" Type="http://schemas.openxmlformats.org/officeDocument/2006/relationships/image" Target="../media/image16.png"/><Relationship Id="rId9" Type="http://schemas.openxmlformats.org/officeDocument/2006/relationships/image" Target="../media/image40.png"/><Relationship Id="rId1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4" Type="http://schemas.openxmlformats.org/officeDocument/2006/relationships/image" Target="../media/image56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7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6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16.png"/><Relationship Id="rId4" Type="http://schemas.openxmlformats.org/officeDocument/2006/relationships/image" Target="../media/image6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16.png"/><Relationship Id="rId4" Type="http://schemas.openxmlformats.org/officeDocument/2006/relationships/image" Target="../media/image6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4" Type="http://schemas.openxmlformats.org/officeDocument/2006/relationships/image" Target="../media/image56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0.png"/><Relationship Id="rId4" Type="http://schemas.openxmlformats.org/officeDocument/2006/relationships/image" Target="../media/image6.jpe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30727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dirty="0"/>
              <a:t>Space Bounds for Reliable Storage</a:t>
            </a:r>
            <a:r>
              <a:rPr lang="en-US" sz="4000" dirty="0" smtClean="0"/>
              <a:t>: </a:t>
            </a:r>
            <a:r>
              <a:rPr lang="en-US" sz="4000" dirty="0"/>
              <a:t>Fundamental </a:t>
            </a:r>
            <a:r>
              <a:rPr lang="en-US" sz="4000" dirty="0" smtClean="0"/>
              <a:t>Limits of </a:t>
            </a:r>
            <a:r>
              <a:rPr lang="en-US" sz="4000" dirty="0"/>
              <a:t>Coding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5606" y="3331938"/>
            <a:ext cx="4504465" cy="1056928"/>
          </a:xfrm>
        </p:spPr>
        <p:txBody>
          <a:bodyPr/>
          <a:lstStyle/>
          <a:p>
            <a:r>
              <a:rPr lang="en-US" dirty="0" smtClean="0"/>
              <a:t>Alexander Spiegelman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73600" y="3994309"/>
            <a:ext cx="4048477" cy="1131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Yuval Cassuto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81614" y="4705221"/>
            <a:ext cx="4032448" cy="841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Gregory </a:t>
            </a:r>
            <a:r>
              <a:rPr lang="en-US" dirty="0" err="1" smtClean="0"/>
              <a:t>Chockler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739624" y="5442313"/>
            <a:ext cx="3116429" cy="879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Idit</a:t>
            </a:r>
            <a:r>
              <a:rPr lang="en-US" dirty="0" smtClean="0"/>
              <a:t> </a:t>
            </a:r>
            <a:r>
              <a:rPr lang="en-US" dirty="0" err="1" smtClean="0"/>
              <a:t>Keidar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6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09375" y="167103"/>
            <a:ext cx="1749729" cy="1749729"/>
            <a:chOff x="1239055" y="2377180"/>
            <a:chExt cx="1749729" cy="1749729"/>
          </a:xfrm>
        </p:grpSpPr>
        <p:pic>
          <p:nvPicPr>
            <p:cNvPr id="25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n 3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835696" y="3326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Write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661370" y="620769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S1</a:t>
            </a:r>
            <a:endParaRPr lang="he-IL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316014" y="617741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S2</a:t>
            </a:r>
            <a:endParaRPr lang="he-IL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116053" y="6201122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S3</a:t>
            </a:r>
            <a:endParaRPr lang="he-IL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827083" y="6249723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S4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417713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11"/>
          <p:cNvSpPr/>
          <p:nvPr/>
        </p:nvSpPr>
        <p:spPr>
          <a:xfrm rot="16200000">
            <a:off x="2357754" y="536570"/>
            <a:ext cx="25202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35696" y="3326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Write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09375" y="167103"/>
            <a:ext cx="1749729" cy="1749729"/>
            <a:chOff x="1239055" y="2377180"/>
            <a:chExt cx="1749729" cy="1749729"/>
          </a:xfrm>
        </p:grpSpPr>
        <p:pic>
          <p:nvPicPr>
            <p:cNvPr id="25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n 3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3131840" y="584127"/>
            <a:ext cx="1976066" cy="9546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24609" y="507764"/>
            <a:ext cx="2123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Generate</a:t>
            </a:r>
          </a:p>
          <a:p>
            <a:pPr algn="ctr"/>
            <a:r>
              <a:rPr lang="en-US" sz="3200" dirty="0" smtClean="0"/>
              <a:t> timestamp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661370" y="620769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S1</a:t>
            </a:r>
            <a:endParaRPr lang="he-IL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316014" y="617741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S2</a:t>
            </a:r>
            <a:endParaRPr lang="he-IL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116053" y="6201122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S3</a:t>
            </a:r>
            <a:endParaRPr lang="he-IL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827083" y="6249723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S4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8300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11"/>
          <p:cNvSpPr/>
          <p:nvPr/>
        </p:nvSpPr>
        <p:spPr>
          <a:xfrm rot="16200000">
            <a:off x="2357754" y="536570"/>
            <a:ext cx="25202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35696" y="3326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Write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09375" y="167103"/>
            <a:ext cx="1749729" cy="1749729"/>
            <a:chOff x="1239055" y="2377180"/>
            <a:chExt cx="1749729" cy="1749729"/>
          </a:xfrm>
        </p:grpSpPr>
        <p:pic>
          <p:nvPicPr>
            <p:cNvPr id="25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n 3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3131840" y="584127"/>
            <a:ext cx="1976066" cy="9546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24609" y="507764"/>
            <a:ext cx="2123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Generate</a:t>
            </a:r>
          </a:p>
          <a:p>
            <a:pPr algn="ctr"/>
            <a:r>
              <a:rPr lang="en-US" sz="3200" dirty="0" smtClean="0"/>
              <a:t> timestamp</a:t>
            </a:r>
            <a:endParaRPr lang="en-US" sz="3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419872" y="2052137"/>
            <a:ext cx="1544017" cy="584775"/>
            <a:chOff x="179512" y="2119789"/>
            <a:chExt cx="3742990" cy="584775"/>
          </a:xfrm>
        </p:grpSpPr>
        <p:sp>
          <p:nvSpPr>
            <p:cNvPr id="17" name="Rounded Rectangle 16"/>
            <p:cNvSpPr/>
            <p:nvPr/>
          </p:nvSpPr>
          <p:spPr>
            <a:xfrm>
              <a:off x="179512" y="2204864"/>
              <a:ext cx="3742990" cy="4320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1192" y="2119789"/>
              <a:ext cx="36813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encode</a:t>
              </a:r>
              <a:endParaRPr lang="en-US" sz="3200" dirty="0"/>
            </a:p>
          </p:txBody>
        </p:sp>
      </p:grpSp>
      <p:sp>
        <p:nvSpPr>
          <p:cNvPr id="19" name="Down Arrow 18"/>
          <p:cNvSpPr/>
          <p:nvPr/>
        </p:nvSpPr>
        <p:spPr>
          <a:xfrm>
            <a:off x="3923928" y="1628800"/>
            <a:ext cx="421519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3948258" y="2645623"/>
            <a:ext cx="421519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981" y="3140968"/>
            <a:ext cx="923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84" y="3140968"/>
            <a:ext cx="923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322" y="3140968"/>
            <a:ext cx="923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263" y="3140968"/>
            <a:ext cx="923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661370" y="620769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S1</a:t>
            </a:r>
            <a:endParaRPr lang="he-IL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3316014" y="617741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S2</a:t>
            </a:r>
            <a:endParaRPr lang="he-IL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5116053" y="6201122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S3</a:t>
            </a:r>
            <a:endParaRPr lang="he-IL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6827083" y="6249723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S4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76757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11"/>
          <p:cNvSpPr/>
          <p:nvPr/>
        </p:nvSpPr>
        <p:spPr>
          <a:xfrm rot="16200000">
            <a:off x="2357754" y="536570"/>
            <a:ext cx="25202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35696" y="3326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Write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09375" y="167103"/>
            <a:ext cx="1749729" cy="1749729"/>
            <a:chOff x="1239055" y="2377180"/>
            <a:chExt cx="1749729" cy="1749729"/>
          </a:xfrm>
        </p:grpSpPr>
        <p:pic>
          <p:nvPicPr>
            <p:cNvPr id="25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n 3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3131840" y="584127"/>
            <a:ext cx="1976066" cy="9546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24609" y="507764"/>
            <a:ext cx="2123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Generate</a:t>
            </a:r>
          </a:p>
          <a:p>
            <a:pPr algn="ctr"/>
            <a:r>
              <a:rPr lang="en-US" sz="3200" dirty="0" smtClean="0"/>
              <a:t> timestamp</a:t>
            </a:r>
            <a:endParaRPr lang="en-US" sz="3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419872" y="2052137"/>
            <a:ext cx="1544017" cy="584775"/>
            <a:chOff x="179512" y="2119789"/>
            <a:chExt cx="3742990" cy="584775"/>
          </a:xfrm>
        </p:grpSpPr>
        <p:sp>
          <p:nvSpPr>
            <p:cNvPr id="17" name="Rounded Rectangle 16"/>
            <p:cNvSpPr/>
            <p:nvPr/>
          </p:nvSpPr>
          <p:spPr>
            <a:xfrm>
              <a:off x="179512" y="2204864"/>
              <a:ext cx="3742990" cy="4320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1192" y="2119789"/>
              <a:ext cx="36813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encode</a:t>
              </a:r>
              <a:endParaRPr lang="en-US" sz="3200" dirty="0"/>
            </a:p>
          </p:txBody>
        </p:sp>
      </p:grpSp>
      <p:sp>
        <p:nvSpPr>
          <p:cNvPr id="19" name="Down Arrow 18"/>
          <p:cNvSpPr/>
          <p:nvPr/>
        </p:nvSpPr>
        <p:spPr>
          <a:xfrm>
            <a:off x="3923928" y="1628800"/>
            <a:ext cx="421519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3948258" y="2645623"/>
            <a:ext cx="421519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981" y="3140968"/>
            <a:ext cx="923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84" y="3140968"/>
            <a:ext cx="923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322" y="3140968"/>
            <a:ext cx="923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263" y="3140968"/>
            <a:ext cx="923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 flipH="1">
            <a:off x="2388836" y="3531493"/>
            <a:ext cx="265108" cy="47357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635896" y="3531493"/>
            <a:ext cx="72251" cy="54557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734286" y="3531493"/>
            <a:ext cx="229603" cy="54557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802227" y="3531493"/>
            <a:ext cx="461961" cy="54557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61370" y="620769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S1</a:t>
            </a:r>
            <a:endParaRPr lang="he-IL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3316014" y="617741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S2</a:t>
            </a:r>
            <a:endParaRPr lang="he-IL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116053" y="6201122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S3</a:t>
            </a:r>
            <a:endParaRPr lang="he-IL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6827083" y="6249723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S4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4308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11"/>
          <p:cNvSpPr/>
          <p:nvPr/>
        </p:nvSpPr>
        <p:spPr>
          <a:xfrm rot="16200000">
            <a:off x="2357754" y="536570"/>
            <a:ext cx="25202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35696" y="3326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Write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09375" y="167103"/>
            <a:ext cx="1749729" cy="1749729"/>
            <a:chOff x="1239055" y="2377180"/>
            <a:chExt cx="1749729" cy="1749729"/>
          </a:xfrm>
        </p:grpSpPr>
        <p:pic>
          <p:nvPicPr>
            <p:cNvPr id="25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n 3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3131840" y="584127"/>
            <a:ext cx="1976066" cy="9546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24609" y="507764"/>
            <a:ext cx="2123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Generate</a:t>
            </a:r>
          </a:p>
          <a:p>
            <a:pPr algn="ctr"/>
            <a:r>
              <a:rPr lang="en-US" sz="3200" dirty="0" smtClean="0"/>
              <a:t> timestamp</a:t>
            </a:r>
            <a:endParaRPr lang="en-US" sz="3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419872" y="2052137"/>
            <a:ext cx="1544017" cy="584775"/>
            <a:chOff x="179512" y="2119789"/>
            <a:chExt cx="3742990" cy="584775"/>
          </a:xfrm>
        </p:grpSpPr>
        <p:sp>
          <p:nvSpPr>
            <p:cNvPr id="17" name="Rounded Rectangle 16"/>
            <p:cNvSpPr/>
            <p:nvPr/>
          </p:nvSpPr>
          <p:spPr>
            <a:xfrm>
              <a:off x="179512" y="2204864"/>
              <a:ext cx="3742990" cy="4320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1192" y="2119789"/>
              <a:ext cx="36813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encode</a:t>
              </a:r>
              <a:endParaRPr lang="en-US" sz="3200" dirty="0"/>
            </a:p>
          </p:txBody>
        </p:sp>
      </p:grpSp>
      <p:sp>
        <p:nvSpPr>
          <p:cNvPr id="19" name="Down Arrow 18"/>
          <p:cNvSpPr/>
          <p:nvPr/>
        </p:nvSpPr>
        <p:spPr>
          <a:xfrm>
            <a:off x="3923928" y="1628800"/>
            <a:ext cx="421519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3948258" y="2645623"/>
            <a:ext cx="421519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981" y="3140968"/>
            <a:ext cx="923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84" y="3140968"/>
            <a:ext cx="923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322" y="3140968"/>
            <a:ext cx="923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263" y="3140968"/>
            <a:ext cx="923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/>
          <p:cNvCxnSpPr>
            <a:endCxn id="7" idx="0"/>
          </p:cNvCxnSpPr>
          <p:nvPr/>
        </p:nvCxnSpPr>
        <p:spPr>
          <a:xfrm flipH="1">
            <a:off x="2019866" y="3531493"/>
            <a:ext cx="634078" cy="119365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8" idx="0"/>
          </p:cNvCxnSpPr>
          <p:nvPr/>
        </p:nvCxnSpPr>
        <p:spPr>
          <a:xfrm>
            <a:off x="3708148" y="3531493"/>
            <a:ext cx="1419" cy="121166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734286" y="3531493"/>
            <a:ext cx="229603" cy="54557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802227" y="3531493"/>
            <a:ext cx="1290053" cy="126565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61370" y="620769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S1</a:t>
            </a:r>
            <a:endParaRPr lang="he-IL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3316014" y="617741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S2</a:t>
            </a:r>
            <a:endParaRPr lang="he-IL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116053" y="6201122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S3</a:t>
            </a:r>
            <a:endParaRPr lang="he-IL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6827083" y="6249723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S4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0319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35696" y="3326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Write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09375" y="167103"/>
            <a:ext cx="1749729" cy="1749729"/>
            <a:chOff x="1239055" y="2377180"/>
            <a:chExt cx="1749729" cy="1749729"/>
          </a:xfrm>
        </p:grpSpPr>
        <p:pic>
          <p:nvPicPr>
            <p:cNvPr id="25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n 3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044005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93" y="6023292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397" y="6086570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 flipH="1">
            <a:off x="5572223" y="3843038"/>
            <a:ext cx="151905" cy="882106"/>
          </a:xfrm>
          <a:prstGeom prst="straightConnector1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656" y="4059062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661370" y="620769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S1</a:t>
            </a:r>
            <a:endParaRPr lang="he-IL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316014" y="617741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S2</a:t>
            </a:r>
            <a:endParaRPr lang="he-IL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116053" y="6201122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S3</a:t>
            </a:r>
            <a:endParaRPr lang="he-IL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827083" y="6249723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S4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91734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35696" y="3326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Write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09375" y="167103"/>
            <a:ext cx="1749729" cy="1749729"/>
            <a:chOff x="1239055" y="2377180"/>
            <a:chExt cx="1749729" cy="1749729"/>
          </a:xfrm>
        </p:grpSpPr>
        <p:pic>
          <p:nvPicPr>
            <p:cNvPr id="25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n 3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044005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93" y="6023292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397" y="6086570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 flipH="1">
            <a:off x="5572223" y="3843038"/>
            <a:ext cx="151905" cy="882106"/>
          </a:xfrm>
          <a:prstGeom prst="straightConnector1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656" y="4059062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Straight Arrow Connector 34"/>
          <p:cNvCxnSpPr/>
          <p:nvPr/>
        </p:nvCxnSpPr>
        <p:spPr>
          <a:xfrm flipH="1" flipV="1">
            <a:off x="1196008" y="1925216"/>
            <a:ext cx="976258" cy="26642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1556049" y="1820898"/>
            <a:ext cx="2305918" cy="278662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1916088" y="1709192"/>
            <a:ext cx="5439095" cy="29523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4285572" y="1249902"/>
            <a:ext cx="3168352" cy="1431449"/>
            <a:chOff x="3815916" y="764704"/>
            <a:chExt cx="3168352" cy="1431449"/>
          </a:xfrm>
        </p:grpSpPr>
        <p:sp>
          <p:nvSpPr>
            <p:cNvPr id="39" name="Oval Callout 38"/>
            <p:cNvSpPr/>
            <p:nvPr/>
          </p:nvSpPr>
          <p:spPr>
            <a:xfrm>
              <a:off x="3995936" y="764704"/>
              <a:ext cx="2808312" cy="1431449"/>
            </a:xfrm>
            <a:prstGeom prst="wedgeEllipseCallout">
              <a:avLst>
                <a:gd name="adj1" fmla="val -117557"/>
                <a:gd name="adj2" fmla="val -3582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15916" y="1064929"/>
              <a:ext cx="31683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Wait for n-f </a:t>
              </a:r>
            </a:p>
            <a:p>
              <a:pPr algn="ctr"/>
              <a:r>
                <a:rPr lang="en-US" sz="2800" dirty="0" smtClean="0"/>
                <a:t>replies</a:t>
              </a:r>
              <a:endParaRPr lang="en-US" sz="28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661370" y="620769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S1</a:t>
            </a:r>
            <a:endParaRPr lang="he-IL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316014" y="617741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S2</a:t>
            </a:r>
            <a:endParaRPr lang="he-IL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116053" y="6201122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S3</a:t>
            </a:r>
            <a:endParaRPr lang="he-IL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827083" y="6249723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S4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63197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372200" y="32400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Read</a:t>
            </a:r>
            <a:endParaRPr lang="en-US" sz="32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6394"/>
            <a:ext cx="1180178" cy="77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17</a:t>
            </a:fld>
            <a:endParaRPr lang="en-US"/>
          </a:p>
        </p:txBody>
      </p:sp>
      <p:pic>
        <p:nvPicPr>
          <p:cNvPr id="13" name="Picture 12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044005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93" y="6023292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397" y="6086570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61370" y="620769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S1</a:t>
            </a:r>
            <a:endParaRPr lang="he-IL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316014" y="617741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S2</a:t>
            </a:r>
            <a:endParaRPr lang="he-IL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116053" y="6201122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S3</a:t>
            </a:r>
            <a:endParaRPr lang="he-IL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6827083" y="6249723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S4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1725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18</a:t>
            </a:fld>
            <a:endParaRPr lang="en-US"/>
          </a:p>
        </p:txBody>
      </p:sp>
      <p:pic>
        <p:nvPicPr>
          <p:cNvPr id="13" name="Picture 12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044005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93" y="6023292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397" y="6086570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72200" y="32400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Read</a:t>
            </a:r>
            <a:endParaRPr lang="en-US" sz="3200" dirty="0"/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6394"/>
            <a:ext cx="1180178" cy="77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flipH="1">
            <a:off x="7348555" y="1395465"/>
            <a:ext cx="319789" cy="152947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020272" y="1395465"/>
            <a:ext cx="648072" cy="13854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660234" y="1395465"/>
            <a:ext cx="1008110" cy="124144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462440" y="1395465"/>
            <a:ext cx="1205905" cy="102542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61370" y="620769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S1</a:t>
            </a:r>
            <a:endParaRPr lang="he-IL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316014" y="617741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S2</a:t>
            </a:r>
            <a:endParaRPr lang="he-IL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5116053" y="6201122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S3</a:t>
            </a:r>
            <a:endParaRPr lang="he-IL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6827083" y="6249723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S4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43897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19</a:t>
            </a:fld>
            <a:endParaRPr lang="en-US"/>
          </a:p>
        </p:txBody>
      </p:sp>
      <p:pic>
        <p:nvPicPr>
          <p:cNvPr id="13" name="Picture 12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044005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93" y="6023292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397" y="6086570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372200" y="32400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Read</a:t>
            </a:r>
            <a:endParaRPr lang="en-US" sz="3200" dirty="0"/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6394"/>
            <a:ext cx="1180178" cy="77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Arrow Connector 26"/>
          <p:cNvCxnSpPr>
            <a:stCxn id="16" idx="0"/>
          </p:cNvCxnSpPr>
          <p:nvPr/>
        </p:nvCxnSpPr>
        <p:spPr>
          <a:xfrm flipV="1">
            <a:off x="7202783" y="1556792"/>
            <a:ext cx="465561" cy="32403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" idx="0"/>
          </p:cNvCxnSpPr>
          <p:nvPr/>
        </p:nvCxnSpPr>
        <p:spPr>
          <a:xfrm flipV="1">
            <a:off x="5474591" y="1484784"/>
            <a:ext cx="2049737" cy="32583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0"/>
          </p:cNvCxnSpPr>
          <p:nvPr/>
        </p:nvCxnSpPr>
        <p:spPr>
          <a:xfrm flipV="1">
            <a:off x="3709567" y="1395466"/>
            <a:ext cx="3598737" cy="33476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2125391" y="1196752"/>
            <a:ext cx="3168352" cy="1431449"/>
            <a:chOff x="3815916" y="764704"/>
            <a:chExt cx="3168352" cy="1431449"/>
          </a:xfrm>
        </p:grpSpPr>
        <p:sp>
          <p:nvSpPr>
            <p:cNvPr id="31" name="Oval Callout 30"/>
            <p:cNvSpPr/>
            <p:nvPr/>
          </p:nvSpPr>
          <p:spPr>
            <a:xfrm>
              <a:off x="3995936" y="764704"/>
              <a:ext cx="2808312" cy="1431449"/>
            </a:xfrm>
            <a:prstGeom prst="wedgeEllipseCallout">
              <a:avLst>
                <a:gd name="adj1" fmla="val 114197"/>
                <a:gd name="adj2" fmla="val -4834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15916" y="1064929"/>
              <a:ext cx="31683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Wait for n-f </a:t>
              </a:r>
            </a:p>
            <a:p>
              <a:pPr algn="ctr"/>
              <a:r>
                <a:rPr lang="en-US" sz="2800" dirty="0" smtClean="0"/>
                <a:t>replies</a:t>
              </a:r>
              <a:endParaRPr lang="en-US" sz="28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827179" y="1848797"/>
            <a:ext cx="849277" cy="860123"/>
            <a:chOff x="7827179" y="1848797"/>
            <a:chExt cx="705207" cy="594537"/>
          </a:xfrm>
        </p:grpSpPr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7179" y="1848797"/>
              <a:ext cx="697355" cy="294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5031" y="2148576"/>
              <a:ext cx="697355" cy="294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1661370" y="620769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S1</a:t>
            </a:r>
            <a:endParaRPr lang="he-IL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316014" y="617741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S2</a:t>
            </a:r>
            <a:endParaRPr lang="he-IL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116053" y="6201122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S3</a:t>
            </a:r>
            <a:endParaRPr lang="he-IL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827083" y="6249723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S4</a:t>
            </a:r>
            <a:endParaRPr lang="he-IL" sz="24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03648" y="4993093"/>
            <a:ext cx="996963" cy="10478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403648" y="4923871"/>
            <a:ext cx="1072293" cy="11694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05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4035"/>
            <a:ext cx="1568287" cy="227440"/>
          </a:xfrm>
        </p:spPr>
        <p:txBody>
          <a:bodyPr/>
          <a:lstStyle/>
          <a:p>
            <a:fld id="{F742C4D0-E0C3-49C3-B08F-747C00997521}" type="slidenum">
              <a:rPr lang="en-US" smtClean="0"/>
              <a:t>2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Replication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 flipV="1">
            <a:off x="5537530" y="3977891"/>
            <a:ext cx="258605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11560" y="1639454"/>
            <a:ext cx="7883953" cy="2797658"/>
            <a:chOff x="611560" y="1639454"/>
            <a:chExt cx="7883953" cy="2797658"/>
          </a:xfrm>
        </p:grpSpPr>
        <p:grpSp>
          <p:nvGrpSpPr>
            <p:cNvPr id="2" name="Group 1"/>
            <p:cNvGrpSpPr/>
            <p:nvPr/>
          </p:nvGrpSpPr>
          <p:grpSpPr>
            <a:xfrm>
              <a:off x="611560" y="1639454"/>
              <a:ext cx="7883953" cy="2797658"/>
              <a:chOff x="899592" y="1700808"/>
              <a:chExt cx="6192688" cy="2251867"/>
            </a:xfrm>
          </p:grpSpPr>
          <p:pic>
            <p:nvPicPr>
              <p:cNvPr id="15" name="Picture 2" descr="http://startrinity.com/Images/cloud_server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9592" y="1700808"/>
                <a:ext cx="2805235" cy="1969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http://startrinity.com/Images/cloud_server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6248" y="1708642"/>
                <a:ext cx="2805235" cy="1969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http://startrinity.com/Images/cloud_server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7045" y="1923654"/>
                <a:ext cx="2805235" cy="1969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4519486" y="3644584"/>
                <a:ext cx="2104607" cy="3080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115616" y="3429000"/>
                <a:ext cx="3707115" cy="3080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Pie 5"/>
            <p:cNvSpPr/>
            <p:nvPr/>
          </p:nvSpPr>
          <p:spPr>
            <a:xfrm>
              <a:off x="5436096" y="3784603"/>
              <a:ext cx="586503" cy="220461"/>
            </a:xfrm>
            <a:prstGeom prst="pie">
              <a:avLst>
                <a:gd name="adj1" fmla="val 924905"/>
                <a:gd name="adj2" fmla="val 13178486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5" name="Picture 6" descr="http://4.bp.blogspot.com/-Kb7Jy5buGos/VLYp5TZPFLI/AAAAAAAADpg/ircm-WglUFs/s1600/right%2Bdata-big%2Bdata%2Banalytics-healthcare-recrui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84698"/>
            <a:ext cx="4800258" cy="208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66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372200" y="32400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Read</a:t>
            </a:r>
            <a:endParaRPr lang="en-US" sz="32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6394"/>
            <a:ext cx="1180178" cy="77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113" y="1902269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965" y="2202048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10800000">
            <a:off x="5681295" y="2052157"/>
            <a:ext cx="900100" cy="299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3458099" y="1892305"/>
            <a:ext cx="2088232" cy="6101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243502" y="1898829"/>
            <a:ext cx="2417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decode</a:t>
            </a:r>
          </a:p>
          <a:p>
            <a:endParaRPr lang="en-US" sz="2800" dirty="0"/>
          </a:p>
        </p:txBody>
      </p:sp>
      <p:sp>
        <p:nvSpPr>
          <p:cNvPr id="36" name="Right Arrow 35"/>
          <p:cNvSpPr/>
          <p:nvPr/>
        </p:nvSpPr>
        <p:spPr>
          <a:xfrm rot="10800000">
            <a:off x="2374942" y="2047137"/>
            <a:ext cx="900100" cy="299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706" y="1730630"/>
            <a:ext cx="792088" cy="87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20</a:t>
            </a:fld>
            <a:endParaRPr lang="en-US"/>
          </a:p>
        </p:txBody>
      </p:sp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044005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93" y="6023292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397" y="6086570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661370" y="620769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S1</a:t>
            </a:r>
            <a:endParaRPr lang="he-IL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316014" y="617741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S2</a:t>
            </a:r>
            <a:endParaRPr lang="he-IL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116053" y="6201122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S3</a:t>
            </a:r>
            <a:endParaRPr lang="he-IL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827083" y="6249723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S4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66575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about concurrent           read and write?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5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22</a:t>
            </a:fld>
            <a:endParaRPr lang="en-US"/>
          </a:p>
        </p:txBody>
      </p:sp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044005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93" y="6023292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397" y="6086570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09375" y="167103"/>
            <a:ext cx="1749729" cy="1749729"/>
            <a:chOff x="1239055" y="2377180"/>
            <a:chExt cx="1749729" cy="1749729"/>
          </a:xfrm>
        </p:grpSpPr>
        <p:pic>
          <p:nvPicPr>
            <p:cNvPr id="24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Can 24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632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544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0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>
            <a:stCxn id="13" idx="2"/>
          </p:cNvCxnSpPr>
          <p:nvPr/>
        </p:nvCxnSpPr>
        <p:spPr>
          <a:xfrm flipH="1">
            <a:off x="1976584" y="2276872"/>
            <a:ext cx="114413" cy="63453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2"/>
          </p:cNvCxnSpPr>
          <p:nvPr/>
        </p:nvCxnSpPr>
        <p:spPr>
          <a:xfrm>
            <a:off x="2663933" y="2276872"/>
            <a:ext cx="156259" cy="63453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2"/>
          </p:cNvCxnSpPr>
          <p:nvPr/>
        </p:nvCxnSpPr>
        <p:spPr>
          <a:xfrm>
            <a:off x="3215845" y="2276872"/>
            <a:ext cx="255301" cy="5316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2"/>
          </p:cNvCxnSpPr>
          <p:nvPr/>
        </p:nvCxnSpPr>
        <p:spPr>
          <a:xfrm>
            <a:off x="3816061" y="2276872"/>
            <a:ext cx="414914" cy="4596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35696" y="3326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Write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1661370" y="620769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S1</a:t>
            </a:r>
            <a:endParaRPr lang="he-IL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3316014" y="617741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S2</a:t>
            </a:r>
            <a:endParaRPr lang="he-IL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5116053" y="6201122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S3</a:t>
            </a:r>
            <a:endParaRPr lang="he-IL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6827083" y="6249723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S4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8052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23</a:t>
            </a:fld>
            <a:endParaRPr lang="en-US"/>
          </a:p>
        </p:txBody>
      </p:sp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044005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93" y="6023292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397" y="6086570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09375" y="167103"/>
            <a:ext cx="1749729" cy="1749729"/>
            <a:chOff x="1239055" y="2377180"/>
            <a:chExt cx="1749729" cy="1749729"/>
          </a:xfrm>
        </p:grpSpPr>
        <p:pic>
          <p:nvPicPr>
            <p:cNvPr id="24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Can 24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632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544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0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>
            <a:stCxn id="13" idx="2"/>
            <a:endCxn id="20" idx="0"/>
          </p:cNvCxnSpPr>
          <p:nvPr/>
        </p:nvCxnSpPr>
        <p:spPr>
          <a:xfrm flipH="1">
            <a:off x="2019866" y="2276872"/>
            <a:ext cx="71131" cy="24482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2"/>
            <a:endCxn id="21" idx="0"/>
          </p:cNvCxnSpPr>
          <p:nvPr/>
        </p:nvCxnSpPr>
        <p:spPr>
          <a:xfrm>
            <a:off x="2663933" y="2276872"/>
            <a:ext cx="1045634" cy="246628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2"/>
          </p:cNvCxnSpPr>
          <p:nvPr/>
        </p:nvCxnSpPr>
        <p:spPr>
          <a:xfrm>
            <a:off x="3215845" y="2276872"/>
            <a:ext cx="255301" cy="5316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2"/>
          </p:cNvCxnSpPr>
          <p:nvPr/>
        </p:nvCxnSpPr>
        <p:spPr>
          <a:xfrm>
            <a:off x="3816061" y="2276872"/>
            <a:ext cx="414914" cy="4596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35696" y="3326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Write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1661370" y="620769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S1</a:t>
            </a:r>
            <a:endParaRPr lang="he-IL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3316014" y="617741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S2</a:t>
            </a:r>
            <a:endParaRPr lang="he-IL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5116053" y="6201122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S3</a:t>
            </a:r>
            <a:endParaRPr lang="he-IL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6827083" y="6249723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S4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51799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24</a:t>
            </a:fld>
            <a:endParaRPr lang="en-US"/>
          </a:p>
        </p:txBody>
      </p:sp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044005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93" y="6023292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397" y="6086570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09375" y="167103"/>
            <a:ext cx="1749729" cy="1749729"/>
            <a:chOff x="1239055" y="2377180"/>
            <a:chExt cx="1749729" cy="1749729"/>
          </a:xfrm>
        </p:grpSpPr>
        <p:pic>
          <p:nvPicPr>
            <p:cNvPr id="24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Can 24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632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544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0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>
            <a:stCxn id="13" idx="2"/>
            <a:endCxn id="20" idx="0"/>
          </p:cNvCxnSpPr>
          <p:nvPr/>
        </p:nvCxnSpPr>
        <p:spPr>
          <a:xfrm flipH="1">
            <a:off x="2019866" y="2276872"/>
            <a:ext cx="71131" cy="24482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2"/>
            <a:endCxn id="21" idx="0"/>
          </p:cNvCxnSpPr>
          <p:nvPr/>
        </p:nvCxnSpPr>
        <p:spPr>
          <a:xfrm>
            <a:off x="2663933" y="2276872"/>
            <a:ext cx="1045634" cy="246628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2"/>
          </p:cNvCxnSpPr>
          <p:nvPr/>
        </p:nvCxnSpPr>
        <p:spPr>
          <a:xfrm>
            <a:off x="3215845" y="2276872"/>
            <a:ext cx="255301" cy="5316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2"/>
          </p:cNvCxnSpPr>
          <p:nvPr/>
        </p:nvCxnSpPr>
        <p:spPr>
          <a:xfrm>
            <a:off x="3816061" y="2276872"/>
            <a:ext cx="414914" cy="4596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35696" y="3326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Write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5563677" y="1052736"/>
            <a:ext cx="2392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Overwrite?</a:t>
            </a:r>
          </a:p>
          <a:p>
            <a:pPr algn="ctr"/>
            <a:endParaRPr lang="en-US" sz="3200" dirty="0" smtClean="0"/>
          </a:p>
        </p:txBody>
      </p:sp>
      <p:sp>
        <p:nvSpPr>
          <p:cNvPr id="35" name="Cloud Callout 34"/>
          <p:cNvSpPr/>
          <p:nvPr/>
        </p:nvSpPr>
        <p:spPr>
          <a:xfrm>
            <a:off x="4932040" y="834268"/>
            <a:ext cx="3816424" cy="2090676"/>
          </a:xfrm>
          <a:prstGeom prst="cloudCallout">
            <a:avLst>
              <a:gd name="adj1" fmla="val -77733"/>
              <a:gd name="adj2" fmla="val 1087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661370" y="620769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S1</a:t>
            </a:r>
            <a:endParaRPr lang="he-IL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3316014" y="617741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S2</a:t>
            </a:r>
            <a:endParaRPr lang="he-IL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5116053" y="6201122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S3</a:t>
            </a:r>
            <a:endParaRPr lang="he-IL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6827083" y="6249723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S4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96394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25</a:t>
            </a:fld>
            <a:endParaRPr lang="en-US"/>
          </a:p>
        </p:txBody>
      </p:sp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044005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93" y="6023292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397" y="6086570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09375" y="167103"/>
            <a:ext cx="1749729" cy="1749729"/>
            <a:chOff x="1239055" y="2377180"/>
            <a:chExt cx="1749729" cy="1749729"/>
          </a:xfrm>
        </p:grpSpPr>
        <p:pic>
          <p:nvPicPr>
            <p:cNvPr id="24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Can 24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632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544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0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>
            <a:stCxn id="13" idx="2"/>
            <a:endCxn id="20" idx="0"/>
          </p:cNvCxnSpPr>
          <p:nvPr/>
        </p:nvCxnSpPr>
        <p:spPr>
          <a:xfrm flipH="1">
            <a:off x="2019866" y="2276872"/>
            <a:ext cx="71131" cy="24482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2"/>
            <a:endCxn id="21" idx="0"/>
          </p:cNvCxnSpPr>
          <p:nvPr/>
        </p:nvCxnSpPr>
        <p:spPr>
          <a:xfrm>
            <a:off x="2663933" y="2276872"/>
            <a:ext cx="1045634" cy="246628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2"/>
          </p:cNvCxnSpPr>
          <p:nvPr/>
        </p:nvCxnSpPr>
        <p:spPr>
          <a:xfrm>
            <a:off x="3215845" y="2276872"/>
            <a:ext cx="255301" cy="5316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2"/>
          </p:cNvCxnSpPr>
          <p:nvPr/>
        </p:nvCxnSpPr>
        <p:spPr>
          <a:xfrm>
            <a:off x="3816061" y="2276872"/>
            <a:ext cx="414914" cy="4596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35696" y="3326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Write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5563677" y="1052736"/>
            <a:ext cx="23926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Overwrite?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</a:rPr>
              <a:t>Suppose </a:t>
            </a:r>
            <a:r>
              <a:rPr lang="en-US" sz="3200" dirty="0" smtClean="0">
                <a:solidFill>
                  <a:srgbClr val="C00000"/>
                </a:solidFill>
              </a:rPr>
              <a:t>yes, if TS is bigger</a:t>
            </a:r>
            <a:endParaRPr lang="en-US" sz="3200" dirty="0">
              <a:solidFill>
                <a:srgbClr val="C00000"/>
              </a:solidFill>
            </a:endParaRPr>
          </a:p>
          <a:p>
            <a:pPr algn="ctr"/>
            <a:endParaRPr lang="en-US" sz="3200" dirty="0" smtClean="0"/>
          </a:p>
        </p:txBody>
      </p:sp>
      <p:sp>
        <p:nvSpPr>
          <p:cNvPr id="34" name="Cloud Callout 33"/>
          <p:cNvSpPr/>
          <p:nvPr/>
        </p:nvSpPr>
        <p:spPr>
          <a:xfrm>
            <a:off x="4932040" y="834268"/>
            <a:ext cx="3816424" cy="2090676"/>
          </a:xfrm>
          <a:prstGeom prst="cloudCallout">
            <a:avLst>
              <a:gd name="adj1" fmla="val -77733"/>
              <a:gd name="adj2" fmla="val 1087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661370" y="620769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S1</a:t>
            </a:r>
            <a:endParaRPr lang="he-IL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3316014" y="617741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S2</a:t>
            </a:r>
            <a:endParaRPr lang="he-IL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5116053" y="6201122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S3</a:t>
            </a:r>
            <a:endParaRPr lang="he-IL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6827083" y="6249723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S4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8977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26</a:t>
            </a:fld>
            <a:endParaRPr lang="en-US"/>
          </a:p>
        </p:txBody>
      </p:sp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397" y="6086570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09375" y="167103"/>
            <a:ext cx="1749729" cy="1749729"/>
            <a:chOff x="1239055" y="2377180"/>
            <a:chExt cx="1749729" cy="1749729"/>
          </a:xfrm>
        </p:grpSpPr>
        <p:pic>
          <p:nvPicPr>
            <p:cNvPr id="24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Can 24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544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0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>
            <a:stCxn id="15" idx="2"/>
          </p:cNvCxnSpPr>
          <p:nvPr/>
        </p:nvCxnSpPr>
        <p:spPr>
          <a:xfrm>
            <a:off x="3215845" y="2276872"/>
            <a:ext cx="255301" cy="5316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2"/>
          </p:cNvCxnSpPr>
          <p:nvPr/>
        </p:nvCxnSpPr>
        <p:spPr>
          <a:xfrm>
            <a:off x="3816061" y="2276872"/>
            <a:ext cx="414914" cy="4596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35696" y="3326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Write</a:t>
            </a:r>
            <a:endParaRPr lang="en-US" sz="3200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837" y="6016250"/>
            <a:ext cx="693361" cy="29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016250"/>
            <a:ext cx="693361" cy="29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61370" y="620769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S1</a:t>
            </a:r>
            <a:endParaRPr lang="he-IL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3316014" y="617741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S2</a:t>
            </a:r>
            <a:endParaRPr lang="he-IL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5116053" y="6201122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S3</a:t>
            </a:r>
            <a:endParaRPr lang="he-IL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6827083" y="6249723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S4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34161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27</a:t>
            </a:fld>
            <a:endParaRPr lang="en-US"/>
          </a:p>
        </p:txBody>
      </p:sp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397" y="6086570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09375" y="167103"/>
            <a:ext cx="1749729" cy="1749729"/>
            <a:chOff x="1239055" y="2377180"/>
            <a:chExt cx="1749729" cy="1749729"/>
          </a:xfrm>
        </p:grpSpPr>
        <p:pic>
          <p:nvPicPr>
            <p:cNvPr id="24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Can 24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928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>
            <a:stCxn id="15" idx="2"/>
          </p:cNvCxnSpPr>
          <p:nvPr/>
        </p:nvCxnSpPr>
        <p:spPr>
          <a:xfrm>
            <a:off x="2235013" y="2276872"/>
            <a:ext cx="600216" cy="5040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2"/>
          </p:cNvCxnSpPr>
          <p:nvPr/>
        </p:nvCxnSpPr>
        <p:spPr>
          <a:xfrm>
            <a:off x="2835229" y="2276872"/>
            <a:ext cx="584643" cy="5040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835696" y="3326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Write</a:t>
            </a:r>
            <a:endParaRPr lang="en-US" sz="3200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837" y="6016250"/>
            <a:ext cx="693361" cy="29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016250"/>
            <a:ext cx="693361" cy="29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372200" y="32400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Read</a:t>
            </a:r>
            <a:endParaRPr lang="en-US" sz="3200" dirty="0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6394"/>
            <a:ext cx="1180178" cy="77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 flipH="1">
            <a:off x="7348555" y="1395465"/>
            <a:ext cx="319789" cy="152947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7020272" y="1395465"/>
            <a:ext cx="648072" cy="13854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660234" y="1395465"/>
            <a:ext cx="1008110" cy="124144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462440" y="1395465"/>
            <a:ext cx="1205905" cy="102542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661370" y="620769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S1</a:t>
            </a:r>
            <a:endParaRPr lang="he-IL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3316014" y="617741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S2</a:t>
            </a:r>
            <a:endParaRPr lang="he-IL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116053" y="6201122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S3</a:t>
            </a:r>
            <a:endParaRPr lang="he-IL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6827083" y="6249723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S4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5805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28</a:t>
            </a:fld>
            <a:endParaRPr lang="en-US"/>
          </a:p>
        </p:txBody>
      </p:sp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397" y="6086570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09375" y="167103"/>
            <a:ext cx="1749729" cy="1749729"/>
            <a:chOff x="1239055" y="2377180"/>
            <a:chExt cx="1749729" cy="1749729"/>
          </a:xfrm>
        </p:grpSpPr>
        <p:pic>
          <p:nvPicPr>
            <p:cNvPr id="24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Can 24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835696" y="3326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Write</a:t>
            </a:r>
            <a:endParaRPr lang="en-US" sz="3200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837" y="6016250"/>
            <a:ext cx="693361" cy="29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016250"/>
            <a:ext cx="693361" cy="29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372200" y="32400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Read</a:t>
            </a:r>
            <a:endParaRPr lang="en-US" sz="3200" dirty="0"/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6394"/>
            <a:ext cx="1180178" cy="77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Arrow Connector 38"/>
          <p:cNvCxnSpPr>
            <a:stCxn id="27" idx="0"/>
          </p:cNvCxnSpPr>
          <p:nvPr/>
        </p:nvCxnSpPr>
        <p:spPr>
          <a:xfrm flipV="1">
            <a:off x="7202783" y="1556792"/>
            <a:ext cx="465561" cy="32403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2" idx="0"/>
          </p:cNvCxnSpPr>
          <p:nvPr/>
        </p:nvCxnSpPr>
        <p:spPr>
          <a:xfrm flipV="1">
            <a:off x="5474591" y="1484784"/>
            <a:ext cx="2049737" cy="32583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1" idx="0"/>
          </p:cNvCxnSpPr>
          <p:nvPr/>
        </p:nvCxnSpPr>
        <p:spPr>
          <a:xfrm flipV="1">
            <a:off x="3709567" y="1395466"/>
            <a:ext cx="3598737" cy="33476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92" y="2179249"/>
            <a:ext cx="838200" cy="35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1741451"/>
            <a:ext cx="839403" cy="3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928" y="2060848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Arrow Connector 32"/>
          <p:cNvCxnSpPr>
            <a:stCxn id="28" idx="2"/>
          </p:cNvCxnSpPr>
          <p:nvPr/>
        </p:nvCxnSpPr>
        <p:spPr>
          <a:xfrm>
            <a:off x="2235013" y="2276872"/>
            <a:ext cx="600216" cy="5040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9" idx="2"/>
          </p:cNvCxnSpPr>
          <p:nvPr/>
        </p:nvCxnSpPr>
        <p:spPr>
          <a:xfrm>
            <a:off x="2835229" y="2276872"/>
            <a:ext cx="584643" cy="5040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61370" y="620769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S1</a:t>
            </a:r>
            <a:endParaRPr lang="he-IL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3316014" y="617741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S2</a:t>
            </a:r>
            <a:endParaRPr lang="he-IL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5116053" y="6201122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S3</a:t>
            </a:r>
            <a:endParaRPr lang="he-IL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6827083" y="6249723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S4</a:t>
            </a:r>
            <a:endParaRPr lang="he-IL" sz="2400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1403648" y="4993093"/>
            <a:ext cx="996963" cy="10478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1403648" y="4923871"/>
            <a:ext cx="1072293" cy="11694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39552" y="528597"/>
            <a:ext cx="996963" cy="10478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39552" y="459375"/>
            <a:ext cx="1072293" cy="11694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15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29</a:t>
            </a:fld>
            <a:endParaRPr lang="en-US"/>
          </a:p>
        </p:txBody>
      </p:sp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397" y="6086570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09375" y="167103"/>
            <a:ext cx="2401860" cy="1810762"/>
            <a:chOff x="209375" y="167103"/>
            <a:chExt cx="3388692" cy="2389415"/>
          </a:xfrm>
        </p:grpSpPr>
        <p:grpSp>
          <p:nvGrpSpPr>
            <p:cNvPr id="19" name="Group 18"/>
            <p:cNvGrpSpPr/>
            <p:nvPr/>
          </p:nvGrpSpPr>
          <p:grpSpPr>
            <a:xfrm>
              <a:off x="209375" y="167103"/>
              <a:ext cx="1749729" cy="1749729"/>
              <a:chOff x="1239055" y="2377180"/>
              <a:chExt cx="1749729" cy="1749729"/>
            </a:xfrm>
          </p:grpSpPr>
          <p:pic>
            <p:nvPicPr>
              <p:cNvPr id="24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Can 24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7636" y="1808818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7852" y="1808818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Straight Arrow Connector 22"/>
            <p:cNvCxnSpPr>
              <a:stCxn id="15" idx="2"/>
            </p:cNvCxnSpPr>
            <p:nvPr/>
          </p:nvCxnSpPr>
          <p:spPr>
            <a:xfrm>
              <a:off x="2582936" y="2024842"/>
              <a:ext cx="255301" cy="53167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6" idx="2"/>
            </p:cNvCxnSpPr>
            <p:nvPr/>
          </p:nvCxnSpPr>
          <p:spPr>
            <a:xfrm>
              <a:off x="3183152" y="2024842"/>
              <a:ext cx="414915" cy="45966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835696" y="332655"/>
              <a:ext cx="1762371" cy="771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Write</a:t>
              </a:r>
              <a:endParaRPr lang="en-US" sz="4400" dirty="0"/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837" y="6016250"/>
            <a:ext cx="693361" cy="29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016250"/>
            <a:ext cx="693361" cy="29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372200" y="32400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Read</a:t>
            </a:r>
            <a:endParaRPr lang="en-US" sz="3200" dirty="0"/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6394"/>
            <a:ext cx="1180178" cy="77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Arrow Connector 38"/>
          <p:cNvCxnSpPr>
            <a:stCxn id="27" idx="0"/>
          </p:cNvCxnSpPr>
          <p:nvPr/>
        </p:nvCxnSpPr>
        <p:spPr>
          <a:xfrm flipV="1">
            <a:off x="7202783" y="1556792"/>
            <a:ext cx="465561" cy="32403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2" idx="0"/>
          </p:cNvCxnSpPr>
          <p:nvPr/>
        </p:nvCxnSpPr>
        <p:spPr>
          <a:xfrm flipV="1">
            <a:off x="5474591" y="1484784"/>
            <a:ext cx="2049737" cy="32583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1" idx="0"/>
          </p:cNvCxnSpPr>
          <p:nvPr/>
        </p:nvCxnSpPr>
        <p:spPr>
          <a:xfrm flipV="1">
            <a:off x="3709567" y="1395466"/>
            <a:ext cx="3598737" cy="33476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92" y="2179249"/>
            <a:ext cx="838200" cy="35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1741451"/>
            <a:ext cx="839403" cy="3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3089427" y="1184198"/>
            <a:ext cx="3024336" cy="1820806"/>
            <a:chOff x="4389984" y="722135"/>
            <a:chExt cx="3168352" cy="1431449"/>
          </a:xfrm>
        </p:grpSpPr>
        <p:sp>
          <p:nvSpPr>
            <p:cNvPr id="29" name="Oval Callout 28"/>
            <p:cNvSpPr/>
            <p:nvPr/>
          </p:nvSpPr>
          <p:spPr>
            <a:xfrm>
              <a:off x="4522849" y="722135"/>
              <a:ext cx="2808312" cy="1431449"/>
            </a:xfrm>
            <a:prstGeom prst="wedgeEllipseCallout">
              <a:avLst>
                <a:gd name="adj1" fmla="val 96336"/>
                <a:gd name="adj2" fmla="val -5226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89984" y="1062818"/>
              <a:ext cx="3168352" cy="75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No written value can be restored!</a:t>
              </a:r>
              <a:endParaRPr lang="en-US" sz="28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661370" y="620769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S1</a:t>
            </a:r>
            <a:endParaRPr lang="he-IL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3316014" y="617741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S2</a:t>
            </a:r>
            <a:endParaRPr lang="he-IL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5116053" y="6201122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S3</a:t>
            </a:r>
            <a:endParaRPr lang="he-IL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6827083" y="6249723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S4</a:t>
            </a:r>
            <a:endParaRPr lang="he-IL" sz="2400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1403648" y="4993093"/>
            <a:ext cx="996963" cy="10478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1403648" y="4923871"/>
            <a:ext cx="1072293" cy="11694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4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Blow-Up</a:t>
            </a:r>
            <a:endParaRPr lang="he-IL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Demands are  growing exponentially</a:t>
            </a:r>
          </a:p>
          <a:p>
            <a:r>
              <a:rPr lang="en-US" dirty="0" smtClean="0"/>
              <a:t>Replication is costly</a:t>
            </a:r>
          </a:p>
          <a:p>
            <a:r>
              <a:rPr lang="en-US" dirty="0" smtClean="0"/>
              <a:t>Erasure coding can help</a:t>
            </a:r>
          </a:p>
          <a:p>
            <a:pPr marL="457200" lvl="1" indent="0">
              <a:buNone/>
            </a:pPr>
            <a:r>
              <a:rPr lang="en-US" dirty="0" smtClean="0"/>
              <a:t>[Goodson </a:t>
            </a:r>
            <a:r>
              <a:rPr lang="en-US" dirty="0"/>
              <a:t>et al. </a:t>
            </a:r>
            <a:r>
              <a:rPr lang="en-US" dirty="0" smtClean="0"/>
              <a:t>DSN 2004]</a:t>
            </a:r>
          </a:p>
          <a:p>
            <a:pPr marL="457200" lvl="1" indent="0">
              <a:buNone/>
            </a:pPr>
            <a:r>
              <a:rPr lang="en-US" dirty="0" smtClean="0"/>
              <a:t>[Aguilera et al. DSN 2005]</a:t>
            </a:r>
          </a:p>
          <a:p>
            <a:pPr marL="457200" lvl="1" indent="0">
              <a:buNone/>
            </a:pPr>
            <a:r>
              <a:rPr lang="en-US" dirty="0" smtClean="0"/>
              <a:t>[</a:t>
            </a:r>
            <a:r>
              <a:rPr lang="en-US" dirty="0" err="1" smtClean="0"/>
              <a:t>Cachin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Tessaro</a:t>
            </a:r>
            <a:r>
              <a:rPr lang="en-US" dirty="0" smtClean="0"/>
              <a:t> DSN 2006]</a:t>
            </a:r>
          </a:p>
          <a:p>
            <a:pPr marL="457200" lvl="1" indent="0">
              <a:buNone/>
            </a:pPr>
            <a:r>
              <a:rPr lang="en-US" dirty="0" smtClean="0"/>
              <a:t>[Hendricks et al. SOSP 2007]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[Dutta </a:t>
            </a:r>
            <a:r>
              <a:rPr lang="en-US" dirty="0"/>
              <a:t>et al. </a:t>
            </a:r>
            <a:r>
              <a:rPr lang="en-US" dirty="0" smtClean="0"/>
              <a:t>DISC 2008]</a:t>
            </a:r>
          </a:p>
          <a:p>
            <a:pPr marL="457200" lvl="1" indent="0">
              <a:buNone/>
            </a:pPr>
            <a:r>
              <a:rPr lang="en-US" dirty="0" smtClean="0"/>
              <a:t>[</a:t>
            </a:r>
            <a:r>
              <a:rPr lang="en-US" dirty="0" err="1" smtClean="0"/>
              <a:t>Cadambe</a:t>
            </a:r>
            <a:r>
              <a:rPr lang="en-US" dirty="0" smtClean="0"/>
              <a:t> </a:t>
            </a:r>
            <a:r>
              <a:rPr lang="en-US" dirty="0"/>
              <a:t>et al. </a:t>
            </a:r>
            <a:r>
              <a:rPr lang="en-US" dirty="0" smtClean="0"/>
              <a:t>NCA 2014]</a:t>
            </a:r>
          </a:p>
          <a:p>
            <a:r>
              <a:rPr lang="en-US" dirty="0" smtClean="0"/>
              <a:t>But … within limits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1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About Replication?</a:t>
            </a:r>
            <a:endParaRPr lang="he-IL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2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31</a:t>
            </a:fld>
            <a:endParaRPr lang="en-US"/>
          </a:p>
        </p:txBody>
      </p:sp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870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09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09375" y="167103"/>
            <a:ext cx="1749729" cy="1749729"/>
            <a:chOff x="1239055" y="2377180"/>
            <a:chExt cx="1749729" cy="1749729"/>
          </a:xfrm>
        </p:grpSpPr>
        <p:pic>
          <p:nvPicPr>
            <p:cNvPr id="24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Can 24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835696" y="33265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Write</a:t>
            </a:r>
            <a:endParaRPr lang="en-US" sz="32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94" y="5589240"/>
            <a:ext cx="792088" cy="87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604" y="5589240"/>
            <a:ext cx="792088" cy="87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94" y="5589239"/>
            <a:ext cx="792088" cy="86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1360319" y="2127313"/>
            <a:ext cx="0" cy="23818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547664" y="2132856"/>
            <a:ext cx="550870" cy="53297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744431" y="2060848"/>
            <a:ext cx="765543" cy="3394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372200" y="32400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Read</a:t>
            </a:r>
            <a:endParaRPr lang="en-US" sz="3200" dirty="0"/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16394"/>
            <a:ext cx="1180178" cy="77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Arrow Connector 29"/>
          <p:cNvCxnSpPr/>
          <p:nvPr/>
        </p:nvCxnSpPr>
        <p:spPr>
          <a:xfrm flipV="1">
            <a:off x="5896914" y="1484784"/>
            <a:ext cx="1627414" cy="30243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962423" y="1395466"/>
            <a:ext cx="3345881" cy="311365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3089427" y="1184198"/>
            <a:ext cx="3024336" cy="1216114"/>
            <a:chOff x="4389984" y="722135"/>
            <a:chExt cx="3168352" cy="1431449"/>
          </a:xfrm>
        </p:grpSpPr>
        <p:sp>
          <p:nvSpPr>
            <p:cNvPr id="36" name="Oval Callout 35"/>
            <p:cNvSpPr/>
            <p:nvPr/>
          </p:nvSpPr>
          <p:spPr>
            <a:xfrm>
              <a:off x="4522849" y="722135"/>
              <a:ext cx="2808312" cy="1431449"/>
            </a:xfrm>
            <a:prstGeom prst="wedgeEllipseCallout">
              <a:avLst>
                <a:gd name="adj1" fmla="val 96336"/>
                <a:gd name="adj2" fmla="val -5226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89984" y="1062819"/>
              <a:ext cx="3168352" cy="615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No problem!</a:t>
              </a:r>
              <a:endParaRPr lang="en-US" sz="2800" dirty="0"/>
            </a:p>
          </p:txBody>
        </p:sp>
      </p:grp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394" y="1559936"/>
            <a:ext cx="792088" cy="87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21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32</a:t>
            </a:fld>
            <a:endParaRPr lang="en-US"/>
          </a:p>
        </p:txBody>
      </p:sp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763" y="6014562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683" y="5989985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659" y="5985347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209375" y="167103"/>
            <a:ext cx="1749729" cy="1749729"/>
            <a:chOff x="1239055" y="2377180"/>
            <a:chExt cx="1749729" cy="1749729"/>
          </a:xfrm>
        </p:grpSpPr>
        <p:pic>
          <p:nvPicPr>
            <p:cNvPr id="67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Can 67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5" name="Straight Arrow Connector 74"/>
          <p:cNvCxnSpPr/>
          <p:nvPr/>
        </p:nvCxnSpPr>
        <p:spPr>
          <a:xfrm>
            <a:off x="1307121" y="2429236"/>
            <a:ext cx="168535" cy="63453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1880057" y="2429236"/>
            <a:ext cx="349661" cy="5316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2431969" y="2429236"/>
            <a:ext cx="535367" cy="4237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3032185" y="2429236"/>
            <a:ext cx="414914" cy="3172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5474591" y="2392742"/>
            <a:ext cx="452277" cy="30233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6113763" y="2392742"/>
            <a:ext cx="399942" cy="3537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6795039" y="2392742"/>
            <a:ext cx="271620" cy="4601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7483441" y="2392742"/>
            <a:ext cx="187433" cy="4601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248" y="2176718"/>
            <a:ext cx="511081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85" y="2176718"/>
            <a:ext cx="511081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039" y="2176718"/>
            <a:ext cx="511081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254" y="2176718"/>
            <a:ext cx="511081" cy="216024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xtLst/>
        </p:spPr>
      </p:pic>
      <p:pic>
        <p:nvPicPr>
          <p:cNvPr id="9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17" y="2213212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53" y="2213212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465" y="2213212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681" y="2213212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9" name="Group 98"/>
          <p:cNvGrpSpPr/>
          <p:nvPr/>
        </p:nvGrpSpPr>
        <p:grpSpPr>
          <a:xfrm>
            <a:off x="6930849" y="167102"/>
            <a:ext cx="1749729" cy="1749729"/>
            <a:chOff x="1239055" y="2377180"/>
            <a:chExt cx="1749729" cy="1749729"/>
          </a:xfrm>
        </p:grpSpPr>
        <p:pic>
          <p:nvPicPr>
            <p:cNvPr id="100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" name="Can 100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661370" y="620769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S1</a:t>
            </a:r>
            <a:endParaRPr lang="he-IL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3316014" y="617741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S2</a:t>
            </a:r>
            <a:endParaRPr lang="he-IL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5116053" y="6201122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S3</a:t>
            </a:r>
            <a:endParaRPr lang="he-IL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6827083" y="6249723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S4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421455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33</a:t>
            </a:fld>
            <a:endParaRPr lang="en-US"/>
          </a:p>
        </p:txBody>
      </p:sp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763" y="6014562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683" y="5989985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659" y="5985347"/>
            <a:ext cx="697355" cy="29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6" name="Straight Arrow Connector 75"/>
          <p:cNvCxnSpPr>
            <a:endCxn id="21" idx="0"/>
          </p:cNvCxnSpPr>
          <p:nvPr/>
        </p:nvCxnSpPr>
        <p:spPr>
          <a:xfrm>
            <a:off x="1880057" y="2429236"/>
            <a:ext cx="1829510" cy="231391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22" idx="0"/>
          </p:cNvCxnSpPr>
          <p:nvPr/>
        </p:nvCxnSpPr>
        <p:spPr>
          <a:xfrm flipH="1">
            <a:off x="5474591" y="2392742"/>
            <a:ext cx="1592068" cy="23504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209375" y="167103"/>
            <a:ext cx="1749729" cy="1749729"/>
            <a:chOff x="1239055" y="2377180"/>
            <a:chExt cx="1749729" cy="1749729"/>
          </a:xfrm>
        </p:grpSpPr>
        <p:pic>
          <p:nvPicPr>
            <p:cNvPr id="37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Can 37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9" name="Straight Arrow Connector 38"/>
          <p:cNvCxnSpPr/>
          <p:nvPr/>
        </p:nvCxnSpPr>
        <p:spPr>
          <a:xfrm>
            <a:off x="1307121" y="2429236"/>
            <a:ext cx="168535" cy="63453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431969" y="2429236"/>
            <a:ext cx="535367" cy="4237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032185" y="2429236"/>
            <a:ext cx="414914" cy="3172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474591" y="2392742"/>
            <a:ext cx="452277" cy="30233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113763" y="2392742"/>
            <a:ext cx="399942" cy="3537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7483441" y="2392742"/>
            <a:ext cx="187433" cy="4601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248" y="2176718"/>
            <a:ext cx="511081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85" y="2176718"/>
            <a:ext cx="511081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039" y="2176718"/>
            <a:ext cx="511081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254" y="2176718"/>
            <a:ext cx="511081" cy="216024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xtLst/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17" y="2213212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53" y="2213212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465" y="2213212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681" y="2213212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" name="Group 54"/>
          <p:cNvGrpSpPr/>
          <p:nvPr/>
        </p:nvGrpSpPr>
        <p:grpSpPr>
          <a:xfrm>
            <a:off x="6930849" y="167102"/>
            <a:ext cx="1749729" cy="1749729"/>
            <a:chOff x="1239055" y="2377180"/>
            <a:chExt cx="1749729" cy="1749729"/>
          </a:xfrm>
        </p:grpSpPr>
        <p:pic>
          <p:nvPicPr>
            <p:cNvPr id="56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Can 56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661370" y="620769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S1</a:t>
            </a:r>
            <a:endParaRPr lang="he-IL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3316014" y="617741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S2</a:t>
            </a:r>
            <a:endParaRPr lang="he-IL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5116053" y="6201122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S3</a:t>
            </a:r>
            <a:endParaRPr lang="he-IL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6827083" y="6249723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S4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77373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34</a:t>
            </a:fld>
            <a:endParaRPr lang="en-US"/>
          </a:p>
        </p:txBody>
      </p:sp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74" y="5734517"/>
            <a:ext cx="72716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14" y="5736340"/>
            <a:ext cx="734872" cy="50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174" y="5611713"/>
            <a:ext cx="713830" cy="69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209375" y="167103"/>
            <a:ext cx="1749729" cy="1749729"/>
            <a:chOff x="1239055" y="2377180"/>
            <a:chExt cx="1749729" cy="1749729"/>
          </a:xfrm>
        </p:grpSpPr>
        <p:pic>
          <p:nvPicPr>
            <p:cNvPr id="42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Can 42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Straight Arrow Connector 43"/>
          <p:cNvCxnSpPr/>
          <p:nvPr/>
        </p:nvCxnSpPr>
        <p:spPr>
          <a:xfrm>
            <a:off x="1307121" y="2429236"/>
            <a:ext cx="168535" cy="63453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431969" y="2429236"/>
            <a:ext cx="535367" cy="4237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5474591" y="2392742"/>
            <a:ext cx="452277" cy="30233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6113763" y="2392742"/>
            <a:ext cx="399942" cy="3537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248" y="2176718"/>
            <a:ext cx="511081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85" y="2176718"/>
            <a:ext cx="511081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617" y="2213212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465" y="2213212"/>
            <a:ext cx="51060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" name="Group 59"/>
          <p:cNvGrpSpPr/>
          <p:nvPr/>
        </p:nvGrpSpPr>
        <p:grpSpPr>
          <a:xfrm>
            <a:off x="6930849" y="167102"/>
            <a:ext cx="1749729" cy="1749729"/>
            <a:chOff x="1239055" y="2377180"/>
            <a:chExt cx="1749729" cy="1749729"/>
          </a:xfrm>
        </p:grpSpPr>
        <p:pic>
          <p:nvPicPr>
            <p:cNvPr id="61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Can 61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661370" y="620769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S1</a:t>
            </a:r>
            <a:endParaRPr lang="he-IL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3316014" y="617741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S2</a:t>
            </a:r>
            <a:endParaRPr lang="he-IL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116053" y="6201122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S3</a:t>
            </a:r>
            <a:endParaRPr lang="he-IL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6827083" y="6249723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S4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46439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35</a:t>
            </a:fld>
            <a:endParaRPr lang="en-US"/>
          </a:p>
        </p:txBody>
      </p:sp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74" y="5734517"/>
            <a:ext cx="72716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14" y="5736340"/>
            <a:ext cx="734872" cy="50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174" y="5611713"/>
            <a:ext cx="713830" cy="69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09376" y="167103"/>
            <a:ext cx="1416937" cy="1749729"/>
            <a:chOff x="209375" y="167103"/>
            <a:chExt cx="2202385" cy="2896666"/>
          </a:xfrm>
        </p:grpSpPr>
        <p:grpSp>
          <p:nvGrpSpPr>
            <p:cNvPr id="41" name="Group 40"/>
            <p:cNvGrpSpPr/>
            <p:nvPr/>
          </p:nvGrpSpPr>
          <p:grpSpPr>
            <a:xfrm>
              <a:off x="209375" y="167103"/>
              <a:ext cx="1749729" cy="1749729"/>
              <a:chOff x="1239055" y="2377180"/>
              <a:chExt cx="1749729" cy="1749729"/>
            </a:xfrm>
          </p:grpSpPr>
          <p:pic>
            <p:nvPicPr>
              <p:cNvPr id="42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Can 42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>
              <a:off x="1307121" y="2429236"/>
              <a:ext cx="168535" cy="63453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1876393" y="2429236"/>
              <a:ext cx="535367" cy="4237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617" y="2213212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889" y="2213212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7412444" y="167102"/>
            <a:ext cx="1268134" cy="1494409"/>
            <a:chOff x="6573301" y="167102"/>
            <a:chExt cx="2107277" cy="2702835"/>
          </a:xfrm>
        </p:grpSpPr>
        <p:cxnSp>
          <p:nvCxnSpPr>
            <p:cNvPr id="48" name="Straight Arrow Connector 47"/>
            <p:cNvCxnSpPr/>
            <p:nvPr/>
          </p:nvCxnSpPr>
          <p:spPr>
            <a:xfrm flipH="1">
              <a:off x="6573301" y="2284731"/>
              <a:ext cx="452279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7212473" y="2284731"/>
              <a:ext cx="399942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958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795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" name="Group 59"/>
            <p:cNvGrpSpPr/>
            <p:nvPr/>
          </p:nvGrpSpPr>
          <p:grpSpPr>
            <a:xfrm>
              <a:off x="6930849" y="167102"/>
              <a:ext cx="1749729" cy="1749729"/>
              <a:chOff x="1239055" y="2377180"/>
              <a:chExt cx="1749729" cy="1749729"/>
            </a:xfrm>
          </p:grpSpPr>
          <p:pic>
            <p:nvPicPr>
              <p:cNvPr id="61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Can 61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3896699" y="200924"/>
            <a:ext cx="1749729" cy="1749729"/>
            <a:chOff x="1239055" y="2377180"/>
            <a:chExt cx="1749729" cy="1749729"/>
          </a:xfrm>
        </p:grpSpPr>
        <p:pic>
          <p:nvPicPr>
            <p:cNvPr id="29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Can 29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 flipH="1">
            <a:off x="3491880" y="2350948"/>
            <a:ext cx="449003" cy="4299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283968" y="2350948"/>
            <a:ext cx="229851" cy="5019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065731" y="2350948"/>
            <a:ext cx="82333" cy="5019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663503" y="2367163"/>
            <a:ext cx="257745" cy="41376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683137" y="2132856"/>
            <a:ext cx="2229398" cy="220886"/>
            <a:chOff x="3683137" y="2132856"/>
            <a:chExt cx="2229398" cy="220886"/>
          </a:xfrm>
        </p:grpSpPr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5582" y="2134924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518" y="2134924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430" y="2134924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137" y="2134924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073" y="2134924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430" y="2132856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044" y="2135650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" name="TextBox 54"/>
          <p:cNvSpPr txBox="1"/>
          <p:nvPr/>
        </p:nvSpPr>
        <p:spPr>
          <a:xfrm>
            <a:off x="1661370" y="620769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S1</a:t>
            </a:r>
            <a:endParaRPr lang="he-IL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3316014" y="617741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S2</a:t>
            </a:r>
            <a:endParaRPr lang="he-IL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5116053" y="6201122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S3</a:t>
            </a:r>
            <a:endParaRPr lang="he-IL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6827083" y="6249723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S4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7879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36</a:t>
            </a:fld>
            <a:endParaRPr lang="en-US"/>
          </a:p>
        </p:txBody>
      </p:sp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74" y="5734517"/>
            <a:ext cx="72716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14" y="5736340"/>
            <a:ext cx="734872" cy="50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174" y="5611713"/>
            <a:ext cx="713830" cy="69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09376" y="167103"/>
            <a:ext cx="1416937" cy="1749729"/>
            <a:chOff x="209375" y="167103"/>
            <a:chExt cx="2202385" cy="2896666"/>
          </a:xfrm>
        </p:grpSpPr>
        <p:grpSp>
          <p:nvGrpSpPr>
            <p:cNvPr id="41" name="Group 40"/>
            <p:cNvGrpSpPr/>
            <p:nvPr/>
          </p:nvGrpSpPr>
          <p:grpSpPr>
            <a:xfrm>
              <a:off x="209375" y="167103"/>
              <a:ext cx="1749729" cy="1749729"/>
              <a:chOff x="1239055" y="2377180"/>
              <a:chExt cx="1749729" cy="1749729"/>
            </a:xfrm>
          </p:grpSpPr>
          <p:pic>
            <p:nvPicPr>
              <p:cNvPr id="42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Can 42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>
              <a:off x="1307121" y="2429236"/>
              <a:ext cx="168535" cy="63453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1876393" y="2429236"/>
              <a:ext cx="535367" cy="4237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617" y="2213212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889" y="2213212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7412444" y="167102"/>
            <a:ext cx="1268134" cy="1494409"/>
            <a:chOff x="6573301" y="167102"/>
            <a:chExt cx="2107277" cy="2702835"/>
          </a:xfrm>
        </p:grpSpPr>
        <p:cxnSp>
          <p:nvCxnSpPr>
            <p:cNvPr id="48" name="Straight Arrow Connector 47"/>
            <p:cNvCxnSpPr/>
            <p:nvPr/>
          </p:nvCxnSpPr>
          <p:spPr>
            <a:xfrm flipH="1">
              <a:off x="6573301" y="2284731"/>
              <a:ext cx="452279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7212473" y="2284731"/>
              <a:ext cx="399942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958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795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" name="Group 59"/>
            <p:cNvGrpSpPr/>
            <p:nvPr/>
          </p:nvGrpSpPr>
          <p:grpSpPr>
            <a:xfrm>
              <a:off x="6930849" y="167102"/>
              <a:ext cx="1749729" cy="1749729"/>
              <a:chOff x="1239055" y="2377180"/>
              <a:chExt cx="1749729" cy="1749729"/>
            </a:xfrm>
          </p:grpSpPr>
          <p:pic>
            <p:nvPicPr>
              <p:cNvPr id="61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Can 61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3896699" y="200924"/>
            <a:ext cx="1749729" cy="1749729"/>
            <a:chOff x="1239055" y="2377180"/>
            <a:chExt cx="1749729" cy="1749729"/>
          </a:xfrm>
        </p:grpSpPr>
        <p:pic>
          <p:nvPicPr>
            <p:cNvPr id="29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Can 29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 flipH="1">
            <a:off x="3491880" y="2350948"/>
            <a:ext cx="449003" cy="4299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283968" y="2350948"/>
            <a:ext cx="229851" cy="5019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065731" y="2350948"/>
            <a:ext cx="82333" cy="5019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7" idx="0"/>
          </p:cNvCxnSpPr>
          <p:nvPr/>
        </p:nvCxnSpPr>
        <p:spPr>
          <a:xfrm>
            <a:off x="5663503" y="2367163"/>
            <a:ext cx="1539280" cy="242998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683137" y="2132856"/>
            <a:ext cx="2229398" cy="220886"/>
            <a:chOff x="3683137" y="2132856"/>
            <a:chExt cx="2229398" cy="220886"/>
          </a:xfrm>
        </p:grpSpPr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5582" y="2134924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518" y="2134924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430" y="2134924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137" y="2134924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073" y="2134924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430" y="2132856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044" y="2135650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" name="Cloud Callout 54"/>
          <p:cNvSpPr/>
          <p:nvPr/>
        </p:nvSpPr>
        <p:spPr>
          <a:xfrm>
            <a:off x="6372200" y="2276872"/>
            <a:ext cx="2681180" cy="1621260"/>
          </a:xfrm>
          <a:prstGeom prst="cloudCallout">
            <a:avLst>
              <a:gd name="adj1" fmla="val -13306"/>
              <a:gd name="adj2" fmla="val 9066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6444657" y="2544496"/>
            <a:ext cx="2392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can be overwritten?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661370" y="620769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S1</a:t>
            </a:r>
            <a:endParaRPr lang="he-IL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3316014" y="617741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S2</a:t>
            </a:r>
            <a:endParaRPr lang="he-IL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5116053" y="6201122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S3</a:t>
            </a:r>
            <a:endParaRPr lang="he-IL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6827083" y="6249723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S4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88741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37</a:t>
            </a:fld>
            <a:endParaRPr lang="en-US" dirty="0"/>
          </a:p>
        </p:txBody>
      </p:sp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74" y="5734517"/>
            <a:ext cx="72716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14" y="5736340"/>
            <a:ext cx="734872" cy="50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174" y="5611713"/>
            <a:ext cx="713830" cy="69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09376" y="167103"/>
            <a:ext cx="1416937" cy="1749729"/>
            <a:chOff x="209375" y="167103"/>
            <a:chExt cx="2202385" cy="2896666"/>
          </a:xfrm>
        </p:grpSpPr>
        <p:grpSp>
          <p:nvGrpSpPr>
            <p:cNvPr id="41" name="Group 40"/>
            <p:cNvGrpSpPr/>
            <p:nvPr/>
          </p:nvGrpSpPr>
          <p:grpSpPr>
            <a:xfrm>
              <a:off x="209375" y="167103"/>
              <a:ext cx="1749729" cy="1749729"/>
              <a:chOff x="1239055" y="2377180"/>
              <a:chExt cx="1749729" cy="1749729"/>
            </a:xfrm>
          </p:grpSpPr>
          <p:pic>
            <p:nvPicPr>
              <p:cNvPr id="42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Can 42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>
              <a:off x="1307121" y="2429236"/>
              <a:ext cx="168535" cy="63453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1876393" y="2429236"/>
              <a:ext cx="535367" cy="4237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617" y="2213212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889" y="2213212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7412444" y="167102"/>
            <a:ext cx="1268134" cy="1494409"/>
            <a:chOff x="6573301" y="167102"/>
            <a:chExt cx="2107277" cy="2702835"/>
          </a:xfrm>
        </p:grpSpPr>
        <p:cxnSp>
          <p:nvCxnSpPr>
            <p:cNvPr id="48" name="Straight Arrow Connector 47"/>
            <p:cNvCxnSpPr/>
            <p:nvPr/>
          </p:nvCxnSpPr>
          <p:spPr>
            <a:xfrm flipH="1">
              <a:off x="6573301" y="2284731"/>
              <a:ext cx="452279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7212473" y="2284731"/>
              <a:ext cx="399942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958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795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" name="Group 59"/>
            <p:cNvGrpSpPr/>
            <p:nvPr/>
          </p:nvGrpSpPr>
          <p:grpSpPr>
            <a:xfrm>
              <a:off x="6930849" y="167102"/>
              <a:ext cx="1749729" cy="1749729"/>
              <a:chOff x="1239055" y="2377180"/>
              <a:chExt cx="1749729" cy="1749729"/>
            </a:xfrm>
          </p:grpSpPr>
          <p:pic>
            <p:nvPicPr>
              <p:cNvPr id="61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Can 61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3896699" y="200924"/>
            <a:ext cx="1749729" cy="1749729"/>
            <a:chOff x="1239055" y="2377180"/>
            <a:chExt cx="1749729" cy="1749729"/>
          </a:xfrm>
        </p:grpSpPr>
        <p:pic>
          <p:nvPicPr>
            <p:cNvPr id="29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Can 29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 flipH="1">
            <a:off x="3491880" y="2350948"/>
            <a:ext cx="449003" cy="4299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283968" y="2350948"/>
            <a:ext cx="229851" cy="5019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065731" y="2350948"/>
            <a:ext cx="82333" cy="5019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7" idx="0"/>
          </p:cNvCxnSpPr>
          <p:nvPr/>
        </p:nvCxnSpPr>
        <p:spPr>
          <a:xfrm>
            <a:off x="5663503" y="2367163"/>
            <a:ext cx="1539280" cy="242998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683137" y="2132856"/>
            <a:ext cx="2229398" cy="220886"/>
            <a:chOff x="3683137" y="2132856"/>
            <a:chExt cx="2229398" cy="220886"/>
          </a:xfrm>
        </p:grpSpPr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5582" y="2134924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518" y="2134924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430" y="2134924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137" y="2134924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073" y="2134924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430" y="2132856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044" y="2135650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" name="Cloud Callout 54"/>
          <p:cNvSpPr/>
          <p:nvPr/>
        </p:nvSpPr>
        <p:spPr>
          <a:xfrm>
            <a:off x="6372200" y="2276872"/>
            <a:ext cx="2681180" cy="1621260"/>
          </a:xfrm>
          <a:prstGeom prst="cloudCallout">
            <a:avLst>
              <a:gd name="adj1" fmla="val -13306"/>
              <a:gd name="adj2" fmla="val 9066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6444657" y="2544496"/>
            <a:ext cx="2392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Can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be overwritten?</a:t>
            </a:r>
          </a:p>
          <a:p>
            <a:pPr algn="ctr"/>
            <a:endParaRPr lang="en-US" sz="2400" dirty="0" smtClean="0"/>
          </a:p>
        </p:txBody>
      </p:sp>
      <p:sp>
        <p:nvSpPr>
          <p:cNvPr id="59" name="TextBox 58"/>
          <p:cNvSpPr txBox="1"/>
          <p:nvPr/>
        </p:nvSpPr>
        <p:spPr>
          <a:xfrm>
            <a:off x="1661370" y="620769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S1</a:t>
            </a:r>
            <a:endParaRPr lang="he-IL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3316014" y="617741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S2</a:t>
            </a:r>
            <a:endParaRPr lang="he-IL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5116053" y="6201122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S3</a:t>
            </a:r>
            <a:endParaRPr lang="he-IL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6827083" y="6249723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S4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75675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38</a:t>
            </a:fld>
            <a:endParaRPr lang="en-US"/>
          </a:p>
        </p:txBody>
      </p:sp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74" y="5734517"/>
            <a:ext cx="72716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14" y="5736340"/>
            <a:ext cx="734872" cy="50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09376" y="167103"/>
            <a:ext cx="1416937" cy="1749729"/>
            <a:chOff x="209375" y="167103"/>
            <a:chExt cx="2202385" cy="2896666"/>
          </a:xfrm>
        </p:grpSpPr>
        <p:grpSp>
          <p:nvGrpSpPr>
            <p:cNvPr id="41" name="Group 40"/>
            <p:cNvGrpSpPr/>
            <p:nvPr/>
          </p:nvGrpSpPr>
          <p:grpSpPr>
            <a:xfrm>
              <a:off x="209375" y="167103"/>
              <a:ext cx="1749729" cy="1749729"/>
              <a:chOff x="1239055" y="2377180"/>
              <a:chExt cx="1749729" cy="1749729"/>
            </a:xfrm>
          </p:grpSpPr>
          <p:pic>
            <p:nvPicPr>
              <p:cNvPr id="42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Can 42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>
              <a:off x="1307121" y="2429236"/>
              <a:ext cx="168535" cy="63453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1876393" y="2429236"/>
              <a:ext cx="535367" cy="4237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617" y="2213212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889" y="2213212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7412444" y="167102"/>
            <a:ext cx="1268134" cy="1494409"/>
            <a:chOff x="6573301" y="167102"/>
            <a:chExt cx="2107277" cy="2702835"/>
          </a:xfrm>
        </p:grpSpPr>
        <p:cxnSp>
          <p:nvCxnSpPr>
            <p:cNvPr id="48" name="Straight Arrow Connector 47"/>
            <p:cNvCxnSpPr/>
            <p:nvPr/>
          </p:nvCxnSpPr>
          <p:spPr>
            <a:xfrm flipH="1">
              <a:off x="6573301" y="2284731"/>
              <a:ext cx="452279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7212473" y="2284731"/>
              <a:ext cx="399942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958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795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" name="Group 59"/>
            <p:cNvGrpSpPr/>
            <p:nvPr/>
          </p:nvGrpSpPr>
          <p:grpSpPr>
            <a:xfrm>
              <a:off x="6930849" y="167102"/>
              <a:ext cx="1749729" cy="1749729"/>
              <a:chOff x="1239055" y="2377180"/>
              <a:chExt cx="1749729" cy="1749729"/>
            </a:xfrm>
          </p:grpSpPr>
          <p:pic>
            <p:nvPicPr>
              <p:cNvPr id="61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Can 61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3896699" y="200924"/>
            <a:ext cx="1749729" cy="1749729"/>
            <a:chOff x="1239055" y="2377180"/>
            <a:chExt cx="1749729" cy="1749729"/>
          </a:xfrm>
        </p:grpSpPr>
        <p:pic>
          <p:nvPicPr>
            <p:cNvPr id="29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Can 29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 flipH="1">
            <a:off x="3491880" y="2350948"/>
            <a:ext cx="449003" cy="4299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283968" y="2350948"/>
            <a:ext cx="229851" cy="5019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065731" y="2350948"/>
            <a:ext cx="82333" cy="5019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683137" y="2132856"/>
            <a:ext cx="1642784" cy="220160"/>
            <a:chOff x="3683137" y="2132856"/>
            <a:chExt cx="1642784" cy="220160"/>
          </a:xfrm>
        </p:grpSpPr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5582" y="2134924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518" y="2134924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430" y="2134924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137" y="2134924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073" y="2134924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430" y="2132856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15" y="5590717"/>
            <a:ext cx="735315" cy="71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661370" y="620769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S1</a:t>
            </a:r>
            <a:endParaRPr lang="he-IL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3316014" y="617741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S2</a:t>
            </a:r>
            <a:endParaRPr lang="he-IL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5116053" y="6201122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S3</a:t>
            </a:r>
            <a:endParaRPr lang="he-IL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6827083" y="6249723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S4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62775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39</a:t>
            </a:fld>
            <a:endParaRPr lang="en-US"/>
          </a:p>
        </p:txBody>
      </p:sp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74" y="5734517"/>
            <a:ext cx="72716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14" y="5736340"/>
            <a:ext cx="734872" cy="50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09376" y="167103"/>
            <a:ext cx="1416937" cy="1749729"/>
            <a:chOff x="209375" y="167103"/>
            <a:chExt cx="2202385" cy="2896666"/>
          </a:xfrm>
        </p:grpSpPr>
        <p:grpSp>
          <p:nvGrpSpPr>
            <p:cNvPr id="41" name="Group 40"/>
            <p:cNvGrpSpPr/>
            <p:nvPr/>
          </p:nvGrpSpPr>
          <p:grpSpPr>
            <a:xfrm>
              <a:off x="209375" y="167103"/>
              <a:ext cx="1749729" cy="1749729"/>
              <a:chOff x="1239055" y="2377180"/>
              <a:chExt cx="1749729" cy="1749729"/>
            </a:xfrm>
          </p:grpSpPr>
          <p:pic>
            <p:nvPicPr>
              <p:cNvPr id="42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Can 42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>
              <a:off x="1307121" y="2429236"/>
              <a:ext cx="168535" cy="63453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1876393" y="2429236"/>
              <a:ext cx="535367" cy="4237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617" y="2213212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889" y="2213212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7412444" y="167102"/>
            <a:ext cx="1268134" cy="1494409"/>
            <a:chOff x="6573301" y="167102"/>
            <a:chExt cx="2107277" cy="2702835"/>
          </a:xfrm>
        </p:grpSpPr>
        <p:cxnSp>
          <p:nvCxnSpPr>
            <p:cNvPr id="48" name="Straight Arrow Connector 47"/>
            <p:cNvCxnSpPr/>
            <p:nvPr/>
          </p:nvCxnSpPr>
          <p:spPr>
            <a:xfrm flipH="1">
              <a:off x="6573301" y="2284731"/>
              <a:ext cx="452279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7212473" y="2284731"/>
              <a:ext cx="399942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958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795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" name="Group 59"/>
            <p:cNvGrpSpPr/>
            <p:nvPr/>
          </p:nvGrpSpPr>
          <p:grpSpPr>
            <a:xfrm>
              <a:off x="6930849" y="167102"/>
              <a:ext cx="1749729" cy="1749729"/>
              <a:chOff x="1239055" y="2377180"/>
              <a:chExt cx="1749729" cy="1749729"/>
            </a:xfrm>
          </p:grpSpPr>
          <p:pic>
            <p:nvPicPr>
              <p:cNvPr id="61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Can 61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3896699" y="200924"/>
            <a:ext cx="1749729" cy="1749729"/>
            <a:chOff x="1239055" y="2377180"/>
            <a:chExt cx="1749729" cy="1749729"/>
          </a:xfrm>
        </p:grpSpPr>
        <p:pic>
          <p:nvPicPr>
            <p:cNvPr id="29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Can 29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 flipH="1">
            <a:off x="3491880" y="2350948"/>
            <a:ext cx="449003" cy="4299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283968" y="2350948"/>
            <a:ext cx="229851" cy="5019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065731" y="2350948"/>
            <a:ext cx="82333" cy="5019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683137" y="2132856"/>
            <a:ext cx="1642784" cy="220160"/>
            <a:chOff x="3683137" y="2132856"/>
            <a:chExt cx="1642784" cy="220160"/>
          </a:xfrm>
        </p:grpSpPr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5582" y="2134924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518" y="2134924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430" y="2134924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137" y="2134924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073" y="2134924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430" y="2132856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15" y="5590717"/>
            <a:ext cx="735315" cy="71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3" name="Straight Connector 62"/>
          <p:cNvCxnSpPr/>
          <p:nvPr/>
        </p:nvCxnSpPr>
        <p:spPr>
          <a:xfrm>
            <a:off x="3007442" y="88904"/>
            <a:ext cx="3515039" cy="255033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3039562" y="73762"/>
            <a:ext cx="3276014" cy="27890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447063" y="73926"/>
            <a:ext cx="1546525" cy="12378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7461195" y="66577"/>
            <a:ext cx="1441360" cy="13537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661370" y="620769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S1</a:t>
            </a:r>
            <a:endParaRPr lang="he-IL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3316014" y="617741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S2</a:t>
            </a:r>
            <a:endParaRPr lang="he-IL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5116053" y="6201122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S3</a:t>
            </a:r>
            <a:endParaRPr lang="he-IL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6827083" y="6249723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S4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70732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k-of-n Erasure Codes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3287"/>
            <a:ext cx="792088" cy="87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2120405" y="2754841"/>
            <a:ext cx="867419" cy="315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292080" y="2749434"/>
            <a:ext cx="867419" cy="315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24497"/>
            <a:ext cx="8382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eft Brace 17"/>
          <p:cNvSpPr/>
          <p:nvPr/>
        </p:nvSpPr>
        <p:spPr>
          <a:xfrm rot="10800000">
            <a:off x="7445679" y="2295173"/>
            <a:ext cx="366681" cy="1224136"/>
          </a:xfrm>
          <a:prstGeom prst="leftBrace">
            <a:avLst>
              <a:gd name="adj1" fmla="val 52666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40352" y="2567806"/>
                <a:ext cx="5760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1" dirty="0" smtClean="0">
                          <a:latin typeface="Cambria Math"/>
                        </a:rPr>
                        <m:t>n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2567806"/>
                <a:ext cx="576064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eft Brace 19"/>
          <p:cNvSpPr/>
          <p:nvPr/>
        </p:nvSpPr>
        <p:spPr>
          <a:xfrm>
            <a:off x="6286123" y="2295173"/>
            <a:ext cx="366681" cy="432048"/>
          </a:xfrm>
          <a:prstGeom prst="leftBrace">
            <a:avLst>
              <a:gd name="adj1" fmla="val 15603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637719" y="2132856"/>
                <a:ext cx="590465" cy="579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1" dirty="0" smtClean="0">
                              <a:latin typeface="Cambria Math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/>
                            </a:rPr>
                            <m:t>k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719" y="2132856"/>
                <a:ext cx="590465" cy="57983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e 21"/>
          <p:cNvSpPr/>
          <p:nvPr/>
        </p:nvSpPr>
        <p:spPr>
          <a:xfrm>
            <a:off x="820943" y="2420888"/>
            <a:ext cx="366681" cy="1006082"/>
          </a:xfrm>
          <a:prstGeom prst="leftBrace">
            <a:avLst>
              <a:gd name="adj1" fmla="val 52666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3528" y="2628201"/>
                <a:ext cx="5760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dirty="0" smtClean="0">
                          <a:latin typeface="Cambria Math"/>
                        </a:rPr>
                        <m:t>D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628201"/>
                <a:ext cx="576064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2946838" y="2388277"/>
            <a:ext cx="2417250" cy="1184739"/>
            <a:chOff x="2888914" y="2647231"/>
            <a:chExt cx="2417250" cy="1184739"/>
          </a:xfrm>
        </p:grpSpPr>
        <p:sp>
          <p:nvSpPr>
            <p:cNvPr id="46" name="Rounded Rectangle 45"/>
            <p:cNvSpPr/>
            <p:nvPr/>
          </p:nvSpPr>
          <p:spPr>
            <a:xfrm>
              <a:off x="3031503" y="2647231"/>
              <a:ext cx="2088232" cy="9361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888914" y="2754752"/>
              <a:ext cx="24172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encode</a:t>
              </a:r>
              <a:endParaRPr lang="en-US" sz="2800" dirty="0" smtClean="0"/>
            </a:p>
            <a:p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6393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40</a:t>
            </a:fld>
            <a:endParaRPr lang="en-US"/>
          </a:p>
        </p:txBody>
      </p:sp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74" y="5734517"/>
            <a:ext cx="72716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14" y="5736340"/>
            <a:ext cx="734872" cy="50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09376" y="167103"/>
            <a:ext cx="2562424" cy="2901857"/>
            <a:chOff x="209375" y="167103"/>
            <a:chExt cx="2202385" cy="2896666"/>
          </a:xfrm>
        </p:grpSpPr>
        <p:grpSp>
          <p:nvGrpSpPr>
            <p:cNvPr id="41" name="Group 40"/>
            <p:cNvGrpSpPr/>
            <p:nvPr/>
          </p:nvGrpSpPr>
          <p:grpSpPr>
            <a:xfrm>
              <a:off x="209375" y="167103"/>
              <a:ext cx="1749729" cy="1749729"/>
              <a:chOff x="1239055" y="2377180"/>
              <a:chExt cx="1749729" cy="1749729"/>
            </a:xfrm>
          </p:grpSpPr>
          <p:pic>
            <p:nvPicPr>
              <p:cNvPr id="42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Can 42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>
              <a:off x="1307121" y="2429236"/>
              <a:ext cx="168535" cy="63453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1876393" y="2429236"/>
              <a:ext cx="535367" cy="4237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617" y="2213212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889" y="2213212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7412444" y="167102"/>
            <a:ext cx="1268134" cy="1494409"/>
            <a:chOff x="6573301" y="167102"/>
            <a:chExt cx="2107277" cy="2702835"/>
          </a:xfrm>
        </p:grpSpPr>
        <p:cxnSp>
          <p:nvCxnSpPr>
            <p:cNvPr id="48" name="Straight Arrow Connector 47"/>
            <p:cNvCxnSpPr/>
            <p:nvPr/>
          </p:nvCxnSpPr>
          <p:spPr>
            <a:xfrm flipH="1">
              <a:off x="6573301" y="2284731"/>
              <a:ext cx="452279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7212473" y="2284731"/>
              <a:ext cx="399942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958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795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" name="Group 59"/>
            <p:cNvGrpSpPr/>
            <p:nvPr/>
          </p:nvGrpSpPr>
          <p:grpSpPr>
            <a:xfrm>
              <a:off x="6930849" y="167102"/>
              <a:ext cx="1749729" cy="1749729"/>
              <a:chOff x="1239055" y="2377180"/>
              <a:chExt cx="1749729" cy="1749729"/>
            </a:xfrm>
          </p:grpSpPr>
          <p:pic>
            <p:nvPicPr>
              <p:cNvPr id="61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Can 61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15" y="5590717"/>
            <a:ext cx="735315" cy="71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376326" y="23378"/>
            <a:ext cx="1951947" cy="1578172"/>
            <a:chOff x="3007442" y="73762"/>
            <a:chExt cx="3515039" cy="2789071"/>
          </a:xfrm>
        </p:grpSpPr>
        <p:grpSp>
          <p:nvGrpSpPr>
            <p:cNvPr id="28" name="Group 27"/>
            <p:cNvGrpSpPr/>
            <p:nvPr/>
          </p:nvGrpSpPr>
          <p:grpSpPr>
            <a:xfrm>
              <a:off x="3896699" y="200924"/>
              <a:ext cx="1749729" cy="1749729"/>
              <a:chOff x="1239055" y="2377180"/>
              <a:chExt cx="1749729" cy="1749729"/>
            </a:xfrm>
          </p:grpSpPr>
          <p:pic>
            <p:nvPicPr>
              <p:cNvPr id="29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Can 29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1" name="Straight Arrow Connector 30"/>
            <p:cNvCxnSpPr/>
            <p:nvPr/>
          </p:nvCxnSpPr>
          <p:spPr>
            <a:xfrm flipH="1">
              <a:off x="3491880" y="2350948"/>
              <a:ext cx="449003" cy="42998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4283968" y="2350948"/>
              <a:ext cx="229851" cy="5019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065731" y="2350948"/>
              <a:ext cx="82333" cy="5019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3683137" y="2132856"/>
              <a:ext cx="1642784" cy="220160"/>
              <a:chOff x="3683137" y="2132856"/>
              <a:chExt cx="1642784" cy="220160"/>
            </a:xfrm>
          </p:grpSpPr>
          <p:pic>
            <p:nvPicPr>
              <p:cNvPr id="36" name="Picture 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5582" y="2134924"/>
                <a:ext cx="510602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8518" y="2134924"/>
                <a:ext cx="510602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0430" y="2134924"/>
                <a:ext cx="510602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3137" y="2134924"/>
                <a:ext cx="515491" cy="218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6073" y="2134924"/>
                <a:ext cx="515491" cy="218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0430" y="2132856"/>
                <a:ext cx="515491" cy="218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63" name="Straight Connector 62"/>
            <p:cNvCxnSpPr/>
            <p:nvPr/>
          </p:nvCxnSpPr>
          <p:spPr>
            <a:xfrm>
              <a:off x="3007442" y="88904"/>
              <a:ext cx="3515039" cy="255033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3039562" y="73762"/>
              <a:ext cx="3276014" cy="278907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Connector 64"/>
          <p:cNvCxnSpPr/>
          <p:nvPr/>
        </p:nvCxnSpPr>
        <p:spPr>
          <a:xfrm>
            <a:off x="7447063" y="73926"/>
            <a:ext cx="1546525" cy="12378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7461195" y="66577"/>
            <a:ext cx="1441360" cy="13537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661370" y="620769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S1</a:t>
            </a:r>
            <a:endParaRPr lang="he-IL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3316014" y="617741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S2</a:t>
            </a:r>
            <a:endParaRPr lang="he-IL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5116053" y="6201122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S3</a:t>
            </a:r>
            <a:endParaRPr lang="he-IL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6827083" y="6249723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S4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47228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41</a:t>
            </a:fld>
            <a:endParaRPr lang="en-US"/>
          </a:p>
        </p:txBody>
      </p:sp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14" y="5736340"/>
            <a:ext cx="734872" cy="50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209376" y="167103"/>
            <a:ext cx="2035769" cy="1752865"/>
            <a:chOff x="1239055" y="2377180"/>
            <a:chExt cx="1749729" cy="1749729"/>
          </a:xfrm>
        </p:grpSpPr>
        <p:pic>
          <p:nvPicPr>
            <p:cNvPr id="42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Can 42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4" name="Straight Arrow Connector 43"/>
          <p:cNvCxnSpPr/>
          <p:nvPr/>
        </p:nvCxnSpPr>
        <p:spPr>
          <a:xfrm>
            <a:off x="1486578" y="2433290"/>
            <a:ext cx="196087" cy="6356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22" idx="0"/>
          </p:cNvCxnSpPr>
          <p:nvPr/>
        </p:nvCxnSpPr>
        <p:spPr>
          <a:xfrm>
            <a:off x="2148913" y="2433290"/>
            <a:ext cx="3325678" cy="23098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776" y="2216879"/>
            <a:ext cx="594074" cy="21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11" y="2216879"/>
            <a:ext cx="594074" cy="21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412444" y="167102"/>
            <a:ext cx="1268134" cy="1494409"/>
            <a:chOff x="6573301" y="167102"/>
            <a:chExt cx="2107277" cy="2702835"/>
          </a:xfrm>
        </p:grpSpPr>
        <p:cxnSp>
          <p:nvCxnSpPr>
            <p:cNvPr id="48" name="Straight Arrow Connector 47"/>
            <p:cNvCxnSpPr/>
            <p:nvPr/>
          </p:nvCxnSpPr>
          <p:spPr>
            <a:xfrm flipH="1">
              <a:off x="6573301" y="2284731"/>
              <a:ext cx="452279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7212473" y="2284731"/>
              <a:ext cx="399942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958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795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" name="Group 59"/>
            <p:cNvGrpSpPr/>
            <p:nvPr/>
          </p:nvGrpSpPr>
          <p:grpSpPr>
            <a:xfrm>
              <a:off x="6930849" y="167102"/>
              <a:ext cx="1749729" cy="1749729"/>
              <a:chOff x="1239055" y="2377180"/>
              <a:chExt cx="1749729" cy="1749729"/>
            </a:xfrm>
          </p:grpSpPr>
          <p:pic>
            <p:nvPicPr>
              <p:cNvPr id="61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Can 61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15" y="5590717"/>
            <a:ext cx="735315" cy="71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376326" y="23378"/>
            <a:ext cx="1951947" cy="1578172"/>
            <a:chOff x="3007442" y="73762"/>
            <a:chExt cx="3515039" cy="2789071"/>
          </a:xfrm>
        </p:grpSpPr>
        <p:grpSp>
          <p:nvGrpSpPr>
            <p:cNvPr id="28" name="Group 27"/>
            <p:cNvGrpSpPr/>
            <p:nvPr/>
          </p:nvGrpSpPr>
          <p:grpSpPr>
            <a:xfrm>
              <a:off x="3896699" y="200924"/>
              <a:ext cx="1749729" cy="1749729"/>
              <a:chOff x="1239055" y="2377180"/>
              <a:chExt cx="1749729" cy="1749729"/>
            </a:xfrm>
          </p:grpSpPr>
          <p:pic>
            <p:nvPicPr>
              <p:cNvPr id="29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Can 29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1" name="Straight Arrow Connector 30"/>
            <p:cNvCxnSpPr/>
            <p:nvPr/>
          </p:nvCxnSpPr>
          <p:spPr>
            <a:xfrm flipH="1">
              <a:off x="3491880" y="2350948"/>
              <a:ext cx="449003" cy="42998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4283968" y="2350948"/>
              <a:ext cx="229851" cy="5019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065731" y="2350948"/>
              <a:ext cx="82333" cy="5019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3683137" y="2132856"/>
              <a:ext cx="1642784" cy="220160"/>
              <a:chOff x="3683137" y="2132856"/>
              <a:chExt cx="1642784" cy="220160"/>
            </a:xfrm>
          </p:grpSpPr>
          <p:pic>
            <p:nvPicPr>
              <p:cNvPr id="36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5582" y="2134924"/>
                <a:ext cx="510602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8518" y="2134924"/>
                <a:ext cx="510602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0430" y="2134924"/>
                <a:ext cx="510602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6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3137" y="2134924"/>
                <a:ext cx="515491" cy="218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6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6073" y="2134924"/>
                <a:ext cx="515491" cy="218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6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0430" y="2132856"/>
                <a:ext cx="515491" cy="218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63" name="Straight Connector 62"/>
            <p:cNvCxnSpPr/>
            <p:nvPr/>
          </p:nvCxnSpPr>
          <p:spPr>
            <a:xfrm>
              <a:off x="3007442" y="88904"/>
              <a:ext cx="3515039" cy="255033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3039562" y="73762"/>
              <a:ext cx="3276014" cy="278907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Connector 64"/>
          <p:cNvCxnSpPr/>
          <p:nvPr/>
        </p:nvCxnSpPr>
        <p:spPr>
          <a:xfrm>
            <a:off x="7447063" y="73926"/>
            <a:ext cx="1546525" cy="12378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7461195" y="66577"/>
            <a:ext cx="1441360" cy="13537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514" y="5616176"/>
            <a:ext cx="709264" cy="6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1661370" y="620769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S1</a:t>
            </a:r>
            <a:endParaRPr lang="he-IL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3316014" y="617741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S2</a:t>
            </a:r>
            <a:endParaRPr lang="he-IL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5116053" y="6201122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S3</a:t>
            </a:r>
            <a:endParaRPr lang="he-IL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6827083" y="6249723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S4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38699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42</a:t>
            </a:fld>
            <a:endParaRPr lang="en-US"/>
          </a:p>
        </p:txBody>
      </p:sp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14" y="5736340"/>
            <a:ext cx="734872" cy="50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412444" y="167102"/>
            <a:ext cx="1268134" cy="1494409"/>
            <a:chOff x="6573301" y="167102"/>
            <a:chExt cx="2107277" cy="2702835"/>
          </a:xfrm>
        </p:grpSpPr>
        <p:cxnSp>
          <p:nvCxnSpPr>
            <p:cNvPr id="48" name="Straight Arrow Connector 47"/>
            <p:cNvCxnSpPr/>
            <p:nvPr/>
          </p:nvCxnSpPr>
          <p:spPr>
            <a:xfrm flipH="1">
              <a:off x="6573301" y="2284731"/>
              <a:ext cx="452279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7212473" y="2284731"/>
              <a:ext cx="399942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958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795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" name="Group 59"/>
            <p:cNvGrpSpPr/>
            <p:nvPr/>
          </p:nvGrpSpPr>
          <p:grpSpPr>
            <a:xfrm>
              <a:off x="6930849" y="167102"/>
              <a:ext cx="1749729" cy="1749729"/>
              <a:chOff x="1239055" y="2377180"/>
              <a:chExt cx="1749729" cy="1749729"/>
            </a:xfrm>
          </p:grpSpPr>
          <p:pic>
            <p:nvPicPr>
              <p:cNvPr id="61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Can 61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15" y="5590717"/>
            <a:ext cx="735315" cy="71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376326" y="23378"/>
            <a:ext cx="1951947" cy="1578172"/>
            <a:chOff x="3007442" y="73762"/>
            <a:chExt cx="3515039" cy="2789071"/>
          </a:xfrm>
        </p:grpSpPr>
        <p:grpSp>
          <p:nvGrpSpPr>
            <p:cNvPr id="28" name="Group 27"/>
            <p:cNvGrpSpPr/>
            <p:nvPr/>
          </p:nvGrpSpPr>
          <p:grpSpPr>
            <a:xfrm>
              <a:off x="3896699" y="200924"/>
              <a:ext cx="1749729" cy="1749729"/>
              <a:chOff x="1239055" y="2377180"/>
              <a:chExt cx="1749729" cy="1749729"/>
            </a:xfrm>
          </p:grpSpPr>
          <p:pic>
            <p:nvPicPr>
              <p:cNvPr id="29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Can 29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1" name="Straight Arrow Connector 30"/>
            <p:cNvCxnSpPr/>
            <p:nvPr/>
          </p:nvCxnSpPr>
          <p:spPr>
            <a:xfrm flipH="1">
              <a:off x="3491880" y="2350948"/>
              <a:ext cx="449003" cy="42998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4283968" y="2350948"/>
              <a:ext cx="229851" cy="5019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065731" y="2350948"/>
              <a:ext cx="82333" cy="5019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3683137" y="2132856"/>
              <a:ext cx="1642784" cy="220160"/>
              <a:chOff x="3683137" y="2132856"/>
              <a:chExt cx="1642784" cy="220160"/>
            </a:xfrm>
          </p:grpSpPr>
          <p:pic>
            <p:nvPicPr>
              <p:cNvPr id="36" name="Picture 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5582" y="2134924"/>
                <a:ext cx="510602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8518" y="2134924"/>
                <a:ext cx="510602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0430" y="2134924"/>
                <a:ext cx="510602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6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3137" y="2134924"/>
                <a:ext cx="515491" cy="218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6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6073" y="2134924"/>
                <a:ext cx="515491" cy="218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6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0430" y="2132856"/>
                <a:ext cx="515491" cy="218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63" name="Straight Connector 62"/>
            <p:cNvCxnSpPr/>
            <p:nvPr/>
          </p:nvCxnSpPr>
          <p:spPr>
            <a:xfrm>
              <a:off x="3007442" y="88904"/>
              <a:ext cx="3515039" cy="255033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3039562" y="73762"/>
              <a:ext cx="3276014" cy="278907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Connector 64"/>
          <p:cNvCxnSpPr/>
          <p:nvPr/>
        </p:nvCxnSpPr>
        <p:spPr>
          <a:xfrm>
            <a:off x="7447063" y="73926"/>
            <a:ext cx="1546525" cy="12378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7461195" y="66577"/>
            <a:ext cx="1441360" cy="13537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734387" y="73926"/>
            <a:ext cx="1850782" cy="1709714"/>
            <a:chOff x="209376" y="167103"/>
            <a:chExt cx="3556797" cy="2901857"/>
          </a:xfrm>
        </p:grpSpPr>
        <p:grpSp>
          <p:nvGrpSpPr>
            <p:cNvPr id="41" name="Group 40"/>
            <p:cNvGrpSpPr/>
            <p:nvPr/>
          </p:nvGrpSpPr>
          <p:grpSpPr>
            <a:xfrm>
              <a:off x="209376" y="167103"/>
              <a:ext cx="2035769" cy="1752865"/>
              <a:chOff x="1239055" y="2377180"/>
              <a:chExt cx="1749729" cy="1749729"/>
            </a:xfrm>
          </p:grpSpPr>
          <p:pic>
            <p:nvPicPr>
              <p:cNvPr id="42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Can 42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>
              <a:off x="1486578" y="2433290"/>
              <a:ext cx="196087" cy="63567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776" y="2216879"/>
              <a:ext cx="594074" cy="216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12" descr="http://www.clker.com/cliparts/c/b/J/b/6/s/check-mark-yellow-md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9054" y="1189669"/>
              <a:ext cx="1707119" cy="1587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514" y="5616176"/>
            <a:ext cx="709264" cy="6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1661370" y="620769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S1</a:t>
            </a:r>
            <a:endParaRPr lang="he-IL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3316014" y="617741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S2</a:t>
            </a:r>
            <a:endParaRPr lang="he-IL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5116053" y="6201122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S3</a:t>
            </a:r>
            <a:endParaRPr lang="he-IL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6827083" y="6249723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S4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44836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514" y="5616176"/>
            <a:ext cx="709264" cy="6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43</a:t>
            </a:fld>
            <a:endParaRPr lang="en-US"/>
          </a:p>
        </p:txBody>
      </p:sp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14" y="5736340"/>
            <a:ext cx="734872" cy="50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412444" y="167102"/>
            <a:ext cx="1268134" cy="1494409"/>
            <a:chOff x="6573301" y="167102"/>
            <a:chExt cx="2107277" cy="2702835"/>
          </a:xfrm>
        </p:grpSpPr>
        <p:cxnSp>
          <p:nvCxnSpPr>
            <p:cNvPr id="48" name="Straight Arrow Connector 47"/>
            <p:cNvCxnSpPr/>
            <p:nvPr/>
          </p:nvCxnSpPr>
          <p:spPr>
            <a:xfrm flipH="1">
              <a:off x="6573301" y="2284731"/>
              <a:ext cx="452279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7212473" y="2284731"/>
              <a:ext cx="399942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958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795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" name="Group 59"/>
            <p:cNvGrpSpPr/>
            <p:nvPr/>
          </p:nvGrpSpPr>
          <p:grpSpPr>
            <a:xfrm>
              <a:off x="6930849" y="167102"/>
              <a:ext cx="1749729" cy="1749729"/>
              <a:chOff x="1239055" y="2377180"/>
              <a:chExt cx="1749729" cy="1749729"/>
            </a:xfrm>
          </p:grpSpPr>
          <p:pic>
            <p:nvPicPr>
              <p:cNvPr id="61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Can 61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15" y="5590717"/>
            <a:ext cx="735315" cy="71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376326" y="23378"/>
            <a:ext cx="1951947" cy="1578172"/>
            <a:chOff x="3007442" y="73762"/>
            <a:chExt cx="3515039" cy="2789071"/>
          </a:xfrm>
        </p:grpSpPr>
        <p:grpSp>
          <p:nvGrpSpPr>
            <p:cNvPr id="28" name="Group 27"/>
            <p:cNvGrpSpPr/>
            <p:nvPr/>
          </p:nvGrpSpPr>
          <p:grpSpPr>
            <a:xfrm>
              <a:off x="3896699" y="200924"/>
              <a:ext cx="1749729" cy="1749729"/>
              <a:chOff x="1239055" y="2377180"/>
              <a:chExt cx="1749729" cy="1749729"/>
            </a:xfrm>
          </p:grpSpPr>
          <p:pic>
            <p:nvPicPr>
              <p:cNvPr id="29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Can 29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1" name="Straight Arrow Connector 30"/>
            <p:cNvCxnSpPr/>
            <p:nvPr/>
          </p:nvCxnSpPr>
          <p:spPr>
            <a:xfrm flipH="1">
              <a:off x="3491880" y="2350948"/>
              <a:ext cx="449003" cy="42998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4283968" y="2350948"/>
              <a:ext cx="229851" cy="5019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065731" y="2350948"/>
              <a:ext cx="82333" cy="5019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3683137" y="2132856"/>
              <a:ext cx="1642784" cy="220160"/>
              <a:chOff x="3683137" y="2132856"/>
              <a:chExt cx="1642784" cy="220160"/>
            </a:xfrm>
          </p:grpSpPr>
          <p:pic>
            <p:nvPicPr>
              <p:cNvPr id="36" name="Picture 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5582" y="2134924"/>
                <a:ext cx="510602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8518" y="2134924"/>
                <a:ext cx="510602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0430" y="2134924"/>
                <a:ext cx="510602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3137" y="2134924"/>
                <a:ext cx="515491" cy="218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6073" y="2134924"/>
                <a:ext cx="515491" cy="218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0430" y="2132856"/>
                <a:ext cx="515491" cy="218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63" name="Straight Connector 62"/>
            <p:cNvCxnSpPr/>
            <p:nvPr/>
          </p:nvCxnSpPr>
          <p:spPr>
            <a:xfrm>
              <a:off x="3007442" y="88904"/>
              <a:ext cx="3515039" cy="255033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3039562" y="73762"/>
              <a:ext cx="3276014" cy="278907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Connector 64"/>
          <p:cNvCxnSpPr/>
          <p:nvPr/>
        </p:nvCxnSpPr>
        <p:spPr>
          <a:xfrm>
            <a:off x="7447063" y="73926"/>
            <a:ext cx="1546525" cy="12378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7461195" y="66577"/>
            <a:ext cx="1441360" cy="13537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734387" y="73926"/>
            <a:ext cx="1850782" cy="1709714"/>
            <a:chOff x="209376" y="167103"/>
            <a:chExt cx="3556797" cy="2901857"/>
          </a:xfrm>
        </p:grpSpPr>
        <p:grpSp>
          <p:nvGrpSpPr>
            <p:cNvPr id="41" name="Group 40"/>
            <p:cNvGrpSpPr/>
            <p:nvPr/>
          </p:nvGrpSpPr>
          <p:grpSpPr>
            <a:xfrm>
              <a:off x="209376" y="167103"/>
              <a:ext cx="2035769" cy="1752865"/>
              <a:chOff x="1239055" y="2377180"/>
              <a:chExt cx="1749729" cy="1749729"/>
            </a:xfrm>
          </p:grpSpPr>
          <p:pic>
            <p:nvPicPr>
              <p:cNvPr id="42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Can 42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>
              <a:off x="1486578" y="2433290"/>
              <a:ext cx="196087" cy="63567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776" y="2216879"/>
              <a:ext cx="594074" cy="216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12" descr="http://www.clker.com/cliparts/c/b/J/b/6/s/check-mark-yellow-md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9054" y="1189669"/>
              <a:ext cx="1707119" cy="1587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4493270" y="4702011"/>
            <a:ext cx="1406391" cy="1607309"/>
            <a:chOff x="4461753" y="4504660"/>
            <a:chExt cx="1406391" cy="1607309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4461753" y="4599801"/>
              <a:ext cx="1307591" cy="144016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461753" y="4504660"/>
              <a:ext cx="1406391" cy="160730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/>
          <p:cNvSpPr txBox="1"/>
          <p:nvPr/>
        </p:nvSpPr>
        <p:spPr>
          <a:xfrm>
            <a:off x="1661370" y="620769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S1</a:t>
            </a:r>
            <a:endParaRPr lang="he-IL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3316014" y="617741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S2</a:t>
            </a:r>
            <a:endParaRPr lang="he-IL" sz="2400" dirty="0"/>
          </a:p>
        </p:txBody>
      </p:sp>
      <p:sp>
        <p:nvSpPr>
          <p:cNvPr id="69" name="TextBox 68"/>
          <p:cNvSpPr txBox="1"/>
          <p:nvPr/>
        </p:nvSpPr>
        <p:spPr>
          <a:xfrm>
            <a:off x="5116053" y="6201122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S3</a:t>
            </a:r>
            <a:endParaRPr lang="he-IL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6827083" y="6249723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S4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51990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514" y="5616176"/>
            <a:ext cx="709264" cy="6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44</a:t>
            </a:fld>
            <a:endParaRPr lang="en-US"/>
          </a:p>
        </p:txBody>
      </p:sp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14" y="5736340"/>
            <a:ext cx="734872" cy="50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412444" y="167102"/>
            <a:ext cx="1268134" cy="1494409"/>
            <a:chOff x="6573301" y="167102"/>
            <a:chExt cx="2107277" cy="2702835"/>
          </a:xfrm>
        </p:grpSpPr>
        <p:cxnSp>
          <p:nvCxnSpPr>
            <p:cNvPr id="48" name="Straight Arrow Connector 47"/>
            <p:cNvCxnSpPr/>
            <p:nvPr/>
          </p:nvCxnSpPr>
          <p:spPr>
            <a:xfrm flipH="1">
              <a:off x="6573301" y="2284731"/>
              <a:ext cx="452279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7212473" y="2284731"/>
              <a:ext cx="399942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958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795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" name="Group 59"/>
            <p:cNvGrpSpPr/>
            <p:nvPr/>
          </p:nvGrpSpPr>
          <p:grpSpPr>
            <a:xfrm>
              <a:off x="6930849" y="167102"/>
              <a:ext cx="1749729" cy="1749729"/>
              <a:chOff x="1239055" y="2377180"/>
              <a:chExt cx="1749729" cy="1749729"/>
            </a:xfrm>
          </p:grpSpPr>
          <p:pic>
            <p:nvPicPr>
              <p:cNvPr id="61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Can 61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15" y="5590717"/>
            <a:ext cx="735315" cy="71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376326" y="23378"/>
            <a:ext cx="1951947" cy="1578172"/>
            <a:chOff x="3007442" y="73762"/>
            <a:chExt cx="3515039" cy="2789071"/>
          </a:xfrm>
        </p:grpSpPr>
        <p:grpSp>
          <p:nvGrpSpPr>
            <p:cNvPr id="28" name="Group 27"/>
            <p:cNvGrpSpPr/>
            <p:nvPr/>
          </p:nvGrpSpPr>
          <p:grpSpPr>
            <a:xfrm>
              <a:off x="3896699" y="200924"/>
              <a:ext cx="1749729" cy="1749729"/>
              <a:chOff x="1239055" y="2377180"/>
              <a:chExt cx="1749729" cy="1749729"/>
            </a:xfrm>
          </p:grpSpPr>
          <p:pic>
            <p:nvPicPr>
              <p:cNvPr id="29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Can 29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1" name="Straight Arrow Connector 30"/>
            <p:cNvCxnSpPr/>
            <p:nvPr/>
          </p:nvCxnSpPr>
          <p:spPr>
            <a:xfrm flipH="1">
              <a:off x="3491880" y="2350948"/>
              <a:ext cx="449003" cy="42998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4283968" y="2350948"/>
              <a:ext cx="229851" cy="5019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065731" y="2350948"/>
              <a:ext cx="82333" cy="5019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3683137" y="2132856"/>
              <a:ext cx="1642784" cy="220160"/>
              <a:chOff x="3683137" y="2132856"/>
              <a:chExt cx="1642784" cy="220160"/>
            </a:xfrm>
          </p:grpSpPr>
          <p:pic>
            <p:nvPicPr>
              <p:cNvPr id="36" name="Picture 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5582" y="2134924"/>
                <a:ext cx="510602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8518" y="2134924"/>
                <a:ext cx="510602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0430" y="2134924"/>
                <a:ext cx="510602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3137" y="2134924"/>
                <a:ext cx="515491" cy="218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6073" y="2134924"/>
                <a:ext cx="515491" cy="218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0430" y="2132856"/>
                <a:ext cx="515491" cy="218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63" name="Straight Connector 62"/>
            <p:cNvCxnSpPr/>
            <p:nvPr/>
          </p:nvCxnSpPr>
          <p:spPr>
            <a:xfrm>
              <a:off x="3007442" y="88904"/>
              <a:ext cx="3515039" cy="255033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3039562" y="73762"/>
              <a:ext cx="3276014" cy="278907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Connector 64"/>
          <p:cNvCxnSpPr/>
          <p:nvPr/>
        </p:nvCxnSpPr>
        <p:spPr>
          <a:xfrm>
            <a:off x="7447063" y="73926"/>
            <a:ext cx="1546525" cy="12378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7461195" y="66577"/>
            <a:ext cx="1441360" cy="13537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734387" y="73926"/>
            <a:ext cx="1850782" cy="1709714"/>
            <a:chOff x="209376" y="167103"/>
            <a:chExt cx="3556797" cy="2901857"/>
          </a:xfrm>
        </p:grpSpPr>
        <p:grpSp>
          <p:nvGrpSpPr>
            <p:cNvPr id="41" name="Group 40"/>
            <p:cNvGrpSpPr/>
            <p:nvPr/>
          </p:nvGrpSpPr>
          <p:grpSpPr>
            <a:xfrm>
              <a:off x="209376" y="167103"/>
              <a:ext cx="2035769" cy="1752865"/>
              <a:chOff x="1239055" y="2377180"/>
              <a:chExt cx="1749729" cy="1749729"/>
            </a:xfrm>
          </p:grpSpPr>
          <p:pic>
            <p:nvPicPr>
              <p:cNvPr id="42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Can 42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>
              <a:off x="1486578" y="2433290"/>
              <a:ext cx="196087" cy="63567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776" y="2216879"/>
              <a:ext cx="594074" cy="216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12" descr="http://www.clker.com/cliparts/c/b/J/b/6/s/check-mark-yellow-md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9054" y="1189669"/>
              <a:ext cx="1707119" cy="1587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4493270" y="4702011"/>
            <a:ext cx="1406391" cy="1607309"/>
            <a:chOff x="4461753" y="4504660"/>
            <a:chExt cx="1406391" cy="1607309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4461753" y="4599801"/>
              <a:ext cx="1307591" cy="144016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461753" y="4504660"/>
              <a:ext cx="1406391" cy="160730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Picture 4" descr="http://minecraftxboxs.com/wp-content/uploads/2014/05/laptop-computer-ico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5" y="1061970"/>
            <a:ext cx="1213949" cy="10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1756324" y="1121999"/>
            <a:ext cx="952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Read</a:t>
            </a:r>
            <a:endParaRPr lang="en-US" sz="3200" dirty="0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1328754" y="1970575"/>
            <a:ext cx="941556" cy="37545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1326432" y="1970575"/>
            <a:ext cx="349680" cy="61684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326432" y="1983333"/>
            <a:ext cx="632904" cy="5158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326432" y="1983333"/>
            <a:ext cx="1" cy="70417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2709221" y="2003422"/>
            <a:ext cx="2501355" cy="1329280"/>
            <a:chOff x="4389983" y="722135"/>
            <a:chExt cx="3168352" cy="1431449"/>
          </a:xfrm>
        </p:grpSpPr>
        <p:sp>
          <p:nvSpPr>
            <p:cNvPr id="73" name="Oval Callout 72"/>
            <p:cNvSpPr/>
            <p:nvPr/>
          </p:nvSpPr>
          <p:spPr>
            <a:xfrm>
              <a:off x="4522849" y="722135"/>
              <a:ext cx="2808312" cy="1431449"/>
            </a:xfrm>
            <a:prstGeom prst="wedgeEllipseCallout">
              <a:avLst>
                <a:gd name="adj1" fmla="val -92994"/>
                <a:gd name="adj2" fmla="val -6441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389983" y="1224797"/>
              <a:ext cx="3168352" cy="894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cannot be restored!</a:t>
              </a:r>
              <a:endParaRPr lang="en-US" sz="2400" dirty="0"/>
            </a:p>
          </p:txBody>
        </p:sp>
      </p:grpSp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939" y="2094863"/>
            <a:ext cx="510329" cy="4811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pic>
      <p:sp>
        <p:nvSpPr>
          <p:cNvPr id="77" name="TextBox 76"/>
          <p:cNvSpPr txBox="1"/>
          <p:nvPr/>
        </p:nvSpPr>
        <p:spPr>
          <a:xfrm>
            <a:off x="1661370" y="620769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S1</a:t>
            </a:r>
            <a:endParaRPr lang="he-IL" sz="2400" dirty="0"/>
          </a:p>
        </p:txBody>
      </p:sp>
      <p:sp>
        <p:nvSpPr>
          <p:cNvPr id="78" name="TextBox 77"/>
          <p:cNvSpPr txBox="1"/>
          <p:nvPr/>
        </p:nvSpPr>
        <p:spPr>
          <a:xfrm>
            <a:off x="3316014" y="617741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S2</a:t>
            </a:r>
            <a:endParaRPr lang="he-IL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5116053" y="6201122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S3</a:t>
            </a:r>
            <a:endParaRPr lang="he-IL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6827083" y="6249723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S4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70084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514" y="5616176"/>
            <a:ext cx="709264" cy="69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45</a:t>
            </a:fld>
            <a:endParaRPr lang="en-US"/>
          </a:p>
        </p:txBody>
      </p:sp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14" y="5736340"/>
            <a:ext cx="734872" cy="50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412444" y="167102"/>
            <a:ext cx="1268134" cy="1494409"/>
            <a:chOff x="6573301" y="167102"/>
            <a:chExt cx="2107277" cy="2702835"/>
          </a:xfrm>
        </p:grpSpPr>
        <p:cxnSp>
          <p:nvCxnSpPr>
            <p:cNvPr id="48" name="Straight Arrow Connector 47"/>
            <p:cNvCxnSpPr/>
            <p:nvPr/>
          </p:nvCxnSpPr>
          <p:spPr>
            <a:xfrm flipH="1">
              <a:off x="6573301" y="2284731"/>
              <a:ext cx="452279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7212473" y="2284731"/>
              <a:ext cx="399942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958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795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" name="Group 59"/>
            <p:cNvGrpSpPr/>
            <p:nvPr/>
          </p:nvGrpSpPr>
          <p:grpSpPr>
            <a:xfrm>
              <a:off x="6930849" y="167102"/>
              <a:ext cx="1749729" cy="1749729"/>
              <a:chOff x="1239055" y="2377180"/>
              <a:chExt cx="1749729" cy="1749729"/>
            </a:xfrm>
          </p:grpSpPr>
          <p:pic>
            <p:nvPicPr>
              <p:cNvPr id="61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Can 61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15" y="5590717"/>
            <a:ext cx="735315" cy="71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376326" y="23378"/>
            <a:ext cx="1951947" cy="1578172"/>
            <a:chOff x="3007442" y="73762"/>
            <a:chExt cx="3515039" cy="2789071"/>
          </a:xfrm>
        </p:grpSpPr>
        <p:grpSp>
          <p:nvGrpSpPr>
            <p:cNvPr id="28" name="Group 27"/>
            <p:cNvGrpSpPr/>
            <p:nvPr/>
          </p:nvGrpSpPr>
          <p:grpSpPr>
            <a:xfrm>
              <a:off x="3896699" y="200924"/>
              <a:ext cx="1749729" cy="1749729"/>
              <a:chOff x="1239055" y="2377180"/>
              <a:chExt cx="1749729" cy="1749729"/>
            </a:xfrm>
          </p:grpSpPr>
          <p:pic>
            <p:nvPicPr>
              <p:cNvPr id="29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Can 29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1" name="Straight Arrow Connector 30"/>
            <p:cNvCxnSpPr/>
            <p:nvPr/>
          </p:nvCxnSpPr>
          <p:spPr>
            <a:xfrm flipH="1">
              <a:off x="3491880" y="2350948"/>
              <a:ext cx="449003" cy="42998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4283968" y="2350948"/>
              <a:ext cx="229851" cy="5019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065731" y="2350948"/>
              <a:ext cx="82333" cy="5019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3683137" y="2132856"/>
              <a:ext cx="1642784" cy="220160"/>
              <a:chOff x="3683137" y="2132856"/>
              <a:chExt cx="1642784" cy="220160"/>
            </a:xfrm>
          </p:grpSpPr>
          <p:pic>
            <p:nvPicPr>
              <p:cNvPr id="36" name="Picture 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5582" y="2134924"/>
                <a:ext cx="510602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8518" y="2134924"/>
                <a:ext cx="510602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0430" y="2134924"/>
                <a:ext cx="510602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3137" y="2134924"/>
                <a:ext cx="515491" cy="218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6073" y="2134924"/>
                <a:ext cx="515491" cy="218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0430" y="2132856"/>
                <a:ext cx="515491" cy="218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63" name="Straight Connector 62"/>
            <p:cNvCxnSpPr/>
            <p:nvPr/>
          </p:nvCxnSpPr>
          <p:spPr>
            <a:xfrm>
              <a:off x="3007442" y="88904"/>
              <a:ext cx="3515039" cy="255033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3039562" y="73762"/>
              <a:ext cx="3276014" cy="278907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Connector 64"/>
          <p:cNvCxnSpPr/>
          <p:nvPr/>
        </p:nvCxnSpPr>
        <p:spPr>
          <a:xfrm>
            <a:off x="7447063" y="73926"/>
            <a:ext cx="1546525" cy="12378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7461195" y="66577"/>
            <a:ext cx="1441360" cy="13537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734387" y="73926"/>
            <a:ext cx="1850782" cy="1709714"/>
            <a:chOff x="209376" y="167103"/>
            <a:chExt cx="3556797" cy="2901857"/>
          </a:xfrm>
        </p:grpSpPr>
        <p:grpSp>
          <p:nvGrpSpPr>
            <p:cNvPr id="41" name="Group 40"/>
            <p:cNvGrpSpPr/>
            <p:nvPr/>
          </p:nvGrpSpPr>
          <p:grpSpPr>
            <a:xfrm>
              <a:off x="209376" y="167103"/>
              <a:ext cx="2035769" cy="1752865"/>
              <a:chOff x="1239055" y="2377180"/>
              <a:chExt cx="1749729" cy="1749729"/>
            </a:xfrm>
          </p:grpSpPr>
          <p:pic>
            <p:nvPicPr>
              <p:cNvPr id="42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Can 42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>
              <a:off x="1486578" y="2433290"/>
              <a:ext cx="196087" cy="63567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776" y="2216879"/>
              <a:ext cx="594074" cy="216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12" descr="http://www.clker.com/cliparts/c/b/J/b/6/s/check-mark-yellow-md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9054" y="1189669"/>
              <a:ext cx="1707119" cy="1587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4493270" y="4702011"/>
            <a:ext cx="1406391" cy="1607309"/>
            <a:chOff x="4461753" y="4504660"/>
            <a:chExt cx="1406391" cy="1607309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4461753" y="4599801"/>
              <a:ext cx="1307591" cy="144016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461753" y="4504660"/>
              <a:ext cx="1406391" cy="160730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Picture 4" descr="http://minecraftxboxs.com/wp-content/uploads/2014/05/laptop-computer-ico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5" y="1061970"/>
            <a:ext cx="1213949" cy="107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1756324" y="1121999"/>
            <a:ext cx="952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Read</a:t>
            </a:r>
            <a:endParaRPr lang="en-US" sz="3200" dirty="0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1328754" y="1970575"/>
            <a:ext cx="941556" cy="37545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1326432" y="1970575"/>
            <a:ext cx="349680" cy="61684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326432" y="1983333"/>
            <a:ext cx="632904" cy="5158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326432" y="1983333"/>
            <a:ext cx="1" cy="70417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2709221" y="2003422"/>
            <a:ext cx="2501355" cy="1329280"/>
            <a:chOff x="4389983" y="722135"/>
            <a:chExt cx="3168352" cy="1431449"/>
          </a:xfrm>
        </p:grpSpPr>
        <p:sp>
          <p:nvSpPr>
            <p:cNvPr id="73" name="Oval Callout 72"/>
            <p:cNvSpPr/>
            <p:nvPr/>
          </p:nvSpPr>
          <p:spPr>
            <a:xfrm>
              <a:off x="4522849" y="722135"/>
              <a:ext cx="2808312" cy="1431449"/>
            </a:xfrm>
            <a:prstGeom prst="wedgeEllipseCallout">
              <a:avLst>
                <a:gd name="adj1" fmla="val -92994"/>
                <a:gd name="adj2" fmla="val -6441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389983" y="1224797"/>
              <a:ext cx="3168352" cy="894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cannot be restored!</a:t>
              </a:r>
              <a:endParaRPr lang="en-US" sz="2400" dirty="0"/>
            </a:p>
          </p:txBody>
        </p:sp>
      </p:grpSp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939" y="2094863"/>
            <a:ext cx="510329" cy="4811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pic>
      <p:grpSp>
        <p:nvGrpSpPr>
          <p:cNvPr id="76" name="Group 75"/>
          <p:cNvGrpSpPr/>
          <p:nvPr/>
        </p:nvGrpSpPr>
        <p:grpSpPr>
          <a:xfrm>
            <a:off x="5364088" y="2124995"/>
            <a:ext cx="3528392" cy="2096093"/>
            <a:chOff x="5780110" y="2204864"/>
            <a:chExt cx="3528392" cy="2096093"/>
          </a:xfrm>
        </p:grpSpPr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0110" y="2204864"/>
              <a:ext cx="3456384" cy="2096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TextBox 77"/>
            <p:cNvSpPr txBox="1"/>
            <p:nvPr/>
          </p:nvSpPr>
          <p:spPr>
            <a:xfrm>
              <a:off x="5853343" y="2641575"/>
              <a:ext cx="3455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Consistency violation 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pic>
          <p:nvPicPr>
            <p:cNvPr id="79" name="Picture 3" descr="C:\Users\sashas\Desktop\devil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604" y="3068960"/>
              <a:ext cx="1093030" cy="983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1" name="TextBox 80"/>
          <p:cNvSpPr txBox="1"/>
          <p:nvPr/>
        </p:nvSpPr>
        <p:spPr>
          <a:xfrm>
            <a:off x="1661370" y="620769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S1</a:t>
            </a:r>
            <a:endParaRPr lang="he-IL" sz="2400" dirty="0"/>
          </a:p>
        </p:txBody>
      </p:sp>
      <p:sp>
        <p:nvSpPr>
          <p:cNvPr id="82" name="TextBox 81"/>
          <p:cNvSpPr txBox="1"/>
          <p:nvPr/>
        </p:nvSpPr>
        <p:spPr>
          <a:xfrm>
            <a:off x="3316014" y="617741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S2</a:t>
            </a:r>
            <a:endParaRPr lang="he-IL" sz="2400" dirty="0"/>
          </a:p>
        </p:txBody>
      </p:sp>
      <p:sp>
        <p:nvSpPr>
          <p:cNvPr id="83" name="TextBox 82"/>
          <p:cNvSpPr txBox="1"/>
          <p:nvPr/>
        </p:nvSpPr>
        <p:spPr>
          <a:xfrm>
            <a:off x="5116053" y="6201122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S3</a:t>
            </a:r>
            <a:endParaRPr lang="he-IL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6827083" y="6249723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S4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58163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46</a:t>
            </a:fld>
            <a:endParaRPr lang="en-US"/>
          </a:p>
        </p:txBody>
      </p:sp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74" y="5734517"/>
            <a:ext cx="72716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14" y="5736340"/>
            <a:ext cx="734872" cy="50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174" y="5611713"/>
            <a:ext cx="713830" cy="69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09376" y="167103"/>
            <a:ext cx="1416937" cy="1749729"/>
            <a:chOff x="209375" y="167103"/>
            <a:chExt cx="2202385" cy="2896666"/>
          </a:xfrm>
        </p:grpSpPr>
        <p:grpSp>
          <p:nvGrpSpPr>
            <p:cNvPr id="41" name="Group 40"/>
            <p:cNvGrpSpPr/>
            <p:nvPr/>
          </p:nvGrpSpPr>
          <p:grpSpPr>
            <a:xfrm>
              <a:off x="209375" y="167103"/>
              <a:ext cx="1749729" cy="1749729"/>
              <a:chOff x="1239055" y="2377180"/>
              <a:chExt cx="1749729" cy="1749729"/>
            </a:xfrm>
          </p:grpSpPr>
          <p:pic>
            <p:nvPicPr>
              <p:cNvPr id="42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Can 42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>
              <a:off x="1307121" y="2429236"/>
              <a:ext cx="168535" cy="63453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1876393" y="2429236"/>
              <a:ext cx="535367" cy="4237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617" y="2213212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889" y="2213212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7412444" y="167102"/>
            <a:ext cx="1268134" cy="1494409"/>
            <a:chOff x="6573301" y="167102"/>
            <a:chExt cx="2107277" cy="2702835"/>
          </a:xfrm>
        </p:grpSpPr>
        <p:cxnSp>
          <p:nvCxnSpPr>
            <p:cNvPr id="48" name="Straight Arrow Connector 47"/>
            <p:cNvCxnSpPr/>
            <p:nvPr/>
          </p:nvCxnSpPr>
          <p:spPr>
            <a:xfrm flipH="1">
              <a:off x="6573301" y="2284731"/>
              <a:ext cx="452279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7212473" y="2284731"/>
              <a:ext cx="399942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958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795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" name="Group 59"/>
            <p:cNvGrpSpPr/>
            <p:nvPr/>
          </p:nvGrpSpPr>
          <p:grpSpPr>
            <a:xfrm>
              <a:off x="6930849" y="167102"/>
              <a:ext cx="1749729" cy="1749729"/>
              <a:chOff x="1239055" y="2377180"/>
              <a:chExt cx="1749729" cy="1749729"/>
            </a:xfrm>
          </p:grpSpPr>
          <p:pic>
            <p:nvPicPr>
              <p:cNvPr id="61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Can 61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3896699" y="200924"/>
            <a:ext cx="1749729" cy="1749729"/>
            <a:chOff x="1239055" y="2377180"/>
            <a:chExt cx="1749729" cy="1749729"/>
          </a:xfrm>
        </p:grpSpPr>
        <p:pic>
          <p:nvPicPr>
            <p:cNvPr id="29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Can 29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 flipH="1">
            <a:off x="3491880" y="2350948"/>
            <a:ext cx="449003" cy="4299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283968" y="2350948"/>
            <a:ext cx="229851" cy="5019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065731" y="2350948"/>
            <a:ext cx="82333" cy="5019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7" idx="0"/>
          </p:cNvCxnSpPr>
          <p:nvPr/>
        </p:nvCxnSpPr>
        <p:spPr>
          <a:xfrm>
            <a:off x="5663503" y="2367163"/>
            <a:ext cx="1539280" cy="242998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683137" y="2132856"/>
            <a:ext cx="2229398" cy="220886"/>
            <a:chOff x="3683137" y="2132856"/>
            <a:chExt cx="2229398" cy="220886"/>
          </a:xfrm>
        </p:grpSpPr>
        <p:pic>
          <p:nvPicPr>
            <p:cNvPr id="36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5582" y="2134924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518" y="2134924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430" y="2134924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137" y="2134924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073" y="2134924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430" y="2132856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044" y="2135650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" name="Cloud Callout 54"/>
          <p:cNvSpPr/>
          <p:nvPr/>
        </p:nvSpPr>
        <p:spPr>
          <a:xfrm>
            <a:off x="6372200" y="2311796"/>
            <a:ext cx="2627335" cy="1621260"/>
          </a:xfrm>
          <a:prstGeom prst="cloudCallout">
            <a:avLst>
              <a:gd name="adj1" fmla="val -13306"/>
              <a:gd name="adj2" fmla="val 9066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6444657" y="2544496"/>
            <a:ext cx="23926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can be overwritten?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Nothing!</a:t>
            </a:r>
          </a:p>
          <a:p>
            <a:pPr algn="ctr"/>
            <a:endParaRPr lang="en-US" sz="2400" dirty="0" smtClean="0"/>
          </a:p>
        </p:txBody>
      </p:sp>
      <p:sp>
        <p:nvSpPr>
          <p:cNvPr id="59" name="TextBox 58"/>
          <p:cNvSpPr txBox="1"/>
          <p:nvPr/>
        </p:nvSpPr>
        <p:spPr>
          <a:xfrm>
            <a:off x="1661370" y="620769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S1</a:t>
            </a:r>
            <a:endParaRPr lang="he-IL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3316014" y="617741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S2</a:t>
            </a:r>
            <a:endParaRPr lang="he-IL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5116053" y="6201122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S3</a:t>
            </a:r>
            <a:endParaRPr lang="he-IL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6827083" y="6249723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S4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35214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47</a:t>
            </a:fld>
            <a:endParaRPr lang="en-US"/>
          </a:p>
        </p:txBody>
      </p:sp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74" y="5734517"/>
            <a:ext cx="72716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14" y="5736340"/>
            <a:ext cx="734872" cy="50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09376" y="167103"/>
            <a:ext cx="1416937" cy="1749729"/>
            <a:chOff x="209375" y="167103"/>
            <a:chExt cx="2202385" cy="2896666"/>
          </a:xfrm>
        </p:grpSpPr>
        <p:grpSp>
          <p:nvGrpSpPr>
            <p:cNvPr id="41" name="Group 40"/>
            <p:cNvGrpSpPr/>
            <p:nvPr/>
          </p:nvGrpSpPr>
          <p:grpSpPr>
            <a:xfrm>
              <a:off x="209375" y="167103"/>
              <a:ext cx="1749729" cy="1749729"/>
              <a:chOff x="1239055" y="2377180"/>
              <a:chExt cx="1749729" cy="1749729"/>
            </a:xfrm>
          </p:grpSpPr>
          <p:pic>
            <p:nvPicPr>
              <p:cNvPr id="42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Can 42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>
              <a:off x="1307121" y="2429236"/>
              <a:ext cx="168535" cy="63453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1876393" y="2429236"/>
              <a:ext cx="535367" cy="4237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617" y="2213212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889" y="2213212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7412444" y="167102"/>
            <a:ext cx="1268134" cy="1494409"/>
            <a:chOff x="6573301" y="167102"/>
            <a:chExt cx="2107277" cy="2702835"/>
          </a:xfrm>
        </p:grpSpPr>
        <p:cxnSp>
          <p:nvCxnSpPr>
            <p:cNvPr id="48" name="Straight Arrow Connector 47"/>
            <p:cNvCxnSpPr/>
            <p:nvPr/>
          </p:nvCxnSpPr>
          <p:spPr>
            <a:xfrm flipH="1">
              <a:off x="6573301" y="2284731"/>
              <a:ext cx="452279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7212473" y="2284731"/>
              <a:ext cx="399942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958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795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" name="Group 59"/>
            <p:cNvGrpSpPr/>
            <p:nvPr/>
          </p:nvGrpSpPr>
          <p:grpSpPr>
            <a:xfrm>
              <a:off x="6930849" y="167102"/>
              <a:ext cx="1749729" cy="1749729"/>
              <a:chOff x="1239055" y="2377180"/>
              <a:chExt cx="1749729" cy="1749729"/>
            </a:xfrm>
          </p:grpSpPr>
          <p:pic>
            <p:nvPicPr>
              <p:cNvPr id="61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Can 61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3896699" y="200924"/>
            <a:ext cx="1749729" cy="1749729"/>
            <a:chOff x="1239055" y="2377180"/>
            <a:chExt cx="1749729" cy="1749729"/>
          </a:xfrm>
        </p:grpSpPr>
        <p:pic>
          <p:nvPicPr>
            <p:cNvPr id="29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Can 29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 flipH="1">
            <a:off x="4283968" y="2350948"/>
            <a:ext cx="229851" cy="5019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065731" y="2350948"/>
            <a:ext cx="82333" cy="5019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4256073" y="2132856"/>
            <a:ext cx="1069848" cy="220160"/>
            <a:chOff x="4256073" y="2132856"/>
            <a:chExt cx="1069848" cy="220160"/>
          </a:xfrm>
        </p:grpSpPr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518" y="2134924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430" y="2134924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073" y="2134924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430" y="2132856"/>
              <a:ext cx="515491" cy="218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9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51" y="5960516"/>
            <a:ext cx="734872" cy="31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293" y="5415994"/>
            <a:ext cx="701899" cy="89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661370" y="620769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S1</a:t>
            </a:r>
            <a:endParaRPr lang="he-IL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3316014" y="617741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S2</a:t>
            </a:r>
            <a:endParaRPr lang="he-IL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5116053" y="6201122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S3</a:t>
            </a:r>
            <a:endParaRPr lang="he-IL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6827083" y="6249723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S4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7808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48</a:t>
            </a:fld>
            <a:endParaRPr lang="en-US"/>
          </a:p>
        </p:txBody>
      </p:sp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635435" y="167102"/>
            <a:ext cx="1416937" cy="1749729"/>
            <a:chOff x="209375" y="167103"/>
            <a:chExt cx="2202385" cy="2896666"/>
          </a:xfrm>
        </p:grpSpPr>
        <p:grpSp>
          <p:nvGrpSpPr>
            <p:cNvPr id="41" name="Group 40"/>
            <p:cNvGrpSpPr/>
            <p:nvPr/>
          </p:nvGrpSpPr>
          <p:grpSpPr>
            <a:xfrm>
              <a:off x="209375" y="167103"/>
              <a:ext cx="1749729" cy="1749729"/>
              <a:chOff x="1239055" y="2377180"/>
              <a:chExt cx="1749729" cy="1749729"/>
            </a:xfrm>
          </p:grpSpPr>
          <p:pic>
            <p:nvPicPr>
              <p:cNvPr id="42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Can 42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>
              <a:off x="1307121" y="2429236"/>
              <a:ext cx="168535" cy="63453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1876393" y="2429236"/>
              <a:ext cx="535367" cy="4237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617" y="2213212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889" y="2213212"/>
              <a:ext cx="510602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7412444" y="167102"/>
            <a:ext cx="1268134" cy="1494409"/>
            <a:chOff x="6573301" y="167102"/>
            <a:chExt cx="2107277" cy="2702835"/>
          </a:xfrm>
        </p:grpSpPr>
        <p:cxnSp>
          <p:nvCxnSpPr>
            <p:cNvPr id="48" name="Straight Arrow Connector 47"/>
            <p:cNvCxnSpPr/>
            <p:nvPr/>
          </p:nvCxnSpPr>
          <p:spPr>
            <a:xfrm flipH="1">
              <a:off x="6573301" y="2284731"/>
              <a:ext cx="452279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7212473" y="2284731"/>
              <a:ext cx="399942" cy="58520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3958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795" y="2068706"/>
              <a:ext cx="511081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" name="Group 59"/>
            <p:cNvGrpSpPr/>
            <p:nvPr/>
          </p:nvGrpSpPr>
          <p:grpSpPr>
            <a:xfrm>
              <a:off x="6930849" y="167102"/>
              <a:ext cx="1749729" cy="1749729"/>
              <a:chOff x="1239055" y="2377180"/>
              <a:chExt cx="1749729" cy="1749729"/>
            </a:xfrm>
          </p:grpSpPr>
          <p:pic>
            <p:nvPicPr>
              <p:cNvPr id="61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Can 61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6020365" y="44460"/>
            <a:ext cx="1251364" cy="1750960"/>
            <a:chOff x="3896699" y="200924"/>
            <a:chExt cx="1749729" cy="2652012"/>
          </a:xfrm>
        </p:grpSpPr>
        <p:grpSp>
          <p:nvGrpSpPr>
            <p:cNvPr id="28" name="Group 27"/>
            <p:cNvGrpSpPr/>
            <p:nvPr/>
          </p:nvGrpSpPr>
          <p:grpSpPr>
            <a:xfrm>
              <a:off x="3896699" y="200924"/>
              <a:ext cx="1749729" cy="1749729"/>
              <a:chOff x="1239055" y="2377180"/>
              <a:chExt cx="1749729" cy="1749729"/>
            </a:xfrm>
          </p:grpSpPr>
          <p:pic>
            <p:nvPicPr>
              <p:cNvPr id="29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Can 29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accent1">
                        <a:lumMod val="75000"/>
                      </a:schemeClr>
                    </a:solidFill>
                  </a:ln>
                </a:endParaRPr>
              </a:p>
            </p:txBody>
          </p:sp>
        </p:grpSp>
        <p:cxnSp>
          <p:nvCxnSpPr>
            <p:cNvPr id="32" name="Straight Arrow Connector 31"/>
            <p:cNvCxnSpPr/>
            <p:nvPr/>
          </p:nvCxnSpPr>
          <p:spPr>
            <a:xfrm flipH="1">
              <a:off x="4283968" y="2350948"/>
              <a:ext cx="229851" cy="5019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065731" y="2350948"/>
              <a:ext cx="82333" cy="5019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4256073" y="2132856"/>
              <a:ext cx="1069848" cy="220160"/>
              <a:chOff x="4256073" y="2132856"/>
              <a:chExt cx="1069848" cy="220160"/>
            </a:xfrm>
          </p:grpSpPr>
          <p:pic>
            <p:nvPicPr>
              <p:cNvPr id="37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8518" y="2134924"/>
                <a:ext cx="510602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0430" y="2134924"/>
                <a:ext cx="510602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6073" y="2134924"/>
                <a:ext cx="515491" cy="218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6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0430" y="2132856"/>
                <a:ext cx="515491" cy="218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5" name="Group 64"/>
          <p:cNvGrpSpPr/>
          <p:nvPr/>
        </p:nvGrpSpPr>
        <p:grpSpPr>
          <a:xfrm>
            <a:off x="3671707" y="1414580"/>
            <a:ext cx="770897" cy="368387"/>
            <a:chOff x="3481158" y="1196752"/>
            <a:chExt cx="874792" cy="465855"/>
          </a:xfrm>
        </p:grpSpPr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158" y="1196752"/>
              <a:ext cx="371475" cy="15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475" y="1201515"/>
              <a:ext cx="371475" cy="15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8" name="Straight Arrow Connector 67"/>
            <p:cNvCxnSpPr/>
            <p:nvPr/>
          </p:nvCxnSpPr>
          <p:spPr>
            <a:xfrm flipH="1">
              <a:off x="3512988" y="1364956"/>
              <a:ext cx="146519" cy="29765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181036" y="1364956"/>
              <a:ext cx="109015" cy="29765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1763688" y="381838"/>
            <a:ext cx="1241464" cy="308283"/>
            <a:chOff x="1835696" y="2060848"/>
            <a:chExt cx="1181696" cy="288032"/>
          </a:xfrm>
        </p:grpSpPr>
        <p:sp>
          <p:nvSpPr>
            <p:cNvPr id="73" name="Oval 72"/>
            <p:cNvSpPr/>
            <p:nvPr/>
          </p:nvSpPr>
          <p:spPr>
            <a:xfrm>
              <a:off x="1835696" y="20608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2281604" y="20608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2729360" y="20608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5014" y="1224025"/>
            <a:ext cx="679926" cy="501161"/>
            <a:chOff x="1087197" y="3418116"/>
            <a:chExt cx="679926" cy="501161"/>
          </a:xfrm>
        </p:grpSpPr>
        <p:pic>
          <p:nvPicPr>
            <p:cNvPr id="80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197" y="3418116"/>
              <a:ext cx="321521" cy="136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5602" y="3418116"/>
              <a:ext cx="321521" cy="136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3" name="Straight Arrow Connector 82"/>
            <p:cNvCxnSpPr/>
            <p:nvPr/>
          </p:nvCxnSpPr>
          <p:spPr>
            <a:xfrm>
              <a:off x="1247957" y="3554145"/>
              <a:ext cx="0" cy="365132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1617668" y="3554145"/>
              <a:ext cx="58209" cy="32394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3216159" y="116134"/>
            <a:ext cx="1237729" cy="1162092"/>
            <a:chOff x="1064947" y="2377180"/>
            <a:chExt cx="1923837" cy="1923837"/>
          </a:xfrm>
        </p:grpSpPr>
        <p:pic>
          <p:nvPicPr>
            <p:cNvPr id="91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947" y="2377180"/>
              <a:ext cx="1923837" cy="1923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Can 91"/>
            <p:cNvSpPr/>
            <p:nvPr/>
          </p:nvSpPr>
          <p:spPr>
            <a:xfrm>
              <a:off x="1717356" y="2757406"/>
              <a:ext cx="574910" cy="573881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4" name="Picture 6" descr="http://icons.iconarchive.com/icons/oxygen-icons.org/oxygen/256/Devices-computer-laptop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" y="130774"/>
            <a:ext cx="1052966" cy="96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Can 95"/>
          <p:cNvSpPr/>
          <p:nvPr/>
        </p:nvSpPr>
        <p:spPr>
          <a:xfrm>
            <a:off x="668410" y="311622"/>
            <a:ext cx="369877" cy="346652"/>
          </a:xfrm>
          <a:prstGeom prst="ca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7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345" y="5147311"/>
            <a:ext cx="7620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551" y="5223760"/>
            <a:ext cx="7524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130" y="4832945"/>
            <a:ext cx="7524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19" y="5272788"/>
            <a:ext cx="7429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1661370" y="620769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S1</a:t>
            </a:r>
            <a:endParaRPr lang="he-IL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3316014" y="617741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S2</a:t>
            </a:r>
            <a:endParaRPr lang="he-IL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5116053" y="6201122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S3</a:t>
            </a:r>
            <a:endParaRPr lang="he-IL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6827083" y="6249723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S4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6737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49</a:t>
            </a:fld>
            <a:endParaRPr lang="en-US"/>
          </a:p>
        </p:txBody>
      </p:sp>
      <p:pic>
        <p:nvPicPr>
          <p:cNvPr id="20" name="Picture 1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74315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26866" y="44461"/>
            <a:ext cx="8205574" cy="1503132"/>
            <a:chOff x="326866" y="44460"/>
            <a:chExt cx="8353712" cy="1872371"/>
          </a:xfrm>
        </p:grpSpPr>
        <p:grpSp>
          <p:nvGrpSpPr>
            <p:cNvPr id="2" name="Group 1"/>
            <p:cNvGrpSpPr/>
            <p:nvPr/>
          </p:nvGrpSpPr>
          <p:grpSpPr>
            <a:xfrm>
              <a:off x="4635435" y="167102"/>
              <a:ext cx="1416937" cy="1749729"/>
              <a:chOff x="209375" y="167103"/>
              <a:chExt cx="2202385" cy="289666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209375" y="167103"/>
                <a:ext cx="1749729" cy="1749729"/>
                <a:chOff x="1239055" y="2377180"/>
                <a:chExt cx="1749729" cy="1749729"/>
              </a:xfrm>
            </p:grpSpPr>
            <p:pic>
              <p:nvPicPr>
                <p:cNvPr id="42" name="Picture 6" descr="http://icons.iconarchive.com/icons/oxygen-icons.org/oxygen/256/Devices-computer-laptop-icon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39055" y="2377180"/>
                  <a:ext cx="1749729" cy="174972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Can 42"/>
                <p:cNvSpPr/>
                <p:nvPr/>
              </p:nvSpPr>
              <p:spPr>
                <a:xfrm>
                  <a:off x="1815088" y="2757405"/>
                  <a:ext cx="574911" cy="573880"/>
                </a:xfrm>
                <a:prstGeom prst="can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p:grpSp>
          <p:cxnSp>
            <p:nvCxnSpPr>
              <p:cNvPr id="44" name="Straight Arrow Connector 43"/>
              <p:cNvCxnSpPr/>
              <p:nvPr/>
            </p:nvCxnSpPr>
            <p:spPr>
              <a:xfrm>
                <a:off x="1307121" y="2429236"/>
                <a:ext cx="168535" cy="634533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1876393" y="2429236"/>
                <a:ext cx="535367" cy="423700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6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0617" y="2213212"/>
                <a:ext cx="510602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9889" y="2213212"/>
                <a:ext cx="510602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7412444" y="167102"/>
              <a:ext cx="1268134" cy="1494409"/>
              <a:chOff x="6573301" y="167102"/>
              <a:chExt cx="2107277" cy="2702835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 flipH="1">
                <a:off x="6573301" y="2284731"/>
                <a:ext cx="452279" cy="585206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flipH="1">
                <a:off x="7212473" y="2284731"/>
                <a:ext cx="399942" cy="585206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2" name="Picture 9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3958" y="2068706"/>
                <a:ext cx="511081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Picture 9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40795" y="2068706"/>
                <a:ext cx="511081" cy="216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0" name="Group 59"/>
              <p:cNvGrpSpPr/>
              <p:nvPr/>
            </p:nvGrpSpPr>
            <p:grpSpPr>
              <a:xfrm>
                <a:off x="6930849" y="167102"/>
                <a:ext cx="1749729" cy="1749729"/>
                <a:chOff x="1239055" y="2377180"/>
                <a:chExt cx="1749729" cy="1749729"/>
              </a:xfrm>
            </p:grpSpPr>
            <p:pic>
              <p:nvPicPr>
                <p:cNvPr id="61" name="Picture 6" descr="http://icons.iconarchive.com/icons/oxygen-icons.org/oxygen/256/Devices-computer-laptop-icon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39055" y="2377180"/>
                  <a:ext cx="1749729" cy="174972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2" name="Can 61"/>
                <p:cNvSpPr/>
                <p:nvPr/>
              </p:nvSpPr>
              <p:spPr>
                <a:xfrm>
                  <a:off x="1815088" y="2757405"/>
                  <a:ext cx="574911" cy="573880"/>
                </a:xfrm>
                <a:prstGeom prst="can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>
              <a:off x="6020365" y="44460"/>
              <a:ext cx="1251364" cy="1750960"/>
              <a:chOff x="3896699" y="200924"/>
              <a:chExt cx="1749729" cy="2652012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3896699" y="200924"/>
                <a:ext cx="1749729" cy="1749729"/>
                <a:chOff x="1239055" y="2377180"/>
                <a:chExt cx="1749729" cy="1749729"/>
              </a:xfrm>
            </p:grpSpPr>
            <p:pic>
              <p:nvPicPr>
                <p:cNvPr id="29" name="Picture 6" descr="http://icons.iconarchive.com/icons/oxygen-icons.org/oxygen/256/Devices-computer-laptop-icon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39055" y="2377180"/>
                  <a:ext cx="1749729" cy="174972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Can 29"/>
                <p:cNvSpPr/>
                <p:nvPr/>
              </p:nvSpPr>
              <p:spPr>
                <a:xfrm>
                  <a:off x="1815088" y="2757405"/>
                  <a:ext cx="574911" cy="573880"/>
                </a:xfrm>
                <a:prstGeom prst="can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>
                      <a:solidFill>
                        <a:schemeClr val="accent1">
                          <a:lumMod val="75000"/>
                        </a:schemeClr>
                      </a:solidFill>
                    </a:ln>
                  </a:endParaRPr>
                </a:p>
              </p:txBody>
            </p:sp>
          </p:grpSp>
          <p:cxnSp>
            <p:nvCxnSpPr>
              <p:cNvPr id="32" name="Straight Arrow Connector 31"/>
              <p:cNvCxnSpPr/>
              <p:nvPr/>
            </p:nvCxnSpPr>
            <p:spPr>
              <a:xfrm flipH="1">
                <a:off x="4283968" y="2350948"/>
                <a:ext cx="229851" cy="501988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5065731" y="2350948"/>
                <a:ext cx="82333" cy="501988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Group 34"/>
              <p:cNvGrpSpPr/>
              <p:nvPr/>
            </p:nvGrpSpPr>
            <p:grpSpPr>
              <a:xfrm>
                <a:off x="4256073" y="2132856"/>
                <a:ext cx="1069848" cy="220160"/>
                <a:chOff x="4256073" y="2132856"/>
                <a:chExt cx="1069848" cy="220160"/>
              </a:xfrm>
            </p:grpSpPr>
            <p:pic>
              <p:nvPicPr>
                <p:cNvPr id="37" name="Picture 5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58518" y="2134924"/>
                  <a:ext cx="510602" cy="2160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5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10430" y="2134924"/>
                  <a:ext cx="510602" cy="2160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0" name="Picture 6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56073" y="2134924"/>
                  <a:ext cx="515491" cy="2180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" name="Picture 6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10430" y="2132856"/>
                  <a:ext cx="515491" cy="2180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65" name="Group 64"/>
            <p:cNvGrpSpPr/>
            <p:nvPr/>
          </p:nvGrpSpPr>
          <p:grpSpPr>
            <a:xfrm>
              <a:off x="3671707" y="1414580"/>
              <a:ext cx="770897" cy="368387"/>
              <a:chOff x="3481158" y="1196752"/>
              <a:chExt cx="874792" cy="465855"/>
            </a:xfrm>
          </p:grpSpPr>
          <p:pic>
            <p:nvPicPr>
              <p:cNvPr id="66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1158" y="1196752"/>
                <a:ext cx="371475" cy="157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475" y="1201515"/>
                <a:ext cx="371475" cy="157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68" name="Straight Arrow Connector 67"/>
              <p:cNvCxnSpPr/>
              <p:nvPr/>
            </p:nvCxnSpPr>
            <p:spPr>
              <a:xfrm flipH="1">
                <a:off x="3512988" y="1364956"/>
                <a:ext cx="146519" cy="297651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>
                <a:off x="4181036" y="1364956"/>
                <a:ext cx="109015" cy="297651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1763688" y="381838"/>
              <a:ext cx="1241464" cy="308283"/>
              <a:chOff x="1835696" y="2060848"/>
              <a:chExt cx="1181696" cy="288032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1835696" y="206084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2281604" y="206084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2729360" y="206084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95014" y="1224025"/>
              <a:ext cx="679926" cy="501161"/>
              <a:chOff x="1087197" y="3418116"/>
              <a:chExt cx="679926" cy="501161"/>
            </a:xfrm>
          </p:grpSpPr>
          <p:pic>
            <p:nvPicPr>
              <p:cNvPr id="80" name="Picture 6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7197" y="3418116"/>
                <a:ext cx="321521" cy="136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" name="Picture 6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5602" y="3418116"/>
                <a:ext cx="321521" cy="1360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83" name="Straight Arrow Connector 82"/>
              <p:cNvCxnSpPr/>
              <p:nvPr/>
            </p:nvCxnSpPr>
            <p:spPr>
              <a:xfrm>
                <a:off x="1247957" y="3554145"/>
                <a:ext cx="0" cy="365132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>
                <a:off x="1617668" y="3554145"/>
                <a:ext cx="58209" cy="323946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3216159" y="116134"/>
              <a:ext cx="1237729" cy="1162092"/>
              <a:chOff x="1064947" y="2377180"/>
              <a:chExt cx="1923837" cy="1923837"/>
            </a:xfrm>
          </p:grpSpPr>
          <p:pic>
            <p:nvPicPr>
              <p:cNvPr id="91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4947" y="2377180"/>
                <a:ext cx="1923837" cy="19238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2" name="Can 91"/>
              <p:cNvSpPr/>
              <p:nvPr/>
            </p:nvSpPr>
            <p:spPr>
              <a:xfrm>
                <a:off x="1717356" y="2757406"/>
                <a:ext cx="574910" cy="573881"/>
              </a:xfrm>
              <a:prstGeom prst="can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4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866" y="130774"/>
              <a:ext cx="1052966" cy="967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" name="Can 95"/>
            <p:cNvSpPr/>
            <p:nvPr/>
          </p:nvSpPr>
          <p:spPr>
            <a:xfrm>
              <a:off x="668410" y="311622"/>
              <a:ext cx="369877" cy="346652"/>
            </a:xfrm>
            <a:prstGeom prst="can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57" name="Picture 4" descr="Image result for client computer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941" y="2630147"/>
            <a:ext cx="686194" cy="51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48" y="2260554"/>
            <a:ext cx="554682" cy="36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" descr="http://icons.iconarchive.com/icons/oxygen-icons.org/oxygen/256/Devices-computer-laptop-ico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849" y="2260681"/>
            <a:ext cx="676496" cy="54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43" y="2075757"/>
            <a:ext cx="554682" cy="36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" descr="http://icons.iconarchive.com/icons/oxygen-icons.org/oxygen/256/Devices-computer-laptop-ico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775" y="2630147"/>
            <a:ext cx="676496" cy="54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Image result for client computer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176" y="2881496"/>
            <a:ext cx="686194" cy="51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Image result for client computer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77" y="2782547"/>
            <a:ext cx="686194" cy="51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067" y="3188750"/>
            <a:ext cx="554682" cy="36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11" y="3803515"/>
            <a:ext cx="7524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381" y="3803515"/>
            <a:ext cx="7524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260" y="3787955"/>
            <a:ext cx="7524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273" y="3794720"/>
            <a:ext cx="7524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6" descr="http://icons.iconarchive.com/icons/oxygen-icons.org/oxygen/256/Devices-computer-laptop-ico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48" y="1718819"/>
            <a:ext cx="676496" cy="54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Image result for client computer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071" y="1747421"/>
            <a:ext cx="686194" cy="51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993" y="3003953"/>
            <a:ext cx="554682" cy="36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977" y="1849027"/>
            <a:ext cx="554682" cy="36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4" descr="Image result for client computer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64" y="1798678"/>
            <a:ext cx="686194" cy="51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/>
          <p:cNvSpPr txBox="1"/>
          <p:nvPr/>
        </p:nvSpPr>
        <p:spPr>
          <a:xfrm>
            <a:off x="1661370" y="620769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S1</a:t>
            </a:r>
            <a:endParaRPr lang="he-IL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3316014" y="6177415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S2</a:t>
            </a:r>
            <a:endParaRPr lang="he-IL" sz="2400" dirty="0"/>
          </a:p>
        </p:txBody>
      </p:sp>
      <p:sp>
        <p:nvSpPr>
          <p:cNvPr id="98" name="TextBox 97"/>
          <p:cNvSpPr txBox="1"/>
          <p:nvPr/>
        </p:nvSpPr>
        <p:spPr>
          <a:xfrm>
            <a:off x="5116053" y="6201122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S3</a:t>
            </a:r>
            <a:endParaRPr lang="he-IL" sz="2400" dirty="0"/>
          </a:p>
        </p:txBody>
      </p:sp>
      <p:sp>
        <p:nvSpPr>
          <p:cNvPr id="99" name="TextBox 98"/>
          <p:cNvSpPr txBox="1"/>
          <p:nvPr/>
        </p:nvSpPr>
        <p:spPr>
          <a:xfrm>
            <a:off x="6827083" y="6249723"/>
            <a:ext cx="4812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S4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17665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k-of-n Erasure Codes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965904" y="4306587"/>
            <a:ext cx="2417250" cy="1138637"/>
            <a:chOff x="2888914" y="2693333"/>
            <a:chExt cx="2417250" cy="1138637"/>
          </a:xfrm>
        </p:grpSpPr>
        <p:sp>
          <p:nvSpPr>
            <p:cNvPr id="11" name="Rounded Rectangle 10"/>
            <p:cNvSpPr/>
            <p:nvPr/>
          </p:nvSpPr>
          <p:spPr>
            <a:xfrm>
              <a:off x="3031503" y="2693333"/>
              <a:ext cx="2088232" cy="9361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88914" y="2754752"/>
              <a:ext cx="24172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decode</a:t>
              </a:r>
              <a:endParaRPr lang="en-US" sz="2800" dirty="0" smtClean="0"/>
            </a:p>
            <a:p>
              <a:endParaRPr lang="en-US" sz="2800" dirty="0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3287"/>
            <a:ext cx="792088" cy="87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2120405" y="2754841"/>
            <a:ext cx="867419" cy="315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292080" y="2749434"/>
            <a:ext cx="867419" cy="315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24497"/>
            <a:ext cx="8382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eft Brace 17"/>
          <p:cNvSpPr/>
          <p:nvPr/>
        </p:nvSpPr>
        <p:spPr>
          <a:xfrm rot="10800000">
            <a:off x="7445679" y="2295173"/>
            <a:ext cx="366681" cy="1224136"/>
          </a:xfrm>
          <a:prstGeom prst="leftBrace">
            <a:avLst>
              <a:gd name="adj1" fmla="val 52666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40352" y="2567806"/>
                <a:ext cx="5760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0" dirty="0" smtClean="0">
                          <a:latin typeface="Cambria Math"/>
                        </a:rPr>
                        <m:t>n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2567806"/>
                <a:ext cx="576064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eft Brace 19"/>
          <p:cNvSpPr/>
          <p:nvPr/>
        </p:nvSpPr>
        <p:spPr>
          <a:xfrm>
            <a:off x="6286123" y="2295173"/>
            <a:ext cx="366681" cy="432048"/>
          </a:xfrm>
          <a:prstGeom prst="leftBrace">
            <a:avLst>
              <a:gd name="adj1" fmla="val 15603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/>
          <p:cNvSpPr/>
          <p:nvPr/>
        </p:nvSpPr>
        <p:spPr>
          <a:xfrm>
            <a:off x="820943" y="2420888"/>
            <a:ext cx="366681" cy="1006082"/>
          </a:xfrm>
          <a:prstGeom prst="leftBrace">
            <a:avLst>
              <a:gd name="adj1" fmla="val 52666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3528" y="2628201"/>
                <a:ext cx="5760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/>
                        </a:rPr>
                        <m:t>D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628201"/>
                <a:ext cx="576064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54308"/>
            <a:ext cx="792088" cy="87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ight Arrow 35"/>
          <p:cNvSpPr/>
          <p:nvPr/>
        </p:nvSpPr>
        <p:spPr>
          <a:xfrm rot="10800000">
            <a:off x="2120405" y="4615862"/>
            <a:ext cx="867419" cy="315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0800000">
            <a:off x="5292080" y="4610455"/>
            <a:ext cx="867419" cy="315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Brace 38"/>
          <p:cNvSpPr/>
          <p:nvPr/>
        </p:nvSpPr>
        <p:spPr>
          <a:xfrm rot="10800000">
            <a:off x="7380313" y="4237373"/>
            <a:ext cx="366681" cy="919818"/>
          </a:xfrm>
          <a:prstGeom prst="leftBrace">
            <a:avLst>
              <a:gd name="adj1" fmla="val 52666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668344" y="4428827"/>
                <a:ext cx="5760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4428827"/>
                <a:ext cx="576064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2946838" y="2388277"/>
            <a:ext cx="2417250" cy="1184739"/>
            <a:chOff x="2888914" y="2647231"/>
            <a:chExt cx="2417250" cy="1184739"/>
          </a:xfrm>
        </p:grpSpPr>
        <p:sp>
          <p:nvSpPr>
            <p:cNvPr id="46" name="Rounded Rectangle 45"/>
            <p:cNvSpPr/>
            <p:nvPr/>
          </p:nvSpPr>
          <p:spPr>
            <a:xfrm>
              <a:off x="3031503" y="2647231"/>
              <a:ext cx="2088232" cy="9361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888914" y="2754752"/>
              <a:ext cx="241725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/>
                <a:t>encode</a:t>
              </a:r>
              <a:endParaRPr lang="en-US" sz="2800" dirty="0" smtClean="0"/>
            </a:p>
            <a:p>
              <a:endParaRPr lang="en-US" sz="2800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162" y="4207230"/>
            <a:ext cx="838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637719" y="2132856"/>
                <a:ext cx="590465" cy="577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/>
                            </a:rPr>
                            <m:t>k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719" y="2132856"/>
                <a:ext cx="590465" cy="57759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033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1755626"/>
          </a:xfrm>
        </p:spPr>
        <p:txBody>
          <a:bodyPr>
            <a:normAutofit/>
          </a:bodyPr>
          <a:lstStyle/>
          <a:p>
            <a:r>
              <a:rPr lang="en-US" dirty="0" smtClean="0"/>
              <a:t>Ok, so the standard algorithm can use loads of storage</a:t>
            </a:r>
            <a:endParaRPr lang="he-IL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But…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5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481631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0070C0"/>
                </a:solidFill>
              </a:rPr>
              <a:t>Inherent</a:t>
            </a:r>
            <a:endParaRPr lang="en-US" sz="8000" dirty="0">
              <a:solidFill>
                <a:srgbClr val="0070C0"/>
              </a:solidFill>
            </a:endParaRPr>
          </a:p>
        </p:txBody>
      </p:sp>
      <p:pic>
        <p:nvPicPr>
          <p:cNvPr id="55300" name="Picture 4" descr="http://generic.pixmac.com/4/3d-character-with-question-mark-icon-674730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8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523774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0070C0"/>
                </a:solidFill>
              </a:rPr>
              <a:t>Inherent</a:t>
            </a:r>
            <a:endParaRPr lang="en-US" sz="8000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SEBUUEhMVFBUUFBYUFBQVFxUUFhcVGBQWFhQVFhUYHCggGBwlHBUUITEhJSkrLi4uGh8zODMsNygtLi0BCgoKDg0OGxAQGywkHyUsLCwsLCwsLCwsLCwsLCwsLCwsLCwsLCwsLCwsLCwsLCwsLCwsLCwsLCwsLCwsLCwsLP/AABEIAOAA4QMBEQACEQEDEQH/xAAcAAABBQEBAQAAAAAAAAAAAAAAAgMFBgcEAQj/xABOEAABAwIBCAQJBwkHAwUAAAABAAIDBBEhBQYSEzFBUWEicYGRBxQyQlKSobHRIzNTYnKCwRUXJENUorKz0zRjc5PC4fAWg9IlRHSjw//EABoBAQACAwEAAAAAAAAAAAAAAAABAwIEBQb/xAA2EQACAQIEAgYKAQUBAQAAAAAAAQIDEQQSITFBURMiYZGx8AUUMlJxgaHB0eHxFSMzQnJiQ//aAAwDAQACEQMRAD8A3FACAEAIAQAgBACAEAIAQHiAalqmN8p7W/acB71koyeyMHUhHdrvOR2XaYbaiH/MZ8Vn0FX3X3FTxVFbzXeDcvUx2VEP+Yz4p0FX3X3D1uh767zpironeTIx3U5p9xWDhJbplkasJbSXeP3WJYeoAQAgBACAEAIAQAgBACAEAIAQAgBACAEAIAQCZJA0EuIAG0k2A6ypSvsQ2krsrFdnzTtdq4A+qk9GBpcO1+y3VdbMcJNq8tF2mjU9IU4u0es+zz4EHlLOqr899NRD0XO18/qNv7QFsww1PgnL6I0qmOqvio/V/fwRCS1xl8qbKFV9i1PGezErZjSy7KK+v4NKeIze1Jv5/wA+BzugaMfEWDnPUSPPaAQFYoSf+3db9lHSwW0fH9DZqNH/ANtk8fdLveVl0P8A6YWI7PoJdXn9moD1R29xToO195PT9n0E/lJnnUMB/wAKSSM+xyjo5LaT+n4Izwe8V9fydlJnDAzZ45TfYlEre0OF7dqrlSk98r+KLoVEvZcl8H9nYsmS86XusIqyCb6k7TA/qB2E9q1p4aD3i18NTbp42tHaaf8A0rPv2LFDnFo28YifDfzvLjP32rVlhW/Yaf0fcb0PSMf/AKxce3dd6JmCoa8XY4OHEG61pRcXZm/CcZq8XcdUGQIAQAgBACAEAIAQAgBACAEAIAQHhKAqOV892h5ho2eMyjyiDaGPiXybLD/hW3TwrazT0X1OfXx0Y9Wnq/oU+oqH1b7SvfXPGOphJipI/tSbX24jvW9CCguqsq5vfz5scqrXdR9Z3fLh583Ga3KEcTdCapaxv7LQgNb1PkG3tJVkYXd0r9r/AB/BTectPovP5Iiny3pHRoaJv23DWO7XHohXZfef2Jjh2zubkzKE/wA7PqwfNbu7G2HtUZ4LZF8cKuI/FmOD85NK7qIA9xWPTFqw8UdTcxYN4cetx/BY9MzPoEDsxoNwcPvO+KdMyegRzy5kNHkySt+8CPcslWZg8OiPqc1J2+RKHcntt+8FkqqKpYVENW5Plj+cidb0mdMd20dqzvFlToNbDmSs4aiD5iY23sJ0mnrY5YTpRlujGOaG2nnuLXkXPqIuGuYad+zWw+T96Ph1LWqYdtW37H+SyFRwd1p2x+627jRMnZY0mB12zR7pYsfXYMe7uXOqUbPTTsZ1aOMuutqua+64ExFKHNDmkOBxBBuD1Fa7VtGb6aauhaEggBACAEAIAQAgBACAEAIDkyplKKnidLM8MY3aTx3ADeeSyhCU3aJhUqRpxzSMwy/nLLW2adZDTv8Am4I/7RUDcT6DDxOHDSXTo4eNPXd8+C8+bHExOLlU02XLz5+JGV88NMwMqbADFtDAeiDuNRJtc7ruepbEU5O8e9/ZGnlcvPiQkuWKqtOqhaI4h+rj6EbR9d289dyrlTjHV7/X9F8aJN5HzNjZZ0x1juGxg7PO7e5RKo+BsRppFrgiYwANAAGwDAdyqZarIfEqixNxWtTKTcNamUXDXJYi4kypYXEulU2FxiTRO0KbGNiCytm9DNjazvSbg7/ftWak0VygmU3K2SZYLl41jPTGDh18PaFYrSKXStseZGy1NTP06eQj0m8R9ZuwhYTpqStJXKrOLutGadmrntHUG12wTna0n5GY/wClx47dnlWsudWwzWq1X1RuUMVldno/o/wy+UVaJLixa9ttNjvKbfYebTY2cMDY7wQNCUWjrQqKfx5HUsSwEAIAQAgBACAEAIAQEbl/LcVHA6aZ1mjAAeU525rRvJVlOnKpKyKqtaNKN2ZRlCumrajTmDdNo0o4HH5Clj262e+Dn2sdE9u5q6lOnGCsv2zhV68qju/48+eRCZUzlEWkylcXSO+dq3fOPO8R+g329S2IUs2/d+SuFO+rODIWQXVB1kpLYyb/AFn9XAc+5XtqO25sxgkXujjZE0NjaGtGwD/ntVT1LFodInUWJueiZRYXFCZLC4rXJYm4a5RYXAzKbC54ZksLiDMliLiDMpsLjbplNiLjUkl9uKmxBUsu5v2vJT4WxMY97Ph3cFZF30ZhKJX4pg449F3HYD18DzWMoWKJQsuw0DNTPRwLIatxBZhFUbXR381/psNhcH8ARpVsPfWO/Ln+zOjXcGrvTg+K/K7DWMmZREnRdYSAAkA3a5p8mRh85h9mwrlThlO3RrKou071gXAgBACAEAIAQAgOXKdfHTxPlldosY3ScfwHEk4ALKMXJ2RjOahHMzGcsZZlq6hszxZxBNLE7yYIt9TINmkbXHVfYGg9ajSUVlXzOBia7m8z+XnxKvlnLALdRATq73e8+XM/e954X2D8Vtwp3ZhTp8WLzdyNrLSSjoDyW+meJ+r71fJ5dEXouImVVjK4rXKLC56JksLihMlibihMosLnuuSwPdclgGuSwPDMlhcSZksLiHTKbEXEOmU2FxsypYi42ZVlYXK3nDkwG8rBb0wP4vj38VZHXRmLIyjkv0H/AHXH3E8Oe5VzhYomuKLnmnnK6FzYZn6IaTqJTjqnb2OG+M7HN7RYgEaVaipa+X+yKNZwen8fp8TY8k5QEzL20XNOjIy99F1gbX3gggg7wQVyJwcHY9DRrKrG6O1YFoIAQAgBACAEBkGfucQqZnN8qkpX6OjuqarHRZfexuN+QPELo4ellV+L8DkYuvmdlsih5Vyi4BzS68kp0pn+5g4AYYcgNy6UY20RoU453me3A5sj5P1j+l5LcXfg3tWz7KL73LeJbCwwAwA4BV2JuGuSwueiZRYXFCZTYm4oTKLC4oTJYXPdcosTc9EyWFw1yWFw1yWAkzKbECDMlhcQZVNiLiDMlhcQZVNiBBlU2BXa+lDH2HkuxaeHFqsWqMGjriGtYQfLYMebRgHdYwvysdxWvONjXkrO6LTmVnU6CRrZLksGg4bS+IEnR5uZcub95vnLSxFDpIvmXYbEdDNP/V+fobRDIHNDmkFrgCCMQQRcEFcZqx6NNNXQtCQQAgBACAqvhBy0+CBsMH9oqnamEb238uTkADt3XB3K/D080rvZGtiquSNluzFMqVTGkNiN4acFkR+kefnJjzc4YfVDRuXXpL/ZnDmszUF8yEjaXG5xJK3KcOJa2loiz0cYjYGjrPM71k9WB0yqLA81qWB6JUsSKEqiwFCVLAUJksD0TKLA91yWAa5LANclgJMqmwEmVLAQZUsBJkU2IEGRTYXPNYguMVbNNhG/aOtStCBjJE3TB85vHeNhaRvwuEqK6K5RvsSOWsnlg1sd+jouH+GTZpvxaQWHqad602VuNtODND8E+cetjdTPPSYNOL7BPTb91xw5OtuXMxtKzzridX0dWduilutvgaGtE6gIAQAgBAYnnjlvWy1FUDtJoKP7Nv0mYdh0Qf7zkunRp2Sj839ji16ueblw8+fmZ9Um5DBsaujCN2UQ0Tk+J3ZOi6V/Rx7d34rb2RCJEyLGxIgyJYAHnddALGlwKaDUUbgXIso0YPY7nYjaRKHRG7l3rG6Jsz3Vu5JdCzFap3LvS6FmGrdyS6Fmeat3JLoWYkxu/wCFLoWYksdw9oU3RFmMufY2KyIEGVTYgQZEB5rEAoPQHFN0JNIb8e3est0Qy7ZLnZJT6ThcR3LxxhcNGcdgs8c2BaNWLT0MmlKJAQySZNygCMTFIHC2x7DtA5OYfaqJJVIW5mFObhNS4o+hKWobIxr2G7XtDmni1wuD3FcVpp2Z6OLUldDqgkEAICAz5yoaagme3y3N1cdtum/ottzFyexW0IZppFGJnkpt/IxDOTozMp24tpIxFhsMp6c7vXLh90LrUtes+JxJ69VEVR0BN3OIx7Vu03ZFklwOumFm8yT8Fe9Ss9c9AIL0IO2AaI571U3dliHQ9QScVRUXPIKyKsYNj9C/A9f4LGe5MTpD1iZHusUC57rEsLhrEsLhrEsLnmmpB4XoCPqn9I9nuVkdiuW4wXrIi4/TxXxOzhxWMmZJHW2w2BYGQq90AxV0oc3DAj/mxTGTRDR2ZrVZil0XbD3EHA+xY1Y5kRHR2O7PCg0qSOUYupnmlkO8sHTp3H/tubjxWhHSTj819yJLZ/J/YvngiyvrqHVE3dA7R56Dukz/AFN+6ufi4ZZ35nVwNS8Mr4F5WqboIAQFFz/qgammjOLIBLXSjlE06rvdcdq3MLHqt89Dm46fWUfmYi+oJJe43c95c48bm5K6kI6GjH2vgTkcdmhXxM2T2RM3YqhhcXPDmmzmtLQMdh8knHHuKqq4iVN2sWU6MZq52V+ZjNU7VaWsAu27r3Ixta2/Z2quGMlmWbYzlhlbTco9M25ud3vXQkzTSOouVZmdmR6A1EwjGzypCNzBt7ScB2ncsKs1TjcyhDO7F0GbkH0MfqhaHrE+Zt9DHkQOcohhtDHHGHnpPIaAWjcORO3q61s0HOfWk9Cmqox0SJbNfJsclM1zo2OJL8S0E4OI2lUYirKM2ky2jBON2iUdkeIfqY/Ub8FT00uZZ0ceQn8lR/Qx+o34KellzZHRx5B+So/oY/Ub8E6WXNjo48g/JMX0MfqN+CdLLmx0ceQfkiL6GP1W/BOmlzHRx5GZVdZoyPGjse4beDiOC68Y3ijnylZs9ydQyVcujGN13E7GjiT+CidSNKN5CMHN2Rdsn5mwstpgyO3l2zsaMO+60J4yb20NyOGit9SZGRIhgIY/Ub8Fr9NLmW9FHkMT5uQOGMYHNvR9yyWImuJDoxfArOXsgOgaZGaT4x5WA0mjieI57vatyjXU3lejNapScNVsQkModsPYthpopTuDWbDvGxRcNXLVkU+MsngOPjFLpN/xoDh2kOHqrSxCySjLtt8mYrrKUey/zRw+B3KGqyg6EnCaNzbfXZ02+wSd61sZC8L8jawM+v8AFG3rmHXBACAyPwh1fyle/gynpGH7R1sg/cXUw8bQj839jiYqeatL5L7mXubcsbxPvNvwXRpoqjxZZhi0dSzMt0Seb+VPF6pjnH5J/wAnJfYATg/sNjfhpKjEU88NN0XUZ5ZGqGm5Lj5jo2Mxz+yN4vUabRaOa7sNgk88dt9LtPBdfB1s8Mr3Xgc/EUssrrZlVfJYXO5bhRY1fMzN/wAXpgXi0stnycW4dGP7oPeXLi4mv0k9NkdGhRyx7TtziygyjpnzPt0RZrdmm8+S0dfsAJ3KulF1JqKM5tQjdmNRVLpXPkkN3veXOPM22cBy4WXdUFFJI5blmdzWswIr0EZ+tJ/NcuNjHaq/l4HQwy/tr5kplyXUU0soaHGKJ8gBwB0Wk2J7FTTWaSjzLpaK5m35zZP2aP13fBdL1Be8aXrXYH5zZP2aP13fBPUF7w9a7A/Oa/8AZo/Xd8E9QXvD1rsPfznP/ZWeu7/xT1Be8T612FMqZ9N7n2tpOc63C5Jt7V0oxtFI0JO7bNe8HmSBHQsfbpTfKOPK5DB1aNj1krh42s5VWuC0OphqeWF+ZK5eyjHRwmWUEi4a1otdzyCQ0X5AnqBVNKEqksqLpyUFdlCqPCLOT0IYWjg7TefWDm+5b6wUOLZqvES4Iksh5/tkkZHUxtj03BokYToBxwAc04tB43PPDFVVcG4xcoMzhXu7SRfDSjYQtHMbOUxzOjJfilY+NuDcJI/sOxA7DpN7F3sNV6Wkmzk1oZKjQmHHHjijIR25s1uqyhDfYJgOyVugfa4dypxMc1JlMXkqoYcPE8uttgG1TfUe+38Llqy69L4otovJO3Jn0AuOd8EAIDDs/Zbwyk/rcoTEfZja1rf4iuzSVkv+V9TzspZpyf8A6l9NCk07bzMHV7rrehsZR2LDHvHb8VmzJDM7wQQSFANR8GuWxVUug43lpyI3cXMt8m/nhgebTxXFxlLo53WzOnhp5o2e6JnOfIYq6Z8WAd5Ubj5sg8k9R2HkSqaFZ05qRbVp542Mx8HubrqisLpWkR0rrvB3zg9CM/ZILj1N4rq4zEKFO0d5eBpYelmld8DX3NsQLbfiuLc6NjDPCRnL43VauM3ggJawjY9+x8nMYWHIX85d7A4fJDM92czFVMzsiEondHtK25bmqlobX4NmXybEfrS/znrgY1/338vA6mFX9tfPxO/PKL/06q/+NN/LKrwz/vR+K8S2r7D+B88as+ie4r0+hxbMNWfRPcU0FmGrPonuKaCzPNWfRPcVGgszxpJ3HuU3Dgb/AOD+ZsuTKZzd0erPJ0ZLD/D7V5rFpxrST5nYoa00Lzzza8dptW1wa9jxJGTfR0gHN0XWxsWucL7sDjayYav0U8z24k1aeeNkZDlbN+opSddC5oHn20ozz0xcd+K7NOvTqeyznSpzhuiLfEHAjirjC5e6fwnSNY1ppmvc1rWucZSC4gAF1tDC+211zX6PTftfQ2limlsVzOfOA10rZHQiItZq7BxdcBxcMSB6RW7hqCoxavc1K9TpJXtY5adx4lXNIrQ2+csna70Sx/qvv+CwkrwaKp7pkt4T2WrhIPPijffmGge9q0KXsW7WZ7yfbbwN6p5NJrXcWg94uuM1ZnoIu6THFBkCAwvP8Wp4Oc1S7ve0fgu3T4/CPgea/wBvnLxKlQN/SG9X/wCa3Y7FkNiUqjZ4G6+Pabe5Z8DIcliHAe9Ykj2b+WzQVTJh5BOhK0b4zbSNt5FgRzAVOJo9LBrjw+JbQqZJXN4gGm0OD7tcA5pGIIIuCOxedemh2NxuGmERdotA03F77C2k4gAuPOwHcjk3uEkik+F7OfxSAQROtPUDRBG1kV7PfyJvojrJ81b2BodLPM9kU1p5YmGl1rAbV6E5iV9WSFGw6PlHbz+KwluRubp4KyfyZCD6U2P/AHnrz2O/zv5eB08N/jRZpIGyabHgOY4Oa5pxBacCCOFlqKTTui9pNWZGy5o0QGFJCPuBXetVvefeV9BT91DZzTotC/isN/sBPWq3vPvHQU/dR6zM6jIv4tF6gT1qt7z7x0FP3UQmeGbtLFQ1D2U8bXsZdrw0Ag6TRge1X4bEVZVYpydiqtRgoNpGLRNJBsSP+Fd459izeDLPTxCR0M7v0eVwOkcdVJa2kR6DgADbZYHitLH4V1FmjuvqbeGqpdU3Zs7XMD2EODhdpBBBB3gjAhcF3WhvHrYSRidqgkhcqZqUsp+VgZc+ewat/XpNsT23V9PE1YezIqlQhLdFGzh8Gb4byUrzMzaYn/OAfUcMHHlYHrXRo+kVLSordpp1cI1rDUpjW3OiMPS3bNtxyXRvyNI7G0vo9yZuYykRlcWePsfiVL2K5onfCMdI0zuMFu6WQLSgva+P2RhF6p9i8WbhkR16aE8YY/4AuJP2meipewvgjtWJmCAxbwlw2gp+T5x+80rtUHe/y8Dzc9Jpf9eJSqAfpLOofy1vR2MobEpXts4Hd8CskZsI3XG0G3u3I9wjir2XHf7bIDUvA9l500EtO7HxYs0HX8yTTsz7pY7sIG5cb0hRUZqa4nUwk242fAvVVKOuwJwXPtc2rnzDnLlp9bVvqJPPI0G7mRgkMYOod5JO9epoUVSgoo5lSbk2cD8HA7j8LFXFK1RJ0Xkbtp3rCW4RuPgtdfJ0NvSm9kzwvPY//O/l4HTw3+NE7lnKXi0E85bpamOSTRJ0dLRaXW0rG17bbLWpwzzUebLZOyuZzN4aBon9EH+ef6S6X9L/APX0NX1p8hB8Mw0B+hj/ADzxP90n9L/9fQetPkOR+GcaI/RBs+nP9JP6W/e+g9b7Diy94VBVU0kHiwZrG6OnrS62IN9HVi+ziraPo905qV9uwwnic0WrGf09Q2xx4cea6eVmocE2xZvUQ0ZK5Dznq6Fo8Xmc1oNzE7pxm+PkHyeZFjzWrWwtOp7S+ZfTrNPRmh5H8M5sBU0wOGL4HWx/w3/+S58/RfuS7y9Yr3kXDJvhBoKpzWMnDHnAMlBjNzsaHHok8gStKpg61PVruL41oS4lomfho71rFpmHhEyUIalsrRYTg6VtmsbbH7wI7Wk712MBVcoOD4HNxdO0sy4kBA1brNZEDnEz5doG9g9riFkn1SqoS+fmylH9wT3yyFa8d5fH7I14vb4LxZuWSWaNPEOETB3MC4U/afxPS0/YXwR1rEzBAZd4U6X9Fa70aiUdWkSR7AF1cHK912I4GMjlkv8Ap/XUzOHCaF3Gw9pZ8F047FVN7k9Vt2rJFzOGKAXOHD8UkQhL2WwCAt3gbY0S1m7CH2Om+K5/pNaQ+f2N7BS0aNPe4BrreifcuSlqbzeh8tMaLDkAvWnHctWKKGKdjto4Ro79p3quW5mnc3PwYuAyZEB6U38564GNX99/LwOjhn/bXzO3Pch2Tau/7NN/Lcq8Mv70fivEtqO0WfOGrFrWXpsqORnZ6Yxa25TlQzu4aISyIcmz0BLEXHsnwsdKxj7hjpGB5BxDS4BxBOAIBKxm2otrexnF3krm003gtyeza2V5HpSkfwBq4T9IV+a7jo9BApnhPzXio3Qvpoy2N4cxw0nv+UBuCS8k4tJw2dErfwGJlVzKb1+xq4mkoWcSjCjv5p93vW87GtnkKFPom1u/FMvIxc3xN58GFS9+TYjIS4gyMa5xuSxryG91i3qC87jYKNZpHVw83Kmmzi8LDgaeAb9cSOrVuv72q/0cuvL4fcpxr6q+JTaF12jlgulJWNKLInKo0qyMcNG/UDpH2JHYpru0SSzthL6inhHlCngZ95wB97lrwejl2tlFndR7EvobwxtgANwsuCeoSsrCkJBAU3wg0WnSVA3tLJR1W0P9JW/gpddLndHH9JQ6rfJp/YxSpbaNrhtY/wB+I9rXLsxOfSl1rFhqMQDxAKlGyccW09SlhDcoRAs3gpk0Z6rm2P2Of8VpekVeMfmbeDdmzRXVGB6ly1HU3m9D5qYMAvUHIe56pIJChHR7T+CqluZo2Twdy2ydGPrS/wA164mMX95/LwOhh31CVzgiM1LNE0gOlikjaXEgXc0gXIBwxVNJ5JqT4MsnqrGVfm0q/pKf15P6a7H9Qp8maPq0uZ7+bOr+kp/Xk/pqP6hT5MerS5h+bOq+lp/Xk/pp/UKfJj1aXM9/NnVfS0/ryf00/qFPkx6tLsKrlnJrqeZ8Ly0uZYEtuWm7Q7AkA7+C26dRVIKS4lMo5JWNuzOzhFVRxyE9NoDJRvEjQAT24OHIrgYii6dRo6VOeaNyRypSR1MLopRdrsbjAtI2OadxCwpylTlmiZSSkrMz6r8H87XfJSRPbuLi5ju0WI9q6UcdBrrJmlLDS4M9o/Bw9zw6olY1u9sd3OPLScAG9eKSx6StBd5Cwrb6zNIpAyNjY4wGsY0Na0bABsXLleTuzeVkrIznP/K4nqhG03bAC0ncZHEF47A1o69JdTA0ssMz4mhip5pWXA4qBlm9eK2JvUpWxG0kGvrtEb3Bg63ERj2G6N5Y3NWv1rR5lhpIhU5dw8ls+HDRhF/9AWnN5MP8vEyorpMQl2+H8GzLinpAQAgIzLFMHgtOyRj4j1kaTSfVcPvK6jPLK/LU1MXTzwa5pr7owieiPysRGIvbrb0h7iO1eiR5qErNMdoZNKBvFvRPZs9lllxOhF3QmPyuxHsStxEoUIk680spsp55jI8MDmtAJ3kH/dVYmm5xVkWYeai3ctYzop/2iP1wFperz5G30q5mRli7SOe2e6KGNzvoR0T1/gFXPcyTNGzRr2spGNL2ghz8CQDi8nYuXiYN1GzdoztAl5Mpt3Pb6zfiqFTfItziPykPTb6zfipyEZw/KQ9NvrN+KdGM55+U2+m31m/FOj7Cc55+VW/SM9dvxU9G+QzmZZ0sMlZM9tiC4WIIIPQaNt+S62HaVNI0a2s2c+R8qy0Uumy1nYPYTg4DjwIvgefWEq0o1VZk05uBoWSs9aeW136tx2tk6Pc7Ye9c2eFlHhc241kybblRp2Paepw+Kp6N8jPOhmfL8LPKmYOWkCe4YrJUZPZGLqJcSu5ZzxLmllNcE4a1wsR9hvHmdnBbFPDJO8ymdbhEgKGkAxJudvb+K3XLga1iUfKGMc4+aCVXa7JbshGZDNBz6h2yKOSc9bQWxjtc791Y4j2VDm7GmpXqOXJX+fD6lm8E+TyZpJ3eay1z6Uhue4N/eWl6QnaKibfounepKfLQ1Bck7oIAQDNZGXMIG3At+0Ddt+0BTF2ZhUjmjZGR54UmrrBI3BsoDxyJxx6iu/hp5qavw0PK4iOSo7fEr8cOhK9mxrxps5cR2bPura3Vy2jO+gxezu9S9jZW4tzLrEkh8pRdLuVsdjB6Mj3QqbDMLDFNzG4sRrHMDuoI+iev8Aq5vUyiPPpiTuVbZYhPih5KLgPFDyS4uHih5JcXR54qeSm4uhJpTyU3F0ONjsFkmRc4soNxHUVZBmDZwmJZ2JzHbTG+Btf3quUCVNHaynWBlc6oYrIRc7Y3gbSoJGMpSF4bG3zj7Bx7fcsoxtqUVqlkTckeromRjA1Tw48qeHBp+8+7lrXz1exeL/RrvqUu16/JfvwNNzKydqKRlxZ0nyjvvW0R2NDQuPi6vSVX2aHf9H0eioK+71J5axuggBABQFHz8yVpxmwxF5Gd/wAo3vId948F08DU1s/PI4HpOjllnXnn+SjPg1sQc3y2XI7B029oF+x3FdZOzOZTlZkVlCPY4bHYrJaaHQTurnIBhgpuSMStJ24pcg53RJmIsethWLkTYcbCouDqp+iNl1i1cyTsPiX6vtUZCcwrWck6MZj3WDgU6MZjwyDgUyMZhJl5JkYzDbpvq+1MozDTpvq+1TYi5y1HSOyyzi7GL1GNWrFIix6I1NxYfiJGwlNCUOuldhiVFkTdnTTC5UMhuxJZHoDNKBe2sOiD6ETReSQ8LNv2kKqrPJC5qf5J2LNkWjFbWaQFocGsb6NNFYAfeNh948Fp1Z9BRvxfiy2hT9ZxCivZXgjVQFwz1B6gBACAEBx5UpNbGQLaQxaTs0rWseRBIPIlWUp5JXKMTRVam49xlL2aioIN2sed+1jwd/MEL0CeeF0eSacJWe6FZVyVdpIFgTiBsa/bYfVOBHIhRGpwOhSd0VTV2cQVbcsB0Si4sNGBSQLZApSA82nWSQHG06nKQOCnU5Qe+LqcoPfF0yg8NOlgINOosBt1OosSNOgWNgMvgUWAyYVFwGqUqQsKEayuBstu72LJMgkaeC+GwAXeeDUvxNetPgiwU8JbFojoyVLLu/uqQY48HSEX6gtRvpJ34Lx/RW30cO1+fr4fE0rNLJOohuW2e8Akei0eQzuJJ5krj4uv0k9Nkd70fhehp3ftPVk6tU6AIAQAgBACApef2QdNhmYNnzgG62yQdWAPKx3LpYHEWfRy+RxfSeEb/vQ34/kgM3q3WtMTheVgsW/SxjGw+u3Et7RvW3Wjlebyn+HxObh52dl/JGZxZItaRmLXYhw3j8DyWdOd9Gbzs1dEPEy4571sJGIvxdZpAUynWaRA82BZWA62BTYCxAlgKECWQDUJoDwwIBJgSwG3QKLAafAosBh8CxaAw6nWDQEGFYNEjcrbDnuRMCqSkNxYXcdg/FZJlNSeVEvRwN2kaccbgCBtqJ9rYW/VG1x4daqq1G3lj/BrxX+0i7Zp5EdJIZZukdLSkO50g8mNv1GYdoA3Fc/FV1CPRw8/yb3o/CurPpZ7Lx/Re1yz0AIAQAgBACAEB4QgMuz2zcfSyCpp7hgNxb9Wb7D9U7ju2cF2MLiVVWSe/iedx2C6GWeHs+B0ZNrxWROdG0GUC89PgNM75YuDuI39e2Wuhlr7PB8ux9hFKbqLq+1xXPtXbzK3V02idJmLb9RB3tcNx5Lows0YKohyFocMO5WWsWp3HhAsiRxsKZgLESxzCwsRKMwPdUozCwapTmJseGJMxFjwxKcwEOhU5gNOhU3RAy+BANGBYtEjUkNlW0BNNk9z3YDH2AKuTS3MJSsPHRs5rHWjadGacC5JP6mAec8/77FW5vbj53NZ66ss+bmQ3SPbdur0G6LWjEU8Zxtfzp37Sd17ncDqVq6px5vx/SL8NhpYieuy895odPA2NoawWa0WAHBcmTcndno4xUUkth1QZAgBACAEAIAQAgESxhzS1wBBBBBxBB2ghE2ndENJqzMqzuzTlopPGqMu0GnSIFy6Pr9JnPdv4rrYfFKqsk9/E4WKwTpPPT2+qCgypBlHBxFPWWtpfq5rbA4cfb17FYs+Hd46x5cUU3jW9rSXPg/j2kdW00lPJoysMbt29rvsu2Hq28gujRxEKq0ZX16byyOqmmDutZyTLoyTOxrFU2ZixGozEnuglwe6Ci4DQS4DQS4PNBTcCTGmYCDEssxA26JZKQEOpeOHvU5yHpuIlgZG3WSuEbNxO08mja4qmdS2i1ZU5nFPUOlDW6L4on+RC3+01PD7DOZw4aS13K782RU3zLNm7m69zmkhrTH0WhovFTDe2O/zkx3uN7HbfALUrV1Bafz+EbOHwsqzu9F5+vgX6jpWxMDGCwHaSTiSScSScSSubKTk7s71OnGnHLHYfWJmCAEAIAQAgBACAEAIDwhAZ5nj4OGykzUdo5Npi8ljjxYfMPLZ1LfoYxrqz7zmYjAKV3DuKrSZ2SwXpcpQmVgwIePlGjcRfyhw9hW06cX16bs/oc95o9SSuuT3Xwf5Ot+SGyt1lBLrW7TGbl7OseWO53WFfDFSjpU08CrLxhr49xxxZXfGbStI3X2i/wBoYFbWaLMoVUS1LlSN+whYuJcpI72SA71g0zK6HAAsbsk90VFwGglweaCm4PCxTci6GpHsG1w6lKUnsjB1IriNVFW1gu4tjb6TzY9jdpRtLfUrdbkRv5Vc9pdTsGiNtVUfJwtP1QfKPLE8lVOpw+i8+eZj1n58+eAxQ0jpn6xhMzgbGrqG2hYdwghPlO4XH3VVKVt9OxefPMx/518+fwXrN/NbRu95fd/lyPPy8vWf1TOQ6X2bWWlWxPCP6/fgdLD4Bt5qn7/XiW2GJrGhrQGtAsABYAcAFpNtu7OtGKirLYWoJBACAEAIAQAgBACAEAIAQAgIvLuQKesZozxh1vJdse37LhiOrYrKdWVN3iyqrRhUXWRmOWfBpVUz9bQyl4GIAOrlb1HAO9nUt+ni4S0lp4HNq4GUdY6+JDvzoma7V19NrHDAuIME4HNwHSHWCtiMbawf3Rozjd9da9uj7/yeN8Sm+aqDC4+ZO0s/+yO7e9oWaqzW6v8AD8Mw6O2z7/yvwdLMm1TReL5VvGF7Jx3NOl+6s1iI8dPiOv8AH4Db8rzRYSAtP12PZ/EArFOL2Y6SS3QtmdHEs9YKeqT0kuTHP+qR6TPWTqmPST5MR/1NpGzXaR4Ma5x9iZoIxcqj4D4mqXi4p5relJaBne+3vWDxEFsOjqPdnJLWFvl1UMX1KZpqJerTHRHrKt1ZS2XeSqaWrfnz2j1JQOeQ6Om2nCor3aVz9SEWaTy6Srk3/s/kvP4MlJbRXnz8S15NzMfK4SVBdM4bHTAsibyjpxY25HQHWtaeJjDSP0/P8m3SwVWrrLRefPAu1BklkVj5TgLBxt0RwY0CzB1Ac7rRnVlM6tHDU6Wy1O9VmwCAEAIAQAgBACAEAIAQAgBACAEAIAQHJlDJsU7dGaNkg4PaHW6r7OxZRnKPsswnTjPSSuU/KngtpJLmIvhPAHTb3Ox9q2oY2a9rU05+j4P2W0Vir8E9Qw3hmjdbm6J3dYj2q+ONpvdNGrPAVls0xj/pvLEWDX1Fh6MrXju0vwWfS0JcV3FDw+Ij/p3MakpMrDymyu66dr/boFZp0feRW41l/wDNhHR5UPmyDqpWt9ugp/s+8u8xtXe1NnZFm/lWTB0lSBwa5sQ7tJqxdTDriu4yVHFS2p2+f7O6l8GkjzpTHSO8ySuce5rTf1lg8ZSWybLo+j8RJ9Zpefh9y0ZKzHhhtiAR9GwN/edpO7iFrzxsnsjap+i4LWbbLDSZNiiN2MAds0jdzz1vddx71qyqSluzfp0KdP2UdawLQQAgBACAEAIAQAgBACAEAIAQAgBACAEAIAQAgBACAEAIAQAgBACAEAIAQAgBACAEAIAQA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SEBUUEhMVFBUUFBYUFBQVFxUUFhcVGBQWFhQVFhUYHCggGBwlHBUUITEhJSkrLi4uGh8zODMsNygtLi0BCgoKDg0OGxAQGywkHyUsLCwsLCwsLCwsLCwsLCwsLCwsLCwsLCwsLCwsLCwsLCwsLCwsLCwsLCwsLCwsLCwsLP/AABEIAOAA4QMBEQACEQEDEQH/xAAcAAABBQEBAQAAAAAAAAAAAAAAAgMFBgcEAQj/xABOEAABAwIBCAQJBwkHAwUAAAABAAIDBBEhBQYSEzFBUWEicYGRBxQyQlKSobHRIzNTYnKCwRUXJENUorKz0zRjc5PC4fAWg9IlRHSjw//EABoBAQACAwEAAAAAAAAAAAAAAAABAwIEBQb/xAA2EQACAQIEAgYKAQUBAQAAAAAAAQIDEQQSITFBURMiYZGx8AUUMlJxgaHB0eHxFSMzQnJiQ//aAAwDAQACEQMRAD8A3FACAEAIAQAgBACAEAIAQHiAalqmN8p7W/acB71koyeyMHUhHdrvOR2XaYbaiH/MZ8Vn0FX3X3FTxVFbzXeDcvUx2VEP+Yz4p0FX3X3D1uh767zpironeTIx3U5p9xWDhJbplkasJbSXeP3WJYeoAQAgBACAEAIAQAgBACAEAIAQAgBACAEAIAQCZJA0EuIAG0k2A6ypSvsQ2krsrFdnzTtdq4A+qk9GBpcO1+y3VdbMcJNq8tF2mjU9IU4u0es+zz4EHlLOqr899NRD0XO18/qNv7QFsww1PgnL6I0qmOqvio/V/fwRCS1xl8qbKFV9i1PGezErZjSy7KK+v4NKeIze1Jv5/wA+BzugaMfEWDnPUSPPaAQFYoSf+3db9lHSwW0fH9DZqNH/ANtk8fdLveVl0P8A6YWI7PoJdXn9moD1R29xToO195PT9n0E/lJnnUMB/wAKSSM+xyjo5LaT+n4Izwe8V9fydlJnDAzZ45TfYlEre0OF7dqrlSk98r+KLoVEvZcl8H9nYsmS86XusIqyCb6k7TA/qB2E9q1p4aD3i18NTbp42tHaaf8A0rPv2LFDnFo28YifDfzvLjP32rVlhW/Yaf0fcb0PSMf/AKxce3dd6JmCoa8XY4OHEG61pRcXZm/CcZq8XcdUGQIAQAgBACAEAIAQAgBACAEAIAQHhKAqOV892h5ho2eMyjyiDaGPiXybLD/hW3TwrazT0X1OfXx0Y9Wnq/oU+oqH1b7SvfXPGOphJipI/tSbX24jvW9CCguqsq5vfz5scqrXdR9Z3fLh583Ga3KEcTdCapaxv7LQgNb1PkG3tJVkYXd0r9r/AB/BTectPovP5Iiny3pHRoaJv23DWO7XHohXZfef2Jjh2zubkzKE/wA7PqwfNbu7G2HtUZ4LZF8cKuI/FmOD85NK7qIA9xWPTFqw8UdTcxYN4cetx/BY9MzPoEDsxoNwcPvO+KdMyegRzy5kNHkySt+8CPcslWZg8OiPqc1J2+RKHcntt+8FkqqKpYVENW5Plj+cidb0mdMd20dqzvFlToNbDmSs4aiD5iY23sJ0mnrY5YTpRlujGOaG2nnuLXkXPqIuGuYad+zWw+T96Ph1LWqYdtW37H+SyFRwd1p2x+627jRMnZY0mB12zR7pYsfXYMe7uXOqUbPTTsZ1aOMuutqua+64ExFKHNDmkOBxBBuD1Fa7VtGb6aauhaEggBACAEAIAQAgBACAEAIDkyplKKnidLM8MY3aTx3ADeeSyhCU3aJhUqRpxzSMwy/nLLW2adZDTv8Am4I/7RUDcT6DDxOHDSXTo4eNPXd8+C8+bHExOLlU02XLz5+JGV88NMwMqbADFtDAeiDuNRJtc7ruepbEU5O8e9/ZGnlcvPiQkuWKqtOqhaI4h+rj6EbR9d289dyrlTjHV7/X9F8aJN5HzNjZZ0x1juGxg7PO7e5RKo+BsRppFrgiYwANAAGwDAdyqZarIfEqixNxWtTKTcNamUXDXJYi4kypYXEulU2FxiTRO0KbGNiCytm9DNjazvSbg7/ftWak0VygmU3K2SZYLl41jPTGDh18PaFYrSKXStseZGy1NTP06eQj0m8R9ZuwhYTpqStJXKrOLutGadmrntHUG12wTna0n5GY/wClx47dnlWsudWwzWq1X1RuUMVldno/o/wy+UVaJLixa9ttNjvKbfYebTY2cMDY7wQNCUWjrQqKfx5HUsSwEAIAQAgBACAEAIAQEbl/LcVHA6aZ1mjAAeU525rRvJVlOnKpKyKqtaNKN2ZRlCumrajTmDdNo0o4HH5Clj262e+Dn2sdE9u5q6lOnGCsv2zhV68qju/48+eRCZUzlEWkylcXSO+dq3fOPO8R+g329S2IUs2/d+SuFO+rODIWQXVB1kpLYyb/AFn9XAc+5XtqO25sxgkXujjZE0NjaGtGwD/ntVT1LFodInUWJueiZRYXFCZLC4rXJYm4a5RYXAzKbC54ZksLiDMliLiDMpsLjbplNiLjUkl9uKmxBUsu5v2vJT4WxMY97Ph3cFZF30ZhKJX4pg449F3HYD18DzWMoWKJQsuw0DNTPRwLIatxBZhFUbXR381/psNhcH8ARpVsPfWO/Ln+zOjXcGrvTg+K/K7DWMmZREnRdYSAAkA3a5p8mRh85h9mwrlThlO3RrKou071gXAgBACAEAIAQAgOXKdfHTxPlldosY3ScfwHEk4ALKMXJ2RjOahHMzGcsZZlq6hszxZxBNLE7yYIt9TINmkbXHVfYGg9ajSUVlXzOBia7m8z+XnxKvlnLALdRATq73e8+XM/e954X2D8Vtwp3ZhTp8WLzdyNrLSSjoDyW+meJ+r71fJ5dEXouImVVjK4rXKLC56JksLihMlibihMosLnuuSwPdclgGuSwPDMlhcSZksLiHTKbEXEOmU2FxsypYi42ZVlYXK3nDkwG8rBb0wP4vj38VZHXRmLIyjkv0H/AHXH3E8Oe5VzhYomuKLnmnnK6FzYZn6IaTqJTjqnb2OG+M7HN7RYgEaVaipa+X+yKNZwen8fp8TY8k5QEzL20XNOjIy99F1gbX3gggg7wQVyJwcHY9DRrKrG6O1YFoIAQAgBACAEBkGfucQqZnN8qkpX6OjuqarHRZfexuN+QPELo4ellV+L8DkYuvmdlsih5Vyi4BzS68kp0pn+5g4AYYcgNy6UY20RoU453me3A5sj5P1j+l5LcXfg3tWz7KL73LeJbCwwAwA4BV2JuGuSwueiZRYXFCZTYm4oTKLC4oTJYXPdcosTc9EyWFw1yWFw1yWAkzKbECDMlhcQZVNiLiDMlhcQZVNiBBlU2BXa+lDH2HkuxaeHFqsWqMGjriGtYQfLYMebRgHdYwvysdxWvONjXkrO6LTmVnU6CRrZLksGg4bS+IEnR5uZcub95vnLSxFDpIvmXYbEdDNP/V+fobRDIHNDmkFrgCCMQQRcEFcZqx6NNNXQtCQQAgBACAqvhBy0+CBsMH9oqnamEb238uTkADt3XB3K/D080rvZGtiquSNluzFMqVTGkNiN4acFkR+kefnJjzc4YfVDRuXXpL/ZnDmszUF8yEjaXG5xJK3KcOJa2loiz0cYjYGjrPM71k9WB0yqLA81qWB6JUsSKEqiwFCVLAUJksD0TKLA91yWAa5LANclgJMqmwEmVLAQZUsBJkU2IEGRTYXPNYguMVbNNhG/aOtStCBjJE3TB85vHeNhaRvwuEqK6K5RvsSOWsnlg1sd+jouH+GTZpvxaQWHqad602VuNtODND8E+cetjdTPPSYNOL7BPTb91xw5OtuXMxtKzzridX0dWduilutvgaGtE6gIAQAgBAYnnjlvWy1FUDtJoKP7Nv0mYdh0Qf7zkunRp2Sj839ji16ueblw8+fmZ9Um5DBsaujCN2UQ0Tk+J3ZOi6V/Rx7d34rb2RCJEyLGxIgyJYAHnddALGlwKaDUUbgXIso0YPY7nYjaRKHRG7l3rG6Jsz3Vu5JdCzFap3LvS6FmGrdyS6Fmeat3JLoWYkxu/wCFLoWYksdw9oU3RFmMufY2KyIEGVTYgQZEB5rEAoPQHFN0JNIb8e3est0Qy7ZLnZJT6ThcR3LxxhcNGcdgs8c2BaNWLT0MmlKJAQySZNygCMTFIHC2x7DtA5OYfaqJJVIW5mFObhNS4o+hKWobIxr2G7XtDmni1wuD3FcVpp2Z6OLUldDqgkEAICAz5yoaagme3y3N1cdtum/ottzFyexW0IZppFGJnkpt/IxDOTozMp24tpIxFhsMp6c7vXLh90LrUtes+JxJ69VEVR0BN3OIx7Vu03ZFklwOumFm8yT8Fe9Ss9c9AIL0IO2AaI571U3dliHQ9QScVRUXPIKyKsYNj9C/A9f4LGe5MTpD1iZHusUC57rEsLhrEsLhrEsLnmmpB4XoCPqn9I9nuVkdiuW4wXrIi4/TxXxOzhxWMmZJHW2w2BYGQq90AxV0oc3DAj/mxTGTRDR2ZrVZil0XbD3EHA+xY1Y5kRHR2O7PCg0qSOUYupnmlkO8sHTp3H/tubjxWhHSTj819yJLZ/J/YvngiyvrqHVE3dA7R56Dukz/AFN+6ufi4ZZ35nVwNS8Mr4F5WqboIAQFFz/qgammjOLIBLXSjlE06rvdcdq3MLHqt89Dm46fWUfmYi+oJJe43c95c48bm5K6kI6GjH2vgTkcdmhXxM2T2RM3YqhhcXPDmmzmtLQMdh8knHHuKqq4iVN2sWU6MZq52V+ZjNU7VaWsAu27r3Ixta2/Z2quGMlmWbYzlhlbTco9M25ud3vXQkzTSOouVZmdmR6A1EwjGzypCNzBt7ScB2ncsKs1TjcyhDO7F0GbkH0MfqhaHrE+Zt9DHkQOcohhtDHHGHnpPIaAWjcORO3q61s0HOfWk9Cmqox0SJbNfJsclM1zo2OJL8S0E4OI2lUYirKM2ky2jBON2iUdkeIfqY/Ub8FT00uZZ0ceQn8lR/Qx+o34KellzZHRx5B+So/oY/Ub8E6WXNjo48g/JMX0MfqN+CdLLmx0ceQfkiL6GP1W/BOmlzHRx5GZVdZoyPGjse4beDiOC68Y3ijnylZs9ydQyVcujGN13E7GjiT+CidSNKN5CMHN2Rdsn5mwstpgyO3l2zsaMO+60J4yb20NyOGit9SZGRIhgIY/Ub8Fr9NLmW9FHkMT5uQOGMYHNvR9yyWImuJDoxfArOXsgOgaZGaT4x5WA0mjieI57vatyjXU3lejNapScNVsQkModsPYthpopTuDWbDvGxRcNXLVkU+MsngOPjFLpN/xoDh2kOHqrSxCySjLtt8mYrrKUey/zRw+B3KGqyg6EnCaNzbfXZ02+wSd61sZC8L8jawM+v8AFG3rmHXBACAyPwh1fyle/gynpGH7R1sg/cXUw8bQj839jiYqeatL5L7mXubcsbxPvNvwXRpoqjxZZhi0dSzMt0Seb+VPF6pjnH5J/wAnJfYATg/sNjfhpKjEU88NN0XUZ5ZGqGm5Lj5jo2Mxz+yN4vUabRaOa7sNgk88dt9LtPBdfB1s8Mr3Xgc/EUssrrZlVfJYXO5bhRY1fMzN/wAXpgXi0stnycW4dGP7oPeXLi4mv0k9NkdGhRyx7TtziygyjpnzPt0RZrdmm8+S0dfsAJ3KulF1JqKM5tQjdmNRVLpXPkkN3veXOPM22cBy4WXdUFFJI5blmdzWswIr0EZ+tJ/NcuNjHaq/l4HQwy/tr5kplyXUU0soaHGKJ8gBwB0Wk2J7FTTWaSjzLpaK5m35zZP2aP13fBdL1Be8aXrXYH5zZP2aP13fBPUF7w9a7A/Oa/8AZo/Xd8E9QXvD1rsPfznP/ZWeu7/xT1Be8T612FMqZ9N7n2tpOc63C5Jt7V0oxtFI0JO7bNe8HmSBHQsfbpTfKOPK5DB1aNj1krh42s5VWuC0OphqeWF+ZK5eyjHRwmWUEi4a1otdzyCQ0X5AnqBVNKEqksqLpyUFdlCqPCLOT0IYWjg7TefWDm+5b6wUOLZqvES4Iksh5/tkkZHUxtj03BokYToBxwAc04tB43PPDFVVcG4xcoMzhXu7SRfDSjYQtHMbOUxzOjJfilY+NuDcJI/sOxA7DpN7F3sNV6Wkmzk1oZKjQmHHHjijIR25s1uqyhDfYJgOyVugfa4dypxMc1JlMXkqoYcPE8uttgG1TfUe+38Llqy69L4otovJO3Jn0AuOd8EAIDDs/Zbwyk/rcoTEfZja1rf4iuzSVkv+V9TzspZpyf8A6l9NCk07bzMHV7rrehsZR2LDHvHb8VmzJDM7wQQSFANR8GuWxVUug43lpyI3cXMt8m/nhgebTxXFxlLo53WzOnhp5o2e6JnOfIYq6Z8WAd5Ubj5sg8k9R2HkSqaFZ05qRbVp542Mx8HubrqisLpWkR0rrvB3zg9CM/ZILj1N4rq4zEKFO0d5eBpYelmld8DX3NsQLbfiuLc6NjDPCRnL43VauM3ggJawjY9+x8nMYWHIX85d7A4fJDM92czFVMzsiEondHtK25bmqlobX4NmXybEfrS/znrgY1/338vA6mFX9tfPxO/PKL/06q/+NN/LKrwz/vR+K8S2r7D+B88as+ie4r0+hxbMNWfRPcU0FmGrPonuKaCzPNWfRPcVGgszxpJ3HuU3Dgb/AOD+ZsuTKZzd0erPJ0ZLD/D7V5rFpxrST5nYoa00Lzzza8dptW1wa9jxJGTfR0gHN0XWxsWucL7sDjayYav0U8z24k1aeeNkZDlbN+opSddC5oHn20ozz0xcd+K7NOvTqeyznSpzhuiLfEHAjirjC5e6fwnSNY1ppmvc1rWucZSC4gAF1tDC+211zX6PTftfQ2limlsVzOfOA10rZHQiItZq7BxdcBxcMSB6RW7hqCoxavc1K9TpJXtY5adx4lXNIrQ2+csna70Sx/qvv+CwkrwaKp7pkt4T2WrhIPPijffmGge9q0KXsW7WZ7yfbbwN6p5NJrXcWg94uuM1ZnoIu6THFBkCAwvP8Wp4Oc1S7ve0fgu3T4/CPgea/wBvnLxKlQN/SG9X/wCa3Y7FkNiUqjZ4G6+Pabe5Z8DIcliHAe9Ykj2b+WzQVTJh5BOhK0b4zbSNt5FgRzAVOJo9LBrjw+JbQqZJXN4gGm0OD7tcA5pGIIIuCOxedemh2NxuGmERdotA03F77C2k4gAuPOwHcjk3uEkik+F7OfxSAQROtPUDRBG1kV7PfyJvojrJ81b2BodLPM9kU1p5YmGl1rAbV6E5iV9WSFGw6PlHbz+KwluRubp4KyfyZCD6U2P/AHnrz2O/zv5eB08N/jRZpIGyabHgOY4Oa5pxBacCCOFlqKTTui9pNWZGy5o0QGFJCPuBXetVvefeV9BT91DZzTotC/isN/sBPWq3vPvHQU/dR6zM6jIv4tF6gT1qt7z7x0FP3UQmeGbtLFQ1D2U8bXsZdrw0Ag6TRge1X4bEVZVYpydiqtRgoNpGLRNJBsSP+Fd459izeDLPTxCR0M7v0eVwOkcdVJa2kR6DgADbZYHitLH4V1FmjuvqbeGqpdU3Zs7XMD2EODhdpBBBB3gjAhcF3WhvHrYSRidqgkhcqZqUsp+VgZc+ewat/XpNsT23V9PE1YezIqlQhLdFGzh8Gb4byUrzMzaYn/OAfUcMHHlYHrXRo+kVLSordpp1cI1rDUpjW3OiMPS3bNtxyXRvyNI7G0vo9yZuYykRlcWePsfiVL2K5onfCMdI0zuMFu6WQLSgva+P2RhF6p9i8WbhkR16aE8YY/4AuJP2meipewvgjtWJmCAxbwlw2gp+T5x+80rtUHe/y8Dzc9Jpf9eJSqAfpLOofy1vR2MobEpXts4Hd8CskZsI3XG0G3u3I9wjir2XHf7bIDUvA9l500EtO7HxYs0HX8yTTsz7pY7sIG5cb0hRUZqa4nUwk242fAvVVKOuwJwXPtc2rnzDnLlp9bVvqJPPI0G7mRgkMYOod5JO9epoUVSgoo5lSbk2cD8HA7j8LFXFK1RJ0Xkbtp3rCW4RuPgtdfJ0NvSm9kzwvPY//O/l4HTw3+NE7lnKXi0E85bpamOSTRJ0dLRaXW0rG17bbLWpwzzUebLZOyuZzN4aBon9EH+ef6S6X9L/APX0NX1p8hB8Mw0B+hj/ADzxP90n9L/9fQetPkOR+GcaI/RBs+nP9JP6W/e+g9b7Diy94VBVU0kHiwZrG6OnrS62IN9HVi+ziraPo905qV9uwwnic0WrGf09Q2xx4cea6eVmocE2xZvUQ0ZK5Dznq6Fo8Xmc1oNzE7pxm+PkHyeZFjzWrWwtOp7S+ZfTrNPRmh5H8M5sBU0wOGL4HWx/w3/+S58/RfuS7y9Yr3kXDJvhBoKpzWMnDHnAMlBjNzsaHHok8gStKpg61PVruL41oS4lomfho71rFpmHhEyUIalsrRYTg6VtmsbbH7wI7Wk712MBVcoOD4HNxdO0sy4kBA1brNZEDnEz5doG9g9riFkn1SqoS+fmylH9wT3yyFa8d5fH7I14vb4LxZuWSWaNPEOETB3MC4U/afxPS0/YXwR1rEzBAZd4U6X9Fa70aiUdWkSR7AF1cHK912I4GMjlkv8Ap/XUzOHCaF3Gw9pZ8F047FVN7k9Vt2rJFzOGKAXOHD8UkQhL2WwCAt3gbY0S1m7CH2Om+K5/pNaQ+f2N7BS0aNPe4BrreifcuSlqbzeh8tMaLDkAvWnHctWKKGKdjto4Ro79p3quW5mnc3PwYuAyZEB6U38564GNX99/LwOjhn/bXzO3Pch2Tau/7NN/Lcq8Mv70fivEtqO0WfOGrFrWXpsqORnZ6Yxa25TlQzu4aISyIcmz0BLEXHsnwsdKxj7hjpGB5BxDS4BxBOAIBKxm2otrexnF3krm003gtyeza2V5HpSkfwBq4T9IV+a7jo9BApnhPzXio3Qvpoy2N4cxw0nv+UBuCS8k4tJw2dErfwGJlVzKb1+xq4mkoWcSjCjv5p93vW87GtnkKFPom1u/FMvIxc3xN58GFS9+TYjIS4gyMa5xuSxryG91i3qC87jYKNZpHVw83Kmmzi8LDgaeAb9cSOrVuv72q/0cuvL4fcpxr6q+JTaF12jlgulJWNKLInKo0qyMcNG/UDpH2JHYpru0SSzthL6inhHlCngZ95wB97lrwejl2tlFndR7EvobwxtgANwsuCeoSsrCkJBAU3wg0WnSVA3tLJR1W0P9JW/gpddLndHH9JQ6rfJp/YxSpbaNrhtY/wB+I9rXLsxOfSl1rFhqMQDxAKlGyccW09SlhDcoRAs3gpk0Z6rm2P2Of8VpekVeMfmbeDdmzRXVGB6ly1HU3m9D5qYMAvUHIe56pIJChHR7T+CqluZo2Twdy2ydGPrS/wA164mMX95/LwOhh31CVzgiM1LNE0gOlikjaXEgXc0gXIBwxVNJ5JqT4MsnqrGVfm0q/pKf15P6a7H9Qp8maPq0uZ7+bOr+kp/Xk/pqP6hT5MerS5h+bOq+lp/Xk/pp/UKfJj1aXM9/NnVfS0/ryf00/qFPkx6tLsKrlnJrqeZ8Ly0uZYEtuWm7Q7AkA7+C26dRVIKS4lMo5JWNuzOzhFVRxyE9NoDJRvEjQAT24OHIrgYii6dRo6VOeaNyRypSR1MLopRdrsbjAtI2OadxCwpylTlmiZSSkrMz6r8H87XfJSRPbuLi5ju0WI9q6UcdBrrJmlLDS4M9o/Bw9zw6olY1u9sd3OPLScAG9eKSx6StBd5Cwrb6zNIpAyNjY4wGsY0Na0bABsXLleTuzeVkrIznP/K4nqhG03bAC0ncZHEF47A1o69JdTA0ssMz4mhip5pWXA4qBlm9eK2JvUpWxG0kGvrtEb3Bg63ERj2G6N5Y3NWv1rR5lhpIhU5dw8ls+HDRhF/9AWnN5MP8vEyorpMQl2+H8GzLinpAQAgIzLFMHgtOyRj4j1kaTSfVcPvK6jPLK/LU1MXTzwa5pr7owieiPysRGIvbrb0h7iO1eiR5qErNMdoZNKBvFvRPZs9lllxOhF3QmPyuxHsStxEoUIk680spsp55jI8MDmtAJ3kH/dVYmm5xVkWYeai3ctYzop/2iP1wFperz5G30q5mRli7SOe2e6KGNzvoR0T1/gFXPcyTNGzRr2spGNL2ghz8CQDi8nYuXiYN1GzdoztAl5Mpt3Pb6zfiqFTfItziPykPTb6zfipyEZw/KQ9NvrN+KdGM55+U2+m31m/FOj7Cc55+VW/SM9dvxU9G+QzmZZ0sMlZM9tiC4WIIIPQaNt+S62HaVNI0a2s2c+R8qy0Uumy1nYPYTg4DjwIvgefWEq0o1VZk05uBoWSs9aeW136tx2tk6Pc7Ye9c2eFlHhc241kybblRp2Paepw+Kp6N8jPOhmfL8LPKmYOWkCe4YrJUZPZGLqJcSu5ZzxLmllNcE4a1wsR9hvHmdnBbFPDJO8ymdbhEgKGkAxJudvb+K3XLga1iUfKGMc4+aCVXa7JbshGZDNBz6h2yKOSc9bQWxjtc791Y4j2VDm7GmpXqOXJX+fD6lm8E+TyZpJ3eay1z6Uhue4N/eWl6QnaKibfounepKfLQ1Bck7oIAQDNZGXMIG3At+0Ddt+0BTF2ZhUjmjZGR54UmrrBI3BsoDxyJxx6iu/hp5qavw0PK4iOSo7fEr8cOhK9mxrxps5cR2bPura3Vy2jO+gxezu9S9jZW4tzLrEkh8pRdLuVsdjB6Mj3QqbDMLDFNzG4sRrHMDuoI+iev8Aq5vUyiPPpiTuVbZYhPih5KLgPFDyS4uHih5JcXR54qeSm4uhJpTyU3F0ONjsFkmRc4soNxHUVZBmDZwmJZ2JzHbTG+Btf3quUCVNHaynWBlc6oYrIRc7Y3gbSoJGMpSF4bG3zj7Bx7fcsoxtqUVqlkTckeromRjA1Tw48qeHBp+8+7lrXz1exeL/RrvqUu16/JfvwNNzKydqKRlxZ0nyjvvW0R2NDQuPi6vSVX2aHf9H0eioK+71J5axuggBABQFHz8yVpxmwxF5Gd/wAo3vId948F08DU1s/PI4HpOjllnXnn+SjPg1sQc3y2XI7B029oF+x3FdZOzOZTlZkVlCPY4bHYrJaaHQTurnIBhgpuSMStJ24pcg53RJmIsethWLkTYcbCouDqp+iNl1i1cyTsPiX6vtUZCcwrWck6MZj3WDgU6MZjwyDgUyMZhJl5JkYzDbpvq+1MozDTpvq+1TYi5y1HSOyyzi7GL1GNWrFIix6I1NxYfiJGwlNCUOuldhiVFkTdnTTC5UMhuxJZHoDNKBe2sOiD6ETReSQ8LNv2kKqrPJC5qf5J2LNkWjFbWaQFocGsb6NNFYAfeNh948Fp1Z9BRvxfiy2hT9ZxCivZXgjVQFwz1B6gBACAEBx5UpNbGQLaQxaTs0rWseRBIPIlWUp5JXKMTRVam49xlL2aioIN2sed+1jwd/MEL0CeeF0eSacJWe6FZVyVdpIFgTiBsa/bYfVOBHIhRGpwOhSd0VTV2cQVbcsB0Si4sNGBSQLZApSA82nWSQHG06nKQOCnU5Qe+LqcoPfF0yg8NOlgINOosBt1OosSNOgWNgMvgUWAyYVFwGqUqQsKEayuBstu72LJMgkaeC+GwAXeeDUvxNetPgiwU8JbFojoyVLLu/uqQY48HSEX6gtRvpJ34Lx/RW30cO1+fr4fE0rNLJOohuW2e8Akei0eQzuJJ5krj4uv0k9Nkd70fhehp3ftPVk6tU6AIAQAgBACApef2QdNhmYNnzgG62yQdWAPKx3LpYHEWfRy+RxfSeEb/vQ34/kgM3q3WtMTheVgsW/SxjGw+u3Et7RvW3Wjlebyn+HxObh52dl/JGZxZItaRmLXYhw3j8DyWdOd9Gbzs1dEPEy4571sJGIvxdZpAUynWaRA82BZWA62BTYCxAlgKECWQDUJoDwwIBJgSwG3QKLAafAosBh8CxaAw6nWDQEGFYNEjcrbDnuRMCqSkNxYXcdg/FZJlNSeVEvRwN2kaccbgCBtqJ9rYW/VG1x4daqq1G3lj/BrxX+0i7Zp5EdJIZZukdLSkO50g8mNv1GYdoA3Fc/FV1CPRw8/yb3o/CurPpZ7Lx/Re1yz0AIAQAgBACAEB4QgMuz2zcfSyCpp7hgNxb9Wb7D9U7ju2cF2MLiVVWSe/iedx2C6GWeHs+B0ZNrxWROdG0GUC89PgNM75YuDuI39e2Wuhlr7PB8ux9hFKbqLq+1xXPtXbzK3V02idJmLb9RB3tcNx5Lows0YKohyFocMO5WWsWp3HhAsiRxsKZgLESxzCwsRKMwPdUozCwapTmJseGJMxFjwxKcwEOhU5gNOhU3RAy+BANGBYtEjUkNlW0BNNk9z3YDH2AKuTS3MJSsPHRs5rHWjadGacC5JP6mAec8/77FW5vbj53NZ66ss+bmQ3SPbdur0G6LWjEU8Zxtfzp37Sd17ncDqVq6px5vx/SL8NhpYieuy895odPA2NoawWa0WAHBcmTcndno4xUUkth1QZAgBACAEAIAQAgESxhzS1wBBBBBxBB2ghE2ndENJqzMqzuzTlopPGqMu0GnSIFy6Pr9JnPdv4rrYfFKqsk9/E4WKwTpPPT2+qCgypBlHBxFPWWtpfq5rbA4cfb17FYs+Hd46x5cUU3jW9rSXPg/j2kdW00lPJoysMbt29rvsu2Hq28gujRxEKq0ZX16byyOqmmDutZyTLoyTOxrFU2ZixGozEnuglwe6Ci4DQS4DQS4PNBTcCTGmYCDEssxA26JZKQEOpeOHvU5yHpuIlgZG3WSuEbNxO08mja4qmdS2i1ZU5nFPUOlDW6L4on+RC3+01PD7DOZw4aS13K782RU3zLNm7m69zmkhrTH0WhovFTDe2O/zkx3uN7HbfALUrV1Bafz+EbOHwsqzu9F5+vgX6jpWxMDGCwHaSTiSScSScSSubKTk7s71OnGnHLHYfWJmCAEAIAQAgBACAEAIDwhAZ5nj4OGykzUdo5Npi8ljjxYfMPLZ1LfoYxrqz7zmYjAKV3DuKrSZ2SwXpcpQmVgwIePlGjcRfyhw9hW06cX16bs/oc95o9SSuuT3Xwf5Ot+SGyt1lBLrW7TGbl7OseWO53WFfDFSjpU08CrLxhr49xxxZXfGbStI3X2i/wBoYFbWaLMoVUS1LlSN+whYuJcpI72SA71g0zK6HAAsbsk90VFwGglweaCm4PCxTci6GpHsG1w6lKUnsjB1IriNVFW1gu4tjb6TzY9jdpRtLfUrdbkRv5Vc9pdTsGiNtVUfJwtP1QfKPLE8lVOpw+i8+eZj1n58+eAxQ0jpn6xhMzgbGrqG2hYdwghPlO4XH3VVKVt9OxefPMx/518+fwXrN/NbRu95fd/lyPPy8vWf1TOQ6X2bWWlWxPCP6/fgdLD4Bt5qn7/XiW2GJrGhrQGtAsABYAcAFpNtu7OtGKirLYWoJBACAEAIAQAgBACAEAIAQAgIvLuQKesZozxh1vJdse37LhiOrYrKdWVN3iyqrRhUXWRmOWfBpVUz9bQyl4GIAOrlb1HAO9nUt+ni4S0lp4HNq4GUdY6+JDvzoma7V19NrHDAuIME4HNwHSHWCtiMbawf3Rozjd9da9uj7/yeN8Sm+aqDC4+ZO0s/+yO7e9oWaqzW6v8AD8Mw6O2z7/yvwdLMm1TReL5VvGF7Jx3NOl+6s1iI8dPiOv8AH4Db8rzRYSAtP12PZ/EArFOL2Y6SS3QtmdHEs9YKeqT0kuTHP+qR6TPWTqmPST5MR/1NpGzXaR4Ma5x9iZoIxcqj4D4mqXi4p5relJaBne+3vWDxEFsOjqPdnJLWFvl1UMX1KZpqJerTHRHrKt1ZS2XeSqaWrfnz2j1JQOeQ6Om2nCor3aVz9SEWaTy6Srk3/s/kvP4MlJbRXnz8S15NzMfK4SVBdM4bHTAsibyjpxY25HQHWtaeJjDSP0/P8m3SwVWrrLRefPAu1BklkVj5TgLBxt0RwY0CzB1Ac7rRnVlM6tHDU6Wy1O9VmwCAEAIAQAgBACAEAIAQAgBACAEAIAQHJlDJsU7dGaNkg4PaHW6r7OxZRnKPsswnTjPSSuU/KngtpJLmIvhPAHTb3Ox9q2oY2a9rU05+j4P2W0Vir8E9Qw3hmjdbm6J3dYj2q+ONpvdNGrPAVls0xj/pvLEWDX1Fh6MrXju0vwWfS0JcV3FDw+Ij/p3MakpMrDymyu66dr/boFZp0feRW41l/wDNhHR5UPmyDqpWt9ugp/s+8u8xtXe1NnZFm/lWTB0lSBwa5sQ7tJqxdTDriu4yVHFS2p2+f7O6l8GkjzpTHSO8ySuce5rTf1lg8ZSWybLo+j8RJ9Zpefh9y0ZKzHhhtiAR9GwN/edpO7iFrzxsnsjap+i4LWbbLDSZNiiN2MAds0jdzz1vddx71qyqSluzfp0KdP2UdawLQQAgBACAEAIAQAgBACAEAIAQAgBACAEAIAQAgBACAEAIAQAgBACAEAIAQAgBACAEAIAQAg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46" name="Picture 6" descr="https://www.colourbox.com/preview/3647568-yes-icon-blue-isolated-on-white-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7"/>
            <a:ext cx="3107998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52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69041" y="443711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8000" dirty="0">
              <a:solidFill>
                <a:srgbClr val="0070C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57808" y="469527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/>
              <a:t>For asynchronous algorithms that store coded data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4941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Storage: Space Bounds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53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58" y="3132967"/>
            <a:ext cx="792088" cy="87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97" y="3360463"/>
            <a:ext cx="792088" cy="87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02" y="3572272"/>
            <a:ext cx="792088" cy="87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4135" y="2564904"/>
            <a:ext cx="180235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Replication</a:t>
            </a: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17" name="Left Brace 16"/>
          <p:cNvSpPr/>
          <p:nvPr/>
        </p:nvSpPr>
        <p:spPr>
          <a:xfrm rot="17911604">
            <a:off x="882508" y="3766527"/>
            <a:ext cx="393553" cy="1258481"/>
          </a:xfrm>
          <a:prstGeom prst="leftBrace">
            <a:avLst>
              <a:gd name="adj1" fmla="val 116761"/>
              <a:gd name="adj2" fmla="val 4854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039769" y="2609747"/>
            <a:ext cx="119295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Coding</a:t>
            </a: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67942" y="4581128"/>
            <a:ext cx="2098843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sym typeface="Symbol"/>
              </a:rPr>
              <a:t>O(</a:t>
            </a:r>
            <a:r>
              <a:rPr lang="en-US" sz="3200" dirty="0" err="1">
                <a:solidFill>
                  <a:prstClr val="black"/>
                </a:solidFill>
                <a:sym typeface="Symbol"/>
              </a:rPr>
              <a:t>D</a:t>
            </a:r>
            <a:r>
              <a:rPr lang="en-US" sz="3200" dirty="0" err="1" smtClean="0">
                <a:solidFill>
                  <a:prstClr val="black"/>
                </a:solidFill>
                <a:sym typeface="Symbol"/>
              </a:rPr>
              <a:t>c</a:t>
            </a:r>
            <a:r>
              <a:rPr lang="en-US" sz="2800" dirty="0" smtClean="0">
                <a:solidFill>
                  <a:prstClr val="black"/>
                </a:solidFill>
              </a:rPr>
              <a:t>) with</a:t>
            </a:r>
            <a:br>
              <a:rPr lang="en-US" sz="2800" dirty="0" smtClean="0">
                <a:solidFill>
                  <a:prstClr val="black"/>
                </a:solidFill>
              </a:rPr>
            </a:br>
            <a:r>
              <a:rPr lang="en-US" sz="2800" dirty="0" smtClean="0"/>
              <a:t>c concurrent </a:t>
            </a:r>
          </a:p>
          <a:p>
            <a:r>
              <a:rPr lang="en-US" sz="2800" dirty="0" smtClean="0"/>
              <a:t>writes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5536" y="4581128"/>
            <a:ext cx="186301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sym typeface="Symbol"/>
              </a:rPr>
              <a:t>O(</a:t>
            </a:r>
            <a:r>
              <a:rPr lang="en-US" sz="3200" dirty="0" err="1" smtClean="0">
                <a:solidFill>
                  <a:prstClr val="black"/>
                </a:solidFill>
                <a:sym typeface="Symbol"/>
              </a:rPr>
              <a:t>Df</a:t>
            </a:r>
            <a:r>
              <a:rPr lang="en-US" sz="2800" dirty="0" smtClean="0"/>
              <a:t>) </a:t>
            </a:r>
            <a:r>
              <a:rPr lang="en-US" sz="3200" dirty="0" smtClean="0"/>
              <a:t>bits</a:t>
            </a:r>
            <a:endParaRPr lang="en-US" sz="2800" dirty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942" y="4226792"/>
            <a:ext cx="799540" cy="33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712" y="3896451"/>
            <a:ext cx="799540" cy="33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69" y="3529438"/>
            <a:ext cx="799540" cy="33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74" y="3191488"/>
            <a:ext cx="799540" cy="33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Left Brace 32"/>
          <p:cNvSpPr/>
          <p:nvPr/>
        </p:nvSpPr>
        <p:spPr>
          <a:xfrm rot="13318499">
            <a:off x="8225263" y="3340362"/>
            <a:ext cx="393553" cy="1601051"/>
          </a:xfrm>
          <a:prstGeom prst="leftBrace">
            <a:avLst>
              <a:gd name="adj1" fmla="val 116761"/>
              <a:gd name="adj2" fmla="val 4854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357231" y="1542351"/>
            <a:ext cx="238360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sym typeface="Symbol"/>
              </a:rPr>
              <a:t>Lower bound</a:t>
            </a:r>
          </a:p>
          <a:p>
            <a:pPr lvl="0" algn="ctr"/>
            <a:r>
              <a:rPr lang="en-US" sz="3200" dirty="0" smtClean="0">
                <a:solidFill>
                  <a:prstClr val="black"/>
                </a:solidFill>
                <a:sym typeface="Symbol"/>
              </a:rPr>
              <a:t>(</a:t>
            </a:r>
            <a:r>
              <a:rPr lang="en-US" sz="3200" dirty="0" err="1" smtClean="0">
                <a:solidFill>
                  <a:prstClr val="black"/>
                </a:solidFill>
                <a:sym typeface="Symbol"/>
              </a:rPr>
              <a:t>Dmin</a:t>
            </a:r>
            <a:r>
              <a:rPr lang="en-US" sz="3200" dirty="0" smtClean="0">
                <a:solidFill>
                  <a:prstClr val="black"/>
                </a:solidFill>
                <a:sym typeface="Symbol"/>
              </a:rPr>
              <a:t>(</a:t>
            </a:r>
            <a:r>
              <a:rPr lang="en-US" sz="3200" dirty="0" err="1" smtClean="0">
                <a:solidFill>
                  <a:prstClr val="black"/>
                </a:solidFill>
                <a:sym typeface="Symbol"/>
              </a:rPr>
              <a:t>f,c</a:t>
            </a:r>
            <a:r>
              <a:rPr lang="en-US" sz="3200" dirty="0" smtClean="0">
                <a:solidFill>
                  <a:prstClr val="black"/>
                </a:solidFill>
                <a:sym typeface="Symbol"/>
              </a:rPr>
              <a:t>))</a:t>
            </a:r>
            <a:endParaRPr lang="he-IL" sz="3200" dirty="0">
              <a:solidFill>
                <a:prstClr val="black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43808" y="5292974"/>
            <a:ext cx="35156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 smtClean="0">
                <a:solidFill>
                  <a:srgbClr val="0070C0"/>
                </a:solidFill>
                <a:sym typeface="Symbol"/>
              </a:rPr>
              <a:t>Best-of-both algorithm</a:t>
            </a:r>
          </a:p>
          <a:p>
            <a:pPr lvl="0" algn="ctr"/>
            <a:r>
              <a:rPr lang="en-US" sz="3200" dirty="0" smtClean="0">
                <a:solidFill>
                  <a:prstClr val="black"/>
                </a:solidFill>
                <a:sym typeface="Symbol"/>
              </a:rPr>
              <a:t>O(</a:t>
            </a:r>
            <a:r>
              <a:rPr lang="en-US" sz="3200" dirty="0" err="1" smtClean="0">
                <a:solidFill>
                  <a:prstClr val="black"/>
                </a:solidFill>
                <a:sym typeface="Symbol"/>
              </a:rPr>
              <a:t>D</a:t>
            </a:r>
            <a:r>
              <a:rPr lang="en-US" sz="3200" dirty="0" err="1">
                <a:solidFill>
                  <a:prstClr val="black"/>
                </a:solidFill>
                <a:sym typeface="Symbol"/>
              </a:rPr>
              <a:t></a:t>
            </a:r>
            <a:r>
              <a:rPr lang="en-US" sz="3200" dirty="0" err="1" smtClean="0">
                <a:solidFill>
                  <a:prstClr val="black"/>
                </a:solidFill>
                <a:sym typeface="Symbol"/>
              </a:rPr>
              <a:t>min</a:t>
            </a:r>
            <a:r>
              <a:rPr lang="en-US" sz="3200" dirty="0" smtClean="0">
                <a:solidFill>
                  <a:prstClr val="black"/>
                </a:solidFill>
                <a:sym typeface="Symbol"/>
              </a:rPr>
              <a:t>(</a:t>
            </a:r>
            <a:r>
              <a:rPr lang="en-US" sz="3200" dirty="0" err="1" smtClean="0">
                <a:solidFill>
                  <a:prstClr val="black"/>
                </a:solidFill>
                <a:sym typeface="Symbol"/>
              </a:rPr>
              <a:t>f,c</a:t>
            </a:r>
            <a:r>
              <a:rPr lang="en-US" sz="3200" dirty="0" smtClean="0">
                <a:solidFill>
                  <a:prstClr val="black"/>
                </a:solidFill>
                <a:sym typeface="Symbol"/>
              </a:rPr>
              <a:t>))</a:t>
            </a:r>
            <a:endParaRPr lang="he-IL" sz="3200" dirty="0">
              <a:solidFill>
                <a:prstClr val="black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572000" y="2651720"/>
            <a:ext cx="1" cy="2560123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2539942" y="2708920"/>
            <a:ext cx="1167962" cy="72008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580112" y="2708920"/>
            <a:ext cx="936104" cy="864096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02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First: More About The Model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Black-box encoding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Arbitrary encoding scheme</a:t>
            </a:r>
          </a:p>
          <a:p>
            <a:r>
              <a:rPr lang="en-US" dirty="0" smtClean="0"/>
              <a:t>Storage holds:</a:t>
            </a:r>
          </a:p>
          <a:p>
            <a:pPr lvl="1"/>
            <a:r>
              <a:rPr lang="en-US" dirty="0" smtClean="0"/>
              <a:t>Coded blocks </a:t>
            </a:r>
          </a:p>
          <a:p>
            <a:pPr lvl="1"/>
            <a:r>
              <a:rPr lang="en-US" dirty="0" smtClean="0"/>
              <a:t>Unbounded data-independent meta-data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54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73653"/>
            <a:ext cx="654718" cy="72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2120405" y="2635207"/>
            <a:ext cx="670663" cy="2608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932040" y="2629800"/>
            <a:ext cx="670663" cy="2608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04864"/>
            <a:ext cx="692833" cy="99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946838" y="2388277"/>
            <a:ext cx="1868948" cy="1104537"/>
            <a:chOff x="2888914" y="2647231"/>
            <a:chExt cx="2417250" cy="1336285"/>
          </a:xfrm>
        </p:grpSpPr>
        <p:sp>
          <p:nvSpPr>
            <p:cNvPr id="10" name="Rounded Rectangle 9"/>
            <p:cNvSpPr/>
            <p:nvPr/>
          </p:nvSpPr>
          <p:spPr>
            <a:xfrm>
              <a:off x="3031503" y="2647231"/>
              <a:ext cx="2088232" cy="9361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88914" y="2754752"/>
              <a:ext cx="2417250" cy="122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encode</a:t>
              </a:r>
              <a:endParaRPr lang="en-US" sz="2800" dirty="0" smtClean="0"/>
            </a:p>
            <a:p>
              <a:endParaRPr lang="en-US" sz="2800" dirty="0"/>
            </a:p>
          </p:txBody>
        </p:sp>
      </p:grpSp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75534"/>
            <a:ext cx="7524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Callout 11"/>
          <p:cNvSpPr/>
          <p:nvPr/>
        </p:nvSpPr>
        <p:spPr>
          <a:xfrm>
            <a:off x="4788024" y="1124744"/>
            <a:ext cx="3096344" cy="1008113"/>
          </a:xfrm>
          <a:prstGeom prst="wedgeEllipseCallout">
            <a:avLst>
              <a:gd name="adj1" fmla="val -54195"/>
              <a:gd name="adj2" fmla="val 7781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independent of other values </a:t>
            </a:r>
            <a:endParaRPr lang="he-I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9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data bit in the storage can be associated with a unique </a:t>
            </a:r>
            <a:r>
              <a:rPr lang="en-US" dirty="0" smtClean="0"/>
              <a:t>write operation</a:t>
            </a:r>
            <a:endParaRPr lang="en-US" dirty="0"/>
          </a:p>
          <a:p>
            <a:pPr lvl="1"/>
            <a:r>
              <a:rPr lang="en-US" dirty="0"/>
              <a:t>Given </a:t>
            </a:r>
            <a:r>
              <a:rPr lang="en-US" dirty="0" smtClean="0"/>
              <a:t>our storage model (black-box encoding)</a:t>
            </a:r>
          </a:p>
          <a:p>
            <a:pPr lvl="1"/>
            <a:r>
              <a:rPr lang="en-US" dirty="0" smtClean="0"/>
              <a:t>Formal definition in the paper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Complexity</a:t>
            </a:r>
            <a:endParaRPr lang="en-US" dirty="0"/>
          </a:p>
        </p:txBody>
      </p:sp>
      <p:sp>
        <p:nvSpPr>
          <p:cNvPr id="4" name="AutoShape 11" descr="Image result for database data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3" descr="Image result for database data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5" descr="Image result for database data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56</a:t>
            </a:fld>
            <a:endParaRPr lang="en-US" dirty="0"/>
          </a:p>
        </p:txBody>
      </p:sp>
      <p:pic>
        <p:nvPicPr>
          <p:cNvPr id="10" name="Picture 9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76525"/>
            <a:ext cx="1224136" cy="246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995936" y="3158763"/>
            <a:ext cx="2232247" cy="905116"/>
            <a:chOff x="1979712" y="4235177"/>
            <a:chExt cx="2232247" cy="905116"/>
          </a:xfrm>
        </p:grpSpPr>
        <p:sp>
          <p:nvSpPr>
            <p:cNvPr id="11" name="Snip Diagonal Corner Rectangle 10"/>
            <p:cNvSpPr/>
            <p:nvPr/>
          </p:nvSpPr>
          <p:spPr>
            <a:xfrm>
              <a:off x="1979712" y="4235177"/>
              <a:ext cx="1900029" cy="793626"/>
            </a:xfrm>
            <a:prstGeom prst="snip2Diag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23728" y="4340074"/>
              <a:ext cx="2088231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sz="2800" dirty="0"/>
                <a:t>meta-data</a:t>
              </a:r>
              <a:endParaRPr lang="he-IL" sz="2800" dirty="0"/>
            </a:p>
            <a:p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261639" y="3219336"/>
            <a:ext cx="23042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800" b="1" dirty="0" smtClean="0"/>
              <a:t>do</a:t>
            </a:r>
            <a:r>
              <a:rPr lang="en-US" sz="2800" dirty="0" smtClean="0"/>
              <a:t> </a:t>
            </a:r>
            <a:r>
              <a:rPr lang="en-US" sz="2800" b="1" dirty="0" smtClean="0"/>
              <a:t>not count</a:t>
            </a:r>
            <a:endParaRPr lang="he-IL" sz="2800" b="1" dirty="0"/>
          </a:p>
          <a:p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763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Storage is measured in bits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619672" y="4340074"/>
            <a:ext cx="15841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800" b="1" dirty="0" smtClean="0"/>
              <a:t>count</a:t>
            </a:r>
            <a:endParaRPr lang="he-IL" sz="2800" b="1" dirty="0"/>
          </a:p>
          <a:p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098" y="4187506"/>
            <a:ext cx="701899" cy="89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eft Brace 16"/>
          <p:cNvSpPr/>
          <p:nvPr/>
        </p:nvSpPr>
        <p:spPr>
          <a:xfrm>
            <a:off x="3480693" y="3013473"/>
            <a:ext cx="366681" cy="1006082"/>
          </a:xfrm>
          <a:prstGeom prst="leftBrace">
            <a:avLst>
              <a:gd name="adj1" fmla="val 52666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/>
          <p:cNvSpPr/>
          <p:nvPr/>
        </p:nvSpPr>
        <p:spPr>
          <a:xfrm>
            <a:off x="3487622" y="4131128"/>
            <a:ext cx="366681" cy="1006082"/>
          </a:xfrm>
          <a:prstGeom prst="leftBrace">
            <a:avLst>
              <a:gd name="adj1" fmla="val 52666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regular lock-free MWMR register emulation</a:t>
            </a:r>
          </a:p>
          <a:p>
            <a:pPr lvl="1"/>
            <a:r>
              <a:rPr lang="en-US" dirty="0" smtClean="0"/>
              <a:t>Tolerating </a:t>
            </a:r>
            <a:r>
              <a:rPr lang="en-US" b="1" dirty="0" smtClean="0"/>
              <a:t>f</a:t>
            </a:r>
            <a:r>
              <a:rPr lang="en-US" dirty="0" smtClean="0"/>
              <a:t> failures</a:t>
            </a:r>
          </a:p>
          <a:p>
            <a:pPr lvl="1"/>
            <a:r>
              <a:rPr lang="en-US" dirty="0" smtClean="0"/>
              <a:t>Allowing </a:t>
            </a:r>
            <a:r>
              <a:rPr lang="en-US" b="1" dirty="0" smtClean="0"/>
              <a:t>c</a:t>
            </a:r>
            <a:r>
              <a:rPr lang="en-US" dirty="0" smtClean="0"/>
              <a:t> concurrent writes</a:t>
            </a:r>
          </a:p>
          <a:p>
            <a:pPr lvl="1"/>
            <a:r>
              <a:rPr lang="en-US" dirty="0" smtClean="0"/>
              <a:t>Storing values from domain of size </a:t>
            </a:r>
            <a:r>
              <a:rPr lang="en-US" b="1" dirty="0" smtClean="0"/>
              <a:t>2</a:t>
            </a:r>
            <a:r>
              <a:rPr lang="en-US" b="1" baseline="30000" dirty="0" smtClean="0"/>
              <a:t>D</a:t>
            </a:r>
          </a:p>
          <a:p>
            <a:r>
              <a:rPr lang="en-US" dirty="0" smtClean="0"/>
              <a:t>Needs to store </a:t>
            </a:r>
            <a:r>
              <a:rPr lang="en-US" b="1" dirty="0" smtClean="0">
                <a:sym typeface="Symbol"/>
              </a:rPr>
              <a:t>(</a:t>
            </a:r>
            <a:r>
              <a:rPr lang="en-US" b="1" dirty="0" err="1" smtClean="0">
                <a:sym typeface="Symbol"/>
              </a:rPr>
              <a:t>Dmin</a:t>
            </a:r>
            <a:r>
              <a:rPr lang="en-US" b="1" dirty="0" smtClean="0">
                <a:sym typeface="Symbol"/>
              </a:rPr>
              <a:t>(</a:t>
            </a:r>
            <a:r>
              <a:rPr lang="en-US" b="1" dirty="0" err="1" smtClean="0">
                <a:sym typeface="Symbol"/>
              </a:rPr>
              <a:t>f,c</a:t>
            </a:r>
            <a:r>
              <a:rPr lang="en-US" b="1" dirty="0" smtClean="0">
                <a:sym typeface="Symbol"/>
              </a:rPr>
              <a:t>)) </a:t>
            </a:r>
            <a:r>
              <a:rPr lang="en-US" dirty="0" smtClean="0">
                <a:sym typeface="Symbol"/>
              </a:rPr>
              <a:t>bits </a:t>
            </a:r>
          </a:p>
          <a:p>
            <a:pPr lvl="1"/>
            <a:r>
              <a:rPr lang="en-US" dirty="0" smtClean="0">
                <a:sym typeface="Symbol"/>
              </a:rPr>
              <a:t>At some point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2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2097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Proof Steps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58</a:t>
            </a:fld>
            <a:endParaRPr lang="en-US"/>
          </a:p>
        </p:txBody>
      </p:sp>
      <p:sp>
        <p:nvSpPr>
          <p:cNvPr id="4" name="AutoShape 11" descr="Image result for database data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3" descr="Image result for database data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5" descr="Image result for database data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https://lh3.googleusercontent.com/proxy/Bwzpo_V2ciuMxlyRuDrDWco_oHgFHGIJTcjBc0qTLRaYxG19EsGLQQbeDEEYtbKjkjDMDv36Oudj85vld-ZHl1p6SRzYIoQzdwyjLFFpknQg7jQfqXSV8A493uUKPhSZL5xjsu9gfkYwr2rW_bzScNTdt8I95_mMNFDkiQ=w426-h243-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19546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28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2097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Proof Steps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Pigeonhole: need </a:t>
            </a:r>
            <a:r>
              <a:rPr lang="en-US" dirty="0"/>
              <a:t>D=log</a:t>
            </a:r>
            <a:r>
              <a:rPr lang="en-US" baseline="-25000" dirty="0"/>
              <a:t>2</a:t>
            </a:r>
            <a:r>
              <a:rPr lang="en-US" dirty="0"/>
              <a:t>|V| </a:t>
            </a:r>
            <a:r>
              <a:rPr lang="en-US" dirty="0" smtClean="0"/>
              <a:t>Bits associated with some write operation to read a value</a:t>
            </a:r>
          </a:p>
          <a:p>
            <a:r>
              <a:rPr lang="en-US" dirty="0" smtClean="0"/>
              <a:t>Dynamically </a:t>
            </a:r>
            <a:r>
              <a:rPr lang="en-US" dirty="0" smtClean="0"/>
              <a:t>track </a:t>
            </a:r>
            <a:r>
              <a:rPr lang="en-US" dirty="0" smtClean="0"/>
              <a:t>sets of clients/servers contributing </a:t>
            </a:r>
            <a:r>
              <a:rPr lang="en-US" dirty="0"/>
              <a:t>many bits to the storage</a:t>
            </a:r>
            <a:endParaRPr lang="en-US" dirty="0" smtClean="0"/>
          </a:p>
          <a:p>
            <a:r>
              <a:rPr lang="en-US" dirty="0" smtClean="0"/>
              <a:t>Adversary </a:t>
            </a:r>
            <a:r>
              <a:rPr lang="en-US" i="1" dirty="0" smtClean="0"/>
              <a:t>Ad</a:t>
            </a:r>
          </a:p>
          <a:p>
            <a:pPr lvl="1"/>
            <a:r>
              <a:rPr lang="en-US" dirty="0"/>
              <a:t>Blows up the storage, does not allow any write to </a:t>
            </a:r>
            <a:r>
              <a:rPr lang="en-US" dirty="0" smtClean="0"/>
              <a:t>complete</a:t>
            </a:r>
          </a:p>
          <a:p>
            <a:r>
              <a:rPr lang="en-US" dirty="0" smtClean="0"/>
              <a:t>Prove </a:t>
            </a:r>
            <a:r>
              <a:rPr lang="en-US" dirty="0" smtClean="0"/>
              <a:t>the bound for fair adversary </a:t>
            </a:r>
          </a:p>
          <a:p>
            <a:endParaRPr lang="en-US" dirty="0"/>
          </a:p>
          <a:p>
            <a:endParaRPr lang="en-US" dirty="0" smtClean="0"/>
          </a:p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59</a:t>
            </a:fld>
            <a:endParaRPr lang="en-US"/>
          </a:p>
        </p:txBody>
      </p:sp>
      <p:sp>
        <p:nvSpPr>
          <p:cNvPr id="4" name="AutoShape 11" descr="Image result for database data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3" descr="Image result for database data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5" descr="Image result for database data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9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Using Codes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F742C4D0-E0C3-49C3-B08F-747C00997521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Image result for server computer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011" y="3081446"/>
            <a:ext cx="509834" cy="102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server computer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568" y="3099456"/>
            <a:ext cx="509834" cy="102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server computer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92" y="3099456"/>
            <a:ext cx="509834" cy="102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92" y="3694700"/>
            <a:ext cx="513061" cy="5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71600" y="1700808"/>
            <a:ext cx="7416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Suppose we want to tolerate </a:t>
            </a:r>
            <a:r>
              <a:rPr lang="en-US" sz="3200" b="1" dirty="0" smtClean="0"/>
              <a:t>one </a:t>
            </a:r>
            <a:r>
              <a:rPr lang="en-US" sz="3200" dirty="0" smtClean="0"/>
              <a:t>failure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71600" y="2279194"/>
            <a:ext cx="7416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With replication</a:t>
            </a:r>
          </a:p>
          <a:p>
            <a:endParaRPr lang="en-US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28211"/>
            <a:ext cx="513061" cy="56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71600" y="4367426"/>
            <a:ext cx="74168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With erasure codes</a:t>
            </a:r>
          </a:p>
          <a:p>
            <a:endParaRPr lang="en-US" dirty="0"/>
          </a:p>
        </p:txBody>
      </p:sp>
      <p:pic>
        <p:nvPicPr>
          <p:cNvPr id="21" name="Picture 20" descr="Image result for server computer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5085184"/>
            <a:ext cx="57244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mage result for server computer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5103194"/>
            <a:ext cx="57244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Image result for server computer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5103194"/>
            <a:ext cx="57244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Image result for server computer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5157192"/>
            <a:ext cx="57244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79799" y="5980377"/>
            <a:ext cx="512493" cy="28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771800" y="5950783"/>
            <a:ext cx="512493" cy="28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456956" y="5944451"/>
            <a:ext cx="512493" cy="28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1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lowchart: Decision 47"/>
          <p:cNvSpPr/>
          <p:nvPr/>
        </p:nvSpPr>
        <p:spPr>
          <a:xfrm>
            <a:off x="2662347" y="5691802"/>
            <a:ext cx="669946" cy="640872"/>
          </a:xfrm>
          <a:prstGeom prst="flowChartDecision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isometricOffAxis1Top"/>
            <a:lightRig rig="threePt" dir="t"/>
          </a:scene3d>
          <a:sp3d>
            <a:bevelT w="254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81516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81516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869160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60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5864653" y="1639666"/>
            <a:ext cx="1453486" cy="972119"/>
            <a:chOff x="1239055" y="2377180"/>
            <a:chExt cx="1749729" cy="1749729"/>
          </a:xfrm>
        </p:grpSpPr>
        <p:pic>
          <p:nvPicPr>
            <p:cNvPr id="40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Can 40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413419" y="1850912"/>
            <a:ext cx="1305577" cy="1136744"/>
            <a:chOff x="1239055" y="2377180"/>
            <a:chExt cx="1749729" cy="1749729"/>
          </a:xfrm>
        </p:grpSpPr>
        <p:pic>
          <p:nvPicPr>
            <p:cNvPr id="38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Can 38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631940" y="1639666"/>
            <a:ext cx="1305577" cy="1136744"/>
            <a:chOff x="1239055" y="2377180"/>
            <a:chExt cx="1749729" cy="1749729"/>
          </a:xfrm>
        </p:grpSpPr>
        <p:pic>
          <p:nvPicPr>
            <p:cNvPr id="36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Can 36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446" y="5798509"/>
            <a:ext cx="570610" cy="52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4596855" y="5805264"/>
            <a:ext cx="421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endParaRPr lang="he-IL" sz="2800" dirty="0"/>
          </a:p>
        </p:txBody>
      </p:sp>
      <p:sp>
        <p:nvSpPr>
          <p:cNvPr id="57" name="Rectangle 56"/>
          <p:cNvSpPr/>
          <p:nvPr/>
        </p:nvSpPr>
        <p:spPr>
          <a:xfrm>
            <a:off x="2483768" y="5733256"/>
            <a:ext cx="845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D-</a:t>
            </a:r>
            <a:r>
              <a:rPr lang="en-US" sz="2400" dirty="0" smtClean="0">
                <a:latin typeface="Brush Script MT" panose="03060802040406070304" pitchFamily="66" charset="0"/>
              </a:rPr>
              <a:t>l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+1</a:t>
            </a:r>
            <a:endParaRPr lang="he-IL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207115" y="5661248"/>
            <a:ext cx="562916" cy="830416"/>
            <a:chOff x="7524327" y="2617748"/>
            <a:chExt cx="562916" cy="830416"/>
          </a:xfrm>
        </p:grpSpPr>
        <p:grpSp>
          <p:nvGrpSpPr>
            <p:cNvPr id="11" name="Group 10"/>
            <p:cNvGrpSpPr/>
            <p:nvPr/>
          </p:nvGrpSpPr>
          <p:grpSpPr>
            <a:xfrm>
              <a:off x="7524328" y="2924944"/>
              <a:ext cx="562915" cy="523220"/>
              <a:chOff x="7643263" y="3121804"/>
              <a:chExt cx="562915" cy="523220"/>
            </a:xfrm>
          </p:grpSpPr>
          <p:sp>
            <p:nvSpPr>
              <p:cNvPr id="61" name="Can 60"/>
              <p:cNvSpPr/>
              <p:nvPr/>
            </p:nvSpPr>
            <p:spPr>
              <a:xfrm>
                <a:off x="7643263" y="3152358"/>
                <a:ext cx="562915" cy="353292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43263" y="3121804"/>
                <a:ext cx="5501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Brush Script MT" panose="03060802040406070304" pitchFamily="66" charset="0"/>
                  </a:rPr>
                  <a:t>l/</a:t>
                </a:r>
                <a:r>
                  <a:rPr lang="en-US" sz="2800" dirty="0" smtClean="0">
                    <a:latin typeface="+mj-lt"/>
                  </a:rPr>
                  <a:t>2</a:t>
                </a:r>
                <a:endParaRPr lang="he-IL" sz="2800" dirty="0">
                  <a:latin typeface="+mj-lt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524327" y="2617748"/>
              <a:ext cx="562915" cy="523220"/>
              <a:chOff x="7490863" y="2617748"/>
              <a:chExt cx="562915" cy="523220"/>
            </a:xfrm>
          </p:grpSpPr>
          <p:sp>
            <p:nvSpPr>
              <p:cNvPr id="58" name="Can 57"/>
              <p:cNvSpPr/>
              <p:nvPr/>
            </p:nvSpPr>
            <p:spPr>
              <a:xfrm>
                <a:off x="7490863" y="2648302"/>
                <a:ext cx="562915" cy="353292"/>
              </a:xfrm>
              <a:prstGeom prst="can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7490863" y="2617748"/>
                <a:ext cx="5501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Brush Script MT" panose="03060802040406070304" pitchFamily="66" charset="0"/>
                  </a:rPr>
                  <a:t>l/</a:t>
                </a:r>
                <a:r>
                  <a:rPr lang="en-US" sz="2800" dirty="0" smtClean="0">
                    <a:latin typeface="+mj-lt"/>
                  </a:rPr>
                  <a:t>2</a:t>
                </a:r>
                <a:endParaRPr lang="he-IL" sz="2800" dirty="0">
                  <a:latin typeface="+mj-lt"/>
                </a:endParaRPr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7294978" y="1737968"/>
            <a:ext cx="1453486" cy="972119"/>
            <a:chOff x="1239055" y="2377180"/>
            <a:chExt cx="1749729" cy="1749729"/>
          </a:xfrm>
        </p:grpSpPr>
        <p:pic>
          <p:nvPicPr>
            <p:cNvPr id="64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Can 64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Tracking 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9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81516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81516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869160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61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5864653" y="1639666"/>
            <a:ext cx="1453486" cy="972119"/>
            <a:chOff x="1239055" y="2377180"/>
            <a:chExt cx="1749729" cy="1749729"/>
          </a:xfrm>
        </p:grpSpPr>
        <p:pic>
          <p:nvPicPr>
            <p:cNvPr id="40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Can 40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413419" y="1850912"/>
            <a:ext cx="1305577" cy="1136744"/>
            <a:chOff x="1239055" y="2377180"/>
            <a:chExt cx="1749729" cy="1749729"/>
          </a:xfrm>
        </p:grpSpPr>
        <p:pic>
          <p:nvPicPr>
            <p:cNvPr id="38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Can 38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631940" y="1639666"/>
            <a:ext cx="1305577" cy="1136744"/>
            <a:chOff x="1239055" y="2377180"/>
            <a:chExt cx="1749729" cy="1749729"/>
          </a:xfrm>
        </p:grpSpPr>
        <p:pic>
          <p:nvPicPr>
            <p:cNvPr id="36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Can 36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07115" y="5661248"/>
            <a:ext cx="562916" cy="830416"/>
            <a:chOff x="7524327" y="2617748"/>
            <a:chExt cx="562916" cy="830416"/>
          </a:xfrm>
        </p:grpSpPr>
        <p:grpSp>
          <p:nvGrpSpPr>
            <p:cNvPr id="11" name="Group 10"/>
            <p:cNvGrpSpPr/>
            <p:nvPr/>
          </p:nvGrpSpPr>
          <p:grpSpPr>
            <a:xfrm>
              <a:off x="7524328" y="2924944"/>
              <a:ext cx="562915" cy="523220"/>
              <a:chOff x="7643263" y="3121804"/>
              <a:chExt cx="562915" cy="523220"/>
            </a:xfrm>
          </p:grpSpPr>
          <p:sp>
            <p:nvSpPr>
              <p:cNvPr id="61" name="Can 60"/>
              <p:cNvSpPr/>
              <p:nvPr/>
            </p:nvSpPr>
            <p:spPr>
              <a:xfrm>
                <a:off x="7643263" y="3152358"/>
                <a:ext cx="562915" cy="353292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43263" y="3121804"/>
                <a:ext cx="5501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Brush Script MT" panose="03060802040406070304" pitchFamily="66" charset="0"/>
                  </a:rPr>
                  <a:t>l/</a:t>
                </a:r>
                <a:r>
                  <a:rPr lang="en-US" sz="2800" dirty="0" smtClean="0">
                    <a:latin typeface="+mj-lt"/>
                  </a:rPr>
                  <a:t>2</a:t>
                </a:r>
                <a:endParaRPr lang="he-IL" sz="2800" dirty="0">
                  <a:latin typeface="+mj-lt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524327" y="2617748"/>
              <a:ext cx="562915" cy="523220"/>
              <a:chOff x="7490863" y="2617748"/>
              <a:chExt cx="562915" cy="523220"/>
            </a:xfrm>
          </p:grpSpPr>
          <p:sp>
            <p:nvSpPr>
              <p:cNvPr id="58" name="Can 57"/>
              <p:cNvSpPr/>
              <p:nvPr/>
            </p:nvSpPr>
            <p:spPr>
              <a:xfrm>
                <a:off x="7490863" y="2648302"/>
                <a:ext cx="562915" cy="353292"/>
              </a:xfrm>
              <a:prstGeom prst="can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7490863" y="2617748"/>
                <a:ext cx="5501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Brush Script MT" panose="03060802040406070304" pitchFamily="66" charset="0"/>
                  </a:rPr>
                  <a:t>l/</a:t>
                </a:r>
                <a:r>
                  <a:rPr lang="en-US" sz="2800" dirty="0" smtClean="0">
                    <a:latin typeface="+mj-lt"/>
                  </a:rPr>
                  <a:t>2</a:t>
                </a:r>
                <a:endParaRPr lang="he-IL" sz="2800" dirty="0">
                  <a:latin typeface="+mj-lt"/>
                </a:endParaRPr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7294978" y="1737968"/>
            <a:ext cx="1453486" cy="972119"/>
            <a:chOff x="1239055" y="2377180"/>
            <a:chExt cx="1749729" cy="1749729"/>
          </a:xfrm>
        </p:grpSpPr>
        <p:pic>
          <p:nvPicPr>
            <p:cNvPr id="64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Can 64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31" name="Oval 30"/>
          <p:cNvSpPr/>
          <p:nvPr/>
        </p:nvSpPr>
        <p:spPr>
          <a:xfrm>
            <a:off x="1626313" y="1392302"/>
            <a:ext cx="3650282" cy="17212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2" name="TextBox 31"/>
          <p:cNvSpPr txBox="1"/>
          <p:nvPr/>
        </p:nvSpPr>
        <p:spPr>
          <a:xfrm>
            <a:off x="2523692" y="1465620"/>
            <a:ext cx="896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(t)</a:t>
            </a:r>
            <a:endParaRPr lang="en-US" sz="2800" dirty="0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Tracking Sets</a:t>
            </a:r>
            <a:endParaRPr lang="en-US" dirty="0"/>
          </a:p>
        </p:txBody>
      </p:sp>
      <p:sp>
        <p:nvSpPr>
          <p:cNvPr id="51" name="Oval Callout 50"/>
          <p:cNvSpPr/>
          <p:nvPr/>
        </p:nvSpPr>
        <p:spPr>
          <a:xfrm>
            <a:off x="5081038" y="2780928"/>
            <a:ext cx="3636222" cy="1584176"/>
          </a:xfrm>
          <a:prstGeom prst="wedgeEllipseCallout">
            <a:avLst>
              <a:gd name="adj1" fmla="val -73646"/>
              <a:gd name="adj2" fmla="val -4147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436096" y="2852936"/>
            <a:ext cx="30553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writes </a:t>
            </a:r>
            <a:r>
              <a:rPr lang="en-US" sz="2800" dirty="0" smtClean="0"/>
              <a:t>that </a:t>
            </a:r>
            <a:r>
              <a:rPr lang="en-US" sz="2800" b="1" dirty="0" smtClean="0"/>
              <a:t>store more than D-</a:t>
            </a:r>
            <a:r>
              <a:rPr lang="en-US" sz="2800" dirty="0" smtClean="0">
                <a:latin typeface="Brush Script MT" panose="03060802040406070304" pitchFamily="66" charset="0"/>
              </a:rPr>
              <a:t>l</a:t>
            </a:r>
            <a:r>
              <a:rPr lang="en-US" sz="2800" b="1" dirty="0" smtClean="0"/>
              <a:t> bits </a:t>
            </a:r>
            <a:r>
              <a:rPr lang="en-US" sz="2800" dirty="0" smtClean="0"/>
              <a:t>at time t</a:t>
            </a:r>
            <a:endParaRPr lang="en-US" sz="2800" dirty="0"/>
          </a:p>
        </p:txBody>
      </p:sp>
      <p:sp>
        <p:nvSpPr>
          <p:cNvPr id="52" name="Flowchart: Decision 51"/>
          <p:cNvSpPr/>
          <p:nvPr/>
        </p:nvSpPr>
        <p:spPr>
          <a:xfrm>
            <a:off x="2662347" y="5691802"/>
            <a:ext cx="669946" cy="640872"/>
          </a:xfrm>
          <a:prstGeom prst="flowChartDecision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isometricOffAxis1Top"/>
            <a:lightRig rig="threePt" dir="t"/>
          </a:scene3d>
          <a:sp3d>
            <a:bevelT w="254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483768" y="5733256"/>
            <a:ext cx="845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D-</a:t>
            </a:r>
            <a:r>
              <a:rPr lang="en-US" sz="2400" dirty="0" smtClean="0">
                <a:latin typeface="Brush Script MT" panose="03060802040406070304" pitchFamily="66" charset="0"/>
              </a:rPr>
              <a:t>l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+1</a:t>
            </a:r>
            <a:endParaRPr lang="he-IL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446" y="5798509"/>
            <a:ext cx="570610" cy="52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4596855" y="5805264"/>
            <a:ext cx="421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61883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81516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81516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869160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62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5864653" y="1639666"/>
            <a:ext cx="1453486" cy="972119"/>
            <a:chOff x="1239055" y="2377180"/>
            <a:chExt cx="1749729" cy="1749729"/>
          </a:xfrm>
        </p:grpSpPr>
        <p:pic>
          <p:nvPicPr>
            <p:cNvPr id="40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Can 40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413419" y="1850912"/>
            <a:ext cx="1305577" cy="1136744"/>
            <a:chOff x="1239055" y="2377180"/>
            <a:chExt cx="1749729" cy="1749729"/>
          </a:xfrm>
        </p:grpSpPr>
        <p:pic>
          <p:nvPicPr>
            <p:cNvPr id="38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Can 38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631940" y="1639666"/>
            <a:ext cx="1305577" cy="1136744"/>
            <a:chOff x="1239055" y="2377180"/>
            <a:chExt cx="1749729" cy="1749729"/>
          </a:xfrm>
        </p:grpSpPr>
        <p:pic>
          <p:nvPicPr>
            <p:cNvPr id="36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Can 36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07115" y="5661248"/>
            <a:ext cx="562916" cy="830416"/>
            <a:chOff x="7524327" y="2617748"/>
            <a:chExt cx="562916" cy="830416"/>
          </a:xfrm>
        </p:grpSpPr>
        <p:grpSp>
          <p:nvGrpSpPr>
            <p:cNvPr id="11" name="Group 10"/>
            <p:cNvGrpSpPr/>
            <p:nvPr/>
          </p:nvGrpSpPr>
          <p:grpSpPr>
            <a:xfrm>
              <a:off x="7524328" y="2924944"/>
              <a:ext cx="562915" cy="523220"/>
              <a:chOff x="7643263" y="3121804"/>
              <a:chExt cx="562915" cy="523220"/>
            </a:xfrm>
          </p:grpSpPr>
          <p:sp>
            <p:nvSpPr>
              <p:cNvPr id="61" name="Can 60"/>
              <p:cNvSpPr/>
              <p:nvPr/>
            </p:nvSpPr>
            <p:spPr>
              <a:xfrm>
                <a:off x="7643263" y="3152358"/>
                <a:ext cx="562915" cy="353292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43263" y="3121804"/>
                <a:ext cx="5501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Brush Script MT" panose="03060802040406070304" pitchFamily="66" charset="0"/>
                  </a:rPr>
                  <a:t>l/</a:t>
                </a:r>
                <a:r>
                  <a:rPr lang="en-US" sz="2800" dirty="0" smtClean="0">
                    <a:latin typeface="+mj-lt"/>
                  </a:rPr>
                  <a:t>2</a:t>
                </a:r>
                <a:endParaRPr lang="he-IL" sz="2800" dirty="0">
                  <a:latin typeface="+mj-lt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524327" y="2617748"/>
              <a:ext cx="562915" cy="523220"/>
              <a:chOff x="7490863" y="2617748"/>
              <a:chExt cx="562915" cy="523220"/>
            </a:xfrm>
          </p:grpSpPr>
          <p:sp>
            <p:nvSpPr>
              <p:cNvPr id="58" name="Can 57"/>
              <p:cNvSpPr/>
              <p:nvPr/>
            </p:nvSpPr>
            <p:spPr>
              <a:xfrm>
                <a:off x="7490863" y="2648302"/>
                <a:ext cx="562915" cy="353292"/>
              </a:xfrm>
              <a:prstGeom prst="can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7490863" y="2617748"/>
                <a:ext cx="5501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Brush Script MT" panose="03060802040406070304" pitchFamily="66" charset="0"/>
                  </a:rPr>
                  <a:t>l/</a:t>
                </a:r>
                <a:r>
                  <a:rPr lang="en-US" sz="2800" dirty="0" smtClean="0">
                    <a:latin typeface="+mj-lt"/>
                  </a:rPr>
                  <a:t>2</a:t>
                </a:r>
                <a:endParaRPr lang="he-IL" sz="2800" dirty="0">
                  <a:latin typeface="+mj-lt"/>
                </a:endParaRPr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7294978" y="1737968"/>
            <a:ext cx="1453486" cy="972119"/>
            <a:chOff x="1239055" y="2377180"/>
            <a:chExt cx="1749729" cy="1749729"/>
          </a:xfrm>
        </p:grpSpPr>
        <p:pic>
          <p:nvPicPr>
            <p:cNvPr id="64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Can 64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31" name="Oval 30"/>
          <p:cNvSpPr/>
          <p:nvPr/>
        </p:nvSpPr>
        <p:spPr>
          <a:xfrm>
            <a:off x="1626313" y="1392302"/>
            <a:ext cx="3650282" cy="17212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2" name="TextBox 31"/>
          <p:cNvSpPr txBox="1"/>
          <p:nvPr/>
        </p:nvSpPr>
        <p:spPr>
          <a:xfrm>
            <a:off x="2523692" y="1465620"/>
            <a:ext cx="896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(t)</a:t>
            </a:r>
            <a:endParaRPr lang="en-US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5908007" y="4513152"/>
            <a:ext cx="88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F(t)</a:t>
            </a:r>
            <a:endParaRPr lang="en-US" sz="2800" dirty="0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Tracking Sets</a:t>
            </a:r>
            <a:endParaRPr lang="en-US" dirty="0"/>
          </a:p>
        </p:txBody>
      </p:sp>
      <p:sp>
        <p:nvSpPr>
          <p:cNvPr id="45" name="Oval Callout 44"/>
          <p:cNvSpPr/>
          <p:nvPr/>
        </p:nvSpPr>
        <p:spPr>
          <a:xfrm>
            <a:off x="179512" y="3429000"/>
            <a:ext cx="4685502" cy="1220079"/>
          </a:xfrm>
          <a:prstGeom prst="wedgeEllipseCallout">
            <a:avLst>
              <a:gd name="adj1" fmla="val 46299"/>
              <a:gd name="adj2" fmla="val 6603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46255" y="3689737"/>
            <a:ext cx="4134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Servers that store at least </a:t>
            </a:r>
            <a:r>
              <a:rPr lang="en-US" sz="2800" dirty="0" smtClean="0">
                <a:latin typeface="Brush Script MT" panose="03060802040406070304" pitchFamily="66" charset="0"/>
              </a:rPr>
              <a:t>l</a:t>
            </a:r>
            <a:r>
              <a:rPr lang="en-US" sz="1600" dirty="0" smtClean="0"/>
              <a:t> </a:t>
            </a:r>
            <a:r>
              <a:rPr lang="en-US" sz="2800" dirty="0" smtClean="0"/>
              <a:t>bits at time t </a:t>
            </a:r>
            <a:endParaRPr lang="en-US" sz="2800" dirty="0"/>
          </a:p>
          <a:p>
            <a:pPr algn="ctr"/>
            <a:r>
              <a:rPr lang="en-US" sz="2400" dirty="0"/>
              <a:t> </a:t>
            </a:r>
          </a:p>
        </p:txBody>
      </p:sp>
      <p:sp>
        <p:nvSpPr>
          <p:cNvPr id="51" name="Oval Callout 50"/>
          <p:cNvSpPr/>
          <p:nvPr/>
        </p:nvSpPr>
        <p:spPr>
          <a:xfrm>
            <a:off x="5081038" y="2780928"/>
            <a:ext cx="3636222" cy="1584176"/>
          </a:xfrm>
          <a:prstGeom prst="wedgeEllipseCallout">
            <a:avLst>
              <a:gd name="adj1" fmla="val -73646"/>
              <a:gd name="adj2" fmla="val -4147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436096" y="2852936"/>
            <a:ext cx="30553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writes </a:t>
            </a:r>
            <a:r>
              <a:rPr lang="en-US" sz="2800" dirty="0" smtClean="0"/>
              <a:t>that </a:t>
            </a:r>
            <a:r>
              <a:rPr lang="en-US" sz="2800" b="1" dirty="0" smtClean="0"/>
              <a:t>store more than D-</a:t>
            </a:r>
            <a:r>
              <a:rPr lang="en-US" sz="2800" dirty="0" smtClean="0">
                <a:latin typeface="Brush Script MT" panose="03060802040406070304" pitchFamily="66" charset="0"/>
              </a:rPr>
              <a:t>l</a:t>
            </a:r>
            <a:r>
              <a:rPr lang="en-US" sz="2800" b="1" dirty="0" smtClean="0"/>
              <a:t> bits </a:t>
            </a:r>
            <a:r>
              <a:rPr lang="en-US" sz="2800" dirty="0" smtClean="0"/>
              <a:t>at time t</a:t>
            </a:r>
            <a:endParaRPr lang="en-US" sz="2800" dirty="0"/>
          </a:p>
        </p:txBody>
      </p:sp>
      <p:sp>
        <p:nvSpPr>
          <p:cNvPr id="55" name="Flowchart: Decision 54"/>
          <p:cNvSpPr/>
          <p:nvPr/>
        </p:nvSpPr>
        <p:spPr>
          <a:xfrm>
            <a:off x="2662347" y="5691802"/>
            <a:ext cx="669946" cy="640872"/>
          </a:xfrm>
          <a:prstGeom prst="flowChartDecision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isometricOffAxis1Top"/>
            <a:lightRig rig="threePt" dir="t"/>
          </a:scene3d>
          <a:sp3d>
            <a:bevelT w="254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483768" y="5733256"/>
            <a:ext cx="845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D-</a:t>
            </a:r>
            <a:r>
              <a:rPr lang="en-US" sz="2400" dirty="0" smtClean="0">
                <a:latin typeface="Brush Script MT" panose="03060802040406070304" pitchFamily="66" charset="0"/>
              </a:rPr>
              <a:t>l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+1</a:t>
            </a:r>
            <a:endParaRPr lang="he-IL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446" y="5798509"/>
            <a:ext cx="570610" cy="52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4596855" y="5805264"/>
            <a:ext cx="421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endParaRPr lang="he-IL" sz="2800" dirty="0"/>
          </a:p>
        </p:txBody>
      </p:sp>
      <p:sp>
        <p:nvSpPr>
          <p:cNvPr id="46" name="Oval 45"/>
          <p:cNvSpPr/>
          <p:nvPr/>
        </p:nvSpPr>
        <p:spPr>
          <a:xfrm>
            <a:off x="4139952" y="4437112"/>
            <a:ext cx="4134327" cy="23762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81516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81516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869160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63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5864653" y="1639666"/>
            <a:ext cx="1453486" cy="972119"/>
            <a:chOff x="1239055" y="2377180"/>
            <a:chExt cx="1749729" cy="1749729"/>
          </a:xfrm>
        </p:grpSpPr>
        <p:pic>
          <p:nvPicPr>
            <p:cNvPr id="40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Can 40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413419" y="1850912"/>
            <a:ext cx="1305577" cy="1136744"/>
            <a:chOff x="1239055" y="2377180"/>
            <a:chExt cx="1749729" cy="1749729"/>
          </a:xfrm>
        </p:grpSpPr>
        <p:pic>
          <p:nvPicPr>
            <p:cNvPr id="38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Can 38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631940" y="1639666"/>
            <a:ext cx="1305577" cy="1136744"/>
            <a:chOff x="1239055" y="2377180"/>
            <a:chExt cx="1749729" cy="1749729"/>
          </a:xfrm>
        </p:grpSpPr>
        <p:pic>
          <p:nvPicPr>
            <p:cNvPr id="36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Can 36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07115" y="5661248"/>
            <a:ext cx="562916" cy="830416"/>
            <a:chOff x="7524327" y="2617748"/>
            <a:chExt cx="562916" cy="830416"/>
          </a:xfrm>
        </p:grpSpPr>
        <p:grpSp>
          <p:nvGrpSpPr>
            <p:cNvPr id="11" name="Group 10"/>
            <p:cNvGrpSpPr/>
            <p:nvPr/>
          </p:nvGrpSpPr>
          <p:grpSpPr>
            <a:xfrm>
              <a:off x="7524328" y="2924944"/>
              <a:ext cx="562915" cy="523220"/>
              <a:chOff x="7643263" y="3121804"/>
              <a:chExt cx="562915" cy="523220"/>
            </a:xfrm>
          </p:grpSpPr>
          <p:sp>
            <p:nvSpPr>
              <p:cNvPr id="61" name="Can 60"/>
              <p:cNvSpPr/>
              <p:nvPr/>
            </p:nvSpPr>
            <p:spPr>
              <a:xfrm>
                <a:off x="7643263" y="3152358"/>
                <a:ext cx="562915" cy="353292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43263" y="3121804"/>
                <a:ext cx="5501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Brush Script MT" panose="03060802040406070304" pitchFamily="66" charset="0"/>
                  </a:rPr>
                  <a:t>l/</a:t>
                </a:r>
                <a:r>
                  <a:rPr lang="en-US" sz="2800" dirty="0" smtClean="0">
                    <a:latin typeface="+mj-lt"/>
                  </a:rPr>
                  <a:t>2</a:t>
                </a:r>
                <a:endParaRPr lang="he-IL" sz="2800" dirty="0">
                  <a:latin typeface="+mj-lt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524327" y="2617748"/>
              <a:ext cx="562915" cy="523220"/>
              <a:chOff x="7490863" y="2617748"/>
              <a:chExt cx="562915" cy="523220"/>
            </a:xfrm>
          </p:grpSpPr>
          <p:sp>
            <p:nvSpPr>
              <p:cNvPr id="58" name="Can 57"/>
              <p:cNvSpPr/>
              <p:nvPr/>
            </p:nvSpPr>
            <p:spPr>
              <a:xfrm>
                <a:off x="7490863" y="2648302"/>
                <a:ext cx="562915" cy="353292"/>
              </a:xfrm>
              <a:prstGeom prst="can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7490863" y="2617748"/>
                <a:ext cx="5501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Brush Script MT" panose="03060802040406070304" pitchFamily="66" charset="0"/>
                  </a:rPr>
                  <a:t>l/</a:t>
                </a:r>
                <a:r>
                  <a:rPr lang="en-US" sz="2800" dirty="0" smtClean="0">
                    <a:latin typeface="+mj-lt"/>
                  </a:rPr>
                  <a:t>2</a:t>
                </a:r>
                <a:endParaRPr lang="he-IL" sz="2800" dirty="0">
                  <a:latin typeface="+mj-lt"/>
                </a:endParaRPr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7294978" y="1737968"/>
            <a:ext cx="1453486" cy="972119"/>
            <a:chOff x="1239055" y="2377180"/>
            <a:chExt cx="1749729" cy="1749729"/>
          </a:xfrm>
        </p:grpSpPr>
        <p:pic>
          <p:nvPicPr>
            <p:cNvPr id="64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Can 64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31" name="Oval 30"/>
          <p:cNvSpPr/>
          <p:nvPr/>
        </p:nvSpPr>
        <p:spPr>
          <a:xfrm>
            <a:off x="1626313" y="1392302"/>
            <a:ext cx="3650282" cy="17212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2" name="TextBox 31"/>
          <p:cNvSpPr txBox="1"/>
          <p:nvPr/>
        </p:nvSpPr>
        <p:spPr>
          <a:xfrm>
            <a:off x="2523692" y="1465620"/>
            <a:ext cx="896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(t)</a:t>
            </a:r>
            <a:endParaRPr lang="en-US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5908007" y="4513152"/>
            <a:ext cx="88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F(t)</a:t>
            </a:r>
            <a:endParaRPr lang="en-US" sz="2800" dirty="0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Storage Size</a:t>
            </a:r>
            <a:endParaRPr lang="en-US" dirty="0"/>
          </a:p>
        </p:txBody>
      </p:sp>
      <p:sp>
        <p:nvSpPr>
          <p:cNvPr id="45" name="Flowchart: Decision 44"/>
          <p:cNvSpPr/>
          <p:nvPr/>
        </p:nvSpPr>
        <p:spPr>
          <a:xfrm>
            <a:off x="2662347" y="5691802"/>
            <a:ext cx="669946" cy="640872"/>
          </a:xfrm>
          <a:prstGeom prst="flowChartDecision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isometricOffAxis1Top"/>
            <a:lightRig rig="threePt" dir="t"/>
          </a:scene3d>
          <a:sp3d>
            <a:bevelT w="254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483768" y="5733256"/>
            <a:ext cx="845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D-</a:t>
            </a:r>
            <a:r>
              <a:rPr lang="en-US" sz="2400" dirty="0" smtClean="0">
                <a:latin typeface="Brush Script MT" panose="03060802040406070304" pitchFamily="66" charset="0"/>
              </a:rPr>
              <a:t>l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+1</a:t>
            </a:r>
            <a:endParaRPr lang="he-IL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446" y="5798509"/>
            <a:ext cx="570610" cy="52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49"/>
          <p:cNvSpPr/>
          <p:nvPr/>
        </p:nvSpPr>
        <p:spPr>
          <a:xfrm>
            <a:off x="4596855" y="5805264"/>
            <a:ext cx="421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endParaRPr lang="he-IL" sz="2800" dirty="0"/>
          </a:p>
        </p:txBody>
      </p:sp>
      <p:sp>
        <p:nvSpPr>
          <p:cNvPr id="46" name="Oval 45"/>
          <p:cNvSpPr/>
          <p:nvPr/>
        </p:nvSpPr>
        <p:spPr>
          <a:xfrm>
            <a:off x="4139952" y="4437112"/>
            <a:ext cx="4134327" cy="23762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9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81516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81516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869160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64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5864653" y="1639666"/>
            <a:ext cx="1453486" cy="972119"/>
            <a:chOff x="1239055" y="2377180"/>
            <a:chExt cx="1749729" cy="1749729"/>
          </a:xfrm>
        </p:grpSpPr>
        <p:pic>
          <p:nvPicPr>
            <p:cNvPr id="40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Can 40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413419" y="1850912"/>
            <a:ext cx="1305577" cy="1136744"/>
            <a:chOff x="1239055" y="2377180"/>
            <a:chExt cx="1749729" cy="1749729"/>
          </a:xfrm>
        </p:grpSpPr>
        <p:pic>
          <p:nvPicPr>
            <p:cNvPr id="38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Can 38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631940" y="1639666"/>
            <a:ext cx="1305577" cy="1136744"/>
            <a:chOff x="1239055" y="2377180"/>
            <a:chExt cx="1749729" cy="1749729"/>
          </a:xfrm>
        </p:grpSpPr>
        <p:pic>
          <p:nvPicPr>
            <p:cNvPr id="36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Can 36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07115" y="5661248"/>
            <a:ext cx="562916" cy="830416"/>
            <a:chOff x="7524327" y="2617748"/>
            <a:chExt cx="562916" cy="830416"/>
          </a:xfrm>
        </p:grpSpPr>
        <p:grpSp>
          <p:nvGrpSpPr>
            <p:cNvPr id="11" name="Group 10"/>
            <p:cNvGrpSpPr/>
            <p:nvPr/>
          </p:nvGrpSpPr>
          <p:grpSpPr>
            <a:xfrm>
              <a:off x="7524328" y="2924944"/>
              <a:ext cx="562915" cy="523220"/>
              <a:chOff x="7643263" y="3121804"/>
              <a:chExt cx="562915" cy="523220"/>
            </a:xfrm>
          </p:grpSpPr>
          <p:sp>
            <p:nvSpPr>
              <p:cNvPr id="61" name="Can 60"/>
              <p:cNvSpPr/>
              <p:nvPr/>
            </p:nvSpPr>
            <p:spPr>
              <a:xfrm>
                <a:off x="7643263" y="3152358"/>
                <a:ext cx="562915" cy="353292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43263" y="3121804"/>
                <a:ext cx="5501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Brush Script MT" panose="03060802040406070304" pitchFamily="66" charset="0"/>
                  </a:rPr>
                  <a:t>l/</a:t>
                </a:r>
                <a:r>
                  <a:rPr lang="en-US" sz="2800" dirty="0" smtClean="0">
                    <a:latin typeface="+mj-lt"/>
                  </a:rPr>
                  <a:t>2</a:t>
                </a:r>
                <a:endParaRPr lang="he-IL" sz="2800" dirty="0">
                  <a:latin typeface="+mj-lt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524327" y="2617748"/>
              <a:ext cx="562915" cy="523220"/>
              <a:chOff x="7490863" y="2617748"/>
              <a:chExt cx="562915" cy="523220"/>
            </a:xfrm>
          </p:grpSpPr>
          <p:sp>
            <p:nvSpPr>
              <p:cNvPr id="58" name="Can 57"/>
              <p:cNvSpPr/>
              <p:nvPr/>
            </p:nvSpPr>
            <p:spPr>
              <a:xfrm>
                <a:off x="7490863" y="2648302"/>
                <a:ext cx="562915" cy="353292"/>
              </a:xfrm>
              <a:prstGeom prst="can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7490863" y="2617748"/>
                <a:ext cx="5501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Brush Script MT" panose="03060802040406070304" pitchFamily="66" charset="0"/>
                  </a:rPr>
                  <a:t>l/</a:t>
                </a:r>
                <a:r>
                  <a:rPr lang="en-US" sz="2800" dirty="0" smtClean="0">
                    <a:latin typeface="+mj-lt"/>
                  </a:rPr>
                  <a:t>2</a:t>
                </a:r>
                <a:endParaRPr lang="he-IL" sz="2800" dirty="0">
                  <a:latin typeface="+mj-lt"/>
                </a:endParaRPr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7294978" y="1737968"/>
            <a:ext cx="1453486" cy="972119"/>
            <a:chOff x="1239055" y="2377180"/>
            <a:chExt cx="1749729" cy="1749729"/>
          </a:xfrm>
        </p:grpSpPr>
        <p:pic>
          <p:nvPicPr>
            <p:cNvPr id="64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Can 64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31" name="Oval 30"/>
          <p:cNvSpPr/>
          <p:nvPr/>
        </p:nvSpPr>
        <p:spPr>
          <a:xfrm>
            <a:off x="1626313" y="1392302"/>
            <a:ext cx="3650282" cy="17212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2" name="TextBox 31"/>
          <p:cNvSpPr txBox="1"/>
          <p:nvPr/>
        </p:nvSpPr>
        <p:spPr>
          <a:xfrm>
            <a:off x="2523692" y="1465620"/>
            <a:ext cx="896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(t)</a:t>
            </a:r>
            <a:endParaRPr lang="en-US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5908007" y="4513152"/>
            <a:ext cx="88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F(t)</a:t>
            </a:r>
            <a:endParaRPr lang="en-US" sz="2800" dirty="0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Storage Size</a:t>
            </a:r>
            <a:endParaRPr lang="en-US" dirty="0"/>
          </a:p>
        </p:txBody>
      </p:sp>
      <p:sp>
        <p:nvSpPr>
          <p:cNvPr id="45" name="Oval Callout 44"/>
          <p:cNvSpPr/>
          <p:nvPr/>
        </p:nvSpPr>
        <p:spPr>
          <a:xfrm>
            <a:off x="3870074" y="2937385"/>
            <a:ext cx="4685502" cy="932047"/>
          </a:xfrm>
          <a:prstGeom prst="wedgeEllipseCallout">
            <a:avLst>
              <a:gd name="adj1" fmla="val -49273"/>
              <a:gd name="adj2" fmla="val -5407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446614" y="3141798"/>
            <a:ext cx="4010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At </a:t>
            </a:r>
            <a:r>
              <a:rPr lang="en-US" sz="2800" dirty="0"/>
              <a:t>least </a:t>
            </a:r>
            <a:r>
              <a:rPr lang="en-US" sz="2800" dirty="0" smtClean="0"/>
              <a:t>(</a:t>
            </a:r>
            <a:r>
              <a:rPr lang="en-US" sz="2800" b="1" dirty="0" smtClean="0"/>
              <a:t>D-</a:t>
            </a:r>
            <a:r>
              <a:rPr lang="en-US" sz="2800" dirty="0" smtClean="0">
                <a:latin typeface="Brush Script MT" panose="03060802040406070304" pitchFamily="66" charset="0"/>
              </a:rPr>
              <a:t>l</a:t>
            </a:r>
            <a:r>
              <a:rPr lang="en-US" sz="2800" dirty="0"/>
              <a:t>+1</a:t>
            </a:r>
            <a:r>
              <a:rPr lang="en-US" sz="2800" dirty="0" smtClean="0"/>
              <a:t>)</a:t>
            </a:r>
            <a:r>
              <a:rPr lang="en-US" sz="2800" dirty="0" smtClean="0">
                <a:sym typeface="Symbol"/>
              </a:rPr>
              <a:t></a:t>
            </a:r>
            <a:r>
              <a:rPr lang="en-US" sz="2800" dirty="0" smtClean="0"/>
              <a:t>|</a:t>
            </a:r>
            <a:r>
              <a:rPr lang="en-US" sz="2800" dirty="0"/>
              <a:t>C</a:t>
            </a:r>
            <a:r>
              <a:rPr lang="en-US" sz="2800" baseline="30000" dirty="0"/>
              <a:t>+</a:t>
            </a:r>
            <a:r>
              <a:rPr lang="en-US" sz="2800" dirty="0"/>
              <a:t>(t</a:t>
            </a:r>
            <a:r>
              <a:rPr lang="en-US" sz="2800" dirty="0" smtClean="0"/>
              <a:t>)| bits</a:t>
            </a:r>
            <a:endParaRPr lang="en-US" sz="2800" dirty="0"/>
          </a:p>
        </p:txBody>
      </p:sp>
      <p:sp>
        <p:nvSpPr>
          <p:cNvPr id="48" name="Flowchart: Decision 47"/>
          <p:cNvSpPr/>
          <p:nvPr/>
        </p:nvSpPr>
        <p:spPr>
          <a:xfrm>
            <a:off x="2662347" y="5691802"/>
            <a:ext cx="669946" cy="640872"/>
          </a:xfrm>
          <a:prstGeom prst="flowChartDecision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isometricOffAxis1Top"/>
            <a:lightRig rig="threePt" dir="t"/>
          </a:scene3d>
          <a:sp3d>
            <a:bevelT w="254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483768" y="5733256"/>
            <a:ext cx="845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D-</a:t>
            </a:r>
            <a:r>
              <a:rPr lang="en-US" sz="2400" dirty="0" smtClean="0">
                <a:latin typeface="Brush Script MT" panose="03060802040406070304" pitchFamily="66" charset="0"/>
              </a:rPr>
              <a:t>l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+1</a:t>
            </a:r>
            <a:endParaRPr lang="he-IL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446" y="5798509"/>
            <a:ext cx="570610" cy="52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4596855" y="5805264"/>
            <a:ext cx="421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endParaRPr lang="he-IL" sz="2800" dirty="0"/>
          </a:p>
        </p:txBody>
      </p:sp>
      <p:sp>
        <p:nvSpPr>
          <p:cNvPr id="46" name="Oval 45"/>
          <p:cNvSpPr/>
          <p:nvPr/>
        </p:nvSpPr>
        <p:spPr>
          <a:xfrm>
            <a:off x="4139952" y="4437112"/>
            <a:ext cx="4134327" cy="23762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81516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81516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869160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65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5864653" y="1639666"/>
            <a:ext cx="1453486" cy="972119"/>
            <a:chOff x="1239055" y="2377180"/>
            <a:chExt cx="1749729" cy="1749729"/>
          </a:xfrm>
        </p:grpSpPr>
        <p:pic>
          <p:nvPicPr>
            <p:cNvPr id="40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Can 40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413419" y="1850912"/>
            <a:ext cx="1305577" cy="1136744"/>
            <a:chOff x="1239055" y="2377180"/>
            <a:chExt cx="1749729" cy="1749729"/>
          </a:xfrm>
        </p:grpSpPr>
        <p:pic>
          <p:nvPicPr>
            <p:cNvPr id="38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Can 38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631940" y="1639666"/>
            <a:ext cx="1305577" cy="1136744"/>
            <a:chOff x="1239055" y="2377180"/>
            <a:chExt cx="1749729" cy="1749729"/>
          </a:xfrm>
        </p:grpSpPr>
        <p:pic>
          <p:nvPicPr>
            <p:cNvPr id="36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Can 36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07115" y="5661248"/>
            <a:ext cx="562916" cy="830416"/>
            <a:chOff x="7524327" y="2617748"/>
            <a:chExt cx="562916" cy="830416"/>
          </a:xfrm>
        </p:grpSpPr>
        <p:grpSp>
          <p:nvGrpSpPr>
            <p:cNvPr id="11" name="Group 10"/>
            <p:cNvGrpSpPr/>
            <p:nvPr/>
          </p:nvGrpSpPr>
          <p:grpSpPr>
            <a:xfrm>
              <a:off x="7524328" y="2924944"/>
              <a:ext cx="562915" cy="523220"/>
              <a:chOff x="7643263" y="3121804"/>
              <a:chExt cx="562915" cy="523220"/>
            </a:xfrm>
          </p:grpSpPr>
          <p:sp>
            <p:nvSpPr>
              <p:cNvPr id="61" name="Can 60"/>
              <p:cNvSpPr/>
              <p:nvPr/>
            </p:nvSpPr>
            <p:spPr>
              <a:xfrm>
                <a:off x="7643263" y="3152358"/>
                <a:ext cx="562915" cy="353292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43263" y="3121804"/>
                <a:ext cx="5501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Brush Script MT" panose="03060802040406070304" pitchFamily="66" charset="0"/>
                  </a:rPr>
                  <a:t>l/</a:t>
                </a:r>
                <a:r>
                  <a:rPr lang="en-US" sz="2800" dirty="0" smtClean="0">
                    <a:latin typeface="+mj-lt"/>
                  </a:rPr>
                  <a:t>2</a:t>
                </a:r>
                <a:endParaRPr lang="he-IL" sz="2800" dirty="0">
                  <a:latin typeface="+mj-lt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524327" y="2617748"/>
              <a:ext cx="562915" cy="523220"/>
              <a:chOff x="7490863" y="2617748"/>
              <a:chExt cx="562915" cy="523220"/>
            </a:xfrm>
          </p:grpSpPr>
          <p:sp>
            <p:nvSpPr>
              <p:cNvPr id="58" name="Can 57"/>
              <p:cNvSpPr/>
              <p:nvPr/>
            </p:nvSpPr>
            <p:spPr>
              <a:xfrm>
                <a:off x="7490863" y="2648302"/>
                <a:ext cx="562915" cy="353292"/>
              </a:xfrm>
              <a:prstGeom prst="can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7490863" y="2617748"/>
                <a:ext cx="5501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Brush Script MT" panose="03060802040406070304" pitchFamily="66" charset="0"/>
                  </a:rPr>
                  <a:t>l/</a:t>
                </a:r>
                <a:r>
                  <a:rPr lang="en-US" sz="2800" dirty="0" smtClean="0">
                    <a:latin typeface="+mj-lt"/>
                  </a:rPr>
                  <a:t>2</a:t>
                </a:r>
                <a:endParaRPr lang="he-IL" sz="2800" dirty="0">
                  <a:latin typeface="+mj-lt"/>
                </a:endParaRPr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7294978" y="1737968"/>
            <a:ext cx="1453486" cy="972119"/>
            <a:chOff x="1239055" y="2377180"/>
            <a:chExt cx="1749729" cy="1749729"/>
          </a:xfrm>
        </p:grpSpPr>
        <p:pic>
          <p:nvPicPr>
            <p:cNvPr id="64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Can 64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31" name="Oval 30"/>
          <p:cNvSpPr/>
          <p:nvPr/>
        </p:nvSpPr>
        <p:spPr>
          <a:xfrm>
            <a:off x="1626313" y="1392302"/>
            <a:ext cx="3650282" cy="17212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2" name="TextBox 31"/>
          <p:cNvSpPr txBox="1"/>
          <p:nvPr/>
        </p:nvSpPr>
        <p:spPr>
          <a:xfrm>
            <a:off x="2523692" y="1465620"/>
            <a:ext cx="896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(t)</a:t>
            </a:r>
            <a:endParaRPr lang="en-US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5908007" y="4513152"/>
            <a:ext cx="88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F(t)</a:t>
            </a:r>
            <a:endParaRPr lang="en-US" sz="2800" dirty="0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Storage Size</a:t>
            </a:r>
            <a:endParaRPr lang="en-US" dirty="0"/>
          </a:p>
        </p:txBody>
      </p:sp>
      <p:sp>
        <p:nvSpPr>
          <p:cNvPr id="45" name="Oval Callout 44"/>
          <p:cNvSpPr/>
          <p:nvPr/>
        </p:nvSpPr>
        <p:spPr>
          <a:xfrm>
            <a:off x="3870074" y="2937385"/>
            <a:ext cx="4685502" cy="932047"/>
          </a:xfrm>
          <a:prstGeom prst="wedgeEllipseCallout">
            <a:avLst>
              <a:gd name="adj1" fmla="val -49273"/>
              <a:gd name="adj2" fmla="val -5407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446614" y="3141798"/>
            <a:ext cx="4010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At </a:t>
            </a:r>
            <a:r>
              <a:rPr lang="en-US" sz="2800" dirty="0"/>
              <a:t>least </a:t>
            </a:r>
            <a:r>
              <a:rPr lang="en-US" sz="2800" dirty="0" smtClean="0"/>
              <a:t>(</a:t>
            </a:r>
            <a:r>
              <a:rPr lang="en-US" sz="2800" b="1" dirty="0" smtClean="0"/>
              <a:t>D-</a:t>
            </a:r>
            <a:r>
              <a:rPr lang="en-US" sz="2800" dirty="0" smtClean="0">
                <a:latin typeface="Brush Script MT" panose="03060802040406070304" pitchFamily="66" charset="0"/>
              </a:rPr>
              <a:t>l</a:t>
            </a:r>
            <a:r>
              <a:rPr lang="en-US" sz="2800" dirty="0"/>
              <a:t>+1</a:t>
            </a:r>
            <a:r>
              <a:rPr lang="en-US" sz="2800" dirty="0" smtClean="0"/>
              <a:t>)</a:t>
            </a:r>
            <a:r>
              <a:rPr lang="en-US" sz="2800" dirty="0" smtClean="0">
                <a:sym typeface="Symbol"/>
              </a:rPr>
              <a:t></a:t>
            </a:r>
            <a:r>
              <a:rPr lang="en-US" sz="2800" dirty="0" smtClean="0"/>
              <a:t>|</a:t>
            </a:r>
            <a:r>
              <a:rPr lang="en-US" sz="2800" dirty="0"/>
              <a:t>C</a:t>
            </a:r>
            <a:r>
              <a:rPr lang="en-US" sz="2800" baseline="30000" dirty="0"/>
              <a:t>+</a:t>
            </a:r>
            <a:r>
              <a:rPr lang="en-US" sz="2800" dirty="0"/>
              <a:t>(t</a:t>
            </a:r>
            <a:r>
              <a:rPr lang="en-US" sz="2800" dirty="0" smtClean="0"/>
              <a:t>)| bits</a:t>
            </a:r>
            <a:endParaRPr lang="en-US" sz="2800" dirty="0"/>
          </a:p>
        </p:txBody>
      </p:sp>
      <p:sp>
        <p:nvSpPr>
          <p:cNvPr id="48" name="Oval Callout 47"/>
          <p:cNvSpPr/>
          <p:nvPr/>
        </p:nvSpPr>
        <p:spPr>
          <a:xfrm>
            <a:off x="179512" y="3717032"/>
            <a:ext cx="4685502" cy="980786"/>
          </a:xfrm>
          <a:prstGeom prst="wedgeEllipseCallout">
            <a:avLst>
              <a:gd name="adj1" fmla="val 46299"/>
              <a:gd name="adj2" fmla="val 6603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79512" y="3894091"/>
                <a:ext cx="45067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At least </a:t>
                </a:r>
                <a:r>
                  <a:rPr lang="en-US" sz="2800" dirty="0">
                    <a:latin typeface="Brush Script MT" panose="03060802040406070304" pitchFamily="66" charset="0"/>
                  </a:rPr>
                  <a:t>l</a:t>
                </a:r>
                <a:r>
                  <a:rPr lang="en-US" sz="2800" dirty="0" smtClean="0">
                    <a:latin typeface="Brush Script MT" panose="03060802040406070304" pitchFamily="66" charset="0"/>
                    <a:sym typeface="Symbol"/>
                  </a:rPr>
                  <a:t>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i="0" dirty="0" smtClean="0">
                            <a:latin typeface="Cambria Math"/>
                          </a:rPr>
                          <m:t>F</m:t>
                        </m:r>
                        <m:d>
                          <m:dPr>
                            <m:ctrlPr>
                              <a:rPr lang="en-US" sz="28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i="0" dirty="0" smtClean="0">
                                <a:latin typeface="Cambria Math"/>
                              </a:rPr>
                              <m:t>t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/>
                  <a:t>bits </a:t>
                </a:r>
                <a:endParaRPr lang="en-US" sz="2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894091"/>
                <a:ext cx="4506741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744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Flowchart: Decision 54"/>
          <p:cNvSpPr/>
          <p:nvPr/>
        </p:nvSpPr>
        <p:spPr>
          <a:xfrm>
            <a:off x="2662347" y="5691802"/>
            <a:ext cx="669946" cy="640872"/>
          </a:xfrm>
          <a:prstGeom prst="flowChartDecision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isometricOffAxis1Top"/>
            <a:lightRig rig="threePt" dir="t"/>
          </a:scene3d>
          <a:sp3d>
            <a:bevelT w="254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483768" y="5733256"/>
            <a:ext cx="845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D-</a:t>
            </a:r>
            <a:r>
              <a:rPr lang="en-US" sz="2400" dirty="0" smtClean="0">
                <a:latin typeface="Brush Script MT" panose="03060802040406070304" pitchFamily="66" charset="0"/>
              </a:rPr>
              <a:t>l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+1</a:t>
            </a:r>
            <a:endParaRPr lang="he-IL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446" y="5798509"/>
            <a:ext cx="570610" cy="52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4596855" y="5805264"/>
            <a:ext cx="421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endParaRPr lang="he-IL" sz="2800" dirty="0"/>
          </a:p>
        </p:txBody>
      </p:sp>
      <p:sp>
        <p:nvSpPr>
          <p:cNvPr id="46" name="Oval 45"/>
          <p:cNvSpPr/>
          <p:nvPr/>
        </p:nvSpPr>
        <p:spPr>
          <a:xfrm>
            <a:off x="4139952" y="4437112"/>
            <a:ext cx="4134327" cy="23762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2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Adversary Ad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We’ll define a particular adversary structure</a:t>
            </a:r>
          </a:p>
          <a:p>
            <a:pPr lvl="1"/>
            <a:r>
              <a:rPr lang="en-US" dirty="0" smtClean="0"/>
              <a:t>Controls scheduling</a:t>
            </a:r>
          </a:p>
          <a:p>
            <a:pPr lvl="1"/>
            <a:r>
              <a:rPr lang="en-US" dirty="0" smtClean="0"/>
              <a:t>Prevents progress</a:t>
            </a:r>
          </a:p>
          <a:p>
            <a:pPr lvl="1"/>
            <a:r>
              <a:rPr lang="en-US" dirty="0" smtClean="0"/>
              <a:t>Blows up the storage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3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891372"/>
            <a:ext cx="740292" cy="148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909382"/>
            <a:ext cx="740292" cy="148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909382"/>
            <a:ext cx="740292" cy="148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963380"/>
            <a:ext cx="740292" cy="148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00607"/>
            <a:ext cx="2006701" cy="320867"/>
          </a:xfrm>
        </p:spPr>
        <p:txBody>
          <a:bodyPr/>
          <a:lstStyle/>
          <a:p>
            <a:fld id="{F742C4D0-E0C3-49C3-B08F-747C00997521}" type="slidenum">
              <a:rPr lang="en-US" smtClean="0"/>
              <a:t>67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5183957" y="1639667"/>
            <a:ext cx="1198077" cy="702914"/>
            <a:chOff x="1239055" y="2377180"/>
            <a:chExt cx="1749729" cy="1749729"/>
          </a:xfrm>
        </p:grpSpPr>
        <p:pic>
          <p:nvPicPr>
            <p:cNvPr id="40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Can 40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135478" y="1738667"/>
            <a:ext cx="1076159" cy="821950"/>
            <a:chOff x="1239055" y="2377180"/>
            <a:chExt cx="1749729" cy="1749729"/>
          </a:xfrm>
        </p:grpSpPr>
        <p:pic>
          <p:nvPicPr>
            <p:cNvPr id="38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Can 38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055933" y="1560053"/>
            <a:ext cx="1076159" cy="821950"/>
            <a:chOff x="1239055" y="2377180"/>
            <a:chExt cx="1749729" cy="1749729"/>
          </a:xfrm>
        </p:grpSpPr>
        <p:pic>
          <p:nvPicPr>
            <p:cNvPr id="36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Can 36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07115" y="5761904"/>
            <a:ext cx="529436" cy="729760"/>
            <a:chOff x="7524327" y="2617748"/>
            <a:chExt cx="562916" cy="830416"/>
          </a:xfrm>
        </p:grpSpPr>
        <p:grpSp>
          <p:nvGrpSpPr>
            <p:cNvPr id="11" name="Group 10"/>
            <p:cNvGrpSpPr/>
            <p:nvPr/>
          </p:nvGrpSpPr>
          <p:grpSpPr>
            <a:xfrm>
              <a:off x="7524328" y="2924944"/>
              <a:ext cx="562915" cy="523220"/>
              <a:chOff x="7643263" y="3121804"/>
              <a:chExt cx="562915" cy="523220"/>
            </a:xfrm>
          </p:grpSpPr>
          <p:sp>
            <p:nvSpPr>
              <p:cNvPr id="61" name="Can 60"/>
              <p:cNvSpPr/>
              <p:nvPr/>
            </p:nvSpPr>
            <p:spPr>
              <a:xfrm>
                <a:off x="7643263" y="3152358"/>
                <a:ext cx="562915" cy="353292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43263" y="3121804"/>
                <a:ext cx="5501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Brush Script MT" panose="03060802040406070304" pitchFamily="66" charset="0"/>
                  </a:rPr>
                  <a:t>l/</a:t>
                </a:r>
                <a:r>
                  <a:rPr lang="en-US" sz="2800" dirty="0" smtClean="0">
                    <a:latin typeface="+mj-lt"/>
                  </a:rPr>
                  <a:t>2</a:t>
                </a:r>
                <a:endParaRPr lang="he-IL" sz="2800" dirty="0">
                  <a:latin typeface="+mj-lt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524327" y="2617748"/>
              <a:ext cx="562915" cy="523220"/>
              <a:chOff x="7490863" y="2617748"/>
              <a:chExt cx="562915" cy="523220"/>
            </a:xfrm>
          </p:grpSpPr>
          <p:sp>
            <p:nvSpPr>
              <p:cNvPr id="58" name="Can 57"/>
              <p:cNvSpPr/>
              <p:nvPr/>
            </p:nvSpPr>
            <p:spPr>
              <a:xfrm>
                <a:off x="7490863" y="2648302"/>
                <a:ext cx="562915" cy="353292"/>
              </a:xfrm>
              <a:prstGeom prst="can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7490863" y="2617748"/>
                <a:ext cx="5501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Brush Script MT" panose="03060802040406070304" pitchFamily="66" charset="0"/>
                  </a:rPr>
                  <a:t>l/</a:t>
                </a:r>
                <a:r>
                  <a:rPr lang="en-US" sz="2800" dirty="0" smtClean="0">
                    <a:latin typeface="+mj-lt"/>
                  </a:rPr>
                  <a:t>2</a:t>
                </a:r>
                <a:endParaRPr lang="he-IL" sz="2800" dirty="0">
                  <a:latin typeface="+mj-lt"/>
                </a:endParaRPr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6614282" y="1737969"/>
            <a:ext cx="1198077" cy="702914"/>
            <a:chOff x="1239055" y="2377180"/>
            <a:chExt cx="1749729" cy="1749729"/>
          </a:xfrm>
        </p:grpSpPr>
        <p:pic>
          <p:nvPicPr>
            <p:cNvPr id="64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Can 64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31" name="Oval 30"/>
          <p:cNvSpPr/>
          <p:nvPr/>
        </p:nvSpPr>
        <p:spPr>
          <a:xfrm>
            <a:off x="1331640" y="1392302"/>
            <a:ext cx="3008850" cy="12446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2" name="TextBox 31"/>
          <p:cNvSpPr txBox="1"/>
          <p:nvPr/>
        </p:nvSpPr>
        <p:spPr>
          <a:xfrm>
            <a:off x="2123728" y="1340768"/>
            <a:ext cx="95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(t)</a:t>
            </a:r>
            <a:endParaRPr lang="en-US" sz="2800" dirty="0"/>
          </a:p>
        </p:txBody>
      </p:sp>
      <p:sp>
        <p:nvSpPr>
          <p:cNvPr id="46" name="Oval 45"/>
          <p:cNvSpPr/>
          <p:nvPr/>
        </p:nvSpPr>
        <p:spPr>
          <a:xfrm>
            <a:off x="4139953" y="4725144"/>
            <a:ext cx="3888432" cy="20882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Defining Adversary </a:t>
            </a:r>
            <a:r>
              <a:rPr lang="en-US" i="1" dirty="0" smtClean="0"/>
              <a:t>Ad</a:t>
            </a:r>
            <a:endParaRPr lang="en-US" i="1" dirty="0"/>
          </a:p>
        </p:txBody>
      </p:sp>
      <p:grpSp>
        <p:nvGrpSpPr>
          <p:cNvPr id="50" name="Group 49"/>
          <p:cNvGrpSpPr/>
          <p:nvPr/>
        </p:nvGrpSpPr>
        <p:grpSpPr>
          <a:xfrm>
            <a:off x="5956618" y="3117077"/>
            <a:ext cx="3024336" cy="1264346"/>
            <a:chOff x="4418837" y="722135"/>
            <a:chExt cx="3168352" cy="1431449"/>
          </a:xfrm>
        </p:grpSpPr>
        <p:sp>
          <p:nvSpPr>
            <p:cNvPr id="51" name="Oval Callout 50"/>
            <p:cNvSpPr/>
            <p:nvPr/>
          </p:nvSpPr>
          <p:spPr>
            <a:xfrm>
              <a:off x="4522849" y="722135"/>
              <a:ext cx="2808312" cy="1431449"/>
            </a:xfrm>
            <a:prstGeom prst="wedgeEllipseCallout">
              <a:avLst>
                <a:gd name="adj1" fmla="val -55740"/>
                <a:gd name="adj2" fmla="val 81882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418837" y="1159603"/>
              <a:ext cx="3168352" cy="592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freeze F(t)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627784" y="2892463"/>
            <a:ext cx="3024336" cy="1184609"/>
            <a:chOff x="4444494" y="971509"/>
            <a:chExt cx="3168352" cy="1431449"/>
          </a:xfrm>
        </p:grpSpPr>
        <p:sp>
          <p:nvSpPr>
            <p:cNvPr id="59" name="Oval Callout 58"/>
            <p:cNvSpPr/>
            <p:nvPr/>
          </p:nvSpPr>
          <p:spPr>
            <a:xfrm>
              <a:off x="4589566" y="971509"/>
              <a:ext cx="2808312" cy="1431449"/>
            </a:xfrm>
            <a:prstGeom prst="wedgeEllipseCallout">
              <a:avLst>
                <a:gd name="adj1" fmla="val -36828"/>
                <a:gd name="adj2" fmla="val -77184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444494" y="1376308"/>
              <a:ext cx="3168352" cy="411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delay C+(t)</a:t>
              </a:r>
            </a:p>
          </p:txBody>
        </p:sp>
      </p:grpSp>
      <p:pic>
        <p:nvPicPr>
          <p:cNvPr id="1028" name="Picture 4" descr="C:\Users\Idit Keidar\AppData\Local\Microsoft\Windows\Temporary Internet Files\Content.IE5\1D02XXRZ\stopSignClipArt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310" y="2382003"/>
            <a:ext cx="748083" cy="75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222" y="4785352"/>
            <a:ext cx="2592954" cy="175808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908008" y="4777988"/>
            <a:ext cx="829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F(t)</a:t>
            </a:r>
            <a:endParaRPr lang="en-US" sz="2800" dirty="0"/>
          </a:p>
        </p:txBody>
      </p:sp>
      <p:sp>
        <p:nvSpPr>
          <p:cNvPr id="48" name="Flowchart: Decision 47"/>
          <p:cNvSpPr/>
          <p:nvPr/>
        </p:nvSpPr>
        <p:spPr>
          <a:xfrm>
            <a:off x="2662347" y="5691802"/>
            <a:ext cx="669946" cy="640872"/>
          </a:xfrm>
          <a:prstGeom prst="flowChartDecision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isometricOffAxis1Top"/>
            <a:lightRig rig="threePt" dir="t"/>
          </a:scene3d>
          <a:sp3d>
            <a:bevelT w="254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483768" y="5733256"/>
            <a:ext cx="845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D-</a:t>
            </a:r>
            <a:r>
              <a:rPr lang="en-US" sz="2400" dirty="0" smtClean="0">
                <a:latin typeface="Brush Script MT" panose="03060802040406070304" pitchFamily="66" charset="0"/>
              </a:rPr>
              <a:t>l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+1</a:t>
            </a:r>
            <a:endParaRPr lang="he-IL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446" y="5798509"/>
            <a:ext cx="570610" cy="52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65"/>
          <p:cNvSpPr/>
          <p:nvPr/>
        </p:nvSpPr>
        <p:spPr>
          <a:xfrm>
            <a:off x="4596855" y="5805264"/>
            <a:ext cx="421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407747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of Ad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 only grows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ervers in F are “frozen”</a:t>
            </a:r>
          </a:p>
          <a:p>
            <a:r>
              <a:rPr lang="en-US" dirty="0" smtClean="0"/>
              <a:t>Writes can move out of C</a:t>
            </a:r>
            <a:r>
              <a:rPr lang="en-US" baseline="30000" dirty="0" smtClean="0"/>
              <a:t>+</a:t>
            </a:r>
          </a:p>
          <a:p>
            <a:pPr lvl="1"/>
            <a:r>
              <a:rPr lang="en-US" dirty="0" smtClean="0"/>
              <a:t>If their blocks are </a:t>
            </a:r>
            <a:r>
              <a:rPr lang="en-US" dirty="0"/>
              <a:t>overwritten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We will next show that no client can complete a write operation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Callout 21"/>
          <p:cNvSpPr/>
          <p:nvPr/>
        </p:nvSpPr>
        <p:spPr>
          <a:xfrm>
            <a:off x="501056" y="1693178"/>
            <a:ext cx="5151063" cy="1803774"/>
          </a:xfrm>
          <a:prstGeom prst="wedgeEllipseCallout">
            <a:avLst>
              <a:gd name="adj1" fmla="val 31770"/>
              <a:gd name="adj2" fmla="val 9112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449368" y="4221088"/>
            <a:ext cx="6011064" cy="25269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27584" y="1916832"/>
            <a:ext cx="45067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Every set of n-f servers must store D bits of some pending write for a write to return </a:t>
            </a:r>
            <a:endParaRPr lang="en-US" sz="2800" dirty="0"/>
          </a:p>
          <a:p>
            <a:r>
              <a:rPr lang="en-US" sz="24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</a:t>
            </a:r>
            <a:endParaRPr lang="en-US" dirty="0"/>
          </a:p>
        </p:txBody>
      </p:sp>
      <p:pic>
        <p:nvPicPr>
          <p:cNvPr id="4" name="Picture 3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653136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671146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671146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lowchart: Decision 26"/>
          <p:cNvSpPr/>
          <p:nvPr/>
        </p:nvSpPr>
        <p:spPr>
          <a:xfrm>
            <a:off x="2843808" y="5939988"/>
            <a:ext cx="396058" cy="225316"/>
          </a:xfrm>
          <a:prstGeom prst="flowChartDecision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34" y="5835398"/>
            <a:ext cx="435725" cy="40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69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300192" y="1475411"/>
            <a:ext cx="2171392" cy="657445"/>
            <a:chOff x="2267744" y="1772816"/>
            <a:chExt cx="5350129" cy="1762593"/>
          </a:xfrm>
        </p:grpSpPr>
        <p:grpSp>
          <p:nvGrpSpPr>
            <p:cNvPr id="25" name="Group 24"/>
            <p:cNvGrpSpPr/>
            <p:nvPr/>
          </p:nvGrpSpPr>
          <p:grpSpPr>
            <a:xfrm>
              <a:off x="2267744" y="1772816"/>
              <a:ext cx="1749729" cy="1749729"/>
              <a:chOff x="1239055" y="2377180"/>
              <a:chExt cx="1749729" cy="1749729"/>
            </a:xfrm>
          </p:grpSpPr>
          <p:pic>
            <p:nvPicPr>
              <p:cNvPr id="48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" name="Can 48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076192" y="1785680"/>
              <a:ext cx="1749729" cy="1749729"/>
              <a:chOff x="1239055" y="2377180"/>
              <a:chExt cx="1749729" cy="1749729"/>
            </a:xfrm>
          </p:grpSpPr>
          <p:pic>
            <p:nvPicPr>
              <p:cNvPr id="46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Can 46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5868144" y="1772816"/>
              <a:ext cx="1749729" cy="1749729"/>
              <a:chOff x="1239055" y="2377180"/>
              <a:chExt cx="1749729" cy="1749729"/>
            </a:xfrm>
          </p:grpSpPr>
          <p:pic>
            <p:nvPicPr>
              <p:cNvPr id="32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Can 44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0" name="Flowchart: Decision 49"/>
          <p:cNvSpPr/>
          <p:nvPr/>
        </p:nvSpPr>
        <p:spPr>
          <a:xfrm>
            <a:off x="4555556" y="5978802"/>
            <a:ext cx="396058" cy="225316"/>
          </a:xfrm>
          <a:prstGeom prst="flowChartDecision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Decision 50"/>
          <p:cNvSpPr/>
          <p:nvPr/>
        </p:nvSpPr>
        <p:spPr>
          <a:xfrm>
            <a:off x="6300192" y="6011996"/>
            <a:ext cx="396058" cy="225316"/>
          </a:xfrm>
          <a:prstGeom prst="flowChartDecision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Fault Tolerant Distributed Storage Model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Image result for server compute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289" y="4456441"/>
            <a:ext cx="67977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server compute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990" y="4474451"/>
            <a:ext cx="67977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server compute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14" y="4474451"/>
            <a:ext cx="67977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server compute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206" y="4528449"/>
            <a:ext cx="67977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 Brace 9"/>
          <p:cNvSpPr/>
          <p:nvPr/>
        </p:nvSpPr>
        <p:spPr>
          <a:xfrm rot="16200000">
            <a:off x="4107871" y="2976354"/>
            <a:ext cx="393553" cy="6090032"/>
          </a:xfrm>
          <a:prstGeom prst="leftBrace">
            <a:avLst>
              <a:gd name="adj1" fmla="val 116761"/>
              <a:gd name="adj2" fmla="val 4854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TextBox 10"/>
          <p:cNvSpPr txBox="1"/>
          <p:nvPr/>
        </p:nvSpPr>
        <p:spPr>
          <a:xfrm flipH="1">
            <a:off x="3563888" y="6146140"/>
            <a:ext cx="1898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 smtClean="0"/>
              <a:t>n</a:t>
            </a:r>
            <a:r>
              <a:rPr lang="en-US" sz="2800" dirty="0" smtClean="0"/>
              <a:t> servers</a:t>
            </a:r>
            <a:endParaRPr lang="en-US" sz="2800" dirty="0"/>
          </a:p>
        </p:txBody>
      </p:sp>
      <p:sp>
        <p:nvSpPr>
          <p:cNvPr id="12" name="Left Brace 11"/>
          <p:cNvSpPr/>
          <p:nvPr/>
        </p:nvSpPr>
        <p:spPr>
          <a:xfrm rot="5400000">
            <a:off x="1544344" y="3661032"/>
            <a:ext cx="366681" cy="1224136"/>
          </a:xfrm>
          <a:prstGeom prst="leftBrace">
            <a:avLst>
              <a:gd name="adj1" fmla="val 52666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59632" y="4672465"/>
            <a:ext cx="830430" cy="10081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259632" y="4672465"/>
            <a:ext cx="830430" cy="10081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flipH="1">
            <a:off x="668782" y="3557677"/>
            <a:ext cx="2842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 smtClean="0"/>
              <a:t>f</a:t>
            </a:r>
            <a:r>
              <a:rPr lang="en-US" sz="2800" dirty="0" smtClean="0"/>
              <a:t> can fail (crash)</a:t>
            </a:r>
            <a:endParaRPr lang="en-US" sz="2800" dirty="0"/>
          </a:p>
        </p:txBody>
      </p:sp>
      <p:pic>
        <p:nvPicPr>
          <p:cNvPr id="17" name="Picture 4" descr="http://minecraftxboxs.com/wp-content/uploads/2014/05/laptop-comput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529" y="2333298"/>
            <a:ext cx="807670" cy="80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minecraftxboxs.com/wp-content/uploads/2014/05/laptop-comput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673" y="2333298"/>
            <a:ext cx="807670" cy="80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minecraftxboxs.com/wp-content/uploads/2014/05/laptop-comput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371" y="2333298"/>
            <a:ext cx="807670" cy="80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minecraftxboxs.com/wp-content/uploads/2014/05/laptop-compute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333298"/>
            <a:ext cx="807670" cy="80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6959428" y="2553012"/>
            <a:ext cx="771061" cy="154142"/>
            <a:chOff x="1835696" y="2060848"/>
            <a:chExt cx="1181696" cy="288032"/>
          </a:xfrm>
        </p:grpSpPr>
        <p:sp>
          <p:nvSpPr>
            <p:cNvPr id="22" name="Oval 21"/>
            <p:cNvSpPr/>
            <p:nvPr/>
          </p:nvSpPr>
          <p:spPr>
            <a:xfrm>
              <a:off x="1835696" y="20608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3" name="Oval 22"/>
            <p:cNvSpPr/>
            <p:nvPr/>
          </p:nvSpPr>
          <p:spPr>
            <a:xfrm>
              <a:off x="2281604" y="20608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24" name="Oval 23"/>
            <p:cNvSpPr/>
            <p:nvPr/>
          </p:nvSpPr>
          <p:spPr>
            <a:xfrm>
              <a:off x="2729360" y="206084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04049" y="1518299"/>
                <a:ext cx="38431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∞ </m:t>
                    </m:r>
                  </m:oMath>
                </a14:m>
                <a:r>
                  <a:rPr lang="en-US" sz="2800" i="0" dirty="0" smtClean="0"/>
                  <a:t>clients</a:t>
                </a:r>
                <a:r>
                  <a:rPr lang="en-US" sz="2800" b="1" i="0" dirty="0" smtClean="0"/>
                  <a:t> </a:t>
                </a:r>
                <a:r>
                  <a:rPr lang="en-US" sz="2800" dirty="0" smtClean="0"/>
                  <a:t>(all can fail)</a:t>
                </a:r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9" y="1518299"/>
                <a:ext cx="3843182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eft Brace 25"/>
          <p:cNvSpPr/>
          <p:nvPr/>
        </p:nvSpPr>
        <p:spPr>
          <a:xfrm rot="5400000">
            <a:off x="6396428" y="-45496"/>
            <a:ext cx="393553" cy="4508051"/>
          </a:xfrm>
          <a:prstGeom prst="leftBrace">
            <a:avLst>
              <a:gd name="adj1" fmla="val 116761"/>
              <a:gd name="adj2" fmla="val 4854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499992" y="3461770"/>
            <a:ext cx="607733" cy="58054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877711" y="3496523"/>
            <a:ext cx="607733" cy="580549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436096" y="3625860"/>
            <a:ext cx="3539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Asynchronous</a:t>
            </a:r>
            <a:endParaRPr lang="en-US" sz="2800" dirty="0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939" y="2925335"/>
            <a:ext cx="792088" cy="87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Left Brace 30"/>
          <p:cNvSpPr/>
          <p:nvPr/>
        </p:nvSpPr>
        <p:spPr>
          <a:xfrm>
            <a:off x="3237258" y="2852936"/>
            <a:ext cx="366681" cy="1006082"/>
          </a:xfrm>
          <a:prstGeom prst="leftBrace">
            <a:avLst>
              <a:gd name="adj1" fmla="val 52666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090062" y="3014472"/>
                <a:ext cx="576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/>
                        </a:rPr>
                        <m:t>D</m:t>
                      </m:r>
                      <m:r>
                        <a:rPr lang="en-US" sz="2800" b="0" i="1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/>
                        </a:rPr>
                        <m:t>bits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2" y="3014472"/>
                <a:ext cx="576064" cy="523220"/>
              </a:xfrm>
              <a:prstGeom prst="rect">
                <a:avLst/>
              </a:prstGeom>
              <a:blipFill rotWithShape="1">
                <a:blip r:embed="rId6"/>
                <a:stretch>
                  <a:fillRect r="-6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47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2449368" y="4221088"/>
            <a:ext cx="6011064" cy="25269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</a:t>
            </a:r>
            <a:endParaRPr lang="en-US" dirty="0"/>
          </a:p>
        </p:txBody>
      </p:sp>
      <p:pic>
        <p:nvPicPr>
          <p:cNvPr id="4" name="Picture 3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653136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671146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671146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lowchart: Decision 26"/>
          <p:cNvSpPr/>
          <p:nvPr/>
        </p:nvSpPr>
        <p:spPr>
          <a:xfrm>
            <a:off x="2843808" y="5939988"/>
            <a:ext cx="396058" cy="225316"/>
          </a:xfrm>
          <a:prstGeom prst="flowChartDecision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34" y="5835398"/>
            <a:ext cx="435725" cy="40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70</a:t>
            </a:fld>
            <a:endParaRPr lang="en-US"/>
          </a:p>
        </p:txBody>
      </p:sp>
      <p:sp>
        <p:nvSpPr>
          <p:cNvPr id="50" name="Flowchart: Decision 49"/>
          <p:cNvSpPr/>
          <p:nvPr/>
        </p:nvSpPr>
        <p:spPr>
          <a:xfrm>
            <a:off x="4555556" y="5978802"/>
            <a:ext cx="396058" cy="225316"/>
          </a:xfrm>
          <a:prstGeom prst="flowChartDecision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Decision 50"/>
          <p:cNvSpPr/>
          <p:nvPr/>
        </p:nvSpPr>
        <p:spPr>
          <a:xfrm>
            <a:off x="6300192" y="6011996"/>
            <a:ext cx="396058" cy="225316"/>
          </a:xfrm>
          <a:prstGeom prst="flowChartDecision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Callout 30"/>
          <p:cNvSpPr/>
          <p:nvPr/>
        </p:nvSpPr>
        <p:spPr>
          <a:xfrm>
            <a:off x="501056" y="1693178"/>
            <a:ext cx="5151063" cy="1803774"/>
          </a:xfrm>
          <a:prstGeom prst="wedgeEllipseCallout">
            <a:avLst>
              <a:gd name="adj1" fmla="val 31770"/>
              <a:gd name="adj2" fmla="val 9112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23216" y="2046711"/>
            <a:ext cx="4506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Otherwise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6300192" y="1475411"/>
            <a:ext cx="2171392" cy="657445"/>
            <a:chOff x="2267744" y="1772816"/>
            <a:chExt cx="5350129" cy="1762593"/>
          </a:xfrm>
        </p:grpSpPr>
        <p:grpSp>
          <p:nvGrpSpPr>
            <p:cNvPr id="36" name="Group 35"/>
            <p:cNvGrpSpPr/>
            <p:nvPr/>
          </p:nvGrpSpPr>
          <p:grpSpPr>
            <a:xfrm>
              <a:off x="2267744" y="1772816"/>
              <a:ext cx="1749729" cy="1749729"/>
              <a:chOff x="1239055" y="2377180"/>
              <a:chExt cx="1749729" cy="1749729"/>
            </a:xfrm>
          </p:grpSpPr>
          <p:pic>
            <p:nvPicPr>
              <p:cNvPr id="43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Can 43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1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6192" y="1785679"/>
              <a:ext cx="1749728" cy="1749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8" name="Group 37"/>
            <p:cNvGrpSpPr/>
            <p:nvPr/>
          </p:nvGrpSpPr>
          <p:grpSpPr>
            <a:xfrm>
              <a:off x="5868144" y="1772816"/>
              <a:ext cx="1749729" cy="1749729"/>
              <a:chOff x="1239055" y="2377180"/>
              <a:chExt cx="1749729" cy="1749729"/>
            </a:xfrm>
          </p:grpSpPr>
          <p:pic>
            <p:nvPicPr>
              <p:cNvPr id="39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Can 39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" name="Can 25"/>
          <p:cNvSpPr/>
          <p:nvPr/>
        </p:nvSpPr>
        <p:spPr>
          <a:xfrm>
            <a:off x="7267952" y="1622033"/>
            <a:ext cx="233332" cy="214057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9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2449368" y="4221088"/>
            <a:ext cx="6011064" cy="252695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</a:t>
            </a:r>
            <a:endParaRPr lang="en-US" dirty="0"/>
          </a:p>
        </p:txBody>
      </p:sp>
      <p:pic>
        <p:nvPicPr>
          <p:cNvPr id="4" name="Picture 3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653136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671146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671146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725144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lowchart: Decision 26"/>
          <p:cNvSpPr/>
          <p:nvPr/>
        </p:nvSpPr>
        <p:spPr>
          <a:xfrm>
            <a:off x="2843808" y="5939988"/>
            <a:ext cx="396058" cy="225316"/>
          </a:xfrm>
          <a:prstGeom prst="flowChartDecision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34" y="5835398"/>
            <a:ext cx="435725" cy="40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71</a:t>
            </a:fld>
            <a:endParaRPr lang="en-US"/>
          </a:p>
        </p:txBody>
      </p:sp>
      <p:sp>
        <p:nvSpPr>
          <p:cNvPr id="50" name="Flowchart: Decision 49"/>
          <p:cNvSpPr/>
          <p:nvPr/>
        </p:nvSpPr>
        <p:spPr>
          <a:xfrm>
            <a:off x="4555556" y="5978802"/>
            <a:ext cx="396058" cy="225316"/>
          </a:xfrm>
          <a:prstGeom prst="flowChartDecision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Decision 50"/>
          <p:cNvSpPr/>
          <p:nvPr/>
        </p:nvSpPr>
        <p:spPr>
          <a:xfrm>
            <a:off x="6300192" y="6011996"/>
            <a:ext cx="396058" cy="225316"/>
          </a:xfrm>
          <a:prstGeom prst="flowChartDecision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300192" y="1475411"/>
            <a:ext cx="2171392" cy="657445"/>
            <a:chOff x="2267744" y="1772816"/>
            <a:chExt cx="5350129" cy="1762593"/>
          </a:xfrm>
        </p:grpSpPr>
        <p:grpSp>
          <p:nvGrpSpPr>
            <p:cNvPr id="34" name="Group 33"/>
            <p:cNvGrpSpPr/>
            <p:nvPr/>
          </p:nvGrpSpPr>
          <p:grpSpPr>
            <a:xfrm>
              <a:off x="2267744" y="1772816"/>
              <a:ext cx="1749729" cy="1749729"/>
              <a:chOff x="1239055" y="2377180"/>
              <a:chExt cx="1749729" cy="1749729"/>
            </a:xfrm>
          </p:grpSpPr>
          <p:pic>
            <p:nvPicPr>
              <p:cNvPr id="41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Can 41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076192" y="1785680"/>
              <a:ext cx="1749729" cy="1749729"/>
              <a:chOff x="1239055" y="2377180"/>
              <a:chExt cx="1749729" cy="1749729"/>
            </a:xfrm>
          </p:grpSpPr>
          <p:pic>
            <p:nvPicPr>
              <p:cNvPr id="39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Can 39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5868144" y="1772816"/>
              <a:ext cx="1749729" cy="1749729"/>
              <a:chOff x="1239055" y="2377180"/>
              <a:chExt cx="1749729" cy="1749729"/>
            </a:xfrm>
          </p:grpSpPr>
          <p:pic>
            <p:nvPicPr>
              <p:cNvPr id="37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Can 37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6156177" y="1149565"/>
            <a:ext cx="2520280" cy="1353705"/>
            <a:chOff x="6898308" y="1114467"/>
            <a:chExt cx="1546525" cy="1353705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6898308" y="1121816"/>
              <a:ext cx="1546525" cy="12378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6912440" y="1114467"/>
              <a:ext cx="1441360" cy="13537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1018696" y="4648013"/>
            <a:ext cx="1406391" cy="1607309"/>
            <a:chOff x="1018696" y="4648013"/>
            <a:chExt cx="1406391" cy="1607309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1018696" y="4743154"/>
              <a:ext cx="1307591" cy="144016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1018696" y="4648013"/>
              <a:ext cx="1406391" cy="160730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Picture 4" descr="http://minecraftxboxs.com/wp-content/uploads/2014/05/laptop-computer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40265"/>
            <a:ext cx="1467761" cy="146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2067437" y="1322491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Read</a:t>
            </a:r>
            <a:endParaRPr lang="en-US" sz="3200" dirty="0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1550471" y="2484844"/>
            <a:ext cx="1138416" cy="5142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1547664" y="2484844"/>
            <a:ext cx="422791" cy="8449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547664" y="2502320"/>
            <a:ext cx="765231" cy="7066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547664" y="2502320"/>
            <a:ext cx="1" cy="96455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2801395" y="2040242"/>
            <a:ext cx="3024336" cy="1820806"/>
            <a:chOff x="4389984" y="722135"/>
            <a:chExt cx="3168352" cy="1431449"/>
          </a:xfrm>
        </p:grpSpPr>
        <p:sp>
          <p:nvSpPr>
            <p:cNvPr id="73" name="Oval Callout 72"/>
            <p:cNvSpPr/>
            <p:nvPr/>
          </p:nvSpPr>
          <p:spPr>
            <a:xfrm>
              <a:off x="4522849" y="722135"/>
              <a:ext cx="2808312" cy="1431449"/>
            </a:xfrm>
            <a:prstGeom prst="wedgeEllipseCallout">
              <a:avLst>
                <a:gd name="adj1" fmla="val -83694"/>
                <a:gd name="adj2" fmla="val -3608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389984" y="1062818"/>
              <a:ext cx="3168352" cy="75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No value can be restored!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4017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</a:t>
            </a:r>
            <a:endParaRPr lang="en-US" dirty="0"/>
          </a:p>
        </p:txBody>
      </p:sp>
      <p:pic>
        <p:nvPicPr>
          <p:cNvPr id="4" name="Picture 3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653136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34" y="5835398"/>
            <a:ext cx="435725" cy="40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72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300192" y="1475411"/>
            <a:ext cx="2171392" cy="657445"/>
            <a:chOff x="2267744" y="1772816"/>
            <a:chExt cx="5350129" cy="1762593"/>
          </a:xfrm>
        </p:grpSpPr>
        <p:grpSp>
          <p:nvGrpSpPr>
            <p:cNvPr id="34" name="Group 33"/>
            <p:cNvGrpSpPr/>
            <p:nvPr/>
          </p:nvGrpSpPr>
          <p:grpSpPr>
            <a:xfrm>
              <a:off x="2267744" y="1772816"/>
              <a:ext cx="1749729" cy="1749729"/>
              <a:chOff x="1239055" y="2377180"/>
              <a:chExt cx="1749729" cy="1749729"/>
            </a:xfrm>
          </p:grpSpPr>
          <p:pic>
            <p:nvPicPr>
              <p:cNvPr id="41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Can 41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076192" y="1785680"/>
              <a:ext cx="1749729" cy="1749729"/>
              <a:chOff x="1239055" y="2377180"/>
              <a:chExt cx="1749729" cy="1749729"/>
            </a:xfrm>
          </p:grpSpPr>
          <p:pic>
            <p:nvPicPr>
              <p:cNvPr id="39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Can 39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5868144" y="1772816"/>
              <a:ext cx="1749729" cy="1749729"/>
              <a:chOff x="1239055" y="2377180"/>
              <a:chExt cx="1749729" cy="1749729"/>
            </a:xfrm>
          </p:grpSpPr>
          <p:pic>
            <p:nvPicPr>
              <p:cNvPr id="37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Can 37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6156177" y="1149565"/>
            <a:ext cx="2520280" cy="1353705"/>
            <a:chOff x="6898308" y="1114467"/>
            <a:chExt cx="1546525" cy="1353705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6898308" y="1121816"/>
              <a:ext cx="1546525" cy="12378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6912440" y="1114467"/>
              <a:ext cx="1441360" cy="13537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1018696" y="4648013"/>
            <a:ext cx="1406391" cy="1607309"/>
            <a:chOff x="1018696" y="4648013"/>
            <a:chExt cx="1406391" cy="1607309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1018696" y="4743154"/>
              <a:ext cx="1307591" cy="144016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1018696" y="4648013"/>
              <a:ext cx="1406391" cy="160730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Picture 4" descr="http://minecraftxboxs.com/wp-content/uploads/2014/05/laptop-computer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40265"/>
            <a:ext cx="1467761" cy="146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2067437" y="1322491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Read</a:t>
            </a:r>
            <a:endParaRPr lang="en-US" sz="3200" dirty="0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1550471" y="2484844"/>
            <a:ext cx="1138416" cy="5142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1547664" y="2484844"/>
            <a:ext cx="422791" cy="8449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547664" y="2502320"/>
            <a:ext cx="765231" cy="7066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547664" y="2502320"/>
            <a:ext cx="1" cy="96455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2801395" y="2040242"/>
            <a:ext cx="3024336" cy="1820806"/>
            <a:chOff x="4389984" y="722135"/>
            <a:chExt cx="3168352" cy="1431449"/>
          </a:xfrm>
        </p:grpSpPr>
        <p:sp>
          <p:nvSpPr>
            <p:cNvPr id="73" name="Oval Callout 72"/>
            <p:cNvSpPr/>
            <p:nvPr/>
          </p:nvSpPr>
          <p:spPr>
            <a:xfrm>
              <a:off x="4522849" y="722135"/>
              <a:ext cx="2808312" cy="1431449"/>
            </a:xfrm>
            <a:prstGeom prst="wedgeEllipseCallout">
              <a:avLst>
                <a:gd name="adj1" fmla="val -83694"/>
                <a:gd name="adj2" fmla="val -36087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389984" y="1062818"/>
              <a:ext cx="3168352" cy="75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No value can be restored!</a:t>
              </a:r>
              <a:endParaRPr lang="en-US" sz="28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785024" y="2470482"/>
            <a:ext cx="3376362" cy="1955929"/>
            <a:chOff x="5780110" y="2204863"/>
            <a:chExt cx="4355294" cy="2338851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0110" y="2204863"/>
              <a:ext cx="4081242" cy="2338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Box 44"/>
            <p:cNvSpPr txBox="1"/>
            <p:nvPr/>
          </p:nvSpPr>
          <p:spPr>
            <a:xfrm>
              <a:off x="5982586" y="2641575"/>
              <a:ext cx="4152818" cy="552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Consistency  violation 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pic>
          <p:nvPicPr>
            <p:cNvPr id="46" name="Picture 3" descr="C:\Users\sashas\Desktop\devil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604" y="3197947"/>
              <a:ext cx="1093031" cy="983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2449368" y="4221088"/>
            <a:ext cx="6011064" cy="2526958"/>
            <a:chOff x="2449368" y="4221088"/>
            <a:chExt cx="6011064" cy="2526958"/>
          </a:xfrm>
        </p:grpSpPr>
        <p:sp>
          <p:nvSpPr>
            <p:cNvPr id="23" name="Oval 22"/>
            <p:cNvSpPr/>
            <p:nvPr/>
          </p:nvSpPr>
          <p:spPr>
            <a:xfrm>
              <a:off x="2449368" y="4221088"/>
              <a:ext cx="6011064" cy="252695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Image result for server computer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014" y="4671146"/>
              <a:ext cx="787106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Image result for server computer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1038" y="4671146"/>
              <a:ext cx="787106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 result for server computer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9230" y="4725144"/>
              <a:ext cx="787106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Flowchart: Decision 26"/>
            <p:cNvSpPr/>
            <p:nvPr/>
          </p:nvSpPr>
          <p:spPr>
            <a:xfrm>
              <a:off x="2843808" y="5939988"/>
              <a:ext cx="396058" cy="225316"/>
            </a:xfrm>
            <a:prstGeom prst="flowChartDecision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lowchart: Decision 49"/>
            <p:cNvSpPr/>
            <p:nvPr/>
          </p:nvSpPr>
          <p:spPr>
            <a:xfrm>
              <a:off x="4555556" y="5978802"/>
              <a:ext cx="396058" cy="225316"/>
            </a:xfrm>
            <a:prstGeom prst="flowChartDecision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Decision 50"/>
            <p:cNvSpPr/>
            <p:nvPr/>
          </p:nvSpPr>
          <p:spPr>
            <a:xfrm>
              <a:off x="6300192" y="6011996"/>
              <a:ext cx="396058" cy="225316"/>
            </a:xfrm>
            <a:prstGeom prst="flowChartDecision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107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 rot="5213960">
            <a:off x="451313" y="4371176"/>
            <a:ext cx="2639837" cy="214989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Ad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servers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in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store less than D bits for each </a:t>
                </a:r>
                <a:r>
                  <a:rPr lang="en-US" dirty="0" smtClean="0"/>
                  <a:t>write</a:t>
                </a:r>
              </a:p>
              <a:p>
                <a:pPr lvl="1"/>
                <a:r>
                  <a:rPr lang="en-US" dirty="0"/>
                  <a:t>Proof in </a:t>
                </a:r>
                <a:r>
                  <a:rPr lang="en-US" dirty="0" smtClean="0"/>
                  <a:t>the paper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61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941168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959178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959178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5013176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827584" y="4551511"/>
            <a:ext cx="1495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|F(t)|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73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425158" y="3518098"/>
            <a:ext cx="3595114" cy="1063030"/>
            <a:chOff x="2413419" y="1700808"/>
            <a:chExt cx="4463888" cy="1358167"/>
          </a:xfrm>
        </p:grpSpPr>
        <p:grpSp>
          <p:nvGrpSpPr>
            <p:cNvPr id="33" name="Group 32"/>
            <p:cNvGrpSpPr/>
            <p:nvPr/>
          </p:nvGrpSpPr>
          <p:grpSpPr>
            <a:xfrm>
              <a:off x="2413419" y="1700808"/>
              <a:ext cx="1459889" cy="1358167"/>
              <a:chOff x="1239055" y="2377180"/>
              <a:chExt cx="1749729" cy="1749729"/>
            </a:xfrm>
          </p:grpSpPr>
          <p:pic>
            <p:nvPicPr>
              <p:cNvPr id="34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Can 34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922300" y="1700808"/>
              <a:ext cx="1459889" cy="1358167"/>
              <a:chOff x="1239055" y="2377180"/>
              <a:chExt cx="1749729" cy="1749729"/>
            </a:xfrm>
          </p:grpSpPr>
          <p:pic>
            <p:nvPicPr>
              <p:cNvPr id="37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Can 37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5417418" y="1700808"/>
              <a:ext cx="1459889" cy="1358167"/>
              <a:chOff x="1239055" y="2377180"/>
              <a:chExt cx="1749729" cy="1749729"/>
            </a:xfrm>
          </p:grpSpPr>
          <p:pic>
            <p:nvPicPr>
              <p:cNvPr id="40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Can 40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30" y="6081084"/>
            <a:ext cx="36671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Flowchart: Decision 55"/>
          <p:cNvSpPr/>
          <p:nvPr/>
        </p:nvSpPr>
        <p:spPr>
          <a:xfrm>
            <a:off x="2763054" y="6271265"/>
            <a:ext cx="396058" cy="225316"/>
          </a:xfrm>
          <a:prstGeom prst="flowChartDecision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Decision 56"/>
          <p:cNvSpPr/>
          <p:nvPr/>
        </p:nvSpPr>
        <p:spPr>
          <a:xfrm>
            <a:off x="6274417" y="6273346"/>
            <a:ext cx="396058" cy="225316"/>
          </a:xfrm>
          <a:prstGeom prst="flowChartDecision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Decision 57"/>
          <p:cNvSpPr/>
          <p:nvPr/>
        </p:nvSpPr>
        <p:spPr>
          <a:xfrm>
            <a:off x="2762339" y="5968426"/>
            <a:ext cx="396058" cy="225316"/>
          </a:xfrm>
          <a:prstGeom prst="flowChartDecision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205164" y="6051268"/>
            <a:ext cx="279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Brush Script MT" panose="03060802040406070304" pitchFamily="66" charset="0"/>
              </a:rPr>
              <a:t>l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185899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Lemma Proof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>
                <a:solidFill>
                  <a:schemeClr val="tx1"/>
                </a:solidFill>
              </a:rPr>
              <a:t>74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55576" y="4399912"/>
            <a:ext cx="67687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Callout 9"/>
          <p:cNvSpPr/>
          <p:nvPr/>
        </p:nvSpPr>
        <p:spPr>
          <a:xfrm>
            <a:off x="7020272" y="2743728"/>
            <a:ext cx="1728192" cy="1152128"/>
          </a:xfrm>
          <a:prstGeom prst="wedgeEllipseCallout">
            <a:avLst>
              <a:gd name="adj1" fmla="val -31241"/>
              <a:gd name="adj2" fmla="val 9242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assume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v can be read</a:t>
            </a:r>
            <a:endParaRPr lang="he-IL" sz="2400" dirty="0">
              <a:solidFill>
                <a:schemeClr val="tx1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4644008" y="2492896"/>
            <a:ext cx="2328214" cy="1601580"/>
          </a:xfrm>
          <a:prstGeom prst="wedgeEllipseCallout">
            <a:avLst>
              <a:gd name="adj1" fmla="val -48665"/>
              <a:gd name="adj2" fmla="val 6902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write(v) RMW to server S responds</a:t>
            </a:r>
            <a:endParaRPr lang="he-IL" sz="2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711" y="4263479"/>
            <a:ext cx="75693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time</a:t>
            </a:r>
            <a:endParaRPr lang="he-IL" sz="2400" dirty="0"/>
          </a:p>
        </p:txBody>
      </p:sp>
      <p:sp>
        <p:nvSpPr>
          <p:cNvPr id="13" name="Oval Callout 12"/>
          <p:cNvSpPr/>
          <p:nvPr/>
        </p:nvSpPr>
        <p:spPr>
          <a:xfrm>
            <a:off x="150236" y="4557775"/>
            <a:ext cx="4824536" cy="1859861"/>
          </a:xfrm>
          <a:prstGeom prst="wedgeEllipseCallout">
            <a:avLst>
              <a:gd name="adj1" fmla="val 50974"/>
              <a:gd name="adj2" fmla="val -5740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dirty="0">
                <a:solidFill>
                  <a:schemeClr val="tx1"/>
                </a:solidFill>
              </a:rPr>
              <a:t>if RMW </a:t>
            </a:r>
            <a:r>
              <a:rPr lang="en-US" sz="2400" dirty="0" smtClean="0">
                <a:solidFill>
                  <a:schemeClr val="tx1"/>
                </a:solidFill>
              </a:rPr>
              <a:t>writes </a:t>
            </a:r>
            <a:r>
              <a:rPr lang="en-US" sz="2400" dirty="0" smtClean="0">
                <a:solidFill>
                  <a:schemeClr val="tx1"/>
                </a:solidFill>
                <a:latin typeface="Brush Script MT" panose="03060802040406070304" pitchFamily="66" charset="0"/>
              </a:rPr>
              <a:t>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bits </a:t>
            </a:r>
            <a:r>
              <a:rPr lang="en-US" sz="2400" dirty="0" smtClean="0">
                <a:solidFill>
                  <a:schemeClr val="tx1"/>
                </a:solidFill>
              </a:rPr>
              <a:t>to S</a:t>
            </a:r>
            <a:r>
              <a:rPr lang="en-US" sz="2400" dirty="0">
                <a:solidFill>
                  <a:schemeClr val="tx1"/>
                </a:solidFill>
              </a:rPr>
              <a:t>, S is added to </a:t>
            </a:r>
            <a:r>
              <a:rPr lang="en-US" sz="2400" dirty="0" smtClean="0">
                <a:solidFill>
                  <a:schemeClr val="tx1"/>
                </a:solidFill>
              </a:rPr>
              <a:t>F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and v cannot be restored without servers in F</a:t>
            </a:r>
            <a:endParaRPr lang="he-IL" sz="2400" dirty="0">
              <a:solidFill>
                <a:schemeClr val="tx1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1187624" y="2510300"/>
            <a:ext cx="3225093" cy="1512168"/>
          </a:xfrm>
          <a:prstGeom prst="wedgeEllipseCallout">
            <a:avLst>
              <a:gd name="adj1" fmla="val 53806"/>
              <a:gd name="adj2" fmla="val 7419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write(v) is in C</a:t>
            </a:r>
            <a:r>
              <a:rPr lang="en-US" sz="2400" baseline="30000" dirty="0" smtClean="0">
                <a:solidFill>
                  <a:schemeClr val="tx1"/>
                </a:solidFill>
              </a:rPr>
              <a:t>- </a:t>
            </a:r>
          </a:p>
          <a:p>
            <a:pPr marL="0" lvl="1" algn="ctr"/>
            <a:r>
              <a:rPr lang="en-US" sz="2400" dirty="0" smtClean="0">
                <a:solidFill>
                  <a:schemeClr val="tx1"/>
                </a:solidFill>
                <a:latin typeface="Brush Script MT" panose="03060802040406070304" pitchFamily="66" charset="0"/>
              </a:rPr>
              <a:t>l</a:t>
            </a:r>
            <a:r>
              <a:rPr lang="en-US" sz="2400" dirty="0" smtClean="0">
                <a:solidFill>
                  <a:schemeClr val="tx1"/>
                </a:solidFill>
              </a:rPr>
              <a:t> bits are missing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6228184" y="4792885"/>
            <a:ext cx="2664296" cy="1503019"/>
          </a:xfrm>
          <a:prstGeom prst="wedgeEllipseCallout">
            <a:avLst>
              <a:gd name="adj1" fmla="val -86356"/>
              <a:gd name="adj2" fmla="val -7573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otherwise, at least one bit is still missing</a:t>
            </a:r>
            <a:endParaRPr lang="he-IL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110872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Ad</m:t>
                    </m:r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then there </a:t>
                </a:r>
                <a:r>
                  <a:rPr lang="en-US" dirty="0" smtClean="0"/>
                  <a:t>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n</m:t>
                    </m:r>
                    <m:r>
                      <a:rPr lang="en-US" i="0" dirty="0" smtClean="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f</m:t>
                    </m:r>
                  </m:oMath>
                </a14:m>
                <a:r>
                  <a:rPr lang="en-US" dirty="0" smtClean="0">
                    <a:latin typeface="+mj-lt"/>
                  </a:rPr>
                  <a:t> </a:t>
                </a:r>
                <a:r>
                  <a:rPr lang="en-US" i="0" dirty="0" smtClean="0">
                    <a:latin typeface="+mj-lt"/>
                  </a:rPr>
                  <a:t>servers </a:t>
                </a:r>
                <a:r>
                  <a:rPr lang="en-US" dirty="0" smtClean="0"/>
                  <a:t>from which no value of a pending write can be read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1108720"/>
              </a:xfrm>
              <a:blipFill rotWithShape="1">
                <a:blip r:embed="rId2"/>
                <a:stretch>
                  <a:fillRect l="-1704" t="-6593" r="-444" b="-82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282663" y="5076655"/>
            <a:ext cx="223355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Contradiction!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9" name="Picture 3" descr="C:\Users\sashas\Desktop\dev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68" y="5566326"/>
            <a:ext cx="847352" cy="82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557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13792"/>
            <a:ext cx="8686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Corollary : Lemma </a:t>
            </a:r>
            <a:r>
              <a:rPr lang="en-US" dirty="0"/>
              <a:t>+ Observation 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Ad, for any time t, if </a:t>
                </a:r>
                <a14:m>
                  <m:oMath xmlns:m="http://schemas.openxmlformats.org/officeDocument/2006/math">
                    <m:r>
                      <a:rPr lang="en-US" i="0" dirty="0" smtClean="0">
                        <a:latin typeface="Cambria Math"/>
                      </a:rPr>
                      <m:t>|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F</m:t>
                    </m:r>
                    <m:r>
                      <a:rPr lang="en-US" i="0" dirty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t</m:t>
                    </m:r>
                    <m:r>
                      <a:rPr lang="en-US" i="0" dirty="0" smtClean="0">
                        <a:latin typeface="Cambria Math"/>
                      </a:rPr>
                      <m:t>)|≤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f</m:t>
                    </m:r>
                  </m:oMath>
                </a14:m>
                <a:r>
                  <a:rPr lang="en-US" dirty="0"/>
                  <a:t>, then no write completes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75</a:t>
            </a:fld>
            <a:endParaRPr lang="en-US"/>
          </a:p>
        </p:txBody>
      </p:sp>
      <p:sp>
        <p:nvSpPr>
          <p:cNvPr id="29" name="Oval 28"/>
          <p:cNvSpPr/>
          <p:nvPr/>
        </p:nvSpPr>
        <p:spPr>
          <a:xfrm rot="5213960">
            <a:off x="451313" y="4371176"/>
            <a:ext cx="2639837" cy="214989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941168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959178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959178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 descr="Image result for server comput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5013176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827584" y="4551511"/>
            <a:ext cx="1495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|F(t)|</a:t>
            </a:r>
            <a:endParaRPr lang="en-US" sz="24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2916003" y="3358115"/>
            <a:ext cx="3595114" cy="1063030"/>
            <a:chOff x="2413419" y="1700808"/>
            <a:chExt cx="4463888" cy="1358167"/>
          </a:xfrm>
        </p:grpSpPr>
        <p:grpSp>
          <p:nvGrpSpPr>
            <p:cNvPr id="59" name="Group 58"/>
            <p:cNvGrpSpPr/>
            <p:nvPr/>
          </p:nvGrpSpPr>
          <p:grpSpPr>
            <a:xfrm>
              <a:off x="2413419" y="1700808"/>
              <a:ext cx="1459889" cy="1358167"/>
              <a:chOff x="1239055" y="2377180"/>
              <a:chExt cx="1749729" cy="1749729"/>
            </a:xfrm>
          </p:grpSpPr>
          <p:pic>
            <p:nvPicPr>
              <p:cNvPr id="66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7" name="Can 66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3922300" y="1700808"/>
              <a:ext cx="1459889" cy="1358167"/>
              <a:chOff x="1239055" y="2377180"/>
              <a:chExt cx="1749729" cy="1749729"/>
            </a:xfrm>
          </p:grpSpPr>
          <p:pic>
            <p:nvPicPr>
              <p:cNvPr id="64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" name="Can 64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5417418" y="1700808"/>
              <a:ext cx="1459889" cy="1358167"/>
              <a:chOff x="1239055" y="2377180"/>
              <a:chExt cx="1749729" cy="1749729"/>
            </a:xfrm>
          </p:grpSpPr>
          <p:pic>
            <p:nvPicPr>
              <p:cNvPr id="62" name="Picture 6" descr="http://icons.iconarchive.com/icons/oxygen-icons.org/oxygen/256/Devices-computer-laptop-icon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055" y="2377180"/>
                <a:ext cx="1749729" cy="17497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3" name="Can 62"/>
              <p:cNvSpPr/>
              <p:nvPr/>
            </p:nvSpPr>
            <p:spPr>
              <a:xfrm>
                <a:off x="1815088" y="2757405"/>
                <a:ext cx="574911" cy="573880"/>
              </a:xfrm>
              <a:prstGeom prst="can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30" y="6081084"/>
            <a:ext cx="36671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Flowchart: Decision 68"/>
          <p:cNvSpPr/>
          <p:nvPr/>
        </p:nvSpPr>
        <p:spPr>
          <a:xfrm>
            <a:off x="2763054" y="6271265"/>
            <a:ext cx="396058" cy="225316"/>
          </a:xfrm>
          <a:prstGeom prst="flowChartDecision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Decision 69"/>
          <p:cNvSpPr/>
          <p:nvPr/>
        </p:nvSpPr>
        <p:spPr>
          <a:xfrm>
            <a:off x="6274417" y="6273346"/>
            <a:ext cx="396058" cy="225316"/>
          </a:xfrm>
          <a:prstGeom prst="flowChartDecision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Decision 70"/>
          <p:cNvSpPr/>
          <p:nvPr/>
        </p:nvSpPr>
        <p:spPr>
          <a:xfrm>
            <a:off x="2762339" y="5968426"/>
            <a:ext cx="396058" cy="225316"/>
          </a:xfrm>
          <a:prstGeom prst="flowChartDecision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205164" y="6051268"/>
            <a:ext cx="279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Brush Script MT" panose="03060802040406070304" pitchFamily="66" charset="0"/>
              </a:rPr>
              <a:t>l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111836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3" y="479715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4" y="481516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038" y="4815162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server compute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30" y="4869160"/>
            <a:ext cx="78710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76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5864653" y="1639666"/>
            <a:ext cx="1453486" cy="972119"/>
            <a:chOff x="1239055" y="2377180"/>
            <a:chExt cx="1749729" cy="1749729"/>
          </a:xfrm>
        </p:grpSpPr>
        <p:pic>
          <p:nvPicPr>
            <p:cNvPr id="40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Can 40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413419" y="1850912"/>
            <a:ext cx="1305577" cy="1136744"/>
            <a:chOff x="1239055" y="2377180"/>
            <a:chExt cx="1749729" cy="1749729"/>
          </a:xfrm>
        </p:grpSpPr>
        <p:pic>
          <p:nvPicPr>
            <p:cNvPr id="38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Can 38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631940" y="1639666"/>
            <a:ext cx="1305577" cy="1136744"/>
            <a:chOff x="1239055" y="2377180"/>
            <a:chExt cx="1749729" cy="1749729"/>
          </a:xfrm>
        </p:grpSpPr>
        <p:pic>
          <p:nvPicPr>
            <p:cNvPr id="36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Can 36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07115" y="5661248"/>
            <a:ext cx="562916" cy="830416"/>
            <a:chOff x="7524327" y="2617748"/>
            <a:chExt cx="562916" cy="830416"/>
          </a:xfrm>
        </p:grpSpPr>
        <p:grpSp>
          <p:nvGrpSpPr>
            <p:cNvPr id="11" name="Group 10"/>
            <p:cNvGrpSpPr/>
            <p:nvPr/>
          </p:nvGrpSpPr>
          <p:grpSpPr>
            <a:xfrm>
              <a:off x="7524328" y="2924944"/>
              <a:ext cx="562915" cy="523220"/>
              <a:chOff x="7643263" y="3121804"/>
              <a:chExt cx="562915" cy="523220"/>
            </a:xfrm>
          </p:grpSpPr>
          <p:sp>
            <p:nvSpPr>
              <p:cNvPr id="61" name="Can 60"/>
              <p:cNvSpPr/>
              <p:nvPr/>
            </p:nvSpPr>
            <p:spPr>
              <a:xfrm>
                <a:off x="7643263" y="3152358"/>
                <a:ext cx="562915" cy="353292"/>
              </a:xfrm>
              <a:prstGeom prst="ca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643263" y="3121804"/>
                <a:ext cx="5501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Brush Script MT" panose="03060802040406070304" pitchFamily="66" charset="0"/>
                  </a:rPr>
                  <a:t>l/</a:t>
                </a:r>
                <a:r>
                  <a:rPr lang="en-US" sz="2800" dirty="0" smtClean="0">
                    <a:latin typeface="+mj-lt"/>
                  </a:rPr>
                  <a:t>2</a:t>
                </a:r>
                <a:endParaRPr lang="he-IL" sz="2800" dirty="0">
                  <a:latin typeface="+mj-lt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524327" y="2617748"/>
              <a:ext cx="562915" cy="523220"/>
              <a:chOff x="7490863" y="2617748"/>
              <a:chExt cx="562915" cy="523220"/>
            </a:xfrm>
          </p:grpSpPr>
          <p:sp>
            <p:nvSpPr>
              <p:cNvPr id="58" name="Can 57"/>
              <p:cNvSpPr/>
              <p:nvPr/>
            </p:nvSpPr>
            <p:spPr>
              <a:xfrm>
                <a:off x="7490863" y="2648302"/>
                <a:ext cx="562915" cy="353292"/>
              </a:xfrm>
              <a:prstGeom prst="can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7490863" y="2617748"/>
                <a:ext cx="5501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Brush Script MT" panose="03060802040406070304" pitchFamily="66" charset="0"/>
                  </a:rPr>
                  <a:t>l/</a:t>
                </a:r>
                <a:r>
                  <a:rPr lang="en-US" sz="2800" dirty="0" smtClean="0">
                    <a:latin typeface="+mj-lt"/>
                  </a:rPr>
                  <a:t>2</a:t>
                </a:r>
                <a:endParaRPr lang="he-IL" sz="2800" dirty="0">
                  <a:latin typeface="+mj-lt"/>
                </a:endParaRPr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7294978" y="1737968"/>
            <a:ext cx="1453486" cy="972119"/>
            <a:chOff x="1239055" y="2377180"/>
            <a:chExt cx="1749729" cy="1749729"/>
          </a:xfrm>
        </p:grpSpPr>
        <p:pic>
          <p:nvPicPr>
            <p:cNvPr id="64" name="Picture 6" descr="http://icons.iconarchive.com/icons/oxygen-icons.org/oxygen/256/Devices-computer-laptop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055" y="2377180"/>
              <a:ext cx="1749729" cy="1749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Can 64"/>
            <p:cNvSpPr/>
            <p:nvPr/>
          </p:nvSpPr>
          <p:spPr>
            <a:xfrm>
              <a:off x="1815088" y="2757405"/>
              <a:ext cx="574911" cy="573880"/>
            </a:xfrm>
            <a:prstGeom prst="ca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31" name="Oval 30"/>
          <p:cNvSpPr/>
          <p:nvPr/>
        </p:nvSpPr>
        <p:spPr>
          <a:xfrm>
            <a:off x="1626313" y="1392302"/>
            <a:ext cx="3650282" cy="17212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2" name="TextBox 31"/>
          <p:cNvSpPr txBox="1"/>
          <p:nvPr/>
        </p:nvSpPr>
        <p:spPr>
          <a:xfrm>
            <a:off x="2523692" y="1465620"/>
            <a:ext cx="896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(t)</a:t>
            </a:r>
            <a:endParaRPr lang="en-US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5908007" y="4513152"/>
            <a:ext cx="882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F(t)</a:t>
            </a:r>
            <a:endParaRPr lang="en-US" sz="2800" dirty="0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Storage </a:t>
            </a:r>
            <a:r>
              <a:rPr lang="en-US" dirty="0"/>
              <a:t>Size Recalled</a:t>
            </a:r>
          </a:p>
        </p:txBody>
      </p:sp>
      <p:sp>
        <p:nvSpPr>
          <p:cNvPr id="45" name="Oval Callout 44"/>
          <p:cNvSpPr/>
          <p:nvPr/>
        </p:nvSpPr>
        <p:spPr>
          <a:xfrm>
            <a:off x="3870074" y="2937385"/>
            <a:ext cx="4685502" cy="932047"/>
          </a:xfrm>
          <a:prstGeom prst="wedgeEllipseCallout">
            <a:avLst>
              <a:gd name="adj1" fmla="val -49273"/>
              <a:gd name="adj2" fmla="val -5407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446614" y="3141798"/>
            <a:ext cx="4010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At </a:t>
            </a:r>
            <a:r>
              <a:rPr lang="en-US" sz="2800" dirty="0"/>
              <a:t>least </a:t>
            </a:r>
            <a:r>
              <a:rPr lang="en-US" sz="2800" dirty="0" smtClean="0"/>
              <a:t>(</a:t>
            </a:r>
            <a:r>
              <a:rPr lang="en-US" sz="2800" b="1" dirty="0" smtClean="0"/>
              <a:t>D-</a:t>
            </a:r>
            <a:r>
              <a:rPr lang="en-US" sz="2800" dirty="0" smtClean="0">
                <a:latin typeface="Brush Script MT" panose="03060802040406070304" pitchFamily="66" charset="0"/>
              </a:rPr>
              <a:t>l</a:t>
            </a:r>
            <a:r>
              <a:rPr lang="en-US" sz="2800" dirty="0"/>
              <a:t>+1</a:t>
            </a:r>
            <a:r>
              <a:rPr lang="en-US" sz="2800" dirty="0" smtClean="0"/>
              <a:t>)</a:t>
            </a:r>
            <a:r>
              <a:rPr lang="en-US" sz="2800" dirty="0" smtClean="0">
                <a:sym typeface="Symbol"/>
              </a:rPr>
              <a:t></a:t>
            </a:r>
            <a:r>
              <a:rPr lang="en-US" sz="2800" dirty="0" smtClean="0"/>
              <a:t>|</a:t>
            </a:r>
            <a:r>
              <a:rPr lang="en-US" sz="2800" dirty="0"/>
              <a:t>C</a:t>
            </a:r>
            <a:r>
              <a:rPr lang="en-US" sz="2800" baseline="30000" dirty="0"/>
              <a:t>+</a:t>
            </a:r>
            <a:r>
              <a:rPr lang="en-US" sz="2800" dirty="0"/>
              <a:t>(t</a:t>
            </a:r>
            <a:r>
              <a:rPr lang="en-US" sz="2800" dirty="0" smtClean="0"/>
              <a:t>)| bits</a:t>
            </a:r>
            <a:endParaRPr lang="en-US" sz="2800" dirty="0"/>
          </a:p>
        </p:txBody>
      </p:sp>
      <p:sp>
        <p:nvSpPr>
          <p:cNvPr id="48" name="Oval Callout 47"/>
          <p:cNvSpPr/>
          <p:nvPr/>
        </p:nvSpPr>
        <p:spPr>
          <a:xfrm>
            <a:off x="179512" y="3717032"/>
            <a:ext cx="4685502" cy="980786"/>
          </a:xfrm>
          <a:prstGeom prst="wedgeEllipseCallout">
            <a:avLst>
              <a:gd name="adj1" fmla="val 46299"/>
              <a:gd name="adj2" fmla="val 6603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79512" y="3894091"/>
                <a:ext cx="45067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At least </a:t>
                </a:r>
                <a:r>
                  <a:rPr lang="en-US" sz="2800" dirty="0">
                    <a:latin typeface="Brush Script MT" panose="03060802040406070304" pitchFamily="66" charset="0"/>
                  </a:rPr>
                  <a:t>l</a:t>
                </a:r>
                <a:r>
                  <a:rPr lang="en-US" sz="2800" dirty="0" smtClean="0">
                    <a:latin typeface="Brush Script MT" panose="03060802040406070304" pitchFamily="66" charset="0"/>
                    <a:sym typeface="Symbol"/>
                  </a:rPr>
                  <a:t>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i="0" dirty="0" smtClean="0">
                            <a:latin typeface="Cambria Math"/>
                          </a:rPr>
                          <m:t>F</m:t>
                        </m:r>
                        <m:d>
                          <m:dPr>
                            <m:ctrlPr>
                              <a:rPr lang="en-US" sz="28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i="0" dirty="0" smtClean="0">
                                <a:latin typeface="Cambria Math"/>
                              </a:rPr>
                              <m:t>t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/>
                  <a:t>bits </a:t>
                </a:r>
                <a:endParaRPr lang="en-US" sz="2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894091"/>
                <a:ext cx="4506741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744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Flowchart: Decision 49"/>
          <p:cNvSpPr/>
          <p:nvPr/>
        </p:nvSpPr>
        <p:spPr>
          <a:xfrm>
            <a:off x="2662347" y="5691802"/>
            <a:ext cx="669946" cy="640872"/>
          </a:xfrm>
          <a:prstGeom prst="flowChartDecision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isometricOffAxis1Top"/>
            <a:lightRig rig="threePt" dir="t"/>
          </a:scene3d>
          <a:sp3d>
            <a:bevelT w="254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483768" y="5733256"/>
            <a:ext cx="845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D-</a:t>
            </a:r>
            <a:r>
              <a:rPr lang="en-US" sz="2400" dirty="0" smtClean="0">
                <a:latin typeface="Brush Script MT" panose="03060802040406070304" pitchFamily="66" charset="0"/>
              </a:rPr>
              <a:t>l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+1</a:t>
            </a:r>
            <a:endParaRPr lang="he-IL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446" y="5798509"/>
            <a:ext cx="570610" cy="52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4596855" y="5805264"/>
            <a:ext cx="421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endParaRPr lang="he-IL" sz="2800" dirty="0"/>
          </a:p>
        </p:txBody>
      </p:sp>
      <p:sp>
        <p:nvSpPr>
          <p:cNvPr id="46" name="Oval 45"/>
          <p:cNvSpPr/>
          <p:nvPr/>
        </p:nvSpPr>
        <p:spPr>
          <a:xfrm>
            <a:off x="4139952" y="4437112"/>
            <a:ext cx="4134327" cy="23762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2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 Proof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772816"/>
                <a:ext cx="8352928" cy="482453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Build run r using </a:t>
                </a:r>
                <a:r>
                  <a:rPr lang="en-US" i="1" dirty="0" smtClean="0"/>
                  <a:t>Ad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Have </a:t>
                </a:r>
                <a:r>
                  <a:rPr lang="en-US" dirty="0"/>
                  <a:t>c clients invoke writes </a:t>
                </a:r>
                <a:endParaRPr lang="en-US" dirty="0" smtClean="0"/>
              </a:p>
              <a:p>
                <a:r>
                  <a:rPr lang="en-US" dirty="0" smtClean="0"/>
                  <a:t>Three possible cases: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/>
                          </a:rPr>
                          <m:t>F</m:t>
                        </m:r>
                        <m:d>
                          <m:d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/>
                              </a:rPr>
                              <m:t>t</m:t>
                            </m:r>
                          </m:e>
                        </m:d>
                      </m:e>
                    </m:d>
                    <m:r>
                      <a:rPr lang="en-US" b="0" i="0" dirty="0" smtClean="0">
                        <a:latin typeface="Cambria Math"/>
                      </a:rPr>
                      <m:t>&gt;</m:t>
                    </m:r>
                    <m:r>
                      <m:rPr>
                        <m:sty m:val="p"/>
                      </m:rPr>
                      <a:rPr lang="en-US" i="0" dirty="0">
                        <a:latin typeface="Cambria Math"/>
                      </a:rPr>
                      <m:t>f</m:t>
                    </m:r>
                  </m:oMath>
                </a14:m>
                <a:r>
                  <a:rPr lang="en-US" dirty="0" smtClean="0"/>
                  <a:t> at some point in r</a:t>
                </a:r>
              </a:p>
              <a:p>
                <a:pPr lvl="2">
                  <a:buFont typeface="Symbol" panose="05050102010706020507" pitchFamily="18" charset="2"/>
                  <a:buChar char=""/>
                </a:pPr>
                <a:r>
                  <a:rPr lang="en-US" dirty="0" smtClean="0"/>
                  <a:t> storage cost </a:t>
                </a:r>
                <a:r>
                  <a:rPr lang="en-US" dirty="0" smtClean="0">
                    <a:latin typeface="Brush Script MT" panose="03060802040406070304" pitchFamily="66" charset="0"/>
                  </a:rPr>
                  <a:t>l</a:t>
                </a:r>
                <a:r>
                  <a:rPr lang="en-US" dirty="0" smtClean="0"/>
                  <a:t>(f+1) bits</a:t>
                </a:r>
              </a:p>
              <a:p>
                <a:pPr lvl="1"/>
                <a:r>
                  <a:rPr lang="en-US" dirty="0" smtClean="0"/>
                  <a:t>|</a:t>
                </a:r>
                <a:r>
                  <a:rPr lang="en-US" dirty="0"/>
                  <a:t>C</a:t>
                </a:r>
                <a:r>
                  <a:rPr lang="en-US" baseline="30000" dirty="0"/>
                  <a:t>+</a:t>
                </a:r>
                <a:r>
                  <a:rPr lang="en-US" dirty="0"/>
                  <a:t>(t</a:t>
                </a:r>
                <a:r>
                  <a:rPr lang="en-US" dirty="0" smtClean="0"/>
                  <a:t>)| = c at </a:t>
                </a:r>
                <a:r>
                  <a:rPr lang="en-US" dirty="0"/>
                  <a:t>some point in </a:t>
                </a:r>
                <a:r>
                  <a:rPr lang="en-US" dirty="0" smtClean="0"/>
                  <a:t>r</a:t>
                </a:r>
              </a:p>
              <a:p>
                <a:pPr lvl="2">
                  <a:buFont typeface="Symbol" panose="05050102010706020507" pitchFamily="18" charset="2"/>
                  <a:buChar char=""/>
                </a:pPr>
                <a:r>
                  <a:rPr lang="en-US" dirty="0">
                    <a:solidFill>
                      <a:prstClr val="black"/>
                    </a:solidFill>
                  </a:rPr>
                  <a:t> storage cost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(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D-</a:t>
                </a:r>
                <a:r>
                  <a:rPr lang="en-US" dirty="0" smtClean="0">
                    <a:solidFill>
                      <a:prstClr val="black"/>
                    </a:solidFill>
                    <a:latin typeface="Brush Script MT" panose="03060802040406070304" pitchFamily="66" charset="0"/>
                  </a:rPr>
                  <a:t>l</a:t>
                </a:r>
                <a:r>
                  <a:rPr lang="en-US" dirty="0"/>
                  <a:t>+1)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c</a:t>
                </a:r>
                <a:r>
                  <a:rPr lang="en-US" dirty="0" smtClean="0"/>
                  <a:t> b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its</a:t>
                </a:r>
              </a:p>
              <a:p>
                <a:pPr lvl="1"/>
                <a:r>
                  <a:rPr lang="en-US" dirty="0" smtClean="0"/>
                  <a:t>None </a:t>
                </a:r>
                <a:r>
                  <a:rPr lang="en-US" dirty="0" smtClean="0"/>
                  <a:t>of the </a:t>
                </a:r>
                <a:r>
                  <a:rPr lang="en-US" dirty="0" smtClean="0"/>
                  <a:t>above</a:t>
                </a:r>
                <a:endParaRPr lang="en-US" dirty="0" smtClean="0">
                  <a:solidFill>
                    <a:prstClr val="black"/>
                  </a:solidFill>
                </a:endParaRPr>
              </a:p>
              <a:p>
                <a:pPr lvl="2">
                  <a:buFont typeface="Symbol" panose="05050102010706020507" pitchFamily="18" charset="2"/>
                  <a:buChar char=""/>
                </a:pPr>
                <a:r>
                  <a:rPr lang="en-US" dirty="0" smtClean="0">
                    <a:solidFill>
                      <a:prstClr val="black"/>
                    </a:solidFill>
                  </a:rPr>
                  <a:t> by corollary, no write returns</a:t>
                </a:r>
                <a:endParaRPr lang="en-US" dirty="0" smtClean="0">
                  <a:solidFill>
                    <a:prstClr val="black"/>
                  </a:solidFill>
                </a:endParaRPr>
              </a:p>
              <a:p>
                <a:pPr lvl="2">
                  <a:buFont typeface="Symbol" panose="05050102010706020507" pitchFamily="18" charset="2"/>
                  <a:buChar char=""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 we </a:t>
                </a:r>
                <a:r>
                  <a:rPr lang="en-US" b="1" dirty="0">
                    <a:solidFill>
                      <a:srgbClr val="FF0000"/>
                    </a:solidFill>
                  </a:rPr>
                  <a:t>will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show this </a:t>
                </a:r>
                <a:r>
                  <a:rPr lang="en-US" b="1" dirty="0">
                    <a:solidFill>
                      <a:srgbClr val="FF0000"/>
                    </a:solidFill>
                  </a:rPr>
                  <a:t>is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impossible</a:t>
                </a:r>
                <a:endParaRPr lang="en-US" b="1" dirty="0" smtClean="0"/>
              </a:p>
              <a:p>
                <a:pPr lvl="0"/>
                <a:r>
                  <a:rPr lang="en-US" b="1" dirty="0" smtClean="0">
                    <a:solidFill>
                      <a:srgbClr val="0070C0"/>
                    </a:solidFill>
                  </a:rPr>
                  <a:t>By setting </a:t>
                </a:r>
                <a:r>
                  <a:rPr lang="en-US" b="1" dirty="0" smtClean="0">
                    <a:solidFill>
                      <a:srgbClr val="0070C0"/>
                    </a:solidFill>
                    <a:latin typeface="Brush Script MT" panose="03060802040406070304" pitchFamily="66" charset="0"/>
                  </a:rPr>
                  <a:t>l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= D/2, we get </a:t>
                </a:r>
                <a:r>
                  <a:rPr lang="en-US" b="1" dirty="0">
                    <a:solidFill>
                      <a:srgbClr val="0070C0"/>
                    </a:solidFill>
                    <a:sym typeface="Symbol"/>
                  </a:rPr>
                  <a:t>(</a:t>
                </a:r>
                <a:r>
                  <a:rPr lang="en-US" b="1" dirty="0" err="1">
                    <a:solidFill>
                      <a:srgbClr val="0070C0"/>
                    </a:solidFill>
                    <a:sym typeface="Symbol"/>
                  </a:rPr>
                  <a:t>D</a:t>
                </a:r>
                <a:r>
                  <a:rPr lang="en-US" b="1" dirty="0" err="1" smtClean="0">
                    <a:solidFill>
                      <a:srgbClr val="0070C0"/>
                    </a:solidFill>
                    <a:sym typeface="Symbol"/>
                  </a:rPr>
                  <a:t>min</a:t>
                </a:r>
                <a:r>
                  <a:rPr lang="en-US" b="1" dirty="0" smtClean="0">
                    <a:solidFill>
                      <a:srgbClr val="0070C0"/>
                    </a:solidFill>
                    <a:sym typeface="Symbol"/>
                  </a:rPr>
                  <a:t>(</a:t>
                </a:r>
                <a:r>
                  <a:rPr lang="en-US" b="1" dirty="0" err="1" smtClean="0">
                    <a:solidFill>
                      <a:srgbClr val="0070C0"/>
                    </a:solidFill>
                    <a:sym typeface="Symbol"/>
                  </a:rPr>
                  <a:t>f,c</a:t>
                </a:r>
                <a:r>
                  <a:rPr lang="en-US" b="1" dirty="0" smtClean="0">
                    <a:solidFill>
                      <a:srgbClr val="0070C0"/>
                    </a:solidFill>
                    <a:sym typeface="Symbol"/>
                  </a:rPr>
                  <a:t>))</a:t>
                </a:r>
                <a:endParaRPr lang="he-IL" b="1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prstClr val="black"/>
                  </a:solidFill>
                </a:endParaRPr>
              </a:p>
              <a:p>
                <a:pPr lvl="1"/>
                <a:endParaRPr lang="en-US" dirty="0" smtClean="0"/>
              </a:p>
              <a:p>
                <a:pPr lvl="1"/>
                <a:endParaRPr lang="he-I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772816"/>
                <a:ext cx="8352928" cy="4824536"/>
              </a:xfrm>
              <a:blipFill rotWithShape="1">
                <a:blip r:embed="rId2"/>
                <a:stretch>
                  <a:fillRect l="-1533" t="-2528" b="-252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7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is Not Fair!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Operations on servers in F(t) never take effect from time t onward</a:t>
            </a:r>
          </a:p>
          <a:p>
            <a:endParaRPr lang="en-US" dirty="0" smtClean="0"/>
          </a:p>
          <a:p>
            <a:r>
              <a:rPr lang="en-US" dirty="0"/>
              <a:t>Operations by </a:t>
            </a:r>
            <a:r>
              <a:rPr lang="en-US" dirty="0" smtClean="0"/>
              <a:t>clients that remain in C</a:t>
            </a:r>
            <a:r>
              <a:rPr lang="en-US" baseline="30000" dirty="0" smtClean="0"/>
              <a:t>+</a:t>
            </a:r>
            <a:r>
              <a:rPr lang="en-US" dirty="0" smtClean="0"/>
              <a:t> from some point onward never take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2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a </a:t>
            </a:r>
            <a:r>
              <a:rPr lang="en-US" dirty="0"/>
              <a:t>F</a:t>
            </a:r>
            <a:r>
              <a:rPr lang="en-US" dirty="0" smtClean="0"/>
              <a:t>air Run (</a:t>
            </a:r>
            <a:r>
              <a:rPr lang="en-US" dirty="0"/>
              <a:t>Sketch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00200"/>
                <a:ext cx="8939336" cy="4853136"/>
              </a:xfrm>
            </p:spPr>
            <p:txBody>
              <a:bodyPr/>
              <a:lstStyle/>
              <a:p>
                <a:r>
                  <a:rPr lang="en-US" dirty="0" smtClean="0"/>
                  <a:t>Run </a:t>
                </a:r>
                <a:r>
                  <a:rPr lang="en-US" i="1" dirty="0" smtClean="0"/>
                  <a:t>r </a:t>
                </a:r>
                <a:r>
                  <a:rPr lang="en-US" dirty="0" smtClean="0"/>
                  <a:t>with Ad: assume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F</m:t>
                        </m:r>
                        <m:d>
                          <m:d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t</m:t>
                            </m:r>
                          </m:e>
                        </m:d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≤</m:t>
                    </m:r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f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|C</a:t>
                </a:r>
                <a:r>
                  <a:rPr lang="en-US" baseline="30000" dirty="0"/>
                  <a:t>+</a:t>
                </a:r>
                <a:r>
                  <a:rPr lang="en-US" dirty="0"/>
                  <a:t>(t)| </a:t>
                </a:r>
                <a:r>
                  <a:rPr lang="en-US" dirty="0" smtClean="0"/>
                  <a:t>&lt; c </a:t>
                </a:r>
              </a:p>
              <a:p>
                <a:pPr lvl="1"/>
                <a:r>
                  <a:rPr lang="en-US" i="0" dirty="0" smtClean="0">
                    <a:solidFill>
                      <a:srgbClr val="C00000"/>
                    </a:solidFill>
                    <a:latin typeface="+mj-lt"/>
                  </a:rPr>
                  <a:t>No write completes in r</a:t>
                </a:r>
              </a:p>
              <a:p>
                <a:r>
                  <a:rPr lang="en-US" dirty="0" smtClean="0">
                    <a:latin typeface="+mj-lt"/>
                  </a:rPr>
                  <a:t>Build r’: kill all the </a:t>
                </a:r>
                <a:r>
                  <a:rPr lang="en-US" dirty="0"/>
                  <a:t>servers in </a:t>
                </a:r>
                <a:r>
                  <a:rPr lang="en-US" dirty="0" smtClean="0"/>
                  <a:t>F and </a:t>
                </a:r>
                <a:r>
                  <a:rPr lang="en-US" dirty="0"/>
                  <a:t>clients</a:t>
                </a:r>
                <a:r>
                  <a:rPr lang="en-US" dirty="0" smtClean="0"/>
                  <a:t> </a:t>
                </a:r>
                <a:r>
                  <a:rPr lang="en-US" dirty="0"/>
                  <a:t>permanently in C</a:t>
                </a:r>
                <a:r>
                  <a:rPr lang="en-US" dirty="0" smtClean="0"/>
                  <a:t>+</a:t>
                </a:r>
                <a:endParaRPr lang="en-US" dirty="0" smtClean="0">
                  <a:latin typeface="+mj-lt"/>
                </a:endParaRPr>
              </a:p>
              <a:p>
                <a:r>
                  <a:rPr lang="en-US" dirty="0" smtClean="0"/>
                  <a:t>r’ is fair with at least one correct process</a:t>
                </a:r>
              </a:p>
              <a:p>
                <a:pPr lvl="1"/>
                <a:r>
                  <a:rPr lang="en-US" dirty="0" smtClean="0"/>
                  <a:t>By lock-freedom, some write completes in r’</a:t>
                </a:r>
              </a:p>
              <a:p>
                <a:r>
                  <a:rPr lang="en-US" dirty="0" smtClean="0"/>
                  <a:t>r and r’ </a:t>
                </a:r>
                <a:r>
                  <a:rPr lang="en-US" dirty="0"/>
                  <a:t>are indistinguishable to </a:t>
                </a:r>
                <a:r>
                  <a:rPr lang="en-US" dirty="0" smtClean="0"/>
                  <a:t>all correct </a:t>
                </a:r>
                <a:r>
                  <a:rPr lang="en-US" dirty="0"/>
                  <a:t>clients </a:t>
                </a:r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rgbClr val="C00000"/>
                    </a:solidFill>
                  </a:rPr>
                  <a:t>Therefore, </a:t>
                </a:r>
                <a:r>
                  <a:rPr lang="en-US" dirty="0">
                    <a:solidFill>
                      <a:srgbClr val="C00000"/>
                    </a:solidFill>
                  </a:rPr>
                  <a:t>some write completes in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r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00200"/>
                <a:ext cx="8939336" cy="4853136"/>
              </a:xfrm>
              <a:blipFill rotWithShape="0">
                <a:blip r:embed="rId3"/>
                <a:stretch>
                  <a:fillRect l="-1569" t="-15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Storage: Space Bounds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58" y="3132967"/>
            <a:ext cx="792088" cy="87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97" y="3360463"/>
            <a:ext cx="792088" cy="87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02" y="3572272"/>
            <a:ext cx="792088" cy="87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4135" y="2564904"/>
            <a:ext cx="180235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Replication</a:t>
            </a: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17" name="Left Brace 16"/>
          <p:cNvSpPr/>
          <p:nvPr/>
        </p:nvSpPr>
        <p:spPr>
          <a:xfrm rot="17911604">
            <a:off x="882508" y="3766527"/>
            <a:ext cx="393553" cy="1258481"/>
          </a:xfrm>
          <a:prstGeom prst="leftBrace">
            <a:avLst>
              <a:gd name="adj1" fmla="val 116761"/>
              <a:gd name="adj2" fmla="val 4854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039769" y="2609747"/>
            <a:ext cx="119295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Coding</a:t>
            </a: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67942" y="4581128"/>
            <a:ext cx="2098843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sym typeface="Symbol"/>
              </a:rPr>
              <a:t>O(</a:t>
            </a:r>
            <a:r>
              <a:rPr lang="en-US" sz="3200" dirty="0" err="1">
                <a:solidFill>
                  <a:prstClr val="black"/>
                </a:solidFill>
                <a:sym typeface="Symbol"/>
              </a:rPr>
              <a:t>D</a:t>
            </a:r>
            <a:r>
              <a:rPr lang="en-US" sz="3200" dirty="0" err="1" smtClean="0">
                <a:solidFill>
                  <a:prstClr val="black"/>
                </a:solidFill>
                <a:sym typeface="Symbol"/>
              </a:rPr>
              <a:t>c</a:t>
            </a:r>
            <a:r>
              <a:rPr lang="en-US" sz="2800" dirty="0" smtClean="0">
                <a:solidFill>
                  <a:prstClr val="black"/>
                </a:solidFill>
              </a:rPr>
              <a:t>) with</a:t>
            </a:r>
            <a:br>
              <a:rPr lang="en-US" sz="2800" dirty="0" smtClean="0">
                <a:solidFill>
                  <a:prstClr val="black"/>
                </a:solidFill>
              </a:rPr>
            </a:br>
            <a:r>
              <a:rPr lang="en-US" sz="2800" dirty="0" smtClean="0"/>
              <a:t>c concurrent </a:t>
            </a:r>
          </a:p>
          <a:p>
            <a:r>
              <a:rPr lang="en-US" sz="2800" dirty="0" smtClean="0"/>
              <a:t>writes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5536" y="4581128"/>
            <a:ext cx="186301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sym typeface="Symbol"/>
              </a:rPr>
              <a:t>O(</a:t>
            </a:r>
            <a:r>
              <a:rPr lang="en-US" sz="3200" dirty="0" err="1" smtClean="0">
                <a:solidFill>
                  <a:prstClr val="black"/>
                </a:solidFill>
                <a:sym typeface="Symbol"/>
              </a:rPr>
              <a:t>Df</a:t>
            </a:r>
            <a:r>
              <a:rPr lang="en-US" sz="2800" dirty="0" smtClean="0"/>
              <a:t>) </a:t>
            </a:r>
            <a:r>
              <a:rPr lang="en-US" sz="3200" dirty="0" smtClean="0"/>
              <a:t>bits</a:t>
            </a:r>
            <a:endParaRPr lang="en-US" sz="2800" dirty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942" y="4226792"/>
            <a:ext cx="799540" cy="33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712" y="3896451"/>
            <a:ext cx="799540" cy="33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69" y="3529438"/>
            <a:ext cx="799540" cy="33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74" y="3191488"/>
            <a:ext cx="799540" cy="33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Left Brace 32"/>
          <p:cNvSpPr/>
          <p:nvPr/>
        </p:nvSpPr>
        <p:spPr>
          <a:xfrm rot="13318499">
            <a:off x="8225263" y="3340362"/>
            <a:ext cx="393553" cy="1601051"/>
          </a:xfrm>
          <a:prstGeom prst="leftBrace">
            <a:avLst>
              <a:gd name="adj1" fmla="val 116761"/>
              <a:gd name="adj2" fmla="val 4854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357231" y="1542351"/>
            <a:ext cx="238360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prstClr val="black"/>
                </a:solidFill>
                <a:sym typeface="Symbol"/>
              </a:rPr>
              <a:t>Lower bound</a:t>
            </a:r>
          </a:p>
          <a:p>
            <a:pPr lvl="0" algn="ctr"/>
            <a:r>
              <a:rPr lang="en-US" sz="3200" dirty="0" smtClean="0">
                <a:solidFill>
                  <a:prstClr val="black"/>
                </a:solidFill>
                <a:sym typeface="Symbol"/>
              </a:rPr>
              <a:t>(</a:t>
            </a:r>
            <a:r>
              <a:rPr lang="en-US" sz="3200" dirty="0" err="1" smtClean="0">
                <a:solidFill>
                  <a:prstClr val="black"/>
                </a:solidFill>
                <a:sym typeface="Symbol"/>
              </a:rPr>
              <a:t>Dmin</a:t>
            </a:r>
            <a:r>
              <a:rPr lang="en-US" sz="3200" dirty="0" smtClean="0">
                <a:solidFill>
                  <a:prstClr val="black"/>
                </a:solidFill>
                <a:sym typeface="Symbol"/>
              </a:rPr>
              <a:t>(</a:t>
            </a:r>
            <a:r>
              <a:rPr lang="en-US" sz="3200" dirty="0" err="1" smtClean="0">
                <a:solidFill>
                  <a:prstClr val="black"/>
                </a:solidFill>
                <a:sym typeface="Symbol"/>
              </a:rPr>
              <a:t>f,c</a:t>
            </a:r>
            <a:r>
              <a:rPr lang="en-US" sz="3200" dirty="0" smtClean="0">
                <a:solidFill>
                  <a:prstClr val="black"/>
                </a:solidFill>
                <a:sym typeface="Symbol"/>
              </a:rPr>
              <a:t>))</a:t>
            </a:r>
            <a:endParaRPr lang="he-IL" sz="3200" dirty="0">
              <a:solidFill>
                <a:prstClr val="black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43808" y="5292974"/>
            <a:ext cx="35156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dirty="0" smtClean="0">
                <a:solidFill>
                  <a:srgbClr val="0070C0"/>
                </a:solidFill>
                <a:sym typeface="Symbol"/>
              </a:rPr>
              <a:t>Best-of-both algorithm</a:t>
            </a:r>
          </a:p>
          <a:p>
            <a:pPr lvl="0" algn="ctr"/>
            <a:r>
              <a:rPr lang="en-US" sz="3200" dirty="0" smtClean="0">
                <a:solidFill>
                  <a:prstClr val="black"/>
                </a:solidFill>
                <a:sym typeface="Symbol"/>
              </a:rPr>
              <a:t>O(</a:t>
            </a:r>
            <a:r>
              <a:rPr lang="en-US" sz="3200" dirty="0" err="1" smtClean="0">
                <a:solidFill>
                  <a:prstClr val="black"/>
                </a:solidFill>
                <a:sym typeface="Symbol"/>
              </a:rPr>
              <a:t>D</a:t>
            </a:r>
            <a:r>
              <a:rPr lang="en-US" sz="3200" dirty="0" err="1">
                <a:solidFill>
                  <a:prstClr val="black"/>
                </a:solidFill>
                <a:sym typeface="Symbol"/>
              </a:rPr>
              <a:t></a:t>
            </a:r>
            <a:r>
              <a:rPr lang="en-US" sz="3200" dirty="0" err="1" smtClean="0">
                <a:solidFill>
                  <a:prstClr val="black"/>
                </a:solidFill>
                <a:sym typeface="Symbol"/>
              </a:rPr>
              <a:t>min</a:t>
            </a:r>
            <a:r>
              <a:rPr lang="en-US" sz="3200" dirty="0" smtClean="0">
                <a:solidFill>
                  <a:prstClr val="black"/>
                </a:solidFill>
                <a:sym typeface="Symbol"/>
              </a:rPr>
              <a:t>(</a:t>
            </a:r>
            <a:r>
              <a:rPr lang="en-US" sz="3200" dirty="0" err="1" smtClean="0">
                <a:solidFill>
                  <a:prstClr val="black"/>
                </a:solidFill>
                <a:sym typeface="Symbol"/>
              </a:rPr>
              <a:t>f,c</a:t>
            </a:r>
            <a:r>
              <a:rPr lang="en-US" sz="3200" dirty="0" smtClean="0">
                <a:solidFill>
                  <a:prstClr val="black"/>
                </a:solidFill>
                <a:sym typeface="Symbol"/>
              </a:rPr>
              <a:t>))</a:t>
            </a:r>
            <a:endParaRPr lang="he-IL" sz="3200" dirty="0">
              <a:solidFill>
                <a:prstClr val="black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572000" y="2651720"/>
            <a:ext cx="1" cy="2560123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2539942" y="2708920"/>
            <a:ext cx="1167962" cy="72008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580112" y="2708920"/>
            <a:ext cx="936104" cy="864096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19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  <p:bldP spid="21" grpId="0"/>
      <p:bldP spid="26" grpId="0"/>
      <p:bldP spid="28" grpId="0"/>
      <p:bldP spid="33" grpId="0" animBg="1"/>
      <p:bldP spid="35" grpId="0"/>
      <p:bldP spid="4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a </a:t>
            </a:r>
            <a:r>
              <a:rPr lang="en-US" dirty="0"/>
              <a:t>F</a:t>
            </a:r>
            <a:r>
              <a:rPr lang="en-US" dirty="0" smtClean="0"/>
              <a:t>air Run (</a:t>
            </a:r>
            <a:r>
              <a:rPr lang="en-US" dirty="0"/>
              <a:t>Sketch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00200"/>
                <a:ext cx="8939336" cy="4853136"/>
              </a:xfrm>
            </p:spPr>
            <p:txBody>
              <a:bodyPr/>
              <a:lstStyle/>
              <a:p>
                <a:r>
                  <a:rPr lang="en-US" dirty="0"/>
                  <a:t>Run </a:t>
                </a:r>
                <a:r>
                  <a:rPr lang="en-US" i="1" dirty="0"/>
                  <a:t>r </a:t>
                </a:r>
                <a:r>
                  <a:rPr lang="en-US" dirty="0"/>
                  <a:t>with Ad: assume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F</m:t>
                        </m:r>
                        <m:d>
                          <m:d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t</m:t>
                            </m:r>
                          </m:e>
                        </m:d>
                      </m:e>
                    </m:d>
                    <m:r>
                      <a:rPr lang="en-US" dirty="0">
                        <a:latin typeface="Cambria Math" panose="02040503050406030204" pitchFamily="18" charset="0"/>
                      </a:rPr>
                      <m:t> ≤</m:t>
                    </m:r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f</m:t>
                    </m:r>
                  </m:oMath>
                </a14:m>
                <a:r>
                  <a:rPr lang="en-US" dirty="0"/>
                  <a:t> and |C</a:t>
                </a:r>
                <a:r>
                  <a:rPr lang="en-US" baseline="30000" dirty="0"/>
                  <a:t>+</a:t>
                </a:r>
                <a:r>
                  <a:rPr lang="en-US" dirty="0"/>
                  <a:t>(t)| &lt; c </a:t>
                </a:r>
              </a:p>
              <a:p>
                <a:pPr lvl="1"/>
                <a:r>
                  <a:rPr lang="en-US" i="0" dirty="0" smtClean="0">
                    <a:solidFill>
                      <a:srgbClr val="C00000"/>
                    </a:solidFill>
                    <a:latin typeface="+mj-lt"/>
                  </a:rPr>
                  <a:t>No write completes in r</a:t>
                </a:r>
              </a:p>
              <a:p>
                <a:pPr lvl="1"/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:endParaRPr lang="en-US" dirty="0">
                  <a:solidFill>
                    <a:srgbClr val="C00000"/>
                  </a:solidFill>
                </a:endParaRPr>
              </a:p>
              <a:p>
                <a:pPr lvl="1"/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:endParaRPr lang="en-US" dirty="0">
                  <a:solidFill>
                    <a:srgbClr val="C00000"/>
                  </a:solidFill>
                </a:endParaRPr>
              </a:p>
              <a:p>
                <a:pPr lvl="1"/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:endParaRPr lang="en-US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rgbClr val="C00000"/>
                    </a:solidFill>
                  </a:rPr>
                  <a:t>Therefore, </a:t>
                </a:r>
                <a:r>
                  <a:rPr lang="en-US" dirty="0">
                    <a:solidFill>
                      <a:srgbClr val="C00000"/>
                    </a:solidFill>
                  </a:rPr>
                  <a:t>some write completes in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r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00200"/>
                <a:ext cx="8939336" cy="4853136"/>
              </a:xfrm>
              <a:blipFill rotWithShape="0">
                <a:blip r:embed="rId3"/>
                <a:stretch>
                  <a:fillRect l="-1569" t="-15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80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65909"/>
            <a:ext cx="720080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656" y="2996952"/>
            <a:ext cx="6084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Contradiction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7" name="Picture 3" descr="C:\Users\sashas\Desktop\devi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24253"/>
            <a:ext cx="174744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99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a </a:t>
            </a:r>
            <a:r>
              <a:rPr lang="en-US" dirty="0"/>
              <a:t>F</a:t>
            </a:r>
            <a:r>
              <a:rPr lang="en-US" dirty="0" smtClean="0"/>
              <a:t>air Run (</a:t>
            </a:r>
            <a:r>
              <a:rPr lang="en-US" dirty="0"/>
              <a:t>Sketch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00200"/>
                <a:ext cx="8939336" cy="4853136"/>
              </a:xfrm>
            </p:spPr>
            <p:txBody>
              <a:bodyPr/>
              <a:lstStyle/>
              <a:p>
                <a:r>
                  <a:rPr lang="en-US" dirty="0"/>
                  <a:t>Run </a:t>
                </a:r>
                <a:r>
                  <a:rPr lang="en-US" i="1" dirty="0"/>
                  <a:t>r </a:t>
                </a:r>
                <a:r>
                  <a:rPr lang="en-US" dirty="0"/>
                  <a:t>with Ad: assume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F</m:t>
                        </m:r>
                        <m:d>
                          <m:d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/>
                              </a:rPr>
                              <m:t>t</m:t>
                            </m:r>
                          </m:e>
                        </m:d>
                      </m:e>
                    </m:d>
                    <m:r>
                      <a:rPr lang="en-US" dirty="0">
                        <a:latin typeface="Cambria Math" panose="02040503050406030204" pitchFamily="18" charset="0"/>
                      </a:rPr>
                      <m:t> ≤</m:t>
                    </m:r>
                    <m:r>
                      <m:rPr>
                        <m:sty m:val="p"/>
                      </m:rPr>
                      <a:rPr lang="en-US" dirty="0">
                        <a:latin typeface="Cambria Math"/>
                      </a:rPr>
                      <m:t>f</m:t>
                    </m:r>
                  </m:oMath>
                </a14:m>
                <a:r>
                  <a:rPr lang="en-US" dirty="0"/>
                  <a:t> and |C</a:t>
                </a:r>
                <a:r>
                  <a:rPr lang="en-US" baseline="30000" dirty="0"/>
                  <a:t>+</a:t>
                </a:r>
                <a:r>
                  <a:rPr lang="en-US" dirty="0"/>
                  <a:t>(t)| &lt; c </a:t>
                </a:r>
              </a:p>
              <a:p>
                <a:pPr lvl="1"/>
                <a:r>
                  <a:rPr lang="en-US" i="0" dirty="0" smtClean="0">
                    <a:solidFill>
                      <a:srgbClr val="C00000"/>
                    </a:solidFill>
                    <a:latin typeface="+mj-lt"/>
                  </a:rPr>
                  <a:t>No write completes in r</a:t>
                </a:r>
              </a:p>
              <a:p>
                <a:pPr lvl="1"/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:endParaRPr lang="en-US" dirty="0">
                  <a:solidFill>
                    <a:srgbClr val="C00000"/>
                  </a:solidFill>
                </a:endParaRPr>
              </a:p>
              <a:p>
                <a:pPr lvl="1"/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:endParaRPr lang="en-US" dirty="0">
                  <a:solidFill>
                    <a:srgbClr val="C00000"/>
                  </a:solidFill>
                </a:endParaRPr>
              </a:p>
              <a:p>
                <a:pPr lvl="1"/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:endParaRPr lang="en-US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rgbClr val="C00000"/>
                    </a:solidFill>
                  </a:rPr>
                  <a:t>Therefore, </a:t>
                </a:r>
                <a:r>
                  <a:rPr lang="en-US" dirty="0">
                    <a:solidFill>
                      <a:srgbClr val="C00000"/>
                    </a:solidFill>
                  </a:rPr>
                  <a:t>some write completes in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r</a:t>
                </a:r>
                <a:endParaRPr lang="en-US" dirty="0">
                  <a:solidFill>
                    <a:srgbClr val="C00000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00200"/>
                <a:ext cx="8939336" cy="4853136"/>
              </a:xfrm>
              <a:blipFill rotWithShape="0">
                <a:blip r:embed="rId3"/>
                <a:stretch>
                  <a:fillRect l="-1569" t="-150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81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19"/>
            <a:ext cx="5760640" cy="30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1600" y="3645024"/>
            <a:ext cx="6084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Details in the paper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18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 Proof</a:t>
            </a: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772816"/>
                <a:ext cx="8352928" cy="468052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Build run r using </a:t>
                </a:r>
                <a:r>
                  <a:rPr lang="en-US" i="1" dirty="0"/>
                  <a:t>Ad</a:t>
                </a:r>
                <a:endParaRPr lang="en-US" dirty="0"/>
              </a:p>
              <a:p>
                <a:pPr lvl="1"/>
                <a:r>
                  <a:rPr lang="en-US" dirty="0" smtClean="0"/>
                  <a:t>Have </a:t>
                </a:r>
                <a:r>
                  <a:rPr lang="en-US" dirty="0"/>
                  <a:t>c clients invoke writes </a:t>
                </a:r>
                <a:endParaRPr lang="en-US" dirty="0" smtClean="0"/>
              </a:p>
              <a:p>
                <a:r>
                  <a:rPr lang="en-US" dirty="0" smtClean="0"/>
                  <a:t>Three Two possible cases: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/>
                          </a:rPr>
                          <m:t>F</m:t>
                        </m:r>
                        <m:d>
                          <m:d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/>
                              </a:rPr>
                              <m:t>t</m:t>
                            </m:r>
                          </m:e>
                        </m:d>
                      </m:e>
                    </m:d>
                    <m:r>
                      <a:rPr lang="en-US" b="0" i="0" dirty="0" smtClean="0">
                        <a:latin typeface="Cambria Math"/>
                      </a:rPr>
                      <m:t>&gt;</m:t>
                    </m:r>
                    <m:r>
                      <m:rPr>
                        <m:sty m:val="p"/>
                      </m:rPr>
                      <a:rPr lang="en-US" i="0" dirty="0">
                        <a:latin typeface="Cambria Math"/>
                      </a:rPr>
                      <m:t>f</m:t>
                    </m:r>
                  </m:oMath>
                </a14:m>
                <a:r>
                  <a:rPr lang="en-US" dirty="0" smtClean="0"/>
                  <a:t> at some point in r</a:t>
                </a:r>
              </a:p>
              <a:p>
                <a:pPr lvl="2">
                  <a:buFont typeface="Symbol" panose="05050102010706020507" pitchFamily="18" charset="2"/>
                  <a:buChar char=""/>
                </a:pPr>
                <a:r>
                  <a:rPr lang="en-US" dirty="0"/>
                  <a:t> storage cost </a:t>
                </a:r>
                <a:r>
                  <a:rPr lang="en-US" dirty="0">
                    <a:latin typeface="Brush Script MT" panose="03060802040406070304" pitchFamily="66" charset="0"/>
                  </a:rPr>
                  <a:t>l</a:t>
                </a:r>
                <a:r>
                  <a:rPr lang="en-US" dirty="0"/>
                  <a:t>(f+1) bits</a:t>
                </a:r>
              </a:p>
              <a:p>
                <a:pPr lvl="1"/>
                <a:r>
                  <a:rPr lang="en-US" dirty="0" smtClean="0"/>
                  <a:t>|</a:t>
                </a:r>
                <a:r>
                  <a:rPr lang="en-US" dirty="0"/>
                  <a:t>C</a:t>
                </a:r>
                <a:r>
                  <a:rPr lang="en-US" baseline="30000" dirty="0"/>
                  <a:t>+</a:t>
                </a:r>
                <a:r>
                  <a:rPr lang="en-US" dirty="0"/>
                  <a:t>(t</a:t>
                </a:r>
                <a:r>
                  <a:rPr lang="en-US" dirty="0" smtClean="0"/>
                  <a:t>)| = c at </a:t>
                </a:r>
                <a:r>
                  <a:rPr lang="en-US" dirty="0"/>
                  <a:t>some point in </a:t>
                </a:r>
                <a:r>
                  <a:rPr lang="en-US" dirty="0" smtClean="0"/>
                  <a:t>r</a:t>
                </a:r>
              </a:p>
              <a:p>
                <a:pPr lvl="2">
                  <a:buFont typeface="Symbol" panose="05050102010706020507" pitchFamily="18" charset="2"/>
                  <a:buChar char=""/>
                </a:pPr>
                <a:r>
                  <a:rPr lang="en-US" dirty="0">
                    <a:solidFill>
                      <a:prstClr val="black"/>
                    </a:solidFill>
                  </a:rPr>
                  <a:t> storage cost (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D-</a:t>
                </a:r>
                <a:r>
                  <a:rPr lang="en-US" dirty="0" smtClean="0">
                    <a:solidFill>
                      <a:prstClr val="black"/>
                    </a:solidFill>
                    <a:latin typeface="Brush Script MT" panose="03060802040406070304" pitchFamily="66" charset="0"/>
                  </a:rPr>
                  <a:t>l</a:t>
                </a:r>
                <a:r>
                  <a:rPr lang="en-US" dirty="0"/>
                  <a:t>+1)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c</a:t>
                </a:r>
                <a:r>
                  <a:rPr lang="en-US" dirty="0" smtClean="0"/>
                  <a:t> </a:t>
                </a:r>
                <a:r>
                  <a:rPr lang="en-US" dirty="0"/>
                  <a:t>b</a:t>
                </a:r>
                <a:r>
                  <a:rPr lang="en-US" dirty="0">
                    <a:solidFill>
                      <a:prstClr val="black"/>
                    </a:solidFill>
                  </a:rPr>
                  <a:t>its</a:t>
                </a:r>
              </a:p>
              <a:p>
                <a:pPr lvl="1"/>
                <a:r>
                  <a:rPr lang="en-US" dirty="0" smtClean="0"/>
                  <a:t>None </a:t>
                </a:r>
                <a:r>
                  <a:rPr lang="en-US" dirty="0"/>
                  <a:t>of the above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b="1" dirty="0" smtClean="0">
                    <a:solidFill>
                      <a:srgbClr val="0070C0"/>
                    </a:solidFill>
                  </a:rPr>
                  <a:t>By setting </a:t>
                </a:r>
                <a:r>
                  <a:rPr lang="en-US" b="1" dirty="0" smtClean="0">
                    <a:solidFill>
                      <a:srgbClr val="0070C0"/>
                    </a:solidFill>
                    <a:latin typeface="Brush Script MT" panose="03060802040406070304" pitchFamily="66" charset="0"/>
                  </a:rPr>
                  <a:t>l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= D/2, we get </a:t>
                </a:r>
                <a:r>
                  <a:rPr lang="en-US" b="1" dirty="0">
                    <a:solidFill>
                      <a:srgbClr val="0070C0"/>
                    </a:solidFill>
                    <a:sym typeface="Symbol"/>
                  </a:rPr>
                  <a:t>(</a:t>
                </a:r>
                <a:r>
                  <a:rPr lang="en-US" b="1" dirty="0" err="1">
                    <a:solidFill>
                      <a:srgbClr val="0070C0"/>
                    </a:solidFill>
                    <a:sym typeface="Symbol"/>
                  </a:rPr>
                  <a:t>D</a:t>
                </a:r>
                <a:r>
                  <a:rPr lang="en-US" b="1" dirty="0" err="1" smtClean="0">
                    <a:solidFill>
                      <a:srgbClr val="0070C0"/>
                    </a:solidFill>
                    <a:sym typeface="Symbol"/>
                  </a:rPr>
                  <a:t>min</a:t>
                </a:r>
                <a:r>
                  <a:rPr lang="en-US" b="1" dirty="0" smtClean="0">
                    <a:solidFill>
                      <a:srgbClr val="0070C0"/>
                    </a:solidFill>
                    <a:sym typeface="Symbol"/>
                  </a:rPr>
                  <a:t>(</a:t>
                </a:r>
                <a:r>
                  <a:rPr lang="en-US" b="1" dirty="0" err="1" smtClean="0">
                    <a:solidFill>
                      <a:srgbClr val="0070C0"/>
                    </a:solidFill>
                    <a:sym typeface="Symbol"/>
                  </a:rPr>
                  <a:t>f,c</a:t>
                </a:r>
                <a:r>
                  <a:rPr lang="en-US" b="1" dirty="0" smtClean="0">
                    <a:solidFill>
                      <a:srgbClr val="0070C0"/>
                    </a:solidFill>
                    <a:sym typeface="Symbol"/>
                  </a:rPr>
                  <a:t>))</a:t>
                </a:r>
                <a:endParaRPr lang="he-IL" b="1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prstClr val="black"/>
                  </a:solidFill>
                </a:endParaRPr>
              </a:p>
              <a:p>
                <a:pPr lvl="1"/>
                <a:endParaRPr lang="en-US" dirty="0" smtClean="0"/>
              </a:p>
              <a:p>
                <a:pPr lvl="1"/>
                <a:endParaRPr lang="he-I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772816"/>
                <a:ext cx="8352928" cy="4680520"/>
              </a:xfrm>
              <a:blipFill rotWithShape="1">
                <a:blip r:embed="rId2"/>
                <a:stretch>
                  <a:fillRect l="-1679" t="-1693" b="-442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82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367644" y="5661248"/>
            <a:ext cx="25562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99592" y="3212976"/>
            <a:ext cx="1080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8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We proved a fundamental limit of coding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sym typeface="Symbol"/>
              </a:rPr>
              <a:t>(</a:t>
            </a:r>
            <a:r>
              <a:rPr lang="en-US" dirty="0" err="1">
                <a:solidFill>
                  <a:prstClr val="black"/>
                </a:solidFill>
                <a:sym typeface="Symbol"/>
              </a:rPr>
              <a:t>D</a:t>
            </a:r>
            <a:r>
              <a:rPr lang="en-US" dirty="0" err="1" smtClean="0">
                <a:solidFill>
                  <a:prstClr val="black"/>
                </a:solidFill>
                <a:sym typeface="Symbol"/>
              </a:rPr>
              <a:t>min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(</a:t>
            </a:r>
            <a:r>
              <a:rPr lang="en-US" dirty="0" err="1" smtClean="0">
                <a:solidFill>
                  <a:prstClr val="black"/>
                </a:solidFill>
                <a:sym typeface="Symbol"/>
              </a:rPr>
              <a:t>f,c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)) </a:t>
            </a:r>
            <a:r>
              <a:rPr lang="en-US" dirty="0" smtClean="0"/>
              <a:t>bits for </a:t>
            </a:r>
            <a:r>
              <a:rPr lang="en-US" b="1" dirty="0" smtClean="0"/>
              <a:t>regular lock-free</a:t>
            </a:r>
            <a:r>
              <a:rPr lang="en-US" dirty="0" smtClean="0"/>
              <a:t> register </a:t>
            </a:r>
          </a:p>
          <a:p>
            <a:pPr lvl="1">
              <a:lnSpc>
                <a:spcPct val="150000"/>
              </a:lnSpc>
            </a:pPr>
            <a:r>
              <a:rPr lang="en-US" b="1" dirty="0" smtClean="0"/>
              <a:t>Replication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the best solution </a:t>
            </a:r>
            <a:r>
              <a:rPr lang="en-US" dirty="0"/>
              <a:t>under high concurrency</a:t>
            </a:r>
            <a:endParaRPr lang="en-US" dirty="0" smtClean="0"/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Why not enjoy both </a:t>
            </a:r>
            <a:r>
              <a:rPr lang="en-US" sz="3600" dirty="0">
                <a:solidFill>
                  <a:srgbClr val="0070C0"/>
                </a:solidFill>
              </a:rPr>
              <a:t>worlds?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4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Algorithm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08520" y="1628798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Replication</a:t>
            </a:r>
            <a:endParaRPr lang="en-US" sz="4000" dirty="0" smtClean="0"/>
          </a:p>
          <a:p>
            <a:pPr algn="ctr"/>
            <a:r>
              <a:rPr lang="en-US" sz="3200" dirty="0"/>
              <a:t>s</a:t>
            </a:r>
            <a:r>
              <a:rPr lang="en-US" sz="3200" dirty="0" smtClean="0"/>
              <a:t>torage cost: </a:t>
            </a:r>
            <a:r>
              <a:rPr lang="en-US" sz="3200" b="1" dirty="0" err="1" smtClean="0"/>
              <a:t>nD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56012" y="1628798"/>
            <a:ext cx="4685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Coding with </a:t>
            </a:r>
            <a:r>
              <a:rPr lang="en-US" sz="3200" dirty="0" err="1" smtClean="0"/>
              <a:t>k,n</a:t>
            </a:r>
            <a:r>
              <a:rPr lang="en-US" sz="3200" dirty="0" smtClean="0"/>
              <a:t> = O(f)</a:t>
            </a:r>
            <a:endParaRPr lang="en-US" sz="3600" dirty="0" smtClean="0"/>
          </a:p>
          <a:p>
            <a:pPr algn="ctr"/>
            <a:r>
              <a:rPr lang="en-US" sz="3200" dirty="0"/>
              <a:t>s</a:t>
            </a:r>
            <a:r>
              <a:rPr lang="en-US" sz="3200" dirty="0" smtClean="0"/>
              <a:t>torage cost: </a:t>
            </a:r>
            <a:r>
              <a:rPr lang="en-US" sz="3200" b="1" dirty="0" smtClean="0"/>
              <a:t>(c+1)(D/k)n</a:t>
            </a:r>
            <a:endParaRPr lang="en-US" sz="1400" b="1" dirty="0"/>
          </a:p>
        </p:txBody>
      </p:sp>
      <p:cxnSp>
        <p:nvCxnSpPr>
          <p:cNvPr id="9" name="Straight Arrow Connector 8"/>
          <p:cNvCxnSpPr>
            <a:stCxn id="5" idx="2"/>
          </p:cNvCxnSpPr>
          <p:nvPr/>
        </p:nvCxnSpPr>
        <p:spPr>
          <a:xfrm>
            <a:off x="2195736" y="2706016"/>
            <a:ext cx="2016224" cy="1731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</p:cNvCxnSpPr>
          <p:nvPr/>
        </p:nvCxnSpPr>
        <p:spPr>
          <a:xfrm flipH="1">
            <a:off x="4716017" y="2706016"/>
            <a:ext cx="1982850" cy="1731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7504" y="4437112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We combine both approaches</a:t>
            </a:r>
          </a:p>
          <a:p>
            <a:pPr lvl="0" algn="ctr"/>
            <a:r>
              <a:rPr lang="en-US" sz="3200" dirty="0" smtClean="0"/>
              <a:t>Storage cost: </a:t>
            </a:r>
          </a:p>
          <a:p>
            <a:pPr lvl="0" algn="ctr"/>
            <a:r>
              <a:rPr lang="en-US" sz="3200" b="1" dirty="0" smtClean="0"/>
              <a:t>min(2nD, (c+1)(D/k)n) = </a:t>
            </a:r>
            <a:r>
              <a:rPr lang="en-US" sz="3200" b="1" dirty="0" smtClean="0">
                <a:solidFill>
                  <a:prstClr val="black"/>
                </a:solidFill>
                <a:sym typeface="Symbol"/>
              </a:rPr>
              <a:t>O(</a:t>
            </a:r>
            <a:r>
              <a:rPr lang="en-US" sz="3200" b="1" dirty="0" err="1" smtClean="0">
                <a:solidFill>
                  <a:prstClr val="black"/>
                </a:solidFill>
                <a:sym typeface="Symbol"/>
              </a:rPr>
              <a:t>D</a:t>
            </a:r>
            <a:r>
              <a:rPr lang="en-US" sz="3200" b="1" dirty="0" err="1">
                <a:solidFill>
                  <a:prstClr val="black"/>
                </a:solidFill>
                <a:sym typeface="Symbol"/>
              </a:rPr>
              <a:t>min</a:t>
            </a:r>
            <a:r>
              <a:rPr lang="en-US" sz="3200" b="1" dirty="0">
                <a:solidFill>
                  <a:prstClr val="black"/>
                </a:solidFill>
                <a:sym typeface="Symbol"/>
              </a:rPr>
              <a:t>(</a:t>
            </a:r>
            <a:r>
              <a:rPr lang="en-US" sz="3200" b="1" dirty="0" err="1">
                <a:solidFill>
                  <a:prstClr val="black"/>
                </a:solidFill>
                <a:sym typeface="Symbol"/>
              </a:rPr>
              <a:t>f,c</a:t>
            </a:r>
            <a:r>
              <a:rPr lang="en-US" sz="3200" b="1" dirty="0" smtClean="0">
                <a:solidFill>
                  <a:prstClr val="black"/>
                </a:solidFill>
                <a:sym typeface="Symbol"/>
              </a:rPr>
              <a:t>))</a:t>
            </a:r>
            <a:r>
              <a:rPr lang="en-US" sz="3200" b="1" dirty="0" smtClean="0"/>
              <a:t> </a:t>
            </a:r>
            <a:endParaRPr lang="en-US" sz="1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0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Algorithm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08520" y="1628798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Replication</a:t>
            </a:r>
            <a:endParaRPr lang="en-US" sz="4000" dirty="0" smtClean="0"/>
          </a:p>
          <a:p>
            <a:pPr algn="ctr"/>
            <a:r>
              <a:rPr lang="en-US" sz="3200" dirty="0"/>
              <a:t>s</a:t>
            </a:r>
            <a:r>
              <a:rPr lang="en-US" sz="3200" dirty="0" smtClean="0"/>
              <a:t>torage cost: </a:t>
            </a:r>
            <a:r>
              <a:rPr lang="en-US" sz="3200" b="1" dirty="0" err="1" smtClean="0"/>
              <a:t>nD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56012" y="1628798"/>
            <a:ext cx="4685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Coding with </a:t>
            </a:r>
            <a:r>
              <a:rPr lang="en-US" sz="3200" dirty="0" err="1" smtClean="0"/>
              <a:t>k,n</a:t>
            </a:r>
            <a:r>
              <a:rPr lang="en-US" sz="3200" dirty="0" smtClean="0"/>
              <a:t> = O(f)</a:t>
            </a:r>
            <a:endParaRPr lang="en-US" sz="3600" dirty="0" smtClean="0"/>
          </a:p>
          <a:p>
            <a:pPr algn="ctr"/>
            <a:r>
              <a:rPr lang="en-US" sz="3200" dirty="0"/>
              <a:t>s</a:t>
            </a:r>
            <a:r>
              <a:rPr lang="en-US" sz="3200" dirty="0" smtClean="0"/>
              <a:t>torage cost: </a:t>
            </a:r>
            <a:r>
              <a:rPr lang="en-US" sz="3200" b="1" dirty="0" smtClean="0"/>
              <a:t>(c+1)(D/k)n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07504" y="4437112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We combine both approaches</a:t>
            </a:r>
          </a:p>
          <a:p>
            <a:pPr lvl="0" algn="ctr"/>
            <a:r>
              <a:rPr lang="en-US" sz="3200" dirty="0" smtClean="0"/>
              <a:t>Storage cost: </a:t>
            </a:r>
          </a:p>
          <a:p>
            <a:pPr lvl="0" algn="ctr"/>
            <a:r>
              <a:rPr lang="en-US" sz="3200" b="1" dirty="0" smtClean="0"/>
              <a:t>min(2nD, (c+1)(D/k)n) = </a:t>
            </a:r>
            <a:r>
              <a:rPr lang="en-US" sz="3200" b="1" dirty="0" smtClean="0">
                <a:solidFill>
                  <a:prstClr val="black"/>
                </a:solidFill>
                <a:sym typeface="Symbol"/>
              </a:rPr>
              <a:t>O(</a:t>
            </a:r>
            <a:r>
              <a:rPr lang="en-US" sz="3200" b="1" dirty="0" err="1" smtClean="0">
                <a:solidFill>
                  <a:prstClr val="black"/>
                </a:solidFill>
                <a:sym typeface="Symbol"/>
              </a:rPr>
              <a:t>D</a:t>
            </a:r>
            <a:r>
              <a:rPr lang="en-US" sz="3200" b="1" dirty="0" err="1">
                <a:solidFill>
                  <a:prstClr val="black"/>
                </a:solidFill>
                <a:sym typeface="Symbol"/>
              </a:rPr>
              <a:t>min</a:t>
            </a:r>
            <a:r>
              <a:rPr lang="en-US" sz="3200" b="1" dirty="0">
                <a:solidFill>
                  <a:prstClr val="black"/>
                </a:solidFill>
                <a:sym typeface="Symbol"/>
              </a:rPr>
              <a:t>(</a:t>
            </a:r>
            <a:r>
              <a:rPr lang="en-US" sz="3200" b="1" dirty="0" err="1">
                <a:solidFill>
                  <a:prstClr val="black"/>
                </a:solidFill>
                <a:sym typeface="Symbol"/>
              </a:rPr>
              <a:t>f,c</a:t>
            </a:r>
            <a:r>
              <a:rPr lang="en-US" sz="3200" b="1" dirty="0" smtClean="0">
                <a:solidFill>
                  <a:prstClr val="black"/>
                </a:solidFill>
                <a:sym typeface="Symbol"/>
              </a:rPr>
              <a:t>))</a:t>
            </a:r>
            <a:r>
              <a:rPr lang="en-US" sz="3200" b="1" dirty="0" smtClean="0"/>
              <a:t> </a:t>
            </a:r>
            <a:endParaRPr lang="en-US" sz="1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85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403648" y="2710461"/>
            <a:ext cx="6192688" cy="2343861"/>
            <a:chOff x="1115616" y="2708919"/>
            <a:chExt cx="6192688" cy="234386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2708919"/>
              <a:ext cx="6192688" cy="2343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223628" y="3356992"/>
              <a:ext cx="59766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0070C0"/>
                  </a:solidFill>
                </a:rPr>
                <a:t>Details in the paper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2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</a:t>
            </a:r>
            <a:r>
              <a:rPr lang="en-US" dirty="0" smtClean="0"/>
              <a:t>Work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Tomorrow morning [</a:t>
            </a:r>
            <a:r>
              <a:rPr lang="en-US" dirty="0" err="1" smtClean="0"/>
              <a:t>Cadambe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smtClean="0"/>
              <a:t>Wang, </a:t>
            </a:r>
            <a:r>
              <a:rPr lang="en-US" dirty="0"/>
              <a:t>Lynch</a:t>
            </a:r>
            <a:r>
              <a:rPr lang="en-US" dirty="0" smtClean="0"/>
              <a:t>]</a:t>
            </a:r>
          </a:p>
          <a:p>
            <a:r>
              <a:rPr lang="en-US" dirty="0" smtClean="0"/>
              <a:t>Similar bound </a:t>
            </a:r>
          </a:p>
          <a:p>
            <a:pPr lvl="1"/>
            <a:r>
              <a:rPr lang="en-US" dirty="0" smtClean="0"/>
              <a:t>Different (incomparable) set of assumptions</a:t>
            </a:r>
          </a:p>
          <a:p>
            <a:pPr lvl="1"/>
            <a:r>
              <a:rPr lang="en-US" dirty="0" smtClean="0"/>
              <a:t>Different proof technique 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Future</a:t>
            </a:r>
            <a:r>
              <a:rPr lang="en-US" sz="3600" dirty="0" smtClean="0">
                <a:solidFill>
                  <a:srgbClr val="0070C0"/>
                </a:solidFill>
              </a:rPr>
              <a:t>: find unique minimal set of assumptions</a:t>
            </a:r>
            <a:endParaRPr lang="he-IL" sz="36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0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Register Emulation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1" i="0" dirty="0" smtClean="0">
                        <a:latin typeface="Cambria Math"/>
                      </a:rPr>
                      <m:t>𝐧</m:t>
                    </m:r>
                    <m:r>
                      <a:rPr lang="en-US" sz="3200" b="1" i="0" dirty="0" smtClean="0">
                        <a:latin typeface="Cambria Math"/>
                      </a:rPr>
                      <m:t>=</m:t>
                    </m:r>
                    <m:r>
                      <a:rPr lang="en-US" sz="3200" b="1" i="0" dirty="0" smtClean="0">
                        <a:latin typeface="Cambria Math"/>
                      </a:rPr>
                      <m:t>𝟐𝐟</m:t>
                    </m:r>
                    <m:r>
                      <a:rPr lang="en-US" sz="3200" b="1" i="0" dirty="0" smtClean="0">
                        <a:latin typeface="Cambria Math"/>
                      </a:rPr>
                      <m:t>+</m:t>
                    </m:r>
                    <m:r>
                      <a:rPr lang="en-US" sz="3200" b="1" i="0" dirty="0" smtClean="0">
                        <a:latin typeface="Cambria Math"/>
                      </a:rPr>
                      <m:t>𝐤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Example: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04" t="-134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C4D0-E0C3-49C3-B08F-747C00997521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229235" y="4005064"/>
            <a:ext cx="5503005" cy="2592288"/>
            <a:chOff x="465846" y="3209919"/>
            <a:chExt cx="7217599" cy="3562957"/>
          </a:xfrm>
        </p:grpSpPr>
        <p:pic>
          <p:nvPicPr>
            <p:cNvPr id="17" name="Picture 16" descr="Image result for server computer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290" y="4149083"/>
              <a:ext cx="787106" cy="1584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 descr="Image result for server computer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990" y="4167092"/>
              <a:ext cx="787106" cy="1584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Image result for server computer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5015" y="4167092"/>
              <a:ext cx="787106" cy="1584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 descr="Image result for server computer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3208" y="4221090"/>
              <a:ext cx="787106" cy="1584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Left Brace 20"/>
            <p:cNvSpPr/>
            <p:nvPr/>
          </p:nvSpPr>
          <p:spPr>
            <a:xfrm rot="16200000">
              <a:off x="4202754" y="2696030"/>
              <a:ext cx="393553" cy="6567828"/>
            </a:xfrm>
            <a:prstGeom prst="leftBrace">
              <a:avLst>
                <a:gd name="adj1" fmla="val 116761"/>
                <a:gd name="adj2" fmla="val 4854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 flipH="1">
                  <a:off x="3244585" y="6053739"/>
                  <a:ext cx="2230678" cy="719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</a:rPr>
                          <m:t>n</m:t>
                        </m:r>
                        <m:r>
                          <a:rPr lang="en-US" sz="2800" b="0" i="0" dirty="0" smtClean="0">
                            <a:latin typeface="Cambria Math"/>
                          </a:rPr>
                          <m:t>=</m:t>
                        </m:r>
                        <m:r>
                          <a:rPr lang="en-US" sz="2800" b="0" i="0" dirty="0" smtClean="0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244585" y="6053739"/>
                  <a:ext cx="2230678" cy="71913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Left Brace 22"/>
            <p:cNvSpPr/>
            <p:nvPr/>
          </p:nvSpPr>
          <p:spPr>
            <a:xfrm rot="5400000">
              <a:off x="1544344" y="3271263"/>
              <a:ext cx="366681" cy="1224137"/>
            </a:xfrm>
            <a:prstGeom prst="leftBrace">
              <a:avLst>
                <a:gd name="adj1" fmla="val 52666"/>
                <a:gd name="adj2" fmla="val 5000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032163" y="4195800"/>
              <a:ext cx="1307591" cy="14401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1115617" y="4100658"/>
              <a:ext cx="1322939" cy="153530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 flipH="1">
                  <a:off x="465846" y="3209919"/>
                  <a:ext cx="2589851" cy="7191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</a:rPr>
                          <m:t>f</m:t>
                        </m:r>
                        <m:r>
                          <a:rPr lang="en-US" sz="2800" b="0" i="0" dirty="0" smtClean="0">
                            <a:latin typeface="Cambria Math"/>
                          </a:rPr>
                          <m:t>=</m:t>
                        </m:r>
                        <m:r>
                          <a:rPr lang="en-US" sz="2800" b="0" i="0" dirty="0" smtClean="0"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65846" y="3209919"/>
                  <a:ext cx="2589851" cy="71913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2657982" y="2924945"/>
            <a:ext cx="5370407" cy="923633"/>
            <a:chOff x="5183470" y="3429002"/>
            <a:chExt cx="4609706" cy="612068"/>
          </a:xfrm>
        </p:grpSpPr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8522" y="3501008"/>
              <a:ext cx="439900" cy="18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56374" y="3800787"/>
              <a:ext cx="439900" cy="18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ight Arrow 29"/>
            <p:cNvSpPr/>
            <p:nvPr/>
          </p:nvSpPr>
          <p:spPr>
            <a:xfrm rot="10800000">
              <a:off x="7434314" y="3645024"/>
              <a:ext cx="450051" cy="1498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3470" y="3537679"/>
              <a:ext cx="396044" cy="436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ounded Rectangle 35"/>
            <p:cNvSpPr/>
            <p:nvPr/>
          </p:nvSpPr>
          <p:spPr>
            <a:xfrm>
              <a:off x="6208886" y="3518451"/>
              <a:ext cx="1099415" cy="39450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06182" y="3529656"/>
              <a:ext cx="1520454" cy="346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decode</a:t>
              </a:r>
              <a:endParaRPr lang="en-US" sz="2800" dirty="0"/>
            </a:p>
          </p:txBody>
        </p:sp>
        <p:sp>
          <p:nvSpPr>
            <p:cNvPr id="38" name="Right Arrow 37"/>
            <p:cNvSpPr/>
            <p:nvPr/>
          </p:nvSpPr>
          <p:spPr>
            <a:xfrm rot="10800000">
              <a:off x="5675968" y="3650897"/>
              <a:ext cx="450051" cy="1498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Left Brace 38"/>
            <p:cNvSpPr/>
            <p:nvPr/>
          </p:nvSpPr>
          <p:spPr>
            <a:xfrm rot="10800000">
              <a:off x="8370719" y="3429002"/>
              <a:ext cx="366681" cy="612068"/>
            </a:xfrm>
            <a:prstGeom prst="leftBrace">
              <a:avLst>
                <a:gd name="adj1" fmla="val 52666"/>
                <a:gd name="adj2" fmla="val 5000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8658752" y="3559455"/>
                  <a:ext cx="1134424" cy="3467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/>
                          </a:rPr>
                          <m:t>k</m:t>
                        </m:r>
                        <m:r>
                          <a:rPr lang="en-US" sz="2800" b="0" i="0" dirty="0" smtClean="0">
                            <a:latin typeface="Cambria Math"/>
                          </a:rPr>
                          <m:t>=</m:t>
                        </m:r>
                        <m:r>
                          <a:rPr lang="en-US" sz="2800" b="0" i="0" dirty="0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8752" y="3559455"/>
                  <a:ext cx="1134424" cy="34672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7858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9180</TotalTime>
  <Words>2342</Words>
  <Application>Microsoft Office PowerPoint</Application>
  <PresentationFormat>On-screen Show (4:3)</PresentationFormat>
  <Paragraphs>765</Paragraphs>
  <Slides>86</Slides>
  <Notes>74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Office Theme</vt:lpstr>
      <vt:lpstr>Space Bounds for Reliable Storage: Fundamental Limits of Coding</vt:lpstr>
      <vt:lpstr>Replication</vt:lpstr>
      <vt:lpstr>Storage Blow-Up</vt:lpstr>
      <vt:lpstr>k-of-n Erasure Codes</vt:lpstr>
      <vt:lpstr>k-of-n Erasure Codes</vt:lpstr>
      <vt:lpstr>Motivation for Using Codes </vt:lpstr>
      <vt:lpstr>Fault Tolerant Distributed Storage Model</vt:lpstr>
      <vt:lpstr>Distributed Storage: Space Bounds</vt:lpstr>
      <vt:lpstr>Register Emulation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about concurrent           read and write?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About Replication?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Ok, so the standard algorithm can use loads of storage</vt:lpstr>
      <vt:lpstr>Inherent</vt:lpstr>
      <vt:lpstr>Inherent</vt:lpstr>
      <vt:lpstr>Distributed Storage: Space Bounds</vt:lpstr>
      <vt:lpstr>But First: More About The Model</vt:lpstr>
      <vt:lpstr>Observation</vt:lpstr>
      <vt:lpstr>Storage Complexity</vt:lpstr>
      <vt:lpstr>Theorem</vt:lpstr>
      <vt:lpstr>Proof Steps</vt:lpstr>
      <vt:lpstr>Proof Steps</vt:lpstr>
      <vt:lpstr>Tracking Sets</vt:lpstr>
      <vt:lpstr>Tracking Sets</vt:lpstr>
      <vt:lpstr>Tracking Sets</vt:lpstr>
      <vt:lpstr>Storage Size</vt:lpstr>
      <vt:lpstr>Storage Size</vt:lpstr>
      <vt:lpstr>Storage Size</vt:lpstr>
      <vt:lpstr>Adversary Ad</vt:lpstr>
      <vt:lpstr>Defining Adversary Ad</vt:lpstr>
      <vt:lpstr>Implications of Ad</vt:lpstr>
      <vt:lpstr>Observation </vt:lpstr>
      <vt:lpstr>Observation </vt:lpstr>
      <vt:lpstr>Observation </vt:lpstr>
      <vt:lpstr>Observation </vt:lpstr>
      <vt:lpstr>Lemma</vt:lpstr>
      <vt:lpstr>Lemma Proof</vt:lpstr>
      <vt:lpstr>Corollary : Lemma + Observation  </vt:lpstr>
      <vt:lpstr>Storage Size Recalled</vt:lpstr>
      <vt:lpstr>Theorem Proof</vt:lpstr>
      <vt:lpstr>Ad is Not Fair!</vt:lpstr>
      <vt:lpstr>Constructing a Fair Run (Sketch)</vt:lpstr>
      <vt:lpstr>Constructing a Fair Run (Sketch)</vt:lpstr>
      <vt:lpstr>Constructing a Fair Run (Sketch)</vt:lpstr>
      <vt:lpstr>Theorem Proof</vt:lpstr>
      <vt:lpstr>Wrap Up</vt:lpstr>
      <vt:lpstr>Adaptive Algorithm</vt:lpstr>
      <vt:lpstr>Adaptive Algorithm</vt:lpstr>
      <vt:lpstr>Related Work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Bounds for Reliable Storage: Fundamental Limits of Coding</dc:title>
  <dc:creator>Alexander Spiegelman</dc:creator>
  <cp:lastModifiedBy>Idit Keidar</cp:lastModifiedBy>
  <cp:revision>470</cp:revision>
  <dcterms:created xsi:type="dcterms:W3CDTF">2015-07-06T07:15:31Z</dcterms:created>
  <dcterms:modified xsi:type="dcterms:W3CDTF">2016-06-04T14:21:51Z</dcterms:modified>
</cp:coreProperties>
</file>