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573" r:id="rId2"/>
    <p:sldId id="618" r:id="rId3"/>
    <p:sldId id="620" r:id="rId4"/>
    <p:sldId id="622" r:id="rId5"/>
    <p:sldId id="646" r:id="rId6"/>
    <p:sldId id="648" r:id="rId7"/>
    <p:sldId id="647" r:id="rId8"/>
    <p:sldId id="406" r:id="rId9"/>
    <p:sldId id="643" r:id="rId10"/>
    <p:sldId id="649" r:id="rId11"/>
    <p:sldId id="652" r:id="rId12"/>
    <p:sldId id="650" r:id="rId13"/>
    <p:sldId id="655" r:id="rId14"/>
    <p:sldId id="654" r:id="rId15"/>
    <p:sldId id="735" r:id="rId16"/>
    <p:sldId id="733" r:id="rId17"/>
    <p:sldId id="731" r:id="rId18"/>
    <p:sldId id="653" r:id="rId19"/>
    <p:sldId id="730" r:id="rId20"/>
    <p:sldId id="656" r:id="rId21"/>
    <p:sldId id="657" r:id="rId22"/>
    <p:sldId id="658" r:id="rId23"/>
    <p:sldId id="660" r:id="rId24"/>
    <p:sldId id="661" r:id="rId25"/>
    <p:sldId id="659" r:id="rId26"/>
    <p:sldId id="677" r:id="rId27"/>
    <p:sldId id="678" r:id="rId28"/>
    <p:sldId id="699" r:id="rId29"/>
    <p:sldId id="700" r:id="rId30"/>
    <p:sldId id="701" r:id="rId31"/>
    <p:sldId id="702" r:id="rId32"/>
    <p:sldId id="736" r:id="rId33"/>
    <p:sldId id="703" r:id="rId34"/>
    <p:sldId id="704" r:id="rId35"/>
    <p:sldId id="662" r:id="rId36"/>
    <p:sldId id="663" r:id="rId37"/>
    <p:sldId id="664" r:id="rId38"/>
    <p:sldId id="665" r:id="rId39"/>
    <p:sldId id="666" r:id="rId40"/>
    <p:sldId id="667" r:id="rId41"/>
    <p:sldId id="668" r:id="rId42"/>
    <p:sldId id="669" r:id="rId43"/>
    <p:sldId id="670" r:id="rId44"/>
    <p:sldId id="671" r:id="rId45"/>
    <p:sldId id="672" r:id="rId46"/>
    <p:sldId id="673" r:id="rId47"/>
    <p:sldId id="674" r:id="rId48"/>
    <p:sldId id="675" r:id="rId49"/>
    <p:sldId id="685" r:id="rId50"/>
    <p:sldId id="686" r:id="rId51"/>
    <p:sldId id="676" r:id="rId52"/>
    <p:sldId id="687" r:id="rId53"/>
    <p:sldId id="688" r:id="rId54"/>
    <p:sldId id="689" r:id="rId55"/>
    <p:sldId id="721" r:id="rId56"/>
    <p:sldId id="690" r:id="rId57"/>
    <p:sldId id="691" r:id="rId58"/>
    <p:sldId id="692" r:id="rId59"/>
    <p:sldId id="705" r:id="rId60"/>
    <p:sldId id="706" r:id="rId61"/>
    <p:sldId id="708" r:id="rId62"/>
    <p:sldId id="709" r:id="rId63"/>
    <p:sldId id="710" r:id="rId64"/>
    <p:sldId id="711" r:id="rId65"/>
    <p:sldId id="712" r:id="rId66"/>
    <p:sldId id="713" r:id="rId67"/>
    <p:sldId id="714" r:id="rId68"/>
    <p:sldId id="715" r:id="rId69"/>
    <p:sldId id="716" r:id="rId70"/>
    <p:sldId id="717" r:id="rId71"/>
    <p:sldId id="718" r:id="rId72"/>
    <p:sldId id="719" r:id="rId73"/>
    <p:sldId id="693" r:id="rId74"/>
    <p:sldId id="694" r:id="rId75"/>
    <p:sldId id="695" r:id="rId76"/>
    <p:sldId id="696" r:id="rId77"/>
    <p:sldId id="697" r:id="rId78"/>
    <p:sldId id="729" r:id="rId79"/>
    <p:sldId id="698" r:id="rId80"/>
    <p:sldId id="630" r:id="rId81"/>
    <p:sldId id="632" r:id="rId82"/>
    <p:sldId id="631" r:id="rId83"/>
    <p:sldId id="725" r:id="rId84"/>
    <p:sldId id="723" r:id="rId85"/>
    <p:sldId id="724" r:id="rId86"/>
    <p:sldId id="726" r:id="rId87"/>
    <p:sldId id="633" r:id="rId88"/>
    <p:sldId id="549" r:id="rId89"/>
    <p:sldId id="550" r:id="rId90"/>
    <p:sldId id="407" r:id="rId91"/>
    <p:sldId id="574" r:id="rId92"/>
    <p:sldId id="575" r:id="rId93"/>
    <p:sldId id="576" r:id="rId94"/>
    <p:sldId id="577" r:id="rId95"/>
    <p:sldId id="578" r:id="rId96"/>
    <p:sldId id="579" r:id="rId97"/>
    <p:sldId id="580" r:id="rId98"/>
    <p:sldId id="581" r:id="rId99"/>
    <p:sldId id="582" r:id="rId100"/>
    <p:sldId id="583" r:id="rId101"/>
    <p:sldId id="584" r:id="rId102"/>
    <p:sldId id="491" r:id="rId103"/>
    <p:sldId id="585" r:id="rId104"/>
    <p:sldId id="586" r:id="rId105"/>
    <p:sldId id="587" r:id="rId106"/>
    <p:sldId id="588" r:id="rId107"/>
    <p:sldId id="589" r:id="rId108"/>
    <p:sldId id="590" r:id="rId109"/>
    <p:sldId id="591" r:id="rId110"/>
    <p:sldId id="592" r:id="rId111"/>
    <p:sldId id="593" r:id="rId112"/>
    <p:sldId id="644" r:id="rId113"/>
    <p:sldId id="528" r:id="rId114"/>
    <p:sldId id="529" r:id="rId115"/>
    <p:sldId id="640" r:id="rId116"/>
    <p:sldId id="609" r:id="rId117"/>
    <p:sldId id="594" r:id="rId118"/>
    <p:sldId id="595" r:id="rId119"/>
    <p:sldId id="597" r:id="rId120"/>
    <p:sldId id="598" r:id="rId121"/>
    <p:sldId id="599" r:id="rId122"/>
    <p:sldId id="600" r:id="rId123"/>
    <p:sldId id="601" r:id="rId124"/>
    <p:sldId id="602" r:id="rId125"/>
    <p:sldId id="603" r:id="rId126"/>
    <p:sldId id="604" r:id="rId127"/>
    <p:sldId id="605" r:id="rId128"/>
    <p:sldId id="606" r:id="rId129"/>
    <p:sldId id="607" r:id="rId130"/>
    <p:sldId id="608" r:id="rId131"/>
    <p:sldId id="610" r:id="rId132"/>
    <p:sldId id="611" r:id="rId133"/>
    <p:sldId id="612" r:id="rId134"/>
    <p:sldId id="613" r:id="rId135"/>
    <p:sldId id="728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B617E8-90B7-450F-8B82-193B09DDF941}">
          <p14:sldIdLst>
            <p14:sldId id="573"/>
            <p14:sldId id="618"/>
            <p14:sldId id="620"/>
            <p14:sldId id="622"/>
            <p14:sldId id="646"/>
            <p14:sldId id="648"/>
            <p14:sldId id="647"/>
            <p14:sldId id="406"/>
            <p14:sldId id="643"/>
            <p14:sldId id="649"/>
            <p14:sldId id="652"/>
            <p14:sldId id="650"/>
            <p14:sldId id="655"/>
            <p14:sldId id="654"/>
            <p14:sldId id="735"/>
            <p14:sldId id="733"/>
            <p14:sldId id="731"/>
            <p14:sldId id="653"/>
            <p14:sldId id="730"/>
            <p14:sldId id="656"/>
            <p14:sldId id="657"/>
            <p14:sldId id="658"/>
            <p14:sldId id="660"/>
            <p14:sldId id="661"/>
            <p14:sldId id="659"/>
            <p14:sldId id="677"/>
            <p14:sldId id="678"/>
            <p14:sldId id="699"/>
            <p14:sldId id="700"/>
            <p14:sldId id="701"/>
            <p14:sldId id="702"/>
            <p14:sldId id="736"/>
            <p14:sldId id="703"/>
            <p14:sldId id="704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85"/>
            <p14:sldId id="686"/>
            <p14:sldId id="676"/>
            <p14:sldId id="687"/>
            <p14:sldId id="688"/>
            <p14:sldId id="689"/>
            <p14:sldId id="721"/>
            <p14:sldId id="690"/>
            <p14:sldId id="691"/>
            <p14:sldId id="692"/>
            <p14:sldId id="705"/>
            <p14:sldId id="706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693"/>
            <p14:sldId id="694"/>
            <p14:sldId id="695"/>
            <p14:sldId id="696"/>
            <p14:sldId id="697"/>
            <p14:sldId id="729"/>
            <p14:sldId id="698"/>
            <p14:sldId id="630"/>
            <p14:sldId id="632"/>
            <p14:sldId id="631"/>
            <p14:sldId id="725"/>
            <p14:sldId id="723"/>
            <p14:sldId id="724"/>
            <p14:sldId id="726"/>
            <p14:sldId id="633"/>
            <p14:sldId id="549"/>
            <p14:sldId id="550"/>
            <p14:sldId id="407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491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644"/>
            <p14:sldId id="528"/>
            <p14:sldId id="529"/>
            <p14:sldId id="640"/>
            <p14:sldId id="609"/>
            <p14:sldId id="594"/>
            <p14:sldId id="595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10"/>
            <p14:sldId id="611"/>
            <p14:sldId id="612"/>
            <p14:sldId id="613"/>
            <p14:sldId id="7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91274-0DB5-1943-9E6A-9B120F53B6F9}" v="4" dt="2018-08-17T17:35:0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7" autoAdjust="0"/>
    <p:restoredTop sz="88994" autoAdjust="0"/>
  </p:normalViewPr>
  <p:slideViewPr>
    <p:cSldViewPr>
      <p:cViewPr varScale="1">
        <p:scale>
          <a:sx n="96" d="100"/>
          <a:sy n="96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microsoft.com/office/2015/10/relationships/revisionInfo" Target="revisionInfo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C9EF-CB6A-4409-A55A-9E6B81F6551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166D0-D888-40F6-BC32-08950069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6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45EA66-88B5-4399-A88E-6B9DE233E03D}" type="slidenum">
              <a:rPr lang="he-IL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344355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one of the concurrent write?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one of the concurrent write?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one of the concurrent write?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CDF7B8-AE5B-4A1A-8105-06F430C8344B}" type="slidenum">
              <a:rPr lang="he-IL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287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2187B7-2DA1-4951-86DD-9BDA0CAA152D}" type="slidenum">
              <a:rPr lang="he-IL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Problem: FLP -&gt; no ABCAST </a:t>
            </a:r>
          </a:p>
        </p:txBody>
      </p:sp>
    </p:spTree>
    <p:extLst>
      <p:ext uri="{BB962C8B-B14F-4D97-AF65-F5344CB8AC3E}">
        <p14:creationId xmlns:p14="http://schemas.microsoft.com/office/powerpoint/2010/main" val="266457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904D92-71BD-4021-A0C8-41B51D17B8DC}" type="slidenum">
              <a:rPr lang="he-IL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724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0E1D17-6562-4BF6-A5B7-12AA37EB8C39}" type="slidenum">
              <a:rPr lang="he-IL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/>
              <a:t>Rule out trivial solutions: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/>
              <a:t>Writer sends to reader, returns ack immediately; non-linearizable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/>
              <a:t>Writer sends to reader, waits for ack; not wait-free – blocks writer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/>
              <a:t>Writer writes locally, reader queries to read; not wait-free – blocks reader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/>
              <a:t>Write/read to/from server; not wait-free – blocks both</a:t>
            </a:r>
          </a:p>
        </p:txBody>
      </p:sp>
    </p:spTree>
    <p:extLst>
      <p:ext uri="{BB962C8B-B14F-4D97-AF65-F5344CB8AC3E}">
        <p14:creationId xmlns:p14="http://schemas.microsoft.com/office/powerpoint/2010/main" val="2974219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620A5B-CD14-46EA-B954-8BF7BA18F207}" type="slidenum">
              <a:rPr lang="he-IL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2493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problems</a:t>
            </a:r>
            <a:r>
              <a:rPr lang="en-US" baseline="0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Space.</a:t>
            </a:r>
          </a:p>
          <a:p>
            <a:r>
              <a:rPr lang="en-US" dirty="0"/>
              <a:t>Reconfiguration</a:t>
            </a:r>
            <a:r>
              <a:rPr lang="en-US" baseline="0" dirty="0"/>
              <a:t>.</a:t>
            </a:r>
          </a:p>
          <a:p>
            <a:r>
              <a:rPr lang="en-US" baseline="0" dirty="0"/>
              <a:t>Primitives.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7D89-C944-4FDF-8B0E-EB0B68E912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2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77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problems</a:t>
            </a:r>
            <a:r>
              <a:rPr lang="en-US" baseline="0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Space.</a:t>
            </a:r>
          </a:p>
          <a:p>
            <a:r>
              <a:rPr lang="en-US" dirty="0"/>
              <a:t>Reconfiguration</a:t>
            </a:r>
            <a:r>
              <a:rPr lang="en-US" baseline="0" dirty="0"/>
              <a:t>.</a:t>
            </a:r>
          </a:p>
          <a:p>
            <a:r>
              <a:rPr lang="en-US" baseline="0" dirty="0"/>
              <a:t>Primitives.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7D89-C944-4FDF-8B0E-EB0B68E912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7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A12C80E-1506-455D-85F1-F561057A1E76}" type="slidenum">
              <a:rPr lang="he-IL" altLang="he-IL" sz="1200" smtClean="0"/>
              <a:pPr eaLnBrk="1" hangingPunct="1"/>
              <a:t>3</a:t>
            </a:fld>
            <a:endParaRPr lang="en-US" altLang="he-IL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problems</a:t>
            </a:r>
            <a:r>
              <a:rPr lang="en-US" baseline="0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Space.</a:t>
            </a:r>
          </a:p>
          <a:p>
            <a:r>
              <a:rPr lang="en-US" dirty="0"/>
              <a:t>Reconfiguration</a:t>
            </a:r>
            <a:r>
              <a:rPr lang="en-US" baseline="0" dirty="0"/>
              <a:t>.</a:t>
            </a:r>
          </a:p>
          <a:p>
            <a:r>
              <a:rPr lang="en-US" baseline="0" dirty="0"/>
              <a:t>Primitives.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7D89-C944-4FDF-8B0E-EB0B68E912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8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2B0C4B-D85C-4CEC-9967-612DC29A6523}" type="slidenum">
              <a:rPr lang="he-IL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All n processes, not just reader and writer</a:t>
            </a:r>
          </a:p>
        </p:txBody>
      </p:sp>
    </p:spTree>
    <p:extLst>
      <p:ext uri="{BB962C8B-B14F-4D97-AF65-F5344CB8AC3E}">
        <p14:creationId xmlns:p14="http://schemas.microsoft.com/office/powerpoint/2010/main" val="4198373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775B77-7BB2-474E-A55F-4E871B0D0B14}" type="slidenum">
              <a:rPr lang="he-IL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If (tag&gt;t) needed if links are non-FIFO and for multi-writer alg. we’re building up to</a:t>
            </a:r>
          </a:p>
        </p:txBody>
      </p:sp>
    </p:spTree>
    <p:extLst>
      <p:ext uri="{BB962C8B-B14F-4D97-AF65-F5344CB8AC3E}">
        <p14:creationId xmlns:p14="http://schemas.microsoft.com/office/powerpoint/2010/main" val="688873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225AC-81F8-4BA7-AEE2-CA1B4545AB59}" type="slidenum">
              <a:rPr lang="he-IL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484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109B20-64AA-4E05-9D08-6E87E8556F15}" type="slidenum">
              <a:rPr lang="he-IL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1-reader 1-writer</a:t>
            </a:r>
          </a:p>
          <a:p>
            <a:pPr eaLnBrk="1" hangingPunct="1"/>
            <a:r>
              <a:rPr lang="en-US" altLang="en-US" dirty="0"/>
              <a:t>majorities intersect</a:t>
            </a:r>
          </a:p>
          <a:p>
            <a:pPr eaLnBrk="1" hangingPunct="1"/>
            <a:r>
              <a:rPr lang="en-US" altLang="en-US" dirty="0"/>
              <a:t>monotonic tags</a:t>
            </a:r>
          </a:p>
          <a:p>
            <a:pPr eaLnBrk="1" hangingPunct="1"/>
            <a:r>
              <a:rPr lang="en-US" altLang="en-US" dirty="0"/>
              <a:t>R before W </a:t>
            </a:r>
            <a:r>
              <a:rPr lang="en-US" altLang="en-US" dirty="0" err="1"/>
              <a:t>iff</a:t>
            </a:r>
            <a:r>
              <a:rPr lang="en-US" altLang="en-US" dirty="0"/>
              <a:t> R’s chosen return value has a smaller tag than written by W</a:t>
            </a:r>
          </a:p>
          <a:p>
            <a:pPr eaLnBrk="1" hangingPunct="1"/>
            <a:r>
              <a:rPr lang="en-US" altLang="en-US" dirty="0"/>
              <a:t>See next slide</a:t>
            </a:r>
          </a:p>
        </p:txBody>
      </p:sp>
    </p:spTree>
    <p:extLst>
      <p:ext uri="{BB962C8B-B14F-4D97-AF65-F5344CB8AC3E}">
        <p14:creationId xmlns:p14="http://schemas.microsoft.com/office/powerpoint/2010/main" val="1822146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19472F-90D6-4584-AFD9-2D71CE79FDB3}" type="slidenum">
              <a:rPr lang="he-IL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The line “store these values in </a:t>
            </a:r>
            <a:r>
              <a:rPr lang="en-US" altLang="en-US" i="1"/>
              <a:t>x,t” is crucial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319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78413-9718-4F2D-A2C3-977CCEEE67E2}" type="slidenum">
              <a:rPr lang="he-IL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620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B3F3FB-83E3-43C0-874B-A3AA9C49DF32}" type="slidenum">
              <a:rPr lang="he-IL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094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2B1BF-CEF9-4DF9-AD6C-F5B4326B8CE1}" type="slidenum">
              <a:rPr lang="he-IL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90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3CEA2-A9C7-4812-9087-FE4C9B214853}" type="slidenum">
              <a:rPr lang="he-IL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Blue line is different from previous case</a:t>
            </a:r>
          </a:p>
        </p:txBody>
      </p:sp>
    </p:spTree>
    <p:extLst>
      <p:ext uri="{BB962C8B-B14F-4D97-AF65-F5344CB8AC3E}">
        <p14:creationId xmlns:p14="http://schemas.microsoft.com/office/powerpoint/2010/main" val="37567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can complement in-house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155E8-40D4-4EF4-991A-2DAA73964B7B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0BC9A5-F02A-4A0B-B92C-EABBB225BDCD}" type="slidenum">
              <a:rPr lang="he-IL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89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878D65-5B2C-4BF1-9A37-46D7C6C95669}" type="slidenum">
              <a:rPr lang="he-IL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486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466EB-F81A-4981-9984-C36BCD784FB4}" type="slidenum">
              <a:rPr lang="he-IL" altLang="en-US"/>
              <a:pPr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Would violate real-time…. Note that liveness is not violated because ack is sent regardless of whether over-written or not.</a:t>
            </a:r>
          </a:p>
        </p:txBody>
      </p:sp>
    </p:spTree>
    <p:extLst>
      <p:ext uri="{BB962C8B-B14F-4D97-AF65-F5344CB8AC3E}">
        <p14:creationId xmlns:p14="http://schemas.microsoft.com/office/powerpoint/2010/main" val="4174920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9F6B18-B721-4A34-8255-2D5E7EDBDC0B}" type="slidenum">
              <a:rPr lang="he-IL" altLang="en-US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No problem, because its write is concurrent and can be ordered later. </a:t>
            </a:r>
          </a:p>
        </p:txBody>
      </p:sp>
    </p:spTree>
    <p:extLst>
      <p:ext uri="{BB962C8B-B14F-4D97-AF65-F5344CB8AC3E}">
        <p14:creationId xmlns:p14="http://schemas.microsoft.com/office/powerpoint/2010/main" val="560590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5F9932-AF35-434A-AD75-7BB35208B394}" type="slidenum">
              <a:rPr lang="he-IL" altLang="en-US"/>
              <a:pPr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619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2EBB2F-9B58-4DBB-BC6B-14DC42DDB317}" type="slidenum">
              <a:rPr lang="he-IL" altLang="en-US"/>
              <a:pPr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No, that would give us consensus</a:t>
            </a:r>
          </a:p>
          <a:p>
            <a:pPr eaLnBrk="1" hangingPunct="1"/>
            <a:r>
              <a:rPr lang="en-US" altLang="en-US"/>
              <a:t>Consensus object sequential spec: initially bot, first access sets value, all accesses return post-value</a:t>
            </a:r>
          </a:p>
        </p:txBody>
      </p:sp>
    </p:spTree>
    <p:extLst>
      <p:ext uri="{BB962C8B-B14F-4D97-AF65-F5344CB8AC3E}">
        <p14:creationId xmlns:p14="http://schemas.microsoft.com/office/powerpoint/2010/main" val="585110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93BD68-462A-44DB-AE75-1EE3F6FDE043}" type="slidenum">
              <a:rPr lang="he-IL" altLang="en-US"/>
              <a:pPr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Highest tag</a:t>
            </a:r>
          </a:p>
        </p:txBody>
      </p:sp>
    </p:spTree>
    <p:extLst>
      <p:ext uri="{BB962C8B-B14F-4D97-AF65-F5344CB8AC3E}">
        <p14:creationId xmlns:p14="http://schemas.microsoft.com/office/powerpoint/2010/main" val="310645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8B3029-92EF-4F57-9E34-3143561DFE4C}" type="slidenum">
              <a:rPr lang="he-IL" altLang="en-US"/>
              <a:pPr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509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F13186-0290-499A-86BD-1C9CB845670B}" type="slidenum">
              <a:rPr lang="he-IL" altLang="en-US"/>
              <a:pPr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9891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2E5210-C78B-47DD-AAAA-C3810FB2AAAA}" type="slidenum">
              <a:rPr lang="he-IL" altLang="en-US"/>
              <a:pPr eaLnBrk="1" hangingPunct="1"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12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</a:t>
            </a:r>
            <a:r>
              <a:rPr lang="en-US" baseline="0" dirty="0"/>
              <a:t> </a:t>
            </a:r>
            <a:r>
              <a:rPr lang="en-US" dirty="0"/>
              <a:t>you have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624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524BCE-9708-44C6-9D84-74E532A318DE}" type="slidenum">
              <a:rPr lang="he-IL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093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AFB5DC-5848-437E-A6D0-4765C3434344}" type="slidenum">
              <a:rPr lang="he-IL" altLang="en-US"/>
              <a:pPr eaLnBrk="1" hangingPunct="1"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8773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0AA4CE-ADB1-46F4-95FD-893292BFABBD}" type="slidenum">
              <a:rPr lang="he-IL" altLang="en-US"/>
              <a:pPr eaLnBrk="1" hangingPunct="1"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957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CBF465-56C4-4AB7-9637-95FB4A52DDE2}" type="slidenum">
              <a:rPr lang="he-IL" altLang="en-US"/>
              <a:pPr eaLnBrk="1" hangingPunct="1"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We can’t ask them all to accept but we’ll check that they would have.</a:t>
            </a:r>
          </a:p>
          <a:p>
            <a:pPr eaLnBrk="1" hangingPunct="1"/>
            <a:r>
              <a:rPr lang="en-US" altLang="en-US"/>
              <a:t>When don’t they? When their ballot number is too high.</a:t>
            </a:r>
          </a:p>
        </p:txBody>
      </p:sp>
    </p:spTree>
    <p:extLst>
      <p:ext uri="{BB962C8B-B14F-4D97-AF65-F5344CB8AC3E}">
        <p14:creationId xmlns:p14="http://schemas.microsoft.com/office/powerpoint/2010/main" val="18755075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C72828-9B01-4BC5-A550-66CDD77AFAF5}" type="slidenum">
              <a:rPr lang="he-IL" altLang="en-US"/>
              <a:pPr eaLnBrk="1" hangingPunct="1"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1448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7733BD-7EB6-4D1B-B09C-19762FE9B966}" type="slidenum">
              <a:rPr lang="he-IL" altLang="en-US"/>
              <a:pPr eaLnBrk="1" hangingPunct="1"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4933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47518B-C449-4C81-AB14-C339869DF714}" type="slidenum">
              <a:rPr lang="he-IL" altLang="en-US"/>
              <a:pPr eaLnBrk="1" hangingPunct="1"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0164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492A35-F185-477C-83D1-C539216C5276}" type="slidenum">
              <a:rPr lang="he-IL" altLang="en-US"/>
              <a:pPr eaLnBrk="1" hangingPunct="1"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Safe registers don’t!</a:t>
            </a:r>
          </a:p>
        </p:txBody>
      </p:sp>
    </p:spTree>
    <p:extLst>
      <p:ext uri="{BB962C8B-B14F-4D97-AF65-F5344CB8AC3E}">
        <p14:creationId xmlns:p14="http://schemas.microsoft.com/office/powerpoint/2010/main" val="552361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3F124D-4BBC-4E73-BF79-9F2753E52D85}" type="slidenum">
              <a:rPr lang="he-IL" altLang="en-US"/>
              <a:pPr eaLnBrk="1" hangingPunct="1"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Note that we only use regularity</a:t>
            </a:r>
          </a:p>
        </p:txBody>
      </p:sp>
    </p:spTree>
    <p:extLst>
      <p:ext uri="{BB962C8B-B14F-4D97-AF65-F5344CB8AC3E}">
        <p14:creationId xmlns:p14="http://schemas.microsoft.com/office/powerpoint/2010/main" val="6958230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A6E4DD-870A-4184-ABA1-DB2832E49F71}" type="slidenum">
              <a:rPr lang="he-IL" altLang="en-US"/>
              <a:pPr eaLnBrk="1" hangingPunct="1"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34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</a:t>
            </a:r>
            <a:r>
              <a:rPr lang="en-US" baseline="0" dirty="0"/>
              <a:t> </a:t>
            </a:r>
            <a:r>
              <a:rPr lang="en-US" dirty="0"/>
              <a:t>you have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35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7E8A0F-3F76-4604-92CA-1F34C7BBEF59}" type="slidenum">
              <a:rPr lang="he-IL" altLang="en-US"/>
              <a:pPr eaLnBrk="1" hangingPunct="1"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Not in shared memory model.</a:t>
            </a:r>
          </a:p>
          <a:p>
            <a:pPr eaLnBrk="1" hangingPunct="1"/>
            <a:r>
              <a:rPr lang="en-US" altLang="en-US"/>
              <a:t>The persistent shared memory of failed processes compensates for their failure.</a:t>
            </a:r>
          </a:p>
        </p:txBody>
      </p:sp>
    </p:spTree>
    <p:extLst>
      <p:ext uri="{BB962C8B-B14F-4D97-AF65-F5344CB8AC3E}">
        <p14:creationId xmlns:p14="http://schemas.microsoft.com/office/powerpoint/2010/main" val="27844556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EF8C29-D445-4B02-9486-5E76B898C391}" type="slidenum">
              <a:rPr lang="he-IL" altLang="en-US"/>
              <a:pPr eaLnBrk="1" hangingPunct="1"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340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8447E3-74AE-47F5-896C-75E4A57D5BBD}" type="slidenum">
              <a:rPr lang="he-IL" altLang="en-US"/>
              <a:pPr eaLnBrk="1" hangingPunct="1"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1475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4F76DD-2995-4E59-AA23-6CE36B3362D4}" type="slidenum">
              <a:rPr lang="he-IL" altLang="en-US"/>
              <a:pPr eaLnBrk="1" hangingPunct="1"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After GST in eventual synchrony model</a:t>
            </a:r>
          </a:p>
        </p:txBody>
      </p:sp>
    </p:spTree>
    <p:extLst>
      <p:ext uri="{BB962C8B-B14F-4D97-AF65-F5344CB8AC3E}">
        <p14:creationId xmlns:p14="http://schemas.microsoft.com/office/powerpoint/2010/main" val="1851066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CD3FFF-8559-404B-B1E9-E57871258F1B}" type="slidenum">
              <a:rPr lang="he-IL" altLang="en-US"/>
              <a:pPr eaLnBrk="1" hangingPunct="1"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585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A290A7-8A06-4A49-BFDC-884F554AD74D}" type="slidenum">
              <a:rPr lang="he-IL" altLang="en-US"/>
              <a:pPr eaLnBrk="1" hangingPunct="1"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5052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4302A-7CFF-48F5-9890-2F321795A890}" type="slidenum">
              <a:rPr lang="he-IL" altLang="en-US"/>
              <a:pPr eaLnBrk="1" hangingPunct="1"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984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1DA0BB-DDAF-4660-A27D-A1EB7356FA10}" type="slidenum">
              <a:rPr lang="he-IL" altLang="en-US"/>
              <a:pPr eaLnBrk="1" hangingPunct="1"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Yes, because we need </a:t>
            </a:r>
            <a:r>
              <a:rPr lang="en-US" altLang="en-US" i="1"/>
              <a:t>regular </a:t>
            </a:r>
            <a:r>
              <a:rPr lang="en-US" altLang="en-US"/>
              <a:t>registers</a:t>
            </a:r>
          </a:p>
          <a:p>
            <a:pPr eaLnBrk="1" hangingPunct="1"/>
            <a:r>
              <a:rPr lang="en-US" altLang="en-US"/>
              <a:t>ABD’s read also wrote-back</a:t>
            </a:r>
          </a:p>
        </p:txBody>
      </p:sp>
    </p:spTree>
    <p:extLst>
      <p:ext uri="{BB962C8B-B14F-4D97-AF65-F5344CB8AC3E}">
        <p14:creationId xmlns:p14="http://schemas.microsoft.com/office/powerpoint/2010/main" val="34977850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47500D-7370-494D-86BE-9C5723F049ED}" type="slidenum">
              <a:rPr lang="he-IL" altLang="en-US"/>
              <a:pPr eaLnBrk="1" hangingPunct="1"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Yes, because we need </a:t>
            </a:r>
            <a:r>
              <a:rPr lang="en-US" altLang="en-US" i="1"/>
              <a:t>single-writer </a:t>
            </a:r>
            <a:r>
              <a:rPr lang="en-US" altLang="en-US"/>
              <a:t>registers</a:t>
            </a:r>
          </a:p>
          <a:p>
            <a:pPr eaLnBrk="1" hangingPunct="1"/>
            <a:r>
              <a:rPr lang="en-US" altLang="en-US"/>
              <a:t>Note that our b,n pairs are monotonically increasing</a:t>
            </a:r>
          </a:p>
        </p:txBody>
      </p:sp>
    </p:spTree>
    <p:extLst>
      <p:ext uri="{BB962C8B-B14F-4D97-AF65-F5344CB8AC3E}">
        <p14:creationId xmlns:p14="http://schemas.microsoft.com/office/powerpoint/2010/main" val="6605432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6B3000-DCCE-454F-B2BB-E4F5002D2531}" type="slidenum">
              <a:rPr lang="he-IL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4400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73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73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works</a:t>
            </a:r>
            <a:r>
              <a:rPr lang="en-US" baseline="0" dirty="0"/>
              <a:t> have some conditions but nobody except an outside viewer (god) could verify them..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915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talking  about</a:t>
            </a:r>
            <a:r>
              <a:rPr lang="en-US" baseline="0" dirty="0"/>
              <a:t> failure condition: ,which in turn allow us to talk about complexity (it is clear now when operations complete).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Demonstrate it on dynamic register and dynamic max register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Provide the first optimal implementation.  Unfortunately, I will not have time to talk about it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Maybe say it at the end.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Our  algorithm is not very complicated, but still too complicated to fit in a short presentation, so I will not speak here about the details. You are welcome to read the paper for details, it uses some nice set containment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153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לפצל.</a:t>
            </a:r>
            <a:endParaRPr lang="en-US" dirty="0"/>
          </a:p>
          <a:p>
            <a:endParaRPr lang="he-IL" dirty="0"/>
          </a:p>
          <a:p>
            <a:r>
              <a:rPr lang="he-IL" dirty="0"/>
              <a:t>שתי פונקציות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70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f+1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</a:t>
            </a:r>
            <a:r>
              <a:rPr lang="en-US" baseline="0" dirty="0"/>
              <a:t> full replica </a:t>
            </a:r>
          </a:p>
          <a:p>
            <a:endParaRPr lang="en-US" baseline="0" dirty="0"/>
          </a:p>
          <a:p>
            <a:r>
              <a:rPr lang="en-US" baseline="0" dirty="0" err="1"/>
              <a:t>f+k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codded block 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564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70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D297B9C-A2B2-49A4-974C-1A00DE46FBF5}" type="slidenum">
              <a:rPr lang="he-IL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36433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D297B9C-A2B2-49A4-974C-1A00DE46FBF5}" type="slidenum">
              <a:rPr lang="he-IL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74805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read and write concurrent?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green and the orange can be returned.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green and the orange can be returned.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382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D297B9C-A2B2-49A4-974C-1A00DE46FBF5}" type="slidenum">
              <a:rPr lang="he-IL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72231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</a:t>
            </a:r>
            <a:r>
              <a:rPr lang="en-US" baseline="0" dirty="0"/>
              <a:t> green is the last completed write.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</a:t>
            </a:r>
            <a:r>
              <a:rPr lang="en-US" dirty="0"/>
              <a:t>already sow !</a:t>
            </a:r>
          </a:p>
          <a:p>
            <a:r>
              <a:rPr lang="en-US" dirty="0"/>
              <a:t>Overwrite completed writes is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forbidden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saw that the last completed</a:t>
            </a:r>
            <a:r>
              <a:rPr lang="en-US" baseline="0" dirty="0"/>
              <a:t> write cannot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one of the concurrent write?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one of the concurrent write?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one of the concurrent write?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one of the concurrent write?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2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4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4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0.jpeg"/><Relationship Id="rId4" Type="http://schemas.openxmlformats.org/officeDocument/2006/relationships/image" Target="../media/image38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1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9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5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image" Target="../media/image3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4.jpe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9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5.png"/><Relationship Id="rId10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9.png"/><Relationship Id="rId5" Type="http://schemas.openxmlformats.org/officeDocument/2006/relationships/image" Target="../media/image41.png"/><Relationship Id="rId10" Type="http://schemas.openxmlformats.org/officeDocument/2006/relationships/image" Target="../media/image58.png"/><Relationship Id="rId4" Type="http://schemas.openxmlformats.org/officeDocument/2006/relationships/image" Target="../media/image38.png"/><Relationship Id="rId9" Type="http://schemas.openxmlformats.org/officeDocument/2006/relationships/image" Target="../media/image57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6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7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41.png"/><Relationship Id="rId15" Type="http://schemas.openxmlformats.org/officeDocument/2006/relationships/image" Target="../media/image68.png"/><Relationship Id="rId10" Type="http://schemas.openxmlformats.org/officeDocument/2006/relationships/image" Target="../media/image63.jpeg"/><Relationship Id="rId4" Type="http://schemas.openxmlformats.org/officeDocument/2006/relationships/image" Target="../media/image38.png"/><Relationship Id="rId9" Type="http://schemas.openxmlformats.org/officeDocument/2006/relationships/image" Target="../media/image57.png"/><Relationship Id="rId14" Type="http://schemas.openxmlformats.org/officeDocument/2006/relationships/image" Target="../media/image67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19.jpeg"/></Relationships>
</file>

<file path=ppt/slides/_rels/slide8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34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20.png"/><Relationship Id="rId4" Type="http://schemas.openxmlformats.org/officeDocument/2006/relationships/image" Target="../media/image35.png"/><Relationship Id="rId9" Type="http://schemas.openxmlformats.org/officeDocument/2006/relationships/image" Target="../media/image13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70.png"/><Relationship Id="rId10" Type="http://schemas.openxmlformats.org/officeDocument/2006/relationships/image" Target="../media/image37.png"/><Relationship Id="rId4" Type="http://schemas.openxmlformats.org/officeDocument/2006/relationships/image" Target="../media/image19.jpeg"/><Relationship Id="rId9" Type="http://schemas.openxmlformats.org/officeDocument/2006/relationships/image" Target="../media/image20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9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271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Distributed Storage</a:t>
            </a:r>
            <a:r>
              <a:rPr lang="he-IL" dirty="0"/>
              <a:t/>
            </a:r>
            <a:br>
              <a:rPr lang="he-IL" dirty="0"/>
            </a:br>
            <a:r>
              <a:rPr lang="en-US" dirty="0"/>
              <a:t>Fundamentals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685800" y="267630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Idit Keidar, </a:t>
            </a:r>
            <a:r>
              <a:rPr lang="en-US" dirty="0" err="1"/>
              <a:t>Technion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75488"/>
            <a:ext cx="5283845" cy="36608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Shared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we provide the illusion of reliable atomic shared-memory in a message-passing system?</a:t>
            </a:r>
          </a:p>
          <a:p>
            <a:r>
              <a:rPr lang="en-US" altLang="en-US" dirty="0"/>
              <a:t>In an asynchronous system?</a:t>
            </a:r>
          </a:p>
          <a:p>
            <a:r>
              <a:rPr lang="en-US" altLang="en-US" dirty="0"/>
              <a:t>Where clients and servers can fail?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2C4D0-E0C3-49C3-B08F-747C009975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>
            <a:stCxn id="16" idx="0"/>
          </p:cNvCxnSpPr>
          <p:nvPr/>
        </p:nvCxnSpPr>
        <p:spPr>
          <a:xfrm flipV="1">
            <a:off x="7202783" y="1556792"/>
            <a:ext cx="465561" cy="3240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0"/>
          </p:cNvCxnSpPr>
          <p:nvPr/>
        </p:nvCxnSpPr>
        <p:spPr>
          <a:xfrm flipV="1">
            <a:off x="5474591" y="1484784"/>
            <a:ext cx="2049737" cy="32583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0"/>
          </p:cNvCxnSpPr>
          <p:nvPr/>
        </p:nvCxnSpPr>
        <p:spPr>
          <a:xfrm flipV="1">
            <a:off x="3709567" y="1395466"/>
            <a:ext cx="3598737" cy="33476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125391" y="1196752"/>
            <a:ext cx="3168352" cy="1431449"/>
            <a:chOff x="3815916" y="764704"/>
            <a:chExt cx="3168352" cy="1431449"/>
          </a:xfrm>
        </p:grpSpPr>
        <p:sp>
          <p:nvSpPr>
            <p:cNvPr id="31" name="Oval Callout 30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114197"/>
                <a:gd name="adj2" fmla="val -4834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5916" y="1064929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Wait for </a:t>
              </a:r>
              <a:r>
                <a:rPr lang="en-US" sz="2800" i="1" dirty="0"/>
                <a:t>n-f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replies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27179" y="1848797"/>
            <a:ext cx="849277" cy="860123"/>
            <a:chOff x="7827179" y="1848797"/>
            <a:chExt cx="705207" cy="594537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179" y="1848797"/>
              <a:ext cx="697355" cy="294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031" y="2148576"/>
              <a:ext cx="697355" cy="294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13" y="1902269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65" y="2202048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5681295" y="2052157"/>
            <a:ext cx="900100" cy="299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58099" y="1892305"/>
            <a:ext cx="2088232" cy="610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243502" y="1898829"/>
            <a:ext cx="241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decode</a:t>
            </a:r>
          </a:p>
          <a:p>
            <a:endParaRPr lang="en-US" sz="2800" dirty="0"/>
          </a:p>
        </p:txBody>
      </p:sp>
      <p:sp>
        <p:nvSpPr>
          <p:cNvPr id="36" name="Right Arrow 35"/>
          <p:cNvSpPr/>
          <p:nvPr/>
        </p:nvSpPr>
        <p:spPr>
          <a:xfrm rot="10800000">
            <a:off x="2374942" y="2047137"/>
            <a:ext cx="900100" cy="299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06" y="1730630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1976584" y="2276872"/>
            <a:ext cx="114413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>
            <a:off x="2663933" y="2276872"/>
            <a:ext cx="156259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3" idx="2"/>
            <a:endCxn id="20" idx="0"/>
          </p:cNvCxnSpPr>
          <p:nvPr/>
        </p:nvCxnSpPr>
        <p:spPr>
          <a:xfrm flipH="1">
            <a:off x="2019866" y="2276872"/>
            <a:ext cx="71131" cy="2448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21" idx="0"/>
          </p:cNvCxnSpPr>
          <p:nvPr/>
        </p:nvCxnSpPr>
        <p:spPr>
          <a:xfrm>
            <a:off x="2663933" y="2276872"/>
            <a:ext cx="1045634" cy="24662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3" idx="2"/>
            <a:endCxn id="20" idx="0"/>
          </p:cNvCxnSpPr>
          <p:nvPr/>
        </p:nvCxnSpPr>
        <p:spPr>
          <a:xfrm flipH="1">
            <a:off x="2019866" y="2276872"/>
            <a:ext cx="71131" cy="2448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21" idx="0"/>
          </p:cNvCxnSpPr>
          <p:nvPr/>
        </p:nvCxnSpPr>
        <p:spPr>
          <a:xfrm>
            <a:off x="2663933" y="2276872"/>
            <a:ext cx="1045634" cy="24662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63677" y="1052736"/>
            <a:ext cx="2392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Overwrite</a:t>
            </a:r>
            <a:r>
              <a:rPr lang="en-US" sz="3200" dirty="0"/>
              <a:t>?</a:t>
            </a:r>
          </a:p>
          <a:p>
            <a:pPr algn="ctr"/>
            <a:endParaRPr lang="en-US" sz="3200" dirty="0"/>
          </a:p>
        </p:txBody>
      </p:sp>
      <p:sp>
        <p:nvSpPr>
          <p:cNvPr id="35" name="Cloud Callout 34"/>
          <p:cNvSpPr/>
          <p:nvPr/>
        </p:nvSpPr>
        <p:spPr>
          <a:xfrm>
            <a:off x="4932040" y="834268"/>
            <a:ext cx="3816424" cy="2090676"/>
          </a:xfrm>
          <a:prstGeom prst="cloudCallout">
            <a:avLst>
              <a:gd name="adj1" fmla="val -77733"/>
              <a:gd name="adj2" fmla="val 1087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3" idx="2"/>
            <a:endCxn id="20" idx="0"/>
          </p:cNvCxnSpPr>
          <p:nvPr/>
        </p:nvCxnSpPr>
        <p:spPr>
          <a:xfrm flipH="1">
            <a:off x="2019866" y="2276872"/>
            <a:ext cx="71131" cy="2448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21" idx="0"/>
          </p:cNvCxnSpPr>
          <p:nvPr/>
        </p:nvCxnSpPr>
        <p:spPr>
          <a:xfrm>
            <a:off x="2663933" y="2276872"/>
            <a:ext cx="1045634" cy="24662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3677" y="1052736"/>
            <a:ext cx="23926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Overwrite?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Suppose yes, if timestamp is bigger</a:t>
            </a:r>
          </a:p>
          <a:p>
            <a:pPr algn="ctr"/>
            <a:endParaRPr lang="en-US" sz="2800" dirty="0"/>
          </a:p>
        </p:txBody>
      </p:sp>
      <p:sp>
        <p:nvSpPr>
          <p:cNvPr id="34" name="Cloud Callout 33"/>
          <p:cNvSpPr/>
          <p:nvPr/>
        </p:nvSpPr>
        <p:spPr>
          <a:xfrm>
            <a:off x="4932040" y="834268"/>
            <a:ext cx="3816424" cy="2090676"/>
          </a:xfrm>
          <a:prstGeom prst="cloudCallout">
            <a:avLst>
              <a:gd name="adj1" fmla="val -77733"/>
              <a:gd name="adj2" fmla="val 1087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45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7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28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2235013" y="2276872"/>
            <a:ext cx="600216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2835229" y="2276872"/>
            <a:ext cx="584643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>
            <a:off x="7348555" y="1395465"/>
            <a:ext cx="319789" cy="15294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020272" y="1395465"/>
            <a:ext cx="648072" cy="1385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660234" y="1395465"/>
            <a:ext cx="1008110" cy="12414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462440" y="1395465"/>
            <a:ext cx="1205905" cy="102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45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7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Emulation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0353" y="1820720"/>
            <a:ext cx="4351379" cy="1111326"/>
            <a:chOff x="4339180" y="1741610"/>
            <a:chExt cx="4351379" cy="1111326"/>
          </a:xfrm>
        </p:grpSpPr>
        <p:pic>
          <p:nvPicPr>
            <p:cNvPr id="17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29" y="2045266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673" y="2045266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371" y="2045266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889" y="2030143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Left Brace 25"/>
            <p:cNvSpPr/>
            <p:nvPr/>
          </p:nvSpPr>
          <p:spPr>
            <a:xfrm rot="5400000">
              <a:off x="6220918" y="-140128"/>
              <a:ext cx="357775" cy="4121252"/>
            </a:xfrm>
            <a:prstGeom prst="leftBrace">
              <a:avLst>
                <a:gd name="adj1" fmla="val 116761"/>
                <a:gd name="adj2" fmla="val 4854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111828" y="2417380"/>
              <a:ext cx="771061" cy="154142"/>
              <a:chOff x="1835696" y="2060848"/>
              <a:chExt cx="1181696" cy="2880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35696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281604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729360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ounded Rectangle 31"/>
          <p:cNvSpPr/>
          <p:nvPr/>
        </p:nvSpPr>
        <p:spPr>
          <a:xfrm>
            <a:off x="2129742" y="3287209"/>
            <a:ext cx="4502552" cy="4166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Reliable emulation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33" name="Straight Arrow Connector 32"/>
          <p:cNvCxnSpPr>
            <a:stCxn id="17" idx="2"/>
          </p:cNvCxnSpPr>
          <p:nvPr/>
        </p:nvCxnSpPr>
        <p:spPr>
          <a:xfrm>
            <a:off x="2654537" y="2932046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815027" y="2864527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1082" y="2922401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61908" y="2854882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12333" y="2899251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53159" y="2831732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48535" y="2887676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89361" y="2820157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4953" y="2789502"/>
            <a:ext cx="168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Object’s API</a:t>
            </a:r>
          </a:p>
        </p:txBody>
      </p:sp>
      <p:pic>
        <p:nvPicPr>
          <p:cNvPr id="49" name="Picture 48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09" y="4529897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83" y="4560522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30" y="4560522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95" y="4614520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31078" y="4552734"/>
            <a:ext cx="937065" cy="1217077"/>
            <a:chOff x="450909" y="4480374"/>
            <a:chExt cx="1379414" cy="1217077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558469" y="4480374"/>
              <a:ext cx="1211380" cy="12170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450909" y="4480374"/>
              <a:ext cx="1379414" cy="12170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20592944">
            <a:off x="4010213" y="3928236"/>
            <a:ext cx="973257" cy="349261"/>
            <a:chOff x="3886775" y="3850801"/>
            <a:chExt cx="973257" cy="349261"/>
          </a:xfrm>
        </p:grpSpPr>
        <p:cxnSp>
          <p:nvCxnSpPr>
            <p:cNvPr id="83" name="Straight Arrow Connector 82"/>
            <p:cNvCxnSpPr/>
            <p:nvPr/>
          </p:nvCxnSpPr>
          <p:spPr>
            <a:xfrm flipH="1">
              <a:off x="3886775" y="3850801"/>
              <a:ext cx="600212" cy="3295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4259820" y="3870528"/>
              <a:ext cx="600212" cy="329534"/>
            </a:xfrm>
            <a:prstGeom prst="straightConnector1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Left Brace 84"/>
          <p:cNvSpPr/>
          <p:nvPr/>
        </p:nvSpPr>
        <p:spPr>
          <a:xfrm rot="16200000">
            <a:off x="4151907" y="3703812"/>
            <a:ext cx="317217" cy="4528032"/>
          </a:xfrm>
          <a:prstGeom prst="leftBrace">
            <a:avLst>
              <a:gd name="adj1" fmla="val 116761"/>
              <a:gd name="adj2" fmla="val 4854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 flipH="1">
            <a:off x="1065380" y="610321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n</a:t>
            </a:r>
            <a:r>
              <a:rPr lang="en-US" sz="2800" dirty="0"/>
              <a:t> servers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248162" y="3808632"/>
            <a:ext cx="2000452" cy="1216718"/>
          </a:xfrm>
          <a:prstGeom prst="wedgeEllipseCallout">
            <a:avLst>
              <a:gd name="adj1" fmla="val 67618"/>
              <a:gd name="adj2" fmla="val 5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 &lt; n can crash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881713" y="1321604"/>
            <a:ext cx="2892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Clients (processes)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45020" y="6626434"/>
            <a:ext cx="2133600" cy="365125"/>
          </a:xfrm>
        </p:spPr>
        <p:txBody>
          <a:bodyPr/>
          <a:lstStyle/>
          <a:p>
            <a:fld id="{F742C4D0-E0C3-49C3-B08F-747C009975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>
            <a:stCxn id="27" idx="0"/>
          </p:cNvCxnSpPr>
          <p:nvPr/>
        </p:nvCxnSpPr>
        <p:spPr>
          <a:xfrm flipV="1">
            <a:off x="7202783" y="1556792"/>
            <a:ext cx="465561" cy="3240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0"/>
          </p:cNvCxnSpPr>
          <p:nvPr/>
        </p:nvCxnSpPr>
        <p:spPr>
          <a:xfrm flipV="1">
            <a:off x="5474591" y="1484784"/>
            <a:ext cx="2049737" cy="32583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0"/>
          </p:cNvCxnSpPr>
          <p:nvPr/>
        </p:nvCxnSpPr>
        <p:spPr>
          <a:xfrm flipV="1">
            <a:off x="3709567" y="1395466"/>
            <a:ext cx="3598737" cy="33476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92" y="2179249"/>
            <a:ext cx="838200" cy="35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741451"/>
            <a:ext cx="839403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28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>
            <a:stCxn id="28" idx="2"/>
          </p:cNvCxnSpPr>
          <p:nvPr/>
        </p:nvCxnSpPr>
        <p:spPr>
          <a:xfrm>
            <a:off x="2235013" y="2276872"/>
            <a:ext cx="600216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2"/>
          </p:cNvCxnSpPr>
          <p:nvPr/>
        </p:nvCxnSpPr>
        <p:spPr>
          <a:xfrm>
            <a:off x="2835229" y="2276872"/>
            <a:ext cx="584643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45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7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5" y="167103"/>
            <a:ext cx="2401860" cy="1810762"/>
            <a:chOff x="209375" y="167103"/>
            <a:chExt cx="3388692" cy="2389415"/>
          </a:xfrm>
        </p:grpSpPr>
        <p:grpSp>
          <p:nvGrpSpPr>
            <p:cNvPr id="19" name="Group 18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24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Can 24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636" y="1808818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852" y="1808818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Arrow Connector 22"/>
            <p:cNvCxnSpPr>
              <a:stCxn id="15" idx="2"/>
            </p:cNvCxnSpPr>
            <p:nvPr/>
          </p:nvCxnSpPr>
          <p:spPr>
            <a:xfrm>
              <a:off x="2582936" y="2024842"/>
              <a:ext cx="255301" cy="5316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6" idx="2"/>
            </p:cNvCxnSpPr>
            <p:nvPr/>
          </p:nvCxnSpPr>
          <p:spPr>
            <a:xfrm>
              <a:off x="3183152" y="2024842"/>
              <a:ext cx="414915" cy="45966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35696" y="332655"/>
              <a:ext cx="1152128" cy="527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Write</a:t>
              </a:r>
              <a:endParaRPr lang="en-US" sz="32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>
            <a:stCxn id="27" idx="0"/>
          </p:cNvCxnSpPr>
          <p:nvPr/>
        </p:nvCxnSpPr>
        <p:spPr>
          <a:xfrm flipV="1">
            <a:off x="7202783" y="1556792"/>
            <a:ext cx="465561" cy="3240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0"/>
          </p:cNvCxnSpPr>
          <p:nvPr/>
        </p:nvCxnSpPr>
        <p:spPr>
          <a:xfrm flipV="1">
            <a:off x="5474591" y="1484784"/>
            <a:ext cx="2049737" cy="32583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0"/>
          </p:cNvCxnSpPr>
          <p:nvPr/>
        </p:nvCxnSpPr>
        <p:spPr>
          <a:xfrm flipV="1">
            <a:off x="3709567" y="1395466"/>
            <a:ext cx="3598737" cy="33476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92" y="2179249"/>
            <a:ext cx="838200" cy="35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741451"/>
            <a:ext cx="839403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089427" y="1184198"/>
            <a:ext cx="3024336" cy="1820806"/>
            <a:chOff x="4389984" y="722135"/>
            <a:chExt cx="3168352" cy="1431449"/>
          </a:xfrm>
        </p:grpSpPr>
        <p:sp>
          <p:nvSpPr>
            <p:cNvPr id="29" name="Oval Callout 28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96336"/>
                <a:gd name="adj2" fmla="val -522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89984" y="1062818"/>
              <a:ext cx="3168352" cy="75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 written value can be restored!</a:t>
              </a: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45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7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5" y="167103"/>
            <a:ext cx="2401860" cy="1810762"/>
            <a:chOff x="209375" y="167103"/>
            <a:chExt cx="3388692" cy="2389415"/>
          </a:xfrm>
        </p:grpSpPr>
        <p:grpSp>
          <p:nvGrpSpPr>
            <p:cNvPr id="19" name="Group 18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24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Can 24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636" y="1808818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852" y="1808818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Arrow Connector 22"/>
            <p:cNvCxnSpPr>
              <a:stCxn id="15" idx="2"/>
            </p:cNvCxnSpPr>
            <p:nvPr/>
          </p:nvCxnSpPr>
          <p:spPr>
            <a:xfrm>
              <a:off x="2582936" y="2024842"/>
              <a:ext cx="255301" cy="5316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6" idx="2"/>
            </p:cNvCxnSpPr>
            <p:nvPr/>
          </p:nvCxnSpPr>
          <p:spPr>
            <a:xfrm>
              <a:off x="3183152" y="2024842"/>
              <a:ext cx="414915" cy="45966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35696" y="332655"/>
              <a:ext cx="1152128" cy="527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Write</a:t>
              </a:r>
              <a:endParaRPr lang="en-US" sz="32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92" y="2179249"/>
            <a:ext cx="838200" cy="35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741451"/>
            <a:ext cx="839403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089427" y="1184198"/>
            <a:ext cx="3024336" cy="1820806"/>
            <a:chOff x="4389984" y="722135"/>
            <a:chExt cx="3168352" cy="1431449"/>
          </a:xfrm>
        </p:grpSpPr>
        <p:sp>
          <p:nvSpPr>
            <p:cNvPr id="29" name="Oval Callout 28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96336"/>
                <a:gd name="adj2" fmla="val -522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89984" y="1062818"/>
              <a:ext cx="3168352" cy="41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Forever!</a:t>
              </a: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45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7" y="6059282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821404" y="516068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5536" y="508719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115616" y="4702011"/>
            <a:ext cx="1406391" cy="1607309"/>
            <a:chOff x="4461753" y="4504660"/>
            <a:chExt cx="1406391" cy="1607309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461753" y="4599801"/>
              <a:ext cx="1307591" cy="14401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461753" y="4504660"/>
              <a:ext cx="1406391" cy="160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About Replication?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70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9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4" y="5589240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4" y="5589240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5" y="5589240"/>
            <a:ext cx="792088" cy="8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360319" y="2127313"/>
            <a:ext cx="0" cy="23818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47664" y="2132856"/>
            <a:ext cx="550870" cy="5329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44431" y="2060848"/>
            <a:ext cx="765543" cy="3394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5896914" y="1484784"/>
            <a:ext cx="1627414" cy="30243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962423" y="1395466"/>
            <a:ext cx="3345881" cy="31136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089427" y="1184198"/>
            <a:ext cx="3024336" cy="1216114"/>
            <a:chOff x="4389984" y="722135"/>
            <a:chExt cx="3168352" cy="1431449"/>
          </a:xfrm>
        </p:grpSpPr>
        <p:sp>
          <p:nvSpPr>
            <p:cNvPr id="36" name="Oval Callout 35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96336"/>
                <a:gd name="adj2" fmla="val -522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89984" y="1062819"/>
              <a:ext cx="3168352" cy="615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 problem!</a:t>
              </a: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94" y="1559936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1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70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9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4" y="5589240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4" y="5589240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5" y="5589240"/>
            <a:ext cx="792088" cy="8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360319" y="2127313"/>
            <a:ext cx="0" cy="23818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47664" y="2132856"/>
            <a:ext cx="550870" cy="5329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44431" y="2060848"/>
            <a:ext cx="765543" cy="3394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5896914" y="1484784"/>
            <a:ext cx="1627414" cy="30243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67744" y="1395466"/>
            <a:ext cx="5040560" cy="31136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089427" y="1184198"/>
            <a:ext cx="3024336" cy="1216114"/>
            <a:chOff x="4389984" y="722135"/>
            <a:chExt cx="3168352" cy="1431449"/>
          </a:xfrm>
        </p:grpSpPr>
        <p:sp>
          <p:nvSpPr>
            <p:cNvPr id="36" name="Oval Callout 35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96336"/>
                <a:gd name="adj2" fmla="val -522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89984" y="1062819"/>
              <a:ext cx="3168352" cy="615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 problem!</a:t>
              </a:r>
            </a:p>
          </p:txBody>
        </p:sp>
      </p:grp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24" y="1630560"/>
            <a:ext cx="792088" cy="8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Coding …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67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Can 67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>
            <a:off x="1307121" y="2429236"/>
            <a:ext cx="168535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880057" y="2429236"/>
            <a:ext cx="34966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431969" y="2429236"/>
            <a:ext cx="535367" cy="423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032185" y="2429236"/>
            <a:ext cx="414914" cy="3172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474591" y="2392742"/>
            <a:ext cx="452277" cy="302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113763" y="2392742"/>
            <a:ext cx="399942" cy="353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795039" y="2392742"/>
            <a:ext cx="271620" cy="4601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7483441" y="2392742"/>
            <a:ext cx="187433" cy="4601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8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5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39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54" y="2176718"/>
            <a:ext cx="511081" cy="21602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7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53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65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81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/>
          <p:cNvGrpSpPr/>
          <p:nvPr/>
        </p:nvGrpSpPr>
        <p:grpSpPr>
          <a:xfrm>
            <a:off x="6930849" y="167102"/>
            <a:ext cx="1749729" cy="1749729"/>
            <a:chOff x="1239055" y="2377180"/>
            <a:chExt cx="1749729" cy="1749729"/>
          </a:xfrm>
        </p:grpSpPr>
        <p:pic>
          <p:nvPicPr>
            <p:cNvPr id="10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Can 10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25" y="607178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Arrow Connector 75"/>
          <p:cNvCxnSpPr>
            <a:endCxn id="21" idx="0"/>
          </p:cNvCxnSpPr>
          <p:nvPr/>
        </p:nvCxnSpPr>
        <p:spPr>
          <a:xfrm>
            <a:off x="1880057" y="2429236"/>
            <a:ext cx="1829510" cy="23139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22" idx="0"/>
          </p:cNvCxnSpPr>
          <p:nvPr/>
        </p:nvCxnSpPr>
        <p:spPr>
          <a:xfrm flipH="1">
            <a:off x="5474591" y="2392742"/>
            <a:ext cx="1592068" cy="23504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37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Can 37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1307121" y="2429236"/>
            <a:ext cx="168535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431969" y="2429236"/>
            <a:ext cx="535367" cy="423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32185" y="2429236"/>
            <a:ext cx="414914" cy="3172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474591" y="2392742"/>
            <a:ext cx="452277" cy="302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113763" y="2392742"/>
            <a:ext cx="399942" cy="353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83441" y="2392742"/>
            <a:ext cx="187433" cy="4601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8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5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39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54" y="2176718"/>
            <a:ext cx="511081" cy="21602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7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53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65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81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6930849" y="167102"/>
            <a:ext cx="1749729" cy="1749729"/>
            <a:chOff x="1239055" y="2377180"/>
            <a:chExt cx="1749729" cy="1749729"/>
          </a:xfrm>
        </p:grpSpPr>
        <p:pic>
          <p:nvPicPr>
            <p:cNvPr id="5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Can 5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25" y="607178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0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Arrow Connector 75"/>
          <p:cNvCxnSpPr>
            <a:endCxn id="21" idx="0"/>
          </p:cNvCxnSpPr>
          <p:nvPr/>
        </p:nvCxnSpPr>
        <p:spPr>
          <a:xfrm>
            <a:off x="1880057" y="2429236"/>
            <a:ext cx="1829510" cy="23139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22" idx="0"/>
          </p:cNvCxnSpPr>
          <p:nvPr/>
        </p:nvCxnSpPr>
        <p:spPr>
          <a:xfrm flipH="1">
            <a:off x="5474591" y="2392742"/>
            <a:ext cx="1592068" cy="23504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loud Callout 34"/>
          <p:cNvSpPr/>
          <p:nvPr/>
        </p:nvSpPr>
        <p:spPr>
          <a:xfrm>
            <a:off x="2939437" y="600436"/>
            <a:ext cx="3240360" cy="1800200"/>
          </a:xfrm>
          <a:prstGeom prst="cloudCallout">
            <a:avLst>
              <a:gd name="adj1" fmla="val 1576"/>
              <a:gd name="adj2" fmla="val 146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19872" y="980728"/>
            <a:ext cx="2392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Overwrite?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No!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3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Can 3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1307121" y="2429236"/>
            <a:ext cx="168535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31969" y="2429236"/>
            <a:ext cx="535367" cy="423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32185" y="2429236"/>
            <a:ext cx="414914" cy="3172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474591" y="2392742"/>
            <a:ext cx="452277" cy="302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113763" y="2392742"/>
            <a:ext cx="399942" cy="353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483441" y="2392742"/>
            <a:ext cx="187433" cy="4601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8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5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39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54" y="2176718"/>
            <a:ext cx="511081" cy="21602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7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53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65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81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6930849" y="167102"/>
            <a:ext cx="1749729" cy="1749729"/>
            <a:chOff x="1239055" y="2377180"/>
            <a:chExt cx="1749729" cy="1749729"/>
          </a:xfrm>
        </p:grpSpPr>
        <p:pic>
          <p:nvPicPr>
            <p:cNvPr id="58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Can 58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25" y="607178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Read/Write Emulation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0353" y="1820720"/>
            <a:ext cx="4351379" cy="1111326"/>
            <a:chOff x="4339180" y="1741610"/>
            <a:chExt cx="4351379" cy="1111326"/>
          </a:xfrm>
        </p:grpSpPr>
        <p:pic>
          <p:nvPicPr>
            <p:cNvPr id="17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29" y="2045266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673" y="2045266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371" y="2045266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889" y="2030143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Left Brace 25"/>
            <p:cNvSpPr/>
            <p:nvPr/>
          </p:nvSpPr>
          <p:spPr>
            <a:xfrm rot="5400000">
              <a:off x="6220918" y="-140128"/>
              <a:ext cx="357775" cy="4121252"/>
            </a:xfrm>
            <a:prstGeom prst="leftBrace">
              <a:avLst>
                <a:gd name="adj1" fmla="val 116761"/>
                <a:gd name="adj2" fmla="val 4854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111828" y="2417380"/>
              <a:ext cx="771061" cy="154142"/>
              <a:chOff x="1835696" y="2060848"/>
              <a:chExt cx="1181696" cy="2880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35696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281604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729360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ounded Rectangle 31"/>
          <p:cNvSpPr/>
          <p:nvPr/>
        </p:nvSpPr>
        <p:spPr>
          <a:xfrm>
            <a:off x="2129742" y="3287209"/>
            <a:ext cx="4502552" cy="4166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Reliable register emulation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33" name="Straight Arrow Connector 32"/>
          <p:cNvCxnSpPr>
            <a:stCxn id="17" idx="2"/>
          </p:cNvCxnSpPr>
          <p:nvPr/>
        </p:nvCxnSpPr>
        <p:spPr>
          <a:xfrm>
            <a:off x="2654537" y="2932046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815027" y="2864527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1082" y="2922401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61908" y="2854882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12333" y="2899251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53159" y="2831732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48535" y="2887676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89361" y="2820157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4953" y="2789502"/>
            <a:ext cx="168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Read/Write</a:t>
            </a:r>
          </a:p>
        </p:txBody>
      </p:sp>
      <p:pic>
        <p:nvPicPr>
          <p:cNvPr id="49" name="Picture 48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09" y="4529897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83" y="4560522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30" y="4560522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95" y="4614520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31078" y="4552734"/>
            <a:ext cx="937065" cy="1217077"/>
            <a:chOff x="450909" y="4480374"/>
            <a:chExt cx="1379414" cy="1217077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558469" y="4480374"/>
              <a:ext cx="1211380" cy="12170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450909" y="4480374"/>
              <a:ext cx="1379414" cy="12170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20592944">
            <a:off x="4010213" y="3928236"/>
            <a:ext cx="973257" cy="349261"/>
            <a:chOff x="3886775" y="3850801"/>
            <a:chExt cx="973257" cy="349261"/>
          </a:xfrm>
        </p:grpSpPr>
        <p:cxnSp>
          <p:nvCxnSpPr>
            <p:cNvPr id="83" name="Straight Arrow Connector 82"/>
            <p:cNvCxnSpPr/>
            <p:nvPr/>
          </p:nvCxnSpPr>
          <p:spPr>
            <a:xfrm flipH="1">
              <a:off x="3886775" y="3850801"/>
              <a:ext cx="600212" cy="3295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4259820" y="3870528"/>
              <a:ext cx="600212" cy="329534"/>
            </a:xfrm>
            <a:prstGeom prst="straightConnector1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Left Brace 84"/>
          <p:cNvSpPr/>
          <p:nvPr/>
        </p:nvSpPr>
        <p:spPr>
          <a:xfrm rot="16200000">
            <a:off x="4151907" y="3703812"/>
            <a:ext cx="317217" cy="4528032"/>
          </a:xfrm>
          <a:prstGeom prst="leftBrace">
            <a:avLst>
              <a:gd name="adj1" fmla="val 116761"/>
              <a:gd name="adj2" fmla="val 4854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 flipH="1">
            <a:off x="1065380" y="610321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n</a:t>
            </a:r>
            <a:r>
              <a:rPr lang="en-US" sz="2800" dirty="0"/>
              <a:t> servers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248162" y="3808632"/>
            <a:ext cx="2000452" cy="1216718"/>
          </a:xfrm>
          <a:prstGeom prst="wedgeEllipseCallout">
            <a:avLst>
              <a:gd name="adj1" fmla="val 67618"/>
              <a:gd name="adj2" fmla="val 5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 &lt; n can crash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881713" y="1321604"/>
            <a:ext cx="2892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Clients (processes)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3" y="5863613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34" y="5683721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42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an 42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1307121" y="2429236"/>
            <a:ext cx="168535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431969" y="2429236"/>
            <a:ext cx="535367" cy="423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474591" y="2392742"/>
            <a:ext cx="452277" cy="302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113763" y="2392742"/>
            <a:ext cx="399942" cy="353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8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5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7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65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6930849" y="167102"/>
            <a:ext cx="1749729" cy="1749729"/>
            <a:chOff x="1239055" y="2377180"/>
            <a:chExt cx="1749729" cy="1749729"/>
          </a:xfrm>
        </p:grpSpPr>
        <p:pic>
          <p:nvPicPr>
            <p:cNvPr id="61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an 61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63503" y="2367163"/>
            <a:ext cx="257745" cy="4137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2229398" cy="220886"/>
            <a:chOff x="3683137" y="2132856"/>
            <a:chExt cx="2229398" cy="220886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44" y="2135650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3" y="5863613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34" y="5683721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>
            <a:off x="5663503" y="2367163"/>
            <a:ext cx="1539280" cy="24299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2229398" cy="220886"/>
            <a:chOff x="3683137" y="2132856"/>
            <a:chExt cx="2229398" cy="220886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44" y="2135650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Cloud Callout 54"/>
          <p:cNvSpPr/>
          <p:nvPr/>
        </p:nvSpPr>
        <p:spPr>
          <a:xfrm>
            <a:off x="6372200" y="2276872"/>
            <a:ext cx="2681180" cy="1621260"/>
          </a:xfrm>
          <a:prstGeom prst="cloudCallout">
            <a:avLst>
              <a:gd name="adj1" fmla="val -13306"/>
              <a:gd name="adj2" fmla="val 90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444657" y="2544496"/>
            <a:ext cx="2392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Overwrite</a:t>
            </a:r>
          </a:p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Green?</a:t>
            </a:r>
          </a:p>
          <a:p>
            <a:pPr algn="ctr"/>
            <a:endParaRPr lang="en-US" sz="2800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3" y="5863613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34" y="5683721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>
            <a:off x="5663503" y="2367163"/>
            <a:ext cx="1539280" cy="24299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2229398" cy="220886"/>
            <a:chOff x="3683137" y="2132856"/>
            <a:chExt cx="2229398" cy="220886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44" y="2135650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Cloud Callout 54"/>
          <p:cNvSpPr/>
          <p:nvPr/>
        </p:nvSpPr>
        <p:spPr>
          <a:xfrm>
            <a:off x="6372200" y="2276872"/>
            <a:ext cx="2681180" cy="1621260"/>
          </a:xfrm>
          <a:prstGeom prst="cloudCallout">
            <a:avLst>
              <a:gd name="adj1" fmla="val -13306"/>
              <a:gd name="adj2" fmla="val 90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444657" y="2544496"/>
            <a:ext cx="2392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Overwrite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Yellow?</a:t>
            </a:r>
          </a:p>
          <a:p>
            <a:pPr algn="ctr"/>
            <a:endParaRPr lang="en-US" sz="2800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3" y="5863613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34" y="5683721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1642784" cy="220160"/>
            <a:chOff x="3683137" y="2132856"/>
            <a:chExt cx="1642784" cy="220160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72006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3" y="5863613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loud Callout 56"/>
          <p:cNvSpPr/>
          <p:nvPr/>
        </p:nvSpPr>
        <p:spPr>
          <a:xfrm>
            <a:off x="6372200" y="2276872"/>
            <a:ext cx="2681180" cy="1621260"/>
          </a:xfrm>
          <a:prstGeom prst="cloudCallout">
            <a:avLst>
              <a:gd name="adj1" fmla="val -13306"/>
              <a:gd name="adj2" fmla="val 90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444657" y="2544496"/>
            <a:ext cx="2392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Suppose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yes</a:t>
            </a:r>
          </a:p>
          <a:p>
            <a:pPr algn="ctr"/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1642784" cy="220160"/>
            <a:chOff x="3683137" y="2132856"/>
            <a:chExt cx="1642784" cy="220160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3" name="Straight Connector 62"/>
          <p:cNvCxnSpPr/>
          <p:nvPr/>
        </p:nvCxnSpPr>
        <p:spPr>
          <a:xfrm>
            <a:off x="3007442" y="88904"/>
            <a:ext cx="3515039" cy="25503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039562" y="73762"/>
            <a:ext cx="3276014" cy="27890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72006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3" y="5863613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2562424" cy="2901857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72006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3" y="5863613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09376" y="167103"/>
            <a:ext cx="2035769" cy="1752865"/>
            <a:chOff x="1239055" y="2377180"/>
            <a:chExt cx="1749729" cy="1749729"/>
          </a:xfrm>
        </p:grpSpPr>
        <p:pic>
          <p:nvPicPr>
            <p:cNvPr id="42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an 42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1486578" y="2433290"/>
            <a:ext cx="196087" cy="6356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2" idx="0"/>
          </p:cNvCxnSpPr>
          <p:nvPr/>
        </p:nvCxnSpPr>
        <p:spPr>
          <a:xfrm>
            <a:off x="2148913" y="2433290"/>
            <a:ext cx="3325678" cy="23098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76" y="2216879"/>
            <a:ext cx="594074" cy="2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11" y="2216879"/>
            <a:ext cx="594074" cy="2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4" y="5677426"/>
            <a:ext cx="709264" cy="6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72006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734387" y="73926"/>
            <a:ext cx="1850782" cy="1709714"/>
            <a:chOff x="209376" y="167103"/>
            <a:chExt cx="3556797" cy="2901857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6" y="167103"/>
              <a:ext cx="2035769" cy="1752865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486578" y="2433290"/>
              <a:ext cx="196087" cy="6356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776" y="2216879"/>
              <a:ext cx="594074" cy="2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2" descr="http://www.clker.com/cliparts/c/b/J/b/6/s/check-mark-yellow-m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54" y="1189669"/>
              <a:ext cx="1707119" cy="158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4" y="5677426"/>
            <a:ext cx="709264" cy="6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72006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734387" y="73926"/>
            <a:ext cx="1850782" cy="1709714"/>
            <a:chOff x="209376" y="167103"/>
            <a:chExt cx="3556797" cy="2901857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6" y="167103"/>
              <a:ext cx="2035769" cy="1752865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486578" y="2433290"/>
              <a:ext cx="196087" cy="6356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776" y="2216879"/>
              <a:ext cx="594074" cy="2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2" descr="http://www.clker.com/cliparts/c/b/J/b/6/s/check-mark-yellow-m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54" y="1189669"/>
              <a:ext cx="1707119" cy="158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4" y="5677426"/>
            <a:ext cx="709264" cy="6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72006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4493270" y="4702011"/>
            <a:ext cx="1406391" cy="1607309"/>
            <a:chOff x="4461753" y="4504660"/>
            <a:chExt cx="1406391" cy="160730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461753" y="4599801"/>
              <a:ext cx="1307591" cy="14401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461753" y="4504660"/>
              <a:ext cx="1406391" cy="160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Register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Holds a value</a:t>
            </a:r>
          </a:p>
          <a:p>
            <a:pPr eaLnBrk="1" hangingPunct="1"/>
            <a:r>
              <a:rPr lang="en-US" altLang="en-US"/>
              <a:t>Can be read</a:t>
            </a:r>
          </a:p>
          <a:p>
            <a:pPr eaLnBrk="1" hangingPunct="1"/>
            <a:r>
              <a:rPr lang="en-US" altLang="en-US"/>
              <a:t>Can be written</a:t>
            </a:r>
          </a:p>
          <a:p>
            <a:pPr eaLnBrk="1" hangingPunct="1"/>
            <a:r>
              <a:rPr lang="en-US" altLang="en-US"/>
              <a:t>Interface: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read();              </a:t>
            </a:r>
            <a:r>
              <a:rPr lang="en-US" altLang="en-US"/>
              <a:t>// returns last written value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void write(int v);	</a:t>
            </a:r>
            <a:r>
              <a:rPr lang="en-US" altLang="en-US"/>
              <a:t>// returns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ack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734387" y="73926"/>
            <a:ext cx="1850782" cy="1709714"/>
            <a:chOff x="209376" y="167103"/>
            <a:chExt cx="3556797" cy="2901857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6" y="167103"/>
              <a:ext cx="2035769" cy="1752865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486578" y="2433290"/>
              <a:ext cx="196087" cy="6356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776" y="2216879"/>
              <a:ext cx="594074" cy="2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2" descr="http://www.clker.com/cliparts/c/b/J/b/6/s/check-mark-yellow-m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54" y="1189669"/>
              <a:ext cx="1707119" cy="158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5" y="1061970"/>
            <a:ext cx="1213949" cy="10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756324" y="1121999"/>
            <a:ext cx="95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</a:t>
            </a:r>
            <a:endParaRPr lang="en-US" sz="32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328754" y="1970575"/>
            <a:ext cx="941556" cy="3754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326432" y="1970575"/>
            <a:ext cx="349680" cy="6168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26432" y="1983333"/>
            <a:ext cx="632904" cy="5158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26432" y="1983333"/>
            <a:ext cx="1" cy="7041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2709221" y="2003422"/>
            <a:ext cx="2765370" cy="1641602"/>
            <a:chOff x="4389983" y="722135"/>
            <a:chExt cx="3168352" cy="1530102"/>
          </a:xfrm>
        </p:grpSpPr>
        <p:sp>
          <p:nvSpPr>
            <p:cNvPr id="73" name="Oval Callout 72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-92994"/>
                <a:gd name="adj2" fmla="val -644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89983" y="1224797"/>
              <a:ext cx="3168352" cy="102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cannot be restored!</a:t>
              </a:r>
            </a:p>
          </p:txBody>
        </p:sp>
      </p:grp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39" y="2094863"/>
            <a:ext cx="510329" cy="481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4" y="5677426"/>
            <a:ext cx="709264" cy="6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72006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4493270" y="4702011"/>
            <a:ext cx="1406391" cy="1607309"/>
            <a:chOff x="4461753" y="4504660"/>
            <a:chExt cx="1406391" cy="160730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461753" y="4599801"/>
              <a:ext cx="1307591" cy="14401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461753" y="4504660"/>
              <a:ext cx="1406391" cy="160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3" descr="C:\Users\sashas\Desktop\devil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92" y="2241273"/>
            <a:ext cx="1093030" cy="9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>
            <a:off x="5663503" y="2367163"/>
            <a:ext cx="1539280" cy="24299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2229398" cy="220886"/>
            <a:chOff x="3683137" y="2132856"/>
            <a:chExt cx="2229398" cy="220886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44" y="2135650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Cloud Callout 54"/>
          <p:cNvSpPr/>
          <p:nvPr/>
        </p:nvSpPr>
        <p:spPr>
          <a:xfrm>
            <a:off x="6372200" y="1916832"/>
            <a:ext cx="2627335" cy="2016224"/>
          </a:xfrm>
          <a:prstGeom prst="cloudCallout">
            <a:avLst>
              <a:gd name="adj1" fmla="val -13306"/>
              <a:gd name="adj2" fmla="val 90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499781" y="2132856"/>
            <a:ext cx="2392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can be overwritten?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Nothing!</a:t>
            </a:r>
          </a:p>
          <a:p>
            <a:pPr algn="ctr"/>
            <a:endParaRPr lang="en-US" sz="2800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3" y="5863613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5756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34" y="5683721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3" y="5878533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52" y="5869598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256073" y="2132856"/>
            <a:ext cx="1069848" cy="220160"/>
            <a:chOff x="4256073" y="2132856"/>
            <a:chExt cx="1069848" cy="220160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1" y="6104532"/>
            <a:ext cx="734872" cy="3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42" y="5517232"/>
            <a:ext cx="701899" cy="89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35435" y="167102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20365" y="44460"/>
            <a:ext cx="1251364" cy="1750960"/>
            <a:chOff x="3896699" y="200924"/>
            <a:chExt cx="1749729" cy="2652012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1">
                        <a:lumMod val="75000"/>
                      </a:schemeClr>
                    </a:solidFill>
                  </a:ln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4256073" y="2132856"/>
              <a:ext cx="1069848" cy="220160"/>
              <a:chOff x="4256073" y="2132856"/>
              <a:chExt cx="1069848" cy="220160"/>
            </a:xfrm>
          </p:grpSpPr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3671707" y="1414580"/>
            <a:ext cx="770897" cy="368387"/>
            <a:chOff x="3481158" y="1196752"/>
            <a:chExt cx="874792" cy="465855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158" y="1196752"/>
              <a:ext cx="371475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475" y="1201515"/>
              <a:ext cx="371475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8" name="Straight Arrow Connector 67"/>
            <p:cNvCxnSpPr/>
            <p:nvPr/>
          </p:nvCxnSpPr>
          <p:spPr>
            <a:xfrm flipH="1">
              <a:off x="3512988" y="1364956"/>
              <a:ext cx="146519" cy="2976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81036" y="1364956"/>
              <a:ext cx="109015" cy="2976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763688" y="381838"/>
            <a:ext cx="1241464" cy="308283"/>
            <a:chOff x="1835696" y="2060848"/>
            <a:chExt cx="1181696" cy="288032"/>
          </a:xfrm>
        </p:grpSpPr>
        <p:sp>
          <p:nvSpPr>
            <p:cNvPr id="73" name="Oval 72"/>
            <p:cNvSpPr/>
            <p:nvPr/>
          </p:nvSpPr>
          <p:spPr>
            <a:xfrm>
              <a:off x="1835696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281604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729360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5014" y="1224025"/>
            <a:ext cx="679926" cy="501161"/>
            <a:chOff x="1087197" y="3418116"/>
            <a:chExt cx="679926" cy="501161"/>
          </a:xfrm>
        </p:grpSpPr>
        <p:pic>
          <p:nvPicPr>
            <p:cNvPr id="8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197" y="3418116"/>
              <a:ext cx="321521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602" y="3418116"/>
              <a:ext cx="321521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3" name="Straight Arrow Connector 82"/>
            <p:cNvCxnSpPr/>
            <p:nvPr/>
          </p:nvCxnSpPr>
          <p:spPr>
            <a:xfrm>
              <a:off x="1247957" y="3554145"/>
              <a:ext cx="0" cy="36513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617668" y="3554145"/>
              <a:ext cx="58209" cy="32394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216159" y="116134"/>
            <a:ext cx="1237729" cy="1162092"/>
            <a:chOff x="1064947" y="2377180"/>
            <a:chExt cx="1923837" cy="1923837"/>
          </a:xfrm>
        </p:grpSpPr>
        <p:pic>
          <p:nvPicPr>
            <p:cNvPr id="91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47" y="2377180"/>
              <a:ext cx="1923837" cy="19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Can 91"/>
            <p:cNvSpPr/>
            <p:nvPr/>
          </p:nvSpPr>
          <p:spPr>
            <a:xfrm>
              <a:off x="1717356" y="2757406"/>
              <a:ext cx="574910" cy="573881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" y="130774"/>
            <a:ext cx="1052966" cy="9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Can 95"/>
          <p:cNvSpPr/>
          <p:nvPr/>
        </p:nvSpPr>
        <p:spPr>
          <a:xfrm>
            <a:off x="668410" y="311622"/>
            <a:ext cx="369877" cy="346652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7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16" y="5211859"/>
            <a:ext cx="762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22" y="5288308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01" y="4897493"/>
            <a:ext cx="752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90" y="5337336"/>
            <a:ext cx="742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6866" y="44461"/>
            <a:ext cx="8205574" cy="1503132"/>
            <a:chOff x="326866" y="44460"/>
            <a:chExt cx="8353712" cy="1872371"/>
          </a:xfrm>
        </p:grpSpPr>
        <p:grpSp>
          <p:nvGrpSpPr>
            <p:cNvPr id="2" name="Group 1"/>
            <p:cNvGrpSpPr/>
            <p:nvPr/>
          </p:nvGrpSpPr>
          <p:grpSpPr>
            <a:xfrm>
              <a:off x="4635435" y="167102"/>
              <a:ext cx="1416937" cy="1749729"/>
              <a:chOff x="209375" y="167103"/>
              <a:chExt cx="2202385" cy="289666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09375" y="167103"/>
                <a:ext cx="1749729" cy="1749729"/>
                <a:chOff x="1239055" y="2377180"/>
                <a:chExt cx="1749729" cy="1749729"/>
              </a:xfrm>
            </p:grpSpPr>
            <p:pic>
              <p:nvPicPr>
                <p:cNvPr id="42" name="Picture 6" descr="http://icons.iconarchive.com/icons/oxygen-icons.org/oxygen/256/Devices-computer-laptop-icon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9055" y="2377180"/>
                  <a:ext cx="1749729" cy="17497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Can 42"/>
                <p:cNvSpPr/>
                <p:nvPr/>
              </p:nvSpPr>
              <p:spPr>
                <a:xfrm>
                  <a:off x="1815088" y="2757405"/>
                  <a:ext cx="574911" cy="573880"/>
                </a:xfrm>
                <a:prstGeom prst="ca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  <p:cxnSp>
            <p:nvCxnSpPr>
              <p:cNvPr id="44" name="Straight Arrow Connector 43"/>
              <p:cNvCxnSpPr/>
              <p:nvPr/>
            </p:nvCxnSpPr>
            <p:spPr>
              <a:xfrm>
                <a:off x="1307121" y="2429236"/>
                <a:ext cx="168535" cy="634533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876393" y="2429236"/>
                <a:ext cx="535367" cy="4237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617" y="2213212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9889" y="2213212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7412444" y="167102"/>
              <a:ext cx="1268134" cy="1494409"/>
              <a:chOff x="6573301" y="167102"/>
              <a:chExt cx="2107277" cy="2702835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H="1">
                <a:off x="6573301" y="2284731"/>
                <a:ext cx="452279" cy="58520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7212473" y="2284731"/>
                <a:ext cx="399942" cy="58520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958" y="2068706"/>
                <a:ext cx="511081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0795" y="2068706"/>
                <a:ext cx="511081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0" name="Group 59"/>
              <p:cNvGrpSpPr/>
              <p:nvPr/>
            </p:nvGrpSpPr>
            <p:grpSpPr>
              <a:xfrm>
                <a:off x="6930849" y="167102"/>
                <a:ext cx="1749729" cy="1749729"/>
                <a:chOff x="1239055" y="2377180"/>
                <a:chExt cx="1749729" cy="1749729"/>
              </a:xfrm>
            </p:grpSpPr>
            <p:pic>
              <p:nvPicPr>
                <p:cNvPr id="61" name="Picture 6" descr="http://icons.iconarchive.com/icons/oxygen-icons.org/oxygen/256/Devices-computer-laptop-icon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9055" y="2377180"/>
                  <a:ext cx="1749729" cy="17497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Can 61"/>
                <p:cNvSpPr/>
                <p:nvPr/>
              </p:nvSpPr>
              <p:spPr>
                <a:xfrm>
                  <a:off x="1815088" y="2757405"/>
                  <a:ext cx="574911" cy="573880"/>
                </a:xfrm>
                <a:prstGeom prst="can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6020365" y="44460"/>
              <a:ext cx="1251364" cy="1750960"/>
              <a:chOff x="3896699" y="200924"/>
              <a:chExt cx="1749729" cy="265201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896699" y="200924"/>
                <a:ext cx="1749729" cy="1749729"/>
                <a:chOff x="1239055" y="2377180"/>
                <a:chExt cx="1749729" cy="1749729"/>
              </a:xfrm>
            </p:grpSpPr>
            <p:pic>
              <p:nvPicPr>
                <p:cNvPr id="29" name="Picture 6" descr="http://icons.iconarchive.com/icons/oxygen-icons.org/oxygen/256/Devices-computer-laptop-icon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9055" y="2377180"/>
                  <a:ext cx="1749729" cy="17497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Can 29"/>
                <p:cNvSpPr/>
                <p:nvPr/>
              </p:nvSpPr>
              <p:spPr>
                <a:xfrm>
                  <a:off x="1815088" y="2757405"/>
                  <a:ext cx="574911" cy="573880"/>
                </a:xfrm>
                <a:prstGeom prst="can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a:endParaRPr>
                </a:p>
              </p:txBody>
            </p:sp>
          </p:grpSp>
          <p:cxnSp>
            <p:nvCxnSpPr>
              <p:cNvPr id="32" name="Straight Arrow Connector 31"/>
              <p:cNvCxnSpPr/>
              <p:nvPr/>
            </p:nvCxnSpPr>
            <p:spPr>
              <a:xfrm flipH="1">
                <a:off x="4283968" y="2350948"/>
                <a:ext cx="229851" cy="50198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5065731" y="2350948"/>
                <a:ext cx="82333" cy="50198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4256073" y="2132856"/>
                <a:ext cx="1069848" cy="220160"/>
                <a:chOff x="4256073" y="2132856"/>
                <a:chExt cx="1069848" cy="220160"/>
              </a:xfrm>
            </p:grpSpPr>
            <p:pic>
              <p:nvPicPr>
                <p:cNvPr id="37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8518" y="2134924"/>
                  <a:ext cx="510602" cy="216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0430" y="2134924"/>
                  <a:ext cx="510602" cy="216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6073" y="2134924"/>
                  <a:ext cx="515491" cy="218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0430" y="2132856"/>
                  <a:ext cx="515491" cy="218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5" name="Group 64"/>
            <p:cNvGrpSpPr/>
            <p:nvPr/>
          </p:nvGrpSpPr>
          <p:grpSpPr>
            <a:xfrm>
              <a:off x="3671707" y="1414580"/>
              <a:ext cx="770897" cy="368387"/>
              <a:chOff x="3481158" y="1196752"/>
              <a:chExt cx="874792" cy="465855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1158" y="1196752"/>
                <a:ext cx="371475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475" y="1201515"/>
                <a:ext cx="371475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8" name="Straight Arrow Connector 67"/>
              <p:cNvCxnSpPr/>
              <p:nvPr/>
            </p:nvCxnSpPr>
            <p:spPr>
              <a:xfrm flipH="1">
                <a:off x="3512988" y="1364956"/>
                <a:ext cx="146519" cy="29765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4181036" y="1364956"/>
                <a:ext cx="109015" cy="29765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63688" y="381838"/>
              <a:ext cx="1241464" cy="308283"/>
              <a:chOff x="1835696" y="2060848"/>
              <a:chExt cx="1181696" cy="288032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835696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281604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729360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5014" y="1224025"/>
              <a:ext cx="679926" cy="501161"/>
              <a:chOff x="1087197" y="3418116"/>
              <a:chExt cx="679926" cy="501161"/>
            </a:xfrm>
          </p:grpSpPr>
          <p:pic>
            <p:nvPicPr>
              <p:cNvPr id="80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7197" y="3418116"/>
                <a:ext cx="321521" cy="136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02" y="3418116"/>
                <a:ext cx="321521" cy="136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3" name="Straight Arrow Connector 82"/>
              <p:cNvCxnSpPr/>
              <p:nvPr/>
            </p:nvCxnSpPr>
            <p:spPr>
              <a:xfrm>
                <a:off x="1247957" y="3554145"/>
                <a:ext cx="0" cy="36513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1617668" y="3554145"/>
                <a:ext cx="58209" cy="32394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3216159" y="116134"/>
              <a:ext cx="1237729" cy="1162092"/>
              <a:chOff x="1064947" y="2377180"/>
              <a:chExt cx="1923837" cy="1923837"/>
            </a:xfrm>
          </p:grpSpPr>
          <p:pic>
            <p:nvPicPr>
              <p:cNvPr id="9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4947" y="2377180"/>
                <a:ext cx="1923837" cy="1923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Can 91"/>
              <p:cNvSpPr/>
              <p:nvPr/>
            </p:nvSpPr>
            <p:spPr>
              <a:xfrm>
                <a:off x="1717356" y="2757406"/>
                <a:ext cx="574910" cy="573881"/>
              </a:xfrm>
              <a:prstGeom prst="ca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66" y="130774"/>
              <a:ext cx="1052966" cy="96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Can 95"/>
            <p:cNvSpPr/>
            <p:nvPr/>
          </p:nvSpPr>
          <p:spPr>
            <a:xfrm>
              <a:off x="668410" y="311622"/>
              <a:ext cx="369877" cy="346652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7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41" y="2630147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48" y="2260554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49" y="2260681"/>
            <a:ext cx="676496" cy="5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43" y="2075757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75" y="2630147"/>
            <a:ext cx="676496" cy="5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76" y="2881496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77" y="2782547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67" y="3188750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27" y="3866728"/>
            <a:ext cx="752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97" y="3866728"/>
            <a:ext cx="752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76" y="3851168"/>
            <a:ext cx="752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89" y="3857933"/>
            <a:ext cx="752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8" y="1718819"/>
            <a:ext cx="676496" cy="5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71" y="1747421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93" y="3003953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7" y="1849027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64" y="1798678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Storage: Space Bounds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Spiegelman et al. PODC 2016: </a:t>
            </a:r>
            <a:r>
              <a:rPr lang="en-US" dirty="0">
                <a:solidFill>
                  <a:prstClr val="black"/>
                </a:solidFill>
                <a:sym typeface="Symbol"/>
              </a:rPr>
              <a:t>(</a:t>
            </a:r>
            <a:r>
              <a:rPr lang="en-US" dirty="0" err="1">
                <a:solidFill>
                  <a:prstClr val="black"/>
                </a:solidFill>
                <a:sym typeface="Symbol"/>
              </a:rPr>
              <a:t>Dmin</a:t>
            </a:r>
            <a:r>
              <a:rPr lang="en-US" dirty="0">
                <a:solidFill>
                  <a:prstClr val="black"/>
                </a:solidFill>
                <a:sym typeface="Symbol"/>
              </a:rPr>
              <a:t>(</a:t>
            </a:r>
            <a:r>
              <a:rPr lang="en-US" dirty="0" err="1">
                <a:solidFill>
                  <a:prstClr val="black"/>
                </a:solidFill>
                <a:sym typeface="Symbol"/>
              </a:rPr>
              <a:t>f,c</a:t>
            </a:r>
            <a:r>
              <a:rPr lang="en-US" dirty="0">
                <a:solidFill>
                  <a:prstClr val="black"/>
                </a:solidFill>
                <a:sym typeface="Symbol"/>
              </a:rPr>
              <a:t>)) </a:t>
            </a:r>
          </a:p>
          <a:p>
            <a:pPr lvl="1"/>
            <a:r>
              <a:rPr lang="en-US" dirty="0"/>
              <a:t>Lock-free multi-writer</a:t>
            </a:r>
          </a:p>
          <a:p>
            <a:pPr lvl="1"/>
            <a:r>
              <a:rPr lang="en-US" dirty="0">
                <a:solidFill>
                  <a:prstClr val="black"/>
                </a:solidFill>
                <a:sym typeface="Symbol"/>
              </a:rPr>
              <a:t>f failures, </a:t>
            </a:r>
          </a:p>
          <a:p>
            <a:pPr lvl="1"/>
            <a:r>
              <a:rPr lang="en-US" dirty="0">
                <a:solidFill>
                  <a:prstClr val="black"/>
                </a:solidFill>
                <a:sym typeface="Symbol"/>
              </a:rPr>
              <a:t>c concurrent writes</a:t>
            </a:r>
            <a:endParaRPr lang="he-IL" dirty="0">
              <a:solidFill>
                <a:prstClr val="black"/>
              </a:solidFill>
            </a:endParaRPr>
          </a:p>
          <a:p>
            <a:pPr lvl="1"/>
            <a:r>
              <a:rPr lang="en-US" dirty="0"/>
              <a:t>Value size D</a:t>
            </a:r>
          </a:p>
          <a:p>
            <a:pPr lvl="0"/>
            <a:r>
              <a:rPr lang="en-US" dirty="0"/>
              <a:t>Berger et al. DISC 2018: </a:t>
            </a:r>
            <a:r>
              <a:rPr lang="en-US" dirty="0">
                <a:solidFill>
                  <a:prstClr val="black"/>
                </a:solidFill>
                <a:sym typeface="Symbol"/>
              </a:rPr>
              <a:t>(</a:t>
            </a:r>
            <a:r>
              <a:rPr lang="en-US" dirty="0" err="1">
                <a:solidFill>
                  <a:prstClr val="black"/>
                </a:solidFill>
                <a:sym typeface="Symbol"/>
              </a:rPr>
              <a:t>kmin</a:t>
            </a:r>
            <a:r>
              <a:rPr lang="en-US" dirty="0">
                <a:solidFill>
                  <a:prstClr val="black"/>
                </a:solidFill>
                <a:sym typeface="Symbol"/>
              </a:rPr>
              <a:t>(2</a:t>
            </a:r>
            <a:r>
              <a:rPr lang="en-US" baseline="30000" dirty="0">
                <a:solidFill>
                  <a:prstClr val="black"/>
                </a:solidFill>
                <a:sym typeface="Symbol"/>
              </a:rPr>
              <a:t>D</a:t>
            </a:r>
            <a:r>
              <a:rPr lang="en-US" dirty="0">
                <a:solidFill>
                  <a:prstClr val="black"/>
                </a:solidFill>
                <a:sym typeface="Symbol"/>
              </a:rPr>
              <a:t>,R))</a:t>
            </a:r>
            <a:endParaRPr lang="he-IL" dirty="0">
              <a:solidFill>
                <a:prstClr val="black"/>
              </a:solidFill>
            </a:endParaRPr>
          </a:p>
          <a:p>
            <a:pPr lvl="1"/>
            <a:r>
              <a:rPr lang="en-US" dirty="0"/>
              <a:t>k-out-of-n coding</a:t>
            </a:r>
          </a:p>
          <a:p>
            <a:pPr lvl="1"/>
            <a:r>
              <a:rPr lang="en-US" dirty="0"/>
              <a:t>R visible readers; R infinite with invisible readers</a:t>
            </a:r>
          </a:p>
          <a:p>
            <a:pPr lvl="1"/>
            <a:r>
              <a:rPr lang="en-US" dirty="0"/>
              <a:t>Value size 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(Linearizable)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API call should –</a:t>
            </a:r>
          </a:p>
          <a:p>
            <a:pPr lvl="1"/>
            <a:r>
              <a:rPr lang="en-US" altLang="en-US" smtClean="0"/>
              <a:t>“Take effect”</a:t>
            </a:r>
          </a:p>
          <a:p>
            <a:pPr lvl="2"/>
            <a:r>
              <a:rPr lang="en-US" altLang="en-US" smtClean="0"/>
              <a:t>Effect defined by the sequential specification</a:t>
            </a:r>
          </a:p>
          <a:p>
            <a:pPr lvl="1"/>
            <a:r>
              <a:rPr lang="en-US" altLang="en-US" smtClean="0"/>
              <a:t>Instantaneously</a:t>
            </a:r>
          </a:p>
          <a:p>
            <a:pPr lvl="2"/>
            <a:r>
              <a:rPr lang="en-US" altLang="en-US" smtClean="0"/>
              <a:t>Take 0 time </a:t>
            </a:r>
          </a:p>
          <a:p>
            <a:pPr lvl="1"/>
            <a:r>
              <a:rPr lang="en-US" altLang="en-US" smtClean="0"/>
              <a:t>Between its invocation and response </a:t>
            </a:r>
          </a:p>
          <a:p>
            <a:pPr lvl="2"/>
            <a:r>
              <a:rPr lang="en-US" altLang="en-US" smtClean="0"/>
              <a:t>Real-time order</a:t>
            </a:r>
          </a:p>
          <a:p>
            <a:pPr lvl="2"/>
            <a:r>
              <a:rPr lang="en-US" altLang="en-US" smtClean="0"/>
              <a:t>A pending call (invocation and no response) can either occur after its invocation or not at all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Reliable Distributed Storage, Idit Keidar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63DEA85-6F06-4AF9-BBAE-2121CD25B4C6}" type="slidenum">
              <a:rPr lang="he-IL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Example 1</a:t>
            </a:r>
            <a:endParaRPr lang="en-US" altLang="en-US" sz="4000" dirty="0" smtClean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9144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write(0)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295400" y="4267200"/>
            <a:ext cx="5334000" cy="990600"/>
          </a:xfrm>
          <a:prstGeom prst="leftRightArrow">
            <a:avLst>
              <a:gd name="adj1" fmla="val 50000"/>
              <a:gd name="adj2" fmla="val 4472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write(1)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838200" y="5257800"/>
            <a:ext cx="7391400" cy="762000"/>
          </a:xfrm>
          <a:prstGeom prst="rightArrow">
            <a:avLst>
              <a:gd name="adj1" fmla="val 50000"/>
              <a:gd name="adj2" fmla="val 242500"/>
            </a:avLst>
          </a:prstGeom>
          <a:solidFill>
            <a:srgbClr val="0099FF"/>
          </a:solidFill>
          <a:ln w="381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756400" y="4259263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read(0)</a:t>
            </a:r>
          </a:p>
        </p:txBody>
      </p:sp>
      <p:sp>
        <p:nvSpPr>
          <p:cNvPr id="25614" name="AutoShape 13"/>
          <p:cNvSpPr>
            <a:spLocks noChangeArrowheads="1"/>
          </p:cNvSpPr>
          <p:nvPr/>
        </p:nvSpPr>
        <p:spPr bwMode="auto">
          <a:xfrm>
            <a:off x="1308100" y="4267200"/>
            <a:ext cx="5334000" cy="990600"/>
          </a:xfrm>
          <a:prstGeom prst="leftRightArrow">
            <a:avLst>
              <a:gd name="adj1" fmla="val 50000"/>
              <a:gd name="adj2" fmla="val 4472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write(1)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 rot="2237948">
            <a:off x="4572000" y="2552700"/>
            <a:ext cx="4572000" cy="80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linearizable</a:t>
            </a:r>
            <a:endParaRPr lang="en-US" alt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63DEA85-6F06-4AF9-BBAE-2121CD25B4C6}" type="slidenum">
              <a:rPr lang="he-IL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Example 2</a:t>
            </a:r>
            <a:endParaRPr lang="en-US" altLang="en-US" sz="4000" dirty="0" smtClean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28956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read(1)</a:t>
            </a:r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9144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write(0)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295400" y="4267200"/>
            <a:ext cx="5334000" cy="990600"/>
          </a:xfrm>
          <a:prstGeom prst="leftRightArrow">
            <a:avLst>
              <a:gd name="adj1" fmla="val 50000"/>
              <a:gd name="adj2" fmla="val 4472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write(1)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838200" y="5257800"/>
            <a:ext cx="7391400" cy="762000"/>
          </a:xfrm>
          <a:prstGeom prst="rightArrow">
            <a:avLst>
              <a:gd name="adj1" fmla="val 50000"/>
              <a:gd name="adj2" fmla="val 242500"/>
            </a:avLst>
          </a:prstGeom>
          <a:solidFill>
            <a:srgbClr val="0099FF"/>
          </a:solidFill>
          <a:ln w="381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756400" y="4259263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read(0)</a:t>
            </a:r>
          </a:p>
        </p:txBody>
      </p:sp>
      <p:sp>
        <p:nvSpPr>
          <p:cNvPr id="25614" name="AutoShape 13"/>
          <p:cNvSpPr>
            <a:spLocks noChangeArrowheads="1"/>
          </p:cNvSpPr>
          <p:nvPr/>
        </p:nvSpPr>
        <p:spPr bwMode="auto">
          <a:xfrm>
            <a:off x="1308100" y="4267200"/>
            <a:ext cx="5334000" cy="990600"/>
          </a:xfrm>
          <a:prstGeom prst="leftRightArrow">
            <a:avLst>
              <a:gd name="adj1" fmla="val 50000"/>
              <a:gd name="adj2" fmla="val 4472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write(1)</a:t>
            </a:r>
          </a:p>
        </p:txBody>
      </p:sp>
    </p:spTree>
    <p:extLst>
      <p:ext uri="{BB962C8B-B14F-4D97-AF65-F5344CB8AC3E}">
        <p14:creationId xmlns:p14="http://schemas.microsoft.com/office/powerpoint/2010/main" val="4379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63DEA85-6F06-4AF9-BBAE-2121CD25B4C6}" type="slidenum">
              <a:rPr lang="he-IL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Example 2</a:t>
            </a:r>
            <a:endParaRPr lang="en-US" altLang="en-US" sz="4000" dirty="0" smtClean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28956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read(1)</a:t>
            </a:r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9144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write(0)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295400" y="4267200"/>
            <a:ext cx="5334000" cy="990600"/>
          </a:xfrm>
          <a:prstGeom prst="leftRightArrow">
            <a:avLst>
              <a:gd name="adj1" fmla="val 50000"/>
              <a:gd name="adj2" fmla="val 4472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write(1)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838200" y="5257800"/>
            <a:ext cx="7391400" cy="762000"/>
          </a:xfrm>
          <a:prstGeom prst="rightArrow">
            <a:avLst>
              <a:gd name="adj1" fmla="val 50000"/>
              <a:gd name="adj2" fmla="val 242500"/>
            </a:avLst>
          </a:prstGeom>
          <a:solidFill>
            <a:srgbClr val="0099FF"/>
          </a:solidFill>
          <a:ln w="381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756400" y="4259263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read(0)</a:t>
            </a:r>
          </a:p>
        </p:txBody>
      </p:sp>
      <p:sp>
        <p:nvSpPr>
          <p:cNvPr id="321552" name="AutoShape 16"/>
          <p:cNvSpPr>
            <a:spLocks noChangeArrowheads="1"/>
          </p:cNvSpPr>
          <p:nvPr/>
        </p:nvSpPr>
        <p:spPr bwMode="auto">
          <a:xfrm>
            <a:off x="1066800" y="1676400"/>
            <a:ext cx="3430588" cy="1295400"/>
          </a:xfrm>
          <a:prstGeom prst="wedgeRoundRectCallout">
            <a:avLst>
              <a:gd name="adj1" fmla="val 40051"/>
              <a:gd name="adj2" fmla="val 101472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write(1) happened after write(0)</a:t>
            </a:r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 rot="2237948">
            <a:off x="4572000" y="2552700"/>
            <a:ext cx="4572000" cy="80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not linearizable</a:t>
            </a:r>
          </a:p>
        </p:txBody>
      </p:sp>
    </p:spTree>
    <p:extLst>
      <p:ext uri="{BB962C8B-B14F-4D97-AF65-F5344CB8AC3E}">
        <p14:creationId xmlns:p14="http://schemas.microsoft.com/office/powerpoint/2010/main" val="17539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52" grpId="0" animBg="1"/>
      <p:bldP spid="3215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Liveness: Wait-Freedom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Wait-free</a:t>
            </a:r>
          </a:p>
          <a:p>
            <a:pPr lvl="1"/>
            <a:r>
              <a:rPr lang="en-US" altLang="en-US" dirty="0"/>
              <a:t>Every operation by a correct process </a:t>
            </a:r>
            <a:r>
              <a:rPr lang="en-US" altLang="en-US" i="1" dirty="0"/>
              <a:t>p</a:t>
            </a:r>
            <a:r>
              <a:rPr lang="en-US" altLang="en-US" dirty="0"/>
              <a:t> eventually completes </a:t>
            </a:r>
          </a:p>
          <a:p>
            <a:pPr lvl="1"/>
            <a:r>
              <a:rPr lang="en-US" altLang="en-US" dirty="0"/>
              <a:t>In a finite number of </a:t>
            </a:r>
            <a:r>
              <a:rPr lang="en-US" altLang="en-US" i="1" dirty="0"/>
              <a:t>p</a:t>
            </a:r>
            <a:r>
              <a:rPr lang="en-US" altLang="en-US" dirty="0"/>
              <a:t>’s steps</a:t>
            </a:r>
          </a:p>
          <a:p>
            <a:pPr lvl="1"/>
            <a:r>
              <a:rPr lang="en-US" altLang="en-US" dirty="0"/>
              <a:t>Regardless of steps taken/not taken by other processes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Emulating A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we </a:t>
            </a:r>
            <a:r>
              <a:rPr lang="en-US" altLang="en-US" dirty="0" smtClean="0">
                <a:solidFill>
                  <a:srgbClr val="FF0000"/>
                </a:solidFill>
              </a:rPr>
              <a:t>emulate a wait-free atomic shared register?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In an asynchronous system?</a:t>
            </a:r>
          </a:p>
          <a:p>
            <a:r>
              <a:rPr lang="en-US" altLang="en-US" dirty="0"/>
              <a:t>Where clients and servers can fail?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2C4D0-E0C3-49C3-B08F-747C009975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986318"/>
            <a:ext cx="9144000" cy="4159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Your Files?</a:t>
            </a:r>
            <a:endParaRPr lang="he-IL" dirty="0"/>
          </a:p>
        </p:txBody>
      </p:sp>
      <p:pic>
        <p:nvPicPr>
          <p:cNvPr id="125" name="Picture 3" descr="C:\Users\Idit Keidar\AppData\Local\Microsoft\Windows\Temporary Internet Files\Content.IE5\O7JPNY6J\1-12324721022K8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29" y="620688"/>
            <a:ext cx="1894483" cy="126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8" descr="Image result for amazon cloud driv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408">
            <a:off x="5868144" y="4747599"/>
            <a:ext cx="3851920" cy="18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42" descr="Image result for one driv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76" y="5517232"/>
            <a:ext cx="2838400" cy="11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" descr="Image result for dropbox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337" y="4616145"/>
            <a:ext cx="2074985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4" descr="Image result for google dr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2052108" cy="20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dit Keidar\AppData\Local\Microsoft\Windows\Temporary Internet Files\Content.IE5\O6H7DQWU\Tablet-apple-ipad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53" y="1992050"/>
            <a:ext cx="954046" cy="9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29952" y="1916832"/>
            <a:ext cx="9726488" cy="487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2" descr="C:\Users\Idit Keidar\Pictures\rai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3"/>
            <a:ext cx="115727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7" descr="MCj0435242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84284"/>
            <a:ext cx="1096817" cy="216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Take I: Failure-Free Case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(No server failures)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Each server </a:t>
            </a:r>
            <a:r>
              <a:rPr lang="en-US" altLang="en-US" dirty="0"/>
              <a:t>keeps a local copy of the register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Let’s try state machine replication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Using atomic broadcast: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broadcast(m)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deliver(m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Messages are delivered in the same order at all servers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Emulation with Atomic Broadcast (Failure-Free)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Upon client request (read/write)</a:t>
            </a:r>
          </a:p>
          <a:p>
            <a:pPr lvl="1"/>
            <a:r>
              <a:rPr lang="en-US" altLang="en-US" dirty="0"/>
              <a:t>Broadcast the request</a:t>
            </a:r>
          </a:p>
          <a:p>
            <a:r>
              <a:rPr lang="en-US" altLang="en-US" dirty="0"/>
              <a:t>Upon deliver write request </a:t>
            </a:r>
          </a:p>
          <a:p>
            <a:pPr lvl="1"/>
            <a:r>
              <a:rPr lang="en-US" altLang="en-US" dirty="0"/>
              <a:t>Write to local copy of register</a:t>
            </a:r>
          </a:p>
          <a:p>
            <a:pPr lvl="1"/>
            <a:r>
              <a:rPr lang="en-US" altLang="en-US" dirty="0"/>
              <a:t>If from local client, return </a:t>
            </a:r>
            <a:r>
              <a:rPr lang="en-US" altLang="en-US" dirty="0" err="1"/>
              <a:t>ack</a:t>
            </a:r>
            <a:r>
              <a:rPr lang="en-US" altLang="en-US" dirty="0"/>
              <a:t> to client</a:t>
            </a:r>
          </a:p>
          <a:p>
            <a:r>
              <a:rPr lang="en-US" altLang="en-US" dirty="0"/>
              <a:t>Upon deliver read request</a:t>
            </a:r>
          </a:p>
          <a:p>
            <a:pPr lvl="1"/>
            <a:r>
              <a:rPr lang="en-US" altLang="en-US" dirty="0"/>
              <a:t>If from local client, return local register value to client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21</a:t>
            </a:fld>
            <a:endParaRPr lang="en-US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 rot="2237948">
            <a:off x="4572000" y="2552700"/>
            <a:ext cx="4572000" cy="80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linearizable</a:t>
            </a:r>
            <a:endParaRPr lang="en-US" alt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Processes Can Crash?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Does the same solution work?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/>
              <a:t>FLP says: no consensus/state machine replication</a:t>
            </a:r>
          </a:p>
          <a:p>
            <a:pPr lvl="1"/>
            <a:r>
              <a:rPr lang="en-US" altLang="en-US" dirty="0"/>
              <a:t>In asynchronous network</a:t>
            </a:r>
          </a:p>
          <a:p>
            <a:pPr lvl="1"/>
            <a:r>
              <a:rPr lang="en-US" altLang="en-US" dirty="0"/>
              <a:t>With crash failures</a:t>
            </a:r>
          </a:p>
          <a:p>
            <a:pPr lvl="1"/>
            <a:r>
              <a:rPr lang="en-US" altLang="en-US" dirty="0"/>
              <a:t>But consensus with eventual synchrony/failure detectors possible (Paxos, ZooKeeper</a:t>
            </a:r>
            <a:r>
              <a:rPr lang="en-US" altLang="en-US"/>
              <a:t>, Raft)</a:t>
            </a:r>
            <a:endParaRPr lang="en-US" altLang="en-US" dirty="0"/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Take II: 1-Reader 1-Writer (SRSW)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Single-reader </a:t>
            </a:r>
            <a:r>
              <a:rPr lang="en-US" altLang="en-US" dirty="0"/>
              <a:t>– there is only one process that can read from the register</a:t>
            </a:r>
          </a:p>
          <a:p>
            <a:pPr eaLnBrk="1" hangingPunct="1"/>
            <a:r>
              <a:rPr lang="en-US" altLang="en-US" dirty="0"/>
              <a:t>Single-writer – there is only one process that can write to the register</a:t>
            </a:r>
          </a:p>
          <a:p>
            <a:pPr eaLnBrk="1" hangingPunct="1"/>
            <a:r>
              <a:rPr lang="en-US" altLang="en-US" dirty="0"/>
              <a:t>The reader and writer are just 2 processes</a:t>
            </a:r>
          </a:p>
          <a:p>
            <a:pPr lvl="1" eaLnBrk="1" hangingPunct="1"/>
            <a:r>
              <a:rPr lang="en-US" altLang="en-US" dirty="0"/>
              <a:t>The other </a:t>
            </a:r>
            <a:r>
              <a:rPr lang="en-US" altLang="en-US" i="1" dirty="0"/>
              <a:t>n-2</a:t>
            </a:r>
            <a:r>
              <a:rPr lang="en-US" altLang="en-US" dirty="0"/>
              <a:t> processes are there to </a:t>
            </a:r>
            <a:r>
              <a:rPr lang="en-US" altLang="en-US" dirty="0" smtClean="0"/>
              <a:t>help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i="1" dirty="0" smtClean="0"/>
              <a:t>For simplicity, we eliminate the distinction between clients and servers for now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Trivial Solution?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Writer simply sends message to reader 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When does it return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</a:t>
            </a:r>
            <a:r>
              <a:rPr lang="en-US" altLang="en-US">
                <a:solidFill>
                  <a:srgbClr val="FF0000"/>
                </a:solidFill>
              </a:rPr>
              <a:t>?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What about failures?</a:t>
            </a:r>
          </a:p>
          <a:p>
            <a:pPr eaLnBrk="1" hangingPunct="1"/>
            <a:r>
              <a:rPr lang="en-US" altLang="en-US"/>
              <a:t>We want a </a:t>
            </a:r>
            <a:r>
              <a:rPr lang="en-US" altLang="en-US" i="1">
                <a:solidFill>
                  <a:srgbClr val="0000FF"/>
                </a:solidFill>
              </a:rPr>
              <a:t>wait-free</a:t>
            </a:r>
            <a:r>
              <a:rPr lang="en-US" altLang="en-US" i="1"/>
              <a:t> </a:t>
            </a:r>
            <a:r>
              <a:rPr lang="en-US" altLang="en-US"/>
              <a:t>solution: </a:t>
            </a:r>
          </a:p>
          <a:p>
            <a:pPr lvl="1" eaLnBrk="1" hangingPunct="1"/>
            <a:r>
              <a:rPr lang="en-US" altLang="en-US"/>
              <a:t>If the reader (writer) fails, the writer (reader) should be able to continue writing (reading)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ABD: Fault-Tolerant Emulation</a:t>
            </a:r>
            <a:br>
              <a:rPr lang="en-US" altLang="en-US" sz="4000" dirty="0"/>
            </a:br>
            <a:r>
              <a:rPr lang="en-US" altLang="en-US" sz="3600" dirty="0">
                <a:solidFill>
                  <a:schemeClr val="tx2"/>
                </a:solidFill>
              </a:rPr>
              <a:t>[</a:t>
            </a:r>
            <a:r>
              <a:rPr lang="en-US" alt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Attiya, </a:t>
            </a:r>
            <a:r>
              <a:rPr lang="en-US" altLang="en-US" sz="32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Bar-Noy</a:t>
            </a:r>
            <a:r>
              <a:rPr lang="en-US" alt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, Dolev 95</a:t>
            </a:r>
            <a:r>
              <a:rPr lang="en-US" altLang="en-US" sz="3600" dirty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Assumes up to </a:t>
            </a:r>
            <a:r>
              <a:rPr lang="en-US" altLang="en-US" i="1" dirty="0"/>
              <a:t>f&lt;n/2 </a:t>
            </a:r>
            <a:r>
              <a:rPr lang="en-US" altLang="en-US" dirty="0"/>
              <a:t>processes can fail</a:t>
            </a:r>
          </a:p>
          <a:p>
            <a:pPr eaLnBrk="1" hangingPunct="1"/>
            <a:r>
              <a:rPr lang="en-US" altLang="en-US" dirty="0"/>
              <a:t>Main ideas: </a:t>
            </a:r>
          </a:p>
          <a:p>
            <a:pPr lvl="1" eaLnBrk="1" hangingPunct="1"/>
            <a:r>
              <a:rPr lang="en-US" altLang="en-US" dirty="0"/>
              <a:t>Store value at majority of </a:t>
            </a:r>
            <a:r>
              <a:rPr lang="en-US" altLang="en-US" dirty="0" smtClean="0"/>
              <a:t>processes </a:t>
            </a:r>
            <a:r>
              <a:rPr lang="en-US" altLang="en-US" dirty="0"/>
              <a:t>before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US" altLang="en-US" dirty="0"/>
              <a:t> completes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/>
              <a:t> from majority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altLang="en-US" dirty="0"/>
              <a:t>intersects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US" altLang="en-US" dirty="0"/>
              <a:t>, hence sees latest </a:t>
            </a:r>
            <a:r>
              <a:rPr lang="en-US" altLang="en-US" dirty="0" smtClean="0"/>
              <a:t>value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3" y="5101314"/>
            <a:ext cx="503261" cy="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5101314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89" y="5206185"/>
            <a:ext cx="501623" cy="5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Storage Emulation</a:t>
            </a:r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rot="1796206">
            <a:off x="3065792" y="2975825"/>
            <a:ext cx="1032829" cy="9366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3" name="Line 44"/>
          <p:cNvSpPr>
            <a:spLocks noChangeShapeType="1"/>
          </p:cNvSpPr>
          <p:nvPr/>
        </p:nvSpPr>
        <p:spPr bwMode="auto">
          <a:xfrm rot="1796206">
            <a:off x="2859635" y="2740573"/>
            <a:ext cx="381920" cy="12627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rot="1796206" flipH="1">
            <a:off x="2067360" y="2435681"/>
            <a:ext cx="636872" cy="18618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754233" y="1998814"/>
            <a:ext cx="842310" cy="669786"/>
            <a:chOff x="1239055" y="2377180"/>
            <a:chExt cx="1749729" cy="1749729"/>
          </a:xfrm>
        </p:grpSpPr>
        <p:pic>
          <p:nvPicPr>
            <p:cNvPr id="47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Can 47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682502" y="1597184"/>
            <a:ext cx="2445216" cy="1431449"/>
            <a:chOff x="3815916" y="764704"/>
            <a:chExt cx="3168352" cy="1431449"/>
          </a:xfrm>
        </p:grpSpPr>
        <p:sp>
          <p:nvSpPr>
            <p:cNvPr id="20" name="Oval Callout 19"/>
            <p:cNvSpPr/>
            <p:nvPr/>
          </p:nvSpPr>
          <p:spPr>
            <a:xfrm>
              <a:off x="3995936" y="764704"/>
              <a:ext cx="2808313" cy="1431449"/>
            </a:xfrm>
            <a:prstGeom prst="wedgeEllipseCallout">
              <a:avLst>
                <a:gd name="adj1" fmla="val -110528"/>
                <a:gd name="adj2" fmla="val 103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5916" y="1064929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Can’t wait forever</a:t>
              </a:r>
            </a:p>
          </p:txBody>
        </p:sp>
      </p:grpSp>
      <p:sp>
        <p:nvSpPr>
          <p:cNvPr id="22" name="Left Brace 21"/>
          <p:cNvSpPr/>
          <p:nvPr/>
        </p:nvSpPr>
        <p:spPr>
          <a:xfrm rot="5400000">
            <a:off x="6392538" y="2858001"/>
            <a:ext cx="366681" cy="2184929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 flipH="1">
            <a:off x="5686103" y="3243905"/>
            <a:ext cx="17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/>
              <a:t>f</a:t>
            </a:r>
            <a:r>
              <a:rPr lang="en-US" sz="2800" dirty="0"/>
              <a:t> can fail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3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3" y="5101314"/>
            <a:ext cx="503261" cy="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5101314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89" y="5206185"/>
            <a:ext cx="501623" cy="5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Storage Emulation</a:t>
            </a:r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rot="1796206">
            <a:off x="3065792" y="2975825"/>
            <a:ext cx="1032829" cy="9366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3" name="Line 44"/>
          <p:cNvSpPr>
            <a:spLocks noChangeShapeType="1"/>
          </p:cNvSpPr>
          <p:nvPr/>
        </p:nvSpPr>
        <p:spPr bwMode="auto">
          <a:xfrm rot="1796206">
            <a:off x="2859635" y="2740573"/>
            <a:ext cx="381920" cy="12627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rot="1796206" flipH="1">
            <a:off x="2067360" y="2435681"/>
            <a:ext cx="636872" cy="18618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754233" y="1998814"/>
            <a:ext cx="842310" cy="669786"/>
            <a:chOff x="1239055" y="2377180"/>
            <a:chExt cx="1749729" cy="1749729"/>
          </a:xfrm>
        </p:grpSpPr>
        <p:pic>
          <p:nvPicPr>
            <p:cNvPr id="47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Can 47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294571" y="2065203"/>
            <a:ext cx="3168352" cy="1431449"/>
            <a:chOff x="3815916" y="764704"/>
            <a:chExt cx="3168352" cy="1431449"/>
          </a:xfrm>
        </p:grpSpPr>
        <p:sp>
          <p:nvSpPr>
            <p:cNvPr id="20" name="Oval Callout 19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-117557"/>
                <a:gd name="adj2" fmla="val -358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5916" y="1064929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Write to n-f, </a:t>
              </a:r>
            </a:p>
            <a:p>
              <a:pPr algn="ctr"/>
              <a:r>
                <a:rPr lang="en-US" sz="2800" dirty="0"/>
                <a:t>i.e., majority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3" y="5101314"/>
            <a:ext cx="503261" cy="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5101314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89" y="5206185"/>
            <a:ext cx="501623" cy="5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Storage Emulation</a:t>
            </a:r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2" y="5146457"/>
            <a:ext cx="397162" cy="4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93" y="5171846"/>
            <a:ext cx="400722" cy="4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43999" y="4323462"/>
            <a:ext cx="792088" cy="1031498"/>
            <a:chOff x="2051720" y="1844824"/>
            <a:chExt cx="792088" cy="103149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051720" y="1844824"/>
              <a:ext cx="792088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051720" y="1844824"/>
              <a:ext cx="720080" cy="10314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39444" y="4332027"/>
            <a:ext cx="792088" cy="1031498"/>
            <a:chOff x="2051720" y="1844824"/>
            <a:chExt cx="792088" cy="103149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051720" y="1844824"/>
              <a:ext cx="792088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051720" y="1844824"/>
              <a:ext cx="720080" cy="10314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3" y="5101314"/>
            <a:ext cx="503261" cy="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5101314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89" y="5206185"/>
            <a:ext cx="501623" cy="5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Storage Emulation</a:t>
            </a:r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59" y="1919308"/>
            <a:ext cx="842310" cy="6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2" y="5146457"/>
            <a:ext cx="397162" cy="4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93" y="5171846"/>
            <a:ext cx="400722" cy="4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43999" y="4323462"/>
            <a:ext cx="792088" cy="1031498"/>
            <a:chOff x="2051720" y="1844824"/>
            <a:chExt cx="792088" cy="103149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051720" y="1844824"/>
              <a:ext cx="792088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051720" y="1844824"/>
              <a:ext cx="720080" cy="10314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39444" y="4332027"/>
            <a:ext cx="792088" cy="1031498"/>
            <a:chOff x="2051720" y="1844824"/>
            <a:chExt cx="792088" cy="103149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051720" y="1844824"/>
              <a:ext cx="792088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051720" y="1844824"/>
              <a:ext cx="720080" cy="10314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Line 44"/>
          <p:cNvSpPr>
            <a:spLocks noChangeShapeType="1"/>
          </p:cNvSpPr>
          <p:nvPr/>
        </p:nvSpPr>
        <p:spPr bwMode="auto">
          <a:xfrm rot="1796206">
            <a:off x="5037183" y="3269341"/>
            <a:ext cx="2198562" cy="41004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rot="1796206">
            <a:off x="4810694" y="2994280"/>
            <a:ext cx="1210712" cy="8383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 rot="1796206">
            <a:off x="4488120" y="2669071"/>
            <a:ext cx="81278" cy="1488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5" name="Oval Callout 34"/>
          <p:cNvSpPr/>
          <p:nvPr/>
        </p:nvSpPr>
        <p:spPr>
          <a:xfrm>
            <a:off x="990639" y="1649703"/>
            <a:ext cx="2808312" cy="1431449"/>
          </a:xfrm>
          <a:prstGeom prst="wedgeEllipseCallout">
            <a:avLst>
              <a:gd name="adj1" fmla="val 64865"/>
              <a:gd name="adj2" fmla="val -112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90639" y="1919308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Read from n-f, </a:t>
            </a:r>
          </a:p>
          <a:p>
            <a:pPr algn="ctr"/>
            <a:r>
              <a:rPr lang="en-US" sz="2800" dirty="0"/>
              <a:t>i.e., majority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C:\Users\Idit Keidar\Documents\RDist\bigdata-apache-kafka-xebia-1024x3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67000"/>
            <a:ext cx="9144000" cy="2982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he-IL" altLang="he-IL"/>
          </a:p>
        </p:txBody>
      </p:sp>
      <p:pic>
        <p:nvPicPr>
          <p:cNvPr id="97282" name="Picture 2" descr="C:\Users\Idit Keidar\Documents\RDist\jairo-cloud-back-up-site-prototype-with-docker-and-etcd-1-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171825"/>
            <a:ext cx="43910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C:\Users\Idit Keidar\Documents\RDist\kafka broker interna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0763"/>
            <a:ext cx="32004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/>
              <a:t>Where’s your data?</a:t>
            </a:r>
            <a:endParaRPr lang="he-IL" altLang="he-IL" dirty="0"/>
          </a:p>
        </p:txBody>
      </p:sp>
      <p:pic>
        <p:nvPicPr>
          <p:cNvPr id="97284" name="Picture 4" descr="C:\Users\Idit Keidar\Documents\RDist\etc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409700"/>
            <a:ext cx="34671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C:\Users\Idit Keidar\Documents\RDist\hbase-architectu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4238"/>
            <a:ext cx="556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537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he-IL" altLang="he-IL"/>
          </a:p>
        </p:txBody>
      </p:sp>
      <p:pic>
        <p:nvPicPr>
          <p:cNvPr id="97283" name="Picture 3" descr="C:\Users\Idit Keidar\Documents\RDist\lb-ws-d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32618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6512" y="1238250"/>
            <a:ext cx="9144000" cy="522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he-IL" altLang="he-IL"/>
          </a:p>
        </p:txBody>
      </p:sp>
      <p:pic>
        <p:nvPicPr>
          <p:cNvPr id="13" name="Picture 4" descr="http://anixhost.com/wp-content/themes/anixhost/images/pages/cloudserv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31" y="1253490"/>
            <a:ext cx="5465513" cy="5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3" y="5101314"/>
            <a:ext cx="503261" cy="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5101314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Storage Emulation</a:t>
            </a:r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59" y="1919308"/>
            <a:ext cx="842310" cy="6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2" y="5146457"/>
            <a:ext cx="397162" cy="4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93" y="5171846"/>
            <a:ext cx="400722" cy="4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43999" y="4323462"/>
            <a:ext cx="792088" cy="1031498"/>
            <a:chOff x="2051720" y="1844824"/>
            <a:chExt cx="792088" cy="103149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051720" y="1844824"/>
              <a:ext cx="792088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051720" y="1844824"/>
              <a:ext cx="720080" cy="10314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39444" y="4332027"/>
            <a:ext cx="792088" cy="1031498"/>
            <a:chOff x="2051720" y="1844824"/>
            <a:chExt cx="792088" cy="103149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051720" y="1844824"/>
              <a:ext cx="792088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051720" y="1844824"/>
              <a:ext cx="720080" cy="10314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Line 44"/>
          <p:cNvSpPr>
            <a:spLocks noChangeShapeType="1"/>
          </p:cNvSpPr>
          <p:nvPr/>
        </p:nvSpPr>
        <p:spPr bwMode="auto">
          <a:xfrm rot="1796206">
            <a:off x="5037183" y="3269341"/>
            <a:ext cx="2198562" cy="41004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rot="1796206">
            <a:off x="4810694" y="2994280"/>
            <a:ext cx="1210712" cy="8383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 rot="1796206">
            <a:off x="4488120" y="2669071"/>
            <a:ext cx="81278" cy="1488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6022" y="5770046"/>
            <a:ext cx="62845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Every two majorities intersect </a:t>
            </a:r>
            <a:endParaRPr lang="he-IL" sz="3200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41" y="2589094"/>
            <a:ext cx="501623" cy="5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89" y="5206185"/>
            <a:ext cx="501623" cy="5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3031533" y="4078767"/>
            <a:ext cx="2050004" cy="17264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5101314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Storage Emulation</a:t>
            </a:r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rot="1796206">
            <a:off x="3185574" y="3394942"/>
            <a:ext cx="2480668" cy="694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3" name="Line 44"/>
          <p:cNvSpPr>
            <a:spLocks noChangeShapeType="1"/>
          </p:cNvSpPr>
          <p:nvPr/>
        </p:nvSpPr>
        <p:spPr bwMode="auto">
          <a:xfrm rot="1796206" flipV="1">
            <a:off x="3404763" y="3092883"/>
            <a:ext cx="3771009" cy="6735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rot="1796206">
            <a:off x="2925696" y="3047481"/>
            <a:ext cx="1273953" cy="7644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754233" y="1998814"/>
            <a:ext cx="842310" cy="669786"/>
            <a:chOff x="1239055" y="2377180"/>
            <a:chExt cx="1749729" cy="1749729"/>
          </a:xfrm>
        </p:grpSpPr>
        <p:pic>
          <p:nvPicPr>
            <p:cNvPr id="47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Can 47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01" y="5304756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73" y="5302310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9" y="5101314"/>
            <a:ext cx="503261" cy="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02" y="5217908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364088" y="2065203"/>
            <a:ext cx="3168352" cy="1431449"/>
            <a:chOff x="3885433" y="764704"/>
            <a:chExt cx="3168352" cy="1431449"/>
          </a:xfrm>
        </p:grpSpPr>
        <p:sp>
          <p:nvSpPr>
            <p:cNvPr id="24" name="Oval Callout 23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-117557"/>
                <a:gd name="adj2" fmla="val -358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5433" y="1192397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Write to majority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44"/>
          <p:cNvSpPr>
            <a:spLocks noChangeShapeType="1"/>
          </p:cNvSpPr>
          <p:nvPr/>
        </p:nvSpPr>
        <p:spPr bwMode="auto">
          <a:xfrm rot="1796206">
            <a:off x="2340748" y="2973865"/>
            <a:ext cx="1692055" cy="5611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40" y="2479120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Storage Emulation</a:t>
            </a:r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ine 44"/>
          <p:cNvSpPr>
            <a:spLocks noChangeShapeType="1"/>
          </p:cNvSpPr>
          <p:nvPr/>
        </p:nvSpPr>
        <p:spPr bwMode="auto">
          <a:xfrm rot="1796206">
            <a:off x="1822817" y="2806635"/>
            <a:ext cx="1127563" cy="9565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 rot="1796206">
            <a:off x="1278023" y="2510059"/>
            <a:ext cx="81278" cy="1488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9" y="5101314"/>
            <a:ext cx="503261" cy="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5101314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01" y="5304756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73" y="5302310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02" y="5217908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015136" y="1834597"/>
            <a:ext cx="3758729" cy="1431449"/>
            <a:chOff x="3815916" y="764704"/>
            <a:chExt cx="3168352" cy="1431449"/>
          </a:xfrm>
        </p:grpSpPr>
        <p:sp>
          <p:nvSpPr>
            <p:cNvPr id="26" name="Oval Callout 25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-117557"/>
                <a:gd name="adj2" fmla="val -358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5916" y="1064929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e-IL" sz="28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293957" y="2197498"/>
            <a:ext cx="341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Read from majority</a:t>
            </a:r>
            <a:endParaRPr lang="he-IL" sz="2800" dirty="0">
              <a:solidFill>
                <a:prstClr val="black"/>
              </a:solidFill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52" y="2097535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53" y="1772816"/>
            <a:ext cx="842310" cy="6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9598" y="1716744"/>
            <a:ext cx="263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Storage Emulation</a:t>
            </a:r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rot="1796206">
            <a:off x="3185574" y="3394942"/>
            <a:ext cx="2480668" cy="694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3" name="Line 44"/>
          <p:cNvSpPr>
            <a:spLocks noChangeShapeType="1"/>
          </p:cNvSpPr>
          <p:nvPr/>
        </p:nvSpPr>
        <p:spPr bwMode="auto">
          <a:xfrm rot="1796206" flipV="1">
            <a:off x="3404763" y="3092883"/>
            <a:ext cx="3771009" cy="6735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rot="1796206">
            <a:off x="2925696" y="3047481"/>
            <a:ext cx="1273953" cy="7644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1648" y="2630979"/>
            <a:ext cx="33748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200" dirty="0"/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754233" y="1998814"/>
            <a:ext cx="842310" cy="669786"/>
            <a:chOff x="1239055" y="2377180"/>
            <a:chExt cx="1749729" cy="1749729"/>
          </a:xfrm>
        </p:grpSpPr>
        <p:pic>
          <p:nvPicPr>
            <p:cNvPr id="47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Can 47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9" y="5101314"/>
            <a:ext cx="503261" cy="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5101314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02" y="5217908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01" y="5304756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73" y="5302310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89939" y="5517232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980403" y="5515921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42681" y="5602769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2</a:t>
            </a:r>
            <a:endParaRPr lang="he-IL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11962" y="5649525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2</a:t>
            </a:r>
            <a:endParaRPr lang="he-IL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816680" y="5662945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2</a:t>
            </a:r>
            <a:endParaRPr lang="he-IL" sz="2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294571" y="2065203"/>
            <a:ext cx="3168352" cy="1431449"/>
            <a:chOff x="3815916" y="764704"/>
            <a:chExt cx="3168352" cy="1431449"/>
          </a:xfrm>
        </p:grpSpPr>
        <p:sp>
          <p:nvSpPr>
            <p:cNvPr id="28" name="Oval Callout 27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-117557"/>
                <a:gd name="adj2" fmla="val -358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5916" y="1064929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e-IL" sz="28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617279" y="2518986"/>
            <a:ext cx="25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Use timestamps</a:t>
            </a:r>
            <a:endParaRPr lang="he-IL" sz="2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Storage Emulation</a:t>
            </a:r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ine 44"/>
          <p:cNvSpPr>
            <a:spLocks noChangeShapeType="1"/>
          </p:cNvSpPr>
          <p:nvPr/>
        </p:nvSpPr>
        <p:spPr bwMode="auto">
          <a:xfrm rot="1796206">
            <a:off x="1822817" y="2806635"/>
            <a:ext cx="1127563" cy="9565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rot="1796206">
            <a:off x="2340748" y="2973865"/>
            <a:ext cx="1692055" cy="5611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 rot="1796206">
            <a:off x="1278023" y="2510059"/>
            <a:ext cx="81278" cy="1488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9" y="5101314"/>
            <a:ext cx="503261" cy="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5101314"/>
            <a:ext cx="510105" cy="5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01" y="5304756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73" y="5302310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89939" y="5517232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980403" y="5515921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542681" y="5602769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2</a:t>
            </a:r>
            <a:endParaRPr lang="he-IL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11962" y="5649525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2</a:t>
            </a:r>
            <a:endParaRPr lang="he-IL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816680" y="5662945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2</a:t>
            </a:r>
            <a:endParaRPr lang="he-IL" sz="2400" b="1" dirty="0"/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02" y="5217908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015136" y="1834597"/>
            <a:ext cx="3758729" cy="1431449"/>
            <a:chOff x="3815916" y="764704"/>
            <a:chExt cx="3168352" cy="1431449"/>
          </a:xfrm>
        </p:grpSpPr>
        <p:sp>
          <p:nvSpPr>
            <p:cNvPr id="26" name="Oval Callout 25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-117557"/>
                <a:gd name="adj2" fmla="val -358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5916" y="1064929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e-IL" sz="28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472303" y="2060848"/>
            <a:ext cx="3412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Return value with biggest timestamp</a:t>
            </a:r>
            <a:endParaRPr lang="he-IL" sz="2800" dirty="0">
              <a:solidFill>
                <a:prstClr val="black"/>
              </a:solidFill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84" y="2107709"/>
            <a:ext cx="486758" cy="5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53" y="1772816"/>
            <a:ext cx="842310" cy="6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SRSW Algorithm: Variables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 each process:</a:t>
            </a:r>
          </a:p>
          <a:p>
            <a:pPr lvl="1" eaLnBrk="1" hangingPunct="1"/>
            <a:r>
              <a:rPr lang="en-US" altLang="en-US" i="1"/>
              <a:t>x, </a:t>
            </a:r>
            <a:r>
              <a:rPr lang="en-US" altLang="en-US"/>
              <a:t>a copy of the register</a:t>
            </a:r>
          </a:p>
          <a:p>
            <a:pPr lvl="1" eaLnBrk="1" hangingPunct="1"/>
            <a:r>
              <a:rPr lang="en-US" altLang="en-US" i="1"/>
              <a:t>t, </a:t>
            </a:r>
            <a:r>
              <a:rPr lang="en-US" altLang="en-US"/>
              <a:t>initially 0,  unique tag associated with latest write</a:t>
            </a:r>
          </a:p>
          <a:p>
            <a:pPr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SRSW Algorithm: Write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write(</a:t>
            </a:r>
            <a:r>
              <a:rPr lang="en-US" altLang="en-US" dirty="0" err="1"/>
              <a:t>x,v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choose tag &gt; t</a:t>
            </a:r>
          </a:p>
          <a:p>
            <a:pPr lvl="1"/>
            <a:r>
              <a:rPr lang="en-US" altLang="en-US" dirty="0"/>
              <a:t>set x ← v; t ← tag</a:t>
            </a:r>
          </a:p>
          <a:p>
            <a:pPr lvl="1"/>
            <a:r>
              <a:rPr lang="en-US" altLang="en-US" dirty="0"/>
              <a:t>send (“write”, v, t) to all </a:t>
            </a:r>
          </a:p>
          <a:p>
            <a:r>
              <a:rPr lang="en-US" altLang="en-US" dirty="0"/>
              <a:t>Upon receive (“write”, v, tag) </a:t>
            </a:r>
          </a:p>
          <a:p>
            <a:pPr lvl="1"/>
            <a:r>
              <a:rPr lang="en-US" altLang="en-US" dirty="0"/>
              <a:t>if (tag &gt; t) then set x ← v; t ← tag fi</a:t>
            </a:r>
          </a:p>
          <a:p>
            <a:pPr lvl="1"/>
            <a:r>
              <a:rPr lang="en-US" altLang="en-US" dirty="0"/>
              <a:t>send (“</a:t>
            </a:r>
            <a:r>
              <a:rPr lang="en-US" altLang="en-US" dirty="0" err="1"/>
              <a:t>ack</a:t>
            </a:r>
            <a:r>
              <a:rPr lang="en-US" altLang="en-US" dirty="0"/>
              <a:t>”, v, tag) to writer</a:t>
            </a:r>
          </a:p>
          <a:p>
            <a:r>
              <a:rPr lang="en-US" altLang="en-US" dirty="0"/>
              <a:t>When writer receives (“</a:t>
            </a:r>
            <a:r>
              <a:rPr lang="en-US" altLang="en-US" dirty="0" err="1"/>
              <a:t>ack</a:t>
            </a:r>
            <a:r>
              <a:rPr lang="en-US" altLang="en-US" dirty="0"/>
              <a:t>”, v, t) from majority (counting an </a:t>
            </a:r>
            <a:r>
              <a:rPr lang="en-US" altLang="en-US" dirty="0" err="1"/>
              <a:t>ack</a:t>
            </a:r>
            <a:r>
              <a:rPr lang="en-US" altLang="en-US" dirty="0"/>
              <a:t> from </a:t>
            </a:r>
            <a:r>
              <a:rPr lang="en-US" altLang="en-US" dirty="0" smtClean="0"/>
              <a:t>itself </a:t>
            </a:r>
            <a:r>
              <a:rPr lang="en-US" altLang="en-US" dirty="0"/>
              <a:t>too)</a:t>
            </a:r>
          </a:p>
          <a:p>
            <a:pPr lvl="1"/>
            <a:r>
              <a:rPr lang="en-US" altLang="en-US" dirty="0"/>
              <a:t>return </a:t>
            </a:r>
            <a:r>
              <a:rPr lang="en-US" altLang="en-US" dirty="0" err="1"/>
              <a:t>ack</a:t>
            </a:r>
            <a:r>
              <a:rPr lang="en-US" altLang="en-US" dirty="0"/>
              <a:t> to client </a:t>
            </a:r>
          </a:p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SRSW Algorithm: Read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read(</a:t>
            </a:r>
            <a:r>
              <a:rPr lang="en-US" altLang="en-US" dirty="0" err="1"/>
              <a:t>x,v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send (“read”) to all</a:t>
            </a:r>
          </a:p>
          <a:p>
            <a:r>
              <a:rPr lang="en-US" altLang="en-US" dirty="0"/>
              <a:t>Upon receive (“read”) </a:t>
            </a:r>
          </a:p>
          <a:p>
            <a:pPr lvl="1"/>
            <a:r>
              <a:rPr lang="en-US" altLang="en-US" dirty="0"/>
              <a:t>send (“read-</a:t>
            </a:r>
            <a:r>
              <a:rPr lang="en-US" altLang="en-US" dirty="0" err="1"/>
              <a:t>ack</a:t>
            </a:r>
            <a:r>
              <a:rPr lang="en-US" altLang="en-US" dirty="0"/>
              <a:t>”, x, t) to reader</a:t>
            </a:r>
          </a:p>
          <a:p>
            <a:r>
              <a:rPr lang="en-US" altLang="en-US" dirty="0"/>
              <a:t>When reader receives (“read-</a:t>
            </a:r>
            <a:r>
              <a:rPr lang="en-US" altLang="en-US" dirty="0" err="1"/>
              <a:t>ack</a:t>
            </a:r>
            <a:r>
              <a:rPr lang="en-US" altLang="en-US" dirty="0"/>
              <a:t>”, v, tag) from majority (including local values of x and t)</a:t>
            </a:r>
          </a:p>
          <a:p>
            <a:pPr lvl="1"/>
            <a:r>
              <a:rPr lang="en-US" altLang="en-US" dirty="0"/>
              <a:t>choose value v associated with largest tag</a:t>
            </a:r>
          </a:p>
          <a:p>
            <a:pPr lvl="1"/>
            <a:r>
              <a:rPr lang="en-US" altLang="en-US" dirty="0"/>
              <a:t>store these values in </a:t>
            </a:r>
            <a:r>
              <a:rPr lang="en-US" altLang="en-US" dirty="0" err="1"/>
              <a:t>x,t</a:t>
            </a:r>
            <a:endParaRPr lang="en-US" altLang="en-US" dirty="0"/>
          </a:p>
          <a:p>
            <a:pPr lvl="1"/>
            <a:r>
              <a:rPr lang="en-US" altLang="en-US" dirty="0"/>
              <a:t>return x</a:t>
            </a:r>
          </a:p>
          <a:p>
            <a:pPr lvl="1"/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Does This Work?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Only possible overlap is between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sz="2800"/>
              <a:t> and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why?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 a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altLang="en-US" sz="2800"/>
              <a:t>does not overlap any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US" altLang="en-US" sz="2800"/>
              <a:t> –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It reads at least one copy that was written by the latest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en-US" sz="2400"/>
              <a:t>(</a:t>
            </a:r>
            <a:r>
              <a:rPr lang="en-US" altLang="en-US" sz="2400">
                <a:solidFill>
                  <a:srgbClr val="FF0000"/>
                </a:solidFill>
              </a:rPr>
              <a:t>why?)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This copy has the highest </a:t>
            </a:r>
            <a:r>
              <a:rPr lang="en-US" altLang="en-US" sz="2400" i="1"/>
              <a:t>tag </a:t>
            </a:r>
            <a:r>
              <a:rPr lang="en-US" altLang="en-US" sz="2400"/>
              <a:t>(</a:t>
            </a:r>
            <a:r>
              <a:rPr lang="en-US" altLang="en-US" sz="2400">
                <a:solidFill>
                  <a:srgbClr val="FF0000"/>
                </a:solidFill>
              </a:rPr>
              <a:t>why?</a:t>
            </a:r>
            <a:r>
              <a:rPr lang="en-US" altLang="en-US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What is the linearization order when there is overlap between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sz="2800">
                <a:solidFill>
                  <a:srgbClr val="FF0000"/>
                </a:solidFill>
              </a:rPr>
              <a:t> and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US" altLang="en-US" sz="2800">
                <a:solidFill>
                  <a:srgbClr val="FF0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What if 2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sz="2800">
                <a:solidFill>
                  <a:srgbClr val="FF0000"/>
                </a:solidFill>
              </a:rPr>
              <a:t>s overlap the same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US" altLang="en-US" sz="2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B2939F-7B5E-4D81-B308-4015618DC802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Example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28956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read(1)</a:t>
            </a:r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49530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read(?)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209800" y="4267200"/>
            <a:ext cx="5334000" cy="990600"/>
          </a:xfrm>
          <a:prstGeom prst="leftRightArrow">
            <a:avLst>
              <a:gd name="adj1" fmla="val 50000"/>
              <a:gd name="adj2" fmla="val 4472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write(1)</a:t>
            </a:r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838200" y="5257800"/>
            <a:ext cx="7391400" cy="762000"/>
          </a:xfrm>
          <a:prstGeom prst="rightArrow">
            <a:avLst>
              <a:gd name="adj1" fmla="val 50000"/>
              <a:gd name="adj2" fmla="val 242500"/>
            </a:avLst>
          </a:prstGeom>
          <a:solidFill>
            <a:srgbClr val="0099FF"/>
          </a:solidFill>
          <a:ln w="381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464905" name="Line 9"/>
          <p:cNvSpPr>
            <a:spLocks noChangeShapeType="1"/>
          </p:cNvSpPr>
          <p:nvPr/>
        </p:nvSpPr>
        <p:spPr bwMode="auto">
          <a:xfrm>
            <a:off x="4740275" y="3840163"/>
            <a:ext cx="0" cy="2027237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4906" name="AutoShape 10"/>
          <p:cNvSpPr>
            <a:spLocks noChangeArrowheads="1"/>
          </p:cNvSpPr>
          <p:nvPr/>
        </p:nvSpPr>
        <p:spPr bwMode="auto">
          <a:xfrm>
            <a:off x="577850" y="4997450"/>
            <a:ext cx="3430588" cy="976313"/>
          </a:xfrm>
          <a:prstGeom prst="wedgeRoundRectCallout">
            <a:avLst>
              <a:gd name="adj1" fmla="val 67861"/>
              <a:gd name="adj2" fmla="val 15204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write(1) already happened</a:t>
            </a:r>
          </a:p>
        </p:txBody>
      </p:sp>
      <p:sp>
        <p:nvSpPr>
          <p:cNvPr id="464907" name="AutoShape 11"/>
          <p:cNvSpPr>
            <a:spLocks noChangeArrowheads="1"/>
          </p:cNvSpPr>
          <p:nvPr/>
        </p:nvSpPr>
        <p:spPr bwMode="auto">
          <a:xfrm>
            <a:off x="457200" y="1905000"/>
            <a:ext cx="3430588" cy="976313"/>
          </a:xfrm>
          <a:prstGeom prst="wedgeRoundRectCallout">
            <a:avLst>
              <a:gd name="adj1" fmla="val 55968"/>
              <a:gd name="adj2" fmla="val 114389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finds a copy that was written</a:t>
            </a:r>
          </a:p>
        </p:txBody>
      </p:sp>
      <p:sp>
        <p:nvSpPr>
          <p:cNvPr id="464908" name="AutoShape 12"/>
          <p:cNvSpPr>
            <a:spLocks noChangeArrowheads="1"/>
          </p:cNvSpPr>
          <p:nvPr/>
        </p:nvSpPr>
        <p:spPr bwMode="auto">
          <a:xfrm>
            <a:off x="5257800" y="1981200"/>
            <a:ext cx="3430588" cy="914400"/>
          </a:xfrm>
          <a:prstGeom prst="wedgeRoundRectCallout">
            <a:avLst>
              <a:gd name="adj1" fmla="val -38523"/>
              <a:gd name="adj2" fmla="val 122745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does not find a written copy</a:t>
            </a:r>
          </a:p>
        </p:txBody>
      </p:sp>
      <p:sp>
        <p:nvSpPr>
          <p:cNvPr id="464909" name="AutoShape 13"/>
          <p:cNvSpPr>
            <a:spLocks noChangeArrowheads="1"/>
          </p:cNvSpPr>
          <p:nvPr/>
        </p:nvSpPr>
        <p:spPr bwMode="auto">
          <a:xfrm>
            <a:off x="5257800" y="1981200"/>
            <a:ext cx="3430588" cy="914400"/>
          </a:xfrm>
          <a:prstGeom prst="wedgeRoundRectCallout">
            <a:avLst>
              <a:gd name="adj1" fmla="val -38755"/>
              <a:gd name="adj2" fmla="val 125347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but local copy written by read</a:t>
            </a:r>
          </a:p>
        </p:txBody>
      </p:sp>
      <p:sp>
        <p:nvSpPr>
          <p:cNvPr id="464910" name="Text Box 14"/>
          <p:cNvSpPr txBox="1">
            <a:spLocks noChangeArrowheads="1"/>
          </p:cNvSpPr>
          <p:nvPr/>
        </p:nvSpPr>
        <p:spPr bwMode="auto">
          <a:xfrm rot="2237948">
            <a:off x="4572000" y="2552700"/>
            <a:ext cx="4572000" cy="80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linearizable</a:t>
            </a:r>
          </a:p>
        </p:txBody>
      </p:sp>
    </p:spTree>
    <p:extLst>
      <p:ext uri="{BB962C8B-B14F-4D97-AF65-F5344CB8AC3E}">
        <p14:creationId xmlns:p14="http://schemas.microsoft.com/office/powerpoint/2010/main" val="41817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6" grpId="0" animBg="1" autoUpdateAnimBg="0"/>
      <p:bldP spid="464907" grpId="0" animBg="1" autoUpdateAnimBg="0"/>
      <p:bldP spid="464908" grpId="0" animBg="1" autoUpdateAnimBg="0"/>
      <p:bldP spid="464909" grpId="0" animBg="1" autoUpdateAnimBg="0"/>
      <p:bldP spid="4649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132856"/>
            <a:ext cx="2243310" cy="371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Scales</a:t>
            </a:r>
          </a:p>
          <a:p>
            <a:r>
              <a:rPr lang="en-US" dirty="0"/>
              <a:t>Cost-effective: can even be made up of many cheap, low-reliability</a:t>
            </a:r>
            <a:br>
              <a:rPr lang="en-US" dirty="0"/>
            </a:br>
            <a:r>
              <a:rPr lang="en-US" dirty="0"/>
              <a:t>storage nodes</a:t>
            </a:r>
          </a:p>
          <a:p>
            <a:r>
              <a:rPr lang="en-US" dirty="0"/>
              <a:t>Provides reliability via redundancy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1484784"/>
            <a:ext cx="29381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Google’s 1st server</a:t>
            </a:r>
            <a:endParaRPr lang="he-IL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0678DA-0855-47F9-AEB6-E83D4F6EE21B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Wait-Freedom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Only waiting is for majority of responses</a:t>
            </a:r>
          </a:p>
          <a:p>
            <a:pPr eaLnBrk="1" hangingPunct="1"/>
            <a:r>
              <a:rPr lang="en-US" altLang="en-US"/>
              <a:t>There is a correct majority</a:t>
            </a:r>
          </a:p>
          <a:p>
            <a:pPr eaLnBrk="1" hangingPunct="1"/>
            <a:r>
              <a:rPr lang="en-US" altLang="en-US"/>
              <a:t>All correct processes respond to all requests</a:t>
            </a:r>
          </a:p>
          <a:p>
            <a:pPr lvl="1" eaLnBrk="1" hangingPunct="1"/>
            <a:r>
              <a:rPr lang="en-US" altLang="en-US"/>
              <a:t>Respond even if the tag is smaller</a:t>
            </a:r>
          </a:p>
        </p:txBody>
      </p:sp>
    </p:spTree>
    <p:extLst>
      <p:ext uri="{BB962C8B-B14F-4D97-AF65-F5344CB8AC3E}">
        <p14:creationId xmlns:p14="http://schemas.microsoft.com/office/powerpoint/2010/main" val="37406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BC99FB-D71A-41A6-A3DE-20E1BC003BF6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Take III: n-Reader 1-Writer (MRSW)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n-reader – all the processes can read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Does the previous solution work?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What if 2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>
                <a:solidFill>
                  <a:srgbClr val="FF0000"/>
                </a:solidFill>
              </a:rPr>
              <a:t>s by </a:t>
            </a:r>
            <a:r>
              <a:rPr lang="en-US" altLang="en-US" i="1">
                <a:solidFill>
                  <a:srgbClr val="FF0000"/>
                </a:solidFill>
              </a:rPr>
              <a:t>different processes </a:t>
            </a:r>
            <a:r>
              <a:rPr lang="en-US" altLang="en-US">
                <a:solidFill>
                  <a:srgbClr val="FF0000"/>
                </a:solidFill>
              </a:rPr>
              <a:t>overlap the same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US" altLang="en-US">
                <a:solidFill>
                  <a:srgbClr val="FF0000"/>
                </a:solidFill>
              </a:rPr>
              <a:t>?</a:t>
            </a:r>
          </a:p>
          <a:p>
            <a:pPr lvl="1"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299C7C-3F1C-40DB-BD48-2CE75FD88B0A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Example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56325" name="AutoShape 4"/>
          <p:cNvSpPr>
            <a:spLocks noChangeArrowheads="1"/>
          </p:cNvSpPr>
          <p:nvPr/>
        </p:nvSpPr>
        <p:spPr bwMode="auto">
          <a:xfrm>
            <a:off x="28956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read(1)</a:t>
            </a:r>
          </a:p>
        </p:txBody>
      </p:sp>
      <p:sp>
        <p:nvSpPr>
          <p:cNvPr id="56326" name="AutoShape 5"/>
          <p:cNvSpPr>
            <a:spLocks noChangeArrowheads="1"/>
          </p:cNvSpPr>
          <p:nvPr/>
        </p:nvSpPr>
        <p:spPr bwMode="auto">
          <a:xfrm>
            <a:off x="5029200" y="2590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read(?)</a:t>
            </a:r>
          </a:p>
        </p:txBody>
      </p:sp>
      <p:sp>
        <p:nvSpPr>
          <p:cNvPr id="56327" name="AutoShape 6"/>
          <p:cNvSpPr>
            <a:spLocks noChangeArrowheads="1"/>
          </p:cNvSpPr>
          <p:nvPr/>
        </p:nvSpPr>
        <p:spPr bwMode="auto">
          <a:xfrm>
            <a:off x="2209800" y="4267200"/>
            <a:ext cx="5334000" cy="990600"/>
          </a:xfrm>
          <a:prstGeom prst="leftRightArrow">
            <a:avLst>
              <a:gd name="adj1" fmla="val 50000"/>
              <a:gd name="adj2" fmla="val 4472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write(1)</a:t>
            </a:r>
          </a:p>
        </p:txBody>
      </p:sp>
      <p:sp>
        <p:nvSpPr>
          <p:cNvPr id="56328" name="AutoShape 7"/>
          <p:cNvSpPr>
            <a:spLocks noChangeArrowheads="1"/>
          </p:cNvSpPr>
          <p:nvPr/>
        </p:nvSpPr>
        <p:spPr bwMode="auto">
          <a:xfrm>
            <a:off x="838200" y="5257800"/>
            <a:ext cx="7391400" cy="762000"/>
          </a:xfrm>
          <a:prstGeom prst="rightArrow">
            <a:avLst>
              <a:gd name="adj1" fmla="val 50000"/>
              <a:gd name="adj2" fmla="val 242500"/>
            </a:avLst>
          </a:prstGeom>
          <a:solidFill>
            <a:srgbClr val="0099FF"/>
          </a:solidFill>
          <a:ln w="381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471049" name="Line 9"/>
          <p:cNvSpPr>
            <a:spLocks noChangeShapeType="1"/>
          </p:cNvSpPr>
          <p:nvPr/>
        </p:nvSpPr>
        <p:spPr bwMode="auto">
          <a:xfrm>
            <a:off x="4740275" y="3840163"/>
            <a:ext cx="0" cy="2027237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50" name="AutoShape 10"/>
          <p:cNvSpPr>
            <a:spLocks noChangeArrowheads="1"/>
          </p:cNvSpPr>
          <p:nvPr/>
        </p:nvSpPr>
        <p:spPr bwMode="auto">
          <a:xfrm>
            <a:off x="577850" y="4997450"/>
            <a:ext cx="3430588" cy="976313"/>
          </a:xfrm>
          <a:prstGeom prst="wedgeRoundRectCallout">
            <a:avLst>
              <a:gd name="adj1" fmla="val 67861"/>
              <a:gd name="adj2" fmla="val 15204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write(1) already happened</a:t>
            </a:r>
          </a:p>
        </p:txBody>
      </p:sp>
      <p:sp>
        <p:nvSpPr>
          <p:cNvPr id="471051" name="AutoShape 11"/>
          <p:cNvSpPr>
            <a:spLocks noChangeArrowheads="1"/>
          </p:cNvSpPr>
          <p:nvPr/>
        </p:nvSpPr>
        <p:spPr bwMode="auto">
          <a:xfrm>
            <a:off x="457200" y="1905000"/>
            <a:ext cx="3430588" cy="976313"/>
          </a:xfrm>
          <a:prstGeom prst="wedgeRoundRectCallout">
            <a:avLst>
              <a:gd name="adj1" fmla="val 55968"/>
              <a:gd name="adj2" fmla="val 114389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finds a copy that was written</a:t>
            </a:r>
          </a:p>
        </p:txBody>
      </p:sp>
      <p:sp>
        <p:nvSpPr>
          <p:cNvPr id="471052" name="AutoShape 12"/>
          <p:cNvSpPr>
            <a:spLocks noChangeArrowheads="1"/>
          </p:cNvSpPr>
          <p:nvPr/>
        </p:nvSpPr>
        <p:spPr bwMode="auto">
          <a:xfrm>
            <a:off x="5486400" y="1447800"/>
            <a:ext cx="3430588" cy="1143000"/>
          </a:xfrm>
          <a:prstGeom prst="wedgeRoundRectCallout">
            <a:avLst>
              <a:gd name="adj1" fmla="val -38523"/>
              <a:gd name="adj2" fmla="val 61528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does not find a written copy,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returns 0</a:t>
            </a:r>
          </a:p>
        </p:txBody>
      </p:sp>
      <p:sp>
        <p:nvSpPr>
          <p:cNvPr id="471053" name="Text Box 13"/>
          <p:cNvSpPr txBox="1">
            <a:spLocks noChangeArrowheads="1"/>
          </p:cNvSpPr>
          <p:nvPr/>
        </p:nvSpPr>
        <p:spPr bwMode="auto">
          <a:xfrm rot="2237948">
            <a:off x="4800600" y="3200400"/>
            <a:ext cx="4572000" cy="80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not linearizable</a:t>
            </a:r>
          </a:p>
        </p:txBody>
      </p:sp>
    </p:spTree>
    <p:extLst>
      <p:ext uri="{BB962C8B-B14F-4D97-AF65-F5344CB8AC3E}">
        <p14:creationId xmlns:p14="http://schemas.microsoft.com/office/powerpoint/2010/main" val="14961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0" grpId="0" animBg="1" autoUpdateAnimBg="0"/>
      <p:bldP spid="471051" grpId="0" animBg="1" autoUpdateAnimBg="0"/>
      <p:bldP spid="471052" grpId="0" animBg="1" autoUpdateAnimBg="0"/>
      <p:bldP spid="4710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6B7D6A-E25E-49DE-8F69-BF281F799B2F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MRSW Algorithm </a:t>
            </a:r>
            <a:br>
              <a:rPr lang="en-US" altLang="en-US" sz="4000"/>
            </a:br>
            <a:r>
              <a:rPr lang="en-US" altLang="en-US" sz="4000"/>
              <a:t>Extending the 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When reader receives (“read-ack”, </a:t>
            </a:r>
            <a:r>
              <a:rPr lang="en-US" altLang="en-US" sz="2400" i="1"/>
              <a:t>v, tag</a:t>
            </a:r>
            <a:r>
              <a:rPr lang="en-US" altLang="en-US" sz="2400"/>
              <a:t>) from majority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choose value </a:t>
            </a:r>
            <a:r>
              <a:rPr lang="en-US" altLang="en-US" sz="2000" i="1"/>
              <a:t>v</a:t>
            </a:r>
            <a:r>
              <a:rPr lang="en-US" altLang="en-US" sz="2000"/>
              <a:t> associated with largest </a:t>
            </a:r>
            <a:r>
              <a:rPr lang="en-US" altLang="en-US" sz="2000" i="1"/>
              <a:t>tag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store these values in </a:t>
            </a:r>
            <a:r>
              <a:rPr lang="en-US" altLang="en-US" sz="2000" i="1"/>
              <a:t>x,t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FF"/>
                </a:solidFill>
              </a:rPr>
              <a:t>send (“propagate”, </a:t>
            </a:r>
            <a:r>
              <a:rPr lang="en-US" altLang="en-US" sz="2000" i="1">
                <a:solidFill>
                  <a:srgbClr val="0000FF"/>
                </a:solidFill>
              </a:rPr>
              <a:t>x, t</a:t>
            </a:r>
            <a:r>
              <a:rPr lang="en-US" altLang="en-US" sz="2000">
                <a:solidFill>
                  <a:srgbClr val="0000FF"/>
                </a:solidFill>
              </a:rPr>
              <a:t>) to all (except writer)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Upon receive (“propagate”, </a:t>
            </a:r>
            <a:r>
              <a:rPr lang="en-US" altLang="en-US" sz="2400" i="1"/>
              <a:t>v, tag</a:t>
            </a:r>
            <a:r>
              <a:rPr lang="en-US" altLang="en-US" sz="2400"/>
              <a:t>) from process </a:t>
            </a:r>
            <a:r>
              <a:rPr lang="en-US" altLang="en-US" sz="2400" i="1"/>
              <a:t>i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/>
              <a:t>if</a:t>
            </a:r>
            <a:r>
              <a:rPr lang="en-US" altLang="en-US" sz="2000"/>
              <a:t> (</a:t>
            </a:r>
            <a:r>
              <a:rPr lang="en-US" altLang="en-US" sz="2000" i="1"/>
              <a:t>tag &gt; t</a:t>
            </a:r>
            <a:r>
              <a:rPr lang="en-US" altLang="en-US" sz="2000"/>
              <a:t>) </a:t>
            </a:r>
            <a:r>
              <a:rPr lang="en-US" altLang="en-US" sz="2000" b="1"/>
              <a:t>then</a:t>
            </a:r>
            <a:r>
              <a:rPr lang="en-US" altLang="en-US" sz="2000"/>
              <a:t> set </a:t>
            </a:r>
            <a:r>
              <a:rPr lang="en-US" altLang="en-US" sz="2000" i="1"/>
              <a:t>x ← v</a:t>
            </a:r>
            <a:r>
              <a:rPr lang="en-US" altLang="en-US" sz="2000"/>
              <a:t>; </a:t>
            </a:r>
            <a:r>
              <a:rPr lang="en-US" altLang="en-US" sz="2000" i="1"/>
              <a:t>t ← tag </a:t>
            </a:r>
            <a:r>
              <a:rPr lang="en-US" altLang="en-US" sz="2000" b="1"/>
              <a:t>fi</a:t>
            </a:r>
            <a:endParaRPr lang="en-US" altLang="en-US" sz="20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send (“prop-ack”, </a:t>
            </a:r>
            <a:r>
              <a:rPr lang="en-US" altLang="en-US" sz="2000" i="1"/>
              <a:t>x, t</a:t>
            </a:r>
            <a:r>
              <a:rPr lang="en-US" altLang="en-US" sz="2000"/>
              <a:t>) to process </a:t>
            </a:r>
            <a:r>
              <a:rPr lang="en-US" altLang="en-US" sz="2000" i="1"/>
              <a:t>i</a:t>
            </a: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When reader receives (“prop-ack”, </a:t>
            </a:r>
            <a:r>
              <a:rPr lang="en-US" altLang="en-US" sz="2400" i="1"/>
              <a:t>v, tag</a:t>
            </a:r>
            <a:r>
              <a:rPr lang="en-US" altLang="en-US" sz="2400"/>
              <a:t>) from majority (including itself)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return </a:t>
            </a:r>
            <a:r>
              <a:rPr lang="en-US" altLang="en-US" sz="2000" i="1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567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4E8896-07C5-43B8-BC38-2C7D7C683461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Complete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</p:txBody>
      </p:sp>
      <p:sp>
        <p:nvSpPr>
          <p:cNvPr id="475139" name="Oval 3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75140" name="Oval 4"/>
          <p:cNvSpPr>
            <a:spLocks noChangeArrowheads="1"/>
          </p:cNvSpPr>
          <p:nvPr/>
        </p:nvSpPr>
        <p:spPr bwMode="auto">
          <a:xfrm>
            <a:off x="1066800" y="2438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75141" name="Line 5"/>
          <p:cNvSpPr>
            <a:spLocks noChangeShapeType="1"/>
          </p:cNvSpPr>
          <p:nvPr/>
        </p:nvSpPr>
        <p:spPr bwMode="auto">
          <a:xfrm flipV="1">
            <a:off x="1600200" y="266700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42" name="Line 6"/>
          <p:cNvSpPr>
            <a:spLocks noChangeShapeType="1"/>
          </p:cNvSpPr>
          <p:nvPr/>
        </p:nvSpPr>
        <p:spPr bwMode="auto">
          <a:xfrm>
            <a:off x="1524000" y="2819400"/>
            <a:ext cx="762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43" name="Oval 7"/>
          <p:cNvSpPr>
            <a:spLocks noChangeArrowheads="1"/>
          </p:cNvSpPr>
          <p:nvPr/>
        </p:nvSpPr>
        <p:spPr bwMode="auto">
          <a:xfrm>
            <a:off x="2438400" y="2438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75144" name="Oval 8"/>
          <p:cNvSpPr>
            <a:spLocks noChangeArrowheads="1"/>
          </p:cNvSpPr>
          <p:nvPr/>
        </p:nvSpPr>
        <p:spPr bwMode="auto">
          <a:xfrm>
            <a:off x="2438400" y="3200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S2</a:t>
            </a:r>
          </a:p>
        </p:txBody>
      </p:sp>
      <p:sp>
        <p:nvSpPr>
          <p:cNvPr id="475145" name="Oval 9"/>
          <p:cNvSpPr>
            <a:spLocks noChangeArrowheads="1"/>
          </p:cNvSpPr>
          <p:nvPr/>
        </p:nvSpPr>
        <p:spPr bwMode="auto">
          <a:xfrm>
            <a:off x="2438400" y="4724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Sn</a:t>
            </a:r>
          </a:p>
        </p:txBody>
      </p:sp>
      <p:sp>
        <p:nvSpPr>
          <p:cNvPr id="475146" name="Line 10"/>
          <p:cNvSpPr>
            <a:spLocks noChangeShapeType="1"/>
          </p:cNvSpPr>
          <p:nvPr/>
        </p:nvSpPr>
        <p:spPr bwMode="auto">
          <a:xfrm>
            <a:off x="1447800" y="2895600"/>
            <a:ext cx="990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2514600" y="3581400"/>
            <a:ext cx="30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75148" name="Line 12"/>
          <p:cNvSpPr>
            <a:spLocks noChangeShapeType="1"/>
          </p:cNvSpPr>
          <p:nvPr/>
        </p:nvSpPr>
        <p:spPr bwMode="auto">
          <a:xfrm flipV="1">
            <a:off x="2971800" y="2971800"/>
            <a:ext cx="1219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49" name="Line 13"/>
          <p:cNvSpPr>
            <a:spLocks noChangeShapeType="1"/>
          </p:cNvSpPr>
          <p:nvPr/>
        </p:nvSpPr>
        <p:spPr bwMode="auto">
          <a:xfrm flipV="1">
            <a:off x="3048000" y="28956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50" name="Line 14"/>
          <p:cNvSpPr>
            <a:spLocks noChangeShapeType="1"/>
          </p:cNvSpPr>
          <p:nvPr/>
        </p:nvSpPr>
        <p:spPr bwMode="auto">
          <a:xfrm flipV="1">
            <a:off x="2971800" y="26670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51" name="Line 15"/>
          <p:cNvSpPr>
            <a:spLocks noChangeShapeType="1"/>
          </p:cNvSpPr>
          <p:nvPr/>
        </p:nvSpPr>
        <p:spPr bwMode="auto">
          <a:xfrm>
            <a:off x="914400" y="19812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52" name="Line 16"/>
          <p:cNvSpPr>
            <a:spLocks noChangeShapeType="1"/>
          </p:cNvSpPr>
          <p:nvPr/>
        </p:nvSpPr>
        <p:spPr bwMode="auto">
          <a:xfrm flipV="1">
            <a:off x="4800600" y="259080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53" name="Line 17"/>
          <p:cNvSpPr>
            <a:spLocks noChangeShapeType="1"/>
          </p:cNvSpPr>
          <p:nvPr/>
        </p:nvSpPr>
        <p:spPr bwMode="auto">
          <a:xfrm>
            <a:off x="4724400" y="2743200"/>
            <a:ext cx="762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54" name="Oval 18"/>
          <p:cNvSpPr>
            <a:spLocks noChangeArrowheads="1"/>
          </p:cNvSpPr>
          <p:nvPr/>
        </p:nvSpPr>
        <p:spPr bwMode="auto">
          <a:xfrm>
            <a:off x="5638800" y="2362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75155" name="Oval 19"/>
          <p:cNvSpPr>
            <a:spLocks noChangeArrowheads="1"/>
          </p:cNvSpPr>
          <p:nvPr/>
        </p:nvSpPr>
        <p:spPr bwMode="auto">
          <a:xfrm>
            <a:off x="5638800" y="3124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S2</a:t>
            </a:r>
          </a:p>
        </p:txBody>
      </p:sp>
      <p:sp>
        <p:nvSpPr>
          <p:cNvPr id="475156" name="Oval 20"/>
          <p:cNvSpPr>
            <a:spLocks noChangeArrowheads="1"/>
          </p:cNvSpPr>
          <p:nvPr/>
        </p:nvSpPr>
        <p:spPr bwMode="auto">
          <a:xfrm>
            <a:off x="5638800" y="4648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Sn</a:t>
            </a:r>
          </a:p>
        </p:txBody>
      </p:sp>
      <p:sp>
        <p:nvSpPr>
          <p:cNvPr id="475157" name="Line 21"/>
          <p:cNvSpPr>
            <a:spLocks noChangeShapeType="1"/>
          </p:cNvSpPr>
          <p:nvPr/>
        </p:nvSpPr>
        <p:spPr bwMode="auto">
          <a:xfrm>
            <a:off x="4648200" y="2819400"/>
            <a:ext cx="990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58" name="Text Box 22"/>
          <p:cNvSpPr txBox="1">
            <a:spLocks noChangeArrowheads="1"/>
          </p:cNvSpPr>
          <p:nvPr/>
        </p:nvSpPr>
        <p:spPr bwMode="auto">
          <a:xfrm>
            <a:off x="5715000" y="3505200"/>
            <a:ext cx="30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75159" name="Line 23"/>
          <p:cNvSpPr>
            <a:spLocks noChangeShapeType="1"/>
          </p:cNvSpPr>
          <p:nvPr/>
        </p:nvSpPr>
        <p:spPr bwMode="auto">
          <a:xfrm flipV="1">
            <a:off x="6324600" y="251460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60" name="Line 24"/>
          <p:cNvSpPr>
            <a:spLocks noChangeShapeType="1"/>
          </p:cNvSpPr>
          <p:nvPr/>
        </p:nvSpPr>
        <p:spPr bwMode="auto">
          <a:xfrm flipV="1">
            <a:off x="6172200" y="2590800"/>
            <a:ext cx="12192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61" name="Oval 25"/>
          <p:cNvSpPr>
            <a:spLocks noChangeArrowheads="1"/>
          </p:cNvSpPr>
          <p:nvPr/>
        </p:nvSpPr>
        <p:spPr bwMode="auto">
          <a:xfrm>
            <a:off x="7467600" y="2362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75162" name="Text Box 26"/>
          <p:cNvSpPr txBox="1">
            <a:spLocks noChangeArrowheads="1"/>
          </p:cNvSpPr>
          <p:nvPr/>
        </p:nvSpPr>
        <p:spPr bwMode="auto">
          <a:xfrm>
            <a:off x="1111250" y="3581400"/>
            <a:ext cx="118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(“read”)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75163" name="Text Box 27"/>
          <p:cNvSpPr txBox="1">
            <a:spLocks noChangeArrowheads="1"/>
          </p:cNvSpPr>
          <p:nvPr/>
        </p:nvSpPr>
        <p:spPr bwMode="auto">
          <a:xfrm>
            <a:off x="2582863" y="35814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(“read-ack”,v, t)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75164" name="Line 28"/>
          <p:cNvSpPr>
            <a:spLocks noChangeShapeType="1"/>
          </p:cNvSpPr>
          <p:nvPr/>
        </p:nvSpPr>
        <p:spPr bwMode="auto">
          <a:xfrm flipH="1">
            <a:off x="7848600" y="19812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65" name="AutoShape 29"/>
          <p:cNvSpPr>
            <a:spLocks/>
          </p:cNvSpPr>
          <p:nvPr/>
        </p:nvSpPr>
        <p:spPr bwMode="auto">
          <a:xfrm rot="-5400000">
            <a:off x="2286000" y="3733800"/>
            <a:ext cx="762000" cy="3200400"/>
          </a:xfrm>
          <a:prstGeom prst="leftBrace">
            <a:avLst>
              <a:gd name="adj1" fmla="val 3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5166" name="Text Box 30"/>
          <p:cNvSpPr txBox="1">
            <a:spLocks noChangeArrowheads="1"/>
          </p:cNvSpPr>
          <p:nvPr/>
        </p:nvSpPr>
        <p:spPr bwMode="auto">
          <a:xfrm>
            <a:off x="1730375" y="5715000"/>
            <a:ext cx="192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Phase 1: Read</a:t>
            </a:r>
          </a:p>
        </p:txBody>
      </p:sp>
      <p:sp>
        <p:nvSpPr>
          <p:cNvPr id="475167" name="AutoShape 31"/>
          <p:cNvSpPr>
            <a:spLocks/>
          </p:cNvSpPr>
          <p:nvPr/>
        </p:nvSpPr>
        <p:spPr bwMode="auto">
          <a:xfrm rot="5400000">
            <a:off x="5943600" y="3581400"/>
            <a:ext cx="762000" cy="3505200"/>
          </a:xfrm>
          <a:prstGeom prst="rightBrace">
            <a:avLst>
              <a:gd name="adj1" fmla="val 38333"/>
              <a:gd name="adj2" fmla="val 4887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5168" name="Text Box 32"/>
          <p:cNvSpPr txBox="1">
            <a:spLocks noChangeArrowheads="1"/>
          </p:cNvSpPr>
          <p:nvPr/>
        </p:nvSpPr>
        <p:spPr bwMode="auto">
          <a:xfrm>
            <a:off x="4953000" y="5638800"/>
            <a:ext cx="2787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Phase 2 : Write-Back</a:t>
            </a:r>
            <a:br>
              <a:rPr lang="en-US" altLang="en-US" sz="2400"/>
            </a:br>
            <a:r>
              <a:rPr lang="en-US" altLang="en-US" sz="2400"/>
              <a:t>Multi-reader only</a:t>
            </a:r>
          </a:p>
        </p:txBody>
      </p:sp>
      <p:sp>
        <p:nvSpPr>
          <p:cNvPr id="475169" name="Text Box 33"/>
          <p:cNvSpPr txBox="1">
            <a:spLocks noChangeArrowheads="1"/>
          </p:cNvSpPr>
          <p:nvPr/>
        </p:nvSpPr>
        <p:spPr bwMode="auto">
          <a:xfrm>
            <a:off x="917575" y="1828800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read()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75170" name="Text Box 34"/>
          <p:cNvSpPr txBox="1">
            <a:spLocks noChangeArrowheads="1"/>
          </p:cNvSpPr>
          <p:nvPr/>
        </p:nvSpPr>
        <p:spPr bwMode="auto">
          <a:xfrm>
            <a:off x="7470775" y="1905000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return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75171" name="Text Box 35"/>
          <p:cNvSpPr txBox="1">
            <a:spLocks noChangeArrowheads="1"/>
          </p:cNvSpPr>
          <p:nvPr/>
        </p:nvSpPr>
        <p:spPr bwMode="auto">
          <a:xfrm>
            <a:off x="4038600" y="3962400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(“propagate”, v, t)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75172" name="Line 36"/>
          <p:cNvSpPr>
            <a:spLocks noChangeShapeType="1"/>
          </p:cNvSpPr>
          <p:nvPr/>
        </p:nvSpPr>
        <p:spPr bwMode="auto">
          <a:xfrm flipV="1">
            <a:off x="6172200" y="27432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5173" name="Text Box 37"/>
          <p:cNvSpPr txBox="1">
            <a:spLocks noChangeArrowheads="1"/>
          </p:cNvSpPr>
          <p:nvPr/>
        </p:nvSpPr>
        <p:spPr bwMode="auto">
          <a:xfrm>
            <a:off x="6070600" y="35814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(“prop-ack”)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animBg="1"/>
      <p:bldP spid="475140" grpId="0" animBg="1"/>
      <p:bldP spid="475143" grpId="0" animBg="1"/>
      <p:bldP spid="475144" grpId="0" animBg="1"/>
      <p:bldP spid="475145" grpId="0" animBg="1"/>
      <p:bldP spid="475147" grpId="0"/>
      <p:bldP spid="475154" grpId="0" animBg="1"/>
      <p:bldP spid="475155" grpId="0" animBg="1"/>
      <p:bldP spid="475156" grpId="0" animBg="1"/>
      <p:bldP spid="475158" grpId="0"/>
      <p:bldP spid="475161" grpId="0" animBg="1"/>
      <p:bldP spid="475162" grpId="0"/>
      <p:bldP spid="475163" grpId="0"/>
      <p:bldP spid="475165" grpId="0" animBg="1"/>
      <p:bldP spid="475166" grpId="0"/>
      <p:bldP spid="475167" grpId="0" animBg="1"/>
      <p:bldP spid="475167" grpId="1" animBg="1"/>
      <p:bldP spid="475168" grpId="0"/>
      <p:bldP spid="475169" grpId="0"/>
      <p:bldP spid="475170" grpId="0"/>
      <p:bldP spid="475171" grpId="0"/>
      <p:bldP spid="4751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0FA9C8-E574-4022-8DA9-9E641A98F19A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Take IV: n-Reader n-Writer (MRMW)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n-writer – all the processes can write to the register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Does the previous solution work?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88A1D4-1107-4806-97BB-A5A4AA0CA337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Playing Tag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What if two writers use the same tag for writing different values?</a:t>
            </a:r>
          </a:p>
          <a:p>
            <a:pPr eaLnBrk="1" hangingPunct="1"/>
            <a:r>
              <a:rPr lang="en-US" altLang="en-US"/>
              <a:t>Need to ensure </a:t>
            </a:r>
            <a:r>
              <a:rPr lang="en-US" altLang="en-US" i="1">
                <a:solidFill>
                  <a:srgbClr val="0000FF"/>
                </a:solidFill>
              </a:rPr>
              <a:t>unique</a:t>
            </a:r>
            <a:r>
              <a:rPr lang="en-US" altLang="en-US" i="1"/>
              <a:t> </a:t>
            </a:r>
            <a:r>
              <a:rPr lang="en-US" altLang="en-US"/>
              <a:t>tags</a:t>
            </a:r>
          </a:p>
          <a:p>
            <a:pPr lvl="1" eaLnBrk="1" hangingPunct="1"/>
            <a:r>
              <a:rPr lang="en-US" altLang="en-US"/>
              <a:t>That’s easy: break ties, e.g., by process id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What if a later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US" altLang="en-US">
                <a:solidFill>
                  <a:srgbClr val="FF0000"/>
                </a:solidFill>
              </a:rPr>
              <a:t> uses a smaller tag than an earlier one?</a:t>
            </a:r>
          </a:p>
          <a:p>
            <a:pPr lvl="1" eaLnBrk="1" hangingPunct="1"/>
            <a:r>
              <a:rPr lang="en-US" altLang="en-US"/>
              <a:t>Must be prevented (</a:t>
            </a:r>
            <a:r>
              <a:rPr lang="en-US" altLang="en-US">
                <a:solidFill>
                  <a:srgbClr val="FF0000"/>
                </a:solidFill>
              </a:rPr>
              <a:t>why?</a:t>
            </a:r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07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816432-7D36-4DD2-AE80-5CF885EBDDD8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MRMW Algorithm </a:t>
            </a:r>
            <a:br>
              <a:rPr lang="en-US" altLang="en-US" sz="4000"/>
            </a:br>
            <a:r>
              <a:rPr lang="en-US" altLang="en-US" sz="4000"/>
              <a:t>Extending the 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To perform write(x,v)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send (“query”) to all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Upon receive (“query”)  from </a:t>
            </a:r>
            <a:r>
              <a:rPr lang="en-US" altLang="en-US" sz="2800" i="1"/>
              <a:t>i</a:t>
            </a:r>
            <a:endParaRPr lang="en-US" altLang="en-US" sz="280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send (“query-ack”, </a:t>
            </a:r>
            <a:r>
              <a:rPr lang="en-US" altLang="en-US" sz="2400" i="1"/>
              <a:t>t</a:t>
            </a:r>
            <a:r>
              <a:rPr lang="en-US" altLang="en-US" sz="2400"/>
              <a:t>) to </a:t>
            </a:r>
            <a:r>
              <a:rPr lang="en-US" altLang="en-US" sz="2400" i="1"/>
              <a:t>i</a:t>
            </a: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When writer receives (“query-ack”,</a:t>
            </a:r>
            <a:r>
              <a:rPr lang="en-US" altLang="en-US" sz="2800" i="1"/>
              <a:t> tag</a:t>
            </a:r>
            <a:r>
              <a:rPr lang="en-US" altLang="en-US" sz="2800"/>
              <a:t>) from majority (counting its own tag)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choose unique </a:t>
            </a:r>
            <a:r>
              <a:rPr lang="en-US" altLang="en-US" sz="2400" i="1"/>
              <a:t>tag &gt;</a:t>
            </a:r>
            <a:r>
              <a:rPr lang="en-US" altLang="en-US" sz="2400"/>
              <a:t> all received </a:t>
            </a:r>
            <a:r>
              <a:rPr lang="en-US" altLang="en-US" sz="2400" i="1"/>
              <a:t>tags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continue as in 1-writer algorithm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What if another writer chooses a higher tag before write completes?</a:t>
            </a:r>
          </a:p>
        </p:txBody>
      </p:sp>
    </p:spTree>
    <p:extLst>
      <p:ext uri="{BB962C8B-B14F-4D97-AF65-F5344CB8AC3E}">
        <p14:creationId xmlns:p14="http://schemas.microsoft.com/office/powerpoint/2010/main" val="17597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6481E3-F990-4B91-8C5B-4CF16426E2B7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Complete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</a:p>
        </p:txBody>
      </p:sp>
      <p:sp>
        <p:nvSpPr>
          <p:cNvPr id="483331" name="Oval 3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83332" name="Oval 4"/>
          <p:cNvSpPr>
            <a:spLocks noChangeArrowheads="1"/>
          </p:cNvSpPr>
          <p:nvPr/>
        </p:nvSpPr>
        <p:spPr bwMode="auto">
          <a:xfrm>
            <a:off x="1066800" y="2438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83333" name="Line 5"/>
          <p:cNvSpPr>
            <a:spLocks noChangeShapeType="1"/>
          </p:cNvSpPr>
          <p:nvPr/>
        </p:nvSpPr>
        <p:spPr bwMode="auto">
          <a:xfrm flipV="1">
            <a:off x="1600200" y="266700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34" name="Line 6"/>
          <p:cNvSpPr>
            <a:spLocks noChangeShapeType="1"/>
          </p:cNvSpPr>
          <p:nvPr/>
        </p:nvSpPr>
        <p:spPr bwMode="auto">
          <a:xfrm>
            <a:off x="1524000" y="2819400"/>
            <a:ext cx="762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35" name="Oval 7"/>
          <p:cNvSpPr>
            <a:spLocks noChangeArrowheads="1"/>
          </p:cNvSpPr>
          <p:nvPr/>
        </p:nvSpPr>
        <p:spPr bwMode="auto">
          <a:xfrm>
            <a:off x="2438400" y="2438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83336" name="Oval 8"/>
          <p:cNvSpPr>
            <a:spLocks noChangeArrowheads="1"/>
          </p:cNvSpPr>
          <p:nvPr/>
        </p:nvSpPr>
        <p:spPr bwMode="auto">
          <a:xfrm>
            <a:off x="2438400" y="3200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S2</a:t>
            </a:r>
          </a:p>
        </p:txBody>
      </p:sp>
      <p:sp>
        <p:nvSpPr>
          <p:cNvPr id="483337" name="Oval 9"/>
          <p:cNvSpPr>
            <a:spLocks noChangeArrowheads="1"/>
          </p:cNvSpPr>
          <p:nvPr/>
        </p:nvSpPr>
        <p:spPr bwMode="auto">
          <a:xfrm>
            <a:off x="2438400" y="4648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Sn</a:t>
            </a:r>
          </a:p>
        </p:txBody>
      </p:sp>
      <p:sp>
        <p:nvSpPr>
          <p:cNvPr id="483338" name="Line 10"/>
          <p:cNvSpPr>
            <a:spLocks noChangeShapeType="1"/>
          </p:cNvSpPr>
          <p:nvPr/>
        </p:nvSpPr>
        <p:spPr bwMode="auto">
          <a:xfrm>
            <a:off x="1447800" y="2895600"/>
            <a:ext cx="990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39" name="Text Box 11"/>
          <p:cNvSpPr txBox="1">
            <a:spLocks noChangeArrowheads="1"/>
          </p:cNvSpPr>
          <p:nvPr/>
        </p:nvSpPr>
        <p:spPr bwMode="auto">
          <a:xfrm>
            <a:off x="2514600" y="3581400"/>
            <a:ext cx="30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83340" name="Line 12"/>
          <p:cNvSpPr>
            <a:spLocks noChangeShapeType="1"/>
          </p:cNvSpPr>
          <p:nvPr/>
        </p:nvSpPr>
        <p:spPr bwMode="auto">
          <a:xfrm flipV="1">
            <a:off x="2971800" y="2971800"/>
            <a:ext cx="1219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41" name="Line 13"/>
          <p:cNvSpPr>
            <a:spLocks noChangeShapeType="1"/>
          </p:cNvSpPr>
          <p:nvPr/>
        </p:nvSpPr>
        <p:spPr bwMode="auto">
          <a:xfrm flipV="1">
            <a:off x="3048000" y="28956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42" name="Line 14"/>
          <p:cNvSpPr>
            <a:spLocks noChangeShapeType="1"/>
          </p:cNvSpPr>
          <p:nvPr/>
        </p:nvSpPr>
        <p:spPr bwMode="auto">
          <a:xfrm flipV="1">
            <a:off x="2971800" y="26670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43" name="Line 15"/>
          <p:cNvSpPr>
            <a:spLocks noChangeShapeType="1"/>
          </p:cNvSpPr>
          <p:nvPr/>
        </p:nvSpPr>
        <p:spPr bwMode="auto">
          <a:xfrm>
            <a:off x="914400" y="19812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44" name="Line 16"/>
          <p:cNvSpPr>
            <a:spLocks noChangeShapeType="1"/>
          </p:cNvSpPr>
          <p:nvPr/>
        </p:nvSpPr>
        <p:spPr bwMode="auto">
          <a:xfrm flipV="1">
            <a:off x="4800600" y="259080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45" name="Line 17"/>
          <p:cNvSpPr>
            <a:spLocks noChangeShapeType="1"/>
          </p:cNvSpPr>
          <p:nvPr/>
        </p:nvSpPr>
        <p:spPr bwMode="auto">
          <a:xfrm>
            <a:off x="4724400" y="2743200"/>
            <a:ext cx="762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46" name="Oval 18"/>
          <p:cNvSpPr>
            <a:spLocks noChangeArrowheads="1"/>
          </p:cNvSpPr>
          <p:nvPr/>
        </p:nvSpPr>
        <p:spPr bwMode="auto">
          <a:xfrm>
            <a:off x="5638800" y="2362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83347" name="Oval 19"/>
          <p:cNvSpPr>
            <a:spLocks noChangeArrowheads="1"/>
          </p:cNvSpPr>
          <p:nvPr/>
        </p:nvSpPr>
        <p:spPr bwMode="auto">
          <a:xfrm>
            <a:off x="5638800" y="3124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S2</a:t>
            </a:r>
          </a:p>
        </p:txBody>
      </p:sp>
      <p:sp>
        <p:nvSpPr>
          <p:cNvPr id="483348" name="Oval 20"/>
          <p:cNvSpPr>
            <a:spLocks noChangeArrowheads="1"/>
          </p:cNvSpPr>
          <p:nvPr/>
        </p:nvSpPr>
        <p:spPr bwMode="auto">
          <a:xfrm>
            <a:off x="5638800" y="45720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Sn</a:t>
            </a:r>
          </a:p>
        </p:txBody>
      </p:sp>
      <p:sp>
        <p:nvSpPr>
          <p:cNvPr id="483349" name="Line 21"/>
          <p:cNvSpPr>
            <a:spLocks noChangeShapeType="1"/>
          </p:cNvSpPr>
          <p:nvPr/>
        </p:nvSpPr>
        <p:spPr bwMode="auto">
          <a:xfrm>
            <a:off x="4648200" y="2819400"/>
            <a:ext cx="990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50" name="Text Box 22"/>
          <p:cNvSpPr txBox="1">
            <a:spLocks noChangeArrowheads="1"/>
          </p:cNvSpPr>
          <p:nvPr/>
        </p:nvSpPr>
        <p:spPr bwMode="auto">
          <a:xfrm>
            <a:off x="5715000" y="3505200"/>
            <a:ext cx="30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83351" name="Line 23"/>
          <p:cNvSpPr>
            <a:spLocks noChangeShapeType="1"/>
          </p:cNvSpPr>
          <p:nvPr/>
        </p:nvSpPr>
        <p:spPr bwMode="auto">
          <a:xfrm flipV="1">
            <a:off x="6324600" y="251460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52" name="Line 24"/>
          <p:cNvSpPr>
            <a:spLocks noChangeShapeType="1"/>
          </p:cNvSpPr>
          <p:nvPr/>
        </p:nvSpPr>
        <p:spPr bwMode="auto">
          <a:xfrm flipV="1">
            <a:off x="6172200" y="2590800"/>
            <a:ext cx="12192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53" name="Oval 25"/>
          <p:cNvSpPr>
            <a:spLocks noChangeArrowheads="1"/>
          </p:cNvSpPr>
          <p:nvPr/>
        </p:nvSpPr>
        <p:spPr bwMode="auto">
          <a:xfrm>
            <a:off x="7467600" y="2362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483354" name="Text Box 26"/>
          <p:cNvSpPr txBox="1">
            <a:spLocks noChangeArrowheads="1"/>
          </p:cNvSpPr>
          <p:nvPr/>
        </p:nvSpPr>
        <p:spPr bwMode="auto">
          <a:xfrm>
            <a:off x="1023938" y="3581400"/>
            <a:ext cx="135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(“query”)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83355" name="Text Box 27"/>
          <p:cNvSpPr txBox="1">
            <a:spLocks noChangeArrowheads="1"/>
          </p:cNvSpPr>
          <p:nvPr/>
        </p:nvSpPr>
        <p:spPr bwMode="auto">
          <a:xfrm>
            <a:off x="2609850" y="3581400"/>
            <a:ext cx="211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(“query-ack”, t)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83356" name="Line 28"/>
          <p:cNvSpPr>
            <a:spLocks noChangeShapeType="1"/>
          </p:cNvSpPr>
          <p:nvPr/>
        </p:nvSpPr>
        <p:spPr bwMode="auto">
          <a:xfrm flipH="1">
            <a:off x="7848600" y="19812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57" name="AutoShape 29"/>
          <p:cNvSpPr>
            <a:spLocks/>
          </p:cNvSpPr>
          <p:nvPr/>
        </p:nvSpPr>
        <p:spPr bwMode="auto">
          <a:xfrm rot="-5400000">
            <a:off x="2286000" y="3657600"/>
            <a:ext cx="762000" cy="3200400"/>
          </a:xfrm>
          <a:prstGeom prst="leftBrace">
            <a:avLst>
              <a:gd name="adj1" fmla="val 3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3358" name="Text Box 30"/>
          <p:cNvSpPr txBox="1">
            <a:spLocks noChangeArrowheads="1"/>
          </p:cNvSpPr>
          <p:nvPr/>
        </p:nvSpPr>
        <p:spPr bwMode="auto">
          <a:xfrm>
            <a:off x="1524000" y="5638800"/>
            <a:ext cx="2327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Phase 1: Read</a:t>
            </a:r>
            <a:br>
              <a:rPr lang="en-US" altLang="en-US" sz="2400"/>
            </a:br>
            <a:r>
              <a:rPr lang="en-US" altLang="en-US" sz="2400"/>
              <a:t>Multi-writer only</a:t>
            </a:r>
          </a:p>
        </p:txBody>
      </p:sp>
      <p:sp>
        <p:nvSpPr>
          <p:cNvPr id="483359" name="AutoShape 31"/>
          <p:cNvSpPr>
            <a:spLocks/>
          </p:cNvSpPr>
          <p:nvPr/>
        </p:nvSpPr>
        <p:spPr bwMode="auto">
          <a:xfrm rot="5400000">
            <a:off x="5943600" y="3505200"/>
            <a:ext cx="762000" cy="3505200"/>
          </a:xfrm>
          <a:prstGeom prst="rightBrace">
            <a:avLst>
              <a:gd name="adj1" fmla="val 38333"/>
              <a:gd name="adj2" fmla="val 4887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3360" name="Text Box 32"/>
          <p:cNvSpPr txBox="1">
            <a:spLocks noChangeArrowheads="1"/>
          </p:cNvSpPr>
          <p:nvPr/>
        </p:nvSpPr>
        <p:spPr bwMode="auto">
          <a:xfrm>
            <a:off x="5410200" y="5638800"/>
            <a:ext cx="197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Phase 2: Write</a:t>
            </a:r>
          </a:p>
        </p:txBody>
      </p:sp>
      <p:sp>
        <p:nvSpPr>
          <p:cNvPr id="483361" name="Text Box 33"/>
          <p:cNvSpPr txBox="1">
            <a:spLocks noChangeArrowheads="1"/>
          </p:cNvSpPr>
          <p:nvPr/>
        </p:nvSpPr>
        <p:spPr bwMode="auto">
          <a:xfrm>
            <a:off x="788988" y="18288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write(v)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83362" name="Text Box 34"/>
          <p:cNvSpPr txBox="1">
            <a:spLocks noChangeArrowheads="1"/>
          </p:cNvSpPr>
          <p:nvPr/>
        </p:nvSpPr>
        <p:spPr bwMode="auto">
          <a:xfrm>
            <a:off x="7621588" y="1905000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ack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83363" name="Text Box 35"/>
          <p:cNvSpPr txBox="1">
            <a:spLocks noChangeArrowheads="1"/>
          </p:cNvSpPr>
          <p:nvPr/>
        </p:nvSpPr>
        <p:spPr bwMode="auto">
          <a:xfrm>
            <a:off x="4343400" y="3962400"/>
            <a:ext cx="182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(“write”, v, t)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83364" name="Line 36"/>
          <p:cNvSpPr>
            <a:spLocks noChangeShapeType="1"/>
          </p:cNvSpPr>
          <p:nvPr/>
        </p:nvSpPr>
        <p:spPr bwMode="auto">
          <a:xfrm flipV="1">
            <a:off x="6172200" y="27432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3365" name="Text Box 37"/>
          <p:cNvSpPr txBox="1">
            <a:spLocks noChangeArrowheads="1"/>
          </p:cNvSpPr>
          <p:nvPr/>
        </p:nvSpPr>
        <p:spPr bwMode="auto">
          <a:xfrm>
            <a:off x="6248400" y="39624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" panose="02020603050405020304" pitchFamily="18" charset="0"/>
              </a:rPr>
              <a:t>(“ack”)</a:t>
            </a:r>
            <a:endParaRPr lang="en-US" altLang="en-US" sz="4000" i="1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animBg="1"/>
      <p:bldP spid="483332" grpId="0" animBg="1"/>
      <p:bldP spid="483335" grpId="0" animBg="1"/>
      <p:bldP spid="483336" grpId="0" animBg="1"/>
      <p:bldP spid="483337" grpId="0" animBg="1"/>
      <p:bldP spid="483339" grpId="0"/>
      <p:bldP spid="483346" grpId="0" animBg="1"/>
      <p:bldP spid="483347" grpId="0" animBg="1"/>
      <p:bldP spid="483348" grpId="0" animBg="1"/>
      <p:bldP spid="483350" grpId="0"/>
      <p:bldP spid="483353" grpId="0" animBg="1"/>
      <p:bldP spid="483354" grpId="0"/>
      <p:bldP spid="483355" grpId="0"/>
      <p:bldP spid="483357" grpId="0" animBg="1"/>
      <p:bldP spid="483358" grpId="0"/>
      <p:bldP spid="483359" grpId="0" animBg="1"/>
      <p:bldP spid="483359" grpId="1" animBg="1"/>
      <p:bldP spid="483360" grpId="0"/>
      <p:bldP spid="483361" grpId="0"/>
      <p:bldP spid="483362" grpId="0"/>
      <p:bldP spid="483363" grpId="0"/>
      <p:bldP spid="4833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F9B735-8C82-4636-9FA4-7B573FE70B65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Can We Emulate </a:t>
            </a:r>
            <a:r>
              <a:rPr lang="en-US" altLang="en-US" i="1"/>
              <a:t>Every </a:t>
            </a:r>
            <a:r>
              <a:rPr lang="en-US" altLang="en-US"/>
              <a:t>Atomic Object the Same Way?</a:t>
            </a:r>
            <a:endParaRPr lang="en-US" altLang="en-US" i="1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only emulated a read/write object</a:t>
            </a:r>
          </a:p>
          <a:p>
            <a:pPr eaLnBrk="1" hangingPunct="1"/>
            <a:r>
              <a:rPr lang="en-US" altLang="en-US" dirty="0"/>
              <a:t>Think of a general object type, with some data members and some </a:t>
            </a:r>
            <a:r>
              <a:rPr lang="en-US" altLang="en-US" dirty="0" smtClean="0"/>
              <a:t>methods</a:t>
            </a:r>
          </a:p>
          <a:p>
            <a:pPr lvl="1"/>
            <a:r>
              <a:rPr lang="en-US" altLang="en-US" dirty="0" smtClean="0"/>
              <a:t>Queue, stack, counter, … 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Can </a:t>
            </a:r>
            <a:r>
              <a:rPr lang="en-US" altLang="en-US" dirty="0">
                <a:solidFill>
                  <a:srgbClr val="FF0000"/>
                </a:solidFill>
              </a:rPr>
              <a:t>we support it the same way?</a:t>
            </a:r>
          </a:p>
        </p:txBody>
      </p:sp>
    </p:spTree>
    <p:extLst>
      <p:ext uri="{BB962C8B-B14F-4D97-AF65-F5344CB8AC3E}">
        <p14:creationId xmlns:p14="http://schemas.microsoft.com/office/powerpoint/2010/main" val="14259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Failures Happen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Nodes (storage/compute) crash</a:t>
            </a:r>
          </a:p>
          <a:p>
            <a:pPr lvl="1">
              <a:defRPr/>
            </a:pPr>
            <a:r>
              <a:rPr lang="en-US" dirty="0"/>
              <a:t>Sometimes recover</a:t>
            </a:r>
          </a:p>
          <a:p>
            <a:pPr>
              <a:defRPr/>
            </a:pPr>
            <a:r>
              <a:rPr lang="en-US" dirty="0"/>
              <a:t>Processes are unresponsive (asynchronous)</a:t>
            </a:r>
          </a:p>
          <a:p>
            <a:pPr lvl="1">
              <a:defRPr/>
            </a:pPr>
            <a:r>
              <a:rPr lang="en-US" dirty="0"/>
              <a:t>E.g., due to GC stalls</a:t>
            </a:r>
          </a:p>
          <a:p>
            <a:pPr>
              <a:defRPr/>
            </a:pPr>
            <a:r>
              <a:rPr lang="en-US" dirty="0"/>
              <a:t>Networks delay/drop messages (</a:t>
            </a:r>
            <a:r>
              <a:rPr lang="en-US" dirty="0" err="1"/>
              <a:t>async</a:t>
            </a:r>
            <a:r>
              <a:rPr lang="en-US" dirty="0"/>
              <a:t>., </a:t>
            </a:r>
            <a:r>
              <a:rPr lang="en-US" dirty="0" err="1"/>
              <a:t>lossy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Buffer overflows, </a:t>
            </a:r>
            <a:r>
              <a:rPr lang="en-US" dirty="0" err="1"/>
              <a:t>config</a:t>
            </a:r>
            <a:r>
              <a:rPr lang="en-US" dirty="0"/>
              <a:t> errors, bad NICs</a:t>
            </a:r>
          </a:p>
          <a:p>
            <a:pPr>
              <a:defRPr/>
            </a:pPr>
            <a:r>
              <a:rPr lang="en-US" dirty="0"/>
              <a:t>Networks go down for periods </a:t>
            </a:r>
          </a:p>
          <a:p>
            <a:pPr lvl="1">
              <a:defRPr/>
            </a:pPr>
            <a:r>
              <a:rPr lang="en-US" dirty="0"/>
              <a:t>Routing loops, router failures, net maintenance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31E9D3-2A77-4CE5-B218-94926281FF6F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R/W Registers vs. Consensus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ABD works even if the system is completely asynchronous</a:t>
            </a:r>
          </a:p>
          <a:p>
            <a:pPr eaLnBrk="1" hangingPunct="1"/>
            <a:r>
              <a:rPr lang="en-US" altLang="en-US" dirty="0"/>
              <a:t>In consensus (e.g., </a:t>
            </a:r>
            <a:r>
              <a:rPr lang="en-US" altLang="en-US" dirty="0" err="1"/>
              <a:t>Paxos</a:t>
            </a:r>
            <a:r>
              <a:rPr lang="en-US" altLang="en-US" dirty="0"/>
              <a:t>), there is no progress when there are multiple leaders</a:t>
            </a:r>
          </a:p>
          <a:p>
            <a:pPr eaLnBrk="1" hangingPunct="1"/>
            <a:r>
              <a:rPr lang="en-US" altLang="en-US" dirty="0"/>
              <a:t>Here, there is always progress – multiple writers can write concurrently</a:t>
            </a:r>
          </a:p>
          <a:p>
            <a:pPr lvl="1" eaLnBrk="1" hangingPunct="1"/>
            <a:r>
              <a:rPr lang="en-US" altLang="en-US" dirty="0"/>
              <a:t>One will prevail (</a:t>
            </a:r>
            <a:r>
              <a:rPr lang="en-US" altLang="en-US" dirty="0">
                <a:solidFill>
                  <a:srgbClr val="FF0000"/>
                </a:solidFill>
              </a:rPr>
              <a:t>which?)</a:t>
            </a:r>
          </a:p>
        </p:txBody>
      </p:sp>
    </p:spTree>
    <p:extLst>
      <p:ext uri="{BB962C8B-B14F-4D97-AF65-F5344CB8AC3E}">
        <p14:creationId xmlns:p14="http://schemas.microsoft.com/office/powerpoint/2010/main" val="24322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066E18-C6C3-4151-A32C-7206CD430236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/>
              <a:t>Consensus in Shared Memory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he-IL" dirty="0"/>
              <a:t>A shared object supporting a method </a:t>
            </a:r>
            <a:r>
              <a:rPr lang="en-US" altLang="he-IL" dirty="0" err="1">
                <a:solidFill>
                  <a:srgbClr val="0000FF"/>
                </a:solidFill>
              </a:rPr>
              <a:t>decide</a:t>
            </a:r>
            <a:r>
              <a:rPr lang="en-US" altLang="he-IL" baseline="-25000" dirty="0" err="1">
                <a:solidFill>
                  <a:srgbClr val="0000FF"/>
                </a:solidFill>
              </a:rPr>
              <a:t>i</a:t>
            </a:r>
            <a:r>
              <a:rPr lang="en-US" altLang="he-IL" dirty="0">
                <a:solidFill>
                  <a:srgbClr val="0000FF"/>
                </a:solidFill>
              </a:rPr>
              <a:t>(</a:t>
            </a:r>
            <a:r>
              <a:rPr lang="en-US" altLang="he-IL" i="1" dirty="0">
                <a:solidFill>
                  <a:srgbClr val="0000FF"/>
                </a:solidFill>
              </a:rPr>
              <a:t>v</a:t>
            </a:r>
            <a:r>
              <a:rPr lang="en-US" altLang="he-IL" baseline="-25000" dirty="0">
                <a:solidFill>
                  <a:srgbClr val="0000FF"/>
                </a:solidFill>
              </a:rPr>
              <a:t>i</a:t>
            </a:r>
            <a:r>
              <a:rPr lang="en-US" altLang="he-IL" dirty="0">
                <a:solidFill>
                  <a:srgbClr val="0000FF"/>
                </a:solidFill>
              </a:rPr>
              <a:t>)</a:t>
            </a:r>
            <a:r>
              <a:rPr lang="en-US" altLang="he-IL" baseline="-25000" dirty="0">
                <a:solidFill>
                  <a:srgbClr val="0000FF"/>
                </a:solidFill>
              </a:rPr>
              <a:t> </a:t>
            </a:r>
            <a:r>
              <a:rPr lang="en-US" altLang="he-IL" dirty="0"/>
              <a:t>returning a value </a:t>
            </a:r>
            <a:r>
              <a:rPr lang="en-US" altLang="he-IL" dirty="0">
                <a:solidFill>
                  <a:srgbClr val="000000"/>
                </a:solidFill>
              </a:rPr>
              <a:t>d</a:t>
            </a:r>
            <a:r>
              <a:rPr lang="en-US" altLang="he-IL" baseline="-25000" dirty="0">
                <a:solidFill>
                  <a:srgbClr val="000000"/>
                </a:solidFill>
              </a:rPr>
              <a:t>i</a:t>
            </a:r>
          </a:p>
          <a:p>
            <a:pPr eaLnBrk="1" hangingPunct="1"/>
            <a:r>
              <a:rPr lang="en-US" altLang="he-IL" dirty="0"/>
              <a:t>Satisfying:</a:t>
            </a:r>
          </a:p>
          <a:p>
            <a:pPr lvl="1" eaLnBrk="1" hangingPunct="1"/>
            <a:r>
              <a:rPr lang="en-US" altLang="he-IL" u="sng" dirty="0"/>
              <a:t>Agreement</a:t>
            </a:r>
            <a:r>
              <a:rPr lang="en-US" altLang="he-IL" dirty="0"/>
              <a:t>: for all </a:t>
            </a:r>
            <a:r>
              <a:rPr lang="en-US" altLang="he-IL" i="1" dirty="0" err="1"/>
              <a:t>i</a:t>
            </a:r>
            <a:r>
              <a:rPr lang="en-US" altLang="he-IL" i="1" dirty="0"/>
              <a:t> </a:t>
            </a:r>
            <a:r>
              <a:rPr lang="en-US" altLang="he-IL" dirty="0"/>
              <a:t>and </a:t>
            </a:r>
            <a:r>
              <a:rPr lang="en-US" altLang="he-IL" i="1" dirty="0"/>
              <a:t>j </a:t>
            </a:r>
            <a:r>
              <a:rPr lang="en-US" altLang="he-IL" dirty="0">
                <a:solidFill>
                  <a:srgbClr val="000000"/>
                </a:solidFill>
              </a:rPr>
              <a:t>d</a:t>
            </a:r>
            <a:r>
              <a:rPr lang="en-US" altLang="he-IL" baseline="-25000" dirty="0">
                <a:solidFill>
                  <a:srgbClr val="000000"/>
                </a:solidFill>
              </a:rPr>
              <a:t>i</a:t>
            </a:r>
            <a:r>
              <a:rPr lang="en-US" altLang="he-IL" dirty="0">
                <a:solidFill>
                  <a:srgbClr val="000000"/>
                </a:solidFill>
              </a:rPr>
              <a:t>=</a:t>
            </a:r>
            <a:r>
              <a:rPr lang="en-US" altLang="he-IL" dirty="0" err="1">
                <a:solidFill>
                  <a:srgbClr val="000000"/>
                </a:solidFill>
              </a:rPr>
              <a:t>d</a:t>
            </a:r>
            <a:r>
              <a:rPr lang="en-US" altLang="he-IL" baseline="-25000" dirty="0" err="1">
                <a:solidFill>
                  <a:srgbClr val="000000"/>
                </a:solidFill>
              </a:rPr>
              <a:t>j</a:t>
            </a:r>
            <a:endParaRPr lang="en-US" altLang="he-IL" baseline="-250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he-IL" u="sng" dirty="0"/>
              <a:t>Validity</a:t>
            </a:r>
            <a:r>
              <a:rPr lang="en-US" altLang="he-IL" dirty="0"/>
              <a:t>: </a:t>
            </a:r>
            <a:r>
              <a:rPr lang="en-US" altLang="he-IL" dirty="0">
                <a:solidFill>
                  <a:srgbClr val="000000"/>
                </a:solidFill>
              </a:rPr>
              <a:t>d</a:t>
            </a:r>
            <a:r>
              <a:rPr lang="en-US" altLang="he-IL" baseline="-25000" dirty="0">
                <a:solidFill>
                  <a:srgbClr val="000000"/>
                </a:solidFill>
              </a:rPr>
              <a:t>i</a:t>
            </a:r>
            <a:r>
              <a:rPr lang="en-US" altLang="he-IL" dirty="0">
                <a:solidFill>
                  <a:srgbClr val="000000"/>
                </a:solidFill>
              </a:rPr>
              <a:t>=</a:t>
            </a:r>
            <a:r>
              <a:rPr lang="en-US" altLang="he-IL" i="1" dirty="0" err="1">
                <a:solidFill>
                  <a:srgbClr val="000000"/>
                </a:solidFill>
              </a:rPr>
              <a:t>v</a:t>
            </a:r>
            <a:r>
              <a:rPr lang="en-US" altLang="he-IL" i="1" baseline="-25000" dirty="0" err="1">
                <a:solidFill>
                  <a:srgbClr val="000000"/>
                </a:solidFill>
              </a:rPr>
              <a:t>j</a:t>
            </a:r>
            <a:r>
              <a:rPr lang="en-US" altLang="he-IL" baseline="-25000" dirty="0">
                <a:solidFill>
                  <a:srgbClr val="000000"/>
                </a:solidFill>
              </a:rPr>
              <a:t> </a:t>
            </a:r>
            <a:r>
              <a:rPr lang="en-US" altLang="he-IL" dirty="0"/>
              <a:t>for some </a:t>
            </a:r>
            <a:r>
              <a:rPr lang="en-US" altLang="he-IL" i="1" dirty="0"/>
              <a:t>j </a:t>
            </a:r>
            <a:endParaRPr lang="en-US" altLang="he-IL" u="sng" dirty="0"/>
          </a:p>
          <a:p>
            <a:pPr lvl="1" eaLnBrk="1" hangingPunct="1"/>
            <a:r>
              <a:rPr lang="en-US" altLang="he-IL" u="sng" dirty="0"/>
              <a:t>Termination</a:t>
            </a:r>
            <a:r>
              <a:rPr lang="en-US" altLang="he-IL" dirty="0"/>
              <a:t>: </a:t>
            </a:r>
            <a:r>
              <a:rPr lang="en-US" altLang="he-IL" dirty="0">
                <a:solidFill>
                  <a:srgbClr val="000000"/>
                </a:solidFill>
              </a:rPr>
              <a:t>decide returns</a:t>
            </a:r>
            <a:endParaRPr lang="en-US" altLang="he-IL" u="sng" dirty="0"/>
          </a:p>
        </p:txBody>
      </p:sp>
    </p:spTree>
    <p:extLst>
      <p:ext uri="{BB962C8B-B14F-4D97-AF65-F5344CB8AC3E}">
        <p14:creationId xmlns:p14="http://schemas.microsoft.com/office/powerpoint/2010/main" val="25346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49A6A7-3A4A-4261-B3E4-AE82E20C7C5D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Solving Consensus in/with</a:t>
            </a:r>
            <a:br>
              <a:rPr lang="en-US" altLang="en-US" sz="4000"/>
            </a:br>
            <a:r>
              <a:rPr lang="en-US" altLang="en-US" sz="4000"/>
              <a:t> Shared Memory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Assume </a:t>
            </a:r>
            <a:r>
              <a:rPr lang="en-US" altLang="he-IL" dirty="0"/>
              <a:t>asynchronous shared memory system with </a:t>
            </a:r>
            <a:r>
              <a:rPr lang="en-US" altLang="he-IL" i="1" dirty="0">
                <a:solidFill>
                  <a:srgbClr val="0000FF"/>
                </a:solidFill>
              </a:rPr>
              <a:t>atomic</a:t>
            </a:r>
            <a:r>
              <a:rPr lang="en-US" altLang="he-IL" dirty="0"/>
              <a:t> R/W registers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Can we solve consensus?</a:t>
            </a:r>
          </a:p>
          <a:p>
            <a:pPr lvl="1" eaLnBrk="1" hangingPunct="1"/>
            <a:r>
              <a:rPr lang="en-US" altLang="en-US" dirty="0"/>
              <a:t>Consensus is </a:t>
            </a:r>
            <a:r>
              <a:rPr lang="en-US" altLang="en-US" i="1" dirty="0">
                <a:solidFill>
                  <a:srgbClr val="0000FF"/>
                </a:solidFill>
              </a:rPr>
              <a:t>not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solvable if even one process can fail (shared-memory version of </a:t>
            </a:r>
            <a:r>
              <a:rPr lang="en-US" altLang="en-US" dirty="0">
                <a:solidFill>
                  <a:srgbClr val="0000FF"/>
                </a:solidFill>
              </a:rPr>
              <a:t>[FLP]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Yes, if no process can fail</a:t>
            </a:r>
          </a:p>
          <a:p>
            <a:pPr lvl="1" eaLnBrk="1" hangingPunct="1"/>
            <a:r>
              <a:rPr lang="en-US" altLang="en-US" dirty="0"/>
              <a:t>Yes, with eventual synchrony or failure detectors</a:t>
            </a:r>
            <a:endParaRPr lang="en-US" alt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59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BE7194-4733-4091-AF68-05E371EDDCE3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Shared Memory (SM) Paxos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Consensus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 asynchronous shared memory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Using wait-free regular R/W registers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As emulated by ABD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And leader-election failure detector </a:t>
            </a:r>
            <a:r>
              <a:rPr lang="en-US" altLang="en-US" dirty="0">
                <a:latin typeface="Symbol" panose="05050102010706020507" pitchFamily="18" charset="2"/>
              </a:rPr>
              <a:t>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Wait-free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solidFill>
                  <a:srgbClr val="0000FF"/>
                </a:solidFill>
              </a:rPr>
              <a:t>Any</a:t>
            </a:r>
            <a:r>
              <a:rPr lang="en-US" altLang="en-US" dirty="0"/>
              <a:t> number of processes may fail (</a:t>
            </a:r>
            <a:r>
              <a:rPr lang="en-US" altLang="en-US" i="1" dirty="0"/>
              <a:t>t &lt; n)</a:t>
            </a: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Unlike message-passing model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Leader Election Failure Detector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W</a:t>
            </a:r>
            <a:r>
              <a:rPr lang="en-US" altLang="en-US"/>
              <a:t> – Leader  </a:t>
            </a:r>
          </a:p>
          <a:p>
            <a:pPr lvl="1" eaLnBrk="1" hangingPunct="1"/>
            <a:r>
              <a:rPr lang="en-US" altLang="en-US"/>
              <a:t>Outputs one trusted process</a:t>
            </a:r>
          </a:p>
          <a:p>
            <a:pPr lvl="1" eaLnBrk="1" hangingPunct="1"/>
            <a:r>
              <a:rPr lang="en-US" altLang="en-US" i="1">
                <a:solidFill>
                  <a:srgbClr val="0000FF"/>
                </a:solidFill>
              </a:rPr>
              <a:t>Stable</a:t>
            </a:r>
            <a:r>
              <a:rPr lang="en-US" altLang="en-US" i="1"/>
              <a:t> </a:t>
            </a:r>
            <a:r>
              <a:rPr lang="en-US" altLang="en-US"/>
              <a:t>from some point on: </a:t>
            </a:r>
            <a:br>
              <a:rPr lang="en-US" altLang="en-US"/>
            </a:br>
            <a:r>
              <a:rPr lang="en-US" altLang="en-US"/>
              <a:t>All correct procs. trust the same correct proc.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Is the weakest for consensus</a:t>
            </a:r>
            <a:br>
              <a:rPr lang="en-US" altLang="en-US"/>
            </a:br>
            <a:r>
              <a:rPr lang="en-US" altLang="en-US" sz="2800"/>
              <a:t>[Chandra, Hadzilacos, Toueg 96]</a:t>
            </a:r>
            <a:endParaRPr lang="en-US" altLang="en-US"/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ED49E5-24B6-4DFC-8FAC-4A5DE7EC6720}" type="slidenum">
              <a:rPr lang="he-IL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15529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561130-7124-4F9B-8F0E-D0AFF8E644FC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Regular Registers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 Paxos can use registers that provide weaker semantics than atomicity</a:t>
            </a:r>
          </a:p>
          <a:p>
            <a:pPr eaLnBrk="1" hangingPunct="1"/>
            <a:r>
              <a:rPr lang="en-US" altLang="en-US"/>
              <a:t>SWMR </a:t>
            </a:r>
            <a:r>
              <a:rPr lang="en-US" altLang="en-US" i="1">
                <a:solidFill>
                  <a:srgbClr val="0000FF"/>
                </a:solidFill>
              </a:rPr>
              <a:t>regular register</a:t>
            </a:r>
            <a:r>
              <a:rPr lang="en-US" altLang="en-US"/>
              <a:t>: a read returns</a:t>
            </a:r>
          </a:p>
          <a:p>
            <a:pPr lvl="1" eaLnBrk="1" hangingPunct="1"/>
            <a:r>
              <a:rPr lang="en-US" altLang="en-US"/>
              <a:t> Either a value written by an overlapping write </a:t>
            </a:r>
            <a:br>
              <a:rPr lang="en-US" altLang="en-US"/>
            </a:br>
            <a:r>
              <a:rPr lang="en-US" altLang="en-US" b="1"/>
              <a:t>or </a:t>
            </a:r>
          </a:p>
          <a:p>
            <a:pPr lvl="1" eaLnBrk="1" hangingPunct="1"/>
            <a:r>
              <a:rPr lang="en-US" altLang="en-US"/>
              <a:t>The register’s value before the first write that overlaps the read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5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EBA1D0-3D3C-44A6-B564-B2FADBAAF1AE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9219" name="AutoShape 16"/>
          <p:cNvSpPr>
            <a:spLocks noChangeArrowheads="1"/>
          </p:cNvSpPr>
          <p:nvPr/>
        </p:nvSpPr>
        <p:spPr bwMode="auto">
          <a:xfrm>
            <a:off x="533400" y="4267200"/>
            <a:ext cx="1676400" cy="990600"/>
          </a:xfrm>
          <a:prstGeom prst="leftRightArrow">
            <a:avLst>
              <a:gd name="adj1" fmla="val 50000"/>
              <a:gd name="adj2" fmla="val 14056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write(0)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Regular versus Atomic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8956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read(1)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029200" y="2590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read(0)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2209800" y="4267200"/>
            <a:ext cx="5334000" cy="990600"/>
          </a:xfrm>
          <a:prstGeom prst="leftRightArrow">
            <a:avLst>
              <a:gd name="adj1" fmla="val 50000"/>
              <a:gd name="adj2" fmla="val 4472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write(1)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838200" y="5257800"/>
            <a:ext cx="7391400" cy="762000"/>
          </a:xfrm>
          <a:prstGeom prst="rightArrow">
            <a:avLst>
              <a:gd name="adj1" fmla="val 50000"/>
              <a:gd name="adj2" fmla="val 242500"/>
            </a:avLst>
          </a:prstGeom>
          <a:solidFill>
            <a:srgbClr val="0099FF"/>
          </a:solidFill>
          <a:ln w="381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386059" name="Line 11"/>
          <p:cNvSpPr>
            <a:spLocks noChangeShapeType="1"/>
          </p:cNvSpPr>
          <p:nvPr/>
        </p:nvSpPr>
        <p:spPr bwMode="auto">
          <a:xfrm>
            <a:off x="4740275" y="3840163"/>
            <a:ext cx="0" cy="2027237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0" name="AutoShape 12"/>
          <p:cNvSpPr>
            <a:spLocks noChangeArrowheads="1"/>
          </p:cNvSpPr>
          <p:nvPr/>
        </p:nvSpPr>
        <p:spPr bwMode="auto">
          <a:xfrm>
            <a:off x="577850" y="4997450"/>
            <a:ext cx="3430588" cy="976313"/>
          </a:xfrm>
          <a:prstGeom prst="wedgeRoundRectCallout">
            <a:avLst>
              <a:gd name="adj1" fmla="val 67861"/>
              <a:gd name="adj2" fmla="val 15204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write(1) already happened</a:t>
            </a:r>
          </a:p>
        </p:txBody>
      </p:sp>
      <p:sp>
        <p:nvSpPr>
          <p:cNvPr id="386062" name="AutoShape 14"/>
          <p:cNvSpPr>
            <a:spLocks noChangeArrowheads="1"/>
          </p:cNvSpPr>
          <p:nvPr/>
        </p:nvSpPr>
        <p:spPr bwMode="auto">
          <a:xfrm>
            <a:off x="5486400" y="1447800"/>
            <a:ext cx="3430588" cy="1143000"/>
          </a:xfrm>
          <a:prstGeom prst="wedgeRoundRectCallout">
            <a:avLst>
              <a:gd name="adj1" fmla="val -38523"/>
              <a:gd name="adj2" fmla="val 61528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Regular can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return 0 </a:t>
            </a:r>
          </a:p>
        </p:txBody>
      </p:sp>
      <p:sp>
        <p:nvSpPr>
          <p:cNvPr id="386063" name="Text Box 15"/>
          <p:cNvSpPr txBox="1">
            <a:spLocks noChangeArrowheads="1"/>
          </p:cNvSpPr>
          <p:nvPr/>
        </p:nvSpPr>
        <p:spPr bwMode="auto">
          <a:xfrm rot="2237948">
            <a:off x="4800600" y="3200400"/>
            <a:ext cx="4572000" cy="80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not linearizable</a:t>
            </a:r>
          </a:p>
        </p:txBody>
      </p:sp>
    </p:spTree>
    <p:extLst>
      <p:ext uri="{BB962C8B-B14F-4D97-AF65-F5344CB8AC3E}">
        <p14:creationId xmlns:p14="http://schemas.microsoft.com/office/powerpoint/2010/main" val="39412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60" grpId="0" animBg="1" autoUpdateAnimBg="0"/>
      <p:bldP spid="386062" grpId="0" animBg="1" autoUpdateAnimBg="0"/>
      <p:bldP spid="38606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60FE9A-1826-4B60-A000-A72E9C5FBC0E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Variables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/>
              <a:t>Paxos</a:t>
            </a:r>
            <a:r>
              <a:rPr lang="en-US" altLang="en-US" sz="2800" dirty="0"/>
              <a:t> variables are:</a:t>
            </a:r>
          </a:p>
          <a:p>
            <a:pPr lvl="1" eaLnBrk="1" hangingPunct="1"/>
            <a:r>
              <a:rPr lang="en-US" altLang="en-US" sz="2400" dirty="0" err="1"/>
              <a:t>BallotNum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AcceptVal</a:t>
            </a:r>
            <a:r>
              <a:rPr lang="en-US" altLang="en-US" sz="2400" dirty="0"/>
              <a:t>,</a:t>
            </a:r>
            <a:r>
              <a:rPr lang="en-US" altLang="en-US" sz="2400" b="1" dirty="0"/>
              <a:t> </a:t>
            </a:r>
            <a:r>
              <a:rPr lang="en-US" altLang="en-US" sz="2400" dirty="0" err="1"/>
              <a:t>AcceptNum</a:t>
            </a:r>
            <a:endParaRPr lang="en-US" altLang="en-US" sz="2400" dirty="0"/>
          </a:p>
          <a:p>
            <a:pPr eaLnBrk="1" hangingPunct="1"/>
            <a:r>
              <a:rPr lang="en-US" altLang="en-US" sz="2800" dirty="0"/>
              <a:t>SM version uses </a:t>
            </a:r>
            <a:r>
              <a:rPr lang="en-US" altLang="en-US" sz="2800" i="1" dirty="0">
                <a:solidFill>
                  <a:srgbClr val="0000FF"/>
                </a:solidFill>
              </a:rPr>
              <a:t>shared</a:t>
            </a:r>
            <a:r>
              <a:rPr lang="en-US" altLang="en-US" sz="2800" dirty="0"/>
              <a:t> regular registers:</a:t>
            </a:r>
          </a:p>
          <a:p>
            <a:pPr lvl="1" eaLnBrk="1" hangingPunct="1"/>
            <a:r>
              <a:rPr lang="en-US" altLang="en-US" sz="2400" dirty="0"/>
              <a:t>x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 = </a:t>
            </a:r>
            <a:r>
              <a:rPr lang="en-US" altLang="en-US" sz="2400" dirty="0">
                <a:sym typeface="Symbol" panose="05050102010706020507" pitchFamily="18" charset="2"/>
              </a:rPr>
              <a:t> </a:t>
            </a:r>
            <a:r>
              <a:rPr lang="en-US" altLang="he-IL" sz="2400" dirty="0" err="1"/>
              <a:t>bal</a:t>
            </a:r>
            <a:r>
              <a:rPr lang="en-US" altLang="he-IL" sz="2400" dirty="0"/>
              <a:t>, </a:t>
            </a:r>
            <a:r>
              <a:rPr lang="en-US" altLang="he-IL" sz="2400" dirty="0" err="1"/>
              <a:t>val</a:t>
            </a:r>
            <a:r>
              <a:rPr lang="en-US" altLang="he-IL" sz="2400" dirty="0"/>
              <a:t>, </a:t>
            </a:r>
            <a:r>
              <a:rPr lang="en-US" altLang="he-IL" sz="2400" dirty="0" err="1"/>
              <a:t>num</a:t>
            </a:r>
            <a:r>
              <a:rPr lang="en-US" altLang="he-IL" sz="2400" dirty="0"/>
              <a:t>, decision </a:t>
            </a:r>
            <a:r>
              <a:rPr lang="en-US" altLang="en-US" sz="2400" dirty="0">
                <a:sym typeface="Symbol" panose="05050102010706020507" pitchFamily="18" charset="2"/>
              </a:rPr>
              <a:t></a:t>
            </a:r>
            <a:r>
              <a:rPr lang="en-US" altLang="he-IL" sz="2400" baseline="-25000" dirty="0" err="1"/>
              <a:t>i</a:t>
            </a:r>
            <a:r>
              <a:rPr lang="en-US" altLang="he-IL" sz="2400" dirty="0"/>
              <a:t> for each process </a:t>
            </a:r>
            <a:r>
              <a:rPr lang="en-US" altLang="he-IL" sz="2400" dirty="0" err="1"/>
              <a:t>i</a:t>
            </a:r>
            <a:endParaRPr lang="en-US" altLang="he-IL" sz="2400" dirty="0"/>
          </a:p>
          <a:p>
            <a:pPr lvl="1" eaLnBrk="1" hangingPunct="1"/>
            <a:r>
              <a:rPr lang="en-US" altLang="en-US" sz="2400" dirty="0"/>
              <a:t>Initially </a:t>
            </a:r>
            <a:r>
              <a:rPr lang="en-US" altLang="en-US" sz="2400" dirty="0">
                <a:sym typeface="Symbol" panose="05050102010706020507" pitchFamily="18" charset="2"/>
              </a:rPr>
              <a:t> </a:t>
            </a:r>
            <a:r>
              <a:rPr lang="en-US" altLang="en-US" sz="2400" dirty="0"/>
              <a:t>0,0</a:t>
            </a:r>
            <a:r>
              <a:rPr lang="en-US" altLang="en-US" sz="2400" dirty="0">
                <a:sym typeface="Symbol" panose="05050102010706020507" pitchFamily="18" charset="2"/>
              </a:rPr>
              <a:t></a:t>
            </a:r>
            <a:r>
              <a:rPr lang="en-US" altLang="en-US" sz="2400" dirty="0"/>
              <a:t>, </a:t>
            </a:r>
            <a:r>
              <a:rPr lang="en-US" altLang="en-US" sz="2000" dirty="0">
                <a:latin typeface="Symbol" panose="05050102010706020507" pitchFamily="18" charset="2"/>
              </a:rPr>
              <a:t>^</a:t>
            </a:r>
            <a:r>
              <a:rPr lang="en-US" altLang="en-US" sz="2400" dirty="0"/>
              <a:t>, </a:t>
            </a:r>
            <a:r>
              <a:rPr lang="en-US" altLang="en-US" sz="2400" dirty="0">
                <a:sym typeface="Symbol" panose="05050102010706020507" pitchFamily="18" charset="2"/>
              </a:rPr>
              <a:t></a:t>
            </a:r>
            <a:r>
              <a:rPr lang="en-US" altLang="en-US" sz="2400" dirty="0"/>
              <a:t>0,0</a:t>
            </a:r>
            <a:r>
              <a:rPr lang="en-US" altLang="en-US" sz="2400" dirty="0">
                <a:sym typeface="Symbol" panose="05050102010706020507" pitchFamily="18" charset="2"/>
              </a:rPr>
              <a:t></a:t>
            </a:r>
            <a:r>
              <a:rPr lang="en-US" altLang="en-US" sz="2400" dirty="0"/>
              <a:t>, </a:t>
            </a:r>
            <a:r>
              <a:rPr lang="en-US" altLang="en-US" sz="2000" dirty="0">
                <a:latin typeface="Symbol" panose="05050102010706020507" pitchFamily="18" charset="2"/>
              </a:rPr>
              <a:t>^ </a:t>
            </a:r>
            <a:r>
              <a:rPr lang="en-US" altLang="en-US" sz="2400" dirty="0">
                <a:sym typeface="Symbol" panose="05050102010706020507" pitchFamily="18" charset="2"/>
              </a:rPr>
              <a:t>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Writeable by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readable by all (SWMR) </a:t>
            </a:r>
          </a:p>
          <a:p>
            <a:pPr eaLnBrk="1" hangingPunct="1"/>
            <a:r>
              <a:rPr lang="en-US" altLang="en-US" sz="2800" dirty="0"/>
              <a:t>Each process  keeps </a:t>
            </a:r>
            <a:r>
              <a:rPr lang="en-US" altLang="en-US" sz="2800" i="1" dirty="0">
                <a:solidFill>
                  <a:srgbClr val="0000FF"/>
                </a:solidFill>
              </a:rPr>
              <a:t>local</a:t>
            </a:r>
            <a:r>
              <a:rPr lang="en-US" altLang="en-US" sz="2800" dirty="0"/>
              <a:t> variables b, v, n</a:t>
            </a:r>
          </a:p>
          <a:p>
            <a:pPr lvl="1" eaLnBrk="1" hangingPunct="1"/>
            <a:r>
              <a:rPr lang="en-US" altLang="en-US" sz="2400" dirty="0"/>
              <a:t>Initially </a:t>
            </a:r>
            <a:r>
              <a:rPr lang="en-US" altLang="en-US" sz="2400" dirty="0">
                <a:sym typeface="Symbol" panose="05050102010706020507" pitchFamily="18" charset="2"/>
              </a:rPr>
              <a:t> </a:t>
            </a:r>
            <a:r>
              <a:rPr lang="en-US" altLang="en-US" sz="2400" dirty="0"/>
              <a:t>0,0</a:t>
            </a:r>
            <a:r>
              <a:rPr lang="en-US" altLang="en-US" sz="2400" dirty="0">
                <a:sym typeface="Symbol" panose="05050102010706020507" pitchFamily="18" charset="2"/>
              </a:rPr>
              <a:t></a:t>
            </a:r>
            <a:r>
              <a:rPr lang="en-US" altLang="en-US" sz="2400" dirty="0"/>
              <a:t>, </a:t>
            </a:r>
            <a:r>
              <a:rPr lang="en-US" altLang="en-US" sz="2000" dirty="0">
                <a:latin typeface="Symbol" panose="05050102010706020507" pitchFamily="18" charset="2"/>
              </a:rPr>
              <a:t>^</a:t>
            </a:r>
            <a:r>
              <a:rPr lang="en-US" altLang="en-US" sz="2400" dirty="0"/>
              <a:t> , </a:t>
            </a:r>
            <a:r>
              <a:rPr lang="en-US" altLang="en-US" sz="2400" dirty="0">
                <a:sym typeface="Symbol" panose="05050102010706020507" pitchFamily="18" charset="2"/>
              </a:rPr>
              <a:t></a:t>
            </a:r>
            <a:r>
              <a:rPr lang="en-US" altLang="en-US" sz="2400" dirty="0"/>
              <a:t>0,0</a:t>
            </a:r>
            <a:r>
              <a:rPr lang="en-US" altLang="en-US" sz="2400" dirty="0">
                <a:sym typeface="Symbol" panose="05050102010706020507" pitchFamily="18" charset="2"/>
              </a:rPr>
              <a:t>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</a:t>
            </a:r>
          </a:p>
        </p:txBody>
      </p:sp>
    </p:spTree>
    <p:extLst>
      <p:ext uri="{BB962C8B-B14F-4D97-AF65-F5344CB8AC3E}">
        <p14:creationId xmlns:p14="http://schemas.microsoft.com/office/powerpoint/2010/main" val="34166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17B0EB-9296-45B7-8E6A-72317B6E4D84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 Paxos: Phase I  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if </a:t>
            </a:r>
            <a:r>
              <a:rPr lang="en-US" altLang="en-US" dirty="0"/>
              <a:t>leader (by </a:t>
            </a:r>
            <a:r>
              <a:rPr lang="en-US" altLang="en-US" dirty="0">
                <a:latin typeface="Symbol" panose="05050102010706020507" pitchFamily="18" charset="2"/>
              </a:rPr>
              <a:t>W</a:t>
            </a:r>
            <a:r>
              <a:rPr lang="en-US" altLang="en-US" dirty="0"/>
              <a:t>) </a:t>
            </a:r>
            <a:r>
              <a:rPr lang="en-US" altLang="en-US" b="1" dirty="0"/>
              <a:t>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</a:t>
            </a:r>
            <a:r>
              <a:rPr lang="en-US" altLang="en-US" dirty="0"/>
              <a:t>b </a:t>
            </a:r>
            <a:r>
              <a:rPr lang="en-US" altLang="en-US" dirty="0">
                <a:sym typeface="Symbol" panose="05050102010706020507" pitchFamily="18" charset="2"/>
              </a:rPr>
              <a:t> </a:t>
            </a:r>
            <a:r>
              <a:rPr lang="en-US" altLang="en-US" dirty="0"/>
              <a:t>choose new unique ballot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write </a:t>
            </a:r>
            <a:r>
              <a:rPr lang="en-US" altLang="en-US" dirty="0">
                <a:sym typeface="Symbol" panose="05050102010706020507" pitchFamily="18" charset="2"/>
              </a:rPr>
              <a:t> </a:t>
            </a:r>
            <a:r>
              <a:rPr lang="en-US" altLang="en-US" dirty="0"/>
              <a:t>b, v, n, </a:t>
            </a:r>
            <a:r>
              <a:rPr lang="en-US" altLang="en-US" sz="2800" dirty="0">
                <a:latin typeface="Symbol" panose="05050102010706020507" pitchFamily="18" charset="2"/>
              </a:rPr>
              <a:t>^ </a:t>
            </a:r>
            <a:r>
              <a:rPr lang="en-US" altLang="en-US" dirty="0">
                <a:sym typeface="Symbol" panose="05050102010706020507" pitchFamily="18" charset="2"/>
              </a:rPr>
              <a:t> </a:t>
            </a:r>
            <a:r>
              <a:rPr lang="en-US" altLang="en-US" dirty="0"/>
              <a:t>to x</a:t>
            </a:r>
            <a:r>
              <a:rPr lang="en-US" altLang="en-US" baseline="-25000" dirty="0"/>
              <a:t>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read all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j</a:t>
            </a:r>
            <a:r>
              <a:rPr lang="en-US" altLang="en-US" dirty="0" err="1"/>
              <a:t>’s</a:t>
            </a:r>
            <a:endParaRPr lang="en-US" altLang="en-US" baseline="-250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if </a:t>
            </a:r>
            <a:r>
              <a:rPr lang="en-US" altLang="en-US" sz="2400" dirty="0"/>
              <a:t>some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j</a:t>
            </a:r>
            <a:r>
              <a:rPr lang="en-US" altLang="en-US" sz="2400" dirty="0" err="1"/>
              <a:t>.bal</a:t>
            </a:r>
            <a:r>
              <a:rPr lang="en-US" altLang="en-US" sz="2400" dirty="0"/>
              <a:t> &gt; b </a:t>
            </a:r>
            <a:r>
              <a:rPr lang="en-US" altLang="en-US" sz="2400" b="1" dirty="0"/>
              <a:t>then </a:t>
            </a:r>
            <a:r>
              <a:rPr lang="en-US" altLang="en-US" sz="2400" dirty="0"/>
              <a:t>start over</a:t>
            </a:r>
            <a:endParaRPr lang="en-US" altLang="en-US" sz="2400" b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if </a:t>
            </a:r>
            <a:r>
              <a:rPr lang="en-US" altLang="en-US" sz="2400" dirty="0"/>
              <a:t>all read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j</a:t>
            </a:r>
            <a:r>
              <a:rPr lang="en-US" altLang="en-US" sz="2400" dirty="0" err="1"/>
              <a:t>.val</a:t>
            </a:r>
            <a:r>
              <a:rPr lang="en-US" altLang="en-US" dirty="0" err="1"/>
              <a:t>’</a:t>
            </a:r>
            <a:r>
              <a:rPr lang="en-US" altLang="en-US" sz="2400" dirty="0" err="1"/>
              <a:t>s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Symbol" panose="05050102010706020507" pitchFamily="18" charset="2"/>
              </a:rPr>
              <a:t>^ </a:t>
            </a:r>
            <a:r>
              <a:rPr lang="en-US" altLang="en-US" sz="2400" b="1" dirty="0"/>
              <a:t>then </a:t>
            </a:r>
            <a:br>
              <a:rPr lang="en-US" altLang="en-US" sz="2400" b="1" dirty="0"/>
            </a:br>
            <a:r>
              <a:rPr lang="en-US" altLang="en-US" sz="2400" b="1" dirty="0"/>
              <a:t>		</a:t>
            </a:r>
            <a:r>
              <a:rPr lang="en-US" altLang="en-US" sz="2400" dirty="0"/>
              <a:t>v </a:t>
            </a:r>
            <a:r>
              <a:rPr lang="en-US" altLang="en-US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initial value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else </a:t>
            </a:r>
            <a:r>
              <a:rPr lang="en-US" altLang="en-US" sz="2400" dirty="0"/>
              <a:t>v</a:t>
            </a:r>
            <a:r>
              <a:rPr lang="en-US" altLang="en-US" sz="2400" b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read </a:t>
            </a:r>
            <a:r>
              <a:rPr lang="en-US" altLang="en-US" sz="2400" dirty="0" err="1"/>
              <a:t>val</a:t>
            </a:r>
            <a:r>
              <a:rPr lang="en-US" altLang="en-US" sz="2400" dirty="0"/>
              <a:t> with highest </a:t>
            </a:r>
            <a:r>
              <a:rPr lang="en-US" altLang="en-US" sz="2400" dirty="0" err="1"/>
              <a:t>num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6324600" y="2209800"/>
            <a:ext cx="2209800" cy="762000"/>
          </a:xfrm>
          <a:prstGeom prst="wedgeRoundRectCallout">
            <a:avLst>
              <a:gd name="adj1" fmla="val -127220"/>
              <a:gd name="adj2" fmla="val 4711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Write is like sending to all</a:t>
            </a:r>
          </a:p>
        </p:txBody>
      </p:sp>
      <p:sp>
        <p:nvSpPr>
          <p:cNvPr id="285703" name="AutoShape 7"/>
          <p:cNvSpPr>
            <a:spLocks noChangeArrowheads="1"/>
          </p:cNvSpPr>
          <p:nvPr/>
        </p:nvSpPr>
        <p:spPr bwMode="auto">
          <a:xfrm>
            <a:off x="5410200" y="3276600"/>
            <a:ext cx="3124200" cy="838200"/>
          </a:xfrm>
          <a:prstGeom prst="wedgeRoundRectCallout">
            <a:avLst>
              <a:gd name="adj1" fmla="val -132560"/>
              <a:gd name="adj2" fmla="val -213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Read instead of waiting for acks</a:t>
            </a:r>
          </a:p>
        </p:txBody>
      </p:sp>
      <p:sp>
        <p:nvSpPr>
          <p:cNvPr id="285704" name="AutoShape 8"/>
          <p:cNvSpPr>
            <a:spLocks noChangeArrowheads="1"/>
          </p:cNvSpPr>
          <p:nvPr/>
        </p:nvSpPr>
        <p:spPr bwMode="auto">
          <a:xfrm>
            <a:off x="6629400" y="4267200"/>
            <a:ext cx="2057400" cy="1447800"/>
          </a:xfrm>
          <a:prstGeom prst="wedgeRoundRectCallout">
            <a:avLst>
              <a:gd name="adj1" fmla="val -140432"/>
              <a:gd name="adj2" fmla="val -378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 ack: someone moved on!</a:t>
            </a:r>
          </a:p>
        </p:txBody>
      </p:sp>
      <p:sp>
        <p:nvSpPr>
          <p:cNvPr id="285706" name="Oval 10"/>
          <p:cNvSpPr>
            <a:spLocks noChangeArrowheads="1"/>
          </p:cNvSpPr>
          <p:nvPr/>
        </p:nvSpPr>
        <p:spPr bwMode="auto">
          <a:xfrm>
            <a:off x="1954560" y="2708920"/>
            <a:ext cx="457200" cy="4572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5707" name="AutoShape 11"/>
          <p:cNvSpPr>
            <a:spLocks noChangeArrowheads="1"/>
          </p:cNvSpPr>
          <p:nvPr/>
        </p:nvSpPr>
        <p:spPr bwMode="auto">
          <a:xfrm>
            <a:off x="6705600" y="1295400"/>
            <a:ext cx="2286000" cy="762000"/>
          </a:xfrm>
          <a:prstGeom prst="wedgeRoundRectCallout">
            <a:avLst>
              <a:gd name="adj1" fmla="val -233291"/>
              <a:gd name="adj2" fmla="val 14734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Only b changed in this phase</a:t>
            </a:r>
          </a:p>
        </p:txBody>
      </p:sp>
    </p:spTree>
    <p:extLst>
      <p:ext uri="{BB962C8B-B14F-4D97-AF65-F5344CB8AC3E}">
        <p14:creationId xmlns:p14="http://schemas.microsoft.com/office/powerpoint/2010/main" val="28678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3" grpId="0" animBg="1"/>
      <p:bldP spid="285704" grpId="0" animBg="1"/>
      <p:bldP spid="285706" grpId="0" animBg="1"/>
      <p:bldP spid="2857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Anecdotal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Microsoft: 40.8 link failures/day</a:t>
            </a:r>
          </a:p>
          <a:p>
            <a:pPr lvl="1">
              <a:defRPr/>
            </a:pPr>
            <a:r>
              <a:rPr lang="en-US" dirty="0"/>
              <a:t>5 min to one week long</a:t>
            </a:r>
          </a:p>
          <a:p>
            <a:pPr lvl="1">
              <a:defRPr/>
            </a:pPr>
            <a:r>
              <a:rPr lang="en-US" dirty="0"/>
              <a:t>Path redundancy reduces loss by 43%</a:t>
            </a:r>
          </a:p>
          <a:p>
            <a:pPr>
              <a:defRPr/>
            </a:pPr>
            <a:r>
              <a:rPr lang="en-US" dirty="0"/>
              <a:t>Google: in cluster’s 1</a:t>
            </a:r>
            <a:r>
              <a:rPr lang="en-US" baseline="30000" dirty="0"/>
              <a:t>st</a:t>
            </a:r>
            <a:r>
              <a:rPr lang="en-US" dirty="0"/>
              <a:t> year</a:t>
            </a:r>
          </a:p>
          <a:p>
            <a:pPr lvl="1">
              <a:defRPr/>
            </a:pPr>
            <a:r>
              <a:rPr lang="en-US" dirty="0"/>
              <a:t>5 racks see 50% packet loss</a:t>
            </a:r>
          </a:p>
          <a:p>
            <a:pPr lvl="1">
              <a:defRPr/>
            </a:pPr>
            <a:r>
              <a:rPr lang="en-US" dirty="0"/>
              <a:t>8 net maintenance/year, 30 min loss in 4</a:t>
            </a:r>
          </a:p>
          <a:p>
            <a:pPr lvl="1">
              <a:defRPr/>
            </a:pPr>
            <a:r>
              <a:rPr lang="en-US" dirty="0"/>
              <a:t>3 router failures/year</a:t>
            </a:r>
          </a:p>
          <a:p>
            <a:pPr>
              <a:defRPr/>
            </a:pPr>
            <a:r>
              <a:rPr lang="en-US" dirty="0"/>
              <a:t>Companies report partition post-mortems</a:t>
            </a:r>
          </a:p>
          <a:p>
            <a:pPr lvl="1">
              <a:defRPr/>
            </a:pPr>
            <a:r>
              <a:rPr lang="en-US" dirty="0"/>
              <a:t>Netflix, </a:t>
            </a:r>
            <a:r>
              <a:rPr lang="en-US" dirty="0" err="1"/>
              <a:t>Github</a:t>
            </a:r>
            <a:r>
              <a:rPr lang="en-US" dirty="0"/>
              <a:t>, AWS, ….</a:t>
            </a:r>
          </a:p>
          <a:p>
            <a:pPr lvl="1">
              <a:defRPr/>
            </a:pPr>
            <a:r>
              <a:rPr lang="en-US" dirty="0"/>
              <a:t>Resulted in split brain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Phase I Summary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Classical Paxos: </a:t>
            </a:r>
          </a:p>
          <a:p>
            <a:pPr lvl="1" eaLnBrk="1" hangingPunct="1"/>
            <a:r>
              <a:rPr lang="en-US" altLang="en-US"/>
              <a:t>Leader chooses new ballot, sends to all</a:t>
            </a:r>
          </a:p>
          <a:p>
            <a:pPr lvl="1" eaLnBrk="1" hangingPunct="1"/>
            <a:r>
              <a:rPr lang="en-US" altLang="en-US"/>
              <a:t>Others ack if they did not move on to a later ballot</a:t>
            </a:r>
          </a:p>
          <a:p>
            <a:pPr lvl="1" eaLnBrk="1" hangingPunct="1"/>
            <a:r>
              <a:rPr lang="en-US" altLang="en-US"/>
              <a:t>If no </a:t>
            </a:r>
            <a:r>
              <a:rPr lang="en-US" altLang="en-US">
                <a:solidFill>
                  <a:srgbClr val="0000FF"/>
                </a:solidFill>
              </a:rPr>
              <a:t>majority</a:t>
            </a:r>
            <a:r>
              <a:rPr lang="en-US" altLang="en-US"/>
              <a:t>, try again</a:t>
            </a:r>
          </a:p>
          <a:p>
            <a:pPr lvl="1" eaLnBrk="1" hangingPunct="1"/>
            <a:r>
              <a:rPr lang="en-US" altLang="en-US"/>
              <a:t>Otherwise, move to Phase 2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SM Paxos:</a:t>
            </a:r>
          </a:p>
          <a:p>
            <a:pPr lvl="1" eaLnBrk="1" hangingPunct="1"/>
            <a:r>
              <a:rPr lang="en-US" altLang="en-US"/>
              <a:t>Leader chooses new ballot, writes its variable</a:t>
            </a:r>
          </a:p>
          <a:p>
            <a:pPr lvl="1" eaLnBrk="1" hangingPunct="1"/>
            <a:r>
              <a:rPr lang="en-US" altLang="en-US"/>
              <a:t>Leader reads to check if anyone moved on to a later ballot</a:t>
            </a:r>
          </a:p>
          <a:p>
            <a:pPr lvl="1" eaLnBrk="1" hangingPunct="1"/>
            <a:r>
              <a:rPr lang="en-US" altLang="en-US"/>
              <a:t>If any </a:t>
            </a:r>
            <a:r>
              <a:rPr lang="en-US" altLang="en-US">
                <a:solidFill>
                  <a:srgbClr val="0000FF"/>
                </a:solidFill>
              </a:rPr>
              <a:t>one</a:t>
            </a:r>
            <a:r>
              <a:rPr lang="en-US" altLang="en-US"/>
              <a:t> moved on, try again</a:t>
            </a:r>
          </a:p>
          <a:p>
            <a:pPr lvl="1" eaLnBrk="1" hangingPunct="1"/>
            <a:r>
              <a:rPr lang="en-US" altLang="en-US"/>
              <a:t>Otherwise, move to </a:t>
            </a:r>
            <a:br>
              <a:rPr lang="en-US" altLang="en-US"/>
            </a:br>
            <a:r>
              <a:rPr lang="en-US" altLang="en-US"/>
              <a:t>Phase 2</a:t>
            </a:r>
          </a:p>
        </p:txBody>
      </p:sp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1A375E-16CC-4DFD-AC3D-BC0FE858E0C8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668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58A039-8CE6-4684-8C2A-7D82A066BFC3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SM Paxos: Phase II</a:t>
            </a:r>
            <a:br>
              <a:rPr lang="en-US" altLang="en-US" sz="4000"/>
            </a:br>
            <a:r>
              <a:rPr lang="en-US" altLang="en-US" sz="4000"/>
              <a:t>Leader Cont’d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n </a:t>
            </a:r>
            <a:r>
              <a:rPr lang="en-US" altLang="en-US" dirty="0">
                <a:sym typeface="Symbol" panose="05050102010706020507" pitchFamily="18" charset="2"/>
              </a:rPr>
              <a:t> 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write </a:t>
            </a:r>
            <a:r>
              <a:rPr lang="en-US" altLang="en-US" dirty="0" err="1"/>
              <a:t>b,v,n</a:t>
            </a:r>
            <a:r>
              <a:rPr lang="en-US" altLang="en-US" dirty="0"/>
              <a:t> ,</a:t>
            </a:r>
            <a:r>
              <a:rPr lang="en-US" altLang="en-US" sz="2800" dirty="0">
                <a:latin typeface="Symbol" panose="05050102010706020507" pitchFamily="18" charset="2"/>
              </a:rPr>
              <a:t>^</a:t>
            </a:r>
            <a:r>
              <a:rPr lang="en-US" altLang="en-US" dirty="0">
                <a:sym typeface="Symbol" panose="05050102010706020507" pitchFamily="18" charset="2"/>
              </a:rPr>
              <a:t> </a:t>
            </a:r>
            <a:r>
              <a:rPr lang="en-US" altLang="en-US" dirty="0"/>
              <a:t>to x</a:t>
            </a:r>
            <a:r>
              <a:rPr lang="en-US" altLang="en-US" baseline="-25000" dirty="0"/>
              <a:t>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aseline="-25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read all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j</a:t>
            </a:r>
            <a:r>
              <a:rPr lang="en-US" altLang="en-US" dirty="0" err="1"/>
              <a:t>’s</a:t>
            </a:r>
            <a:endParaRPr lang="en-US" altLang="en-US" baseline="-25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if</a:t>
            </a:r>
            <a:r>
              <a:rPr lang="en-US" altLang="en-US" dirty="0"/>
              <a:t> some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i</a:t>
            </a:r>
            <a:r>
              <a:rPr lang="en-US" altLang="en-US" dirty="0" err="1"/>
              <a:t>.bal</a:t>
            </a:r>
            <a:r>
              <a:rPr lang="en-US" altLang="en-US" dirty="0"/>
              <a:t> &gt; b </a:t>
            </a:r>
            <a:r>
              <a:rPr lang="en-US" altLang="en-US" b="1" dirty="0"/>
              <a:t>then </a:t>
            </a:r>
            <a:r>
              <a:rPr lang="en-US" altLang="en-US" dirty="0">
                <a:sym typeface="Symbol" panose="05050102010706020507" pitchFamily="18" charset="2"/>
              </a:rPr>
              <a:t>start over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baseline="-25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write </a:t>
            </a:r>
            <a:r>
              <a:rPr lang="en-US" altLang="en-US" dirty="0" err="1"/>
              <a:t>b,v,n,v</a:t>
            </a:r>
            <a:r>
              <a:rPr lang="en-US" altLang="en-US" dirty="0">
                <a:sym typeface="Symbol" panose="05050102010706020507" pitchFamily="18" charset="2"/>
              </a:rPr>
              <a:t> </a:t>
            </a:r>
            <a:r>
              <a:rPr lang="en-US" altLang="en-US" dirty="0"/>
              <a:t>to x</a:t>
            </a:r>
            <a:r>
              <a:rPr lang="en-US" altLang="en-US" baseline="-25000" dirty="0"/>
              <a:t>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return v</a:t>
            </a:r>
          </a:p>
        </p:txBody>
      </p:sp>
      <p:sp>
        <p:nvSpPr>
          <p:cNvPr id="291844" name="AutoShape 4"/>
          <p:cNvSpPr>
            <a:spLocks noChangeArrowheads="1"/>
          </p:cNvSpPr>
          <p:nvPr/>
        </p:nvSpPr>
        <p:spPr bwMode="auto">
          <a:xfrm>
            <a:off x="6400800" y="2743200"/>
            <a:ext cx="2133600" cy="1600200"/>
          </a:xfrm>
          <a:prstGeom prst="wedgeRoundRectCallout">
            <a:avLst>
              <a:gd name="adj1" fmla="val -72820"/>
              <a:gd name="adj2" fmla="val 1671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Read to see if all would have accepted this proposal</a:t>
            </a: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5867400" y="48006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When don’t they?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629400" y="1371600"/>
            <a:ext cx="2209800" cy="914400"/>
          </a:xfrm>
          <a:prstGeom prst="wedgeRoundRectCallout">
            <a:avLst>
              <a:gd name="adj1" fmla="val -176365"/>
              <a:gd name="adj2" fmla="val 5374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Like sending “accept” to all</a:t>
            </a:r>
          </a:p>
        </p:txBody>
      </p:sp>
      <p:sp>
        <p:nvSpPr>
          <p:cNvPr id="291848" name="Oval 8"/>
          <p:cNvSpPr>
            <a:spLocks noChangeArrowheads="1"/>
          </p:cNvSpPr>
          <p:nvPr/>
        </p:nvSpPr>
        <p:spPr bwMode="auto">
          <a:xfrm>
            <a:off x="1873020" y="2179712"/>
            <a:ext cx="609600" cy="4572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1849" name="AutoShape 9"/>
          <p:cNvSpPr>
            <a:spLocks noChangeArrowheads="1"/>
          </p:cNvSpPr>
          <p:nvPr/>
        </p:nvSpPr>
        <p:spPr bwMode="auto">
          <a:xfrm>
            <a:off x="4572000" y="2076450"/>
            <a:ext cx="2286000" cy="762000"/>
          </a:xfrm>
          <a:prstGeom prst="wedgeRoundRectCallout">
            <a:avLst>
              <a:gd name="adj1" fmla="val -140724"/>
              <a:gd name="adj2" fmla="val 2113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v,n changed in this phase</a:t>
            </a:r>
          </a:p>
        </p:txBody>
      </p:sp>
      <p:sp>
        <p:nvSpPr>
          <p:cNvPr id="291850" name="AutoShape 10"/>
          <p:cNvSpPr>
            <a:spLocks noChangeArrowheads="1"/>
          </p:cNvSpPr>
          <p:nvPr/>
        </p:nvSpPr>
        <p:spPr bwMode="auto">
          <a:xfrm>
            <a:off x="4343400" y="5486400"/>
            <a:ext cx="2209800" cy="533400"/>
          </a:xfrm>
          <a:prstGeom prst="wedgeRoundRectCallout">
            <a:avLst>
              <a:gd name="adj1" fmla="val -134338"/>
              <a:gd name="adj2" fmla="val -7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Decide</a:t>
            </a:r>
          </a:p>
        </p:txBody>
      </p:sp>
    </p:spTree>
    <p:extLst>
      <p:ext uri="{BB962C8B-B14F-4D97-AF65-F5344CB8AC3E}">
        <p14:creationId xmlns:p14="http://schemas.microsoft.com/office/powerpoint/2010/main" val="12617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 animBg="1"/>
      <p:bldP spid="291846" grpId="0"/>
      <p:bldP spid="291848" grpId="0" animBg="1"/>
      <p:bldP spid="291849" grpId="0" animBg="1"/>
      <p:bldP spid="29185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113336-6FB7-4D1E-A11D-A500A8B17E05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Read Twice?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590800" y="41910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</a:t>
            </a: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762000" y="41910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write(b)</a:t>
            </a:r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>
            <a:off x="4419600" y="41910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</a:t>
            </a:r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6248400" y="41910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</a:t>
            </a:r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>
            <a:off x="7315200" y="2362200"/>
            <a:ext cx="1066800" cy="990600"/>
          </a:xfrm>
          <a:prstGeom prst="leftRightArrow">
            <a:avLst>
              <a:gd name="adj1" fmla="val 50000"/>
              <a:gd name="adj2" fmla="val 2153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</a:t>
            </a:r>
          </a:p>
        </p:txBody>
      </p:sp>
      <p:sp>
        <p:nvSpPr>
          <p:cNvPr id="16393" name="AutoShape 11"/>
          <p:cNvSpPr>
            <a:spLocks noChangeArrowheads="1"/>
          </p:cNvSpPr>
          <p:nvPr/>
        </p:nvSpPr>
        <p:spPr bwMode="auto">
          <a:xfrm>
            <a:off x="1295400" y="2362200"/>
            <a:ext cx="1905000" cy="990600"/>
          </a:xfrm>
          <a:prstGeom prst="leftRightArrow">
            <a:avLst>
              <a:gd name="adj1" fmla="val 50000"/>
              <a:gd name="adj2" fmla="val 3846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write(b’&gt;b)</a:t>
            </a:r>
          </a:p>
        </p:txBody>
      </p:sp>
      <p:sp>
        <p:nvSpPr>
          <p:cNvPr id="302094" name="Line 14"/>
          <p:cNvSpPr>
            <a:spLocks noChangeShapeType="1"/>
          </p:cNvSpPr>
          <p:nvPr/>
        </p:nvSpPr>
        <p:spPr bwMode="auto">
          <a:xfrm>
            <a:off x="2590800" y="3200400"/>
            <a:ext cx="0" cy="2027238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6" name="AutoShape 16"/>
          <p:cNvSpPr>
            <a:spLocks noChangeArrowheads="1"/>
          </p:cNvSpPr>
          <p:nvPr/>
        </p:nvSpPr>
        <p:spPr bwMode="auto">
          <a:xfrm>
            <a:off x="838200" y="5410200"/>
            <a:ext cx="3430588" cy="976313"/>
          </a:xfrm>
          <a:prstGeom prst="wedgeRoundRectCallout">
            <a:avLst>
              <a:gd name="adj1" fmla="val -1227"/>
              <a:gd name="adj2" fmla="val -83657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write(b’) did not complete</a:t>
            </a:r>
          </a:p>
        </p:txBody>
      </p:sp>
      <p:sp>
        <p:nvSpPr>
          <p:cNvPr id="16396" name="AutoShape 17"/>
          <p:cNvSpPr>
            <a:spLocks noChangeArrowheads="1"/>
          </p:cNvSpPr>
          <p:nvPr/>
        </p:nvSpPr>
        <p:spPr bwMode="auto">
          <a:xfrm>
            <a:off x="4267200" y="2362200"/>
            <a:ext cx="3048000" cy="990600"/>
          </a:xfrm>
          <a:prstGeom prst="leftRightArrow">
            <a:avLst>
              <a:gd name="adj1" fmla="val 50000"/>
              <a:gd name="adj2" fmla="val 6153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</a:t>
            </a:r>
          </a:p>
        </p:txBody>
      </p:sp>
      <p:sp>
        <p:nvSpPr>
          <p:cNvPr id="16397" name="AutoShape 18"/>
          <p:cNvSpPr>
            <a:spLocks noChangeArrowheads="1"/>
          </p:cNvSpPr>
          <p:nvPr/>
        </p:nvSpPr>
        <p:spPr bwMode="auto">
          <a:xfrm>
            <a:off x="3200400" y="2362200"/>
            <a:ext cx="1066800" cy="990600"/>
          </a:xfrm>
          <a:prstGeom prst="leftRightArrow">
            <a:avLst>
              <a:gd name="adj1" fmla="val 50000"/>
              <a:gd name="adj2" fmla="val 2153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</a:t>
            </a:r>
          </a:p>
        </p:txBody>
      </p:sp>
      <p:sp>
        <p:nvSpPr>
          <p:cNvPr id="302099" name="AutoShape 19"/>
          <p:cNvSpPr>
            <a:spLocks noChangeArrowheads="1"/>
          </p:cNvSpPr>
          <p:nvPr/>
        </p:nvSpPr>
        <p:spPr bwMode="auto">
          <a:xfrm>
            <a:off x="4419600" y="5410200"/>
            <a:ext cx="3886200" cy="609600"/>
          </a:xfrm>
          <a:prstGeom prst="wedgeRoundRectCallout">
            <a:avLst>
              <a:gd name="adj1" fmla="val -52921"/>
              <a:gd name="adj2" fmla="val -90727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read does not see b’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7467600" y="1600200"/>
            <a:ext cx="1524000" cy="609600"/>
          </a:xfrm>
          <a:prstGeom prst="wedgeRoundRectCallout">
            <a:avLst>
              <a:gd name="adj1" fmla="val 16250"/>
              <a:gd name="adj2" fmla="val 147667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decides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6934200" y="3429000"/>
            <a:ext cx="2057400" cy="838200"/>
          </a:xfrm>
          <a:prstGeom prst="wedgeRoundRectCallout">
            <a:avLst>
              <a:gd name="adj1" fmla="val 9491"/>
              <a:gd name="adj2" fmla="val 101153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doesn’t decide</a:t>
            </a:r>
          </a:p>
        </p:txBody>
      </p:sp>
    </p:spTree>
    <p:extLst>
      <p:ext uri="{BB962C8B-B14F-4D97-AF65-F5344CB8AC3E}">
        <p14:creationId xmlns:p14="http://schemas.microsoft.com/office/powerpoint/2010/main" val="6662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6" grpId="0" animBg="1" autoUpdateAnimBg="0"/>
      <p:bldP spid="302099" grpId="0" animBg="1" autoUpdateAnimBg="0"/>
      <p:bldP spid="15" grpId="0" animBg="1" autoUpdateAnimBg="0"/>
      <p:bldP spid="16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26457-6BF6-4A76-B598-467A958FDEF4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Adding The Non-Leader Code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while (true)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	 if </a:t>
            </a:r>
            <a:r>
              <a:rPr lang="en-US" altLang="en-US" dirty="0"/>
              <a:t>leader (by </a:t>
            </a:r>
            <a:r>
              <a:rPr lang="en-US" altLang="en-US" dirty="0">
                <a:latin typeface="Symbol" panose="05050102010706020507" pitchFamily="18" charset="2"/>
              </a:rPr>
              <a:t>W</a:t>
            </a:r>
            <a:r>
              <a:rPr lang="en-US" altLang="en-US" dirty="0"/>
              <a:t>) </a:t>
            </a:r>
            <a:r>
              <a:rPr lang="en-US" altLang="en-US" b="1" dirty="0"/>
              <a:t>then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		</a:t>
            </a:r>
            <a:r>
              <a:rPr lang="en-US" altLang="en-US" dirty="0"/>
              <a:t>[ leader code from previous slides ]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else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		</a:t>
            </a:r>
            <a:r>
              <a:rPr lang="en-US" altLang="en-US" dirty="0"/>
              <a:t>read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ld</a:t>
            </a:r>
            <a:r>
              <a:rPr lang="en-US" altLang="en-US" baseline="-25000" dirty="0"/>
              <a:t> </a:t>
            </a:r>
            <a:r>
              <a:rPr lang="en-US" altLang="en-US" dirty="0"/>
              <a:t>,were </a:t>
            </a:r>
            <a:r>
              <a:rPr lang="en-US" altLang="en-US" dirty="0" err="1"/>
              <a:t>ld</a:t>
            </a:r>
            <a:r>
              <a:rPr lang="en-US" altLang="en-US" dirty="0"/>
              <a:t> is leader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if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ld</a:t>
            </a:r>
            <a:r>
              <a:rPr lang="en-US" altLang="en-US" dirty="0" err="1"/>
              <a:t>.decision</a:t>
            </a:r>
            <a:r>
              <a:rPr lang="en-US" altLang="en-US" dirty="0"/>
              <a:t> ≠ </a:t>
            </a:r>
            <a:r>
              <a:rPr lang="en-US" altLang="en-US" dirty="0">
                <a:sym typeface="Symbol" panose="05050102010706020507" pitchFamily="18" charset="2"/>
              </a:rPr>
              <a:t> </a:t>
            </a:r>
            <a:r>
              <a:rPr lang="en-US" altLang="en-US" b="1" dirty="0">
                <a:sym typeface="Symbol" panose="05050102010706020507" pitchFamily="18" charset="2"/>
              </a:rPr>
              <a:t>then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ym typeface="Symbol" panose="05050102010706020507" pitchFamily="18" charset="2"/>
              </a:rPr>
              <a:t>			</a:t>
            </a:r>
            <a:r>
              <a:rPr lang="en-US" altLang="en-US" dirty="0">
                <a:sym typeface="Symbol" panose="05050102010706020507" pitchFamily="18" charset="2"/>
              </a:rPr>
              <a:t>return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ld</a:t>
            </a:r>
            <a:r>
              <a:rPr lang="en-US" altLang="en-US" dirty="0" err="1"/>
              <a:t>.decision</a:t>
            </a:r>
            <a:r>
              <a:rPr lang="en-US" altLang="en-US" dirty="0"/>
              <a:t> </a:t>
            </a:r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5334000" y="1600200"/>
            <a:ext cx="2514600" cy="914400"/>
          </a:xfrm>
          <a:prstGeom prst="wedgeRoundRectCallout">
            <a:avLst>
              <a:gd name="adj1" fmla="val -151513"/>
              <a:gd name="adj2" fmla="val 1486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start over means go here</a:t>
            </a:r>
          </a:p>
        </p:txBody>
      </p:sp>
    </p:spTree>
    <p:extLst>
      <p:ext uri="{BB962C8B-B14F-4D97-AF65-F5344CB8AC3E}">
        <p14:creationId xmlns:p14="http://schemas.microsoft.com/office/powerpoint/2010/main" val="11616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0F20E0-8874-4AFC-A5E1-76D0D8E54F7C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Liveness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shared memory is reliable</a:t>
            </a:r>
          </a:p>
          <a:p>
            <a:pPr eaLnBrk="1" hangingPunct="1"/>
            <a:r>
              <a:rPr lang="en-US" altLang="en-US" sz="2800"/>
              <a:t>The non-leaders don’t write</a:t>
            </a:r>
          </a:p>
          <a:p>
            <a:pPr lvl="1" eaLnBrk="1" hangingPunct="1"/>
            <a:r>
              <a:rPr lang="en-US" altLang="en-US" sz="2400"/>
              <a:t>They don’t even need to be “around”</a:t>
            </a:r>
          </a:p>
          <a:p>
            <a:pPr eaLnBrk="1" hangingPunct="1"/>
            <a:r>
              <a:rPr lang="en-US" altLang="en-US" sz="2800"/>
              <a:t>The leader only fails if there is contention</a:t>
            </a:r>
          </a:p>
          <a:p>
            <a:pPr lvl="1" eaLnBrk="1" hangingPunct="1"/>
            <a:r>
              <a:rPr lang="en-US" altLang="en-US" sz="2400"/>
              <a:t>Another leader competes with it</a:t>
            </a:r>
          </a:p>
          <a:p>
            <a:pPr lvl="1" eaLnBrk="1" hangingPunct="1"/>
            <a:r>
              <a:rPr lang="en-US" altLang="en-US" sz="2400">
                <a:sym typeface="Symbol" panose="05050102010706020507" pitchFamily="18" charset="2"/>
              </a:rPr>
              <a:t>By , eventually only one leader will compete</a:t>
            </a:r>
          </a:p>
          <a:p>
            <a:pPr lvl="1" eaLnBrk="1" hangingPunct="1"/>
            <a:r>
              <a:rPr lang="en-US" altLang="en-US" sz="2400">
                <a:sym typeface="Symbol" panose="05050102010706020507" pitchFamily="18" charset="2"/>
              </a:rPr>
              <a:t>In shared memory systems,  is called a </a:t>
            </a:r>
            <a:r>
              <a:rPr lang="en-US" altLang="en-US" sz="2400" i="1">
                <a:solidFill>
                  <a:srgbClr val="0000FF"/>
                </a:solidFill>
                <a:sym typeface="Symbol" panose="05050102010706020507" pitchFamily="18" charset="2"/>
              </a:rPr>
              <a:t>contention manager</a:t>
            </a:r>
          </a:p>
        </p:txBody>
      </p:sp>
    </p:spTree>
    <p:extLst>
      <p:ext uri="{BB962C8B-B14F-4D97-AF65-F5344CB8AC3E}">
        <p14:creationId xmlns:p14="http://schemas.microsoft.com/office/powerpoint/2010/main" val="19354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0088EB-176D-4AEF-9ABB-61CFF3CCBB03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Validity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 induction</a:t>
            </a:r>
          </a:p>
          <a:p>
            <a:pPr eaLnBrk="1" hangingPunct="1"/>
            <a:r>
              <a:rPr lang="en-US" altLang="en-US"/>
              <a:t>Leader always proposes its own value or one previously proposed by an earlier leader</a:t>
            </a:r>
          </a:p>
          <a:p>
            <a:pPr lvl="1" eaLnBrk="1" hangingPunct="1"/>
            <a:r>
              <a:rPr lang="en-US" altLang="en-US"/>
              <a:t>Regular registers suffice</a:t>
            </a:r>
          </a:p>
        </p:txBody>
      </p:sp>
    </p:spTree>
    <p:extLst>
      <p:ext uri="{BB962C8B-B14F-4D97-AF65-F5344CB8AC3E}">
        <p14:creationId xmlns:p14="http://schemas.microsoft.com/office/powerpoint/2010/main" val="7028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BA7159-68E1-492F-B398-55DC3192B141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Agreement “By Example”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905000" y="1676400"/>
            <a:ext cx="1524000" cy="990600"/>
          </a:xfrm>
          <a:prstGeom prst="leftRightArrow">
            <a:avLst>
              <a:gd name="adj1" fmla="val 50000"/>
              <a:gd name="adj2" fmla="val 30769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33400" y="1676400"/>
            <a:ext cx="1371600" cy="990600"/>
          </a:xfrm>
          <a:prstGeom prst="leftRightArrow">
            <a:avLst>
              <a:gd name="adj1" fmla="val 50000"/>
              <a:gd name="adj2" fmla="val 27692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write(b)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505200" y="1676400"/>
            <a:ext cx="1447800" cy="990600"/>
          </a:xfrm>
          <a:prstGeom prst="leftRightArrow">
            <a:avLst>
              <a:gd name="adj1" fmla="val 50000"/>
              <a:gd name="adj2" fmla="val 29231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write(v)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953000" y="1676400"/>
            <a:ext cx="1219200" cy="990600"/>
          </a:xfrm>
          <a:prstGeom prst="leftRightArrow">
            <a:avLst>
              <a:gd name="adj1" fmla="val 50000"/>
              <a:gd name="adj2" fmla="val 24615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</a:t>
            </a:r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4953000" y="1600200"/>
            <a:ext cx="76200" cy="304800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14"/>
          <p:cNvSpPr>
            <a:spLocks noChangeArrowheads="1"/>
          </p:cNvSpPr>
          <p:nvPr/>
        </p:nvSpPr>
        <p:spPr bwMode="auto">
          <a:xfrm>
            <a:off x="6172200" y="1676400"/>
            <a:ext cx="2362200" cy="990600"/>
          </a:xfrm>
          <a:prstGeom prst="leftRightArrow">
            <a:avLst>
              <a:gd name="adj1" fmla="val 50000"/>
              <a:gd name="adj2" fmla="val 47692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 decision</a:t>
            </a:r>
          </a:p>
        </p:txBody>
      </p:sp>
      <p:sp>
        <p:nvSpPr>
          <p:cNvPr id="301071" name="AutoShape 15"/>
          <p:cNvSpPr>
            <a:spLocks noChangeArrowheads="1"/>
          </p:cNvSpPr>
          <p:nvPr/>
        </p:nvSpPr>
        <p:spPr bwMode="auto">
          <a:xfrm>
            <a:off x="1371600" y="3352800"/>
            <a:ext cx="3430588" cy="1066800"/>
          </a:xfrm>
          <a:prstGeom prst="wedgeRoundRectCallout">
            <a:avLst>
              <a:gd name="adj1" fmla="val 51306"/>
              <a:gd name="adj2" fmla="val -100019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no write(b’) for b’&gt;b completed</a:t>
            </a:r>
          </a:p>
        </p:txBody>
      </p:sp>
      <p:sp>
        <p:nvSpPr>
          <p:cNvPr id="301073" name="AutoShape 17"/>
          <p:cNvSpPr>
            <a:spLocks noChangeArrowheads="1"/>
          </p:cNvSpPr>
          <p:nvPr/>
        </p:nvSpPr>
        <p:spPr bwMode="auto">
          <a:xfrm>
            <a:off x="3657600" y="4572000"/>
            <a:ext cx="1905000" cy="990600"/>
          </a:xfrm>
          <a:prstGeom prst="leftRightArrow">
            <a:avLst>
              <a:gd name="adj1" fmla="val 50000"/>
              <a:gd name="adj2" fmla="val 3846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write(b’&gt;b)</a:t>
            </a:r>
          </a:p>
        </p:txBody>
      </p:sp>
      <p:sp>
        <p:nvSpPr>
          <p:cNvPr id="301075" name="AutoShape 19"/>
          <p:cNvSpPr>
            <a:spLocks noChangeArrowheads="1"/>
          </p:cNvSpPr>
          <p:nvPr/>
        </p:nvSpPr>
        <p:spPr bwMode="auto">
          <a:xfrm>
            <a:off x="5562600" y="4572000"/>
            <a:ext cx="1066800" cy="990600"/>
          </a:xfrm>
          <a:prstGeom prst="leftRightArrow">
            <a:avLst>
              <a:gd name="adj1" fmla="val 50000"/>
              <a:gd name="adj2" fmla="val 2153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</a:t>
            </a:r>
          </a:p>
        </p:txBody>
      </p:sp>
      <p:sp>
        <p:nvSpPr>
          <p:cNvPr id="301076" name="AutoShape 20"/>
          <p:cNvSpPr>
            <a:spLocks noChangeArrowheads="1"/>
          </p:cNvSpPr>
          <p:nvPr/>
        </p:nvSpPr>
        <p:spPr bwMode="auto">
          <a:xfrm>
            <a:off x="5410200" y="3276600"/>
            <a:ext cx="3430588" cy="838200"/>
          </a:xfrm>
          <a:prstGeom prst="wedgeRoundRectCallout">
            <a:avLst>
              <a:gd name="adj1" fmla="val -42366"/>
              <a:gd name="adj2" fmla="val -134468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read does not see any b’&gt;b</a:t>
            </a:r>
          </a:p>
        </p:txBody>
      </p:sp>
      <p:sp>
        <p:nvSpPr>
          <p:cNvPr id="301077" name="AutoShape 21"/>
          <p:cNvSpPr>
            <a:spLocks noChangeArrowheads="1"/>
          </p:cNvSpPr>
          <p:nvPr/>
        </p:nvSpPr>
        <p:spPr bwMode="auto">
          <a:xfrm>
            <a:off x="6629400" y="4572000"/>
            <a:ext cx="1066800" cy="990600"/>
          </a:xfrm>
          <a:prstGeom prst="leftRightArrow">
            <a:avLst>
              <a:gd name="adj1" fmla="val 50000"/>
              <a:gd name="adj2" fmla="val 2153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</a:t>
            </a:r>
          </a:p>
        </p:txBody>
      </p:sp>
      <p:sp>
        <p:nvSpPr>
          <p:cNvPr id="301068" name="AutoShape 12"/>
          <p:cNvSpPr>
            <a:spLocks noChangeArrowheads="1"/>
          </p:cNvSpPr>
          <p:nvPr/>
        </p:nvSpPr>
        <p:spPr bwMode="auto">
          <a:xfrm>
            <a:off x="2438400" y="5791200"/>
            <a:ext cx="3430588" cy="609600"/>
          </a:xfrm>
          <a:prstGeom prst="wedgeRoundRectCallout">
            <a:avLst>
              <a:gd name="adj1" fmla="val 51384"/>
              <a:gd name="adj2" fmla="val -118250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read sees b,v</a:t>
            </a:r>
          </a:p>
        </p:txBody>
      </p:sp>
      <p:sp>
        <p:nvSpPr>
          <p:cNvPr id="301078" name="AutoShape 22"/>
          <p:cNvSpPr>
            <a:spLocks noChangeArrowheads="1"/>
          </p:cNvSpPr>
          <p:nvPr/>
        </p:nvSpPr>
        <p:spPr bwMode="auto">
          <a:xfrm>
            <a:off x="6172200" y="5715000"/>
            <a:ext cx="1828800" cy="609600"/>
          </a:xfrm>
          <a:prstGeom prst="wedgeRoundRectCallout">
            <a:avLst>
              <a:gd name="adj1" fmla="val 2046"/>
              <a:gd name="adj2" fmla="val -99875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writes v</a:t>
            </a:r>
          </a:p>
        </p:txBody>
      </p:sp>
    </p:spTree>
    <p:extLst>
      <p:ext uri="{BB962C8B-B14F-4D97-AF65-F5344CB8AC3E}">
        <p14:creationId xmlns:p14="http://schemas.microsoft.com/office/powerpoint/2010/main" val="11553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1" grpId="0" animBg="1"/>
      <p:bldP spid="301073" grpId="0" animBg="1"/>
      <p:bldP spid="301075" grpId="0" animBg="1"/>
      <p:bldP spid="301076" grpId="0" animBg="1"/>
      <p:bldP spid="301077" grpId="0" animBg="1"/>
      <p:bldP spid="301068" grpId="0" animBg="1"/>
      <p:bldP spid="30107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1418E0-6000-4BE9-8B03-70D66531A821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Agreement Proof Idea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Look at lowest ballot, b,  in which some process decides 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By uniqueness of b, no v’≠ v is decided with 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Prove by induction that every decision with b’&gt;b is  v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08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1F544D-143E-405C-9939-EE5958E97543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Termination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one correct leader exists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It eventually chooses a higher b than all those written before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No other process writes a higher ballot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So it does not start over, and hence decides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solidFill>
                  <a:srgbClr val="0000FF"/>
                </a:solidFill>
              </a:rPr>
              <a:t>Any number of processes can fail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0D4AFA-E048-47F2-8231-0EAE8CCE252A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Optimization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first write (of b) does not write consensus values</a:t>
            </a:r>
          </a:p>
          <a:p>
            <a:pPr eaLnBrk="1" hangingPunct="1"/>
            <a:r>
              <a:rPr lang="en-US" altLang="en-US" dirty="0"/>
              <a:t>A leader running multiple consensus instances can perform the first write once and for all and then perform only the second write for each consensus instance</a:t>
            </a:r>
          </a:p>
        </p:txBody>
      </p:sp>
    </p:spTree>
    <p:extLst>
      <p:ext uri="{BB962C8B-B14F-4D97-AF65-F5344CB8AC3E}">
        <p14:creationId xmlns:p14="http://schemas.microsoft.com/office/powerpoint/2010/main" val="30722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Asynchrony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Unresponsive node indistinguishable from crashed one</a:t>
            </a:r>
          </a:p>
          <a:p>
            <a:pPr lvl="1"/>
            <a:r>
              <a:rPr lang="en-US" altLang="en-US" dirty="0"/>
              <a:t>Timeout without making sure it’s dead</a:t>
            </a:r>
          </a:p>
          <a:p>
            <a:r>
              <a:rPr lang="en-US" altLang="en-US" dirty="0"/>
              <a:t>Delays indistinguishable from drops</a:t>
            </a:r>
          </a:p>
          <a:p>
            <a:r>
              <a:rPr lang="en-US" altLang="en-US" dirty="0"/>
              <a:t>Perfect failure detection impossible</a:t>
            </a:r>
          </a:p>
          <a:p>
            <a:pPr lvl="1"/>
            <a:r>
              <a:rPr lang="en-US" altLang="en-US" dirty="0"/>
              <a:t>“false suspicions” inevitable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38CFF0-2745-42DD-AED0-96EE26B1FCC3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Leases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need eventually accurate leader (</a:t>
            </a:r>
            <a:r>
              <a:rPr lang="en-US" altLang="en-US">
                <a:sym typeface="Symbol" panose="05050102010706020507" pitchFamily="18" charset="2"/>
              </a:rPr>
              <a:t>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But what does this mean in shared memory?</a:t>
            </a:r>
          </a:p>
          <a:p>
            <a:pPr eaLnBrk="1" hangingPunct="1"/>
            <a:r>
              <a:rPr lang="en-US" altLang="en-US"/>
              <a:t>We would like to have mutual exclusion</a:t>
            </a:r>
          </a:p>
          <a:p>
            <a:pPr lvl="1" eaLnBrk="1" hangingPunct="1"/>
            <a:r>
              <a:rPr lang="en-US" altLang="en-US"/>
              <a:t>Not fault-tolerant!</a:t>
            </a:r>
          </a:p>
          <a:p>
            <a:pPr eaLnBrk="1" hangingPunct="1"/>
            <a:r>
              <a:rPr lang="en-US" altLang="en-US"/>
              <a:t>Lease: fault-tolerant, time-based mutual exclusion</a:t>
            </a:r>
          </a:p>
          <a:p>
            <a:pPr lvl="1" eaLnBrk="1" hangingPunct="1"/>
            <a:r>
              <a:rPr lang="en-US" altLang="en-US"/>
              <a:t>Live but not safe in eventual synchrony model</a:t>
            </a:r>
          </a:p>
        </p:txBody>
      </p:sp>
    </p:spTree>
    <p:extLst>
      <p:ext uri="{BB962C8B-B14F-4D97-AF65-F5344CB8AC3E}">
        <p14:creationId xmlns:p14="http://schemas.microsoft.com/office/powerpoint/2010/main" val="24063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75F2CA-2E17-47F2-9310-21BED96FEAB5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Leases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 client that has something to write tries to obtain the lease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Lease holder = 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May fail…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Example implementation: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Upon failure, </a:t>
            </a:r>
            <a:r>
              <a:rPr lang="en-US" altLang="en-US" i="1" dirty="0" err="1">
                <a:solidFill>
                  <a:srgbClr val="0000FF"/>
                </a:solidFill>
              </a:rPr>
              <a:t>backoff</a:t>
            </a:r>
            <a:r>
              <a:rPr lang="en-US" altLang="en-US" dirty="0"/>
              <a:t> period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Leases have limited duration, expire</a:t>
            </a:r>
          </a:p>
        </p:txBody>
      </p:sp>
    </p:spTree>
    <p:extLst>
      <p:ext uri="{BB962C8B-B14F-4D97-AF65-F5344CB8AC3E}">
        <p14:creationId xmlns:p14="http://schemas.microsoft.com/office/powerpoint/2010/main" val="25855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8049A4-4BA4-4702-9227-F9C42A69F670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Lock versus Lease</a:t>
            </a:r>
          </a:p>
        </p:txBody>
      </p:sp>
      <p:pic>
        <p:nvPicPr>
          <p:cNvPr id="26628" name="Picture 7" descr="MCj042424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1905000"/>
          <a:ext cx="7467600" cy="413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92">
                <a:tc>
                  <a:txBody>
                    <a:bodyPr/>
                    <a:lstStyle/>
                    <a:p>
                      <a:r>
                        <a:rPr lang="en-US" sz="1800" dirty="0"/>
                        <a:t>Lock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Lease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031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buFont typeface="Wingdings" pitchFamily="2" charset="2"/>
                        <a:buChar char="D"/>
                      </a:pPr>
                      <a:r>
                        <a:rPr lang="en-US" sz="2800" dirty="0"/>
                        <a:t> Blocking</a:t>
                      </a:r>
                    </a:p>
                    <a:p>
                      <a:pPr lvl="1" eaLnBrk="1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Using locks is not wait-free</a:t>
                      </a:r>
                    </a:p>
                    <a:p>
                      <a:pPr lvl="1" eaLnBrk="1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If lock holder fails, we’re in trouble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buFont typeface="Wingdings" pitchFamily="2" charset="2"/>
                        <a:buChar char="C"/>
                      </a:pPr>
                      <a:r>
                        <a:rPr lang="en-US" sz="2800" dirty="0"/>
                        <a:t> Non-blocking</a:t>
                      </a:r>
                    </a:p>
                    <a:p>
                      <a:pPr lvl="1" eaLnBrk="1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Expires regardless whether holder fails</a:t>
                      </a:r>
                    </a:p>
                    <a:p>
                      <a:endParaRPr lang="en-US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89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buFont typeface="Wingdings" pitchFamily="2" charset="2"/>
                        <a:buChar char="C"/>
                      </a:pPr>
                      <a:r>
                        <a:rPr lang="en-US" sz="2800" dirty="0"/>
                        <a:t> Always safe</a:t>
                      </a:r>
                    </a:p>
                    <a:p>
                      <a:pPr lvl="1" eaLnBrk="1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Never two lock-holders</a:t>
                      </a:r>
                    </a:p>
                    <a:p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buFont typeface="Wingdings" pitchFamily="2" charset="2"/>
                        <a:buChar char="D"/>
                      </a:pPr>
                      <a:r>
                        <a:rPr lang="en-US" sz="2800" dirty="0"/>
                        <a:t>Unsafe</a:t>
                      </a:r>
                    </a:p>
                    <a:p>
                      <a:pPr lvl="1" eaLnBrk="1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Two lease-holders possible due to asynchrony</a:t>
                      </a:r>
                    </a:p>
                    <a:p>
                      <a:pPr lvl="1" eaLnBrk="1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OK for algorithms like </a:t>
                      </a:r>
                      <a:r>
                        <a:rPr lang="en-US" sz="2400" dirty="0" err="1"/>
                        <a:t>Paxos</a:t>
                      </a:r>
                      <a:endParaRPr lang="en-US" sz="2400" dirty="0"/>
                    </a:p>
                    <a:p>
                      <a:endParaRPr lang="en-US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43" name="Picture 6" descr="MCj028240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82721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334519-04C7-46C5-89AF-D534CEE162B4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Paxos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Consensus using </a:t>
            </a:r>
            <a:r>
              <a:rPr lang="en-US" altLang="en-US" i="1">
                <a:solidFill>
                  <a:srgbClr val="0000FF"/>
                </a:solidFill>
              </a:rPr>
              <a:t>n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>
                <a:solidFill>
                  <a:srgbClr val="0000FF"/>
                </a:solidFill>
                <a:sym typeface="Symbol" panose="05050102010706020507" pitchFamily="18" charset="2"/>
              </a:rPr>
              <a:t>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i="1">
                <a:solidFill>
                  <a:srgbClr val="0000FF"/>
                </a:solidFill>
              </a:rPr>
              <a:t>2t+1 </a:t>
            </a:r>
            <a:r>
              <a:rPr lang="en-US" altLang="en-US"/>
              <a:t>fault-prone disks</a:t>
            </a:r>
          </a:p>
          <a:p>
            <a:pPr lvl="1" eaLnBrk="1" hangingPunct="1"/>
            <a:r>
              <a:rPr lang="en-US" altLang="en-US"/>
              <a:t>Disks can incur crash failures</a:t>
            </a:r>
          </a:p>
          <a:p>
            <a:pPr eaLnBrk="1" hangingPunct="1"/>
            <a:r>
              <a:rPr lang="en-US" altLang="en-US"/>
              <a:t>Solution combines:</a:t>
            </a:r>
          </a:p>
          <a:p>
            <a:pPr lvl="1" eaLnBrk="1" hangingPunct="1"/>
            <a:r>
              <a:rPr lang="en-US" altLang="en-US" i="1"/>
              <a:t>m</a:t>
            </a:r>
            <a:r>
              <a:rPr lang="en-US" altLang="en-US"/>
              <a:t>-process shared memory Paxos and</a:t>
            </a:r>
          </a:p>
          <a:p>
            <a:pPr lvl="1" eaLnBrk="1" hangingPunct="1"/>
            <a:r>
              <a:rPr lang="en-US" altLang="en-US"/>
              <a:t>ABD-like emulation of shared registers from fault-prone ones</a:t>
            </a:r>
          </a:p>
        </p:txBody>
      </p:sp>
    </p:spTree>
    <p:extLst>
      <p:ext uri="{BB962C8B-B14F-4D97-AF65-F5344CB8AC3E}">
        <p14:creationId xmlns:p14="http://schemas.microsoft.com/office/powerpoint/2010/main" val="26253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Idit Keidar\AppData\Local\Microsoft\Windows\Temporary Internet Files\Content.IE5\O7JPNY6J\1-12324721022K8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005263"/>
            <a:ext cx="8905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57E6EB-C450-40DE-BDFE-15CA40AD2770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e-IL" dirty="0"/>
              <a:t>Disk </a:t>
            </a:r>
            <a:r>
              <a:rPr lang="en-US" altLang="he-IL" dirty="0" err="1"/>
              <a:t>Paxos</a:t>
            </a:r>
            <a:r>
              <a:rPr lang="en-US" altLang="he-IL" dirty="0"/>
              <a:t> Data Structures</a:t>
            </a:r>
          </a:p>
        </p:txBody>
      </p:sp>
      <p:grpSp>
        <p:nvGrpSpPr>
          <p:cNvPr id="33797" name="Group 3"/>
          <p:cNvGrpSpPr>
            <a:grpSpLocks/>
          </p:cNvGrpSpPr>
          <p:nvPr/>
        </p:nvGrpSpPr>
        <p:grpSpPr bwMode="auto">
          <a:xfrm>
            <a:off x="2411413" y="2133600"/>
            <a:ext cx="1143000" cy="3048000"/>
            <a:chOff x="1152" y="1536"/>
            <a:chExt cx="576" cy="1920"/>
          </a:xfrm>
        </p:grpSpPr>
        <p:sp>
          <p:nvSpPr>
            <p:cNvPr id="33943" name="Rectangle 4"/>
            <p:cNvSpPr>
              <a:spLocks noChangeArrowheads="1"/>
            </p:cNvSpPr>
            <p:nvPr/>
          </p:nvSpPr>
          <p:spPr bwMode="auto">
            <a:xfrm>
              <a:off x="1152" y="1536"/>
              <a:ext cx="576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944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45" name="Line 6"/>
            <p:cNvSpPr>
              <a:spLocks noChangeShapeType="1"/>
            </p:cNvSpPr>
            <p:nvPr/>
          </p:nvSpPr>
          <p:spPr bwMode="auto">
            <a:xfrm>
              <a:off x="1152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46" name="Line 7"/>
            <p:cNvSpPr>
              <a:spLocks noChangeShapeType="1"/>
            </p:cNvSpPr>
            <p:nvPr/>
          </p:nvSpPr>
          <p:spPr bwMode="auto">
            <a:xfrm>
              <a:off x="115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47" name="Line 8"/>
            <p:cNvSpPr>
              <a:spLocks noChangeShapeType="1"/>
            </p:cNvSpPr>
            <p:nvPr/>
          </p:nvSpPr>
          <p:spPr bwMode="auto">
            <a:xfrm>
              <a:off x="1152" y="30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798" name="Text Box 21"/>
          <p:cNvSpPr txBox="1">
            <a:spLocks noChangeArrowheads="1"/>
          </p:cNvSpPr>
          <p:nvPr/>
        </p:nvSpPr>
        <p:spPr bwMode="auto">
          <a:xfrm rot="-5400000">
            <a:off x="-238919" y="3418682"/>
            <a:ext cx="184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he-IL" sz="2400">
                <a:latin typeface="Tahoma" panose="020B0604030504040204" pitchFamily="34" charset="0"/>
              </a:rPr>
              <a:t>m processes</a:t>
            </a:r>
          </a:p>
        </p:txBody>
      </p:sp>
      <p:sp>
        <p:nvSpPr>
          <p:cNvPr id="33799" name="Text Box 22"/>
          <p:cNvSpPr txBox="1">
            <a:spLocks noChangeArrowheads="1"/>
          </p:cNvSpPr>
          <p:nvPr/>
        </p:nvSpPr>
        <p:spPr bwMode="auto">
          <a:xfrm>
            <a:off x="6831013" y="1447800"/>
            <a:ext cx="2332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>
                <a:latin typeface="Tahoma" panose="020B0604030504040204" pitchFamily="34" charset="0"/>
              </a:rPr>
              <a:t>n disks</a:t>
            </a:r>
            <a:br>
              <a:rPr lang="en-US" altLang="he-IL" sz="2400">
                <a:latin typeface="Tahoma" panose="020B0604030504040204" pitchFamily="34" charset="0"/>
              </a:rPr>
            </a:br>
            <a:r>
              <a:rPr lang="en-US" altLang="he-IL" sz="2400">
                <a:latin typeface="Tahoma" panose="020B0604030504040204" pitchFamily="34" charset="0"/>
              </a:rPr>
              <a:t>(storage nodes)</a:t>
            </a:r>
          </a:p>
        </p:txBody>
      </p:sp>
      <p:sp>
        <p:nvSpPr>
          <p:cNvPr id="33800" name="Text Box 23"/>
          <p:cNvSpPr txBox="1">
            <a:spLocks noChangeArrowheads="1"/>
          </p:cNvSpPr>
          <p:nvPr/>
        </p:nvSpPr>
        <p:spPr bwMode="auto">
          <a:xfrm>
            <a:off x="1649413" y="2243138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33801" name="Text Box 24"/>
          <p:cNvSpPr txBox="1">
            <a:spLocks noChangeArrowheads="1"/>
          </p:cNvSpPr>
          <p:nvPr/>
        </p:nvSpPr>
        <p:spPr bwMode="auto">
          <a:xfrm>
            <a:off x="1649413" y="28956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33802" name="Text Box 25"/>
          <p:cNvSpPr txBox="1">
            <a:spLocks noChangeArrowheads="1"/>
          </p:cNvSpPr>
          <p:nvPr/>
        </p:nvSpPr>
        <p:spPr bwMode="auto">
          <a:xfrm>
            <a:off x="1649413" y="34290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1649413" y="40386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33804" name="Text Box 27"/>
          <p:cNvSpPr txBox="1">
            <a:spLocks noChangeArrowheads="1"/>
          </p:cNvSpPr>
          <p:nvPr/>
        </p:nvSpPr>
        <p:spPr bwMode="auto">
          <a:xfrm>
            <a:off x="1649413" y="46482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33805" name="Rectangle 28"/>
          <p:cNvSpPr>
            <a:spLocks noChangeArrowheads="1"/>
          </p:cNvSpPr>
          <p:nvPr/>
        </p:nvSpPr>
        <p:spPr bwMode="auto">
          <a:xfrm>
            <a:off x="2411413" y="2743200"/>
            <a:ext cx="1143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sym typeface="Symbol" panose="05050102010706020507" pitchFamily="18" charset="2"/>
              </a:rPr>
              <a:t></a:t>
            </a:r>
            <a:r>
              <a:rPr lang="en-US" altLang="he-IL" sz="2400">
                <a:latin typeface="Tahoma" panose="020B0604030504040204" pitchFamily="34" charset="0"/>
              </a:rPr>
              <a:t>b,v,n,d</a:t>
            </a:r>
            <a:r>
              <a:rPr lang="en-US" altLang="he-IL" sz="2400">
                <a:latin typeface="Tahoma" panose="020B0604030504040204" pitchFamily="34" charset="0"/>
                <a:sym typeface="Symbol" panose="05050102010706020507" pitchFamily="18" charset="2"/>
              </a:rPr>
              <a:t></a:t>
            </a:r>
          </a:p>
        </p:txBody>
      </p:sp>
      <p:sp>
        <p:nvSpPr>
          <p:cNvPr id="33806" name="AutoShape 31"/>
          <p:cNvSpPr>
            <a:spLocks noChangeArrowheads="1"/>
          </p:cNvSpPr>
          <p:nvPr/>
        </p:nvSpPr>
        <p:spPr bwMode="auto">
          <a:xfrm>
            <a:off x="2640013" y="1447800"/>
            <a:ext cx="609600" cy="609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33807" name="AutoShape 32"/>
          <p:cNvSpPr>
            <a:spLocks noChangeArrowheads="1"/>
          </p:cNvSpPr>
          <p:nvPr/>
        </p:nvSpPr>
        <p:spPr bwMode="auto">
          <a:xfrm>
            <a:off x="4316413" y="1447800"/>
            <a:ext cx="609600" cy="609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33808" name="AutoShape 33"/>
          <p:cNvSpPr>
            <a:spLocks noChangeArrowheads="1"/>
          </p:cNvSpPr>
          <p:nvPr/>
        </p:nvSpPr>
        <p:spPr bwMode="auto">
          <a:xfrm>
            <a:off x="5992813" y="1447800"/>
            <a:ext cx="609600" cy="609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887413" y="5334000"/>
            <a:ext cx="66214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he-IL" sz="2800" dirty="0">
                <a:latin typeface="+mj-lt"/>
              </a:rPr>
              <a:t>Process </a:t>
            </a:r>
            <a:r>
              <a:rPr lang="en-US" altLang="he-IL" sz="2800" dirty="0" err="1">
                <a:latin typeface="+mj-lt"/>
              </a:rPr>
              <a:t>i</a:t>
            </a:r>
            <a:r>
              <a:rPr lang="en-US" altLang="he-IL" sz="2800" dirty="0">
                <a:latin typeface="+mj-lt"/>
              </a:rPr>
              <a:t> can write block[</a:t>
            </a:r>
            <a:r>
              <a:rPr lang="en-US" altLang="he-IL" sz="2800" dirty="0" err="1">
                <a:latin typeface="+mj-lt"/>
              </a:rPr>
              <a:t>i</a:t>
            </a:r>
            <a:r>
              <a:rPr lang="en-US" altLang="he-IL" sz="2800" dirty="0">
                <a:latin typeface="+mj-lt"/>
              </a:rPr>
              <a:t>][j] in each disk j, </a:t>
            </a:r>
          </a:p>
          <a:p>
            <a:pPr eaLnBrk="1" hangingPunct="1">
              <a:defRPr/>
            </a:pPr>
            <a:r>
              <a:rPr lang="en-US" altLang="he-IL" sz="2800" dirty="0">
                <a:latin typeface="+mj-lt"/>
              </a:rPr>
              <a:t>can read all blocks</a:t>
            </a:r>
          </a:p>
        </p:txBody>
      </p:sp>
      <p:sp>
        <p:nvSpPr>
          <p:cNvPr id="33810" name="Oval 35"/>
          <p:cNvSpPr>
            <a:spLocks noChangeArrowheads="1"/>
          </p:cNvSpPr>
          <p:nvPr/>
        </p:nvSpPr>
        <p:spPr bwMode="auto">
          <a:xfrm>
            <a:off x="1420813" y="2514600"/>
            <a:ext cx="6553200" cy="1066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5429" name="Text Box 37"/>
          <p:cNvSpPr txBox="1">
            <a:spLocks noChangeArrowheads="1"/>
          </p:cNvSpPr>
          <p:nvPr/>
        </p:nvSpPr>
        <p:spPr bwMode="auto">
          <a:xfrm>
            <a:off x="7577138" y="24034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</p:txBody>
      </p:sp>
      <p:grpSp>
        <p:nvGrpSpPr>
          <p:cNvPr id="33812" name="Group 38"/>
          <p:cNvGrpSpPr>
            <a:grpSpLocks/>
          </p:cNvGrpSpPr>
          <p:nvPr/>
        </p:nvGrpSpPr>
        <p:grpSpPr bwMode="auto">
          <a:xfrm>
            <a:off x="4087813" y="2133600"/>
            <a:ext cx="1143000" cy="3048000"/>
            <a:chOff x="1152" y="1536"/>
            <a:chExt cx="576" cy="1920"/>
          </a:xfrm>
        </p:grpSpPr>
        <p:sp>
          <p:nvSpPr>
            <p:cNvPr id="33938" name="Rectangle 39"/>
            <p:cNvSpPr>
              <a:spLocks noChangeArrowheads="1"/>
            </p:cNvSpPr>
            <p:nvPr/>
          </p:nvSpPr>
          <p:spPr bwMode="auto">
            <a:xfrm>
              <a:off x="1152" y="1536"/>
              <a:ext cx="576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939" name="Line 40"/>
            <p:cNvSpPr>
              <a:spLocks noChangeShapeType="1"/>
            </p:cNvSpPr>
            <p:nvPr/>
          </p:nvSpPr>
          <p:spPr bwMode="auto">
            <a:xfrm>
              <a:off x="1152" y="192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40" name="Line 41"/>
            <p:cNvSpPr>
              <a:spLocks noChangeShapeType="1"/>
            </p:cNvSpPr>
            <p:nvPr/>
          </p:nvSpPr>
          <p:spPr bwMode="auto">
            <a:xfrm>
              <a:off x="1152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41" name="Line 42"/>
            <p:cNvSpPr>
              <a:spLocks noChangeShapeType="1"/>
            </p:cNvSpPr>
            <p:nvPr/>
          </p:nvSpPr>
          <p:spPr bwMode="auto">
            <a:xfrm>
              <a:off x="115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42" name="Line 43"/>
            <p:cNvSpPr>
              <a:spLocks noChangeShapeType="1"/>
            </p:cNvSpPr>
            <p:nvPr/>
          </p:nvSpPr>
          <p:spPr bwMode="auto">
            <a:xfrm>
              <a:off x="1152" y="30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813" name="Rectangle 44"/>
          <p:cNvSpPr>
            <a:spLocks noChangeArrowheads="1"/>
          </p:cNvSpPr>
          <p:nvPr/>
        </p:nvSpPr>
        <p:spPr bwMode="auto">
          <a:xfrm>
            <a:off x="4087813" y="2743200"/>
            <a:ext cx="1143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sym typeface="Symbol" panose="05050102010706020507" pitchFamily="18" charset="2"/>
              </a:rPr>
              <a:t></a:t>
            </a:r>
            <a:r>
              <a:rPr lang="en-US" altLang="he-IL" sz="2400">
                <a:latin typeface="Tahoma" panose="020B0604030504040204" pitchFamily="34" charset="0"/>
              </a:rPr>
              <a:t>b,v,n,d</a:t>
            </a:r>
            <a:r>
              <a:rPr lang="en-US" altLang="he-IL" sz="2400">
                <a:latin typeface="Tahoma" panose="020B0604030504040204" pitchFamily="34" charset="0"/>
                <a:sym typeface="Symbol" panose="05050102010706020507" pitchFamily="18" charset="2"/>
              </a:rPr>
              <a:t></a:t>
            </a:r>
          </a:p>
        </p:txBody>
      </p:sp>
      <p:grpSp>
        <p:nvGrpSpPr>
          <p:cNvPr id="33814" name="Group 45"/>
          <p:cNvGrpSpPr>
            <a:grpSpLocks/>
          </p:cNvGrpSpPr>
          <p:nvPr/>
        </p:nvGrpSpPr>
        <p:grpSpPr bwMode="auto">
          <a:xfrm>
            <a:off x="5764213" y="2133600"/>
            <a:ext cx="1143000" cy="3048000"/>
            <a:chOff x="1152" y="1536"/>
            <a:chExt cx="576" cy="1920"/>
          </a:xfrm>
        </p:grpSpPr>
        <p:sp>
          <p:nvSpPr>
            <p:cNvPr id="33933" name="Rectangle 46"/>
            <p:cNvSpPr>
              <a:spLocks noChangeArrowheads="1"/>
            </p:cNvSpPr>
            <p:nvPr/>
          </p:nvSpPr>
          <p:spPr bwMode="auto">
            <a:xfrm>
              <a:off x="1152" y="1536"/>
              <a:ext cx="576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934" name="Line 47"/>
            <p:cNvSpPr>
              <a:spLocks noChangeShapeType="1"/>
            </p:cNvSpPr>
            <p:nvPr/>
          </p:nvSpPr>
          <p:spPr bwMode="auto">
            <a:xfrm>
              <a:off x="1152" y="192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35" name="Line 48"/>
            <p:cNvSpPr>
              <a:spLocks noChangeShapeType="1"/>
            </p:cNvSpPr>
            <p:nvPr/>
          </p:nvSpPr>
          <p:spPr bwMode="auto">
            <a:xfrm>
              <a:off x="1152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36" name="Line 49"/>
            <p:cNvSpPr>
              <a:spLocks noChangeShapeType="1"/>
            </p:cNvSpPr>
            <p:nvPr/>
          </p:nvSpPr>
          <p:spPr bwMode="auto">
            <a:xfrm>
              <a:off x="115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37" name="Line 50"/>
            <p:cNvSpPr>
              <a:spLocks noChangeShapeType="1"/>
            </p:cNvSpPr>
            <p:nvPr/>
          </p:nvSpPr>
          <p:spPr bwMode="auto">
            <a:xfrm>
              <a:off x="1152" y="30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815" name="Rectangle 51"/>
          <p:cNvSpPr>
            <a:spLocks noChangeArrowheads="1"/>
          </p:cNvSpPr>
          <p:nvPr/>
        </p:nvSpPr>
        <p:spPr bwMode="auto">
          <a:xfrm>
            <a:off x="5764213" y="2743200"/>
            <a:ext cx="1143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sym typeface="Symbol" panose="05050102010706020507" pitchFamily="18" charset="2"/>
              </a:rPr>
              <a:t></a:t>
            </a:r>
            <a:r>
              <a:rPr lang="en-US" altLang="he-IL" sz="2400">
                <a:latin typeface="Tahoma" panose="020B0604030504040204" pitchFamily="34" charset="0"/>
              </a:rPr>
              <a:t>b,v,n,d</a:t>
            </a:r>
            <a:r>
              <a:rPr lang="en-US" altLang="he-IL" sz="2400">
                <a:latin typeface="Tahoma" panose="020B0604030504040204" pitchFamily="34" charset="0"/>
                <a:sym typeface="Symbol" panose="05050102010706020507" pitchFamily="18" charset="2"/>
              </a:rPr>
              <a:t></a:t>
            </a:r>
          </a:p>
        </p:txBody>
      </p:sp>
      <p:grpSp>
        <p:nvGrpSpPr>
          <p:cNvPr id="33816" name="Group 7"/>
          <p:cNvGrpSpPr>
            <a:grpSpLocks noChangeAspect="1"/>
          </p:cNvGrpSpPr>
          <p:nvPr/>
        </p:nvGrpSpPr>
        <p:grpSpPr bwMode="auto">
          <a:xfrm>
            <a:off x="1114425" y="2266950"/>
            <a:ext cx="576263" cy="504825"/>
            <a:chOff x="1632" y="1776"/>
            <a:chExt cx="363" cy="318"/>
          </a:xfrm>
        </p:grpSpPr>
        <p:sp>
          <p:nvSpPr>
            <p:cNvPr id="3382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632" y="1776"/>
              <a:ext cx="36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8"/>
            <p:cNvSpPr>
              <a:spLocks/>
            </p:cNvSpPr>
            <p:nvPr/>
          </p:nvSpPr>
          <p:spPr bwMode="auto">
            <a:xfrm>
              <a:off x="1632" y="1874"/>
              <a:ext cx="363" cy="220"/>
            </a:xfrm>
            <a:custGeom>
              <a:avLst/>
              <a:gdLst>
                <a:gd name="T0" fmla="*/ 36 w 2176"/>
                <a:gd name="T1" fmla="*/ 306 h 1317"/>
                <a:gd name="T2" fmla="*/ 26 w 2176"/>
                <a:gd name="T3" fmla="*/ 313 h 1317"/>
                <a:gd name="T4" fmla="*/ 18 w 2176"/>
                <a:gd name="T5" fmla="*/ 319 h 1317"/>
                <a:gd name="T6" fmla="*/ 11 w 2176"/>
                <a:gd name="T7" fmla="*/ 326 h 1317"/>
                <a:gd name="T8" fmla="*/ 7 w 2176"/>
                <a:gd name="T9" fmla="*/ 333 h 1317"/>
                <a:gd name="T10" fmla="*/ 2 w 2176"/>
                <a:gd name="T11" fmla="*/ 340 h 1317"/>
                <a:gd name="T12" fmla="*/ 1 w 2176"/>
                <a:gd name="T13" fmla="*/ 348 h 1317"/>
                <a:gd name="T14" fmla="*/ 0 w 2176"/>
                <a:gd name="T15" fmla="*/ 354 h 1317"/>
                <a:gd name="T16" fmla="*/ 0 w 2176"/>
                <a:gd name="T17" fmla="*/ 360 h 1317"/>
                <a:gd name="T18" fmla="*/ 305 w 2176"/>
                <a:gd name="T19" fmla="*/ 967 h 1317"/>
                <a:gd name="T20" fmla="*/ 330 w 2176"/>
                <a:gd name="T21" fmla="*/ 1018 h 1317"/>
                <a:gd name="T22" fmla="*/ 368 w 2176"/>
                <a:gd name="T23" fmla="*/ 1038 h 1317"/>
                <a:gd name="T24" fmla="*/ 376 w 2176"/>
                <a:gd name="T25" fmla="*/ 1058 h 1317"/>
                <a:gd name="T26" fmla="*/ 456 w 2176"/>
                <a:gd name="T27" fmla="*/ 1088 h 1317"/>
                <a:gd name="T28" fmla="*/ 1120 w 2176"/>
                <a:gd name="T29" fmla="*/ 1317 h 1317"/>
                <a:gd name="T30" fmla="*/ 1176 w 2176"/>
                <a:gd name="T31" fmla="*/ 1312 h 1317"/>
                <a:gd name="T32" fmla="*/ 2134 w 2176"/>
                <a:gd name="T33" fmla="*/ 794 h 1317"/>
                <a:gd name="T34" fmla="*/ 2146 w 2176"/>
                <a:gd name="T35" fmla="*/ 783 h 1317"/>
                <a:gd name="T36" fmla="*/ 2156 w 2176"/>
                <a:gd name="T37" fmla="*/ 775 h 1317"/>
                <a:gd name="T38" fmla="*/ 2164 w 2176"/>
                <a:gd name="T39" fmla="*/ 768 h 1317"/>
                <a:gd name="T40" fmla="*/ 2169 w 2176"/>
                <a:gd name="T41" fmla="*/ 762 h 1317"/>
                <a:gd name="T42" fmla="*/ 2173 w 2176"/>
                <a:gd name="T43" fmla="*/ 755 h 1317"/>
                <a:gd name="T44" fmla="*/ 2175 w 2176"/>
                <a:gd name="T45" fmla="*/ 747 h 1317"/>
                <a:gd name="T46" fmla="*/ 2176 w 2176"/>
                <a:gd name="T47" fmla="*/ 737 h 1317"/>
                <a:gd name="T48" fmla="*/ 2176 w 2176"/>
                <a:gd name="T49" fmla="*/ 724 h 1317"/>
                <a:gd name="T50" fmla="*/ 1447 w 2176"/>
                <a:gd name="T51" fmla="*/ 705 h 1317"/>
                <a:gd name="T52" fmla="*/ 1108 w 2176"/>
                <a:gd name="T53" fmla="*/ 25 h 1317"/>
                <a:gd name="T54" fmla="*/ 1069 w 2176"/>
                <a:gd name="T55" fmla="*/ 0 h 1317"/>
                <a:gd name="T56" fmla="*/ 1005 w 2176"/>
                <a:gd name="T57" fmla="*/ 0 h 1317"/>
                <a:gd name="T58" fmla="*/ 36 w 2176"/>
                <a:gd name="T59" fmla="*/ 306 h 13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76" h="1317">
                  <a:moveTo>
                    <a:pt x="36" y="306"/>
                  </a:moveTo>
                  <a:lnTo>
                    <a:pt x="26" y="313"/>
                  </a:lnTo>
                  <a:lnTo>
                    <a:pt x="18" y="319"/>
                  </a:lnTo>
                  <a:lnTo>
                    <a:pt x="11" y="326"/>
                  </a:lnTo>
                  <a:lnTo>
                    <a:pt x="7" y="333"/>
                  </a:lnTo>
                  <a:lnTo>
                    <a:pt x="2" y="340"/>
                  </a:lnTo>
                  <a:lnTo>
                    <a:pt x="1" y="348"/>
                  </a:lnTo>
                  <a:lnTo>
                    <a:pt x="0" y="354"/>
                  </a:lnTo>
                  <a:lnTo>
                    <a:pt x="0" y="360"/>
                  </a:lnTo>
                  <a:lnTo>
                    <a:pt x="305" y="967"/>
                  </a:lnTo>
                  <a:lnTo>
                    <a:pt x="330" y="1018"/>
                  </a:lnTo>
                  <a:lnTo>
                    <a:pt x="368" y="1038"/>
                  </a:lnTo>
                  <a:lnTo>
                    <a:pt x="376" y="1058"/>
                  </a:lnTo>
                  <a:lnTo>
                    <a:pt x="456" y="1088"/>
                  </a:lnTo>
                  <a:lnTo>
                    <a:pt x="1120" y="1317"/>
                  </a:lnTo>
                  <a:lnTo>
                    <a:pt x="1176" y="1312"/>
                  </a:lnTo>
                  <a:lnTo>
                    <a:pt x="2134" y="794"/>
                  </a:lnTo>
                  <a:lnTo>
                    <a:pt x="2146" y="783"/>
                  </a:lnTo>
                  <a:lnTo>
                    <a:pt x="2156" y="775"/>
                  </a:lnTo>
                  <a:lnTo>
                    <a:pt x="2164" y="768"/>
                  </a:lnTo>
                  <a:lnTo>
                    <a:pt x="2169" y="762"/>
                  </a:lnTo>
                  <a:lnTo>
                    <a:pt x="2173" y="755"/>
                  </a:lnTo>
                  <a:lnTo>
                    <a:pt x="2175" y="747"/>
                  </a:lnTo>
                  <a:lnTo>
                    <a:pt x="2176" y="737"/>
                  </a:lnTo>
                  <a:lnTo>
                    <a:pt x="2176" y="724"/>
                  </a:lnTo>
                  <a:lnTo>
                    <a:pt x="1447" y="705"/>
                  </a:lnTo>
                  <a:lnTo>
                    <a:pt x="1108" y="25"/>
                  </a:lnTo>
                  <a:lnTo>
                    <a:pt x="1069" y="0"/>
                  </a:lnTo>
                  <a:lnTo>
                    <a:pt x="1005" y="0"/>
                  </a:lnTo>
                  <a:lnTo>
                    <a:pt x="36" y="30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9"/>
            <p:cNvSpPr>
              <a:spLocks/>
            </p:cNvSpPr>
            <p:nvPr/>
          </p:nvSpPr>
          <p:spPr bwMode="auto">
            <a:xfrm>
              <a:off x="1632" y="1776"/>
              <a:ext cx="363" cy="313"/>
            </a:xfrm>
            <a:custGeom>
              <a:avLst/>
              <a:gdLst>
                <a:gd name="T0" fmla="*/ 36 w 2176"/>
                <a:gd name="T1" fmla="*/ 322 h 1880"/>
                <a:gd name="T2" fmla="*/ 26 w 2176"/>
                <a:gd name="T3" fmla="*/ 331 h 1880"/>
                <a:gd name="T4" fmla="*/ 18 w 2176"/>
                <a:gd name="T5" fmla="*/ 342 h 1880"/>
                <a:gd name="T6" fmla="*/ 11 w 2176"/>
                <a:gd name="T7" fmla="*/ 354 h 1880"/>
                <a:gd name="T8" fmla="*/ 7 w 2176"/>
                <a:gd name="T9" fmla="*/ 365 h 1880"/>
                <a:gd name="T10" fmla="*/ 2 w 2176"/>
                <a:gd name="T11" fmla="*/ 377 h 1880"/>
                <a:gd name="T12" fmla="*/ 1 w 2176"/>
                <a:gd name="T13" fmla="*/ 388 h 1880"/>
                <a:gd name="T14" fmla="*/ 0 w 2176"/>
                <a:gd name="T15" fmla="*/ 398 h 1880"/>
                <a:gd name="T16" fmla="*/ 0 w 2176"/>
                <a:gd name="T17" fmla="*/ 407 h 1880"/>
                <a:gd name="T18" fmla="*/ 305 w 2176"/>
                <a:gd name="T19" fmla="*/ 1370 h 1880"/>
                <a:gd name="T20" fmla="*/ 330 w 2176"/>
                <a:gd name="T21" fmla="*/ 1452 h 1880"/>
                <a:gd name="T22" fmla="*/ 368 w 2176"/>
                <a:gd name="T23" fmla="*/ 1481 h 1880"/>
                <a:gd name="T24" fmla="*/ 376 w 2176"/>
                <a:gd name="T25" fmla="*/ 1513 h 1880"/>
                <a:gd name="T26" fmla="*/ 456 w 2176"/>
                <a:gd name="T27" fmla="*/ 1561 h 1880"/>
                <a:gd name="T28" fmla="*/ 1129 w 2176"/>
                <a:gd name="T29" fmla="*/ 1880 h 1880"/>
                <a:gd name="T30" fmla="*/ 1185 w 2176"/>
                <a:gd name="T31" fmla="*/ 1872 h 1880"/>
                <a:gd name="T32" fmla="*/ 2134 w 2176"/>
                <a:gd name="T33" fmla="*/ 1362 h 1880"/>
                <a:gd name="T34" fmla="*/ 2146 w 2176"/>
                <a:gd name="T35" fmla="*/ 1346 h 1880"/>
                <a:gd name="T36" fmla="*/ 2156 w 2176"/>
                <a:gd name="T37" fmla="*/ 1333 h 1880"/>
                <a:gd name="T38" fmla="*/ 2164 w 2176"/>
                <a:gd name="T39" fmla="*/ 1322 h 1880"/>
                <a:gd name="T40" fmla="*/ 2169 w 2176"/>
                <a:gd name="T41" fmla="*/ 1311 h 1880"/>
                <a:gd name="T42" fmla="*/ 2173 w 2176"/>
                <a:gd name="T43" fmla="*/ 1300 h 1880"/>
                <a:gd name="T44" fmla="*/ 2175 w 2176"/>
                <a:gd name="T45" fmla="*/ 1288 h 1880"/>
                <a:gd name="T46" fmla="*/ 2176 w 2176"/>
                <a:gd name="T47" fmla="*/ 1271 h 1880"/>
                <a:gd name="T48" fmla="*/ 2176 w 2176"/>
                <a:gd name="T49" fmla="*/ 1250 h 1880"/>
                <a:gd name="T50" fmla="*/ 1447 w 2176"/>
                <a:gd name="T51" fmla="*/ 956 h 1880"/>
                <a:gd name="T52" fmla="*/ 1146 w 2176"/>
                <a:gd name="T53" fmla="*/ 39 h 1880"/>
                <a:gd name="T54" fmla="*/ 1106 w 2176"/>
                <a:gd name="T55" fmla="*/ 0 h 1880"/>
                <a:gd name="T56" fmla="*/ 1043 w 2176"/>
                <a:gd name="T57" fmla="*/ 0 h 1880"/>
                <a:gd name="T58" fmla="*/ 36 w 2176"/>
                <a:gd name="T59" fmla="*/ 322 h 18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76" h="1880">
                  <a:moveTo>
                    <a:pt x="36" y="322"/>
                  </a:moveTo>
                  <a:lnTo>
                    <a:pt x="26" y="331"/>
                  </a:lnTo>
                  <a:lnTo>
                    <a:pt x="18" y="342"/>
                  </a:lnTo>
                  <a:lnTo>
                    <a:pt x="11" y="354"/>
                  </a:lnTo>
                  <a:lnTo>
                    <a:pt x="7" y="365"/>
                  </a:lnTo>
                  <a:lnTo>
                    <a:pt x="2" y="377"/>
                  </a:lnTo>
                  <a:lnTo>
                    <a:pt x="1" y="388"/>
                  </a:lnTo>
                  <a:lnTo>
                    <a:pt x="0" y="398"/>
                  </a:lnTo>
                  <a:lnTo>
                    <a:pt x="0" y="407"/>
                  </a:lnTo>
                  <a:lnTo>
                    <a:pt x="305" y="1370"/>
                  </a:lnTo>
                  <a:lnTo>
                    <a:pt x="330" y="1452"/>
                  </a:lnTo>
                  <a:lnTo>
                    <a:pt x="368" y="1481"/>
                  </a:lnTo>
                  <a:lnTo>
                    <a:pt x="376" y="1513"/>
                  </a:lnTo>
                  <a:lnTo>
                    <a:pt x="456" y="1561"/>
                  </a:lnTo>
                  <a:lnTo>
                    <a:pt x="1129" y="1880"/>
                  </a:lnTo>
                  <a:lnTo>
                    <a:pt x="1185" y="1872"/>
                  </a:lnTo>
                  <a:lnTo>
                    <a:pt x="2134" y="1362"/>
                  </a:lnTo>
                  <a:lnTo>
                    <a:pt x="2146" y="1346"/>
                  </a:lnTo>
                  <a:lnTo>
                    <a:pt x="2156" y="1333"/>
                  </a:lnTo>
                  <a:lnTo>
                    <a:pt x="2164" y="1322"/>
                  </a:lnTo>
                  <a:lnTo>
                    <a:pt x="2169" y="1311"/>
                  </a:lnTo>
                  <a:lnTo>
                    <a:pt x="2173" y="1300"/>
                  </a:lnTo>
                  <a:lnTo>
                    <a:pt x="2175" y="1288"/>
                  </a:lnTo>
                  <a:lnTo>
                    <a:pt x="2176" y="1271"/>
                  </a:lnTo>
                  <a:lnTo>
                    <a:pt x="2176" y="1250"/>
                  </a:lnTo>
                  <a:lnTo>
                    <a:pt x="1447" y="956"/>
                  </a:lnTo>
                  <a:lnTo>
                    <a:pt x="1146" y="39"/>
                  </a:lnTo>
                  <a:lnTo>
                    <a:pt x="1106" y="0"/>
                  </a:lnTo>
                  <a:lnTo>
                    <a:pt x="1043" y="0"/>
                  </a:lnTo>
                  <a:lnTo>
                    <a:pt x="36" y="322"/>
                  </a:lnTo>
                  <a:close/>
                </a:path>
              </a:pathLst>
            </a:custGeom>
            <a:solidFill>
              <a:srgbClr val="7F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Freeform 10"/>
            <p:cNvSpPr>
              <a:spLocks/>
            </p:cNvSpPr>
            <p:nvPr/>
          </p:nvSpPr>
          <p:spPr bwMode="auto">
            <a:xfrm>
              <a:off x="1637" y="1779"/>
              <a:ext cx="236" cy="232"/>
            </a:xfrm>
            <a:custGeom>
              <a:avLst/>
              <a:gdLst>
                <a:gd name="T0" fmla="*/ 26 w 1418"/>
                <a:gd name="T1" fmla="*/ 324 h 1395"/>
                <a:gd name="T2" fmla="*/ 11 w 1418"/>
                <a:gd name="T3" fmla="*/ 337 h 1395"/>
                <a:gd name="T4" fmla="*/ 3 w 1418"/>
                <a:gd name="T5" fmla="*/ 354 h 1395"/>
                <a:gd name="T6" fmla="*/ 0 w 1418"/>
                <a:gd name="T7" fmla="*/ 369 h 1395"/>
                <a:gd name="T8" fmla="*/ 0 w 1418"/>
                <a:gd name="T9" fmla="*/ 381 h 1395"/>
                <a:gd name="T10" fmla="*/ 14 w 1418"/>
                <a:gd name="T11" fmla="*/ 431 h 1395"/>
                <a:gd name="T12" fmla="*/ 323 w 1418"/>
                <a:gd name="T13" fmla="*/ 1395 h 1395"/>
                <a:gd name="T14" fmla="*/ 1418 w 1418"/>
                <a:gd name="T15" fmla="*/ 932 h 1395"/>
                <a:gd name="T16" fmla="*/ 1124 w 1418"/>
                <a:gd name="T17" fmla="*/ 17 h 1395"/>
                <a:gd name="T18" fmla="*/ 1045 w 1418"/>
                <a:gd name="T19" fmla="*/ 0 h 1395"/>
                <a:gd name="T20" fmla="*/ 70 w 1418"/>
                <a:gd name="T21" fmla="*/ 303 h 1395"/>
                <a:gd name="T22" fmla="*/ 65 w 1418"/>
                <a:gd name="T23" fmla="*/ 306 h 1395"/>
                <a:gd name="T24" fmla="*/ 60 w 1418"/>
                <a:gd name="T25" fmla="*/ 309 h 1395"/>
                <a:gd name="T26" fmla="*/ 53 w 1418"/>
                <a:gd name="T27" fmla="*/ 311 h 1395"/>
                <a:gd name="T28" fmla="*/ 48 w 1418"/>
                <a:gd name="T29" fmla="*/ 313 h 1395"/>
                <a:gd name="T30" fmla="*/ 42 w 1418"/>
                <a:gd name="T31" fmla="*/ 316 h 1395"/>
                <a:gd name="T32" fmla="*/ 36 w 1418"/>
                <a:gd name="T33" fmla="*/ 319 h 1395"/>
                <a:gd name="T34" fmla="*/ 30 w 1418"/>
                <a:gd name="T35" fmla="*/ 322 h 1395"/>
                <a:gd name="T36" fmla="*/ 26 w 1418"/>
                <a:gd name="T37" fmla="*/ 324 h 13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18" h="1395">
                  <a:moveTo>
                    <a:pt x="26" y="324"/>
                  </a:moveTo>
                  <a:lnTo>
                    <a:pt x="11" y="337"/>
                  </a:lnTo>
                  <a:lnTo>
                    <a:pt x="3" y="354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4" y="431"/>
                  </a:lnTo>
                  <a:lnTo>
                    <a:pt x="323" y="1395"/>
                  </a:lnTo>
                  <a:lnTo>
                    <a:pt x="1418" y="932"/>
                  </a:lnTo>
                  <a:lnTo>
                    <a:pt x="1124" y="17"/>
                  </a:lnTo>
                  <a:lnTo>
                    <a:pt x="1045" y="0"/>
                  </a:lnTo>
                  <a:lnTo>
                    <a:pt x="70" y="303"/>
                  </a:lnTo>
                  <a:lnTo>
                    <a:pt x="65" y="306"/>
                  </a:lnTo>
                  <a:lnTo>
                    <a:pt x="60" y="309"/>
                  </a:lnTo>
                  <a:lnTo>
                    <a:pt x="53" y="311"/>
                  </a:lnTo>
                  <a:lnTo>
                    <a:pt x="48" y="313"/>
                  </a:lnTo>
                  <a:lnTo>
                    <a:pt x="42" y="316"/>
                  </a:lnTo>
                  <a:lnTo>
                    <a:pt x="36" y="319"/>
                  </a:lnTo>
                  <a:lnTo>
                    <a:pt x="30" y="322"/>
                  </a:lnTo>
                  <a:lnTo>
                    <a:pt x="26" y="324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11"/>
            <p:cNvSpPr>
              <a:spLocks/>
            </p:cNvSpPr>
            <p:nvPr/>
          </p:nvSpPr>
          <p:spPr bwMode="auto">
            <a:xfrm>
              <a:off x="1645" y="1779"/>
              <a:ext cx="226" cy="222"/>
            </a:xfrm>
            <a:custGeom>
              <a:avLst/>
              <a:gdLst>
                <a:gd name="T0" fmla="*/ 12 w 1357"/>
                <a:gd name="T1" fmla="*/ 322 h 1335"/>
                <a:gd name="T2" fmla="*/ 1 w 1357"/>
                <a:gd name="T3" fmla="*/ 352 h 1335"/>
                <a:gd name="T4" fmla="*/ 3 w 1357"/>
                <a:gd name="T5" fmla="*/ 376 h 1335"/>
                <a:gd name="T6" fmla="*/ 10 w 1357"/>
                <a:gd name="T7" fmla="*/ 400 h 1335"/>
                <a:gd name="T8" fmla="*/ 33 w 1357"/>
                <a:gd name="T9" fmla="*/ 470 h 1335"/>
                <a:gd name="T10" fmla="*/ 70 w 1357"/>
                <a:gd name="T11" fmla="*/ 585 h 1335"/>
                <a:gd name="T12" fmla="*/ 106 w 1357"/>
                <a:gd name="T13" fmla="*/ 701 h 1335"/>
                <a:gd name="T14" fmla="*/ 143 w 1357"/>
                <a:gd name="T15" fmla="*/ 815 h 1335"/>
                <a:gd name="T16" fmla="*/ 180 w 1357"/>
                <a:gd name="T17" fmla="*/ 931 h 1335"/>
                <a:gd name="T18" fmla="*/ 218 w 1357"/>
                <a:gd name="T19" fmla="*/ 1046 h 1335"/>
                <a:gd name="T20" fmla="*/ 254 w 1357"/>
                <a:gd name="T21" fmla="*/ 1162 h 1335"/>
                <a:gd name="T22" fmla="*/ 291 w 1357"/>
                <a:gd name="T23" fmla="*/ 1277 h 1335"/>
                <a:gd name="T24" fmla="*/ 342 w 1357"/>
                <a:gd name="T25" fmla="*/ 1321 h 1335"/>
                <a:gd name="T26" fmla="*/ 408 w 1357"/>
                <a:gd name="T27" fmla="*/ 1293 h 1335"/>
                <a:gd name="T28" fmla="*/ 474 w 1357"/>
                <a:gd name="T29" fmla="*/ 1266 h 1335"/>
                <a:gd name="T30" fmla="*/ 538 w 1357"/>
                <a:gd name="T31" fmla="*/ 1238 h 1335"/>
                <a:gd name="T32" fmla="*/ 604 w 1357"/>
                <a:gd name="T33" fmla="*/ 1210 h 1335"/>
                <a:gd name="T34" fmla="*/ 670 w 1357"/>
                <a:gd name="T35" fmla="*/ 1183 h 1335"/>
                <a:gd name="T36" fmla="*/ 736 w 1357"/>
                <a:gd name="T37" fmla="*/ 1155 h 1335"/>
                <a:gd name="T38" fmla="*/ 801 w 1357"/>
                <a:gd name="T39" fmla="*/ 1127 h 1335"/>
                <a:gd name="T40" fmla="*/ 866 w 1357"/>
                <a:gd name="T41" fmla="*/ 1100 h 1335"/>
                <a:gd name="T42" fmla="*/ 932 w 1357"/>
                <a:gd name="T43" fmla="*/ 1072 h 1335"/>
                <a:gd name="T44" fmla="*/ 997 w 1357"/>
                <a:gd name="T45" fmla="*/ 1044 h 1335"/>
                <a:gd name="T46" fmla="*/ 1063 w 1357"/>
                <a:gd name="T47" fmla="*/ 1017 h 1335"/>
                <a:gd name="T48" fmla="*/ 1129 w 1357"/>
                <a:gd name="T49" fmla="*/ 989 h 1335"/>
                <a:gd name="T50" fmla="*/ 1193 w 1357"/>
                <a:gd name="T51" fmla="*/ 961 h 1335"/>
                <a:gd name="T52" fmla="*/ 1259 w 1357"/>
                <a:gd name="T53" fmla="*/ 934 h 1335"/>
                <a:gd name="T54" fmla="*/ 1325 w 1357"/>
                <a:gd name="T55" fmla="*/ 906 h 1335"/>
                <a:gd name="T56" fmla="*/ 1340 w 1357"/>
                <a:gd name="T57" fmla="*/ 837 h 1335"/>
                <a:gd name="T58" fmla="*/ 1305 w 1357"/>
                <a:gd name="T59" fmla="*/ 728 h 1335"/>
                <a:gd name="T60" fmla="*/ 1270 w 1357"/>
                <a:gd name="T61" fmla="*/ 618 h 1335"/>
                <a:gd name="T62" fmla="*/ 1235 w 1357"/>
                <a:gd name="T63" fmla="*/ 508 h 1335"/>
                <a:gd name="T64" fmla="*/ 1200 w 1357"/>
                <a:gd name="T65" fmla="*/ 399 h 1335"/>
                <a:gd name="T66" fmla="*/ 1165 w 1357"/>
                <a:gd name="T67" fmla="*/ 289 h 1335"/>
                <a:gd name="T68" fmla="*/ 1130 w 1357"/>
                <a:gd name="T69" fmla="*/ 180 h 1335"/>
                <a:gd name="T70" fmla="*/ 1095 w 1357"/>
                <a:gd name="T71" fmla="*/ 69 h 1335"/>
                <a:gd name="T72" fmla="*/ 1067 w 1357"/>
                <a:gd name="T73" fmla="*/ 12 h 1335"/>
                <a:gd name="T74" fmla="*/ 1049 w 1357"/>
                <a:gd name="T75" fmla="*/ 9 h 1335"/>
                <a:gd name="T76" fmla="*/ 1030 w 1357"/>
                <a:gd name="T77" fmla="*/ 6 h 1335"/>
                <a:gd name="T78" fmla="*/ 1010 w 1357"/>
                <a:gd name="T79" fmla="*/ 3 h 1335"/>
                <a:gd name="T80" fmla="*/ 971 w 1357"/>
                <a:gd name="T81" fmla="*/ 9 h 1335"/>
                <a:gd name="T82" fmla="*/ 913 w 1357"/>
                <a:gd name="T83" fmla="*/ 28 h 1335"/>
                <a:gd name="T84" fmla="*/ 855 w 1357"/>
                <a:gd name="T85" fmla="*/ 45 h 1335"/>
                <a:gd name="T86" fmla="*/ 797 w 1357"/>
                <a:gd name="T87" fmla="*/ 64 h 1335"/>
                <a:gd name="T88" fmla="*/ 738 w 1357"/>
                <a:gd name="T89" fmla="*/ 81 h 1335"/>
                <a:gd name="T90" fmla="*/ 680 w 1357"/>
                <a:gd name="T91" fmla="*/ 100 h 1335"/>
                <a:gd name="T92" fmla="*/ 622 w 1357"/>
                <a:gd name="T93" fmla="*/ 117 h 1335"/>
                <a:gd name="T94" fmla="*/ 564 w 1357"/>
                <a:gd name="T95" fmla="*/ 136 h 1335"/>
                <a:gd name="T96" fmla="*/ 504 w 1357"/>
                <a:gd name="T97" fmla="*/ 153 h 1335"/>
                <a:gd name="T98" fmla="*/ 446 w 1357"/>
                <a:gd name="T99" fmla="*/ 172 h 1335"/>
                <a:gd name="T100" fmla="*/ 388 w 1357"/>
                <a:gd name="T101" fmla="*/ 190 h 1335"/>
                <a:gd name="T102" fmla="*/ 329 w 1357"/>
                <a:gd name="T103" fmla="*/ 208 h 1335"/>
                <a:gd name="T104" fmla="*/ 271 w 1357"/>
                <a:gd name="T105" fmla="*/ 226 h 1335"/>
                <a:gd name="T106" fmla="*/ 213 w 1357"/>
                <a:gd name="T107" fmla="*/ 244 h 1335"/>
                <a:gd name="T108" fmla="*/ 154 w 1357"/>
                <a:gd name="T109" fmla="*/ 263 h 1335"/>
                <a:gd name="T110" fmla="*/ 96 w 1357"/>
                <a:gd name="T111" fmla="*/ 281 h 1335"/>
                <a:gd name="T112" fmla="*/ 62 w 1357"/>
                <a:gd name="T113" fmla="*/ 292 h 1335"/>
                <a:gd name="T114" fmla="*/ 51 w 1357"/>
                <a:gd name="T115" fmla="*/ 297 h 1335"/>
                <a:gd name="T116" fmla="*/ 40 w 1357"/>
                <a:gd name="T117" fmla="*/ 301 h 1335"/>
                <a:gd name="T118" fmla="*/ 29 w 1357"/>
                <a:gd name="T119" fmla="*/ 307 h 13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57" h="1335">
                  <a:moveTo>
                    <a:pt x="25" y="309"/>
                  </a:moveTo>
                  <a:lnTo>
                    <a:pt x="12" y="322"/>
                  </a:lnTo>
                  <a:lnTo>
                    <a:pt x="4" y="337"/>
                  </a:lnTo>
                  <a:lnTo>
                    <a:pt x="1" y="352"/>
                  </a:lnTo>
                  <a:lnTo>
                    <a:pt x="0" y="364"/>
                  </a:lnTo>
                  <a:lnTo>
                    <a:pt x="3" y="376"/>
                  </a:lnTo>
                  <a:lnTo>
                    <a:pt x="6" y="388"/>
                  </a:lnTo>
                  <a:lnTo>
                    <a:pt x="10" y="400"/>
                  </a:lnTo>
                  <a:lnTo>
                    <a:pt x="14" y="412"/>
                  </a:lnTo>
                  <a:lnTo>
                    <a:pt x="33" y="470"/>
                  </a:lnTo>
                  <a:lnTo>
                    <a:pt x="51" y="527"/>
                  </a:lnTo>
                  <a:lnTo>
                    <a:pt x="70" y="585"/>
                  </a:lnTo>
                  <a:lnTo>
                    <a:pt x="88" y="643"/>
                  </a:lnTo>
                  <a:lnTo>
                    <a:pt x="106" y="701"/>
                  </a:lnTo>
                  <a:lnTo>
                    <a:pt x="124" y="757"/>
                  </a:lnTo>
                  <a:lnTo>
                    <a:pt x="143" y="815"/>
                  </a:lnTo>
                  <a:lnTo>
                    <a:pt x="162" y="873"/>
                  </a:lnTo>
                  <a:lnTo>
                    <a:pt x="180" y="931"/>
                  </a:lnTo>
                  <a:lnTo>
                    <a:pt x="199" y="989"/>
                  </a:lnTo>
                  <a:lnTo>
                    <a:pt x="218" y="1046"/>
                  </a:lnTo>
                  <a:lnTo>
                    <a:pt x="236" y="1104"/>
                  </a:lnTo>
                  <a:lnTo>
                    <a:pt x="254" y="1162"/>
                  </a:lnTo>
                  <a:lnTo>
                    <a:pt x="272" y="1220"/>
                  </a:lnTo>
                  <a:lnTo>
                    <a:pt x="291" y="1277"/>
                  </a:lnTo>
                  <a:lnTo>
                    <a:pt x="310" y="1335"/>
                  </a:lnTo>
                  <a:lnTo>
                    <a:pt x="342" y="1321"/>
                  </a:lnTo>
                  <a:lnTo>
                    <a:pt x="375" y="1308"/>
                  </a:lnTo>
                  <a:lnTo>
                    <a:pt x="408" y="1293"/>
                  </a:lnTo>
                  <a:lnTo>
                    <a:pt x="441" y="1279"/>
                  </a:lnTo>
                  <a:lnTo>
                    <a:pt x="474" y="1266"/>
                  </a:lnTo>
                  <a:lnTo>
                    <a:pt x="506" y="1252"/>
                  </a:lnTo>
                  <a:lnTo>
                    <a:pt x="538" y="1238"/>
                  </a:lnTo>
                  <a:lnTo>
                    <a:pt x="571" y="1225"/>
                  </a:lnTo>
                  <a:lnTo>
                    <a:pt x="604" y="1210"/>
                  </a:lnTo>
                  <a:lnTo>
                    <a:pt x="637" y="1196"/>
                  </a:lnTo>
                  <a:lnTo>
                    <a:pt x="670" y="1183"/>
                  </a:lnTo>
                  <a:lnTo>
                    <a:pt x="703" y="1169"/>
                  </a:lnTo>
                  <a:lnTo>
                    <a:pt x="736" y="1155"/>
                  </a:lnTo>
                  <a:lnTo>
                    <a:pt x="768" y="1141"/>
                  </a:lnTo>
                  <a:lnTo>
                    <a:pt x="801" y="1127"/>
                  </a:lnTo>
                  <a:lnTo>
                    <a:pt x="834" y="1113"/>
                  </a:lnTo>
                  <a:lnTo>
                    <a:pt x="866" y="1100"/>
                  </a:lnTo>
                  <a:lnTo>
                    <a:pt x="899" y="1086"/>
                  </a:lnTo>
                  <a:lnTo>
                    <a:pt x="932" y="1072"/>
                  </a:lnTo>
                  <a:lnTo>
                    <a:pt x="964" y="1058"/>
                  </a:lnTo>
                  <a:lnTo>
                    <a:pt x="997" y="1044"/>
                  </a:lnTo>
                  <a:lnTo>
                    <a:pt x="1030" y="1031"/>
                  </a:lnTo>
                  <a:lnTo>
                    <a:pt x="1063" y="1017"/>
                  </a:lnTo>
                  <a:lnTo>
                    <a:pt x="1096" y="1002"/>
                  </a:lnTo>
                  <a:lnTo>
                    <a:pt x="1129" y="989"/>
                  </a:lnTo>
                  <a:lnTo>
                    <a:pt x="1161" y="975"/>
                  </a:lnTo>
                  <a:lnTo>
                    <a:pt x="1193" y="961"/>
                  </a:lnTo>
                  <a:lnTo>
                    <a:pt x="1226" y="948"/>
                  </a:lnTo>
                  <a:lnTo>
                    <a:pt x="1259" y="934"/>
                  </a:lnTo>
                  <a:lnTo>
                    <a:pt x="1292" y="919"/>
                  </a:lnTo>
                  <a:lnTo>
                    <a:pt x="1325" y="906"/>
                  </a:lnTo>
                  <a:lnTo>
                    <a:pt x="1357" y="892"/>
                  </a:lnTo>
                  <a:lnTo>
                    <a:pt x="1340" y="837"/>
                  </a:lnTo>
                  <a:lnTo>
                    <a:pt x="1322" y="783"/>
                  </a:lnTo>
                  <a:lnTo>
                    <a:pt x="1305" y="728"/>
                  </a:lnTo>
                  <a:lnTo>
                    <a:pt x="1287" y="673"/>
                  </a:lnTo>
                  <a:lnTo>
                    <a:pt x="1270" y="618"/>
                  </a:lnTo>
                  <a:lnTo>
                    <a:pt x="1252" y="564"/>
                  </a:lnTo>
                  <a:lnTo>
                    <a:pt x="1235" y="508"/>
                  </a:lnTo>
                  <a:lnTo>
                    <a:pt x="1217" y="453"/>
                  </a:lnTo>
                  <a:lnTo>
                    <a:pt x="1200" y="399"/>
                  </a:lnTo>
                  <a:lnTo>
                    <a:pt x="1182" y="344"/>
                  </a:lnTo>
                  <a:lnTo>
                    <a:pt x="1165" y="289"/>
                  </a:lnTo>
                  <a:lnTo>
                    <a:pt x="1147" y="234"/>
                  </a:lnTo>
                  <a:lnTo>
                    <a:pt x="1130" y="180"/>
                  </a:lnTo>
                  <a:lnTo>
                    <a:pt x="1112" y="124"/>
                  </a:lnTo>
                  <a:lnTo>
                    <a:pt x="1095" y="69"/>
                  </a:lnTo>
                  <a:lnTo>
                    <a:pt x="1077" y="15"/>
                  </a:lnTo>
                  <a:lnTo>
                    <a:pt x="1067" y="12"/>
                  </a:lnTo>
                  <a:lnTo>
                    <a:pt x="1059" y="11"/>
                  </a:lnTo>
                  <a:lnTo>
                    <a:pt x="1049" y="9"/>
                  </a:lnTo>
                  <a:lnTo>
                    <a:pt x="1039" y="7"/>
                  </a:lnTo>
                  <a:lnTo>
                    <a:pt x="1030" y="6"/>
                  </a:lnTo>
                  <a:lnTo>
                    <a:pt x="1020" y="4"/>
                  </a:lnTo>
                  <a:lnTo>
                    <a:pt x="1010" y="3"/>
                  </a:lnTo>
                  <a:lnTo>
                    <a:pt x="1001" y="0"/>
                  </a:lnTo>
                  <a:lnTo>
                    <a:pt x="971" y="9"/>
                  </a:lnTo>
                  <a:lnTo>
                    <a:pt x="942" y="18"/>
                  </a:lnTo>
                  <a:lnTo>
                    <a:pt x="913" y="28"/>
                  </a:lnTo>
                  <a:lnTo>
                    <a:pt x="883" y="36"/>
                  </a:lnTo>
                  <a:lnTo>
                    <a:pt x="855" y="45"/>
                  </a:lnTo>
                  <a:lnTo>
                    <a:pt x="825" y="54"/>
                  </a:lnTo>
                  <a:lnTo>
                    <a:pt x="797" y="64"/>
                  </a:lnTo>
                  <a:lnTo>
                    <a:pt x="767" y="73"/>
                  </a:lnTo>
                  <a:lnTo>
                    <a:pt x="738" y="81"/>
                  </a:lnTo>
                  <a:lnTo>
                    <a:pt x="709" y="90"/>
                  </a:lnTo>
                  <a:lnTo>
                    <a:pt x="680" y="100"/>
                  </a:lnTo>
                  <a:lnTo>
                    <a:pt x="650" y="109"/>
                  </a:lnTo>
                  <a:lnTo>
                    <a:pt x="622" y="117"/>
                  </a:lnTo>
                  <a:lnTo>
                    <a:pt x="592" y="126"/>
                  </a:lnTo>
                  <a:lnTo>
                    <a:pt x="564" y="136"/>
                  </a:lnTo>
                  <a:lnTo>
                    <a:pt x="534" y="145"/>
                  </a:lnTo>
                  <a:lnTo>
                    <a:pt x="504" y="153"/>
                  </a:lnTo>
                  <a:lnTo>
                    <a:pt x="476" y="162"/>
                  </a:lnTo>
                  <a:lnTo>
                    <a:pt x="446" y="172"/>
                  </a:lnTo>
                  <a:lnTo>
                    <a:pt x="417" y="181"/>
                  </a:lnTo>
                  <a:lnTo>
                    <a:pt x="388" y="190"/>
                  </a:lnTo>
                  <a:lnTo>
                    <a:pt x="359" y="198"/>
                  </a:lnTo>
                  <a:lnTo>
                    <a:pt x="329" y="208"/>
                  </a:lnTo>
                  <a:lnTo>
                    <a:pt x="301" y="217"/>
                  </a:lnTo>
                  <a:lnTo>
                    <a:pt x="271" y="226"/>
                  </a:lnTo>
                  <a:lnTo>
                    <a:pt x="242" y="236"/>
                  </a:lnTo>
                  <a:lnTo>
                    <a:pt x="213" y="244"/>
                  </a:lnTo>
                  <a:lnTo>
                    <a:pt x="184" y="253"/>
                  </a:lnTo>
                  <a:lnTo>
                    <a:pt x="154" y="263"/>
                  </a:lnTo>
                  <a:lnTo>
                    <a:pt x="124" y="272"/>
                  </a:lnTo>
                  <a:lnTo>
                    <a:pt x="96" y="281"/>
                  </a:lnTo>
                  <a:lnTo>
                    <a:pt x="66" y="290"/>
                  </a:lnTo>
                  <a:lnTo>
                    <a:pt x="62" y="292"/>
                  </a:lnTo>
                  <a:lnTo>
                    <a:pt x="57" y="295"/>
                  </a:lnTo>
                  <a:lnTo>
                    <a:pt x="51" y="297"/>
                  </a:lnTo>
                  <a:lnTo>
                    <a:pt x="46" y="299"/>
                  </a:lnTo>
                  <a:lnTo>
                    <a:pt x="40" y="301"/>
                  </a:lnTo>
                  <a:lnTo>
                    <a:pt x="35" y="304"/>
                  </a:lnTo>
                  <a:lnTo>
                    <a:pt x="29" y="307"/>
                  </a:lnTo>
                  <a:lnTo>
                    <a:pt x="25" y="309"/>
                  </a:lnTo>
                  <a:close/>
                </a:path>
              </a:pathLst>
            </a:custGeom>
            <a:solidFill>
              <a:srgbClr val="BFB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12"/>
            <p:cNvSpPr>
              <a:spLocks/>
            </p:cNvSpPr>
            <p:nvPr/>
          </p:nvSpPr>
          <p:spPr bwMode="auto">
            <a:xfrm>
              <a:off x="1652" y="1778"/>
              <a:ext cx="217" cy="213"/>
            </a:xfrm>
            <a:custGeom>
              <a:avLst/>
              <a:gdLst>
                <a:gd name="T0" fmla="*/ 12 w 1298"/>
                <a:gd name="T1" fmla="*/ 308 h 1276"/>
                <a:gd name="T2" fmla="*/ 1 w 1298"/>
                <a:gd name="T3" fmla="*/ 336 h 1276"/>
                <a:gd name="T4" fmla="*/ 3 w 1298"/>
                <a:gd name="T5" fmla="*/ 358 h 1276"/>
                <a:gd name="T6" fmla="*/ 9 w 1298"/>
                <a:gd name="T7" fmla="*/ 381 h 1276"/>
                <a:gd name="T8" fmla="*/ 30 w 1298"/>
                <a:gd name="T9" fmla="*/ 448 h 1276"/>
                <a:gd name="T10" fmla="*/ 66 w 1298"/>
                <a:gd name="T11" fmla="*/ 558 h 1276"/>
                <a:gd name="T12" fmla="*/ 101 w 1298"/>
                <a:gd name="T13" fmla="*/ 669 h 1276"/>
                <a:gd name="T14" fmla="*/ 138 w 1298"/>
                <a:gd name="T15" fmla="*/ 779 h 1276"/>
                <a:gd name="T16" fmla="*/ 173 w 1298"/>
                <a:gd name="T17" fmla="*/ 890 h 1276"/>
                <a:gd name="T18" fmla="*/ 208 w 1298"/>
                <a:gd name="T19" fmla="*/ 1000 h 1276"/>
                <a:gd name="T20" fmla="*/ 244 w 1298"/>
                <a:gd name="T21" fmla="*/ 1111 h 1276"/>
                <a:gd name="T22" fmla="*/ 279 w 1298"/>
                <a:gd name="T23" fmla="*/ 1221 h 1276"/>
                <a:gd name="T24" fmla="*/ 328 w 1298"/>
                <a:gd name="T25" fmla="*/ 1263 h 1276"/>
                <a:gd name="T26" fmla="*/ 391 w 1298"/>
                <a:gd name="T27" fmla="*/ 1236 h 1276"/>
                <a:gd name="T28" fmla="*/ 453 w 1298"/>
                <a:gd name="T29" fmla="*/ 1210 h 1276"/>
                <a:gd name="T30" fmla="*/ 515 w 1298"/>
                <a:gd name="T31" fmla="*/ 1183 h 1276"/>
                <a:gd name="T32" fmla="*/ 578 w 1298"/>
                <a:gd name="T33" fmla="*/ 1157 h 1276"/>
                <a:gd name="T34" fmla="*/ 641 w 1298"/>
                <a:gd name="T35" fmla="*/ 1130 h 1276"/>
                <a:gd name="T36" fmla="*/ 704 w 1298"/>
                <a:gd name="T37" fmla="*/ 1104 h 1276"/>
                <a:gd name="T38" fmla="*/ 766 w 1298"/>
                <a:gd name="T39" fmla="*/ 1078 h 1276"/>
                <a:gd name="T40" fmla="*/ 829 w 1298"/>
                <a:gd name="T41" fmla="*/ 1050 h 1276"/>
                <a:gd name="T42" fmla="*/ 891 w 1298"/>
                <a:gd name="T43" fmla="*/ 1024 h 1276"/>
                <a:gd name="T44" fmla="*/ 953 w 1298"/>
                <a:gd name="T45" fmla="*/ 998 h 1276"/>
                <a:gd name="T46" fmla="*/ 1017 w 1298"/>
                <a:gd name="T47" fmla="*/ 972 h 1276"/>
                <a:gd name="T48" fmla="*/ 1079 w 1298"/>
                <a:gd name="T49" fmla="*/ 945 h 1276"/>
                <a:gd name="T50" fmla="*/ 1142 w 1298"/>
                <a:gd name="T51" fmla="*/ 918 h 1276"/>
                <a:gd name="T52" fmla="*/ 1204 w 1298"/>
                <a:gd name="T53" fmla="*/ 892 h 1276"/>
                <a:gd name="T54" fmla="*/ 1267 w 1298"/>
                <a:gd name="T55" fmla="*/ 866 h 1276"/>
                <a:gd name="T56" fmla="*/ 1282 w 1298"/>
                <a:gd name="T57" fmla="*/ 800 h 1276"/>
                <a:gd name="T58" fmla="*/ 1248 w 1298"/>
                <a:gd name="T59" fmla="*/ 695 h 1276"/>
                <a:gd name="T60" fmla="*/ 1214 w 1298"/>
                <a:gd name="T61" fmla="*/ 591 h 1276"/>
                <a:gd name="T62" fmla="*/ 1180 w 1298"/>
                <a:gd name="T63" fmla="*/ 486 h 1276"/>
                <a:gd name="T64" fmla="*/ 1147 w 1298"/>
                <a:gd name="T65" fmla="*/ 381 h 1276"/>
                <a:gd name="T66" fmla="*/ 1113 w 1298"/>
                <a:gd name="T67" fmla="*/ 276 h 1276"/>
                <a:gd name="T68" fmla="*/ 1080 w 1298"/>
                <a:gd name="T69" fmla="*/ 172 h 1276"/>
                <a:gd name="T70" fmla="*/ 1046 w 1298"/>
                <a:gd name="T71" fmla="*/ 67 h 1276"/>
                <a:gd name="T72" fmla="*/ 1020 w 1298"/>
                <a:gd name="T73" fmla="*/ 12 h 1276"/>
                <a:gd name="T74" fmla="*/ 1002 w 1298"/>
                <a:gd name="T75" fmla="*/ 9 h 1276"/>
                <a:gd name="T76" fmla="*/ 984 w 1298"/>
                <a:gd name="T77" fmla="*/ 6 h 1276"/>
                <a:gd name="T78" fmla="*/ 965 w 1298"/>
                <a:gd name="T79" fmla="*/ 2 h 1276"/>
                <a:gd name="T80" fmla="*/ 929 w 1298"/>
                <a:gd name="T81" fmla="*/ 9 h 1276"/>
                <a:gd name="T82" fmla="*/ 873 w 1298"/>
                <a:gd name="T83" fmla="*/ 26 h 1276"/>
                <a:gd name="T84" fmla="*/ 818 w 1298"/>
                <a:gd name="T85" fmla="*/ 43 h 1276"/>
                <a:gd name="T86" fmla="*/ 762 w 1298"/>
                <a:gd name="T87" fmla="*/ 60 h 1276"/>
                <a:gd name="T88" fmla="*/ 706 w 1298"/>
                <a:gd name="T89" fmla="*/ 78 h 1276"/>
                <a:gd name="T90" fmla="*/ 650 w 1298"/>
                <a:gd name="T91" fmla="*/ 95 h 1276"/>
                <a:gd name="T92" fmla="*/ 594 w 1298"/>
                <a:gd name="T93" fmla="*/ 112 h 1276"/>
                <a:gd name="T94" fmla="*/ 538 w 1298"/>
                <a:gd name="T95" fmla="*/ 129 h 1276"/>
                <a:gd name="T96" fmla="*/ 483 w 1298"/>
                <a:gd name="T97" fmla="*/ 147 h 1276"/>
                <a:gd name="T98" fmla="*/ 427 w 1298"/>
                <a:gd name="T99" fmla="*/ 164 h 1276"/>
                <a:gd name="T100" fmla="*/ 371 w 1298"/>
                <a:gd name="T101" fmla="*/ 182 h 1276"/>
                <a:gd name="T102" fmla="*/ 315 w 1298"/>
                <a:gd name="T103" fmla="*/ 198 h 1276"/>
                <a:gd name="T104" fmla="*/ 259 w 1298"/>
                <a:gd name="T105" fmla="*/ 216 h 1276"/>
                <a:gd name="T106" fmla="*/ 203 w 1298"/>
                <a:gd name="T107" fmla="*/ 233 h 1276"/>
                <a:gd name="T108" fmla="*/ 147 w 1298"/>
                <a:gd name="T109" fmla="*/ 251 h 1276"/>
                <a:gd name="T110" fmla="*/ 92 w 1298"/>
                <a:gd name="T111" fmla="*/ 268 h 1276"/>
                <a:gd name="T112" fmla="*/ 60 w 1298"/>
                <a:gd name="T113" fmla="*/ 279 h 1276"/>
                <a:gd name="T114" fmla="*/ 50 w 1298"/>
                <a:gd name="T115" fmla="*/ 284 h 1276"/>
                <a:gd name="T116" fmla="*/ 39 w 1298"/>
                <a:gd name="T117" fmla="*/ 289 h 1276"/>
                <a:gd name="T118" fmla="*/ 29 w 1298"/>
                <a:gd name="T119" fmla="*/ 293 h 12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8" h="1276">
                  <a:moveTo>
                    <a:pt x="25" y="296"/>
                  </a:moveTo>
                  <a:lnTo>
                    <a:pt x="12" y="308"/>
                  </a:lnTo>
                  <a:lnTo>
                    <a:pt x="4" y="322"/>
                  </a:lnTo>
                  <a:lnTo>
                    <a:pt x="1" y="336"/>
                  </a:lnTo>
                  <a:lnTo>
                    <a:pt x="0" y="347"/>
                  </a:lnTo>
                  <a:lnTo>
                    <a:pt x="3" y="358"/>
                  </a:lnTo>
                  <a:lnTo>
                    <a:pt x="6" y="370"/>
                  </a:lnTo>
                  <a:lnTo>
                    <a:pt x="9" y="381"/>
                  </a:lnTo>
                  <a:lnTo>
                    <a:pt x="13" y="393"/>
                  </a:lnTo>
                  <a:lnTo>
                    <a:pt x="30" y="448"/>
                  </a:lnTo>
                  <a:lnTo>
                    <a:pt x="49" y="503"/>
                  </a:lnTo>
                  <a:lnTo>
                    <a:pt x="66" y="558"/>
                  </a:lnTo>
                  <a:lnTo>
                    <a:pt x="84" y="614"/>
                  </a:lnTo>
                  <a:lnTo>
                    <a:pt x="101" y="669"/>
                  </a:lnTo>
                  <a:lnTo>
                    <a:pt x="120" y="724"/>
                  </a:lnTo>
                  <a:lnTo>
                    <a:pt x="138" y="779"/>
                  </a:lnTo>
                  <a:lnTo>
                    <a:pt x="155" y="834"/>
                  </a:lnTo>
                  <a:lnTo>
                    <a:pt x="173" y="890"/>
                  </a:lnTo>
                  <a:lnTo>
                    <a:pt x="190" y="944"/>
                  </a:lnTo>
                  <a:lnTo>
                    <a:pt x="208" y="1000"/>
                  </a:lnTo>
                  <a:lnTo>
                    <a:pt x="225" y="1055"/>
                  </a:lnTo>
                  <a:lnTo>
                    <a:pt x="244" y="1111"/>
                  </a:lnTo>
                  <a:lnTo>
                    <a:pt x="261" y="1165"/>
                  </a:lnTo>
                  <a:lnTo>
                    <a:pt x="279" y="1221"/>
                  </a:lnTo>
                  <a:lnTo>
                    <a:pt x="296" y="1276"/>
                  </a:lnTo>
                  <a:lnTo>
                    <a:pt x="328" y="1263"/>
                  </a:lnTo>
                  <a:lnTo>
                    <a:pt x="359" y="1250"/>
                  </a:lnTo>
                  <a:lnTo>
                    <a:pt x="391" y="1236"/>
                  </a:lnTo>
                  <a:lnTo>
                    <a:pt x="421" y="1223"/>
                  </a:lnTo>
                  <a:lnTo>
                    <a:pt x="453" y="1210"/>
                  </a:lnTo>
                  <a:lnTo>
                    <a:pt x="485" y="1196"/>
                  </a:lnTo>
                  <a:lnTo>
                    <a:pt x="515" y="1183"/>
                  </a:lnTo>
                  <a:lnTo>
                    <a:pt x="547" y="1170"/>
                  </a:lnTo>
                  <a:lnTo>
                    <a:pt x="578" y="1157"/>
                  </a:lnTo>
                  <a:lnTo>
                    <a:pt x="610" y="1143"/>
                  </a:lnTo>
                  <a:lnTo>
                    <a:pt x="641" y="1130"/>
                  </a:lnTo>
                  <a:lnTo>
                    <a:pt x="672" y="1117"/>
                  </a:lnTo>
                  <a:lnTo>
                    <a:pt x="704" y="1104"/>
                  </a:lnTo>
                  <a:lnTo>
                    <a:pt x="734" y="1091"/>
                  </a:lnTo>
                  <a:lnTo>
                    <a:pt x="766" y="1078"/>
                  </a:lnTo>
                  <a:lnTo>
                    <a:pt x="798" y="1064"/>
                  </a:lnTo>
                  <a:lnTo>
                    <a:pt x="829" y="1050"/>
                  </a:lnTo>
                  <a:lnTo>
                    <a:pt x="860" y="1037"/>
                  </a:lnTo>
                  <a:lnTo>
                    <a:pt x="891" y="1024"/>
                  </a:lnTo>
                  <a:lnTo>
                    <a:pt x="923" y="1011"/>
                  </a:lnTo>
                  <a:lnTo>
                    <a:pt x="953" y="998"/>
                  </a:lnTo>
                  <a:lnTo>
                    <a:pt x="985" y="985"/>
                  </a:lnTo>
                  <a:lnTo>
                    <a:pt x="1017" y="972"/>
                  </a:lnTo>
                  <a:lnTo>
                    <a:pt x="1048" y="959"/>
                  </a:lnTo>
                  <a:lnTo>
                    <a:pt x="1079" y="945"/>
                  </a:lnTo>
                  <a:lnTo>
                    <a:pt x="1110" y="932"/>
                  </a:lnTo>
                  <a:lnTo>
                    <a:pt x="1142" y="918"/>
                  </a:lnTo>
                  <a:lnTo>
                    <a:pt x="1174" y="905"/>
                  </a:lnTo>
                  <a:lnTo>
                    <a:pt x="1204" y="892"/>
                  </a:lnTo>
                  <a:lnTo>
                    <a:pt x="1236" y="879"/>
                  </a:lnTo>
                  <a:lnTo>
                    <a:pt x="1267" y="866"/>
                  </a:lnTo>
                  <a:lnTo>
                    <a:pt x="1298" y="852"/>
                  </a:lnTo>
                  <a:lnTo>
                    <a:pt x="1282" y="800"/>
                  </a:lnTo>
                  <a:lnTo>
                    <a:pt x="1264" y="747"/>
                  </a:lnTo>
                  <a:lnTo>
                    <a:pt x="1248" y="695"/>
                  </a:lnTo>
                  <a:lnTo>
                    <a:pt x="1232" y="644"/>
                  </a:lnTo>
                  <a:lnTo>
                    <a:pt x="1214" y="591"/>
                  </a:lnTo>
                  <a:lnTo>
                    <a:pt x="1198" y="538"/>
                  </a:lnTo>
                  <a:lnTo>
                    <a:pt x="1180" y="486"/>
                  </a:lnTo>
                  <a:lnTo>
                    <a:pt x="1164" y="433"/>
                  </a:lnTo>
                  <a:lnTo>
                    <a:pt x="1147" y="381"/>
                  </a:lnTo>
                  <a:lnTo>
                    <a:pt x="1130" y="328"/>
                  </a:lnTo>
                  <a:lnTo>
                    <a:pt x="1113" y="276"/>
                  </a:lnTo>
                  <a:lnTo>
                    <a:pt x="1097" y="223"/>
                  </a:lnTo>
                  <a:lnTo>
                    <a:pt x="1080" y="172"/>
                  </a:lnTo>
                  <a:lnTo>
                    <a:pt x="1063" y="119"/>
                  </a:lnTo>
                  <a:lnTo>
                    <a:pt x="1046" y="67"/>
                  </a:lnTo>
                  <a:lnTo>
                    <a:pt x="1030" y="14"/>
                  </a:lnTo>
                  <a:lnTo>
                    <a:pt x="1020" y="12"/>
                  </a:lnTo>
                  <a:lnTo>
                    <a:pt x="1011" y="10"/>
                  </a:lnTo>
                  <a:lnTo>
                    <a:pt x="1002" y="9"/>
                  </a:lnTo>
                  <a:lnTo>
                    <a:pt x="993" y="7"/>
                  </a:lnTo>
                  <a:lnTo>
                    <a:pt x="984" y="6"/>
                  </a:lnTo>
                  <a:lnTo>
                    <a:pt x="975" y="4"/>
                  </a:lnTo>
                  <a:lnTo>
                    <a:pt x="965" y="2"/>
                  </a:lnTo>
                  <a:lnTo>
                    <a:pt x="957" y="0"/>
                  </a:lnTo>
                  <a:lnTo>
                    <a:pt x="929" y="9"/>
                  </a:lnTo>
                  <a:lnTo>
                    <a:pt x="901" y="18"/>
                  </a:lnTo>
                  <a:lnTo>
                    <a:pt x="873" y="26"/>
                  </a:lnTo>
                  <a:lnTo>
                    <a:pt x="845" y="35"/>
                  </a:lnTo>
                  <a:lnTo>
                    <a:pt x="818" y="43"/>
                  </a:lnTo>
                  <a:lnTo>
                    <a:pt x="789" y="52"/>
                  </a:lnTo>
                  <a:lnTo>
                    <a:pt x="762" y="60"/>
                  </a:lnTo>
                  <a:lnTo>
                    <a:pt x="733" y="69"/>
                  </a:lnTo>
                  <a:lnTo>
                    <a:pt x="706" y="78"/>
                  </a:lnTo>
                  <a:lnTo>
                    <a:pt x="677" y="87"/>
                  </a:lnTo>
                  <a:lnTo>
                    <a:pt x="650" y="95"/>
                  </a:lnTo>
                  <a:lnTo>
                    <a:pt x="622" y="104"/>
                  </a:lnTo>
                  <a:lnTo>
                    <a:pt x="594" y="112"/>
                  </a:lnTo>
                  <a:lnTo>
                    <a:pt x="566" y="121"/>
                  </a:lnTo>
                  <a:lnTo>
                    <a:pt x="538" y="129"/>
                  </a:lnTo>
                  <a:lnTo>
                    <a:pt x="511" y="138"/>
                  </a:lnTo>
                  <a:lnTo>
                    <a:pt x="483" y="147"/>
                  </a:lnTo>
                  <a:lnTo>
                    <a:pt x="455" y="156"/>
                  </a:lnTo>
                  <a:lnTo>
                    <a:pt x="427" y="164"/>
                  </a:lnTo>
                  <a:lnTo>
                    <a:pt x="399" y="173"/>
                  </a:lnTo>
                  <a:lnTo>
                    <a:pt x="371" y="182"/>
                  </a:lnTo>
                  <a:lnTo>
                    <a:pt x="343" y="191"/>
                  </a:lnTo>
                  <a:lnTo>
                    <a:pt x="315" y="198"/>
                  </a:lnTo>
                  <a:lnTo>
                    <a:pt x="288" y="207"/>
                  </a:lnTo>
                  <a:lnTo>
                    <a:pt x="259" y="216"/>
                  </a:lnTo>
                  <a:lnTo>
                    <a:pt x="232" y="225"/>
                  </a:lnTo>
                  <a:lnTo>
                    <a:pt x="203" y="233"/>
                  </a:lnTo>
                  <a:lnTo>
                    <a:pt x="176" y="242"/>
                  </a:lnTo>
                  <a:lnTo>
                    <a:pt x="147" y="251"/>
                  </a:lnTo>
                  <a:lnTo>
                    <a:pt x="120" y="260"/>
                  </a:lnTo>
                  <a:lnTo>
                    <a:pt x="92" y="268"/>
                  </a:lnTo>
                  <a:lnTo>
                    <a:pt x="64" y="277"/>
                  </a:lnTo>
                  <a:lnTo>
                    <a:pt x="60" y="279"/>
                  </a:lnTo>
                  <a:lnTo>
                    <a:pt x="55" y="281"/>
                  </a:lnTo>
                  <a:lnTo>
                    <a:pt x="50" y="284"/>
                  </a:lnTo>
                  <a:lnTo>
                    <a:pt x="45" y="286"/>
                  </a:lnTo>
                  <a:lnTo>
                    <a:pt x="39" y="289"/>
                  </a:lnTo>
                  <a:lnTo>
                    <a:pt x="34" y="291"/>
                  </a:lnTo>
                  <a:lnTo>
                    <a:pt x="29" y="293"/>
                  </a:lnTo>
                  <a:lnTo>
                    <a:pt x="25" y="296"/>
                  </a:lnTo>
                  <a:close/>
                </a:path>
              </a:pathLst>
            </a:custGeom>
            <a:solidFill>
              <a:srgbClr val="C4B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Freeform 13"/>
            <p:cNvSpPr>
              <a:spLocks/>
            </p:cNvSpPr>
            <p:nvPr/>
          </p:nvSpPr>
          <p:spPr bwMode="auto">
            <a:xfrm>
              <a:off x="1660" y="1778"/>
              <a:ext cx="207" cy="203"/>
            </a:xfrm>
            <a:custGeom>
              <a:avLst/>
              <a:gdLst>
                <a:gd name="T0" fmla="*/ 12 w 1238"/>
                <a:gd name="T1" fmla="*/ 293 h 1217"/>
                <a:gd name="T2" fmla="*/ 1 w 1238"/>
                <a:gd name="T3" fmla="*/ 320 h 1217"/>
                <a:gd name="T4" fmla="*/ 3 w 1238"/>
                <a:gd name="T5" fmla="*/ 340 h 1217"/>
                <a:gd name="T6" fmla="*/ 9 w 1238"/>
                <a:gd name="T7" fmla="*/ 363 h 1217"/>
                <a:gd name="T8" fmla="*/ 29 w 1238"/>
                <a:gd name="T9" fmla="*/ 427 h 1217"/>
                <a:gd name="T10" fmla="*/ 63 w 1238"/>
                <a:gd name="T11" fmla="*/ 533 h 1217"/>
                <a:gd name="T12" fmla="*/ 97 w 1238"/>
                <a:gd name="T13" fmla="*/ 638 h 1217"/>
                <a:gd name="T14" fmla="*/ 131 w 1238"/>
                <a:gd name="T15" fmla="*/ 743 h 1217"/>
                <a:gd name="T16" fmla="*/ 165 w 1238"/>
                <a:gd name="T17" fmla="*/ 849 h 1217"/>
                <a:gd name="T18" fmla="*/ 198 w 1238"/>
                <a:gd name="T19" fmla="*/ 954 h 1217"/>
                <a:gd name="T20" fmla="*/ 232 w 1238"/>
                <a:gd name="T21" fmla="*/ 1059 h 1217"/>
                <a:gd name="T22" fmla="*/ 266 w 1238"/>
                <a:gd name="T23" fmla="*/ 1164 h 1217"/>
                <a:gd name="T24" fmla="*/ 313 w 1238"/>
                <a:gd name="T25" fmla="*/ 1204 h 1217"/>
                <a:gd name="T26" fmla="*/ 373 w 1238"/>
                <a:gd name="T27" fmla="*/ 1178 h 1217"/>
                <a:gd name="T28" fmla="*/ 432 w 1238"/>
                <a:gd name="T29" fmla="*/ 1153 h 1217"/>
                <a:gd name="T30" fmla="*/ 492 w 1238"/>
                <a:gd name="T31" fmla="*/ 1128 h 1217"/>
                <a:gd name="T32" fmla="*/ 552 w 1238"/>
                <a:gd name="T33" fmla="*/ 1103 h 1217"/>
                <a:gd name="T34" fmla="*/ 612 w 1238"/>
                <a:gd name="T35" fmla="*/ 1078 h 1217"/>
                <a:gd name="T36" fmla="*/ 671 w 1238"/>
                <a:gd name="T37" fmla="*/ 1053 h 1217"/>
                <a:gd name="T38" fmla="*/ 731 w 1238"/>
                <a:gd name="T39" fmla="*/ 1027 h 1217"/>
                <a:gd name="T40" fmla="*/ 790 w 1238"/>
                <a:gd name="T41" fmla="*/ 1002 h 1217"/>
                <a:gd name="T42" fmla="*/ 850 w 1238"/>
                <a:gd name="T43" fmla="*/ 977 h 1217"/>
                <a:gd name="T44" fmla="*/ 910 w 1238"/>
                <a:gd name="T45" fmla="*/ 952 h 1217"/>
                <a:gd name="T46" fmla="*/ 970 w 1238"/>
                <a:gd name="T47" fmla="*/ 927 h 1217"/>
                <a:gd name="T48" fmla="*/ 1029 w 1238"/>
                <a:gd name="T49" fmla="*/ 902 h 1217"/>
                <a:gd name="T50" fmla="*/ 1089 w 1238"/>
                <a:gd name="T51" fmla="*/ 876 h 1217"/>
                <a:gd name="T52" fmla="*/ 1148 w 1238"/>
                <a:gd name="T53" fmla="*/ 851 h 1217"/>
                <a:gd name="T54" fmla="*/ 1209 w 1238"/>
                <a:gd name="T55" fmla="*/ 826 h 1217"/>
                <a:gd name="T56" fmla="*/ 1222 w 1238"/>
                <a:gd name="T57" fmla="*/ 763 h 1217"/>
                <a:gd name="T58" fmla="*/ 1190 w 1238"/>
                <a:gd name="T59" fmla="*/ 663 h 1217"/>
                <a:gd name="T60" fmla="*/ 1158 w 1238"/>
                <a:gd name="T61" fmla="*/ 564 h 1217"/>
                <a:gd name="T62" fmla="*/ 1126 w 1238"/>
                <a:gd name="T63" fmla="*/ 464 h 1217"/>
                <a:gd name="T64" fmla="*/ 1094 w 1238"/>
                <a:gd name="T65" fmla="*/ 363 h 1217"/>
                <a:gd name="T66" fmla="*/ 1062 w 1238"/>
                <a:gd name="T67" fmla="*/ 264 h 1217"/>
                <a:gd name="T68" fmla="*/ 1030 w 1238"/>
                <a:gd name="T69" fmla="*/ 163 h 1217"/>
                <a:gd name="T70" fmla="*/ 998 w 1238"/>
                <a:gd name="T71" fmla="*/ 64 h 1217"/>
                <a:gd name="T72" fmla="*/ 973 w 1238"/>
                <a:gd name="T73" fmla="*/ 11 h 1217"/>
                <a:gd name="T74" fmla="*/ 956 w 1238"/>
                <a:gd name="T75" fmla="*/ 8 h 1217"/>
                <a:gd name="T76" fmla="*/ 939 w 1238"/>
                <a:gd name="T77" fmla="*/ 5 h 1217"/>
                <a:gd name="T78" fmla="*/ 922 w 1238"/>
                <a:gd name="T79" fmla="*/ 1 h 1217"/>
                <a:gd name="T80" fmla="*/ 887 w 1238"/>
                <a:gd name="T81" fmla="*/ 9 h 1217"/>
                <a:gd name="T82" fmla="*/ 833 w 1238"/>
                <a:gd name="T83" fmla="*/ 25 h 1217"/>
                <a:gd name="T84" fmla="*/ 780 w 1238"/>
                <a:gd name="T85" fmla="*/ 42 h 1217"/>
                <a:gd name="T86" fmla="*/ 727 w 1238"/>
                <a:gd name="T87" fmla="*/ 58 h 1217"/>
                <a:gd name="T88" fmla="*/ 673 w 1238"/>
                <a:gd name="T89" fmla="*/ 75 h 1217"/>
                <a:gd name="T90" fmla="*/ 621 w 1238"/>
                <a:gd name="T91" fmla="*/ 91 h 1217"/>
                <a:gd name="T92" fmla="*/ 567 w 1238"/>
                <a:gd name="T93" fmla="*/ 107 h 1217"/>
                <a:gd name="T94" fmla="*/ 514 w 1238"/>
                <a:gd name="T95" fmla="*/ 124 h 1217"/>
                <a:gd name="T96" fmla="*/ 461 w 1238"/>
                <a:gd name="T97" fmla="*/ 140 h 1217"/>
                <a:gd name="T98" fmla="*/ 407 w 1238"/>
                <a:gd name="T99" fmla="*/ 157 h 1217"/>
                <a:gd name="T100" fmla="*/ 354 w 1238"/>
                <a:gd name="T101" fmla="*/ 173 h 1217"/>
                <a:gd name="T102" fmla="*/ 301 w 1238"/>
                <a:gd name="T103" fmla="*/ 189 h 1217"/>
                <a:gd name="T104" fmla="*/ 247 w 1238"/>
                <a:gd name="T105" fmla="*/ 206 h 1217"/>
                <a:gd name="T106" fmla="*/ 195 w 1238"/>
                <a:gd name="T107" fmla="*/ 222 h 1217"/>
                <a:gd name="T108" fmla="*/ 141 w 1238"/>
                <a:gd name="T109" fmla="*/ 239 h 1217"/>
                <a:gd name="T110" fmla="*/ 87 w 1238"/>
                <a:gd name="T111" fmla="*/ 255 h 1217"/>
                <a:gd name="T112" fmla="*/ 57 w 1238"/>
                <a:gd name="T113" fmla="*/ 266 h 1217"/>
                <a:gd name="T114" fmla="*/ 48 w 1238"/>
                <a:gd name="T115" fmla="*/ 270 h 1217"/>
                <a:gd name="T116" fmla="*/ 37 w 1238"/>
                <a:gd name="T117" fmla="*/ 276 h 1217"/>
                <a:gd name="T118" fmla="*/ 28 w 1238"/>
                <a:gd name="T119" fmla="*/ 280 h 12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38" h="1217">
                  <a:moveTo>
                    <a:pt x="24" y="282"/>
                  </a:moveTo>
                  <a:lnTo>
                    <a:pt x="12" y="293"/>
                  </a:lnTo>
                  <a:lnTo>
                    <a:pt x="4" y="306"/>
                  </a:lnTo>
                  <a:lnTo>
                    <a:pt x="1" y="320"/>
                  </a:lnTo>
                  <a:lnTo>
                    <a:pt x="0" y="329"/>
                  </a:lnTo>
                  <a:lnTo>
                    <a:pt x="3" y="340"/>
                  </a:lnTo>
                  <a:lnTo>
                    <a:pt x="6" y="352"/>
                  </a:lnTo>
                  <a:lnTo>
                    <a:pt x="9" y="363"/>
                  </a:lnTo>
                  <a:lnTo>
                    <a:pt x="13" y="374"/>
                  </a:lnTo>
                  <a:lnTo>
                    <a:pt x="29" y="427"/>
                  </a:lnTo>
                  <a:lnTo>
                    <a:pt x="47" y="479"/>
                  </a:lnTo>
                  <a:lnTo>
                    <a:pt x="63" y="533"/>
                  </a:lnTo>
                  <a:lnTo>
                    <a:pt x="81" y="585"/>
                  </a:lnTo>
                  <a:lnTo>
                    <a:pt x="97" y="638"/>
                  </a:lnTo>
                  <a:lnTo>
                    <a:pt x="114" y="690"/>
                  </a:lnTo>
                  <a:lnTo>
                    <a:pt x="131" y="743"/>
                  </a:lnTo>
                  <a:lnTo>
                    <a:pt x="147" y="795"/>
                  </a:lnTo>
                  <a:lnTo>
                    <a:pt x="165" y="849"/>
                  </a:lnTo>
                  <a:lnTo>
                    <a:pt x="181" y="902"/>
                  </a:lnTo>
                  <a:lnTo>
                    <a:pt x="198" y="954"/>
                  </a:lnTo>
                  <a:lnTo>
                    <a:pt x="215" y="1007"/>
                  </a:lnTo>
                  <a:lnTo>
                    <a:pt x="232" y="1059"/>
                  </a:lnTo>
                  <a:lnTo>
                    <a:pt x="249" y="1112"/>
                  </a:lnTo>
                  <a:lnTo>
                    <a:pt x="266" y="1164"/>
                  </a:lnTo>
                  <a:lnTo>
                    <a:pt x="283" y="1217"/>
                  </a:lnTo>
                  <a:lnTo>
                    <a:pt x="313" y="1204"/>
                  </a:lnTo>
                  <a:lnTo>
                    <a:pt x="343" y="1192"/>
                  </a:lnTo>
                  <a:lnTo>
                    <a:pt x="373" y="1178"/>
                  </a:lnTo>
                  <a:lnTo>
                    <a:pt x="403" y="1166"/>
                  </a:lnTo>
                  <a:lnTo>
                    <a:pt x="432" y="1153"/>
                  </a:lnTo>
                  <a:lnTo>
                    <a:pt x="463" y="1141"/>
                  </a:lnTo>
                  <a:lnTo>
                    <a:pt x="492" y="1128"/>
                  </a:lnTo>
                  <a:lnTo>
                    <a:pt x="522" y="1116"/>
                  </a:lnTo>
                  <a:lnTo>
                    <a:pt x="552" y="1103"/>
                  </a:lnTo>
                  <a:lnTo>
                    <a:pt x="582" y="1091"/>
                  </a:lnTo>
                  <a:lnTo>
                    <a:pt x="612" y="1078"/>
                  </a:lnTo>
                  <a:lnTo>
                    <a:pt x="641" y="1066"/>
                  </a:lnTo>
                  <a:lnTo>
                    <a:pt x="671" y="1053"/>
                  </a:lnTo>
                  <a:lnTo>
                    <a:pt x="702" y="1041"/>
                  </a:lnTo>
                  <a:lnTo>
                    <a:pt x="731" y="1027"/>
                  </a:lnTo>
                  <a:lnTo>
                    <a:pt x="761" y="1014"/>
                  </a:lnTo>
                  <a:lnTo>
                    <a:pt x="790" y="1002"/>
                  </a:lnTo>
                  <a:lnTo>
                    <a:pt x="820" y="989"/>
                  </a:lnTo>
                  <a:lnTo>
                    <a:pt x="850" y="977"/>
                  </a:lnTo>
                  <a:lnTo>
                    <a:pt x="880" y="964"/>
                  </a:lnTo>
                  <a:lnTo>
                    <a:pt x="910" y="952"/>
                  </a:lnTo>
                  <a:lnTo>
                    <a:pt x="939" y="939"/>
                  </a:lnTo>
                  <a:lnTo>
                    <a:pt x="970" y="927"/>
                  </a:lnTo>
                  <a:lnTo>
                    <a:pt x="999" y="914"/>
                  </a:lnTo>
                  <a:lnTo>
                    <a:pt x="1029" y="902"/>
                  </a:lnTo>
                  <a:lnTo>
                    <a:pt x="1059" y="888"/>
                  </a:lnTo>
                  <a:lnTo>
                    <a:pt x="1089" y="876"/>
                  </a:lnTo>
                  <a:lnTo>
                    <a:pt x="1119" y="863"/>
                  </a:lnTo>
                  <a:lnTo>
                    <a:pt x="1148" y="851"/>
                  </a:lnTo>
                  <a:lnTo>
                    <a:pt x="1178" y="838"/>
                  </a:lnTo>
                  <a:lnTo>
                    <a:pt x="1209" y="826"/>
                  </a:lnTo>
                  <a:lnTo>
                    <a:pt x="1238" y="813"/>
                  </a:lnTo>
                  <a:lnTo>
                    <a:pt x="1222" y="763"/>
                  </a:lnTo>
                  <a:lnTo>
                    <a:pt x="1206" y="713"/>
                  </a:lnTo>
                  <a:lnTo>
                    <a:pt x="1190" y="663"/>
                  </a:lnTo>
                  <a:lnTo>
                    <a:pt x="1175" y="614"/>
                  </a:lnTo>
                  <a:lnTo>
                    <a:pt x="1158" y="564"/>
                  </a:lnTo>
                  <a:lnTo>
                    <a:pt x="1142" y="513"/>
                  </a:lnTo>
                  <a:lnTo>
                    <a:pt x="1126" y="464"/>
                  </a:lnTo>
                  <a:lnTo>
                    <a:pt x="1110" y="414"/>
                  </a:lnTo>
                  <a:lnTo>
                    <a:pt x="1094" y="363"/>
                  </a:lnTo>
                  <a:lnTo>
                    <a:pt x="1078" y="313"/>
                  </a:lnTo>
                  <a:lnTo>
                    <a:pt x="1062" y="264"/>
                  </a:lnTo>
                  <a:lnTo>
                    <a:pt x="1046" y="213"/>
                  </a:lnTo>
                  <a:lnTo>
                    <a:pt x="1030" y="163"/>
                  </a:lnTo>
                  <a:lnTo>
                    <a:pt x="1014" y="113"/>
                  </a:lnTo>
                  <a:lnTo>
                    <a:pt x="998" y="64"/>
                  </a:lnTo>
                  <a:lnTo>
                    <a:pt x="982" y="13"/>
                  </a:lnTo>
                  <a:lnTo>
                    <a:pt x="973" y="11"/>
                  </a:lnTo>
                  <a:lnTo>
                    <a:pt x="964" y="10"/>
                  </a:lnTo>
                  <a:lnTo>
                    <a:pt x="956" y="8"/>
                  </a:lnTo>
                  <a:lnTo>
                    <a:pt x="948" y="7"/>
                  </a:lnTo>
                  <a:lnTo>
                    <a:pt x="939" y="5"/>
                  </a:lnTo>
                  <a:lnTo>
                    <a:pt x="930" y="3"/>
                  </a:lnTo>
                  <a:lnTo>
                    <a:pt x="922" y="1"/>
                  </a:lnTo>
                  <a:lnTo>
                    <a:pt x="913" y="0"/>
                  </a:lnTo>
                  <a:lnTo>
                    <a:pt x="887" y="9"/>
                  </a:lnTo>
                  <a:lnTo>
                    <a:pt x="859" y="17"/>
                  </a:lnTo>
                  <a:lnTo>
                    <a:pt x="833" y="25"/>
                  </a:lnTo>
                  <a:lnTo>
                    <a:pt x="807" y="33"/>
                  </a:lnTo>
                  <a:lnTo>
                    <a:pt x="780" y="42"/>
                  </a:lnTo>
                  <a:lnTo>
                    <a:pt x="753" y="49"/>
                  </a:lnTo>
                  <a:lnTo>
                    <a:pt x="727" y="58"/>
                  </a:lnTo>
                  <a:lnTo>
                    <a:pt x="700" y="66"/>
                  </a:lnTo>
                  <a:lnTo>
                    <a:pt x="673" y="75"/>
                  </a:lnTo>
                  <a:lnTo>
                    <a:pt x="647" y="82"/>
                  </a:lnTo>
                  <a:lnTo>
                    <a:pt x="621" y="91"/>
                  </a:lnTo>
                  <a:lnTo>
                    <a:pt x="594" y="99"/>
                  </a:lnTo>
                  <a:lnTo>
                    <a:pt x="567" y="107"/>
                  </a:lnTo>
                  <a:lnTo>
                    <a:pt x="541" y="115"/>
                  </a:lnTo>
                  <a:lnTo>
                    <a:pt x="514" y="124"/>
                  </a:lnTo>
                  <a:lnTo>
                    <a:pt x="487" y="131"/>
                  </a:lnTo>
                  <a:lnTo>
                    <a:pt x="461" y="140"/>
                  </a:lnTo>
                  <a:lnTo>
                    <a:pt x="434" y="149"/>
                  </a:lnTo>
                  <a:lnTo>
                    <a:pt x="407" y="157"/>
                  </a:lnTo>
                  <a:lnTo>
                    <a:pt x="381" y="165"/>
                  </a:lnTo>
                  <a:lnTo>
                    <a:pt x="354" y="173"/>
                  </a:lnTo>
                  <a:lnTo>
                    <a:pt x="327" y="182"/>
                  </a:lnTo>
                  <a:lnTo>
                    <a:pt x="301" y="189"/>
                  </a:lnTo>
                  <a:lnTo>
                    <a:pt x="274" y="198"/>
                  </a:lnTo>
                  <a:lnTo>
                    <a:pt x="247" y="206"/>
                  </a:lnTo>
                  <a:lnTo>
                    <a:pt x="221" y="215"/>
                  </a:lnTo>
                  <a:lnTo>
                    <a:pt x="195" y="222"/>
                  </a:lnTo>
                  <a:lnTo>
                    <a:pt x="167" y="231"/>
                  </a:lnTo>
                  <a:lnTo>
                    <a:pt x="141" y="239"/>
                  </a:lnTo>
                  <a:lnTo>
                    <a:pt x="115" y="247"/>
                  </a:lnTo>
                  <a:lnTo>
                    <a:pt x="87" y="255"/>
                  </a:lnTo>
                  <a:lnTo>
                    <a:pt x="61" y="264"/>
                  </a:lnTo>
                  <a:lnTo>
                    <a:pt x="57" y="266"/>
                  </a:lnTo>
                  <a:lnTo>
                    <a:pt x="52" y="268"/>
                  </a:lnTo>
                  <a:lnTo>
                    <a:pt x="48" y="270"/>
                  </a:lnTo>
                  <a:lnTo>
                    <a:pt x="42" y="273"/>
                  </a:lnTo>
                  <a:lnTo>
                    <a:pt x="37" y="276"/>
                  </a:lnTo>
                  <a:lnTo>
                    <a:pt x="32" y="278"/>
                  </a:lnTo>
                  <a:lnTo>
                    <a:pt x="28" y="280"/>
                  </a:lnTo>
                  <a:lnTo>
                    <a:pt x="24" y="282"/>
                  </a:lnTo>
                  <a:close/>
                </a:path>
              </a:pathLst>
            </a:custGeom>
            <a:solidFill>
              <a:srgbClr val="C4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Freeform 14"/>
            <p:cNvSpPr>
              <a:spLocks/>
            </p:cNvSpPr>
            <p:nvPr/>
          </p:nvSpPr>
          <p:spPr bwMode="auto">
            <a:xfrm>
              <a:off x="1668" y="1778"/>
              <a:ext cx="196" cy="193"/>
            </a:xfrm>
            <a:custGeom>
              <a:avLst/>
              <a:gdLst>
                <a:gd name="T0" fmla="*/ 12 w 1179"/>
                <a:gd name="T1" fmla="*/ 279 h 1158"/>
                <a:gd name="T2" fmla="*/ 1 w 1179"/>
                <a:gd name="T3" fmla="*/ 304 h 1158"/>
                <a:gd name="T4" fmla="*/ 3 w 1179"/>
                <a:gd name="T5" fmla="*/ 325 h 1158"/>
                <a:gd name="T6" fmla="*/ 9 w 1179"/>
                <a:gd name="T7" fmla="*/ 346 h 1158"/>
                <a:gd name="T8" fmla="*/ 29 w 1179"/>
                <a:gd name="T9" fmla="*/ 407 h 1158"/>
                <a:gd name="T10" fmla="*/ 61 w 1179"/>
                <a:gd name="T11" fmla="*/ 507 h 1158"/>
                <a:gd name="T12" fmla="*/ 93 w 1179"/>
                <a:gd name="T13" fmla="*/ 607 h 1158"/>
                <a:gd name="T14" fmla="*/ 124 w 1179"/>
                <a:gd name="T15" fmla="*/ 707 h 1158"/>
                <a:gd name="T16" fmla="*/ 157 w 1179"/>
                <a:gd name="T17" fmla="*/ 807 h 1158"/>
                <a:gd name="T18" fmla="*/ 189 w 1179"/>
                <a:gd name="T19" fmla="*/ 907 h 1158"/>
                <a:gd name="T20" fmla="*/ 221 w 1179"/>
                <a:gd name="T21" fmla="*/ 1008 h 1158"/>
                <a:gd name="T22" fmla="*/ 253 w 1179"/>
                <a:gd name="T23" fmla="*/ 1107 h 1158"/>
                <a:gd name="T24" fmla="*/ 297 w 1179"/>
                <a:gd name="T25" fmla="*/ 1145 h 1158"/>
                <a:gd name="T26" fmla="*/ 354 w 1179"/>
                <a:gd name="T27" fmla="*/ 1121 h 1158"/>
                <a:gd name="T28" fmla="*/ 411 w 1179"/>
                <a:gd name="T29" fmla="*/ 1097 h 1158"/>
                <a:gd name="T30" fmla="*/ 468 w 1179"/>
                <a:gd name="T31" fmla="*/ 1073 h 1158"/>
                <a:gd name="T32" fmla="*/ 525 w 1179"/>
                <a:gd name="T33" fmla="*/ 1049 h 1158"/>
                <a:gd name="T34" fmla="*/ 582 w 1179"/>
                <a:gd name="T35" fmla="*/ 1025 h 1158"/>
                <a:gd name="T36" fmla="*/ 639 w 1179"/>
                <a:gd name="T37" fmla="*/ 1001 h 1158"/>
                <a:gd name="T38" fmla="*/ 696 w 1179"/>
                <a:gd name="T39" fmla="*/ 977 h 1158"/>
                <a:gd name="T40" fmla="*/ 752 w 1179"/>
                <a:gd name="T41" fmla="*/ 954 h 1158"/>
                <a:gd name="T42" fmla="*/ 809 w 1179"/>
                <a:gd name="T43" fmla="*/ 930 h 1158"/>
                <a:gd name="T44" fmla="*/ 866 w 1179"/>
                <a:gd name="T45" fmla="*/ 906 h 1158"/>
                <a:gd name="T46" fmla="*/ 923 w 1179"/>
                <a:gd name="T47" fmla="*/ 882 h 1158"/>
                <a:gd name="T48" fmla="*/ 980 w 1179"/>
                <a:gd name="T49" fmla="*/ 858 h 1158"/>
                <a:gd name="T50" fmla="*/ 1037 w 1179"/>
                <a:gd name="T51" fmla="*/ 834 h 1158"/>
                <a:gd name="T52" fmla="*/ 1094 w 1179"/>
                <a:gd name="T53" fmla="*/ 810 h 1158"/>
                <a:gd name="T54" fmla="*/ 1150 w 1179"/>
                <a:gd name="T55" fmla="*/ 786 h 1158"/>
                <a:gd name="T56" fmla="*/ 1164 w 1179"/>
                <a:gd name="T57" fmla="*/ 726 h 1158"/>
                <a:gd name="T58" fmla="*/ 1133 w 1179"/>
                <a:gd name="T59" fmla="*/ 631 h 1158"/>
                <a:gd name="T60" fmla="*/ 1102 w 1179"/>
                <a:gd name="T61" fmla="*/ 536 h 1158"/>
                <a:gd name="T62" fmla="*/ 1072 w 1179"/>
                <a:gd name="T63" fmla="*/ 441 h 1158"/>
                <a:gd name="T64" fmla="*/ 1042 w 1179"/>
                <a:gd name="T65" fmla="*/ 346 h 1158"/>
                <a:gd name="T66" fmla="*/ 1011 w 1179"/>
                <a:gd name="T67" fmla="*/ 251 h 1158"/>
                <a:gd name="T68" fmla="*/ 981 w 1179"/>
                <a:gd name="T69" fmla="*/ 155 h 1158"/>
                <a:gd name="T70" fmla="*/ 950 w 1179"/>
                <a:gd name="T71" fmla="*/ 60 h 1158"/>
                <a:gd name="T72" fmla="*/ 927 w 1179"/>
                <a:gd name="T73" fmla="*/ 11 h 1158"/>
                <a:gd name="T74" fmla="*/ 911 w 1179"/>
                <a:gd name="T75" fmla="*/ 8 h 1158"/>
                <a:gd name="T76" fmla="*/ 894 w 1179"/>
                <a:gd name="T77" fmla="*/ 4 h 1158"/>
                <a:gd name="T78" fmla="*/ 878 w 1179"/>
                <a:gd name="T79" fmla="*/ 1 h 1158"/>
                <a:gd name="T80" fmla="*/ 844 w 1179"/>
                <a:gd name="T81" fmla="*/ 8 h 1158"/>
                <a:gd name="T82" fmla="*/ 794 w 1179"/>
                <a:gd name="T83" fmla="*/ 23 h 1158"/>
                <a:gd name="T84" fmla="*/ 742 w 1179"/>
                <a:gd name="T85" fmla="*/ 39 h 1158"/>
                <a:gd name="T86" fmla="*/ 692 w 1179"/>
                <a:gd name="T87" fmla="*/ 55 h 1158"/>
                <a:gd name="T88" fmla="*/ 641 w 1179"/>
                <a:gd name="T89" fmla="*/ 70 h 1158"/>
                <a:gd name="T90" fmla="*/ 590 w 1179"/>
                <a:gd name="T91" fmla="*/ 86 h 1158"/>
                <a:gd name="T92" fmla="*/ 539 w 1179"/>
                <a:gd name="T93" fmla="*/ 102 h 1158"/>
                <a:gd name="T94" fmla="*/ 489 w 1179"/>
                <a:gd name="T95" fmla="*/ 117 h 1158"/>
                <a:gd name="T96" fmla="*/ 438 w 1179"/>
                <a:gd name="T97" fmla="*/ 134 h 1158"/>
                <a:gd name="T98" fmla="*/ 387 w 1179"/>
                <a:gd name="T99" fmla="*/ 149 h 1158"/>
                <a:gd name="T100" fmla="*/ 337 w 1179"/>
                <a:gd name="T101" fmla="*/ 164 h 1158"/>
                <a:gd name="T102" fmla="*/ 287 w 1179"/>
                <a:gd name="T103" fmla="*/ 181 h 1158"/>
                <a:gd name="T104" fmla="*/ 236 w 1179"/>
                <a:gd name="T105" fmla="*/ 196 h 1158"/>
                <a:gd name="T106" fmla="*/ 185 w 1179"/>
                <a:gd name="T107" fmla="*/ 211 h 1158"/>
                <a:gd name="T108" fmla="*/ 134 w 1179"/>
                <a:gd name="T109" fmla="*/ 228 h 1158"/>
                <a:gd name="T110" fmla="*/ 84 w 1179"/>
                <a:gd name="T111" fmla="*/ 243 h 1158"/>
                <a:gd name="T112" fmla="*/ 54 w 1179"/>
                <a:gd name="T113" fmla="*/ 253 h 1158"/>
                <a:gd name="T114" fmla="*/ 46 w 1179"/>
                <a:gd name="T115" fmla="*/ 257 h 1158"/>
                <a:gd name="T116" fmla="*/ 36 w 1179"/>
                <a:gd name="T117" fmla="*/ 262 h 1158"/>
                <a:gd name="T118" fmla="*/ 27 w 1179"/>
                <a:gd name="T119" fmla="*/ 266 h 11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79" h="1158">
                  <a:moveTo>
                    <a:pt x="24" y="268"/>
                  </a:moveTo>
                  <a:lnTo>
                    <a:pt x="12" y="279"/>
                  </a:lnTo>
                  <a:lnTo>
                    <a:pt x="5" y="291"/>
                  </a:lnTo>
                  <a:lnTo>
                    <a:pt x="1" y="304"/>
                  </a:lnTo>
                  <a:lnTo>
                    <a:pt x="0" y="314"/>
                  </a:lnTo>
                  <a:lnTo>
                    <a:pt x="3" y="325"/>
                  </a:lnTo>
                  <a:lnTo>
                    <a:pt x="6" y="335"/>
                  </a:lnTo>
                  <a:lnTo>
                    <a:pt x="9" y="346"/>
                  </a:lnTo>
                  <a:lnTo>
                    <a:pt x="13" y="357"/>
                  </a:lnTo>
                  <a:lnTo>
                    <a:pt x="29" y="407"/>
                  </a:lnTo>
                  <a:lnTo>
                    <a:pt x="45" y="456"/>
                  </a:lnTo>
                  <a:lnTo>
                    <a:pt x="61" y="507"/>
                  </a:lnTo>
                  <a:lnTo>
                    <a:pt x="77" y="557"/>
                  </a:lnTo>
                  <a:lnTo>
                    <a:pt x="93" y="607"/>
                  </a:lnTo>
                  <a:lnTo>
                    <a:pt x="109" y="656"/>
                  </a:lnTo>
                  <a:lnTo>
                    <a:pt x="124" y="707"/>
                  </a:lnTo>
                  <a:lnTo>
                    <a:pt x="141" y="757"/>
                  </a:lnTo>
                  <a:lnTo>
                    <a:pt x="157" y="807"/>
                  </a:lnTo>
                  <a:lnTo>
                    <a:pt x="173" y="857"/>
                  </a:lnTo>
                  <a:lnTo>
                    <a:pt x="189" y="907"/>
                  </a:lnTo>
                  <a:lnTo>
                    <a:pt x="205" y="957"/>
                  </a:lnTo>
                  <a:lnTo>
                    <a:pt x="221" y="1008"/>
                  </a:lnTo>
                  <a:lnTo>
                    <a:pt x="237" y="1057"/>
                  </a:lnTo>
                  <a:lnTo>
                    <a:pt x="253" y="1107"/>
                  </a:lnTo>
                  <a:lnTo>
                    <a:pt x="269" y="1158"/>
                  </a:lnTo>
                  <a:lnTo>
                    <a:pt x="297" y="1145"/>
                  </a:lnTo>
                  <a:lnTo>
                    <a:pt x="326" y="1133"/>
                  </a:lnTo>
                  <a:lnTo>
                    <a:pt x="354" y="1121"/>
                  </a:lnTo>
                  <a:lnTo>
                    <a:pt x="383" y="1109"/>
                  </a:lnTo>
                  <a:lnTo>
                    <a:pt x="411" y="1097"/>
                  </a:lnTo>
                  <a:lnTo>
                    <a:pt x="440" y="1085"/>
                  </a:lnTo>
                  <a:lnTo>
                    <a:pt x="468" y="1073"/>
                  </a:lnTo>
                  <a:lnTo>
                    <a:pt x="497" y="1061"/>
                  </a:lnTo>
                  <a:lnTo>
                    <a:pt x="525" y="1049"/>
                  </a:lnTo>
                  <a:lnTo>
                    <a:pt x="554" y="1037"/>
                  </a:lnTo>
                  <a:lnTo>
                    <a:pt x="582" y="1025"/>
                  </a:lnTo>
                  <a:lnTo>
                    <a:pt x="611" y="1013"/>
                  </a:lnTo>
                  <a:lnTo>
                    <a:pt x="639" y="1001"/>
                  </a:lnTo>
                  <a:lnTo>
                    <a:pt x="668" y="989"/>
                  </a:lnTo>
                  <a:lnTo>
                    <a:pt x="696" y="977"/>
                  </a:lnTo>
                  <a:lnTo>
                    <a:pt x="725" y="965"/>
                  </a:lnTo>
                  <a:lnTo>
                    <a:pt x="752" y="954"/>
                  </a:lnTo>
                  <a:lnTo>
                    <a:pt x="780" y="942"/>
                  </a:lnTo>
                  <a:lnTo>
                    <a:pt x="809" y="930"/>
                  </a:lnTo>
                  <a:lnTo>
                    <a:pt x="837" y="918"/>
                  </a:lnTo>
                  <a:lnTo>
                    <a:pt x="866" y="906"/>
                  </a:lnTo>
                  <a:lnTo>
                    <a:pt x="894" y="894"/>
                  </a:lnTo>
                  <a:lnTo>
                    <a:pt x="923" y="882"/>
                  </a:lnTo>
                  <a:lnTo>
                    <a:pt x="951" y="870"/>
                  </a:lnTo>
                  <a:lnTo>
                    <a:pt x="980" y="858"/>
                  </a:lnTo>
                  <a:lnTo>
                    <a:pt x="1008" y="846"/>
                  </a:lnTo>
                  <a:lnTo>
                    <a:pt x="1037" y="834"/>
                  </a:lnTo>
                  <a:lnTo>
                    <a:pt x="1065" y="822"/>
                  </a:lnTo>
                  <a:lnTo>
                    <a:pt x="1094" y="810"/>
                  </a:lnTo>
                  <a:lnTo>
                    <a:pt x="1122" y="798"/>
                  </a:lnTo>
                  <a:lnTo>
                    <a:pt x="1150" y="786"/>
                  </a:lnTo>
                  <a:lnTo>
                    <a:pt x="1179" y="774"/>
                  </a:lnTo>
                  <a:lnTo>
                    <a:pt x="1164" y="726"/>
                  </a:lnTo>
                  <a:lnTo>
                    <a:pt x="1148" y="678"/>
                  </a:lnTo>
                  <a:lnTo>
                    <a:pt x="1133" y="631"/>
                  </a:lnTo>
                  <a:lnTo>
                    <a:pt x="1118" y="584"/>
                  </a:lnTo>
                  <a:lnTo>
                    <a:pt x="1102" y="536"/>
                  </a:lnTo>
                  <a:lnTo>
                    <a:pt x="1087" y="489"/>
                  </a:lnTo>
                  <a:lnTo>
                    <a:pt x="1072" y="441"/>
                  </a:lnTo>
                  <a:lnTo>
                    <a:pt x="1057" y="394"/>
                  </a:lnTo>
                  <a:lnTo>
                    <a:pt x="1042" y="346"/>
                  </a:lnTo>
                  <a:lnTo>
                    <a:pt x="1027" y="299"/>
                  </a:lnTo>
                  <a:lnTo>
                    <a:pt x="1011" y="251"/>
                  </a:lnTo>
                  <a:lnTo>
                    <a:pt x="996" y="204"/>
                  </a:lnTo>
                  <a:lnTo>
                    <a:pt x="981" y="155"/>
                  </a:lnTo>
                  <a:lnTo>
                    <a:pt x="965" y="108"/>
                  </a:lnTo>
                  <a:lnTo>
                    <a:pt x="950" y="60"/>
                  </a:lnTo>
                  <a:lnTo>
                    <a:pt x="935" y="13"/>
                  </a:lnTo>
                  <a:lnTo>
                    <a:pt x="927" y="11"/>
                  </a:lnTo>
                  <a:lnTo>
                    <a:pt x="918" y="10"/>
                  </a:lnTo>
                  <a:lnTo>
                    <a:pt x="911" y="8"/>
                  </a:lnTo>
                  <a:lnTo>
                    <a:pt x="902" y="7"/>
                  </a:lnTo>
                  <a:lnTo>
                    <a:pt x="894" y="4"/>
                  </a:lnTo>
                  <a:lnTo>
                    <a:pt x="885" y="3"/>
                  </a:lnTo>
                  <a:lnTo>
                    <a:pt x="878" y="1"/>
                  </a:lnTo>
                  <a:lnTo>
                    <a:pt x="869" y="0"/>
                  </a:lnTo>
                  <a:lnTo>
                    <a:pt x="844" y="8"/>
                  </a:lnTo>
                  <a:lnTo>
                    <a:pt x="819" y="15"/>
                  </a:lnTo>
                  <a:lnTo>
                    <a:pt x="794" y="23"/>
                  </a:lnTo>
                  <a:lnTo>
                    <a:pt x="767" y="32"/>
                  </a:lnTo>
                  <a:lnTo>
                    <a:pt x="742" y="39"/>
                  </a:lnTo>
                  <a:lnTo>
                    <a:pt x="717" y="47"/>
                  </a:lnTo>
                  <a:lnTo>
                    <a:pt x="692" y="55"/>
                  </a:lnTo>
                  <a:lnTo>
                    <a:pt x="666" y="62"/>
                  </a:lnTo>
                  <a:lnTo>
                    <a:pt x="641" y="70"/>
                  </a:lnTo>
                  <a:lnTo>
                    <a:pt x="615" y="78"/>
                  </a:lnTo>
                  <a:lnTo>
                    <a:pt x="590" y="86"/>
                  </a:lnTo>
                  <a:lnTo>
                    <a:pt x="565" y="94"/>
                  </a:lnTo>
                  <a:lnTo>
                    <a:pt x="539" y="102"/>
                  </a:lnTo>
                  <a:lnTo>
                    <a:pt x="514" y="109"/>
                  </a:lnTo>
                  <a:lnTo>
                    <a:pt x="489" y="117"/>
                  </a:lnTo>
                  <a:lnTo>
                    <a:pt x="464" y="125"/>
                  </a:lnTo>
                  <a:lnTo>
                    <a:pt x="438" y="134"/>
                  </a:lnTo>
                  <a:lnTo>
                    <a:pt x="412" y="141"/>
                  </a:lnTo>
                  <a:lnTo>
                    <a:pt x="387" y="149"/>
                  </a:lnTo>
                  <a:lnTo>
                    <a:pt x="362" y="156"/>
                  </a:lnTo>
                  <a:lnTo>
                    <a:pt x="337" y="164"/>
                  </a:lnTo>
                  <a:lnTo>
                    <a:pt x="312" y="173"/>
                  </a:lnTo>
                  <a:lnTo>
                    <a:pt x="287" y="181"/>
                  </a:lnTo>
                  <a:lnTo>
                    <a:pt x="261" y="188"/>
                  </a:lnTo>
                  <a:lnTo>
                    <a:pt x="236" y="196"/>
                  </a:lnTo>
                  <a:lnTo>
                    <a:pt x="210" y="204"/>
                  </a:lnTo>
                  <a:lnTo>
                    <a:pt x="185" y="211"/>
                  </a:lnTo>
                  <a:lnTo>
                    <a:pt x="159" y="219"/>
                  </a:lnTo>
                  <a:lnTo>
                    <a:pt x="134" y="228"/>
                  </a:lnTo>
                  <a:lnTo>
                    <a:pt x="109" y="235"/>
                  </a:lnTo>
                  <a:lnTo>
                    <a:pt x="84" y="243"/>
                  </a:lnTo>
                  <a:lnTo>
                    <a:pt x="59" y="251"/>
                  </a:lnTo>
                  <a:lnTo>
                    <a:pt x="54" y="253"/>
                  </a:lnTo>
                  <a:lnTo>
                    <a:pt x="50" y="255"/>
                  </a:lnTo>
                  <a:lnTo>
                    <a:pt x="46" y="257"/>
                  </a:lnTo>
                  <a:lnTo>
                    <a:pt x="41" y="259"/>
                  </a:lnTo>
                  <a:lnTo>
                    <a:pt x="36" y="262"/>
                  </a:lnTo>
                  <a:lnTo>
                    <a:pt x="31" y="264"/>
                  </a:lnTo>
                  <a:lnTo>
                    <a:pt x="27" y="266"/>
                  </a:lnTo>
                  <a:lnTo>
                    <a:pt x="24" y="268"/>
                  </a:lnTo>
                  <a:close/>
                </a:path>
              </a:pathLst>
            </a:custGeom>
            <a:solidFill>
              <a:srgbClr val="C6C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Freeform 15"/>
            <p:cNvSpPr>
              <a:spLocks/>
            </p:cNvSpPr>
            <p:nvPr/>
          </p:nvSpPr>
          <p:spPr bwMode="auto">
            <a:xfrm>
              <a:off x="1676" y="1778"/>
              <a:ext cx="186" cy="183"/>
            </a:xfrm>
            <a:custGeom>
              <a:avLst/>
              <a:gdLst>
                <a:gd name="T0" fmla="*/ 11 w 1118"/>
                <a:gd name="T1" fmla="*/ 265 h 1099"/>
                <a:gd name="T2" fmla="*/ 1 w 1118"/>
                <a:gd name="T3" fmla="*/ 289 h 1099"/>
                <a:gd name="T4" fmla="*/ 2 w 1118"/>
                <a:gd name="T5" fmla="*/ 307 h 1099"/>
                <a:gd name="T6" fmla="*/ 8 w 1118"/>
                <a:gd name="T7" fmla="*/ 328 h 1099"/>
                <a:gd name="T8" fmla="*/ 26 w 1118"/>
                <a:gd name="T9" fmla="*/ 386 h 1099"/>
                <a:gd name="T10" fmla="*/ 57 w 1118"/>
                <a:gd name="T11" fmla="*/ 481 h 1099"/>
                <a:gd name="T12" fmla="*/ 87 w 1118"/>
                <a:gd name="T13" fmla="*/ 576 h 1099"/>
                <a:gd name="T14" fmla="*/ 118 w 1118"/>
                <a:gd name="T15" fmla="*/ 672 h 1099"/>
                <a:gd name="T16" fmla="*/ 149 w 1118"/>
                <a:gd name="T17" fmla="*/ 767 h 1099"/>
                <a:gd name="T18" fmla="*/ 179 w 1118"/>
                <a:gd name="T19" fmla="*/ 862 h 1099"/>
                <a:gd name="T20" fmla="*/ 209 w 1118"/>
                <a:gd name="T21" fmla="*/ 957 h 1099"/>
                <a:gd name="T22" fmla="*/ 240 w 1118"/>
                <a:gd name="T23" fmla="*/ 1052 h 1099"/>
                <a:gd name="T24" fmla="*/ 282 w 1118"/>
                <a:gd name="T25" fmla="*/ 1089 h 1099"/>
                <a:gd name="T26" fmla="*/ 336 w 1118"/>
                <a:gd name="T27" fmla="*/ 1066 h 1099"/>
                <a:gd name="T28" fmla="*/ 390 w 1118"/>
                <a:gd name="T29" fmla="*/ 1043 h 1099"/>
                <a:gd name="T30" fmla="*/ 443 w 1118"/>
                <a:gd name="T31" fmla="*/ 1020 h 1099"/>
                <a:gd name="T32" fmla="*/ 498 w 1118"/>
                <a:gd name="T33" fmla="*/ 997 h 1099"/>
                <a:gd name="T34" fmla="*/ 552 w 1118"/>
                <a:gd name="T35" fmla="*/ 974 h 1099"/>
                <a:gd name="T36" fmla="*/ 605 w 1118"/>
                <a:gd name="T37" fmla="*/ 951 h 1099"/>
                <a:gd name="T38" fmla="*/ 659 w 1118"/>
                <a:gd name="T39" fmla="*/ 928 h 1099"/>
                <a:gd name="T40" fmla="*/ 714 w 1118"/>
                <a:gd name="T41" fmla="*/ 906 h 1099"/>
                <a:gd name="T42" fmla="*/ 767 w 1118"/>
                <a:gd name="T43" fmla="*/ 883 h 1099"/>
                <a:gd name="T44" fmla="*/ 821 w 1118"/>
                <a:gd name="T45" fmla="*/ 860 h 1099"/>
                <a:gd name="T46" fmla="*/ 875 w 1118"/>
                <a:gd name="T47" fmla="*/ 837 h 1099"/>
                <a:gd name="T48" fmla="*/ 929 w 1118"/>
                <a:gd name="T49" fmla="*/ 814 h 1099"/>
                <a:gd name="T50" fmla="*/ 983 w 1118"/>
                <a:gd name="T51" fmla="*/ 791 h 1099"/>
                <a:gd name="T52" fmla="*/ 1037 w 1118"/>
                <a:gd name="T53" fmla="*/ 768 h 1099"/>
                <a:gd name="T54" fmla="*/ 1090 w 1118"/>
                <a:gd name="T55" fmla="*/ 745 h 1099"/>
                <a:gd name="T56" fmla="*/ 1103 w 1118"/>
                <a:gd name="T57" fmla="*/ 689 h 1099"/>
                <a:gd name="T58" fmla="*/ 1075 w 1118"/>
                <a:gd name="T59" fmla="*/ 598 h 1099"/>
                <a:gd name="T60" fmla="*/ 1045 w 1118"/>
                <a:gd name="T61" fmla="*/ 509 h 1099"/>
                <a:gd name="T62" fmla="*/ 1017 w 1118"/>
                <a:gd name="T63" fmla="*/ 418 h 1099"/>
                <a:gd name="T64" fmla="*/ 987 w 1118"/>
                <a:gd name="T65" fmla="*/ 328 h 1099"/>
                <a:gd name="T66" fmla="*/ 959 w 1118"/>
                <a:gd name="T67" fmla="*/ 237 h 1099"/>
                <a:gd name="T68" fmla="*/ 929 w 1118"/>
                <a:gd name="T69" fmla="*/ 148 h 1099"/>
                <a:gd name="T70" fmla="*/ 901 w 1118"/>
                <a:gd name="T71" fmla="*/ 57 h 1099"/>
                <a:gd name="T72" fmla="*/ 879 w 1118"/>
                <a:gd name="T73" fmla="*/ 11 h 1099"/>
                <a:gd name="T74" fmla="*/ 864 w 1118"/>
                <a:gd name="T75" fmla="*/ 8 h 1099"/>
                <a:gd name="T76" fmla="*/ 847 w 1118"/>
                <a:gd name="T77" fmla="*/ 4 h 1099"/>
                <a:gd name="T78" fmla="*/ 832 w 1118"/>
                <a:gd name="T79" fmla="*/ 1 h 1099"/>
                <a:gd name="T80" fmla="*/ 800 w 1118"/>
                <a:gd name="T81" fmla="*/ 8 h 1099"/>
                <a:gd name="T82" fmla="*/ 752 w 1118"/>
                <a:gd name="T83" fmla="*/ 22 h 1099"/>
                <a:gd name="T84" fmla="*/ 704 w 1118"/>
                <a:gd name="T85" fmla="*/ 37 h 1099"/>
                <a:gd name="T86" fmla="*/ 656 w 1118"/>
                <a:gd name="T87" fmla="*/ 51 h 1099"/>
                <a:gd name="T88" fmla="*/ 607 w 1118"/>
                <a:gd name="T89" fmla="*/ 67 h 1099"/>
                <a:gd name="T90" fmla="*/ 559 w 1118"/>
                <a:gd name="T91" fmla="*/ 82 h 1099"/>
                <a:gd name="T92" fmla="*/ 511 w 1118"/>
                <a:gd name="T93" fmla="*/ 96 h 1099"/>
                <a:gd name="T94" fmla="*/ 463 w 1118"/>
                <a:gd name="T95" fmla="*/ 112 h 1099"/>
                <a:gd name="T96" fmla="*/ 416 w 1118"/>
                <a:gd name="T97" fmla="*/ 126 h 1099"/>
                <a:gd name="T98" fmla="*/ 368 w 1118"/>
                <a:gd name="T99" fmla="*/ 141 h 1099"/>
                <a:gd name="T100" fmla="*/ 319 w 1118"/>
                <a:gd name="T101" fmla="*/ 156 h 1099"/>
                <a:gd name="T102" fmla="*/ 271 w 1118"/>
                <a:gd name="T103" fmla="*/ 171 h 1099"/>
                <a:gd name="T104" fmla="*/ 223 w 1118"/>
                <a:gd name="T105" fmla="*/ 186 h 1099"/>
                <a:gd name="T106" fmla="*/ 175 w 1118"/>
                <a:gd name="T107" fmla="*/ 201 h 1099"/>
                <a:gd name="T108" fmla="*/ 127 w 1118"/>
                <a:gd name="T109" fmla="*/ 215 h 1099"/>
                <a:gd name="T110" fmla="*/ 79 w 1118"/>
                <a:gd name="T111" fmla="*/ 231 h 1099"/>
                <a:gd name="T112" fmla="*/ 51 w 1118"/>
                <a:gd name="T113" fmla="*/ 241 h 1099"/>
                <a:gd name="T114" fmla="*/ 42 w 1118"/>
                <a:gd name="T115" fmla="*/ 245 h 1099"/>
                <a:gd name="T116" fmla="*/ 34 w 1118"/>
                <a:gd name="T117" fmla="*/ 248 h 1099"/>
                <a:gd name="T118" fmla="*/ 25 w 1118"/>
                <a:gd name="T119" fmla="*/ 253 h 10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18" h="1099">
                  <a:moveTo>
                    <a:pt x="22" y="255"/>
                  </a:moveTo>
                  <a:lnTo>
                    <a:pt x="11" y="265"/>
                  </a:lnTo>
                  <a:lnTo>
                    <a:pt x="4" y="277"/>
                  </a:lnTo>
                  <a:lnTo>
                    <a:pt x="1" y="289"/>
                  </a:lnTo>
                  <a:lnTo>
                    <a:pt x="0" y="298"/>
                  </a:lnTo>
                  <a:lnTo>
                    <a:pt x="2" y="307"/>
                  </a:lnTo>
                  <a:lnTo>
                    <a:pt x="5" y="318"/>
                  </a:lnTo>
                  <a:lnTo>
                    <a:pt x="8" y="328"/>
                  </a:lnTo>
                  <a:lnTo>
                    <a:pt x="11" y="339"/>
                  </a:lnTo>
                  <a:lnTo>
                    <a:pt x="26" y="386"/>
                  </a:lnTo>
                  <a:lnTo>
                    <a:pt x="41" y="434"/>
                  </a:lnTo>
                  <a:lnTo>
                    <a:pt x="57" y="481"/>
                  </a:lnTo>
                  <a:lnTo>
                    <a:pt x="72" y="528"/>
                  </a:lnTo>
                  <a:lnTo>
                    <a:pt x="87" y="576"/>
                  </a:lnTo>
                  <a:lnTo>
                    <a:pt x="103" y="624"/>
                  </a:lnTo>
                  <a:lnTo>
                    <a:pt x="118" y="672"/>
                  </a:lnTo>
                  <a:lnTo>
                    <a:pt x="133" y="719"/>
                  </a:lnTo>
                  <a:lnTo>
                    <a:pt x="149" y="767"/>
                  </a:lnTo>
                  <a:lnTo>
                    <a:pt x="164" y="814"/>
                  </a:lnTo>
                  <a:lnTo>
                    <a:pt x="179" y="862"/>
                  </a:lnTo>
                  <a:lnTo>
                    <a:pt x="194" y="909"/>
                  </a:lnTo>
                  <a:lnTo>
                    <a:pt x="209" y="957"/>
                  </a:lnTo>
                  <a:lnTo>
                    <a:pt x="224" y="1004"/>
                  </a:lnTo>
                  <a:lnTo>
                    <a:pt x="240" y="1052"/>
                  </a:lnTo>
                  <a:lnTo>
                    <a:pt x="255" y="1099"/>
                  </a:lnTo>
                  <a:lnTo>
                    <a:pt x="282" y="1089"/>
                  </a:lnTo>
                  <a:lnTo>
                    <a:pt x="309" y="1076"/>
                  </a:lnTo>
                  <a:lnTo>
                    <a:pt x="336" y="1066"/>
                  </a:lnTo>
                  <a:lnTo>
                    <a:pt x="363" y="1053"/>
                  </a:lnTo>
                  <a:lnTo>
                    <a:pt x="390" y="1043"/>
                  </a:lnTo>
                  <a:lnTo>
                    <a:pt x="417" y="1031"/>
                  </a:lnTo>
                  <a:lnTo>
                    <a:pt x="443" y="1020"/>
                  </a:lnTo>
                  <a:lnTo>
                    <a:pt x="471" y="1009"/>
                  </a:lnTo>
                  <a:lnTo>
                    <a:pt x="498" y="997"/>
                  </a:lnTo>
                  <a:lnTo>
                    <a:pt x="524" y="986"/>
                  </a:lnTo>
                  <a:lnTo>
                    <a:pt x="552" y="974"/>
                  </a:lnTo>
                  <a:lnTo>
                    <a:pt x="579" y="963"/>
                  </a:lnTo>
                  <a:lnTo>
                    <a:pt x="605" y="951"/>
                  </a:lnTo>
                  <a:lnTo>
                    <a:pt x="633" y="940"/>
                  </a:lnTo>
                  <a:lnTo>
                    <a:pt x="659" y="928"/>
                  </a:lnTo>
                  <a:lnTo>
                    <a:pt x="686" y="917"/>
                  </a:lnTo>
                  <a:lnTo>
                    <a:pt x="714" y="906"/>
                  </a:lnTo>
                  <a:lnTo>
                    <a:pt x="740" y="894"/>
                  </a:lnTo>
                  <a:lnTo>
                    <a:pt x="767" y="883"/>
                  </a:lnTo>
                  <a:lnTo>
                    <a:pt x="794" y="871"/>
                  </a:lnTo>
                  <a:lnTo>
                    <a:pt x="821" y="860"/>
                  </a:lnTo>
                  <a:lnTo>
                    <a:pt x="848" y="848"/>
                  </a:lnTo>
                  <a:lnTo>
                    <a:pt x="875" y="837"/>
                  </a:lnTo>
                  <a:lnTo>
                    <a:pt x="902" y="825"/>
                  </a:lnTo>
                  <a:lnTo>
                    <a:pt x="929" y="814"/>
                  </a:lnTo>
                  <a:lnTo>
                    <a:pt x="956" y="803"/>
                  </a:lnTo>
                  <a:lnTo>
                    <a:pt x="983" y="791"/>
                  </a:lnTo>
                  <a:lnTo>
                    <a:pt x="1009" y="780"/>
                  </a:lnTo>
                  <a:lnTo>
                    <a:pt x="1037" y="768"/>
                  </a:lnTo>
                  <a:lnTo>
                    <a:pt x="1064" y="757"/>
                  </a:lnTo>
                  <a:lnTo>
                    <a:pt x="1090" y="745"/>
                  </a:lnTo>
                  <a:lnTo>
                    <a:pt x="1118" y="734"/>
                  </a:lnTo>
                  <a:lnTo>
                    <a:pt x="1103" y="689"/>
                  </a:lnTo>
                  <a:lnTo>
                    <a:pt x="1089" y="643"/>
                  </a:lnTo>
                  <a:lnTo>
                    <a:pt x="1075" y="598"/>
                  </a:lnTo>
                  <a:lnTo>
                    <a:pt x="1060" y="554"/>
                  </a:lnTo>
                  <a:lnTo>
                    <a:pt x="1045" y="509"/>
                  </a:lnTo>
                  <a:lnTo>
                    <a:pt x="1031" y="463"/>
                  </a:lnTo>
                  <a:lnTo>
                    <a:pt x="1017" y="418"/>
                  </a:lnTo>
                  <a:lnTo>
                    <a:pt x="1003" y="373"/>
                  </a:lnTo>
                  <a:lnTo>
                    <a:pt x="987" y="328"/>
                  </a:lnTo>
                  <a:lnTo>
                    <a:pt x="973" y="282"/>
                  </a:lnTo>
                  <a:lnTo>
                    <a:pt x="959" y="237"/>
                  </a:lnTo>
                  <a:lnTo>
                    <a:pt x="945" y="192"/>
                  </a:lnTo>
                  <a:lnTo>
                    <a:pt x="929" y="148"/>
                  </a:lnTo>
                  <a:lnTo>
                    <a:pt x="915" y="102"/>
                  </a:lnTo>
                  <a:lnTo>
                    <a:pt x="901" y="57"/>
                  </a:lnTo>
                  <a:lnTo>
                    <a:pt x="887" y="12"/>
                  </a:lnTo>
                  <a:lnTo>
                    <a:pt x="879" y="11"/>
                  </a:lnTo>
                  <a:lnTo>
                    <a:pt x="871" y="9"/>
                  </a:lnTo>
                  <a:lnTo>
                    <a:pt x="864" y="8"/>
                  </a:lnTo>
                  <a:lnTo>
                    <a:pt x="856" y="5"/>
                  </a:lnTo>
                  <a:lnTo>
                    <a:pt x="847" y="4"/>
                  </a:lnTo>
                  <a:lnTo>
                    <a:pt x="840" y="2"/>
                  </a:lnTo>
                  <a:lnTo>
                    <a:pt x="832" y="1"/>
                  </a:lnTo>
                  <a:lnTo>
                    <a:pt x="824" y="0"/>
                  </a:lnTo>
                  <a:lnTo>
                    <a:pt x="800" y="8"/>
                  </a:lnTo>
                  <a:lnTo>
                    <a:pt x="776" y="15"/>
                  </a:lnTo>
                  <a:lnTo>
                    <a:pt x="752" y="22"/>
                  </a:lnTo>
                  <a:lnTo>
                    <a:pt x="728" y="29"/>
                  </a:lnTo>
                  <a:lnTo>
                    <a:pt x="704" y="37"/>
                  </a:lnTo>
                  <a:lnTo>
                    <a:pt x="680" y="45"/>
                  </a:lnTo>
                  <a:lnTo>
                    <a:pt x="656" y="51"/>
                  </a:lnTo>
                  <a:lnTo>
                    <a:pt x="632" y="59"/>
                  </a:lnTo>
                  <a:lnTo>
                    <a:pt x="607" y="67"/>
                  </a:lnTo>
                  <a:lnTo>
                    <a:pt x="583" y="74"/>
                  </a:lnTo>
                  <a:lnTo>
                    <a:pt x="559" y="82"/>
                  </a:lnTo>
                  <a:lnTo>
                    <a:pt x="535" y="89"/>
                  </a:lnTo>
                  <a:lnTo>
                    <a:pt x="511" y="96"/>
                  </a:lnTo>
                  <a:lnTo>
                    <a:pt x="487" y="104"/>
                  </a:lnTo>
                  <a:lnTo>
                    <a:pt x="463" y="112"/>
                  </a:lnTo>
                  <a:lnTo>
                    <a:pt x="440" y="119"/>
                  </a:lnTo>
                  <a:lnTo>
                    <a:pt x="416" y="126"/>
                  </a:lnTo>
                  <a:lnTo>
                    <a:pt x="392" y="133"/>
                  </a:lnTo>
                  <a:lnTo>
                    <a:pt x="368" y="141"/>
                  </a:lnTo>
                  <a:lnTo>
                    <a:pt x="344" y="149"/>
                  </a:lnTo>
                  <a:lnTo>
                    <a:pt x="319" y="156"/>
                  </a:lnTo>
                  <a:lnTo>
                    <a:pt x="295" y="164"/>
                  </a:lnTo>
                  <a:lnTo>
                    <a:pt x="271" y="171"/>
                  </a:lnTo>
                  <a:lnTo>
                    <a:pt x="247" y="178"/>
                  </a:lnTo>
                  <a:lnTo>
                    <a:pt x="223" y="186"/>
                  </a:lnTo>
                  <a:lnTo>
                    <a:pt x="199" y="194"/>
                  </a:lnTo>
                  <a:lnTo>
                    <a:pt x="175" y="201"/>
                  </a:lnTo>
                  <a:lnTo>
                    <a:pt x="151" y="209"/>
                  </a:lnTo>
                  <a:lnTo>
                    <a:pt x="127" y="215"/>
                  </a:lnTo>
                  <a:lnTo>
                    <a:pt x="103" y="223"/>
                  </a:lnTo>
                  <a:lnTo>
                    <a:pt x="79" y="231"/>
                  </a:lnTo>
                  <a:lnTo>
                    <a:pt x="54" y="238"/>
                  </a:lnTo>
                  <a:lnTo>
                    <a:pt x="51" y="241"/>
                  </a:lnTo>
                  <a:lnTo>
                    <a:pt x="47" y="243"/>
                  </a:lnTo>
                  <a:lnTo>
                    <a:pt x="42" y="245"/>
                  </a:lnTo>
                  <a:lnTo>
                    <a:pt x="38" y="246"/>
                  </a:lnTo>
                  <a:lnTo>
                    <a:pt x="34" y="248"/>
                  </a:lnTo>
                  <a:lnTo>
                    <a:pt x="29" y="250"/>
                  </a:lnTo>
                  <a:lnTo>
                    <a:pt x="25" y="253"/>
                  </a:lnTo>
                  <a:lnTo>
                    <a:pt x="22" y="255"/>
                  </a:lnTo>
                  <a:close/>
                </a:path>
              </a:pathLst>
            </a:custGeom>
            <a:solidFill>
              <a:srgbClr val="C9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Freeform 16"/>
            <p:cNvSpPr>
              <a:spLocks/>
            </p:cNvSpPr>
            <p:nvPr/>
          </p:nvSpPr>
          <p:spPr bwMode="auto">
            <a:xfrm>
              <a:off x="1683" y="1778"/>
              <a:ext cx="177" cy="173"/>
            </a:xfrm>
            <a:custGeom>
              <a:avLst/>
              <a:gdLst>
                <a:gd name="T0" fmla="*/ 11 w 1059"/>
                <a:gd name="T1" fmla="*/ 250 h 1040"/>
                <a:gd name="T2" fmla="*/ 2 w 1059"/>
                <a:gd name="T3" fmla="*/ 272 h 1040"/>
                <a:gd name="T4" fmla="*/ 2 w 1059"/>
                <a:gd name="T5" fmla="*/ 291 h 1040"/>
                <a:gd name="T6" fmla="*/ 8 w 1059"/>
                <a:gd name="T7" fmla="*/ 311 h 1040"/>
                <a:gd name="T8" fmla="*/ 25 w 1059"/>
                <a:gd name="T9" fmla="*/ 365 h 1040"/>
                <a:gd name="T10" fmla="*/ 53 w 1059"/>
                <a:gd name="T11" fmla="*/ 455 h 1040"/>
                <a:gd name="T12" fmla="*/ 83 w 1059"/>
                <a:gd name="T13" fmla="*/ 545 h 1040"/>
                <a:gd name="T14" fmla="*/ 111 w 1059"/>
                <a:gd name="T15" fmla="*/ 634 h 1040"/>
                <a:gd name="T16" fmla="*/ 140 w 1059"/>
                <a:gd name="T17" fmla="*/ 724 h 1040"/>
                <a:gd name="T18" fmla="*/ 169 w 1059"/>
                <a:gd name="T19" fmla="*/ 815 h 1040"/>
                <a:gd name="T20" fmla="*/ 198 w 1059"/>
                <a:gd name="T21" fmla="*/ 905 h 1040"/>
                <a:gd name="T22" fmla="*/ 227 w 1059"/>
                <a:gd name="T23" fmla="*/ 995 h 1040"/>
                <a:gd name="T24" fmla="*/ 267 w 1059"/>
                <a:gd name="T25" fmla="*/ 1029 h 1040"/>
                <a:gd name="T26" fmla="*/ 318 w 1059"/>
                <a:gd name="T27" fmla="*/ 1007 h 1040"/>
                <a:gd name="T28" fmla="*/ 370 w 1059"/>
                <a:gd name="T29" fmla="*/ 986 h 1040"/>
                <a:gd name="T30" fmla="*/ 420 w 1059"/>
                <a:gd name="T31" fmla="*/ 965 h 1040"/>
                <a:gd name="T32" fmla="*/ 472 w 1059"/>
                <a:gd name="T33" fmla="*/ 943 h 1040"/>
                <a:gd name="T34" fmla="*/ 523 w 1059"/>
                <a:gd name="T35" fmla="*/ 921 h 1040"/>
                <a:gd name="T36" fmla="*/ 573 w 1059"/>
                <a:gd name="T37" fmla="*/ 900 h 1040"/>
                <a:gd name="T38" fmla="*/ 625 w 1059"/>
                <a:gd name="T39" fmla="*/ 878 h 1040"/>
                <a:gd name="T40" fmla="*/ 675 w 1059"/>
                <a:gd name="T41" fmla="*/ 856 h 1040"/>
                <a:gd name="T42" fmla="*/ 727 w 1059"/>
                <a:gd name="T43" fmla="*/ 835 h 1040"/>
                <a:gd name="T44" fmla="*/ 777 w 1059"/>
                <a:gd name="T45" fmla="*/ 814 h 1040"/>
                <a:gd name="T46" fmla="*/ 829 w 1059"/>
                <a:gd name="T47" fmla="*/ 792 h 1040"/>
                <a:gd name="T48" fmla="*/ 880 w 1059"/>
                <a:gd name="T49" fmla="*/ 770 h 1040"/>
                <a:gd name="T50" fmla="*/ 930 w 1059"/>
                <a:gd name="T51" fmla="*/ 749 h 1040"/>
                <a:gd name="T52" fmla="*/ 982 w 1059"/>
                <a:gd name="T53" fmla="*/ 727 h 1040"/>
                <a:gd name="T54" fmla="*/ 1033 w 1059"/>
                <a:gd name="T55" fmla="*/ 706 h 1040"/>
                <a:gd name="T56" fmla="*/ 1044 w 1059"/>
                <a:gd name="T57" fmla="*/ 652 h 1040"/>
                <a:gd name="T58" fmla="*/ 1017 w 1059"/>
                <a:gd name="T59" fmla="*/ 567 h 1040"/>
                <a:gd name="T60" fmla="*/ 990 w 1059"/>
                <a:gd name="T61" fmla="*/ 481 h 1040"/>
                <a:gd name="T62" fmla="*/ 962 w 1059"/>
                <a:gd name="T63" fmla="*/ 396 h 1040"/>
                <a:gd name="T64" fmla="*/ 935 w 1059"/>
                <a:gd name="T65" fmla="*/ 311 h 1040"/>
                <a:gd name="T66" fmla="*/ 907 w 1059"/>
                <a:gd name="T67" fmla="*/ 225 h 1040"/>
                <a:gd name="T68" fmla="*/ 880 w 1059"/>
                <a:gd name="T69" fmla="*/ 140 h 1040"/>
                <a:gd name="T70" fmla="*/ 853 w 1059"/>
                <a:gd name="T71" fmla="*/ 55 h 1040"/>
                <a:gd name="T72" fmla="*/ 832 w 1059"/>
                <a:gd name="T73" fmla="*/ 11 h 1040"/>
                <a:gd name="T74" fmla="*/ 818 w 1059"/>
                <a:gd name="T75" fmla="*/ 8 h 1040"/>
                <a:gd name="T76" fmla="*/ 802 w 1059"/>
                <a:gd name="T77" fmla="*/ 4 h 1040"/>
                <a:gd name="T78" fmla="*/ 788 w 1059"/>
                <a:gd name="T79" fmla="*/ 1 h 1040"/>
                <a:gd name="T80" fmla="*/ 757 w 1059"/>
                <a:gd name="T81" fmla="*/ 6 h 1040"/>
                <a:gd name="T82" fmla="*/ 713 w 1059"/>
                <a:gd name="T83" fmla="*/ 21 h 1040"/>
                <a:gd name="T84" fmla="*/ 667 w 1059"/>
                <a:gd name="T85" fmla="*/ 35 h 1040"/>
                <a:gd name="T86" fmla="*/ 621 w 1059"/>
                <a:gd name="T87" fmla="*/ 49 h 1040"/>
                <a:gd name="T88" fmla="*/ 576 w 1059"/>
                <a:gd name="T89" fmla="*/ 63 h 1040"/>
                <a:gd name="T90" fmla="*/ 530 w 1059"/>
                <a:gd name="T91" fmla="*/ 76 h 1040"/>
                <a:gd name="T92" fmla="*/ 485 w 1059"/>
                <a:gd name="T93" fmla="*/ 91 h 1040"/>
                <a:gd name="T94" fmla="*/ 439 w 1059"/>
                <a:gd name="T95" fmla="*/ 105 h 1040"/>
                <a:gd name="T96" fmla="*/ 393 w 1059"/>
                <a:gd name="T97" fmla="*/ 119 h 1040"/>
                <a:gd name="T98" fmla="*/ 348 w 1059"/>
                <a:gd name="T99" fmla="*/ 133 h 1040"/>
                <a:gd name="T100" fmla="*/ 302 w 1059"/>
                <a:gd name="T101" fmla="*/ 148 h 1040"/>
                <a:gd name="T102" fmla="*/ 257 w 1059"/>
                <a:gd name="T103" fmla="*/ 162 h 1040"/>
                <a:gd name="T104" fmla="*/ 211 w 1059"/>
                <a:gd name="T105" fmla="*/ 176 h 1040"/>
                <a:gd name="T106" fmla="*/ 166 w 1059"/>
                <a:gd name="T107" fmla="*/ 190 h 1040"/>
                <a:gd name="T108" fmla="*/ 120 w 1059"/>
                <a:gd name="T109" fmla="*/ 204 h 1040"/>
                <a:gd name="T110" fmla="*/ 75 w 1059"/>
                <a:gd name="T111" fmla="*/ 219 h 1040"/>
                <a:gd name="T112" fmla="*/ 45 w 1059"/>
                <a:gd name="T113" fmla="*/ 230 h 1040"/>
                <a:gd name="T114" fmla="*/ 28 w 1059"/>
                <a:gd name="T115" fmla="*/ 237 h 10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59" h="1040">
                  <a:moveTo>
                    <a:pt x="22" y="241"/>
                  </a:moveTo>
                  <a:lnTo>
                    <a:pt x="11" y="250"/>
                  </a:lnTo>
                  <a:lnTo>
                    <a:pt x="5" y="261"/>
                  </a:lnTo>
                  <a:lnTo>
                    <a:pt x="2" y="272"/>
                  </a:lnTo>
                  <a:lnTo>
                    <a:pt x="0" y="281"/>
                  </a:lnTo>
                  <a:lnTo>
                    <a:pt x="2" y="291"/>
                  </a:lnTo>
                  <a:lnTo>
                    <a:pt x="5" y="301"/>
                  </a:lnTo>
                  <a:lnTo>
                    <a:pt x="8" y="311"/>
                  </a:lnTo>
                  <a:lnTo>
                    <a:pt x="11" y="320"/>
                  </a:lnTo>
                  <a:lnTo>
                    <a:pt x="25" y="365"/>
                  </a:lnTo>
                  <a:lnTo>
                    <a:pt x="39" y="410"/>
                  </a:lnTo>
                  <a:lnTo>
                    <a:pt x="53" y="455"/>
                  </a:lnTo>
                  <a:lnTo>
                    <a:pt x="69" y="500"/>
                  </a:lnTo>
                  <a:lnTo>
                    <a:pt x="83" y="545"/>
                  </a:lnTo>
                  <a:lnTo>
                    <a:pt x="97" y="590"/>
                  </a:lnTo>
                  <a:lnTo>
                    <a:pt x="111" y="634"/>
                  </a:lnTo>
                  <a:lnTo>
                    <a:pt x="126" y="679"/>
                  </a:lnTo>
                  <a:lnTo>
                    <a:pt x="140" y="724"/>
                  </a:lnTo>
                  <a:lnTo>
                    <a:pt x="154" y="770"/>
                  </a:lnTo>
                  <a:lnTo>
                    <a:pt x="169" y="815"/>
                  </a:lnTo>
                  <a:lnTo>
                    <a:pt x="184" y="860"/>
                  </a:lnTo>
                  <a:lnTo>
                    <a:pt x="198" y="905"/>
                  </a:lnTo>
                  <a:lnTo>
                    <a:pt x="212" y="951"/>
                  </a:lnTo>
                  <a:lnTo>
                    <a:pt x="227" y="995"/>
                  </a:lnTo>
                  <a:lnTo>
                    <a:pt x="242" y="1040"/>
                  </a:lnTo>
                  <a:lnTo>
                    <a:pt x="267" y="1029"/>
                  </a:lnTo>
                  <a:lnTo>
                    <a:pt x="293" y="1018"/>
                  </a:lnTo>
                  <a:lnTo>
                    <a:pt x="318" y="1007"/>
                  </a:lnTo>
                  <a:lnTo>
                    <a:pt x="344" y="997"/>
                  </a:lnTo>
                  <a:lnTo>
                    <a:pt x="370" y="986"/>
                  </a:lnTo>
                  <a:lnTo>
                    <a:pt x="395" y="976"/>
                  </a:lnTo>
                  <a:lnTo>
                    <a:pt x="420" y="965"/>
                  </a:lnTo>
                  <a:lnTo>
                    <a:pt x="446" y="954"/>
                  </a:lnTo>
                  <a:lnTo>
                    <a:pt x="472" y="943"/>
                  </a:lnTo>
                  <a:lnTo>
                    <a:pt x="497" y="932"/>
                  </a:lnTo>
                  <a:lnTo>
                    <a:pt x="523" y="921"/>
                  </a:lnTo>
                  <a:lnTo>
                    <a:pt x="548" y="910"/>
                  </a:lnTo>
                  <a:lnTo>
                    <a:pt x="573" y="900"/>
                  </a:lnTo>
                  <a:lnTo>
                    <a:pt x="599" y="889"/>
                  </a:lnTo>
                  <a:lnTo>
                    <a:pt x="625" y="878"/>
                  </a:lnTo>
                  <a:lnTo>
                    <a:pt x="650" y="867"/>
                  </a:lnTo>
                  <a:lnTo>
                    <a:pt x="675" y="856"/>
                  </a:lnTo>
                  <a:lnTo>
                    <a:pt x="702" y="846"/>
                  </a:lnTo>
                  <a:lnTo>
                    <a:pt x="727" y="835"/>
                  </a:lnTo>
                  <a:lnTo>
                    <a:pt x="752" y="825"/>
                  </a:lnTo>
                  <a:lnTo>
                    <a:pt x="777" y="814"/>
                  </a:lnTo>
                  <a:lnTo>
                    <a:pt x="803" y="803"/>
                  </a:lnTo>
                  <a:lnTo>
                    <a:pt x="829" y="792"/>
                  </a:lnTo>
                  <a:lnTo>
                    <a:pt x="854" y="781"/>
                  </a:lnTo>
                  <a:lnTo>
                    <a:pt x="880" y="770"/>
                  </a:lnTo>
                  <a:lnTo>
                    <a:pt x="905" y="759"/>
                  </a:lnTo>
                  <a:lnTo>
                    <a:pt x="930" y="749"/>
                  </a:lnTo>
                  <a:lnTo>
                    <a:pt x="957" y="738"/>
                  </a:lnTo>
                  <a:lnTo>
                    <a:pt x="982" y="727"/>
                  </a:lnTo>
                  <a:lnTo>
                    <a:pt x="1007" y="716"/>
                  </a:lnTo>
                  <a:lnTo>
                    <a:pt x="1033" y="706"/>
                  </a:lnTo>
                  <a:lnTo>
                    <a:pt x="1059" y="695"/>
                  </a:lnTo>
                  <a:lnTo>
                    <a:pt x="1044" y="652"/>
                  </a:lnTo>
                  <a:lnTo>
                    <a:pt x="1031" y="609"/>
                  </a:lnTo>
                  <a:lnTo>
                    <a:pt x="1017" y="567"/>
                  </a:lnTo>
                  <a:lnTo>
                    <a:pt x="1004" y="524"/>
                  </a:lnTo>
                  <a:lnTo>
                    <a:pt x="990" y="481"/>
                  </a:lnTo>
                  <a:lnTo>
                    <a:pt x="976" y="439"/>
                  </a:lnTo>
                  <a:lnTo>
                    <a:pt x="962" y="396"/>
                  </a:lnTo>
                  <a:lnTo>
                    <a:pt x="949" y="353"/>
                  </a:lnTo>
                  <a:lnTo>
                    <a:pt x="935" y="311"/>
                  </a:lnTo>
                  <a:lnTo>
                    <a:pt x="922" y="268"/>
                  </a:lnTo>
                  <a:lnTo>
                    <a:pt x="907" y="225"/>
                  </a:lnTo>
                  <a:lnTo>
                    <a:pt x="894" y="183"/>
                  </a:lnTo>
                  <a:lnTo>
                    <a:pt x="880" y="140"/>
                  </a:lnTo>
                  <a:lnTo>
                    <a:pt x="867" y="97"/>
                  </a:lnTo>
                  <a:lnTo>
                    <a:pt x="853" y="55"/>
                  </a:lnTo>
                  <a:lnTo>
                    <a:pt x="840" y="12"/>
                  </a:lnTo>
                  <a:lnTo>
                    <a:pt x="832" y="11"/>
                  </a:lnTo>
                  <a:lnTo>
                    <a:pt x="825" y="9"/>
                  </a:lnTo>
                  <a:lnTo>
                    <a:pt x="818" y="8"/>
                  </a:lnTo>
                  <a:lnTo>
                    <a:pt x="810" y="5"/>
                  </a:lnTo>
                  <a:lnTo>
                    <a:pt x="802" y="4"/>
                  </a:lnTo>
                  <a:lnTo>
                    <a:pt x="796" y="2"/>
                  </a:lnTo>
                  <a:lnTo>
                    <a:pt x="788" y="1"/>
                  </a:lnTo>
                  <a:lnTo>
                    <a:pt x="780" y="0"/>
                  </a:lnTo>
                  <a:lnTo>
                    <a:pt x="757" y="6"/>
                  </a:lnTo>
                  <a:lnTo>
                    <a:pt x="734" y="14"/>
                  </a:lnTo>
                  <a:lnTo>
                    <a:pt x="713" y="21"/>
                  </a:lnTo>
                  <a:lnTo>
                    <a:pt x="690" y="28"/>
                  </a:lnTo>
                  <a:lnTo>
                    <a:pt x="667" y="35"/>
                  </a:lnTo>
                  <a:lnTo>
                    <a:pt x="644" y="41"/>
                  </a:lnTo>
                  <a:lnTo>
                    <a:pt x="621" y="49"/>
                  </a:lnTo>
                  <a:lnTo>
                    <a:pt x="599" y="56"/>
                  </a:lnTo>
                  <a:lnTo>
                    <a:pt x="576" y="63"/>
                  </a:lnTo>
                  <a:lnTo>
                    <a:pt x="553" y="70"/>
                  </a:lnTo>
                  <a:lnTo>
                    <a:pt x="530" y="76"/>
                  </a:lnTo>
                  <a:lnTo>
                    <a:pt x="507" y="84"/>
                  </a:lnTo>
                  <a:lnTo>
                    <a:pt x="485" y="91"/>
                  </a:lnTo>
                  <a:lnTo>
                    <a:pt x="462" y="98"/>
                  </a:lnTo>
                  <a:lnTo>
                    <a:pt x="439" y="105"/>
                  </a:lnTo>
                  <a:lnTo>
                    <a:pt x="416" y="113"/>
                  </a:lnTo>
                  <a:lnTo>
                    <a:pt x="393" y="119"/>
                  </a:lnTo>
                  <a:lnTo>
                    <a:pt x="371" y="127"/>
                  </a:lnTo>
                  <a:lnTo>
                    <a:pt x="348" y="133"/>
                  </a:lnTo>
                  <a:lnTo>
                    <a:pt x="325" y="140"/>
                  </a:lnTo>
                  <a:lnTo>
                    <a:pt x="302" y="148"/>
                  </a:lnTo>
                  <a:lnTo>
                    <a:pt x="279" y="154"/>
                  </a:lnTo>
                  <a:lnTo>
                    <a:pt x="257" y="162"/>
                  </a:lnTo>
                  <a:lnTo>
                    <a:pt x="234" y="168"/>
                  </a:lnTo>
                  <a:lnTo>
                    <a:pt x="211" y="176"/>
                  </a:lnTo>
                  <a:lnTo>
                    <a:pt x="188" y="183"/>
                  </a:lnTo>
                  <a:lnTo>
                    <a:pt x="166" y="190"/>
                  </a:lnTo>
                  <a:lnTo>
                    <a:pt x="143" y="197"/>
                  </a:lnTo>
                  <a:lnTo>
                    <a:pt x="120" y="204"/>
                  </a:lnTo>
                  <a:lnTo>
                    <a:pt x="97" y="211"/>
                  </a:lnTo>
                  <a:lnTo>
                    <a:pt x="75" y="219"/>
                  </a:lnTo>
                  <a:lnTo>
                    <a:pt x="52" y="225"/>
                  </a:lnTo>
                  <a:lnTo>
                    <a:pt x="45" y="230"/>
                  </a:lnTo>
                  <a:lnTo>
                    <a:pt x="37" y="233"/>
                  </a:lnTo>
                  <a:lnTo>
                    <a:pt x="28" y="237"/>
                  </a:lnTo>
                  <a:lnTo>
                    <a:pt x="22" y="241"/>
                  </a:lnTo>
                  <a:close/>
                </a:path>
              </a:pathLst>
            </a:custGeom>
            <a:solidFill>
              <a:srgbClr val="CE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17"/>
            <p:cNvSpPr>
              <a:spLocks/>
            </p:cNvSpPr>
            <p:nvPr/>
          </p:nvSpPr>
          <p:spPr bwMode="auto">
            <a:xfrm>
              <a:off x="1691" y="1777"/>
              <a:ext cx="166" cy="164"/>
            </a:xfrm>
            <a:custGeom>
              <a:avLst/>
              <a:gdLst>
                <a:gd name="T0" fmla="*/ 11 w 998"/>
                <a:gd name="T1" fmla="*/ 236 h 981"/>
                <a:gd name="T2" fmla="*/ 2 w 998"/>
                <a:gd name="T3" fmla="*/ 257 h 981"/>
                <a:gd name="T4" fmla="*/ 2 w 998"/>
                <a:gd name="T5" fmla="*/ 273 h 981"/>
                <a:gd name="T6" fmla="*/ 8 w 998"/>
                <a:gd name="T7" fmla="*/ 293 h 981"/>
                <a:gd name="T8" fmla="*/ 25 w 998"/>
                <a:gd name="T9" fmla="*/ 345 h 981"/>
                <a:gd name="T10" fmla="*/ 52 w 998"/>
                <a:gd name="T11" fmla="*/ 430 h 981"/>
                <a:gd name="T12" fmla="*/ 79 w 998"/>
                <a:gd name="T13" fmla="*/ 514 h 981"/>
                <a:gd name="T14" fmla="*/ 106 w 998"/>
                <a:gd name="T15" fmla="*/ 599 h 981"/>
                <a:gd name="T16" fmla="*/ 132 w 998"/>
                <a:gd name="T17" fmla="*/ 684 h 981"/>
                <a:gd name="T18" fmla="*/ 160 w 998"/>
                <a:gd name="T19" fmla="*/ 769 h 981"/>
                <a:gd name="T20" fmla="*/ 187 w 998"/>
                <a:gd name="T21" fmla="*/ 854 h 981"/>
                <a:gd name="T22" fmla="*/ 214 w 998"/>
                <a:gd name="T23" fmla="*/ 938 h 981"/>
                <a:gd name="T24" fmla="*/ 252 w 998"/>
                <a:gd name="T25" fmla="*/ 971 h 981"/>
                <a:gd name="T26" fmla="*/ 300 w 998"/>
                <a:gd name="T27" fmla="*/ 950 h 981"/>
                <a:gd name="T28" fmla="*/ 348 w 998"/>
                <a:gd name="T29" fmla="*/ 931 h 981"/>
                <a:gd name="T30" fmla="*/ 396 w 998"/>
                <a:gd name="T31" fmla="*/ 910 h 981"/>
                <a:gd name="T32" fmla="*/ 444 w 998"/>
                <a:gd name="T33" fmla="*/ 889 h 981"/>
                <a:gd name="T34" fmla="*/ 492 w 998"/>
                <a:gd name="T35" fmla="*/ 870 h 981"/>
                <a:gd name="T36" fmla="*/ 541 w 998"/>
                <a:gd name="T37" fmla="*/ 849 h 981"/>
                <a:gd name="T38" fmla="*/ 589 w 998"/>
                <a:gd name="T39" fmla="*/ 829 h 981"/>
                <a:gd name="T40" fmla="*/ 637 w 998"/>
                <a:gd name="T41" fmla="*/ 808 h 981"/>
                <a:gd name="T42" fmla="*/ 685 w 998"/>
                <a:gd name="T43" fmla="*/ 787 h 981"/>
                <a:gd name="T44" fmla="*/ 733 w 998"/>
                <a:gd name="T45" fmla="*/ 768 h 981"/>
                <a:gd name="T46" fmla="*/ 782 w 998"/>
                <a:gd name="T47" fmla="*/ 747 h 981"/>
                <a:gd name="T48" fmla="*/ 830 w 998"/>
                <a:gd name="T49" fmla="*/ 726 h 981"/>
                <a:gd name="T50" fmla="*/ 878 w 998"/>
                <a:gd name="T51" fmla="*/ 707 h 981"/>
                <a:gd name="T52" fmla="*/ 926 w 998"/>
                <a:gd name="T53" fmla="*/ 686 h 981"/>
                <a:gd name="T54" fmla="*/ 974 w 998"/>
                <a:gd name="T55" fmla="*/ 665 h 981"/>
                <a:gd name="T56" fmla="*/ 985 w 998"/>
                <a:gd name="T57" fmla="*/ 615 h 981"/>
                <a:gd name="T58" fmla="*/ 960 w 998"/>
                <a:gd name="T59" fmla="*/ 535 h 981"/>
                <a:gd name="T60" fmla="*/ 934 w 998"/>
                <a:gd name="T61" fmla="*/ 454 h 981"/>
                <a:gd name="T62" fmla="*/ 907 w 998"/>
                <a:gd name="T63" fmla="*/ 373 h 981"/>
                <a:gd name="T64" fmla="*/ 882 w 998"/>
                <a:gd name="T65" fmla="*/ 293 h 981"/>
                <a:gd name="T66" fmla="*/ 856 w 998"/>
                <a:gd name="T67" fmla="*/ 212 h 981"/>
                <a:gd name="T68" fmla="*/ 830 w 998"/>
                <a:gd name="T69" fmla="*/ 131 h 981"/>
                <a:gd name="T70" fmla="*/ 805 w 998"/>
                <a:gd name="T71" fmla="*/ 51 h 981"/>
                <a:gd name="T72" fmla="*/ 785 w 998"/>
                <a:gd name="T73" fmla="*/ 10 h 981"/>
                <a:gd name="T74" fmla="*/ 771 w 998"/>
                <a:gd name="T75" fmla="*/ 6 h 981"/>
                <a:gd name="T76" fmla="*/ 756 w 998"/>
                <a:gd name="T77" fmla="*/ 4 h 981"/>
                <a:gd name="T78" fmla="*/ 742 w 998"/>
                <a:gd name="T79" fmla="*/ 1 h 981"/>
                <a:gd name="T80" fmla="*/ 693 w 998"/>
                <a:gd name="T81" fmla="*/ 13 h 981"/>
                <a:gd name="T82" fmla="*/ 606 w 998"/>
                <a:gd name="T83" fmla="*/ 40 h 981"/>
                <a:gd name="T84" fmla="*/ 521 w 998"/>
                <a:gd name="T85" fmla="*/ 66 h 981"/>
                <a:gd name="T86" fmla="*/ 436 w 998"/>
                <a:gd name="T87" fmla="*/ 93 h 981"/>
                <a:gd name="T88" fmla="*/ 349 w 998"/>
                <a:gd name="T89" fmla="*/ 120 h 981"/>
                <a:gd name="T90" fmla="*/ 264 w 998"/>
                <a:gd name="T91" fmla="*/ 146 h 981"/>
                <a:gd name="T92" fmla="*/ 178 w 998"/>
                <a:gd name="T93" fmla="*/ 173 h 981"/>
                <a:gd name="T94" fmla="*/ 92 w 998"/>
                <a:gd name="T95" fmla="*/ 199 h 981"/>
                <a:gd name="T96" fmla="*/ 42 w 998"/>
                <a:gd name="T97" fmla="*/ 216 h 981"/>
                <a:gd name="T98" fmla="*/ 27 w 998"/>
                <a:gd name="T99" fmla="*/ 224 h 9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98" h="981">
                  <a:moveTo>
                    <a:pt x="20" y="227"/>
                  </a:moveTo>
                  <a:lnTo>
                    <a:pt x="11" y="236"/>
                  </a:lnTo>
                  <a:lnTo>
                    <a:pt x="5" y="246"/>
                  </a:lnTo>
                  <a:lnTo>
                    <a:pt x="2" y="257"/>
                  </a:lnTo>
                  <a:lnTo>
                    <a:pt x="0" y="265"/>
                  </a:lnTo>
                  <a:lnTo>
                    <a:pt x="2" y="273"/>
                  </a:lnTo>
                  <a:lnTo>
                    <a:pt x="5" y="283"/>
                  </a:lnTo>
                  <a:lnTo>
                    <a:pt x="8" y="293"/>
                  </a:lnTo>
                  <a:lnTo>
                    <a:pt x="12" y="303"/>
                  </a:lnTo>
                  <a:lnTo>
                    <a:pt x="25" y="345"/>
                  </a:lnTo>
                  <a:lnTo>
                    <a:pt x="38" y="387"/>
                  </a:lnTo>
                  <a:lnTo>
                    <a:pt x="52" y="430"/>
                  </a:lnTo>
                  <a:lnTo>
                    <a:pt x="65" y="472"/>
                  </a:lnTo>
                  <a:lnTo>
                    <a:pt x="79" y="514"/>
                  </a:lnTo>
                  <a:lnTo>
                    <a:pt x="92" y="557"/>
                  </a:lnTo>
                  <a:lnTo>
                    <a:pt x="106" y="599"/>
                  </a:lnTo>
                  <a:lnTo>
                    <a:pt x="119" y="642"/>
                  </a:lnTo>
                  <a:lnTo>
                    <a:pt x="132" y="684"/>
                  </a:lnTo>
                  <a:lnTo>
                    <a:pt x="146" y="726"/>
                  </a:lnTo>
                  <a:lnTo>
                    <a:pt x="160" y="769"/>
                  </a:lnTo>
                  <a:lnTo>
                    <a:pt x="174" y="812"/>
                  </a:lnTo>
                  <a:lnTo>
                    <a:pt x="187" y="854"/>
                  </a:lnTo>
                  <a:lnTo>
                    <a:pt x="200" y="896"/>
                  </a:lnTo>
                  <a:lnTo>
                    <a:pt x="214" y="938"/>
                  </a:lnTo>
                  <a:lnTo>
                    <a:pt x="227" y="981"/>
                  </a:lnTo>
                  <a:lnTo>
                    <a:pt x="252" y="971"/>
                  </a:lnTo>
                  <a:lnTo>
                    <a:pt x="276" y="960"/>
                  </a:lnTo>
                  <a:lnTo>
                    <a:pt x="300" y="950"/>
                  </a:lnTo>
                  <a:lnTo>
                    <a:pt x="324" y="941"/>
                  </a:lnTo>
                  <a:lnTo>
                    <a:pt x="348" y="931"/>
                  </a:lnTo>
                  <a:lnTo>
                    <a:pt x="372" y="920"/>
                  </a:lnTo>
                  <a:lnTo>
                    <a:pt x="396" y="910"/>
                  </a:lnTo>
                  <a:lnTo>
                    <a:pt x="420" y="900"/>
                  </a:lnTo>
                  <a:lnTo>
                    <a:pt x="444" y="889"/>
                  </a:lnTo>
                  <a:lnTo>
                    <a:pt x="468" y="879"/>
                  </a:lnTo>
                  <a:lnTo>
                    <a:pt x="492" y="870"/>
                  </a:lnTo>
                  <a:lnTo>
                    <a:pt x="517" y="860"/>
                  </a:lnTo>
                  <a:lnTo>
                    <a:pt x="541" y="849"/>
                  </a:lnTo>
                  <a:lnTo>
                    <a:pt x="565" y="839"/>
                  </a:lnTo>
                  <a:lnTo>
                    <a:pt x="589" y="829"/>
                  </a:lnTo>
                  <a:lnTo>
                    <a:pt x="613" y="818"/>
                  </a:lnTo>
                  <a:lnTo>
                    <a:pt x="637" y="808"/>
                  </a:lnTo>
                  <a:lnTo>
                    <a:pt x="661" y="798"/>
                  </a:lnTo>
                  <a:lnTo>
                    <a:pt x="685" y="787"/>
                  </a:lnTo>
                  <a:lnTo>
                    <a:pt x="709" y="778"/>
                  </a:lnTo>
                  <a:lnTo>
                    <a:pt x="733" y="768"/>
                  </a:lnTo>
                  <a:lnTo>
                    <a:pt x="757" y="757"/>
                  </a:lnTo>
                  <a:lnTo>
                    <a:pt x="782" y="747"/>
                  </a:lnTo>
                  <a:lnTo>
                    <a:pt x="806" y="737"/>
                  </a:lnTo>
                  <a:lnTo>
                    <a:pt x="830" y="726"/>
                  </a:lnTo>
                  <a:lnTo>
                    <a:pt x="854" y="716"/>
                  </a:lnTo>
                  <a:lnTo>
                    <a:pt x="878" y="707"/>
                  </a:lnTo>
                  <a:lnTo>
                    <a:pt x="902" y="696"/>
                  </a:lnTo>
                  <a:lnTo>
                    <a:pt x="926" y="686"/>
                  </a:lnTo>
                  <a:lnTo>
                    <a:pt x="950" y="676"/>
                  </a:lnTo>
                  <a:lnTo>
                    <a:pt x="974" y="665"/>
                  </a:lnTo>
                  <a:lnTo>
                    <a:pt x="998" y="655"/>
                  </a:lnTo>
                  <a:lnTo>
                    <a:pt x="985" y="615"/>
                  </a:lnTo>
                  <a:lnTo>
                    <a:pt x="972" y="574"/>
                  </a:lnTo>
                  <a:lnTo>
                    <a:pt x="960" y="535"/>
                  </a:lnTo>
                  <a:lnTo>
                    <a:pt x="947" y="494"/>
                  </a:lnTo>
                  <a:lnTo>
                    <a:pt x="934" y="454"/>
                  </a:lnTo>
                  <a:lnTo>
                    <a:pt x="921" y="413"/>
                  </a:lnTo>
                  <a:lnTo>
                    <a:pt x="907" y="373"/>
                  </a:lnTo>
                  <a:lnTo>
                    <a:pt x="895" y="332"/>
                  </a:lnTo>
                  <a:lnTo>
                    <a:pt x="882" y="293"/>
                  </a:lnTo>
                  <a:lnTo>
                    <a:pt x="869" y="252"/>
                  </a:lnTo>
                  <a:lnTo>
                    <a:pt x="856" y="212"/>
                  </a:lnTo>
                  <a:lnTo>
                    <a:pt x="843" y="172"/>
                  </a:lnTo>
                  <a:lnTo>
                    <a:pt x="830" y="131"/>
                  </a:lnTo>
                  <a:lnTo>
                    <a:pt x="818" y="92"/>
                  </a:lnTo>
                  <a:lnTo>
                    <a:pt x="805" y="51"/>
                  </a:lnTo>
                  <a:lnTo>
                    <a:pt x="791" y="11"/>
                  </a:lnTo>
                  <a:lnTo>
                    <a:pt x="785" y="10"/>
                  </a:lnTo>
                  <a:lnTo>
                    <a:pt x="777" y="9"/>
                  </a:lnTo>
                  <a:lnTo>
                    <a:pt x="771" y="6"/>
                  </a:lnTo>
                  <a:lnTo>
                    <a:pt x="764" y="5"/>
                  </a:lnTo>
                  <a:lnTo>
                    <a:pt x="756" y="4"/>
                  </a:lnTo>
                  <a:lnTo>
                    <a:pt x="750" y="2"/>
                  </a:lnTo>
                  <a:lnTo>
                    <a:pt x="742" y="1"/>
                  </a:lnTo>
                  <a:lnTo>
                    <a:pt x="736" y="0"/>
                  </a:lnTo>
                  <a:lnTo>
                    <a:pt x="693" y="13"/>
                  </a:lnTo>
                  <a:lnTo>
                    <a:pt x="650" y="26"/>
                  </a:lnTo>
                  <a:lnTo>
                    <a:pt x="606" y="40"/>
                  </a:lnTo>
                  <a:lnTo>
                    <a:pt x="564" y="53"/>
                  </a:lnTo>
                  <a:lnTo>
                    <a:pt x="521" y="66"/>
                  </a:lnTo>
                  <a:lnTo>
                    <a:pt x="478" y="80"/>
                  </a:lnTo>
                  <a:lnTo>
                    <a:pt x="436" y="93"/>
                  </a:lnTo>
                  <a:lnTo>
                    <a:pt x="393" y="106"/>
                  </a:lnTo>
                  <a:lnTo>
                    <a:pt x="349" y="120"/>
                  </a:lnTo>
                  <a:lnTo>
                    <a:pt x="306" y="133"/>
                  </a:lnTo>
                  <a:lnTo>
                    <a:pt x="264" y="146"/>
                  </a:lnTo>
                  <a:lnTo>
                    <a:pt x="221" y="159"/>
                  </a:lnTo>
                  <a:lnTo>
                    <a:pt x="178" y="173"/>
                  </a:lnTo>
                  <a:lnTo>
                    <a:pt x="134" y="186"/>
                  </a:lnTo>
                  <a:lnTo>
                    <a:pt x="92" y="199"/>
                  </a:lnTo>
                  <a:lnTo>
                    <a:pt x="49" y="212"/>
                  </a:lnTo>
                  <a:lnTo>
                    <a:pt x="42" y="216"/>
                  </a:lnTo>
                  <a:lnTo>
                    <a:pt x="35" y="220"/>
                  </a:lnTo>
                  <a:lnTo>
                    <a:pt x="27" y="224"/>
                  </a:lnTo>
                  <a:lnTo>
                    <a:pt x="20" y="227"/>
                  </a:lnTo>
                  <a:close/>
                </a:path>
              </a:pathLst>
            </a:custGeom>
            <a:solidFill>
              <a:srgbClr val="D1C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Freeform 18"/>
            <p:cNvSpPr>
              <a:spLocks/>
            </p:cNvSpPr>
            <p:nvPr/>
          </p:nvSpPr>
          <p:spPr bwMode="auto">
            <a:xfrm>
              <a:off x="1699" y="1777"/>
              <a:ext cx="156" cy="154"/>
            </a:xfrm>
            <a:custGeom>
              <a:avLst/>
              <a:gdLst>
                <a:gd name="T0" fmla="*/ 12 w 939"/>
                <a:gd name="T1" fmla="*/ 222 h 922"/>
                <a:gd name="T2" fmla="*/ 2 w 939"/>
                <a:gd name="T3" fmla="*/ 240 h 922"/>
                <a:gd name="T4" fmla="*/ 2 w 939"/>
                <a:gd name="T5" fmla="*/ 257 h 922"/>
                <a:gd name="T6" fmla="*/ 7 w 939"/>
                <a:gd name="T7" fmla="*/ 275 h 922"/>
                <a:gd name="T8" fmla="*/ 23 w 939"/>
                <a:gd name="T9" fmla="*/ 323 h 922"/>
                <a:gd name="T10" fmla="*/ 48 w 939"/>
                <a:gd name="T11" fmla="*/ 403 h 922"/>
                <a:gd name="T12" fmla="*/ 74 w 939"/>
                <a:gd name="T13" fmla="*/ 483 h 922"/>
                <a:gd name="T14" fmla="*/ 99 w 939"/>
                <a:gd name="T15" fmla="*/ 563 h 922"/>
                <a:gd name="T16" fmla="*/ 126 w 939"/>
                <a:gd name="T17" fmla="*/ 643 h 922"/>
                <a:gd name="T18" fmla="*/ 151 w 939"/>
                <a:gd name="T19" fmla="*/ 723 h 922"/>
                <a:gd name="T20" fmla="*/ 176 w 939"/>
                <a:gd name="T21" fmla="*/ 803 h 922"/>
                <a:gd name="T22" fmla="*/ 201 w 939"/>
                <a:gd name="T23" fmla="*/ 883 h 922"/>
                <a:gd name="T24" fmla="*/ 237 w 939"/>
                <a:gd name="T25" fmla="*/ 912 h 922"/>
                <a:gd name="T26" fmla="*/ 282 w 939"/>
                <a:gd name="T27" fmla="*/ 893 h 922"/>
                <a:gd name="T28" fmla="*/ 328 w 939"/>
                <a:gd name="T29" fmla="*/ 874 h 922"/>
                <a:gd name="T30" fmla="*/ 373 w 939"/>
                <a:gd name="T31" fmla="*/ 855 h 922"/>
                <a:gd name="T32" fmla="*/ 418 w 939"/>
                <a:gd name="T33" fmla="*/ 837 h 922"/>
                <a:gd name="T34" fmla="*/ 464 w 939"/>
                <a:gd name="T35" fmla="*/ 817 h 922"/>
                <a:gd name="T36" fmla="*/ 509 w 939"/>
                <a:gd name="T37" fmla="*/ 798 h 922"/>
                <a:gd name="T38" fmla="*/ 554 w 939"/>
                <a:gd name="T39" fmla="*/ 779 h 922"/>
                <a:gd name="T40" fmla="*/ 600 w 939"/>
                <a:gd name="T41" fmla="*/ 760 h 922"/>
                <a:gd name="T42" fmla="*/ 645 w 939"/>
                <a:gd name="T43" fmla="*/ 740 h 922"/>
                <a:gd name="T44" fmla="*/ 690 w 939"/>
                <a:gd name="T45" fmla="*/ 722 h 922"/>
                <a:gd name="T46" fmla="*/ 736 w 939"/>
                <a:gd name="T47" fmla="*/ 702 h 922"/>
                <a:gd name="T48" fmla="*/ 780 w 939"/>
                <a:gd name="T49" fmla="*/ 683 h 922"/>
                <a:gd name="T50" fmla="*/ 825 w 939"/>
                <a:gd name="T51" fmla="*/ 664 h 922"/>
                <a:gd name="T52" fmla="*/ 871 w 939"/>
                <a:gd name="T53" fmla="*/ 644 h 922"/>
                <a:gd name="T54" fmla="*/ 916 w 939"/>
                <a:gd name="T55" fmla="*/ 625 h 922"/>
                <a:gd name="T56" fmla="*/ 927 w 939"/>
                <a:gd name="T57" fmla="*/ 577 h 922"/>
                <a:gd name="T58" fmla="*/ 902 w 939"/>
                <a:gd name="T59" fmla="*/ 502 h 922"/>
                <a:gd name="T60" fmla="*/ 878 w 939"/>
                <a:gd name="T61" fmla="*/ 426 h 922"/>
                <a:gd name="T62" fmla="*/ 854 w 939"/>
                <a:gd name="T63" fmla="*/ 351 h 922"/>
                <a:gd name="T64" fmla="*/ 830 w 939"/>
                <a:gd name="T65" fmla="*/ 275 h 922"/>
                <a:gd name="T66" fmla="*/ 805 w 939"/>
                <a:gd name="T67" fmla="*/ 199 h 922"/>
                <a:gd name="T68" fmla="*/ 780 w 939"/>
                <a:gd name="T69" fmla="*/ 123 h 922"/>
                <a:gd name="T70" fmla="*/ 756 w 939"/>
                <a:gd name="T71" fmla="*/ 48 h 922"/>
                <a:gd name="T72" fmla="*/ 738 w 939"/>
                <a:gd name="T73" fmla="*/ 8 h 922"/>
                <a:gd name="T74" fmla="*/ 725 w 939"/>
                <a:gd name="T75" fmla="*/ 6 h 922"/>
                <a:gd name="T76" fmla="*/ 711 w 939"/>
                <a:gd name="T77" fmla="*/ 3 h 922"/>
                <a:gd name="T78" fmla="*/ 698 w 939"/>
                <a:gd name="T79" fmla="*/ 1 h 922"/>
                <a:gd name="T80" fmla="*/ 651 w 939"/>
                <a:gd name="T81" fmla="*/ 12 h 922"/>
                <a:gd name="T82" fmla="*/ 571 w 939"/>
                <a:gd name="T83" fmla="*/ 37 h 922"/>
                <a:gd name="T84" fmla="*/ 490 w 939"/>
                <a:gd name="T85" fmla="*/ 62 h 922"/>
                <a:gd name="T86" fmla="*/ 409 w 939"/>
                <a:gd name="T87" fmla="*/ 87 h 922"/>
                <a:gd name="T88" fmla="*/ 329 w 939"/>
                <a:gd name="T89" fmla="*/ 112 h 922"/>
                <a:gd name="T90" fmla="*/ 248 w 939"/>
                <a:gd name="T91" fmla="*/ 136 h 922"/>
                <a:gd name="T92" fmla="*/ 167 w 939"/>
                <a:gd name="T93" fmla="*/ 162 h 922"/>
                <a:gd name="T94" fmla="*/ 87 w 939"/>
                <a:gd name="T95" fmla="*/ 187 h 922"/>
                <a:gd name="T96" fmla="*/ 40 w 939"/>
                <a:gd name="T97" fmla="*/ 203 h 922"/>
                <a:gd name="T98" fmla="*/ 26 w 939"/>
                <a:gd name="T99" fmla="*/ 210 h 9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39" h="922">
                  <a:moveTo>
                    <a:pt x="20" y="214"/>
                  </a:moveTo>
                  <a:lnTo>
                    <a:pt x="12" y="222"/>
                  </a:lnTo>
                  <a:lnTo>
                    <a:pt x="5" y="231"/>
                  </a:lnTo>
                  <a:lnTo>
                    <a:pt x="2" y="240"/>
                  </a:lnTo>
                  <a:lnTo>
                    <a:pt x="0" y="248"/>
                  </a:lnTo>
                  <a:lnTo>
                    <a:pt x="2" y="257"/>
                  </a:lnTo>
                  <a:lnTo>
                    <a:pt x="5" y="266"/>
                  </a:lnTo>
                  <a:lnTo>
                    <a:pt x="7" y="275"/>
                  </a:lnTo>
                  <a:lnTo>
                    <a:pt x="10" y="284"/>
                  </a:lnTo>
                  <a:lnTo>
                    <a:pt x="23" y="323"/>
                  </a:lnTo>
                  <a:lnTo>
                    <a:pt x="36" y="364"/>
                  </a:lnTo>
                  <a:lnTo>
                    <a:pt x="48" y="403"/>
                  </a:lnTo>
                  <a:lnTo>
                    <a:pt x="61" y="444"/>
                  </a:lnTo>
                  <a:lnTo>
                    <a:pt x="74" y="483"/>
                  </a:lnTo>
                  <a:lnTo>
                    <a:pt x="87" y="524"/>
                  </a:lnTo>
                  <a:lnTo>
                    <a:pt x="99" y="563"/>
                  </a:lnTo>
                  <a:lnTo>
                    <a:pt x="112" y="602"/>
                  </a:lnTo>
                  <a:lnTo>
                    <a:pt x="126" y="643"/>
                  </a:lnTo>
                  <a:lnTo>
                    <a:pt x="138" y="682"/>
                  </a:lnTo>
                  <a:lnTo>
                    <a:pt x="151" y="723"/>
                  </a:lnTo>
                  <a:lnTo>
                    <a:pt x="163" y="762"/>
                  </a:lnTo>
                  <a:lnTo>
                    <a:pt x="176" y="803"/>
                  </a:lnTo>
                  <a:lnTo>
                    <a:pt x="189" y="842"/>
                  </a:lnTo>
                  <a:lnTo>
                    <a:pt x="201" y="883"/>
                  </a:lnTo>
                  <a:lnTo>
                    <a:pt x="214" y="922"/>
                  </a:lnTo>
                  <a:lnTo>
                    <a:pt x="237" y="912"/>
                  </a:lnTo>
                  <a:lnTo>
                    <a:pt x="259" y="903"/>
                  </a:lnTo>
                  <a:lnTo>
                    <a:pt x="282" y="893"/>
                  </a:lnTo>
                  <a:lnTo>
                    <a:pt x="305" y="884"/>
                  </a:lnTo>
                  <a:lnTo>
                    <a:pt x="328" y="874"/>
                  </a:lnTo>
                  <a:lnTo>
                    <a:pt x="350" y="865"/>
                  </a:lnTo>
                  <a:lnTo>
                    <a:pt x="373" y="855"/>
                  </a:lnTo>
                  <a:lnTo>
                    <a:pt x="396" y="845"/>
                  </a:lnTo>
                  <a:lnTo>
                    <a:pt x="418" y="837"/>
                  </a:lnTo>
                  <a:lnTo>
                    <a:pt x="441" y="827"/>
                  </a:lnTo>
                  <a:lnTo>
                    <a:pt x="464" y="817"/>
                  </a:lnTo>
                  <a:lnTo>
                    <a:pt x="486" y="807"/>
                  </a:lnTo>
                  <a:lnTo>
                    <a:pt x="509" y="798"/>
                  </a:lnTo>
                  <a:lnTo>
                    <a:pt x="532" y="788"/>
                  </a:lnTo>
                  <a:lnTo>
                    <a:pt x="554" y="779"/>
                  </a:lnTo>
                  <a:lnTo>
                    <a:pt x="577" y="769"/>
                  </a:lnTo>
                  <a:lnTo>
                    <a:pt x="600" y="760"/>
                  </a:lnTo>
                  <a:lnTo>
                    <a:pt x="622" y="750"/>
                  </a:lnTo>
                  <a:lnTo>
                    <a:pt x="645" y="740"/>
                  </a:lnTo>
                  <a:lnTo>
                    <a:pt x="668" y="730"/>
                  </a:lnTo>
                  <a:lnTo>
                    <a:pt x="690" y="722"/>
                  </a:lnTo>
                  <a:lnTo>
                    <a:pt x="713" y="712"/>
                  </a:lnTo>
                  <a:lnTo>
                    <a:pt x="736" y="702"/>
                  </a:lnTo>
                  <a:lnTo>
                    <a:pt x="757" y="692"/>
                  </a:lnTo>
                  <a:lnTo>
                    <a:pt x="780" y="683"/>
                  </a:lnTo>
                  <a:lnTo>
                    <a:pt x="803" y="674"/>
                  </a:lnTo>
                  <a:lnTo>
                    <a:pt x="825" y="664"/>
                  </a:lnTo>
                  <a:lnTo>
                    <a:pt x="848" y="654"/>
                  </a:lnTo>
                  <a:lnTo>
                    <a:pt x="871" y="644"/>
                  </a:lnTo>
                  <a:lnTo>
                    <a:pt x="894" y="635"/>
                  </a:lnTo>
                  <a:lnTo>
                    <a:pt x="916" y="625"/>
                  </a:lnTo>
                  <a:lnTo>
                    <a:pt x="939" y="616"/>
                  </a:lnTo>
                  <a:lnTo>
                    <a:pt x="927" y="577"/>
                  </a:lnTo>
                  <a:lnTo>
                    <a:pt x="915" y="540"/>
                  </a:lnTo>
                  <a:lnTo>
                    <a:pt x="902" y="502"/>
                  </a:lnTo>
                  <a:lnTo>
                    <a:pt x="890" y="465"/>
                  </a:lnTo>
                  <a:lnTo>
                    <a:pt x="878" y="426"/>
                  </a:lnTo>
                  <a:lnTo>
                    <a:pt x="866" y="389"/>
                  </a:lnTo>
                  <a:lnTo>
                    <a:pt x="854" y="351"/>
                  </a:lnTo>
                  <a:lnTo>
                    <a:pt x="842" y="313"/>
                  </a:lnTo>
                  <a:lnTo>
                    <a:pt x="830" y="275"/>
                  </a:lnTo>
                  <a:lnTo>
                    <a:pt x="817" y="237"/>
                  </a:lnTo>
                  <a:lnTo>
                    <a:pt x="805" y="199"/>
                  </a:lnTo>
                  <a:lnTo>
                    <a:pt x="792" y="162"/>
                  </a:lnTo>
                  <a:lnTo>
                    <a:pt x="780" y="123"/>
                  </a:lnTo>
                  <a:lnTo>
                    <a:pt x="768" y="85"/>
                  </a:lnTo>
                  <a:lnTo>
                    <a:pt x="756" y="48"/>
                  </a:lnTo>
                  <a:lnTo>
                    <a:pt x="744" y="10"/>
                  </a:lnTo>
                  <a:lnTo>
                    <a:pt x="738" y="8"/>
                  </a:lnTo>
                  <a:lnTo>
                    <a:pt x="731" y="7"/>
                  </a:lnTo>
                  <a:lnTo>
                    <a:pt x="725" y="6"/>
                  </a:lnTo>
                  <a:lnTo>
                    <a:pt x="718" y="4"/>
                  </a:lnTo>
                  <a:lnTo>
                    <a:pt x="711" y="3"/>
                  </a:lnTo>
                  <a:lnTo>
                    <a:pt x="705" y="2"/>
                  </a:lnTo>
                  <a:lnTo>
                    <a:pt x="698" y="1"/>
                  </a:lnTo>
                  <a:lnTo>
                    <a:pt x="692" y="0"/>
                  </a:lnTo>
                  <a:lnTo>
                    <a:pt x="651" y="12"/>
                  </a:lnTo>
                  <a:lnTo>
                    <a:pt x="611" y="25"/>
                  </a:lnTo>
                  <a:lnTo>
                    <a:pt x="571" y="37"/>
                  </a:lnTo>
                  <a:lnTo>
                    <a:pt x="531" y="50"/>
                  </a:lnTo>
                  <a:lnTo>
                    <a:pt x="490" y="62"/>
                  </a:lnTo>
                  <a:lnTo>
                    <a:pt x="450" y="75"/>
                  </a:lnTo>
                  <a:lnTo>
                    <a:pt x="409" y="87"/>
                  </a:lnTo>
                  <a:lnTo>
                    <a:pt x="370" y="99"/>
                  </a:lnTo>
                  <a:lnTo>
                    <a:pt x="329" y="112"/>
                  </a:lnTo>
                  <a:lnTo>
                    <a:pt x="289" y="124"/>
                  </a:lnTo>
                  <a:lnTo>
                    <a:pt x="248" y="136"/>
                  </a:lnTo>
                  <a:lnTo>
                    <a:pt x="208" y="150"/>
                  </a:lnTo>
                  <a:lnTo>
                    <a:pt x="167" y="162"/>
                  </a:lnTo>
                  <a:lnTo>
                    <a:pt x="128" y="174"/>
                  </a:lnTo>
                  <a:lnTo>
                    <a:pt x="87" y="187"/>
                  </a:lnTo>
                  <a:lnTo>
                    <a:pt x="47" y="199"/>
                  </a:lnTo>
                  <a:lnTo>
                    <a:pt x="40" y="203"/>
                  </a:lnTo>
                  <a:lnTo>
                    <a:pt x="34" y="206"/>
                  </a:lnTo>
                  <a:lnTo>
                    <a:pt x="26" y="210"/>
                  </a:lnTo>
                  <a:lnTo>
                    <a:pt x="20" y="214"/>
                  </a:lnTo>
                  <a:close/>
                </a:path>
              </a:pathLst>
            </a:custGeom>
            <a:solidFill>
              <a:srgbClr val="D1C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Freeform 19"/>
            <p:cNvSpPr>
              <a:spLocks/>
            </p:cNvSpPr>
            <p:nvPr/>
          </p:nvSpPr>
          <p:spPr bwMode="auto">
            <a:xfrm>
              <a:off x="1706" y="1777"/>
              <a:ext cx="147" cy="144"/>
            </a:xfrm>
            <a:custGeom>
              <a:avLst/>
              <a:gdLst>
                <a:gd name="T0" fmla="*/ 11 w 878"/>
                <a:gd name="T1" fmla="*/ 206 h 863"/>
                <a:gd name="T2" fmla="*/ 2 w 878"/>
                <a:gd name="T3" fmla="*/ 225 h 863"/>
                <a:gd name="T4" fmla="*/ 2 w 878"/>
                <a:gd name="T5" fmla="*/ 240 h 863"/>
                <a:gd name="T6" fmla="*/ 6 w 878"/>
                <a:gd name="T7" fmla="*/ 257 h 863"/>
                <a:gd name="T8" fmla="*/ 21 w 878"/>
                <a:gd name="T9" fmla="*/ 303 h 863"/>
                <a:gd name="T10" fmla="*/ 45 w 878"/>
                <a:gd name="T11" fmla="*/ 377 h 863"/>
                <a:gd name="T12" fmla="*/ 69 w 878"/>
                <a:gd name="T13" fmla="*/ 452 h 863"/>
                <a:gd name="T14" fmla="*/ 93 w 878"/>
                <a:gd name="T15" fmla="*/ 527 h 863"/>
                <a:gd name="T16" fmla="*/ 116 w 878"/>
                <a:gd name="T17" fmla="*/ 601 h 863"/>
                <a:gd name="T18" fmla="*/ 140 w 878"/>
                <a:gd name="T19" fmla="*/ 676 h 863"/>
                <a:gd name="T20" fmla="*/ 164 w 878"/>
                <a:gd name="T21" fmla="*/ 751 h 863"/>
                <a:gd name="T22" fmla="*/ 188 w 878"/>
                <a:gd name="T23" fmla="*/ 826 h 863"/>
                <a:gd name="T24" fmla="*/ 243 w 878"/>
                <a:gd name="T25" fmla="*/ 845 h 863"/>
                <a:gd name="T26" fmla="*/ 327 w 878"/>
                <a:gd name="T27" fmla="*/ 809 h 863"/>
                <a:gd name="T28" fmla="*/ 411 w 878"/>
                <a:gd name="T29" fmla="*/ 773 h 863"/>
                <a:gd name="T30" fmla="*/ 497 w 878"/>
                <a:gd name="T31" fmla="*/ 738 h 863"/>
                <a:gd name="T32" fmla="*/ 581 w 878"/>
                <a:gd name="T33" fmla="*/ 702 h 863"/>
                <a:gd name="T34" fmla="*/ 667 w 878"/>
                <a:gd name="T35" fmla="*/ 666 h 863"/>
                <a:gd name="T36" fmla="*/ 751 w 878"/>
                <a:gd name="T37" fmla="*/ 630 h 863"/>
                <a:gd name="T38" fmla="*/ 835 w 878"/>
                <a:gd name="T39" fmla="*/ 594 h 863"/>
                <a:gd name="T40" fmla="*/ 867 w 878"/>
                <a:gd name="T41" fmla="*/ 541 h 863"/>
                <a:gd name="T42" fmla="*/ 844 w 878"/>
                <a:gd name="T43" fmla="*/ 470 h 863"/>
                <a:gd name="T44" fmla="*/ 821 w 878"/>
                <a:gd name="T45" fmla="*/ 399 h 863"/>
                <a:gd name="T46" fmla="*/ 798 w 878"/>
                <a:gd name="T47" fmla="*/ 329 h 863"/>
                <a:gd name="T48" fmla="*/ 776 w 878"/>
                <a:gd name="T49" fmla="*/ 258 h 863"/>
                <a:gd name="T50" fmla="*/ 753 w 878"/>
                <a:gd name="T51" fmla="*/ 187 h 863"/>
                <a:gd name="T52" fmla="*/ 730 w 878"/>
                <a:gd name="T53" fmla="*/ 116 h 863"/>
                <a:gd name="T54" fmla="*/ 707 w 878"/>
                <a:gd name="T55" fmla="*/ 44 h 863"/>
                <a:gd name="T56" fmla="*/ 690 w 878"/>
                <a:gd name="T57" fmla="*/ 8 h 863"/>
                <a:gd name="T58" fmla="*/ 678 w 878"/>
                <a:gd name="T59" fmla="*/ 6 h 863"/>
                <a:gd name="T60" fmla="*/ 666 w 878"/>
                <a:gd name="T61" fmla="*/ 3 h 863"/>
                <a:gd name="T62" fmla="*/ 653 w 878"/>
                <a:gd name="T63" fmla="*/ 1 h 863"/>
                <a:gd name="T64" fmla="*/ 610 w 878"/>
                <a:gd name="T65" fmla="*/ 12 h 863"/>
                <a:gd name="T66" fmla="*/ 534 w 878"/>
                <a:gd name="T67" fmla="*/ 35 h 863"/>
                <a:gd name="T68" fmla="*/ 459 w 878"/>
                <a:gd name="T69" fmla="*/ 58 h 863"/>
                <a:gd name="T70" fmla="*/ 383 w 878"/>
                <a:gd name="T71" fmla="*/ 82 h 863"/>
                <a:gd name="T72" fmla="*/ 307 w 878"/>
                <a:gd name="T73" fmla="*/ 105 h 863"/>
                <a:gd name="T74" fmla="*/ 232 w 878"/>
                <a:gd name="T75" fmla="*/ 129 h 863"/>
                <a:gd name="T76" fmla="*/ 156 w 878"/>
                <a:gd name="T77" fmla="*/ 152 h 863"/>
                <a:gd name="T78" fmla="*/ 81 w 878"/>
                <a:gd name="T79" fmla="*/ 175 h 863"/>
                <a:gd name="T80" fmla="*/ 37 w 878"/>
                <a:gd name="T81" fmla="*/ 190 h 863"/>
                <a:gd name="T82" fmla="*/ 24 w 878"/>
                <a:gd name="T83" fmla="*/ 196 h 8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78" h="863">
                  <a:moveTo>
                    <a:pt x="18" y="199"/>
                  </a:moveTo>
                  <a:lnTo>
                    <a:pt x="11" y="206"/>
                  </a:lnTo>
                  <a:lnTo>
                    <a:pt x="5" y="216"/>
                  </a:lnTo>
                  <a:lnTo>
                    <a:pt x="2" y="225"/>
                  </a:lnTo>
                  <a:lnTo>
                    <a:pt x="0" y="232"/>
                  </a:lnTo>
                  <a:lnTo>
                    <a:pt x="2" y="240"/>
                  </a:lnTo>
                  <a:lnTo>
                    <a:pt x="4" y="248"/>
                  </a:lnTo>
                  <a:lnTo>
                    <a:pt x="6" y="257"/>
                  </a:lnTo>
                  <a:lnTo>
                    <a:pt x="9" y="265"/>
                  </a:lnTo>
                  <a:lnTo>
                    <a:pt x="21" y="303"/>
                  </a:lnTo>
                  <a:lnTo>
                    <a:pt x="33" y="340"/>
                  </a:lnTo>
                  <a:lnTo>
                    <a:pt x="45" y="377"/>
                  </a:lnTo>
                  <a:lnTo>
                    <a:pt x="57" y="414"/>
                  </a:lnTo>
                  <a:lnTo>
                    <a:pt x="69" y="452"/>
                  </a:lnTo>
                  <a:lnTo>
                    <a:pt x="81" y="490"/>
                  </a:lnTo>
                  <a:lnTo>
                    <a:pt x="93" y="527"/>
                  </a:lnTo>
                  <a:lnTo>
                    <a:pt x="105" y="564"/>
                  </a:lnTo>
                  <a:lnTo>
                    <a:pt x="116" y="601"/>
                  </a:lnTo>
                  <a:lnTo>
                    <a:pt x="128" y="638"/>
                  </a:lnTo>
                  <a:lnTo>
                    <a:pt x="140" y="676"/>
                  </a:lnTo>
                  <a:lnTo>
                    <a:pt x="152" y="713"/>
                  </a:lnTo>
                  <a:lnTo>
                    <a:pt x="164" y="751"/>
                  </a:lnTo>
                  <a:lnTo>
                    <a:pt x="176" y="788"/>
                  </a:lnTo>
                  <a:lnTo>
                    <a:pt x="188" y="826"/>
                  </a:lnTo>
                  <a:lnTo>
                    <a:pt x="200" y="863"/>
                  </a:lnTo>
                  <a:lnTo>
                    <a:pt x="243" y="845"/>
                  </a:lnTo>
                  <a:lnTo>
                    <a:pt x="284" y="827"/>
                  </a:lnTo>
                  <a:lnTo>
                    <a:pt x="327" y="809"/>
                  </a:lnTo>
                  <a:lnTo>
                    <a:pt x="370" y="792"/>
                  </a:lnTo>
                  <a:lnTo>
                    <a:pt x="411" y="773"/>
                  </a:lnTo>
                  <a:lnTo>
                    <a:pt x="454" y="756"/>
                  </a:lnTo>
                  <a:lnTo>
                    <a:pt x="497" y="738"/>
                  </a:lnTo>
                  <a:lnTo>
                    <a:pt x="540" y="719"/>
                  </a:lnTo>
                  <a:lnTo>
                    <a:pt x="581" y="702"/>
                  </a:lnTo>
                  <a:lnTo>
                    <a:pt x="624" y="684"/>
                  </a:lnTo>
                  <a:lnTo>
                    <a:pt x="667" y="666"/>
                  </a:lnTo>
                  <a:lnTo>
                    <a:pt x="708" y="648"/>
                  </a:lnTo>
                  <a:lnTo>
                    <a:pt x="751" y="630"/>
                  </a:lnTo>
                  <a:lnTo>
                    <a:pt x="794" y="612"/>
                  </a:lnTo>
                  <a:lnTo>
                    <a:pt x="835" y="594"/>
                  </a:lnTo>
                  <a:lnTo>
                    <a:pt x="878" y="576"/>
                  </a:lnTo>
                  <a:lnTo>
                    <a:pt x="867" y="541"/>
                  </a:lnTo>
                  <a:lnTo>
                    <a:pt x="855" y="505"/>
                  </a:lnTo>
                  <a:lnTo>
                    <a:pt x="844" y="470"/>
                  </a:lnTo>
                  <a:lnTo>
                    <a:pt x="833" y="435"/>
                  </a:lnTo>
                  <a:lnTo>
                    <a:pt x="821" y="399"/>
                  </a:lnTo>
                  <a:lnTo>
                    <a:pt x="810" y="364"/>
                  </a:lnTo>
                  <a:lnTo>
                    <a:pt x="798" y="329"/>
                  </a:lnTo>
                  <a:lnTo>
                    <a:pt x="787" y="293"/>
                  </a:lnTo>
                  <a:lnTo>
                    <a:pt x="776" y="258"/>
                  </a:lnTo>
                  <a:lnTo>
                    <a:pt x="764" y="223"/>
                  </a:lnTo>
                  <a:lnTo>
                    <a:pt x="753" y="187"/>
                  </a:lnTo>
                  <a:lnTo>
                    <a:pt x="741" y="152"/>
                  </a:lnTo>
                  <a:lnTo>
                    <a:pt x="730" y="116"/>
                  </a:lnTo>
                  <a:lnTo>
                    <a:pt x="719" y="81"/>
                  </a:lnTo>
                  <a:lnTo>
                    <a:pt x="707" y="44"/>
                  </a:lnTo>
                  <a:lnTo>
                    <a:pt x="696" y="9"/>
                  </a:lnTo>
                  <a:lnTo>
                    <a:pt x="690" y="8"/>
                  </a:lnTo>
                  <a:lnTo>
                    <a:pt x="684" y="7"/>
                  </a:lnTo>
                  <a:lnTo>
                    <a:pt x="678" y="6"/>
                  </a:lnTo>
                  <a:lnTo>
                    <a:pt x="672" y="4"/>
                  </a:lnTo>
                  <a:lnTo>
                    <a:pt x="666" y="3"/>
                  </a:lnTo>
                  <a:lnTo>
                    <a:pt x="659" y="2"/>
                  </a:lnTo>
                  <a:lnTo>
                    <a:pt x="653" y="1"/>
                  </a:lnTo>
                  <a:lnTo>
                    <a:pt x="647" y="0"/>
                  </a:lnTo>
                  <a:lnTo>
                    <a:pt x="610" y="12"/>
                  </a:lnTo>
                  <a:lnTo>
                    <a:pt x="571" y="23"/>
                  </a:lnTo>
                  <a:lnTo>
                    <a:pt x="534" y="35"/>
                  </a:lnTo>
                  <a:lnTo>
                    <a:pt x="496" y="47"/>
                  </a:lnTo>
                  <a:lnTo>
                    <a:pt x="459" y="58"/>
                  </a:lnTo>
                  <a:lnTo>
                    <a:pt x="420" y="70"/>
                  </a:lnTo>
                  <a:lnTo>
                    <a:pt x="383" y="82"/>
                  </a:lnTo>
                  <a:lnTo>
                    <a:pt x="345" y="93"/>
                  </a:lnTo>
                  <a:lnTo>
                    <a:pt x="307" y="105"/>
                  </a:lnTo>
                  <a:lnTo>
                    <a:pt x="269" y="117"/>
                  </a:lnTo>
                  <a:lnTo>
                    <a:pt x="232" y="129"/>
                  </a:lnTo>
                  <a:lnTo>
                    <a:pt x="194" y="140"/>
                  </a:lnTo>
                  <a:lnTo>
                    <a:pt x="156" y="152"/>
                  </a:lnTo>
                  <a:lnTo>
                    <a:pt x="118" y="164"/>
                  </a:lnTo>
                  <a:lnTo>
                    <a:pt x="81" y="175"/>
                  </a:lnTo>
                  <a:lnTo>
                    <a:pt x="42" y="187"/>
                  </a:lnTo>
                  <a:lnTo>
                    <a:pt x="37" y="190"/>
                  </a:lnTo>
                  <a:lnTo>
                    <a:pt x="30" y="193"/>
                  </a:lnTo>
                  <a:lnTo>
                    <a:pt x="24" y="196"/>
                  </a:lnTo>
                  <a:lnTo>
                    <a:pt x="18" y="199"/>
                  </a:lnTo>
                  <a:close/>
                </a:path>
              </a:pathLst>
            </a:custGeom>
            <a:solidFill>
              <a:srgbClr val="D3C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Freeform 20"/>
            <p:cNvSpPr>
              <a:spLocks/>
            </p:cNvSpPr>
            <p:nvPr/>
          </p:nvSpPr>
          <p:spPr bwMode="auto">
            <a:xfrm>
              <a:off x="1714" y="1777"/>
              <a:ext cx="136" cy="134"/>
            </a:xfrm>
            <a:custGeom>
              <a:avLst/>
              <a:gdLst>
                <a:gd name="T0" fmla="*/ 11 w 818"/>
                <a:gd name="T1" fmla="*/ 194 h 805"/>
                <a:gd name="T2" fmla="*/ 2 w 818"/>
                <a:gd name="T3" fmla="*/ 209 h 805"/>
                <a:gd name="T4" fmla="*/ 2 w 818"/>
                <a:gd name="T5" fmla="*/ 224 h 805"/>
                <a:gd name="T6" fmla="*/ 6 w 818"/>
                <a:gd name="T7" fmla="*/ 240 h 805"/>
                <a:gd name="T8" fmla="*/ 21 w 818"/>
                <a:gd name="T9" fmla="*/ 284 h 805"/>
                <a:gd name="T10" fmla="*/ 42 w 818"/>
                <a:gd name="T11" fmla="*/ 353 h 805"/>
                <a:gd name="T12" fmla="*/ 64 w 818"/>
                <a:gd name="T13" fmla="*/ 423 h 805"/>
                <a:gd name="T14" fmla="*/ 86 w 818"/>
                <a:gd name="T15" fmla="*/ 492 h 805"/>
                <a:gd name="T16" fmla="*/ 108 w 818"/>
                <a:gd name="T17" fmla="*/ 562 h 805"/>
                <a:gd name="T18" fmla="*/ 131 w 818"/>
                <a:gd name="T19" fmla="*/ 631 h 805"/>
                <a:gd name="T20" fmla="*/ 153 w 818"/>
                <a:gd name="T21" fmla="*/ 701 h 805"/>
                <a:gd name="T22" fmla="*/ 176 w 818"/>
                <a:gd name="T23" fmla="*/ 770 h 805"/>
                <a:gd name="T24" fmla="*/ 226 w 818"/>
                <a:gd name="T25" fmla="*/ 788 h 805"/>
                <a:gd name="T26" fmla="*/ 305 w 818"/>
                <a:gd name="T27" fmla="*/ 754 h 805"/>
                <a:gd name="T28" fmla="*/ 384 w 818"/>
                <a:gd name="T29" fmla="*/ 721 h 805"/>
                <a:gd name="T30" fmla="*/ 463 w 818"/>
                <a:gd name="T31" fmla="*/ 689 h 805"/>
                <a:gd name="T32" fmla="*/ 542 w 818"/>
                <a:gd name="T33" fmla="*/ 655 h 805"/>
                <a:gd name="T34" fmla="*/ 621 w 818"/>
                <a:gd name="T35" fmla="*/ 622 h 805"/>
                <a:gd name="T36" fmla="*/ 699 w 818"/>
                <a:gd name="T37" fmla="*/ 588 h 805"/>
                <a:gd name="T38" fmla="*/ 778 w 818"/>
                <a:gd name="T39" fmla="*/ 554 h 805"/>
                <a:gd name="T40" fmla="*/ 797 w 818"/>
                <a:gd name="T41" fmla="*/ 472 h 805"/>
                <a:gd name="T42" fmla="*/ 754 w 818"/>
                <a:gd name="T43" fmla="*/ 340 h 805"/>
                <a:gd name="T44" fmla="*/ 713 w 818"/>
                <a:gd name="T45" fmla="*/ 207 h 805"/>
                <a:gd name="T46" fmla="*/ 670 w 818"/>
                <a:gd name="T47" fmla="*/ 75 h 805"/>
                <a:gd name="T48" fmla="*/ 644 w 818"/>
                <a:gd name="T49" fmla="*/ 8 h 805"/>
                <a:gd name="T50" fmla="*/ 632 w 818"/>
                <a:gd name="T51" fmla="*/ 6 h 805"/>
                <a:gd name="T52" fmla="*/ 621 w 818"/>
                <a:gd name="T53" fmla="*/ 4 h 805"/>
                <a:gd name="T54" fmla="*/ 609 w 818"/>
                <a:gd name="T55" fmla="*/ 2 h 805"/>
                <a:gd name="T56" fmla="*/ 568 w 818"/>
                <a:gd name="T57" fmla="*/ 11 h 805"/>
                <a:gd name="T58" fmla="*/ 498 w 818"/>
                <a:gd name="T59" fmla="*/ 33 h 805"/>
                <a:gd name="T60" fmla="*/ 427 w 818"/>
                <a:gd name="T61" fmla="*/ 55 h 805"/>
                <a:gd name="T62" fmla="*/ 357 w 818"/>
                <a:gd name="T63" fmla="*/ 77 h 805"/>
                <a:gd name="T64" fmla="*/ 287 w 818"/>
                <a:gd name="T65" fmla="*/ 98 h 805"/>
                <a:gd name="T66" fmla="*/ 217 w 818"/>
                <a:gd name="T67" fmla="*/ 120 h 805"/>
                <a:gd name="T68" fmla="*/ 145 w 818"/>
                <a:gd name="T69" fmla="*/ 142 h 805"/>
                <a:gd name="T70" fmla="*/ 75 w 818"/>
                <a:gd name="T71" fmla="*/ 163 h 805"/>
                <a:gd name="T72" fmla="*/ 35 w 818"/>
                <a:gd name="T73" fmla="*/ 178 h 805"/>
                <a:gd name="T74" fmla="*/ 23 w 818"/>
                <a:gd name="T75" fmla="*/ 184 h 8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8" h="805">
                  <a:moveTo>
                    <a:pt x="17" y="188"/>
                  </a:moveTo>
                  <a:lnTo>
                    <a:pt x="11" y="194"/>
                  </a:lnTo>
                  <a:lnTo>
                    <a:pt x="5" y="202"/>
                  </a:lnTo>
                  <a:lnTo>
                    <a:pt x="2" y="209"/>
                  </a:lnTo>
                  <a:lnTo>
                    <a:pt x="0" y="216"/>
                  </a:lnTo>
                  <a:lnTo>
                    <a:pt x="2" y="224"/>
                  </a:lnTo>
                  <a:lnTo>
                    <a:pt x="4" y="23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21" y="284"/>
                  </a:lnTo>
                  <a:lnTo>
                    <a:pt x="32" y="318"/>
                  </a:lnTo>
                  <a:lnTo>
                    <a:pt x="42" y="353"/>
                  </a:lnTo>
                  <a:lnTo>
                    <a:pt x="53" y="388"/>
                  </a:lnTo>
                  <a:lnTo>
                    <a:pt x="64" y="423"/>
                  </a:lnTo>
                  <a:lnTo>
                    <a:pt x="75" y="457"/>
                  </a:lnTo>
                  <a:lnTo>
                    <a:pt x="86" y="492"/>
                  </a:lnTo>
                  <a:lnTo>
                    <a:pt x="97" y="527"/>
                  </a:lnTo>
                  <a:lnTo>
                    <a:pt x="108" y="562"/>
                  </a:lnTo>
                  <a:lnTo>
                    <a:pt x="120" y="597"/>
                  </a:lnTo>
                  <a:lnTo>
                    <a:pt x="131" y="631"/>
                  </a:lnTo>
                  <a:lnTo>
                    <a:pt x="142" y="666"/>
                  </a:lnTo>
                  <a:lnTo>
                    <a:pt x="153" y="701"/>
                  </a:lnTo>
                  <a:lnTo>
                    <a:pt x="164" y="736"/>
                  </a:lnTo>
                  <a:lnTo>
                    <a:pt x="176" y="770"/>
                  </a:lnTo>
                  <a:lnTo>
                    <a:pt x="187" y="805"/>
                  </a:lnTo>
                  <a:lnTo>
                    <a:pt x="226" y="788"/>
                  </a:lnTo>
                  <a:lnTo>
                    <a:pt x="266" y="772"/>
                  </a:lnTo>
                  <a:lnTo>
                    <a:pt x="305" y="754"/>
                  </a:lnTo>
                  <a:lnTo>
                    <a:pt x="345" y="738"/>
                  </a:lnTo>
                  <a:lnTo>
                    <a:pt x="384" y="721"/>
                  </a:lnTo>
                  <a:lnTo>
                    <a:pt x="424" y="705"/>
                  </a:lnTo>
                  <a:lnTo>
                    <a:pt x="463" y="689"/>
                  </a:lnTo>
                  <a:lnTo>
                    <a:pt x="502" y="671"/>
                  </a:lnTo>
                  <a:lnTo>
                    <a:pt x="542" y="655"/>
                  </a:lnTo>
                  <a:lnTo>
                    <a:pt x="581" y="638"/>
                  </a:lnTo>
                  <a:lnTo>
                    <a:pt x="621" y="622"/>
                  </a:lnTo>
                  <a:lnTo>
                    <a:pt x="660" y="604"/>
                  </a:lnTo>
                  <a:lnTo>
                    <a:pt x="699" y="588"/>
                  </a:lnTo>
                  <a:lnTo>
                    <a:pt x="739" y="572"/>
                  </a:lnTo>
                  <a:lnTo>
                    <a:pt x="778" y="554"/>
                  </a:lnTo>
                  <a:lnTo>
                    <a:pt x="818" y="538"/>
                  </a:lnTo>
                  <a:lnTo>
                    <a:pt x="797" y="472"/>
                  </a:lnTo>
                  <a:lnTo>
                    <a:pt x="776" y="405"/>
                  </a:lnTo>
                  <a:lnTo>
                    <a:pt x="754" y="340"/>
                  </a:lnTo>
                  <a:lnTo>
                    <a:pt x="733" y="273"/>
                  </a:lnTo>
                  <a:lnTo>
                    <a:pt x="713" y="207"/>
                  </a:lnTo>
                  <a:lnTo>
                    <a:pt x="691" y="142"/>
                  </a:lnTo>
                  <a:lnTo>
                    <a:pt x="670" y="75"/>
                  </a:lnTo>
                  <a:lnTo>
                    <a:pt x="649" y="9"/>
                  </a:lnTo>
                  <a:lnTo>
                    <a:pt x="644" y="8"/>
                  </a:lnTo>
                  <a:lnTo>
                    <a:pt x="638" y="7"/>
                  </a:lnTo>
                  <a:lnTo>
                    <a:pt x="632" y="6"/>
                  </a:lnTo>
                  <a:lnTo>
                    <a:pt x="626" y="5"/>
                  </a:lnTo>
                  <a:lnTo>
                    <a:pt x="621" y="4"/>
                  </a:lnTo>
                  <a:lnTo>
                    <a:pt x="615" y="3"/>
                  </a:lnTo>
                  <a:lnTo>
                    <a:pt x="609" y="2"/>
                  </a:lnTo>
                  <a:lnTo>
                    <a:pt x="603" y="0"/>
                  </a:lnTo>
                  <a:lnTo>
                    <a:pt x="568" y="11"/>
                  </a:lnTo>
                  <a:lnTo>
                    <a:pt x="533" y="22"/>
                  </a:lnTo>
                  <a:lnTo>
                    <a:pt x="498" y="33"/>
                  </a:lnTo>
                  <a:lnTo>
                    <a:pt x="463" y="44"/>
                  </a:lnTo>
                  <a:lnTo>
                    <a:pt x="427" y="55"/>
                  </a:lnTo>
                  <a:lnTo>
                    <a:pt x="392" y="66"/>
                  </a:lnTo>
                  <a:lnTo>
                    <a:pt x="357" y="77"/>
                  </a:lnTo>
                  <a:lnTo>
                    <a:pt x="322" y="87"/>
                  </a:lnTo>
                  <a:lnTo>
                    <a:pt x="287" y="98"/>
                  </a:lnTo>
                  <a:lnTo>
                    <a:pt x="252" y="109"/>
                  </a:lnTo>
                  <a:lnTo>
                    <a:pt x="217" y="120"/>
                  </a:lnTo>
                  <a:lnTo>
                    <a:pt x="180" y="131"/>
                  </a:lnTo>
                  <a:lnTo>
                    <a:pt x="145" y="142"/>
                  </a:lnTo>
                  <a:lnTo>
                    <a:pt x="110" y="153"/>
                  </a:lnTo>
                  <a:lnTo>
                    <a:pt x="75" y="163"/>
                  </a:lnTo>
                  <a:lnTo>
                    <a:pt x="40" y="174"/>
                  </a:lnTo>
                  <a:lnTo>
                    <a:pt x="35" y="178"/>
                  </a:lnTo>
                  <a:lnTo>
                    <a:pt x="29" y="181"/>
                  </a:lnTo>
                  <a:lnTo>
                    <a:pt x="23" y="184"/>
                  </a:lnTo>
                  <a:lnTo>
                    <a:pt x="17" y="188"/>
                  </a:lnTo>
                  <a:close/>
                </a:path>
              </a:pathLst>
            </a:custGeom>
            <a:solidFill>
              <a:srgbClr val="D8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Freeform 21"/>
            <p:cNvSpPr>
              <a:spLocks/>
            </p:cNvSpPr>
            <p:nvPr/>
          </p:nvSpPr>
          <p:spPr bwMode="auto">
            <a:xfrm>
              <a:off x="1722" y="1777"/>
              <a:ext cx="126" cy="124"/>
            </a:xfrm>
            <a:custGeom>
              <a:avLst/>
              <a:gdLst>
                <a:gd name="T0" fmla="*/ 11 w 759"/>
                <a:gd name="T1" fmla="*/ 180 h 745"/>
                <a:gd name="T2" fmla="*/ 3 w 759"/>
                <a:gd name="T3" fmla="*/ 194 h 745"/>
                <a:gd name="T4" fmla="*/ 2 w 759"/>
                <a:gd name="T5" fmla="*/ 207 h 745"/>
                <a:gd name="T6" fmla="*/ 5 w 759"/>
                <a:gd name="T7" fmla="*/ 222 h 745"/>
                <a:gd name="T8" fmla="*/ 28 w 759"/>
                <a:gd name="T9" fmla="*/ 295 h 745"/>
                <a:gd name="T10" fmla="*/ 70 w 759"/>
                <a:gd name="T11" fmla="*/ 424 h 745"/>
                <a:gd name="T12" fmla="*/ 111 w 759"/>
                <a:gd name="T13" fmla="*/ 552 h 745"/>
                <a:gd name="T14" fmla="*/ 152 w 759"/>
                <a:gd name="T15" fmla="*/ 681 h 745"/>
                <a:gd name="T16" fmla="*/ 209 w 759"/>
                <a:gd name="T17" fmla="*/ 730 h 745"/>
                <a:gd name="T18" fmla="*/ 282 w 759"/>
                <a:gd name="T19" fmla="*/ 699 h 745"/>
                <a:gd name="T20" fmla="*/ 356 w 759"/>
                <a:gd name="T21" fmla="*/ 669 h 745"/>
                <a:gd name="T22" fmla="*/ 429 w 759"/>
                <a:gd name="T23" fmla="*/ 637 h 745"/>
                <a:gd name="T24" fmla="*/ 502 w 759"/>
                <a:gd name="T25" fmla="*/ 606 h 745"/>
                <a:gd name="T26" fmla="*/ 576 w 759"/>
                <a:gd name="T27" fmla="*/ 576 h 745"/>
                <a:gd name="T28" fmla="*/ 649 w 759"/>
                <a:gd name="T29" fmla="*/ 545 h 745"/>
                <a:gd name="T30" fmla="*/ 722 w 759"/>
                <a:gd name="T31" fmla="*/ 513 h 745"/>
                <a:gd name="T32" fmla="*/ 739 w 759"/>
                <a:gd name="T33" fmla="*/ 437 h 745"/>
                <a:gd name="T34" fmla="*/ 699 w 759"/>
                <a:gd name="T35" fmla="*/ 314 h 745"/>
                <a:gd name="T36" fmla="*/ 660 w 759"/>
                <a:gd name="T37" fmla="*/ 193 h 745"/>
                <a:gd name="T38" fmla="*/ 622 w 759"/>
                <a:gd name="T39" fmla="*/ 70 h 745"/>
                <a:gd name="T40" fmla="*/ 597 w 759"/>
                <a:gd name="T41" fmla="*/ 8 h 745"/>
                <a:gd name="T42" fmla="*/ 586 w 759"/>
                <a:gd name="T43" fmla="*/ 6 h 745"/>
                <a:gd name="T44" fmla="*/ 576 w 759"/>
                <a:gd name="T45" fmla="*/ 4 h 745"/>
                <a:gd name="T46" fmla="*/ 565 w 759"/>
                <a:gd name="T47" fmla="*/ 1 h 745"/>
                <a:gd name="T48" fmla="*/ 526 w 759"/>
                <a:gd name="T49" fmla="*/ 10 h 745"/>
                <a:gd name="T50" fmla="*/ 462 w 759"/>
                <a:gd name="T51" fmla="*/ 31 h 745"/>
                <a:gd name="T52" fmla="*/ 396 w 759"/>
                <a:gd name="T53" fmla="*/ 51 h 745"/>
                <a:gd name="T54" fmla="*/ 330 w 759"/>
                <a:gd name="T55" fmla="*/ 70 h 745"/>
                <a:gd name="T56" fmla="*/ 266 w 759"/>
                <a:gd name="T57" fmla="*/ 91 h 745"/>
                <a:gd name="T58" fmla="*/ 200 w 759"/>
                <a:gd name="T59" fmla="*/ 111 h 745"/>
                <a:gd name="T60" fmla="*/ 134 w 759"/>
                <a:gd name="T61" fmla="*/ 132 h 745"/>
                <a:gd name="T62" fmla="*/ 70 w 759"/>
                <a:gd name="T63" fmla="*/ 152 h 745"/>
                <a:gd name="T64" fmla="*/ 33 w 759"/>
                <a:gd name="T65" fmla="*/ 164 h 745"/>
                <a:gd name="T66" fmla="*/ 22 w 759"/>
                <a:gd name="T67" fmla="*/ 171 h 7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9" h="745">
                  <a:moveTo>
                    <a:pt x="17" y="174"/>
                  </a:moveTo>
                  <a:lnTo>
                    <a:pt x="11" y="180"/>
                  </a:lnTo>
                  <a:lnTo>
                    <a:pt x="6" y="186"/>
                  </a:lnTo>
                  <a:lnTo>
                    <a:pt x="3" y="194"/>
                  </a:lnTo>
                  <a:lnTo>
                    <a:pt x="0" y="199"/>
                  </a:lnTo>
                  <a:lnTo>
                    <a:pt x="2" y="207"/>
                  </a:lnTo>
                  <a:lnTo>
                    <a:pt x="4" y="215"/>
                  </a:lnTo>
                  <a:lnTo>
                    <a:pt x="5" y="222"/>
                  </a:lnTo>
                  <a:lnTo>
                    <a:pt x="7" y="230"/>
                  </a:lnTo>
                  <a:lnTo>
                    <a:pt x="28" y="295"/>
                  </a:lnTo>
                  <a:lnTo>
                    <a:pt x="49" y="359"/>
                  </a:lnTo>
                  <a:lnTo>
                    <a:pt x="70" y="424"/>
                  </a:lnTo>
                  <a:lnTo>
                    <a:pt x="91" y="487"/>
                  </a:lnTo>
                  <a:lnTo>
                    <a:pt x="111" y="552"/>
                  </a:lnTo>
                  <a:lnTo>
                    <a:pt x="131" y="616"/>
                  </a:lnTo>
                  <a:lnTo>
                    <a:pt x="152" y="681"/>
                  </a:lnTo>
                  <a:lnTo>
                    <a:pt x="173" y="745"/>
                  </a:lnTo>
                  <a:lnTo>
                    <a:pt x="209" y="730"/>
                  </a:lnTo>
                  <a:lnTo>
                    <a:pt x="246" y="715"/>
                  </a:lnTo>
                  <a:lnTo>
                    <a:pt x="282" y="699"/>
                  </a:lnTo>
                  <a:lnTo>
                    <a:pt x="319" y="684"/>
                  </a:lnTo>
                  <a:lnTo>
                    <a:pt x="356" y="669"/>
                  </a:lnTo>
                  <a:lnTo>
                    <a:pt x="393" y="654"/>
                  </a:lnTo>
                  <a:lnTo>
                    <a:pt x="429" y="637"/>
                  </a:lnTo>
                  <a:lnTo>
                    <a:pt x="466" y="622"/>
                  </a:lnTo>
                  <a:lnTo>
                    <a:pt x="502" y="606"/>
                  </a:lnTo>
                  <a:lnTo>
                    <a:pt x="539" y="591"/>
                  </a:lnTo>
                  <a:lnTo>
                    <a:pt x="576" y="576"/>
                  </a:lnTo>
                  <a:lnTo>
                    <a:pt x="612" y="561"/>
                  </a:lnTo>
                  <a:lnTo>
                    <a:pt x="649" y="545"/>
                  </a:lnTo>
                  <a:lnTo>
                    <a:pt x="685" y="529"/>
                  </a:lnTo>
                  <a:lnTo>
                    <a:pt x="722" y="513"/>
                  </a:lnTo>
                  <a:lnTo>
                    <a:pt x="759" y="498"/>
                  </a:lnTo>
                  <a:lnTo>
                    <a:pt x="739" y="437"/>
                  </a:lnTo>
                  <a:lnTo>
                    <a:pt x="719" y="376"/>
                  </a:lnTo>
                  <a:lnTo>
                    <a:pt x="699" y="314"/>
                  </a:lnTo>
                  <a:lnTo>
                    <a:pt x="680" y="253"/>
                  </a:lnTo>
                  <a:lnTo>
                    <a:pt x="660" y="193"/>
                  </a:lnTo>
                  <a:lnTo>
                    <a:pt x="640" y="132"/>
                  </a:lnTo>
                  <a:lnTo>
                    <a:pt x="622" y="70"/>
                  </a:lnTo>
                  <a:lnTo>
                    <a:pt x="602" y="9"/>
                  </a:lnTo>
                  <a:lnTo>
                    <a:pt x="597" y="8"/>
                  </a:lnTo>
                  <a:lnTo>
                    <a:pt x="591" y="7"/>
                  </a:lnTo>
                  <a:lnTo>
                    <a:pt x="586" y="6"/>
                  </a:lnTo>
                  <a:lnTo>
                    <a:pt x="581" y="5"/>
                  </a:lnTo>
                  <a:lnTo>
                    <a:pt x="576" y="4"/>
                  </a:lnTo>
                  <a:lnTo>
                    <a:pt x="570" y="3"/>
                  </a:lnTo>
                  <a:lnTo>
                    <a:pt x="565" y="1"/>
                  </a:lnTo>
                  <a:lnTo>
                    <a:pt x="559" y="0"/>
                  </a:lnTo>
                  <a:lnTo>
                    <a:pt x="526" y="10"/>
                  </a:lnTo>
                  <a:lnTo>
                    <a:pt x="494" y="20"/>
                  </a:lnTo>
                  <a:lnTo>
                    <a:pt x="462" y="31"/>
                  </a:lnTo>
                  <a:lnTo>
                    <a:pt x="429" y="41"/>
                  </a:lnTo>
                  <a:lnTo>
                    <a:pt x="396" y="51"/>
                  </a:lnTo>
                  <a:lnTo>
                    <a:pt x="363" y="61"/>
                  </a:lnTo>
                  <a:lnTo>
                    <a:pt x="330" y="70"/>
                  </a:lnTo>
                  <a:lnTo>
                    <a:pt x="299" y="81"/>
                  </a:lnTo>
                  <a:lnTo>
                    <a:pt x="266" y="91"/>
                  </a:lnTo>
                  <a:lnTo>
                    <a:pt x="233" y="101"/>
                  </a:lnTo>
                  <a:lnTo>
                    <a:pt x="200" y="111"/>
                  </a:lnTo>
                  <a:lnTo>
                    <a:pt x="167" y="122"/>
                  </a:lnTo>
                  <a:lnTo>
                    <a:pt x="134" y="132"/>
                  </a:lnTo>
                  <a:lnTo>
                    <a:pt x="103" y="142"/>
                  </a:lnTo>
                  <a:lnTo>
                    <a:pt x="70" y="152"/>
                  </a:lnTo>
                  <a:lnTo>
                    <a:pt x="37" y="162"/>
                  </a:lnTo>
                  <a:lnTo>
                    <a:pt x="33" y="164"/>
                  </a:lnTo>
                  <a:lnTo>
                    <a:pt x="27" y="168"/>
                  </a:lnTo>
                  <a:lnTo>
                    <a:pt x="22" y="171"/>
                  </a:lnTo>
                  <a:lnTo>
                    <a:pt x="17" y="174"/>
                  </a:lnTo>
                  <a:close/>
                </a:path>
              </a:pathLst>
            </a:custGeom>
            <a:solidFill>
              <a:srgbClr val="DB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22"/>
            <p:cNvSpPr>
              <a:spLocks/>
            </p:cNvSpPr>
            <p:nvPr/>
          </p:nvSpPr>
          <p:spPr bwMode="auto">
            <a:xfrm>
              <a:off x="1729" y="1777"/>
              <a:ext cx="117" cy="114"/>
            </a:xfrm>
            <a:custGeom>
              <a:avLst/>
              <a:gdLst>
                <a:gd name="T0" fmla="*/ 11 w 698"/>
                <a:gd name="T1" fmla="*/ 165 h 687"/>
                <a:gd name="T2" fmla="*/ 2 w 698"/>
                <a:gd name="T3" fmla="*/ 178 h 687"/>
                <a:gd name="T4" fmla="*/ 2 w 698"/>
                <a:gd name="T5" fmla="*/ 191 h 687"/>
                <a:gd name="T6" fmla="*/ 5 w 698"/>
                <a:gd name="T7" fmla="*/ 205 h 687"/>
                <a:gd name="T8" fmla="*/ 26 w 698"/>
                <a:gd name="T9" fmla="*/ 272 h 687"/>
                <a:gd name="T10" fmla="*/ 64 w 698"/>
                <a:gd name="T11" fmla="*/ 390 h 687"/>
                <a:gd name="T12" fmla="*/ 103 w 698"/>
                <a:gd name="T13" fmla="*/ 509 h 687"/>
                <a:gd name="T14" fmla="*/ 141 w 698"/>
                <a:gd name="T15" fmla="*/ 628 h 687"/>
                <a:gd name="T16" fmla="*/ 194 w 698"/>
                <a:gd name="T17" fmla="*/ 673 h 687"/>
                <a:gd name="T18" fmla="*/ 260 w 698"/>
                <a:gd name="T19" fmla="*/ 645 h 687"/>
                <a:gd name="T20" fmla="*/ 328 w 698"/>
                <a:gd name="T21" fmla="*/ 616 h 687"/>
                <a:gd name="T22" fmla="*/ 395 w 698"/>
                <a:gd name="T23" fmla="*/ 588 h 687"/>
                <a:gd name="T24" fmla="*/ 463 w 698"/>
                <a:gd name="T25" fmla="*/ 558 h 687"/>
                <a:gd name="T26" fmla="*/ 530 w 698"/>
                <a:gd name="T27" fmla="*/ 530 h 687"/>
                <a:gd name="T28" fmla="*/ 598 w 698"/>
                <a:gd name="T29" fmla="*/ 501 h 687"/>
                <a:gd name="T30" fmla="*/ 664 w 698"/>
                <a:gd name="T31" fmla="*/ 473 h 687"/>
                <a:gd name="T32" fmla="*/ 681 w 698"/>
                <a:gd name="T33" fmla="*/ 403 h 687"/>
                <a:gd name="T34" fmla="*/ 645 w 698"/>
                <a:gd name="T35" fmla="*/ 290 h 687"/>
                <a:gd name="T36" fmla="*/ 609 w 698"/>
                <a:gd name="T37" fmla="*/ 176 h 687"/>
                <a:gd name="T38" fmla="*/ 572 w 698"/>
                <a:gd name="T39" fmla="*/ 64 h 687"/>
                <a:gd name="T40" fmla="*/ 549 w 698"/>
                <a:gd name="T41" fmla="*/ 7 h 687"/>
                <a:gd name="T42" fmla="*/ 540 w 698"/>
                <a:gd name="T43" fmla="*/ 5 h 687"/>
                <a:gd name="T44" fmla="*/ 530 w 698"/>
                <a:gd name="T45" fmla="*/ 4 h 687"/>
                <a:gd name="T46" fmla="*/ 520 w 698"/>
                <a:gd name="T47" fmla="*/ 1 h 687"/>
                <a:gd name="T48" fmla="*/ 485 w 698"/>
                <a:gd name="T49" fmla="*/ 9 h 687"/>
                <a:gd name="T50" fmla="*/ 425 w 698"/>
                <a:gd name="T51" fmla="*/ 28 h 687"/>
                <a:gd name="T52" fmla="*/ 364 w 698"/>
                <a:gd name="T53" fmla="*/ 46 h 687"/>
                <a:gd name="T54" fmla="*/ 305 w 698"/>
                <a:gd name="T55" fmla="*/ 65 h 687"/>
                <a:gd name="T56" fmla="*/ 245 w 698"/>
                <a:gd name="T57" fmla="*/ 85 h 687"/>
                <a:gd name="T58" fmla="*/ 185 w 698"/>
                <a:gd name="T59" fmla="*/ 103 h 687"/>
                <a:gd name="T60" fmla="*/ 125 w 698"/>
                <a:gd name="T61" fmla="*/ 122 h 687"/>
                <a:gd name="T62" fmla="*/ 64 w 698"/>
                <a:gd name="T63" fmla="*/ 140 h 687"/>
                <a:gd name="T64" fmla="*/ 30 w 698"/>
                <a:gd name="T65" fmla="*/ 151 h 687"/>
                <a:gd name="T66" fmla="*/ 21 w 698"/>
                <a:gd name="T67" fmla="*/ 158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8" h="687">
                  <a:moveTo>
                    <a:pt x="16" y="160"/>
                  </a:moveTo>
                  <a:lnTo>
                    <a:pt x="11" y="165"/>
                  </a:lnTo>
                  <a:lnTo>
                    <a:pt x="6" y="171"/>
                  </a:lnTo>
                  <a:lnTo>
                    <a:pt x="2" y="178"/>
                  </a:lnTo>
                  <a:lnTo>
                    <a:pt x="0" y="183"/>
                  </a:lnTo>
                  <a:lnTo>
                    <a:pt x="2" y="191"/>
                  </a:lnTo>
                  <a:lnTo>
                    <a:pt x="4" y="197"/>
                  </a:lnTo>
                  <a:lnTo>
                    <a:pt x="5" y="205"/>
                  </a:lnTo>
                  <a:lnTo>
                    <a:pt x="7" y="213"/>
                  </a:lnTo>
                  <a:lnTo>
                    <a:pt x="26" y="272"/>
                  </a:lnTo>
                  <a:lnTo>
                    <a:pt x="46" y="331"/>
                  </a:lnTo>
                  <a:lnTo>
                    <a:pt x="64" y="390"/>
                  </a:lnTo>
                  <a:lnTo>
                    <a:pt x="84" y="450"/>
                  </a:lnTo>
                  <a:lnTo>
                    <a:pt x="103" y="509"/>
                  </a:lnTo>
                  <a:lnTo>
                    <a:pt x="121" y="568"/>
                  </a:lnTo>
                  <a:lnTo>
                    <a:pt x="141" y="628"/>
                  </a:lnTo>
                  <a:lnTo>
                    <a:pt x="160" y="687"/>
                  </a:lnTo>
                  <a:lnTo>
                    <a:pt x="194" y="673"/>
                  </a:lnTo>
                  <a:lnTo>
                    <a:pt x="228" y="659"/>
                  </a:lnTo>
                  <a:lnTo>
                    <a:pt x="260" y="645"/>
                  </a:lnTo>
                  <a:lnTo>
                    <a:pt x="294" y="630"/>
                  </a:lnTo>
                  <a:lnTo>
                    <a:pt x="328" y="616"/>
                  </a:lnTo>
                  <a:lnTo>
                    <a:pt x="362" y="602"/>
                  </a:lnTo>
                  <a:lnTo>
                    <a:pt x="395" y="588"/>
                  </a:lnTo>
                  <a:lnTo>
                    <a:pt x="429" y="572"/>
                  </a:lnTo>
                  <a:lnTo>
                    <a:pt x="463" y="558"/>
                  </a:lnTo>
                  <a:lnTo>
                    <a:pt x="497" y="544"/>
                  </a:lnTo>
                  <a:lnTo>
                    <a:pt x="530" y="530"/>
                  </a:lnTo>
                  <a:lnTo>
                    <a:pt x="564" y="516"/>
                  </a:lnTo>
                  <a:lnTo>
                    <a:pt x="598" y="501"/>
                  </a:lnTo>
                  <a:lnTo>
                    <a:pt x="632" y="487"/>
                  </a:lnTo>
                  <a:lnTo>
                    <a:pt x="664" y="473"/>
                  </a:lnTo>
                  <a:lnTo>
                    <a:pt x="698" y="459"/>
                  </a:lnTo>
                  <a:lnTo>
                    <a:pt x="681" y="403"/>
                  </a:lnTo>
                  <a:lnTo>
                    <a:pt x="662" y="346"/>
                  </a:lnTo>
                  <a:lnTo>
                    <a:pt x="645" y="290"/>
                  </a:lnTo>
                  <a:lnTo>
                    <a:pt x="626" y="233"/>
                  </a:lnTo>
                  <a:lnTo>
                    <a:pt x="609" y="176"/>
                  </a:lnTo>
                  <a:lnTo>
                    <a:pt x="590" y="121"/>
                  </a:lnTo>
                  <a:lnTo>
                    <a:pt x="572" y="64"/>
                  </a:lnTo>
                  <a:lnTo>
                    <a:pt x="554" y="8"/>
                  </a:lnTo>
                  <a:lnTo>
                    <a:pt x="549" y="7"/>
                  </a:lnTo>
                  <a:lnTo>
                    <a:pt x="544" y="6"/>
                  </a:lnTo>
                  <a:lnTo>
                    <a:pt x="540" y="5"/>
                  </a:lnTo>
                  <a:lnTo>
                    <a:pt x="535" y="4"/>
                  </a:lnTo>
                  <a:lnTo>
                    <a:pt x="530" y="4"/>
                  </a:lnTo>
                  <a:lnTo>
                    <a:pt x="525" y="2"/>
                  </a:lnTo>
                  <a:lnTo>
                    <a:pt x="520" y="1"/>
                  </a:lnTo>
                  <a:lnTo>
                    <a:pt x="515" y="0"/>
                  </a:lnTo>
                  <a:lnTo>
                    <a:pt x="485" y="9"/>
                  </a:lnTo>
                  <a:lnTo>
                    <a:pt x="455" y="19"/>
                  </a:lnTo>
                  <a:lnTo>
                    <a:pt x="425" y="28"/>
                  </a:lnTo>
                  <a:lnTo>
                    <a:pt x="395" y="37"/>
                  </a:lnTo>
                  <a:lnTo>
                    <a:pt x="364" y="46"/>
                  </a:lnTo>
                  <a:lnTo>
                    <a:pt x="335" y="56"/>
                  </a:lnTo>
                  <a:lnTo>
                    <a:pt x="305" y="65"/>
                  </a:lnTo>
                  <a:lnTo>
                    <a:pt x="275" y="75"/>
                  </a:lnTo>
                  <a:lnTo>
                    <a:pt x="245" y="85"/>
                  </a:lnTo>
                  <a:lnTo>
                    <a:pt x="214" y="93"/>
                  </a:lnTo>
                  <a:lnTo>
                    <a:pt x="185" y="103"/>
                  </a:lnTo>
                  <a:lnTo>
                    <a:pt x="155" y="112"/>
                  </a:lnTo>
                  <a:lnTo>
                    <a:pt x="125" y="122"/>
                  </a:lnTo>
                  <a:lnTo>
                    <a:pt x="95" y="130"/>
                  </a:lnTo>
                  <a:lnTo>
                    <a:pt x="64" y="140"/>
                  </a:lnTo>
                  <a:lnTo>
                    <a:pt x="35" y="149"/>
                  </a:lnTo>
                  <a:lnTo>
                    <a:pt x="30" y="151"/>
                  </a:lnTo>
                  <a:lnTo>
                    <a:pt x="26" y="155"/>
                  </a:lnTo>
                  <a:lnTo>
                    <a:pt x="21" y="158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DD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Freeform 23"/>
            <p:cNvSpPr>
              <a:spLocks/>
            </p:cNvSpPr>
            <p:nvPr/>
          </p:nvSpPr>
          <p:spPr bwMode="auto">
            <a:xfrm>
              <a:off x="1737" y="1776"/>
              <a:ext cx="107" cy="105"/>
            </a:xfrm>
            <a:custGeom>
              <a:avLst/>
              <a:gdLst>
                <a:gd name="T0" fmla="*/ 11 w 639"/>
                <a:gd name="T1" fmla="*/ 151 h 628"/>
                <a:gd name="T2" fmla="*/ 3 w 639"/>
                <a:gd name="T3" fmla="*/ 162 h 628"/>
                <a:gd name="T4" fmla="*/ 2 w 639"/>
                <a:gd name="T5" fmla="*/ 173 h 628"/>
                <a:gd name="T6" fmla="*/ 5 w 639"/>
                <a:gd name="T7" fmla="*/ 187 h 628"/>
                <a:gd name="T8" fmla="*/ 26 w 639"/>
                <a:gd name="T9" fmla="*/ 249 h 628"/>
                <a:gd name="T10" fmla="*/ 60 w 639"/>
                <a:gd name="T11" fmla="*/ 357 h 628"/>
                <a:gd name="T12" fmla="*/ 94 w 639"/>
                <a:gd name="T13" fmla="*/ 465 h 628"/>
                <a:gd name="T14" fmla="*/ 129 w 639"/>
                <a:gd name="T15" fmla="*/ 573 h 628"/>
                <a:gd name="T16" fmla="*/ 177 w 639"/>
                <a:gd name="T17" fmla="*/ 615 h 628"/>
                <a:gd name="T18" fmla="*/ 238 w 639"/>
                <a:gd name="T19" fmla="*/ 589 h 628"/>
                <a:gd name="T20" fmla="*/ 301 w 639"/>
                <a:gd name="T21" fmla="*/ 563 h 628"/>
                <a:gd name="T22" fmla="*/ 362 w 639"/>
                <a:gd name="T23" fmla="*/ 536 h 628"/>
                <a:gd name="T24" fmla="*/ 425 w 639"/>
                <a:gd name="T25" fmla="*/ 511 h 628"/>
                <a:gd name="T26" fmla="*/ 486 w 639"/>
                <a:gd name="T27" fmla="*/ 485 h 628"/>
                <a:gd name="T28" fmla="*/ 547 w 639"/>
                <a:gd name="T29" fmla="*/ 459 h 628"/>
                <a:gd name="T30" fmla="*/ 609 w 639"/>
                <a:gd name="T31" fmla="*/ 432 h 628"/>
                <a:gd name="T32" fmla="*/ 623 w 639"/>
                <a:gd name="T33" fmla="*/ 368 h 628"/>
                <a:gd name="T34" fmla="*/ 590 w 639"/>
                <a:gd name="T35" fmla="*/ 265 h 628"/>
                <a:gd name="T36" fmla="*/ 556 w 639"/>
                <a:gd name="T37" fmla="*/ 162 h 628"/>
                <a:gd name="T38" fmla="*/ 523 w 639"/>
                <a:gd name="T39" fmla="*/ 58 h 628"/>
                <a:gd name="T40" fmla="*/ 502 w 639"/>
                <a:gd name="T41" fmla="*/ 6 h 628"/>
                <a:gd name="T42" fmla="*/ 494 w 639"/>
                <a:gd name="T43" fmla="*/ 5 h 628"/>
                <a:gd name="T44" fmla="*/ 485 w 639"/>
                <a:gd name="T45" fmla="*/ 2 h 628"/>
                <a:gd name="T46" fmla="*/ 476 w 639"/>
                <a:gd name="T47" fmla="*/ 1 h 628"/>
                <a:gd name="T48" fmla="*/ 444 w 639"/>
                <a:gd name="T49" fmla="*/ 9 h 628"/>
                <a:gd name="T50" fmla="*/ 390 w 639"/>
                <a:gd name="T51" fmla="*/ 25 h 628"/>
                <a:gd name="T52" fmla="*/ 334 w 639"/>
                <a:gd name="T53" fmla="*/ 43 h 628"/>
                <a:gd name="T54" fmla="*/ 279 w 639"/>
                <a:gd name="T55" fmla="*/ 59 h 628"/>
                <a:gd name="T56" fmla="*/ 224 w 639"/>
                <a:gd name="T57" fmla="*/ 77 h 628"/>
                <a:gd name="T58" fmla="*/ 169 w 639"/>
                <a:gd name="T59" fmla="*/ 93 h 628"/>
                <a:gd name="T60" fmla="*/ 114 w 639"/>
                <a:gd name="T61" fmla="*/ 111 h 628"/>
                <a:gd name="T62" fmla="*/ 59 w 639"/>
                <a:gd name="T63" fmla="*/ 127 h 628"/>
                <a:gd name="T64" fmla="*/ 28 w 639"/>
                <a:gd name="T65" fmla="*/ 139 h 628"/>
                <a:gd name="T66" fmla="*/ 19 w 639"/>
                <a:gd name="T67" fmla="*/ 145 h 6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9" h="628">
                  <a:moveTo>
                    <a:pt x="16" y="147"/>
                  </a:moveTo>
                  <a:lnTo>
                    <a:pt x="11" y="151"/>
                  </a:lnTo>
                  <a:lnTo>
                    <a:pt x="6" y="157"/>
                  </a:lnTo>
                  <a:lnTo>
                    <a:pt x="3" y="162"/>
                  </a:lnTo>
                  <a:lnTo>
                    <a:pt x="0" y="166"/>
                  </a:lnTo>
                  <a:lnTo>
                    <a:pt x="2" y="173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8" y="194"/>
                  </a:lnTo>
                  <a:lnTo>
                    <a:pt x="26" y="249"/>
                  </a:lnTo>
                  <a:lnTo>
                    <a:pt x="42" y="302"/>
                  </a:lnTo>
                  <a:lnTo>
                    <a:pt x="60" y="357"/>
                  </a:lnTo>
                  <a:lnTo>
                    <a:pt x="77" y="410"/>
                  </a:lnTo>
                  <a:lnTo>
                    <a:pt x="94" y="465"/>
                  </a:lnTo>
                  <a:lnTo>
                    <a:pt x="111" y="519"/>
                  </a:lnTo>
                  <a:lnTo>
                    <a:pt x="129" y="573"/>
                  </a:lnTo>
                  <a:lnTo>
                    <a:pt x="146" y="628"/>
                  </a:lnTo>
                  <a:lnTo>
                    <a:pt x="177" y="615"/>
                  </a:lnTo>
                  <a:lnTo>
                    <a:pt x="208" y="602"/>
                  </a:lnTo>
                  <a:lnTo>
                    <a:pt x="238" y="589"/>
                  </a:lnTo>
                  <a:lnTo>
                    <a:pt x="270" y="576"/>
                  </a:lnTo>
                  <a:lnTo>
                    <a:pt x="301" y="563"/>
                  </a:lnTo>
                  <a:lnTo>
                    <a:pt x="332" y="549"/>
                  </a:lnTo>
                  <a:lnTo>
                    <a:pt x="362" y="536"/>
                  </a:lnTo>
                  <a:lnTo>
                    <a:pt x="393" y="523"/>
                  </a:lnTo>
                  <a:lnTo>
                    <a:pt x="425" y="511"/>
                  </a:lnTo>
                  <a:lnTo>
                    <a:pt x="455" y="498"/>
                  </a:lnTo>
                  <a:lnTo>
                    <a:pt x="486" y="485"/>
                  </a:lnTo>
                  <a:lnTo>
                    <a:pt x="517" y="472"/>
                  </a:lnTo>
                  <a:lnTo>
                    <a:pt x="547" y="459"/>
                  </a:lnTo>
                  <a:lnTo>
                    <a:pt x="578" y="445"/>
                  </a:lnTo>
                  <a:lnTo>
                    <a:pt x="609" y="432"/>
                  </a:lnTo>
                  <a:lnTo>
                    <a:pt x="639" y="419"/>
                  </a:lnTo>
                  <a:lnTo>
                    <a:pt x="623" y="368"/>
                  </a:lnTo>
                  <a:lnTo>
                    <a:pt x="606" y="316"/>
                  </a:lnTo>
                  <a:lnTo>
                    <a:pt x="590" y="265"/>
                  </a:lnTo>
                  <a:lnTo>
                    <a:pt x="574" y="214"/>
                  </a:lnTo>
                  <a:lnTo>
                    <a:pt x="556" y="162"/>
                  </a:lnTo>
                  <a:lnTo>
                    <a:pt x="540" y="110"/>
                  </a:lnTo>
                  <a:lnTo>
                    <a:pt x="523" y="58"/>
                  </a:lnTo>
                  <a:lnTo>
                    <a:pt x="507" y="7"/>
                  </a:lnTo>
                  <a:lnTo>
                    <a:pt x="502" y="6"/>
                  </a:lnTo>
                  <a:lnTo>
                    <a:pt x="498" y="5"/>
                  </a:lnTo>
                  <a:lnTo>
                    <a:pt x="494" y="5"/>
                  </a:lnTo>
                  <a:lnTo>
                    <a:pt x="489" y="3"/>
                  </a:lnTo>
                  <a:lnTo>
                    <a:pt x="485" y="2"/>
                  </a:lnTo>
                  <a:lnTo>
                    <a:pt x="480" y="1"/>
                  </a:lnTo>
                  <a:lnTo>
                    <a:pt x="476" y="1"/>
                  </a:lnTo>
                  <a:lnTo>
                    <a:pt x="472" y="0"/>
                  </a:lnTo>
                  <a:lnTo>
                    <a:pt x="444" y="9"/>
                  </a:lnTo>
                  <a:lnTo>
                    <a:pt x="417" y="17"/>
                  </a:lnTo>
                  <a:lnTo>
                    <a:pt x="390" y="25"/>
                  </a:lnTo>
                  <a:lnTo>
                    <a:pt x="362" y="34"/>
                  </a:lnTo>
                  <a:lnTo>
                    <a:pt x="334" y="43"/>
                  </a:lnTo>
                  <a:lnTo>
                    <a:pt x="306" y="51"/>
                  </a:lnTo>
                  <a:lnTo>
                    <a:pt x="279" y="59"/>
                  </a:lnTo>
                  <a:lnTo>
                    <a:pt x="252" y="68"/>
                  </a:lnTo>
                  <a:lnTo>
                    <a:pt x="224" y="77"/>
                  </a:lnTo>
                  <a:lnTo>
                    <a:pt x="197" y="86"/>
                  </a:lnTo>
                  <a:lnTo>
                    <a:pt x="169" y="93"/>
                  </a:lnTo>
                  <a:lnTo>
                    <a:pt x="142" y="102"/>
                  </a:lnTo>
                  <a:lnTo>
                    <a:pt x="114" y="111"/>
                  </a:lnTo>
                  <a:lnTo>
                    <a:pt x="86" y="119"/>
                  </a:lnTo>
                  <a:lnTo>
                    <a:pt x="59" y="127"/>
                  </a:lnTo>
                  <a:lnTo>
                    <a:pt x="31" y="136"/>
                  </a:lnTo>
                  <a:lnTo>
                    <a:pt x="28" y="139"/>
                  </a:lnTo>
                  <a:lnTo>
                    <a:pt x="24" y="141"/>
                  </a:lnTo>
                  <a:lnTo>
                    <a:pt x="19" y="145"/>
                  </a:lnTo>
                  <a:lnTo>
                    <a:pt x="16" y="147"/>
                  </a:lnTo>
                  <a:close/>
                </a:path>
              </a:pathLst>
            </a:custGeom>
            <a:solidFill>
              <a:srgbClr val="DD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Freeform 24"/>
            <p:cNvSpPr>
              <a:spLocks/>
            </p:cNvSpPr>
            <p:nvPr/>
          </p:nvSpPr>
          <p:spPr bwMode="auto">
            <a:xfrm>
              <a:off x="1745" y="1776"/>
              <a:ext cx="96" cy="95"/>
            </a:xfrm>
            <a:custGeom>
              <a:avLst/>
              <a:gdLst>
                <a:gd name="T0" fmla="*/ 11 w 579"/>
                <a:gd name="T1" fmla="*/ 137 h 568"/>
                <a:gd name="T2" fmla="*/ 3 w 579"/>
                <a:gd name="T3" fmla="*/ 146 h 568"/>
                <a:gd name="T4" fmla="*/ 2 w 579"/>
                <a:gd name="T5" fmla="*/ 157 h 568"/>
                <a:gd name="T6" fmla="*/ 5 w 579"/>
                <a:gd name="T7" fmla="*/ 170 h 568"/>
                <a:gd name="T8" fmla="*/ 23 w 579"/>
                <a:gd name="T9" fmla="*/ 224 h 568"/>
                <a:gd name="T10" fmla="*/ 54 w 579"/>
                <a:gd name="T11" fmla="*/ 323 h 568"/>
                <a:gd name="T12" fmla="*/ 85 w 579"/>
                <a:gd name="T13" fmla="*/ 421 h 568"/>
                <a:gd name="T14" fmla="*/ 117 w 579"/>
                <a:gd name="T15" fmla="*/ 519 h 568"/>
                <a:gd name="T16" fmla="*/ 161 w 579"/>
                <a:gd name="T17" fmla="*/ 556 h 568"/>
                <a:gd name="T18" fmla="*/ 217 w 579"/>
                <a:gd name="T19" fmla="*/ 533 h 568"/>
                <a:gd name="T20" fmla="*/ 272 w 579"/>
                <a:gd name="T21" fmla="*/ 510 h 568"/>
                <a:gd name="T22" fmla="*/ 328 w 579"/>
                <a:gd name="T23" fmla="*/ 486 h 568"/>
                <a:gd name="T24" fmla="*/ 384 w 579"/>
                <a:gd name="T25" fmla="*/ 463 h 568"/>
                <a:gd name="T26" fmla="*/ 440 w 579"/>
                <a:gd name="T27" fmla="*/ 439 h 568"/>
                <a:gd name="T28" fmla="*/ 496 w 579"/>
                <a:gd name="T29" fmla="*/ 416 h 568"/>
                <a:gd name="T30" fmla="*/ 552 w 579"/>
                <a:gd name="T31" fmla="*/ 392 h 568"/>
                <a:gd name="T32" fmla="*/ 564 w 579"/>
                <a:gd name="T33" fmla="*/ 334 h 568"/>
                <a:gd name="T34" fmla="*/ 534 w 579"/>
                <a:gd name="T35" fmla="*/ 241 h 568"/>
                <a:gd name="T36" fmla="*/ 505 w 579"/>
                <a:gd name="T37" fmla="*/ 147 h 568"/>
                <a:gd name="T38" fmla="*/ 475 w 579"/>
                <a:gd name="T39" fmla="*/ 54 h 568"/>
                <a:gd name="T40" fmla="*/ 455 w 579"/>
                <a:gd name="T41" fmla="*/ 6 h 568"/>
                <a:gd name="T42" fmla="*/ 448 w 579"/>
                <a:gd name="T43" fmla="*/ 4 h 568"/>
                <a:gd name="T44" fmla="*/ 439 w 579"/>
                <a:gd name="T45" fmla="*/ 2 h 568"/>
                <a:gd name="T46" fmla="*/ 431 w 579"/>
                <a:gd name="T47" fmla="*/ 1 h 568"/>
                <a:gd name="T48" fmla="*/ 402 w 579"/>
                <a:gd name="T49" fmla="*/ 8 h 568"/>
                <a:gd name="T50" fmla="*/ 352 w 579"/>
                <a:gd name="T51" fmla="*/ 23 h 568"/>
                <a:gd name="T52" fmla="*/ 303 w 579"/>
                <a:gd name="T53" fmla="*/ 38 h 568"/>
                <a:gd name="T54" fmla="*/ 253 w 579"/>
                <a:gd name="T55" fmla="*/ 54 h 568"/>
                <a:gd name="T56" fmla="*/ 203 w 579"/>
                <a:gd name="T57" fmla="*/ 70 h 568"/>
                <a:gd name="T58" fmla="*/ 153 w 579"/>
                <a:gd name="T59" fmla="*/ 85 h 568"/>
                <a:gd name="T60" fmla="*/ 104 w 579"/>
                <a:gd name="T61" fmla="*/ 101 h 568"/>
                <a:gd name="T62" fmla="*/ 54 w 579"/>
                <a:gd name="T63" fmla="*/ 116 h 568"/>
                <a:gd name="T64" fmla="*/ 26 w 579"/>
                <a:gd name="T65" fmla="*/ 126 h 568"/>
                <a:gd name="T66" fmla="*/ 18 w 579"/>
                <a:gd name="T67" fmla="*/ 130 h 5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9" h="568">
                  <a:moveTo>
                    <a:pt x="15" y="132"/>
                  </a:moveTo>
                  <a:lnTo>
                    <a:pt x="11" y="137"/>
                  </a:lnTo>
                  <a:lnTo>
                    <a:pt x="7" y="141"/>
                  </a:lnTo>
                  <a:lnTo>
                    <a:pt x="3" y="146"/>
                  </a:lnTo>
                  <a:lnTo>
                    <a:pt x="0" y="150"/>
                  </a:lnTo>
                  <a:lnTo>
                    <a:pt x="2" y="157"/>
                  </a:lnTo>
                  <a:lnTo>
                    <a:pt x="3" y="163"/>
                  </a:lnTo>
                  <a:lnTo>
                    <a:pt x="5" y="170"/>
                  </a:lnTo>
                  <a:lnTo>
                    <a:pt x="6" y="175"/>
                  </a:lnTo>
                  <a:lnTo>
                    <a:pt x="23" y="224"/>
                  </a:lnTo>
                  <a:lnTo>
                    <a:pt x="38" y="274"/>
                  </a:lnTo>
                  <a:lnTo>
                    <a:pt x="54" y="323"/>
                  </a:lnTo>
                  <a:lnTo>
                    <a:pt x="70" y="372"/>
                  </a:lnTo>
                  <a:lnTo>
                    <a:pt x="85" y="421"/>
                  </a:lnTo>
                  <a:lnTo>
                    <a:pt x="100" y="471"/>
                  </a:lnTo>
                  <a:lnTo>
                    <a:pt x="117" y="519"/>
                  </a:lnTo>
                  <a:lnTo>
                    <a:pt x="132" y="568"/>
                  </a:lnTo>
                  <a:lnTo>
                    <a:pt x="161" y="556"/>
                  </a:lnTo>
                  <a:lnTo>
                    <a:pt x="188" y="545"/>
                  </a:lnTo>
                  <a:lnTo>
                    <a:pt x="217" y="533"/>
                  </a:lnTo>
                  <a:lnTo>
                    <a:pt x="244" y="521"/>
                  </a:lnTo>
                  <a:lnTo>
                    <a:pt x="272" y="510"/>
                  </a:lnTo>
                  <a:lnTo>
                    <a:pt x="300" y="498"/>
                  </a:lnTo>
                  <a:lnTo>
                    <a:pt x="328" y="486"/>
                  </a:lnTo>
                  <a:lnTo>
                    <a:pt x="356" y="474"/>
                  </a:lnTo>
                  <a:lnTo>
                    <a:pt x="384" y="463"/>
                  </a:lnTo>
                  <a:lnTo>
                    <a:pt x="411" y="451"/>
                  </a:lnTo>
                  <a:lnTo>
                    <a:pt x="440" y="439"/>
                  </a:lnTo>
                  <a:lnTo>
                    <a:pt x="467" y="427"/>
                  </a:lnTo>
                  <a:lnTo>
                    <a:pt x="496" y="416"/>
                  </a:lnTo>
                  <a:lnTo>
                    <a:pt x="523" y="404"/>
                  </a:lnTo>
                  <a:lnTo>
                    <a:pt x="552" y="392"/>
                  </a:lnTo>
                  <a:lnTo>
                    <a:pt x="579" y="380"/>
                  </a:lnTo>
                  <a:lnTo>
                    <a:pt x="564" y="334"/>
                  </a:lnTo>
                  <a:lnTo>
                    <a:pt x="549" y="287"/>
                  </a:lnTo>
                  <a:lnTo>
                    <a:pt x="534" y="241"/>
                  </a:lnTo>
                  <a:lnTo>
                    <a:pt x="520" y="194"/>
                  </a:lnTo>
                  <a:lnTo>
                    <a:pt x="505" y="147"/>
                  </a:lnTo>
                  <a:lnTo>
                    <a:pt x="489" y="100"/>
                  </a:lnTo>
                  <a:lnTo>
                    <a:pt x="475" y="54"/>
                  </a:lnTo>
                  <a:lnTo>
                    <a:pt x="460" y="7"/>
                  </a:lnTo>
                  <a:lnTo>
                    <a:pt x="455" y="6"/>
                  </a:lnTo>
                  <a:lnTo>
                    <a:pt x="452" y="4"/>
                  </a:lnTo>
                  <a:lnTo>
                    <a:pt x="448" y="4"/>
                  </a:lnTo>
                  <a:lnTo>
                    <a:pt x="443" y="3"/>
                  </a:lnTo>
                  <a:lnTo>
                    <a:pt x="439" y="2"/>
                  </a:lnTo>
                  <a:lnTo>
                    <a:pt x="436" y="1"/>
                  </a:lnTo>
                  <a:lnTo>
                    <a:pt x="431" y="1"/>
                  </a:lnTo>
                  <a:lnTo>
                    <a:pt x="427" y="0"/>
                  </a:lnTo>
                  <a:lnTo>
                    <a:pt x="402" y="8"/>
                  </a:lnTo>
                  <a:lnTo>
                    <a:pt x="378" y="15"/>
                  </a:lnTo>
                  <a:lnTo>
                    <a:pt x="352" y="23"/>
                  </a:lnTo>
                  <a:lnTo>
                    <a:pt x="327" y="31"/>
                  </a:lnTo>
                  <a:lnTo>
                    <a:pt x="303" y="38"/>
                  </a:lnTo>
                  <a:lnTo>
                    <a:pt x="278" y="46"/>
                  </a:lnTo>
                  <a:lnTo>
                    <a:pt x="253" y="54"/>
                  </a:lnTo>
                  <a:lnTo>
                    <a:pt x="229" y="61"/>
                  </a:lnTo>
                  <a:lnTo>
                    <a:pt x="203" y="70"/>
                  </a:lnTo>
                  <a:lnTo>
                    <a:pt x="178" y="78"/>
                  </a:lnTo>
                  <a:lnTo>
                    <a:pt x="153" y="85"/>
                  </a:lnTo>
                  <a:lnTo>
                    <a:pt x="129" y="93"/>
                  </a:lnTo>
                  <a:lnTo>
                    <a:pt x="104" y="101"/>
                  </a:lnTo>
                  <a:lnTo>
                    <a:pt x="79" y="108"/>
                  </a:lnTo>
                  <a:lnTo>
                    <a:pt x="54" y="116"/>
                  </a:lnTo>
                  <a:lnTo>
                    <a:pt x="29" y="124"/>
                  </a:lnTo>
                  <a:lnTo>
                    <a:pt x="26" y="126"/>
                  </a:lnTo>
                  <a:lnTo>
                    <a:pt x="23" y="128"/>
                  </a:lnTo>
                  <a:lnTo>
                    <a:pt x="18" y="130"/>
                  </a:lnTo>
                  <a:lnTo>
                    <a:pt x="15" y="132"/>
                  </a:lnTo>
                  <a:close/>
                </a:path>
              </a:pathLst>
            </a:custGeom>
            <a:solidFill>
              <a:srgbClr val="E2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Freeform 25"/>
            <p:cNvSpPr>
              <a:spLocks/>
            </p:cNvSpPr>
            <p:nvPr/>
          </p:nvSpPr>
          <p:spPr bwMode="auto">
            <a:xfrm>
              <a:off x="1753" y="1776"/>
              <a:ext cx="86" cy="85"/>
            </a:xfrm>
            <a:custGeom>
              <a:avLst/>
              <a:gdLst>
                <a:gd name="T0" fmla="*/ 14 w 519"/>
                <a:gd name="T1" fmla="*/ 119 h 510"/>
                <a:gd name="T2" fmla="*/ 0 w 519"/>
                <a:gd name="T3" fmla="*/ 133 h 510"/>
                <a:gd name="T4" fmla="*/ 5 w 519"/>
                <a:gd name="T5" fmla="*/ 158 h 510"/>
                <a:gd name="T6" fmla="*/ 118 w 519"/>
                <a:gd name="T7" fmla="*/ 510 h 510"/>
                <a:gd name="T8" fmla="*/ 519 w 519"/>
                <a:gd name="T9" fmla="*/ 340 h 510"/>
                <a:gd name="T10" fmla="*/ 412 w 519"/>
                <a:gd name="T11" fmla="*/ 5 h 510"/>
                <a:gd name="T12" fmla="*/ 383 w 519"/>
                <a:gd name="T13" fmla="*/ 0 h 510"/>
                <a:gd name="T14" fmla="*/ 25 w 519"/>
                <a:gd name="T15" fmla="*/ 110 h 510"/>
                <a:gd name="T16" fmla="*/ 14 w 519"/>
                <a:gd name="T17" fmla="*/ 119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9" h="510">
                  <a:moveTo>
                    <a:pt x="14" y="119"/>
                  </a:moveTo>
                  <a:lnTo>
                    <a:pt x="0" y="133"/>
                  </a:lnTo>
                  <a:lnTo>
                    <a:pt x="5" y="158"/>
                  </a:lnTo>
                  <a:lnTo>
                    <a:pt x="118" y="510"/>
                  </a:lnTo>
                  <a:lnTo>
                    <a:pt x="519" y="340"/>
                  </a:lnTo>
                  <a:lnTo>
                    <a:pt x="412" y="5"/>
                  </a:lnTo>
                  <a:lnTo>
                    <a:pt x="383" y="0"/>
                  </a:lnTo>
                  <a:lnTo>
                    <a:pt x="25" y="110"/>
                  </a:lnTo>
                  <a:lnTo>
                    <a:pt x="14" y="119"/>
                  </a:lnTo>
                  <a:close/>
                </a:path>
              </a:pathLst>
            </a:custGeom>
            <a:solidFill>
              <a:srgbClr val="E5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1649" y="1787"/>
              <a:ext cx="210" cy="20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293" y="1251"/>
                </a:cxn>
                <a:cxn ang="0">
                  <a:pos x="1260" y="861"/>
                </a:cxn>
                <a:cxn ang="0">
                  <a:pos x="991" y="0"/>
                </a:cxn>
                <a:cxn ang="0">
                  <a:pos x="0" y="328"/>
                </a:cxn>
              </a:cxnLst>
              <a:rect l="0" t="0" r="r" b="b"/>
              <a:pathLst>
                <a:path w="1260" h="1251">
                  <a:moveTo>
                    <a:pt x="0" y="328"/>
                  </a:moveTo>
                  <a:lnTo>
                    <a:pt x="293" y="1251"/>
                  </a:lnTo>
                  <a:lnTo>
                    <a:pt x="1260" y="861"/>
                  </a:lnTo>
                  <a:lnTo>
                    <a:pt x="991" y="0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40" name="Freeform 27"/>
            <p:cNvSpPr>
              <a:spLocks/>
            </p:cNvSpPr>
            <p:nvPr/>
          </p:nvSpPr>
          <p:spPr bwMode="auto">
            <a:xfrm>
              <a:off x="1697" y="1928"/>
              <a:ext cx="162" cy="68"/>
            </a:xfrm>
            <a:custGeom>
              <a:avLst/>
              <a:gdLst>
                <a:gd name="T0" fmla="*/ 0 w 970"/>
                <a:gd name="T1" fmla="*/ 398 h 406"/>
                <a:gd name="T2" fmla="*/ 970 w 970"/>
                <a:gd name="T3" fmla="*/ 0 h 406"/>
                <a:gd name="T4" fmla="*/ 970 w 970"/>
                <a:gd name="T5" fmla="*/ 12 h 406"/>
                <a:gd name="T6" fmla="*/ 6 w 970"/>
                <a:gd name="T7" fmla="*/ 406 h 406"/>
                <a:gd name="T8" fmla="*/ 0 w 970"/>
                <a:gd name="T9" fmla="*/ 398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0" h="406">
                  <a:moveTo>
                    <a:pt x="0" y="398"/>
                  </a:moveTo>
                  <a:lnTo>
                    <a:pt x="970" y="0"/>
                  </a:lnTo>
                  <a:lnTo>
                    <a:pt x="970" y="12"/>
                  </a:lnTo>
                  <a:lnTo>
                    <a:pt x="6" y="406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E5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28"/>
            <p:cNvSpPr>
              <a:spLocks/>
            </p:cNvSpPr>
            <p:nvPr/>
          </p:nvSpPr>
          <p:spPr bwMode="auto">
            <a:xfrm>
              <a:off x="1695" y="1938"/>
              <a:ext cx="299" cy="137"/>
            </a:xfrm>
            <a:custGeom>
              <a:avLst/>
              <a:gdLst>
                <a:gd name="T0" fmla="*/ 0 w 1792"/>
                <a:gd name="T1" fmla="*/ 454 h 820"/>
                <a:gd name="T2" fmla="*/ 770 w 1792"/>
                <a:gd name="T3" fmla="*/ 820 h 820"/>
                <a:gd name="T4" fmla="*/ 1792 w 1792"/>
                <a:gd name="T5" fmla="*/ 278 h 820"/>
                <a:gd name="T6" fmla="*/ 1071 w 1792"/>
                <a:gd name="T7" fmla="*/ 0 h 820"/>
                <a:gd name="T8" fmla="*/ 0 w 1792"/>
                <a:gd name="T9" fmla="*/ 454 h 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2" h="820">
                  <a:moveTo>
                    <a:pt x="0" y="454"/>
                  </a:moveTo>
                  <a:lnTo>
                    <a:pt x="770" y="820"/>
                  </a:lnTo>
                  <a:lnTo>
                    <a:pt x="1792" y="278"/>
                  </a:lnTo>
                  <a:lnTo>
                    <a:pt x="1071" y="0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9B9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29"/>
            <p:cNvSpPr>
              <a:spLocks/>
            </p:cNvSpPr>
            <p:nvPr/>
          </p:nvSpPr>
          <p:spPr bwMode="auto">
            <a:xfrm>
              <a:off x="1701" y="1943"/>
              <a:ext cx="286" cy="131"/>
            </a:xfrm>
            <a:custGeom>
              <a:avLst/>
              <a:gdLst>
                <a:gd name="T0" fmla="*/ 23 w 1717"/>
                <a:gd name="T1" fmla="*/ 447 h 787"/>
                <a:gd name="T2" fmla="*/ 69 w 1717"/>
                <a:gd name="T3" fmla="*/ 469 h 787"/>
                <a:gd name="T4" fmla="*/ 115 w 1717"/>
                <a:gd name="T5" fmla="*/ 490 h 787"/>
                <a:gd name="T6" fmla="*/ 161 w 1717"/>
                <a:gd name="T7" fmla="*/ 512 h 787"/>
                <a:gd name="T8" fmla="*/ 207 w 1717"/>
                <a:gd name="T9" fmla="*/ 534 h 787"/>
                <a:gd name="T10" fmla="*/ 253 w 1717"/>
                <a:gd name="T11" fmla="*/ 556 h 787"/>
                <a:gd name="T12" fmla="*/ 299 w 1717"/>
                <a:gd name="T13" fmla="*/ 578 h 787"/>
                <a:gd name="T14" fmla="*/ 345 w 1717"/>
                <a:gd name="T15" fmla="*/ 600 h 787"/>
                <a:gd name="T16" fmla="*/ 391 w 1717"/>
                <a:gd name="T17" fmla="*/ 623 h 787"/>
                <a:gd name="T18" fmla="*/ 437 w 1717"/>
                <a:gd name="T19" fmla="*/ 645 h 787"/>
                <a:gd name="T20" fmla="*/ 483 w 1717"/>
                <a:gd name="T21" fmla="*/ 667 h 787"/>
                <a:gd name="T22" fmla="*/ 529 w 1717"/>
                <a:gd name="T23" fmla="*/ 688 h 787"/>
                <a:gd name="T24" fmla="*/ 575 w 1717"/>
                <a:gd name="T25" fmla="*/ 710 h 787"/>
                <a:gd name="T26" fmla="*/ 621 w 1717"/>
                <a:gd name="T27" fmla="*/ 732 h 787"/>
                <a:gd name="T28" fmla="*/ 667 w 1717"/>
                <a:gd name="T29" fmla="*/ 754 h 787"/>
                <a:gd name="T30" fmla="*/ 713 w 1717"/>
                <a:gd name="T31" fmla="*/ 776 h 787"/>
                <a:gd name="T32" fmla="*/ 766 w 1717"/>
                <a:gd name="T33" fmla="*/ 771 h 787"/>
                <a:gd name="T34" fmla="*/ 828 w 1717"/>
                <a:gd name="T35" fmla="*/ 739 h 787"/>
                <a:gd name="T36" fmla="*/ 889 w 1717"/>
                <a:gd name="T37" fmla="*/ 706 h 787"/>
                <a:gd name="T38" fmla="*/ 950 w 1717"/>
                <a:gd name="T39" fmla="*/ 673 h 787"/>
                <a:gd name="T40" fmla="*/ 1012 w 1717"/>
                <a:gd name="T41" fmla="*/ 641 h 787"/>
                <a:gd name="T42" fmla="*/ 1073 w 1717"/>
                <a:gd name="T43" fmla="*/ 609 h 787"/>
                <a:gd name="T44" fmla="*/ 1134 w 1717"/>
                <a:gd name="T45" fmla="*/ 576 h 787"/>
                <a:gd name="T46" fmla="*/ 1195 w 1717"/>
                <a:gd name="T47" fmla="*/ 544 h 787"/>
                <a:gd name="T48" fmla="*/ 1257 w 1717"/>
                <a:gd name="T49" fmla="*/ 511 h 787"/>
                <a:gd name="T50" fmla="*/ 1318 w 1717"/>
                <a:gd name="T51" fmla="*/ 480 h 787"/>
                <a:gd name="T52" fmla="*/ 1379 w 1717"/>
                <a:gd name="T53" fmla="*/ 447 h 787"/>
                <a:gd name="T54" fmla="*/ 1441 w 1717"/>
                <a:gd name="T55" fmla="*/ 414 h 787"/>
                <a:gd name="T56" fmla="*/ 1502 w 1717"/>
                <a:gd name="T57" fmla="*/ 382 h 787"/>
                <a:gd name="T58" fmla="*/ 1563 w 1717"/>
                <a:gd name="T59" fmla="*/ 349 h 787"/>
                <a:gd name="T60" fmla="*/ 1625 w 1717"/>
                <a:gd name="T61" fmla="*/ 317 h 787"/>
                <a:gd name="T62" fmla="*/ 1686 w 1717"/>
                <a:gd name="T63" fmla="*/ 285 h 787"/>
                <a:gd name="T64" fmla="*/ 1673 w 1717"/>
                <a:gd name="T65" fmla="*/ 252 h 787"/>
                <a:gd name="T66" fmla="*/ 1586 w 1717"/>
                <a:gd name="T67" fmla="*/ 218 h 787"/>
                <a:gd name="T68" fmla="*/ 1500 w 1717"/>
                <a:gd name="T69" fmla="*/ 184 h 787"/>
                <a:gd name="T70" fmla="*/ 1413 w 1717"/>
                <a:gd name="T71" fmla="*/ 151 h 787"/>
                <a:gd name="T72" fmla="*/ 1328 w 1717"/>
                <a:gd name="T73" fmla="*/ 117 h 787"/>
                <a:gd name="T74" fmla="*/ 1241 w 1717"/>
                <a:gd name="T75" fmla="*/ 85 h 787"/>
                <a:gd name="T76" fmla="*/ 1155 w 1717"/>
                <a:gd name="T77" fmla="*/ 51 h 787"/>
                <a:gd name="T78" fmla="*/ 1068 w 1717"/>
                <a:gd name="T79" fmla="*/ 17 h 787"/>
                <a:gd name="T80" fmla="*/ 993 w 1717"/>
                <a:gd name="T81" fmla="*/ 13 h 787"/>
                <a:gd name="T82" fmla="*/ 928 w 1717"/>
                <a:gd name="T83" fmla="*/ 41 h 787"/>
                <a:gd name="T84" fmla="*/ 865 w 1717"/>
                <a:gd name="T85" fmla="*/ 68 h 787"/>
                <a:gd name="T86" fmla="*/ 800 w 1717"/>
                <a:gd name="T87" fmla="*/ 96 h 787"/>
                <a:gd name="T88" fmla="*/ 737 w 1717"/>
                <a:gd name="T89" fmla="*/ 123 h 787"/>
                <a:gd name="T90" fmla="*/ 672 w 1717"/>
                <a:gd name="T91" fmla="*/ 150 h 787"/>
                <a:gd name="T92" fmla="*/ 607 w 1717"/>
                <a:gd name="T93" fmla="*/ 178 h 787"/>
                <a:gd name="T94" fmla="*/ 544 w 1717"/>
                <a:gd name="T95" fmla="*/ 205 h 787"/>
                <a:gd name="T96" fmla="*/ 479 w 1717"/>
                <a:gd name="T97" fmla="*/ 232 h 787"/>
                <a:gd name="T98" fmla="*/ 416 w 1717"/>
                <a:gd name="T99" fmla="*/ 260 h 787"/>
                <a:gd name="T100" fmla="*/ 351 w 1717"/>
                <a:gd name="T101" fmla="*/ 287 h 787"/>
                <a:gd name="T102" fmla="*/ 288 w 1717"/>
                <a:gd name="T103" fmla="*/ 313 h 787"/>
                <a:gd name="T104" fmla="*/ 223 w 1717"/>
                <a:gd name="T105" fmla="*/ 341 h 787"/>
                <a:gd name="T106" fmla="*/ 160 w 1717"/>
                <a:gd name="T107" fmla="*/ 368 h 787"/>
                <a:gd name="T108" fmla="*/ 96 w 1717"/>
                <a:gd name="T109" fmla="*/ 395 h 787"/>
                <a:gd name="T110" fmla="*/ 31 w 1717"/>
                <a:gd name="T111" fmla="*/ 423 h 7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17" h="787">
                  <a:moveTo>
                    <a:pt x="0" y="436"/>
                  </a:moveTo>
                  <a:lnTo>
                    <a:pt x="23" y="447"/>
                  </a:lnTo>
                  <a:lnTo>
                    <a:pt x="46" y="458"/>
                  </a:lnTo>
                  <a:lnTo>
                    <a:pt x="69" y="469"/>
                  </a:lnTo>
                  <a:lnTo>
                    <a:pt x="92" y="480"/>
                  </a:lnTo>
                  <a:lnTo>
                    <a:pt x="115" y="490"/>
                  </a:lnTo>
                  <a:lnTo>
                    <a:pt x="138" y="501"/>
                  </a:lnTo>
                  <a:lnTo>
                    <a:pt x="161" y="512"/>
                  </a:lnTo>
                  <a:lnTo>
                    <a:pt x="184" y="523"/>
                  </a:lnTo>
                  <a:lnTo>
                    <a:pt x="207" y="534"/>
                  </a:lnTo>
                  <a:lnTo>
                    <a:pt x="230" y="545"/>
                  </a:lnTo>
                  <a:lnTo>
                    <a:pt x="253" y="556"/>
                  </a:lnTo>
                  <a:lnTo>
                    <a:pt x="276" y="567"/>
                  </a:lnTo>
                  <a:lnTo>
                    <a:pt x="299" y="578"/>
                  </a:lnTo>
                  <a:lnTo>
                    <a:pt x="322" y="589"/>
                  </a:lnTo>
                  <a:lnTo>
                    <a:pt x="345" y="600"/>
                  </a:lnTo>
                  <a:lnTo>
                    <a:pt x="368" y="611"/>
                  </a:lnTo>
                  <a:lnTo>
                    <a:pt x="391" y="623"/>
                  </a:lnTo>
                  <a:lnTo>
                    <a:pt x="414" y="634"/>
                  </a:lnTo>
                  <a:lnTo>
                    <a:pt x="437" y="645"/>
                  </a:lnTo>
                  <a:lnTo>
                    <a:pt x="460" y="656"/>
                  </a:lnTo>
                  <a:lnTo>
                    <a:pt x="483" y="667"/>
                  </a:lnTo>
                  <a:lnTo>
                    <a:pt x="506" y="678"/>
                  </a:lnTo>
                  <a:lnTo>
                    <a:pt x="529" y="688"/>
                  </a:lnTo>
                  <a:lnTo>
                    <a:pt x="552" y="699"/>
                  </a:lnTo>
                  <a:lnTo>
                    <a:pt x="575" y="710"/>
                  </a:lnTo>
                  <a:lnTo>
                    <a:pt x="598" y="721"/>
                  </a:lnTo>
                  <a:lnTo>
                    <a:pt x="621" y="732"/>
                  </a:lnTo>
                  <a:lnTo>
                    <a:pt x="644" y="743"/>
                  </a:lnTo>
                  <a:lnTo>
                    <a:pt x="667" y="754"/>
                  </a:lnTo>
                  <a:lnTo>
                    <a:pt x="690" y="765"/>
                  </a:lnTo>
                  <a:lnTo>
                    <a:pt x="713" y="776"/>
                  </a:lnTo>
                  <a:lnTo>
                    <a:pt x="736" y="787"/>
                  </a:lnTo>
                  <a:lnTo>
                    <a:pt x="766" y="771"/>
                  </a:lnTo>
                  <a:lnTo>
                    <a:pt x="797" y="754"/>
                  </a:lnTo>
                  <a:lnTo>
                    <a:pt x="828" y="739"/>
                  </a:lnTo>
                  <a:lnTo>
                    <a:pt x="858" y="722"/>
                  </a:lnTo>
                  <a:lnTo>
                    <a:pt x="889" y="706"/>
                  </a:lnTo>
                  <a:lnTo>
                    <a:pt x="920" y="690"/>
                  </a:lnTo>
                  <a:lnTo>
                    <a:pt x="950" y="673"/>
                  </a:lnTo>
                  <a:lnTo>
                    <a:pt x="981" y="657"/>
                  </a:lnTo>
                  <a:lnTo>
                    <a:pt x="1012" y="641"/>
                  </a:lnTo>
                  <a:lnTo>
                    <a:pt x="1042" y="625"/>
                  </a:lnTo>
                  <a:lnTo>
                    <a:pt x="1073" y="609"/>
                  </a:lnTo>
                  <a:lnTo>
                    <a:pt x="1104" y="592"/>
                  </a:lnTo>
                  <a:lnTo>
                    <a:pt x="1134" y="576"/>
                  </a:lnTo>
                  <a:lnTo>
                    <a:pt x="1165" y="560"/>
                  </a:lnTo>
                  <a:lnTo>
                    <a:pt x="1195" y="544"/>
                  </a:lnTo>
                  <a:lnTo>
                    <a:pt x="1226" y="528"/>
                  </a:lnTo>
                  <a:lnTo>
                    <a:pt x="1257" y="511"/>
                  </a:lnTo>
                  <a:lnTo>
                    <a:pt x="1287" y="495"/>
                  </a:lnTo>
                  <a:lnTo>
                    <a:pt x="1318" y="480"/>
                  </a:lnTo>
                  <a:lnTo>
                    <a:pt x="1349" y="463"/>
                  </a:lnTo>
                  <a:lnTo>
                    <a:pt x="1379" y="447"/>
                  </a:lnTo>
                  <a:lnTo>
                    <a:pt x="1410" y="430"/>
                  </a:lnTo>
                  <a:lnTo>
                    <a:pt x="1441" y="414"/>
                  </a:lnTo>
                  <a:lnTo>
                    <a:pt x="1471" y="397"/>
                  </a:lnTo>
                  <a:lnTo>
                    <a:pt x="1502" y="382"/>
                  </a:lnTo>
                  <a:lnTo>
                    <a:pt x="1533" y="366"/>
                  </a:lnTo>
                  <a:lnTo>
                    <a:pt x="1563" y="349"/>
                  </a:lnTo>
                  <a:lnTo>
                    <a:pt x="1594" y="333"/>
                  </a:lnTo>
                  <a:lnTo>
                    <a:pt x="1625" y="317"/>
                  </a:lnTo>
                  <a:lnTo>
                    <a:pt x="1655" y="301"/>
                  </a:lnTo>
                  <a:lnTo>
                    <a:pt x="1686" y="285"/>
                  </a:lnTo>
                  <a:lnTo>
                    <a:pt x="1717" y="268"/>
                  </a:lnTo>
                  <a:lnTo>
                    <a:pt x="1673" y="252"/>
                  </a:lnTo>
                  <a:lnTo>
                    <a:pt x="1630" y="234"/>
                  </a:lnTo>
                  <a:lnTo>
                    <a:pt x="1586" y="218"/>
                  </a:lnTo>
                  <a:lnTo>
                    <a:pt x="1544" y="202"/>
                  </a:lnTo>
                  <a:lnTo>
                    <a:pt x="1500" y="184"/>
                  </a:lnTo>
                  <a:lnTo>
                    <a:pt x="1457" y="168"/>
                  </a:lnTo>
                  <a:lnTo>
                    <a:pt x="1413" y="151"/>
                  </a:lnTo>
                  <a:lnTo>
                    <a:pt x="1371" y="134"/>
                  </a:lnTo>
                  <a:lnTo>
                    <a:pt x="1328" y="117"/>
                  </a:lnTo>
                  <a:lnTo>
                    <a:pt x="1284" y="101"/>
                  </a:lnTo>
                  <a:lnTo>
                    <a:pt x="1241" y="85"/>
                  </a:lnTo>
                  <a:lnTo>
                    <a:pt x="1198" y="67"/>
                  </a:lnTo>
                  <a:lnTo>
                    <a:pt x="1155" y="51"/>
                  </a:lnTo>
                  <a:lnTo>
                    <a:pt x="1111" y="34"/>
                  </a:lnTo>
                  <a:lnTo>
                    <a:pt x="1068" y="17"/>
                  </a:lnTo>
                  <a:lnTo>
                    <a:pt x="1025" y="0"/>
                  </a:lnTo>
                  <a:lnTo>
                    <a:pt x="993" y="13"/>
                  </a:lnTo>
                  <a:lnTo>
                    <a:pt x="960" y="28"/>
                  </a:lnTo>
                  <a:lnTo>
                    <a:pt x="928" y="41"/>
                  </a:lnTo>
                  <a:lnTo>
                    <a:pt x="897" y="55"/>
                  </a:lnTo>
                  <a:lnTo>
                    <a:pt x="865" y="68"/>
                  </a:lnTo>
                  <a:lnTo>
                    <a:pt x="832" y="82"/>
                  </a:lnTo>
                  <a:lnTo>
                    <a:pt x="800" y="96"/>
                  </a:lnTo>
                  <a:lnTo>
                    <a:pt x="768" y="110"/>
                  </a:lnTo>
                  <a:lnTo>
                    <a:pt x="737" y="123"/>
                  </a:lnTo>
                  <a:lnTo>
                    <a:pt x="704" y="137"/>
                  </a:lnTo>
                  <a:lnTo>
                    <a:pt x="672" y="150"/>
                  </a:lnTo>
                  <a:lnTo>
                    <a:pt x="640" y="164"/>
                  </a:lnTo>
                  <a:lnTo>
                    <a:pt x="607" y="178"/>
                  </a:lnTo>
                  <a:lnTo>
                    <a:pt x="576" y="191"/>
                  </a:lnTo>
                  <a:lnTo>
                    <a:pt x="544" y="205"/>
                  </a:lnTo>
                  <a:lnTo>
                    <a:pt x="512" y="218"/>
                  </a:lnTo>
                  <a:lnTo>
                    <a:pt x="479" y="232"/>
                  </a:lnTo>
                  <a:lnTo>
                    <a:pt x="448" y="245"/>
                  </a:lnTo>
                  <a:lnTo>
                    <a:pt x="416" y="260"/>
                  </a:lnTo>
                  <a:lnTo>
                    <a:pt x="384" y="273"/>
                  </a:lnTo>
                  <a:lnTo>
                    <a:pt x="351" y="287"/>
                  </a:lnTo>
                  <a:lnTo>
                    <a:pt x="319" y="300"/>
                  </a:lnTo>
                  <a:lnTo>
                    <a:pt x="288" y="313"/>
                  </a:lnTo>
                  <a:lnTo>
                    <a:pt x="256" y="327"/>
                  </a:lnTo>
                  <a:lnTo>
                    <a:pt x="223" y="341"/>
                  </a:lnTo>
                  <a:lnTo>
                    <a:pt x="191" y="355"/>
                  </a:lnTo>
                  <a:lnTo>
                    <a:pt x="160" y="368"/>
                  </a:lnTo>
                  <a:lnTo>
                    <a:pt x="128" y="381"/>
                  </a:lnTo>
                  <a:lnTo>
                    <a:pt x="96" y="395"/>
                  </a:lnTo>
                  <a:lnTo>
                    <a:pt x="63" y="408"/>
                  </a:lnTo>
                  <a:lnTo>
                    <a:pt x="31" y="423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9E9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30"/>
            <p:cNvSpPr>
              <a:spLocks/>
            </p:cNvSpPr>
            <p:nvPr/>
          </p:nvSpPr>
          <p:spPr bwMode="auto">
            <a:xfrm>
              <a:off x="1706" y="1949"/>
              <a:ext cx="274" cy="125"/>
            </a:xfrm>
            <a:custGeom>
              <a:avLst/>
              <a:gdLst>
                <a:gd name="T0" fmla="*/ 44 w 1644"/>
                <a:gd name="T1" fmla="*/ 437 h 752"/>
                <a:gd name="T2" fmla="*/ 133 w 1644"/>
                <a:gd name="T3" fmla="*/ 479 h 752"/>
                <a:gd name="T4" fmla="*/ 222 w 1644"/>
                <a:gd name="T5" fmla="*/ 521 h 752"/>
                <a:gd name="T6" fmla="*/ 309 w 1644"/>
                <a:gd name="T7" fmla="*/ 564 h 752"/>
                <a:gd name="T8" fmla="*/ 398 w 1644"/>
                <a:gd name="T9" fmla="*/ 605 h 752"/>
                <a:gd name="T10" fmla="*/ 485 w 1644"/>
                <a:gd name="T11" fmla="*/ 647 h 752"/>
                <a:gd name="T12" fmla="*/ 574 w 1644"/>
                <a:gd name="T13" fmla="*/ 689 h 752"/>
                <a:gd name="T14" fmla="*/ 662 w 1644"/>
                <a:gd name="T15" fmla="*/ 731 h 752"/>
                <a:gd name="T16" fmla="*/ 735 w 1644"/>
                <a:gd name="T17" fmla="*/ 737 h 752"/>
                <a:gd name="T18" fmla="*/ 793 w 1644"/>
                <a:gd name="T19" fmla="*/ 706 h 752"/>
                <a:gd name="T20" fmla="*/ 852 w 1644"/>
                <a:gd name="T21" fmla="*/ 674 h 752"/>
                <a:gd name="T22" fmla="*/ 911 w 1644"/>
                <a:gd name="T23" fmla="*/ 644 h 752"/>
                <a:gd name="T24" fmla="*/ 969 w 1644"/>
                <a:gd name="T25" fmla="*/ 613 h 752"/>
                <a:gd name="T26" fmla="*/ 1029 w 1644"/>
                <a:gd name="T27" fmla="*/ 581 h 752"/>
                <a:gd name="T28" fmla="*/ 1087 w 1644"/>
                <a:gd name="T29" fmla="*/ 551 h 752"/>
                <a:gd name="T30" fmla="*/ 1146 w 1644"/>
                <a:gd name="T31" fmla="*/ 520 h 752"/>
                <a:gd name="T32" fmla="*/ 1205 w 1644"/>
                <a:gd name="T33" fmla="*/ 488 h 752"/>
                <a:gd name="T34" fmla="*/ 1263 w 1644"/>
                <a:gd name="T35" fmla="*/ 458 h 752"/>
                <a:gd name="T36" fmla="*/ 1322 w 1644"/>
                <a:gd name="T37" fmla="*/ 426 h 752"/>
                <a:gd name="T38" fmla="*/ 1380 w 1644"/>
                <a:gd name="T39" fmla="*/ 395 h 752"/>
                <a:gd name="T40" fmla="*/ 1439 w 1644"/>
                <a:gd name="T41" fmla="*/ 365 h 752"/>
                <a:gd name="T42" fmla="*/ 1497 w 1644"/>
                <a:gd name="T43" fmla="*/ 333 h 752"/>
                <a:gd name="T44" fmla="*/ 1556 w 1644"/>
                <a:gd name="T45" fmla="*/ 302 h 752"/>
                <a:gd name="T46" fmla="*/ 1614 w 1644"/>
                <a:gd name="T47" fmla="*/ 270 h 752"/>
                <a:gd name="T48" fmla="*/ 1602 w 1644"/>
                <a:gd name="T49" fmla="*/ 239 h 752"/>
                <a:gd name="T50" fmla="*/ 1520 w 1644"/>
                <a:gd name="T51" fmla="*/ 207 h 752"/>
                <a:gd name="T52" fmla="*/ 1437 w 1644"/>
                <a:gd name="T53" fmla="*/ 175 h 752"/>
                <a:gd name="T54" fmla="*/ 1355 w 1644"/>
                <a:gd name="T55" fmla="*/ 144 h 752"/>
                <a:gd name="T56" fmla="*/ 1272 w 1644"/>
                <a:gd name="T57" fmla="*/ 112 h 752"/>
                <a:gd name="T58" fmla="*/ 1190 w 1644"/>
                <a:gd name="T59" fmla="*/ 79 h 752"/>
                <a:gd name="T60" fmla="*/ 1106 w 1644"/>
                <a:gd name="T61" fmla="*/ 47 h 752"/>
                <a:gd name="T62" fmla="*/ 1024 w 1644"/>
                <a:gd name="T63" fmla="*/ 16 h 752"/>
                <a:gd name="T64" fmla="*/ 952 w 1644"/>
                <a:gd name="T65" fmla="*/ 13 h 752"/>
                <a:gd name="T66" fmla="*/ 891 w 1644"/>
                <a:gd name="T67" fmla="*/ 39 h 752"/>
                <a:gd name="T68" fmla="*/ 829 w 1644"/>
                <a:gd name="T69" fmla="*/ 65 h 752"/>
                <a:gd name="T70" fmla="*/ 768 w 1644"/>
                <a:gd name="T71" fmla="*/ 91 h 752"/>
                <a:gd name="T72" fmla="*/ 707 w 1644"/>
                <a:gd name="T73" fmla="*/ 117 h 752"/>
                <a:gd name="T74" fmla="*/ 645 w 1644"/>
                <a:gd name="T75" fmla="*/ 142 h 752"/>
                <a:gd name="T76" fmla="*/ 584 w 1644"/>
                <a:gd name="T77" fmla="*/ 169 h 752"/>
                <a:gd name="T78" fmla="*/ 523 w 1644"/>
                <a:gd name="T79" fmla="*/ 195 h 752"/>
                <a:gd name="T80" fmla="*/ 460 w 1644"/>
                <a:gd name="T81" fmla="*/ 221 h 752"/>
                <a:gd name="T82" fmla="*/ 399 w 1644"/>
                <a:gd name="T83" fmla="*/ 246 h 752"/>
                <a:gd name="T84" fmla="*/ 338 w 1644"/>
                <a:gd name="T85" fmla="*/ 273 h 752"/>
                <a:gd name="T86" fmla="*/ 276 w 1644"/>
                <a:gd name="T87" fmla="*/ 299 h 752"/>
                <a:gd name="T88" fmla="*/ 215 w 1644"/>
                <a:gd name="T89" fmla="*/ 325 h 752"/>
                <a:gd name="T90" fmla="*/ 154 w 1644"/>
                <a:gd name="T91" fmla="*/ 350 h 752"/>
                <a:gd name="T92" fmla="*/ 92 w 1644"/>
                <a:gd name="T93" fmla="*/ 377 h 752"/>
                <a:gd name="T94" fmla="*/ 31 w 1644"/>
                <a:gd name="T95" fmla="*/ 403 h 7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44" h="752">
                  <a:moveTo>
                    <a:pt x="0" y="416"/>
                  </a:moveTo>
                  <a:lnTo>
                    <a:pt x="44" y="437"/>
                  </a:lnTo>
                  <a:lnTo>
                    <a:pt x="89" y="459"/>
                  </a:lnTo>
                  <a:lnTo>
                    <a:pt x="133" y="479"/>
                  </a:lnTo>
                  <a:lnTo>
                    <a:pt x="177" y="500"/>
                  </a:lnTo>
                  <a:lnTo>
                    <a:pt x="222" y="521"/>
                  </a:lnTo>
                  <a:lnTo>
                    <a:pt x="265" y="543"/>
                  </a:lnTo>
                  <a:lnTo>
                    <a:pt x="309" y="564"/>
                  </a:lnTo>
                  <a:lnTo>
                    <a:pt x="353" y="584"/>
                  </a:lnTo>
                  <a:lnTo>
                    <a:pt x="398" y="605"/>
                  </a:lnTo>
                  <a:lnTo>
                    <a:pt x="442" y="626"/>
                  </a:lnTo>
                  <a:lnTo>
                    <a:pt x="485" y="647"/>
                  </a:lnTo>
                  <a:lnTo>
                    <a:pt x="529" y="668"/>
                  </a:lnTo>
                  <a:lnTo>
                    <a:pt x="574" y="689"/>
                  </a:lnTo>
                  <a:lnTo>
                    <a:pt x="618" y="710"/>
                  </a:lnTo>
                  <a:lnTo>
                    <a:pt x="662" y="731"/>
                  </a:lnTo>
                  <a:lnTo>
                    <a:pt x="706" y="752"/>
                  </a:lnTo>
                  <a:lnTo>
                    <a:pt x="735" y="737"/>
                  </a:lnTo>
                  <a:lnTo>
                    <a:pt x="765" y="721"/>
                  </a:lnTo>
                  <a:lnTo>
                    <a:pt x="793" y="706"/>
                  </a:lnTo>
                  <a:lnTo>
                    <a:pt x="823" y="689"/>
                  </a:lnTo>
                  <a:lnTo>
                    <a:pt x="852" y="674"/>
                  </a:lnTo>
                  <a:lnTo>
                    <a:pt x="882" y="659"/>
                  </a:lnTo>
                  <a:lnTo>
                    <a:pt x="911" y="644"/>
                  </a:lnTo>
                  <a:lnTo>
                    <a:pt x="940" y="628"/>
                  </a:lnTo>
                  <a:lnTo>
                    <a:pt x="969" y="613"/>
                  </a:lnTo>
                  <a:lnTo>
                    <a:pt x="999" y="596"/>
                  </a:lnTo>
                  <a:lnTo>
                    <a:pt x="1029" y="581"/>
                  </a:lnTo>
                  <a:lnTo>
                    <a:pt x="1058" y="566"/>
                  </a:lnTo>
                  <a:lnTo>
                    <a:pt x="1087" y="551"/>
                  </a:lnTo>
                  <a:lnTo>
                    <a:pt x="1116" y="535"/>
                  </a:lnTo>
                  <a:lnTo>
                    <a:pt x="1146" y="520"/>
                  </a:lnTo>
                  <a:lnTo>
                    <a:pt x="1175" y="503"/>
                  </a:lnTo>
                  <a:lnTo>
                    <a:pt x="1205" y="488"/>
                  </a:lnTo>
                  <a:lnTo>
                    <a:pt x="1233" y="473"/>
                  </a:lnTo>
                  <a:lnTo>
                    <a:pt x="1263" y="458"/>
                  </a:lnTo>
                  <a:lnTo>
                    <a:pt x="1293" y="442"/>
                  </a:lnTo>
                  <a:lnTo>
                    <a:pt x="1322" y="426"/>
                  </a:lnTo>
                  <a:lnTo>
                    <a:pt x="1352" y="411"/>
                  </a:lnTo>
                  <a:lnTo>
                    <a:pt x="1380" y="395"/>
                  </a:lnTo>
                  <a:lnTo>
                    <a:pt x="1410" y="380"/>
                  </a:lnTo>
                  <a:lnTo>
                    <a:pt x="1439" y="365"/>
                  </a:lnTo>
                  <a:lnTo>
                    <a:pt x="1469" y="348"/>
                  </a:lnTo>
                  <a:lnTo>
                    <a:pt x="1497" y="333"/>
                  </a:lnTo>
                  <a:lnTo>
                    <a:pt x="1527" y="318"/>
                  </a:lnTo>
                  <a:lnTo>
                    <a:pt x="1556" y="302"/>
                  </a:lnTo>
                  <a:lnTo>
                    <a:pt x="1586" y="286"/>
                  </a:lnTo>
                  <a:lnTo>
                    <a:pt x="1614" y="270"/>
                  </a:lnTo>
                  <a:lnTo>
                    <a:pt x="1644" y="255"/>
                  </a:lnTo>
                  <a:lnTo>
                    <a:pt x="1602" y="239"/>
                  </a:lnTo>
                  <a:lnTo>
                    <a:pt x="1562" y="223"/>
                  </a:lnTo>
                  <a:lnTo>
                    <a:pt x="1520" y="207"/>
                  </a:lnTo>
                  <a:lnTo>
                    <a:pt x="1479" y="192"/>
                  </a:lnTo>
                  <a:lnTo>
                    <a:pt x="1437" y="175"/>
                  </a:lnTo>
                  <a:lnTo>
                    <a:pt x="1397" y="159"/>
                  </a:lnTo>
                  <a:lnTo>
                    <a:pt x="1355" y="144"/>
                  </a:lnTo>
                  <a:lnTo>
                    <a:pt x="1313" y="127"/>
                  </a:lnTo>
                  <a:lnTo>
                    <a:pt x="1272" y="112"/>
                  </a:lnTo>
                  <a:lnTo>
                    <a:pt x="1230" y="95"/>
                  </a:lnTo>
                  <a:lnTo>
                    <a:pt x="1190" y="79"/>
                  </a:lnTo>
                  <a:lnTo>
                    <a:pt x="1148" y="64"/>
                  </a:lnTo>
                  <a:lnTo>
                    <a:pt x="1106" y="47"/>
                  </a:lnTo>
                  <a:lnTo>
                    <a:pt x="1065" y="32"/>
                  </a:lnTo>
                  <a:lnTo>
                    <a:pt x="1024" y="16"/>
                  </a:lnTo>
                  <a:lnTo>
                    <a:pt x="983" y="0"/>
                  </a:lnTo>
                  <a:lnTo>
                    <a:pt x="952" y="13"/>
                  </a:lnTo>
                  <a:lnTo>
                    <a:pt x="921" y="26"/>
                  </a:lnTo>
                  <a:lnTo>
                    <a:pt x="891" y="39"/>
                  </a:lnTo>
                  <a:lnTo>
                    <a:pt x="860" y="52"/>
                  </a:lnTo>
                  <a:lnTo>
                    <a:pt x="829" y="65"/>
                  </a:lnTo>
                  <a:lnTo>
                    <a:pt x="799" y="78"/>
                  </a:lnTo>
                  <a:lnTo>
                    <a:pt x="768" y="91"/>
                  </a:lnTo>
                  <a:lnTo>
                    <a:pt x="737" y="104"/>
                  </a:lnTo>
                  <a:lnTo>
                    <a:pt x="707" y="117"/>
                  </a:lnTo>
                  <a:lnTo>
                    <a:pt x="676" y="129"/>
                  </a:lnTo>
                  <a:lnTo>
                    <a:pt x="645" y="142"/>
                  </a:lnTo>
                  <a:lnTo>
                    <a:pt x="615" y="156"/>
                  </a:lnTo>
                  <a:lnTo>
                    <a:pt x="584" y="169"/>
                  </a:lnTo>
                  <a:lnTo>
                    <a:pt x="553" y="182"/>
                  </a:lnTo>
                  <a:lnTo>
                    <a:pt x="523" y="195"/>
                  </a:lnTo>
                  <a:lnTo>
                    <a:pt x="492" y="208"/>
                  </a:lnTo>
                  <a:lnTo>
                    <a:pt x="460" y="221"/>
                  </a:lnTo>
                  <a:lnTo>
                    <a:pt x="430" y="233"/>
                  </a:lnTo>
                  <a:lnTo>
                    <a:pt x="399" y="246"/>
                  </a:lnTo>
                  <a:lnTo>
                    <a:pt x="368" y="260"/>
                  </a:lnTo>
                  <a:lnTo>
                    <a:pt x="338" y="273"/>
                  </a:lnTo>
                  <a:lnTo>
                    <a:pt x="307" y="286"/>
                  </a:lnTo>
                  <a:lnTo>
                    <a:pt x="276" y="299"/>
                  </a:lnTo>
                  <a:lnTo>
                    <a:pt x="246" y="312"/>
                  </a:lnTo>
                  <a:lnTo>
                    <a:pt x="215" y="325"/>
                  </a:lnTo>
                  <a:lnTo>
                    <a:pt x="184" y="338"/>
                  </a:lnTo>
                  <a:lnTo>
                    <a:pt x="154" y="350"/>
                  </a:lnTo>
                  <a:lnTo>
                    <a:pt x="123" y="363"/>
                  </a:lnTo>
                  <a:lnTo>
                    <a:pt x="92" y="377"/>
                  </a:lnTo>
                  <a:lnTo>
                    <a:pt x="62" y="390"/>
                  </a:lnTo>
                  <a:lnTo>
                    <a:pt x="31" y="403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9E9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Freeform 31"/>
            <p:cNvSpPr>
              <a:spLocks/>
            </p:cNvSpPr>
            <p:nvPr/>
          </p:nvSpPr>
          <p:spPr bwMode="auto">
            <a:xfrm>
              <a:off x="1711" y="1955"/>
              <a:ext cx="262" cy="119"/>
            </a:xfrm>
            <a:custGeom>
              <a:avLst/>
              <a:gdLst>
                <a:gd name="T0" fmla="*/ 42 w 1569"/>
                <a:gd name="T1" fmla="*/ 417 h 718"/>
                <a:gd name="T2" fmla="*/ 126 w 1569"/>
                <a:gd name="T3" fmla="*/ 457 h 718"/>
                <a:gd name="T4" fmla="*/ 210 w 1569"/>
                <a:gd name="T5" fmla="*/ 497 h 718"/>
                <a:gd name="T6" fmla="*/ 295 w 1569"/>
                <a:gd name="T7" fmla="*/ 537 h 718"/>
                <a:gd name="T8" fmla="*/ 379 w 1569"/>
                <a:gd name="T9" fmla="*/ 578 h 718"/>
                <a:gd name="T10" fmla="*/ 463 w 1569"/>
                <a:gd name="T11" fmla="*/ 618 h 718"/>
                <a:gd name="T12" fmla="*/ 548 w 1569"/>
                <a:gd name="T13" fmla="*/ 658 h 718"/>
                <a:gd name="T14" fmla="*/ 632 w 1569"/>
                <a:gd name="T15" fmla="*/ 698 h 718"/>
                <a:gd name="T16" fmla="*/ 702 w 1569"/>
                <a:gd name="T17" fmla="*/ 702 h 718"/>
                <a:gd name="T18" fmla="*/ 758 w 1569"/>
                <a:gd name="T19" fmla="*/ 673 h 718"/>
                <a:gd name="T20" fmla="*/ 814 w 1569"/>
                <a:gd name="T21" fmla="*/ 643 h 718"/>
                <a:gd name="T22" fmla="*/ 870 w 1569"/>
                <a:gd name="T23" fmla="*/ 614 h 718"/>
                <a:gd name="T24" fmla="*/ 926 w 1569"/>
                <a:gd name="T25" fmla="*/ 584 h 718"/>
                <a:gd name="T26" fmla="*/ 981 w 1569"/>
                <a:gd name="T27" fmla="*/ 555 h 718"/>
                <a:gd name="T28" fmla="*/ 1037 w 1569"/>
                <a:gd name="T29" fmla="*/ 525 h 718"/>
                <a:gd name="T30" fmla="*/ 1093 w 1569"/>
                <a:gd name="T31" fmla="*/ 496 h 718"/>
                <a:gd name="T32" fmla="*/ 1150 w 1569"/>
                <a:gd name="T33" fmla="*/ 466 h 718"/>
                <a:gd name="T34" fmla="*/ 1206 w 1569"/>
                <a:gd name="T35" fmla="*/ 437 h 718"/>
                <a:gd name="T36" fmla="*/ 1262 w 1569"/>
                <a:gd name="T37" fmla="*/ 407 h 718"/>
                <a:gd name="T38" fmla="*/ 1318 w 1569"/>
                <a:gd name="T39" fmla="*/ 378 h 718"/>
                <a:gd name="T40" fmla="*/ 1373 w 1569"/>
                <a:gd name="T41" fmla="*/ 348 h 718"/>
                <a:gd name="T42" fmla="*/ 1429 w 1569"/>
                <a:gd name="T43" fmla="*/ 318 h 718"/>
                <a:gd name="T44" fmla="*/ 1485 w 1569"/>
                <a:gd name="T45" fmla="*/ 289 h 718"/>
                <a:gd name="T46" fmla="*/ 1541 w 1569"/>
                <a:gd name="T47" fmla="*/ 259 h 718"/>
                <a:gd name="T48" fmla="*/ 1530 w 1569"/>
                <a:gd name="T49" fmla="*/ 229 h 718"/>
                <a:gd name="T50" fmla="*/ 1451 w 1569"/>
                <a:gd name="T51" fmla="*/ 198 h 718"/>
                <a:gd name="T52" fmla="*/ 1372 w 1569"/>
                <a:gd name="T53" fmla="*/ 167 h 718"/>
                <a:gd name="T54" fmla="*/ 1293 w 1569"/>
                <a:gd name="T55" fmla="*/ 137 h 718"/>
                <a:gd name="T56" fmla="*/ 1214 w 1569"/>
                <a:gd name="T57" fmla="*/ 106 h 718"/>
                <a:gd name="T58" fmla="*/ 1135 w 1569"/>
                <a:gd name="T59" fmla="*/ 76 h 718"/>
                <a:gd name="T60" fmla="*/ 1056 w 1569"/>
                <a:gd name="T61" fmla="*/ 46 h 718"/>
                <a:gd name="T62" fmla="*/ 977 w 1569"/>
                <a:gd name="T63" fmla="*/ 15 h 718"/>
                <a:gd name="T64" fmla="*/ 908 w 1569"/>
                <a:gd name="T65" fmla="*/ 12 h 718"/>
                <a:gd name="T66" fmla="*/ 850 w 1569"/>
                <a:gd name="T67" fmla="*/ 37 h 718"/>
                <a:gd name="T68" fmla="*/ 791 w 1569"/>
                <a:gd name="T69" fmla="*/ 62 h 718"/>
                <a:gd name="T70" fmla="*/ 732 w 1569"/>
                <a:gd name="T71" fmla="*/ 86 h 718"/>
                <a:gd name="T72" fmla="*/ 674 w 1569"/>
                <a:gd name="T73" fmla="*/ 112 h 718"/>
                <a:gd name="T74" fmla="*/ 615 w 1569"/>
                <a:gd name="T75" fmla="*/ 137 h 718"/>
                <a:gd name="T76" fmla="*/ 557 w 1569"/>
                <a:gd name="T77" fmla="*/ 161 h 718"/>
                <a:gd name="T78" fmla="*/ 497 w 1569"/>
                <a:gd name="T79" fmla="*/ 186 h 718"/>
                <a:gd name="T80" fmla="*/ 439 w 1569"/>
                <a:gd name="T81" fmla="*/ 211 h 718"/>
                <a:gd name="T82" fmla="*/ 380 w 1569"/>
                <a:gd name="T83" fmla="*/ 236 h 718"/>
                <a:gd name="T84" fmla="*/ 322 w 1569"/>
                <a:gd name="T85" fmla="*/ 260 h 718"/>
                <a:gd name="T86" fmla="*/ 263 w 1569"/>
                <a:gd name="T87" fmla="*/ 286 h 718"/>
                <a:gd name="T88" fmla="*/ 205 w 1569"/>
                <a:gd name="T89" fmla="*/ 311 h 718"/>
                <a:gd name="T90" fmla="*/ 147 w 1569"/>
                <a:gd name="T91" fmla="*/ 335 h 718"/>
                <a:gd name="T92" fmla="*/ 88 w 1569"/>
                <a:gd name="T93" fmla="*/ 360 h 718"/>
                <a:gd name="T94" fmla="*/ 30 w 1569"/>
                <a:gd name="T95" fmla="*/ 385 h 7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69" h="718">
                  <a:moveTo>
                    <a:pt x="0" y="397"/>
                  </a:moveTo>
                  <a:lnTo>
                    <a:pt x="42" y="417"/>
                  </a:lnTo>
                  <a:lnTo>
                    <a:pt x="85" y="437"/>
                  </a:lnTo>
                  <a:lnTo>
                    <a:pt x="126" y="457"/>
                  </a:lnTo>
                  <a:lnTo>
                    <a:pt x="169" y="477"/>
                  </a:lnTo>
                  <a:lnTo>
                    <a:pt x="210" y="497"/>
                  </a:lnTo>
                  <a:lnTo>
                    <a:pt x="253" y="518"/>
                  </a:lnTo>
                  <a:lnTo>
                    <a:pt x="295" y="537"/>
                  </a:lnTo>
                  <a:lnTo>
                    <a:pt x="338" y="557"/>
                  </a:lnTo>
                  <a:lnTo>
                    <a:pt x="379" y="578"/>
                  </a:lnTo>
                  <a:lnTo>
                    <a:pt x="421" y="597"/>
                  </a:lnTo>
                  <a:lnTo>
                    <a:pt x="463" y="618"/>
                  </a:lnTo>
                  <a:lnTo>
                    <a:pt x="505" y="638"/>
                  </a:lnTo>
                  <a:lnTo>
                    <a:pt x="548" y="658"/>
                  </a:lnTo>
                  <a:lnTo>
                    <a:pt x="589" y="678"/>
                  </a:lnTo>
                  <a:lnTo>
                    <a:pt x="632" y="698"/>
                  </a:lnTo>
                  <a:lnTo>
                    <a:pt x="674" y="718"/>
                  </a:lnTo>
                  <a:lnTo>
                    <a:pt x="702" y="702"/>
                  </a:lnTo>
                  <a:lnTo>
                    <a:pt x="730" y="688"/>
                  </a:lnTo>
                  <a:lnTo>
                    <a:pt x="758" y="673"/>
                  </a:lnTo>
                  <a:lnTo>
                    <a:pt x="785" y="659"/>
                  </a:lnTo>
                  <a:lnTo>
                    <a:pt x="814" y="643"/>
                  </a:lnTo>
                  <a:lnTo>
                    <a:pt x="841" y="629"/>
                  </a:lnTo>
                  <a:lnTo>
                    <a:pt x="870" y="614"/>
                  </a:lnTo>
                  <a:lnTo>
                    <a:pt x="898" y="600"/>
                  </a:lnTo>
                  <a:lnTo>
                    <a:pt x="926" y="584"/>
                  </a:lnTo>
                  <a:lnTo>
                    <a:pt x="954" y="570"/>
                  </a:lnTo>
                  <a:lnTo>
                    <a:pt x="981" y="555"/>
                  </a:lnTo>
                  <a:lnTo>
                    <a:pt x="1010" y="541"/>
                  </a:lnTo>
                  <a:lnTo>
                    <a:pt x="1037" y="525"/>
                  </a:lnTo>
                  <a:lnTo>
                    <a:pt x="1066" y="511"/>
                  </a:lnTo>
                  <a:lnTo>
                    <a:pt x="1093" y="496"/>
                  </a:lnTo>
                  <a:lnTo>
                    <a:pt x="1122" y="480"/>
                  </a:lnTo>
                  <a:lnTo>
                    <a:pt x="1150" y="466"/>
                  </a:lnTo>
                  <a:lnTo>
                    <a:pt x="1177" y="451"/>
                  </a:lnTo>
                  <a:lnTo>
                    <a:pt x="1206" y="437"/>
                  </a:lnTo>
                  <a:lnTo>
                    <a:pt x="1233" y="421"/>
                  </a:lnTo>
                  <a:lnTo>
                    <a:pt x="1262" y="407"/>
                  </a:lnTo>
                  <a:lnTo>
                    <a:pt x="1289" y="392"/>
                  </a:lnTo>
                  <a:lnTo>
                    <a:pt x="1318" y="378"/>
                  </a:lnTo>
                  <a:lnTo>
                    <a:pt x="1345" y="362"/>
                  </a:lnTo>
                  <a:lnTo>
                    <a:pt x="1373" y="348"/>
                  </a:lnTo>
                  <a:lnTo>
                    <a:pt x="1402" y="333"/>
                  </a:lnTo>
                  <a:lnTo>
                    <a:pt x="1429" y="318"/>
                  </a:lnTo>
                  <a:lnTo>
                    <a:pt x="1458" y="303"/>
                  </a:lnTo>
                  <a:lnTo>
                    <a:pt x="1485" y="289"/>
                  </a:lnTo>
                  <a:lnTo>
                    <a:pt x="1514" y="274"/>
                  </a:lnTo>
                  <a:lnTo>
                    <a:pt x="1541" y="259"/>
                  </a:lnTo>
                  <a:lnTo>
                    <a:pt x="1569" y="244"/>
                  </a:lnTo>
                  <a:lnTo>
                    <a:pt x="1530" y="229"/>
                  </a:lnTo>
                  <a:lnTo>
                    <a:pt x="1491" y="213"/>
                  </a:lnTo>
                  <a:lnTo>
                    <a:pt x="1451" y="198"/>
                  </a:lnTo>
                  <a:lnTo>
                    <a:pt x="1412" y="183"/>
                  </a:lnTo>
                  <a:lnTo>
                    <a:pt x="1372" y="167"/>
                  </a:lnTo>
                  <a:lnTo>
                    <a:pt x="1333" y="152"/>
                  </a:lnTo>
                  <a:lnTo>
                    <a:pt x="1293" y="137"/>
                  </a:lnTo>
                  <a:lnTo>
                    <a:pt x="1254" y="122"/>
                  </a:lnTo>
                  <a:lnTo>
                    <a:pt x="1214" y="106"/>
                  </a:lnTo>
                  <a:lnTo>
                    <a:pt x="1174" y="91"/>
                  </a:lnTo>
                  <a:lnTo>
                    <a:pt x="1135" y="76"/>
                  </a:lnTo>
                  <a:lnTo>
                    <a:pt x="1095" y="61"/>
                  </a:lnTo>
                  <a:lnTo>
                    <a:pt x="1056" y="46"/>
                  </a:lnTo>
                  <a:lnTo>
                    <a:pt x="1016" y="31"/>
                  </a:lnTo>
                  <a:lnTo>
                    <a:pt x="977" y="15"/>
                  </a:lnTo>
                  <a:lnTo>
                    <a:pt x="938" y="0"/>
                  </a:lnTo>
                  <a:lnTo>
                    <a:pt x="908" y="12"/>
                  </a:lnTo>
                  <a:lnTo>
                    <a:pt x="878" y="25"/>
                  </a:lnTo>
                  <a:lnTo>
                    <a:pt x="850" y="37"/>
                  </a:lnTo>
                  <a:lnTo>
                    <a:pt x="820" y="49"/>
                  </a:lnTo>
                  <a:lnTo>
                    <a:pt x="791" y="62"/>
                  </a:lnTo>
                  <a:lnTo>
                    <a:pt x="761" y="74"/>
                  </a:lnTo>
                  <a:lnTo>
                    <a:pt x="732" y="86"/>
                  </a:lnTo>
                  <a:lnTo>
                    <a:pt x="703" y="100"/>
                  </a:lnTo>
                  <a:lnTo>
                    <a:pt x="674" y="112"/>
                  </a:lnTo>
                  <a:lnTo>
                    <a:pt x="644" y="124"/>
                  </a:lnTo>
                  <a:lnTo>
                    <a:pt x="615" y="137"/>
                  </a:lnTo>
                  <a:lnTo>
                    <a:pt x="586" y="149"/>
                  </a:lnTo>
                  <a:lnTo>
                    <a:pt x="557" y="161"/>
                  </a:lnTo>
                  <a:lnTo>
                    <a:pt x="527" y="174"/>
                  </a:lnTo>
                  <a:lnTo>
                    <a:pt x="497" y="186"/>
                  </a:lnTo>
                  <a:lnTo>
                    <a:pt x="469" y="198"/>
                  </a:lnTo>
                  <a:lnTo>
                    <a:pt x="439" y="211"/>
                  </a:lnTo>
                  <a:lnTo>
                    <a:pt x="410" y="223"/>
                  </a:lnTo>
                  <a:lnTo>
                    <a:pt x="380" y="236"/>
                  </a:lnTo>
                  <a:lnTo>
                    <a:pt x="352" y="248"/>
                  </a:lnTo>
                  <a:lnTo>
                    <a:pt x="322" y="260"/>
                  </a:lnTo>
                  <a:lnTo>
                    <a:pt x="293" y="274"/>
                  </a:lnTo>
                  <a:lnTo>
                    <a:pt x="263" y="286"/>
                  </a:lnTo>
                  <a:lnTo>
                    <a:pt x="235" y="298"/>
                  </a:lnTo>
                  <a:lnTo>
                    <a:pt x="205" y="311"/>
                  </a:lnTo>
                  <a:lnTo>
                    <a:pt x="175" y="323"/>
                  </a:lnTo>
                  <a:lnTo>
                    <a:pt x="147" y="335"/>
                  </a:lnTo>
                  <a:lnTo>
                    <a:pt x="117" y="348"/>
                  </a:lnTo>
                  <a:lnTo>
                    <a:pt x="88" y="360"/>
                  </a:lnTo>
                  <a:lnTo>
                    <a:pt x="58" y="372"/>
                  </a:lnTo>
                  <a:lnTo>
                    <a:pt x="30" y="385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A0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32"/>
            <p:cNvSpPr>
              <a:spLocks/>
            </p:cNvSpPr>
            <p:nvPr/>
          </p:nvSpPr>
          <p:spPr bwMode="auto">
            <a:xfrm>
              <a:off x="1716" y="1960"/>
              <a:ext cx="250" cy="114"/>
            </a:xfrm>
            <a:custGeom>
              <a:avLst/>
              <a:gdLst>
                <a:gd name="T0" fmla="*/ 41 w 1496"/>
                <a:gd name="T1" fmla="*/ 397 h 684"/>
                <a:gd name="T2" fmla="*/ 120 w 1496"/>
                <a:gd name="T3" fmla="*/ 435 h 684"/>
                <a:gd name="T4" fmla="*/ 200 w 1496"/>
                <a:gd name="T5" fmla="*/ 474 h 684"/>
                <a:gd name="T6" fmla="*/ 280 w 1496"/>
                <a:gd name="T7" fmla="*/ 512 h 684"/>
                <a:gd name="T8" fmla="*/ 361 w 1496"/>
                <a:gd name="T9" fmla="*/ 550 h 684"/>
                <a:gd name="T10" fmla="*/ 441 w 1496"/>
                <a:gd name="T11" fmla="*/ 588 h 684"/>
                <a:gd name="T12" fmla="*/ 521 w 1496"/>
                <a:gd name="T13" fmla="*/ 627 h 684"/>
                <a:gd name="T14" fmla="*/ 601 w 1496"/>
                <a:gd name="T15" fmla="*/ 665 h 684"/>
                <a:gd name="T16" fmla="*/ 668 w 1496"/>
                <a:gd name="T17" fmla="*/ 669 h 684"/>
                <a:gd name="T18" fmla="*/ 722 w 1496"/>
                <a:gd name="T19" fmla="*/ 641 h 684"/>
                <a:gd name="T20" fmla="*/ 775 w 1496"/>
                <a:gd name="T21" fmla="*/ 614 h 684"/>
                <a:gd name="T22" fmla="*/ 829 w 1496"/>
                <a:gd name="T23" fmla="*/ 585 h 684"/>
                <a:gd name="T24" fmla="*/ 881 w 1496"/>
                <a:gd name="T25" fmla="*/ 557 h 684"/>
                <a:gd name="T26" fmla="*/ 935 w 1496"/>
                <a:gd name="T27" fmla="*/ 528 h 684"/>
                <a:gd name="T28" fmla="*/ 989 w 1496"/>
                <a:gd name="T29" fmla="*/ 501 h 684"/>
                <a:gd name="T30" fmla="*/ 1042 w 1496"/>
                <a:gd name="T31" fmla="*/ 473 h 684"/>
                <a:gd name="T32" fmla="*/ 1095 w 1496"/>
                <a:gd name="T33" fmla="*/ 444 h 684"/>
                <a:gd name="T34" fmla="*/ 1149 w 1496"/>
                <a:gd name="T35" fmla="*/ 416 h 684"/>
                <a:gd name="T36" fmla="*/ 1202 w 1496"/>
                <a:gd name="T37" fmla="*/ 387 h 684"/>
                <a:gd name="T38" fmla="*/ 1256 w 1496"/>
                <a:gd name="T39" fmla="*/ 359 h 684"/>
                <a:gd name="T40" fmla="*/ 1309 w 1496"/>
                <a:gd name="T41" fmla="*/ 331 h 684"/>
                <a:gd name="T42" fmla="*/ 1362 w 1496"/>
                <a:gd name="T43" fmla="*/ 303 h 684"/>
                <a:gd name="T44" fmla="*/ 1416 w 1496"/>
                <a:gd name="T45" fmla="*/ 274 h 684"/>
                <a:gd name="T46" fmla="*/ 1470 w 1496"/>
                <a:gd name="T47" fmla="*/ 246 h 684"/>
                <a:gd name="T48" fmla="*/ 1459 w 1496"/>
                <a:gd name="T49" fmla="*/ 218 h 684"/>
                <a:gd name="T50" fmla="*/ 1383 w 1496"/>
                <a:gd name="T51" fmla="*/ 188 h 684"/>
                <a:gd name="T52" fmla="*/ 1307 w 1496"/>
                <a:gd name="T53" fmla="*/ 160 h 684"/>
                <a:gd name="T54" fmla="*/ 1232 w 1496"/>
                <a:gd name="T55" fmla="*/ 130 h 684"/>
                <a:gd name="T56" fmla="*/ 1156 w 1496"/>
                <a:gd name="T57" fmla="*/ 102 h 684"/>
                <a:gd name="T58" fmla="*/ 1082 w 1496"/>
                <a:gd name="T59" fmla="*/ 72 h 684"/>
                <a:gd name="T60" fmla="*/ 1006 w 1496"/>
                <a:gd name="T61" fmla="*/ 44 h 684"/>
                <a:gd name="T62" fmla="*/ 931 w 1496"/>
                <a:gd name="T63" fmla="*/ 14 h 684"/>
                <a:gd name="T64" fmla="*/ 866 w 1496"/>
                <a:gd name="T65" fmla="*/ 12 h 684"/>
                <a:gd name="T66" fmla="*/ 810 w 1496"/>
                <a:gd name="T67" fmla="*/ 35 h 684"/>
                <a:gd name="T68" fmla="*/ 754 w 1496"/>
                <a:gd name="T69" fmla="*/ 59 h 684"/>
                <a:gd name="T70" fmla="*/ 699 w 1496"/>
                <a:gd name="T71" fmla="*/ 83 h 684"/>
                <a:gd name="T72" fmla="*/ 643 w 1496"/>
                <a:gd name="T73" fmla="*/ 106 h 684"/>
                <a:gd name="T74" fmla="*/ 587 w 1496"/>
                <a:gd name="T75" fmla="*/ 130 h 684"/>
                <a:gd name="T76" fmla="*/ 531 w 1496"/>
                <a:gd name="T77" fmla="*/ 153 h 684"/>
                <a:gd name="T78" fmla="*/ 475 w 1496"/>
                <a:gd name="T79" fmla="*/ 177 h 684"/>
                <a:gd name="T80" fmla="*/ 419 w 1496"/>
                <a:gd name="T81" fmla="*/ 201 h 684"/>
                <a:gd name="T82" fmla="*/ 364 w 1496"/>
                <a:gd name="T83" fmla="*/ 224 h 684"/>
                <a:gd name="T84" fmla="*/ 308 w 1496"/>
                <a:gd name="T85" fmla="*/ 248 h 684"/>
                <a:gd name="T86" fmla="*/ 252 w 1496"/>
                <a:gd name="T87" fmla="*/ 271 h 684"/>
                <a:gd name="T88" fmla="*/ 196 w 1496"/>
                <a:gd name="T89" fmla="*/ 295 h 684"/>
                <a:gd name="T90" fmla="*/ 140 w 1496"/>
                <a:gd name="T91" fmla="*/ 318 h 684"/>
                <a:gd name="T92" fmla="*/ 84 w 1496"/>
                <a:gd name="T93" fmla="*/ 342 h 684"/>
                <a:gd name="T94" fmla="*/ 28 w 1496"/>
                <a:gd name="T95" fmla="*/ 365 h 6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96" h="684">
                  <a:moveTo>
                    <a:pt x="0" y="377"/>
                  </a:moveTo>
                  <a:lnTo>
                    <a:pt x="41" y="397"/>
                  </a:lnTo>
                  <a:lnTo>
                    <a:pt x="80" y="416"/>
                  </a:lnTo>
                  <a:lnTo>
                    <a:pt x="120" y="435"/>
                  </a:lnTo>
                  <a:lnTo>
                    <a:pt x="160" y="454"/>
                  </a:lnTo>
                  <a:lnTo>
                    <a:pt x="200" y="474"/>
                  </a:lnTo>
                  <a:lnTo>
                    <a:pt x="241" y="492"/>
                  </a:lnTo>
                  <a:lnTo>
                    <a:pt x="280" y="512"/>
                  </a:lnTo>
                  <a:lnTo>
                    <a:pt x="321" y="530"/>
                  </a:lnTo>
                  <a:lnTo>
                    <a:pt x="361" y="550"/>
                  </a:lnTo>
                  <a:lnTo>
                    <a:pt x="401" y="569"/>
                  </a:lnTo>
                  <a:lnTo>
                    <a:pt x="441" y="588"/>
                  </a:lnTo>
                  <a:lnTo>
                    <a:pt x="482" y="607"/>
                  </a:lnTo>
                  <a:lnTo>
                    <a:pt x="521" y="627"/>
                  </a:lnTo>
                  <a:lnTo>
                    <a:pt x="562" y="645"/>
                  </a:lnTo>
                  <a:lnTo>
                    <a:pt x="601" y="665"/>
                  </a:lnTo>
                  <a:lnTo>
                    <a:pt x="642" y="684"/>
                  </a:lnTo>
                  <a:lnTo>
                    <a:pt x="668" y="669"/>
                  </a:lnTo>
                  <a:lnTo>
                    <a:pt x="695" y="655"/>
                  </a:lnTo>
                  <a:lnTo>
                    <a:pt x="722" y="641"/>
                  </a:lnTo>
                  <a:lnTo>
                    <a:pt x="749" y="628"/>
                  </a:lnTo>
                  <a:lnTo>
                    <a:pt x="775" y="614"/>
                  </a:lnTo>
                  <a:lnTo>
                    <a:pt x="802" y="599"/>
                  </a:lnTo>
                  <a:lnTo>
                    <a:pt x="829" y="585"/>
                  </a:lnTo>
                  <a:lnTo>
                    <a:pt x="855" y="571"/>
                  </a:lnTo>
                  <a:lnTo>
                    <a:pt x="881" y="557"/>
                  </a:lnTo>
                  <a:lnTo>
                    <a:pt x="909" y="543"/>
                  </a:lnTo>
                  <a:lnTo>
                    <a:pt x="935" y="528"/>
                  </a:lnTo>
                  <a:lnTo>
                    <a:pt x="963" y="515"/>
                  </a:lnTo>
                  <a:lnTo>
                    <a:pt x="989" y="501"/>
                  </a:lnTo>
                  <a:lnTo>
                    <a:pt x="1015" y="487"/>
                  </a:lnTo>
                  <a:lnTo>
                    <a:pt x="1042" y="473"/>
                  </a:lnTo>
                  <a:lnTo>
                    <a:pt x="1069" y="458"/>
                  </a:lnTo>
                  <a:lnTo>
                    <a:pt x="1095" y="444"/>
                  </a:lnTo>
                  <a:lnTo>
                    <a:pt x="1122" y="430"/>
                  </a:lnTo>
                  <a:lnTo>
                    <a:pt x="1149" y="416"/>
                  </a:lnTo>
                  <a:lnTo>
                    <a:pt x="1176" y="401"/>
                  </a:lnTo>
                  <a:lnTo>
                    <a:pt x="1202" y="387"/>
                  </a:lnTo>
                  <a:lnTo>
                    <a:pt x="1229" y="373"/>
                  </a:lnTo>
                  <a:lnTo>
                    <a:pt x="1256" y="359"/>
                  </a:lnTo>
                  <a:lnTo>
                    <a:pt x="1282" y="345"/>
                  </a:lnTo>
                  <a:lnTo>
                    <a:pt x="1309" y="331"/>
                  </a:lnTo>
                  <a:lnTo>
                    <a:pt x="1336" y="317"/>
                  </a:lnTo>
                  <a:lnTo>
                    <a:pt x="1362" y="303"/>
                  </a:lnTo>
                  <a:lnTo>
                    <a:pt x="1390" y="289"/>
                  </a:lnTo>
                  <a:lnTo>
                    <a:pt x="1416" y="274"/>
                  </a:lnTo>
                  <a:lnTo>
                    <a:pt x="1442" y="260"/>
                  </a:lnTo>
                  <a:lnTo>
                    <a:pt x="1470" y="246"/>
                  </a:lnTo>
                  <a:lnTo>
                    <a:pt x="1496" y="232"/>
                  </a:lnTo>
                  <a:lnTo>
                    <a:pt x="1459" y="218"/>
                  </a:lnTo>
                  <a:lnTo>
                    <a:pt x="1420" y="202"/>
                  </a:lnTo>
                  <a:lnTo>
                    <a:pt x="1383" y="188"/>
                  </a:lnTo>
                  <a:lnTo>
                    <a:pt x="1345" y="174"/>
                  </a:lnTo>
                  <a:lnTo>
                    <a:pt x="1307" y="160"/>
                  </a:lnTo>
                  <a:lnTo>
                    <a:pt x="1269" y="144"/>
                  </a:lnTo>
                  <a:lnTo>
                    <a:pt x="1232" y="130"/>
                  </a:lnTo>
                  <a:lnTo>
                    <a:pt x="1195" y="116"/>
                  </a:lnTo>
                  <a:lnTo>
                    <a:pt x="1156" y="102"/>
                  </a:lnTo>
                  <a:lnTo>
                    <a:pt x="1119" y="87"/>
                  </a:lnTo>
                  <a:lnTo>
                    <a:pt x="1082" y="72"/>
                  </a:lnTo>
                  <a:lnTo>
                    <a:pt x="1044" y="58"/>
                  </a:lnTo>
                  <a:lnTo>
                    <a:pt x="1006" y="44"/>
                  </a:lnTo>
                  <a:lnTo>
                    <a:pt x="969" y="29"/>
                  </a:lnTo>
                  <a:lnTo>
                    <a:pt x="931" y="14"/>
                  </a:lnTo>
                  <a:lnTo>
                    <a:pt x="894" y="0"/>
                  </a:lnTo>
                  <a:lnTo>
                    <a:pt x="866" y="12"/>
                  </a:lnTo>
                  <a:lnTo>
                    <a:pt x="838" y="24"/>
                  </a:lnTo>
                  <a:lnTo>
                    <a:pt x="810" y="35"/>
                  </a:lnTo>
                  <a:lnTo>
                    <a:pt x="782" y="47"/>
                  </a:lnTo>
                  <a:lnTo>
                    <a:pt x="754" y="59"/>
                  </a:lnTo>
                  <a:lnTo>
                    <a:pt x="726" y="71"/>
                  </a:lnTo>
                  <a:lnTo>
                    <a:pt x="699" y="83"/>
                  </a:lnTo>
                  <a:lnTo>
                    <a:pt x="670" y="94"/>
                  </a:lnTo>
                  <a:lnTo>
                    <a:pt x="643" y="106"/>
                  </a:lnTo>
                  <a:lnTo>
                    <a:pt x="614" y="118"/>
                  </a:lnTo>
                  <a:lnTo>
                    <a:pt x="587" y="130"/>
                  </a:lnTo>
                  <a:lnTo>
                    <a:pt x="558" y="142"/>
                  </a:lnTo>
                  <a:lnTo>
                    <a:pt x="531" y="153"/>
                  </a:lnTo>
                  <a:lnTo>
                    <a:pt x="503" y="165"/>
                  </a:lnTo>
                  <a:lnTo>
                    <a:pt x="475" y="177"/>
                  </a:lnTo>
                  <a:lnTo>
                    <a:pt x="447" y="189"/>
                  </a:lnTo>
                  <a:lnTo>
                    <a:pt x="419" y="201"/>
                  </a:lnTo>
                  <a:lnTo>
                    <a:pt x="391" y="212"/>
                  </a:lnTo>
                  <a:lnTo>
                    <a:pt x="364" y="224"/>
                  </a:lnTo>
                  <a:lnTo>
                    <a:pt x="335" y="236"/>
                  </a:lnTo>
                  <a:lnTo>
                    <a:pt x="308" y="248"/>
                  </a:lnTo>
                  <a:lnTo>
                    <a:pt x="279" y="260"/>
                  </a:lnTo>
                  <a:lnTo>
                    <a:pt x="252" y="271"/>
                  </a:lnTo>
                  <a:lnTo>
                    <a:pt x="223" y="283"/>
                  </a:lnTo>
                  <a:lnTo>
                    <a:pt x="196" y="295"/>
                  </a:lnTo>
                  <a:lnTo>
                    <a:pt x="168" y="307"/>
                  </a:lnTo>
                  <a:lnTo>
                    <a:pt x="140" y="318"/>
                  </a:lnTo>
                  <a:lnTo>
                    <a:pt x="112" y="330"/>
                  </a:lnTo>
                  <a:lnTo>
                    <a:pt x="84" y="342"/>
                  </a:lnTo>
                  <a:lnTo>
                    <a:pt x="56" y="354"/>
                  </a:lnTo>
                  <a:lnTo>
                    <a:pt x="28" y="365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A0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Freeform 33"/>
            <p:cNvSpPr>
              <a:spLocks/>
            </p:cNvSpPr>
            <p:nvPr/>
          </p:nvSpPr>
          <p:spPr bwMode="auto">
            <a:xfrm>
              <a:off x="1722" y="1965"/>
              <a:ext cx="237" cy="109"/>
            </a:xfrm>
            <a:custGeom>
              <a:avLst/>
              <a:gdLst>
                <a:gd name="T0" fmla="*/ 38 w 1421"/>
                <a:gd name="T1" fmla="*/ 378 h 650"/>
                <a:gd name="T2" fmla="*/ 115 w 1421"/>
                <a:gd name="T3" fmla="*/ 414 h 650"/>
                <a:gd name="T4" fmla="*/ 190 w 1421"/>
                <a:gd name="T5" fmla="*/ 450 h 650"/>
                <a:gd name="T6" fmla="*/ 267 w 1421"/>
                <a:gd name="T7" fmla="*/ 487 h 650"/>
                <a:gd name="T8" fmla="*/ 344 w 1421"/>
                <a:gd name="T9" fmla="*/ 523 h 650"/>
                <a:gd name="T10" fmla="*/ 420 w 1421"/>
                <a:gd name="T11" fmla="*/ 559 h 650"/>
                <a:gd name="T12" fmla="*/ 496 w 1421"/>
                <a:gd name="T13" fmla="*/ 595 h 650"/>
                <a:gd name="T14" fmla="*/ 572 w 1421"/>
                <a:gd name="T15" fmla="*/ 631 h 650"/>
                <a:gd name="T16" fmla="*/ 636 w 1421"/>
                <a:gd name="T17" fmla="*/ 636 h 650"/>
                <a:gd name="T18" fmla="*/ 686 w 1421"/>
                <a:gd name="T19" fmla="*/ 609 h 650"/>
                <a:gd name="T20" fmla="*/ 737 w 1421"/>
                <a:gd name="T21" fmla="*/ 583 h 650"/>
                <a:gd name="T22" fmla="*/ 788 w 1421"/>
                <a:gd name="T23" fmla="*/ 557 h 650"/>
                <a:gd name="T24" fmla="*/ 839 w 1421"/>
                <a:gd name="T25" fmla="*/ 529 h 650"/>
                <a:gd name="T26" fmla="*/ 889 w 1421"/>
                <a:gd name="T27" fmla="*/ 503 h 650"/>
                <a:gd name="T28" fmla="*/ 939 w 1421"/>
                <a:gd name="T29" fmla="*/ 476 h 650"/>
                <a:gd name="T30" fmla="*/ 990 w 1421"/>
                <a:gd name="T31" fmla="*/ 449 h 650"/>
                <a:gd name="T32" fmla="*/ 1041 w 1421"/>
                <a:gd name="T33" fmla="*/ 422 h 650"/>
                <a:gd name="T34" fmla="*/ 1091 w 1421"/>
                <a:gd name="T35" fmla="*/ 396 h 650"/>
                <a:gd name="T36" fmla="*/ 1142 w 1421"/>
                <a:gd name="T37" fmla="*/ 368 h 650"/>
                <a:gd name="T38" fmla="*/ 1193 w 1421"/>
                <a:gd name="T39" fmla="*/ 342 h 650"/>
                <a:gd name="T40" fmla="*/ 1244 w 1421"/>
                <a:gd name="T41" fmla="*/ 315 h 650"/>
                <a:gd name="T42" fmla="*/ 1294 w 1421"/>
                <a:gd name="T43" fmla="*/ 287 h 650"/>
                <a:gd name="T44" fmla="*/ 1346 w 1421"/>
                <a:gd name="T45" fmla="*/ 261 h 650"/>
                <a:gd name="T46" fmla="*/ 1396 w 1421"/>
                <a:gd name="T47" fmla="*/ 234 h 650"/>
                <a:gd name="T48" fmla="*/ 1385 w 1421"/>
                <a:gd name="T49" fmla="*/ 206 h 650"/>
                <a:gd name="T50" fmla="*/ 1314 w 1421"/>
                <a:gd name="T51" fmla="*/ 179 h 650"/>
                <a:gd name="T52" fmla="*/ 1243 w 1421"/>
                <a:gd name="T53" fmla="*/ 152 h 650"/>
                <a:gd name="T54" fmla="*/ 1171 w 1421"/>
                <a:gd name="T55" fmla="*/ 124 h 650"/>
                <a:gd name="T56" fmla="*/ 1099 w 1421"/>
                <a:gd name="T57" fmla="*/ 96 h 650"/>
                <a:gd name="T58" fmla="*/ 1028 w 1421"/>
                <a:gd name="T59" fmla="*/ 69 h 650"/>
                <a:gd name="T60" fmla="*/ 957 w 1421"/>
                <a:gd name="T61" fmla="*/ 41 h 650"/>
                <a:gd name="T62" fmla="*/ 886 w 1421"/>
                <a:gd name="T63" fmla="*/ 14 h 650"/>
                <a:gd name="T64" fmla="*/ 823 w 1421"/>
                <a:gd name="T65" fmla="*/ 11 h 650"/>
                <a:gd name="T66" fmla="*/ 770 w 1421"/>
                <a:gd name="T67" fmla="*/ 34 h 650"/>
                <a:gd name="T68" fmla="*/ 717 w 1421"/>
                <a:gd name="T69" fmla="*/ 56 h 650"/>
                <a:gd name="T70" fmla="*/ 663 w 1421"/>
                <a:gd name="T71" fmla="*/ 78 h 650"/>
                <a:gd name="T72" fmla="*/ 611 w 1421"/>
                <a:gd name="T73" fmla="*/ 100 h 650"/>
                <a:gd name="T74" fmla="*/ 557 w 1421"/>
                <a:gd name="T75" fmla="*/ 123 h 650"/>
                <a:gd name="T76" fmla="*/ 505 w 1421"/>
                <a:gd name="T77" fmla="*/ 145 h 650"/>
                <a:gd name="T78" fmla="*/ 451 w 1421"/>
                <a:gd name="T79" fmla="*/ 168 h 650"/>
                <a:gd name="T80" fmla="*/ 398 w 1421"/>
                <a:gd name="T81" fmla="*/ 190 h 650"/>
                <a:gd name="T82" fmla="*/ 345 w 1421"/>
                <a:gd name="T83" fmla="*/ 213 h 650"/>
                <a:gd name="T84" fmla="*/ 292 w 1421"/>
                <a:gd name="T85" fmla="*/ 236 h 650"/>
                <a:gd name="T86" fmla="*/ 238 w 1421"/>
                <a:gd name="T87" fmla="*/ 258 h 650"/>
                <a:gd name="T88" fmla="*/ 186 w 1421"/>
                <a:gd name="T89" fmla="*/ 281 h 650"/>
                <a:gd name="T90" fmla="*/ 132 w 1421"/>
                <a:gd name="T91" fmla="*/ 303 h 650"/>
                <a:gd name="T92" fmla="*/ 80 w 1421"/>
                <a:gd name="T93" fmla="*/ 326 h 650"/>
                <a:gd name="T94" fmla="*/ 26 w 1421"/>
                <a:gd name="T95" fmla="*/ 349 h 6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21" h="650">
                  <a:moveTo>
                    <a:pt x="0" y="360"/>
                  </a:moveTo>
                  <a:lnTo>
                    <a:pt x="38" y="378"/>
                  </a:lnTo>
                  <a:lnTo>
                    <a:pt x="76" y="396"/>
                  </a:lnTo>
                  <a:lnTo>
                    <a:pt x="115" y="414"/>
                  </a:lnTo>
                  <a:lnTo>
                    <a:pt x="153" y="432"/>
                  </a:lnTo>
                  <a:lnTo>
                    <a:pt x="190" y="450"/>
                  </a:lnTo>
                  <a:lnTo>
                    <a:pt x="229" y="468"/>
                  </a:lnTo>
                  <a:lnTo>
                    <a:pt x="267" y="487"/>
                  </a:lnTo>
                  <a:lnTo>
                    <a:pt x="305" y="504"/>
                  </a:lnTo>
                  <a:lnTo>
                    <a:pt x="344" y="523"/>
                  </a:lnTo>
                  <a:lnTo>
                    <a:pt x="382" y="541"/>
                  </a:lnTo>
                  <a:lnTo>
                    <a:pt x="420" y="559"/>
                  </a:lnTo>
                  <a:lnTo>
                    <a:pt x="459" y="577"/>
                  </a:lnTo>
                  <a:lnTo>
                    <a:pt x="496" y="595"/>
                  </a:lnTo>
                  <a:lnTo>
                    <a:pt x="534" y="613"/>
                  </a:lnTo>
                  <a:lnTo>
                    <a:pt x="572" y="631"/>
                  </a:lnTo>
                  <a:lnTo>
                    <a:pt x="611" y="650"/>
                  </a:lnTo>
                  <a:lnTo>
                    <a:pt x="636" y="636"/>
                  </a:lnTo>
                  <a:lnTo>
                    <a:pt x="661" y="623"/>
                  </a:lnTo>
                  <a:lnTo>
                    <a:pt x="686" y="609"/>
                  </a:lnTo>
                  <a:lnTo>
                    <a:pt x="712" y="596"/>
                  </a:lnTo>
                  <a:lnTo>
                    <a:pt x="737" y="583"/>
                  </a:lnTo>
                  <a:lnTo>
                    <a:pt x="762" y="570"/>
                  </a:lnTo>
                  <a:lnTo>
                    <a:pt x="788" y="557"/>
                  </a:lnTo>
                  <a:lnTo>
                    <a:pt x="813" y="542"/>
                  </a:lnTo>
                  <a:lnTo>
                    <a:pt x="839" y="529"/>
                  </a:lnTo>
                  <a:lnTo>
                    <a:pt x="864" y="516"/>
                  </a:lnTo>
                  <a:lnTo>
                    <a:pt x="889" y="503"/>
                  </a:lnTo>
                  <a:lnTo>
                    <a:pt x="914" y="489"/>
                  </a:lnTo>
                  <a:lnTo>
                    <a:pt x="939" y="476"/>
                  </a:lnTo>
                  <a:lnTo>
                    <a:pt x="964" y="462"/>
                  </a:lnTo>
                  <a:lnTo>
                    <a:pt x="990" y="449"/>
                  </a:lnTo>
                  <a:lnTo>
                    <a:pt x="1016" y="435"/>
                  </a:lnTo>
                  <a:lnTo>
                    <a:pt x="1041" y="422"/>
                  </a:lnTo>
                  <a:lnTo>
                    <a:pt x="1066" y="409"/>
                  </a:lnTo>
                  <a:lnTo>
                    <a:pt x="1091" y="396"/>
                  </a:lnTo>
                  <a:lnTo>
                    <a:pt x="1117" y="382"/>
                  </a:lnTo>
                  <a:lnTo>
                    <a:pt x="1142" y="368"/>
                  </a:lnTo>
                  <a:lnTo>
                    <a:pt x="1167" y="355"/>
                  </a:lnTo>
                  <a:lnTo>
                    <a:pt x="1193" y="342"/>
                  </a:lnTo>
                  <a:lnTo>
                    <a:pt x="1219" y="328"/>
                  </a:lnTo>
                  <a:lnTo>
                    <a:pt x="1244" y="315"/>
                  </a:lnTo>
                  <a:lnTo>
                    <a:pt x="1269" y="302"/>
                  </a:lnTo>
                  <a:lnTo>
                    <a:pt x="1294" y="287"/>
                  </a:lnTo>
                  <a:lnTo>
                    <a:pt x="1319" y="274"/>
                  </a:lnTo>
                  <a:lnTo>
                    <a:pt x="1346" y="261"/>
                  </a:lnTo>
                  <a:lnTo>
                    <a:pt x="1371" y="248"/>
                  </a:lnTo>
                  <a:lnTo>
                    <a:pt x="1396" y="234"/>
                  </a:lnTo>
                  <a:lnTo>
                    <a:pt x="1421" y="221"/>
                  </a:lnTo>
                  <a:lnTo>
                    <a:pt x="1385" y="206"/>
                  </a:lnTo>
                  <a:lnTo>
                    <a:pt x="1350" y="193"/>
                  </a:lnTo>
                  <a:lnTo>
                    <a:pt x="1314" y="179"/>
                  </a:lnTo>
                  <a:lnTo>
                    <a:pt x="1279" y="166"/>
                  </a:lnTo>
                  <a:lnTo>
                    <a:pt x="1243" y="152"/>
                  </a:lnTo>
                  <a:lnTo>
                    <a:pt x="1206" y="138"/>
                  </a:lnTo>
                  <a:lnTo>
                    <a:pt x="1171" y="124"/>
                  </a:lnTo>
                  <a:lnTo>
                    <a:pt x="1135" y="110"/>
                  </a:lnTo>
                  <a:lnTo>
                    <a:pt x="1099" y="96"/>
                  </a:lnTo>
                  <a:lnTo>
                    <a:pt x="1064" y="83"/>
                  </a:lnTo>
                  <a:lnTo>
                    <a:pt x="1028" y="69"/>
                  </a:lnTo>
                  <a:lnTo>
                    <a:pt x="993" y="54"/>
                  </a:lnTo>
                  <a:lnTo>
                    <a:pt x="957" y="41"/>
                  </a:lnTo>
                  <a:lnTo>
                    <a:pt x="921" y="27"/>
                  </a:lnTo>
                  <a:lnTo>
                    <a:pt x="886" y="14"/>
                  </a:lnTo>
                  <a:lnTo>
                    <a:pt x="849" y="0"/>
                  </a:lnTo>
                  <a:lnTo>
                    <a:pt x="823" y="11"/>
                  </a:lnTo>
                  <a:lnTo>
                    <a:pt x="796" y="22"/>
                  </a:lnTo>
                  <a:lnTo>
                    <a:pt x="770" y="34"/>
                  </a:lnTo>
                  <a:lnTo>
                    <a:pt x="743" y="45"/>
                  </a:lnTo>
                  <a:lnTo>
                    <a:pt x="717" y="56"/>
                  </a:lnTo>
                  <a:lnTo>
                    <a:pt x="690" y="66"/>
                  </a:lnTo>
                  <a:lnTo>
                    <a:pt x="663" y="78"/>
                  </a:lnTo>
                  <a:lnTo>
                    <a:pt x="637" y="89"/>
                  </a:lnTo>
                  <a:lnTo>
                    <a:pt x="611" y="100"/>
                  </a:lnTo>
                  <a:lnTo>
                    <a:pt x="583" y="111"/>
                  </a:lnTo>
                  <a:lnTo>
                    <a:pt x="557" y="123"/>
                  </a:lnTo>
                  <a:lnTo>
                    <a:pt x="531" y="134"/>
                  </a:lnTo>
                  <a:lnTo>
                    <a:pt x="505" y="145"/>
                  </a:lnTo>
                  <a:lnTo>
                    <a:pt x="477" y="157"/>
                  </a:lnTo>
                  <a:lnTo>
                    <a:pt x="451" y="168"/>
                  </a:lnTo>
                  <a:lnTo>
                    <a:pt x="425" y="179"/>
                  </a:lnTo>
                  <a:lnTo>
                    <a:pt x="398" y="190"/>
                  </a:lnTo>
                  <a:lnTo>
                    <a:pt x="372" y="202"/>
                  </a:lnTo>
                  <a:lnTo>
                    <a:pt x="345" y="213"/>
                  </a:lnTo>
                  <a:lnTo>
                    <a:pt x="318" y="224"/>
                  </a:lnTo>
                  <a:lnTo>
                    <a:pt x="292" y="236"/>
                  </a:lnTo>
                  <a:lnTo>
                    <a:pt x="266" y="247"/>
                  </a:lnTo>
                  <a:lnTo>
                    <a:pt x="238" y="258"/>
                  </a:lnTo>
                  <a:lnTo>
                    <a:pt x="212" y="270"/>
                  </a:lnTo>
                  <a:lnTo>
                    <a:pt x="186" y="281"/>
                  </a:lnTo>
                  <a:lnTo>
                    <a:pt x="160" y="292"/>
                  </a:lnTo>
                  <a:lnTo>
                    <a:pt x="132" y="303"/>
                  </a:lnTo>
                  <a:lnTo>
                    <a:pt x="106" y="315"/>
                  </a:lnTo>
                  <a:lnTo>
                    <a:pt x="80" y="326"/>
                  </a:lnTo>
                  <a:lnTo>
                    <a:pt x="53" y="337"/>
                  </a:lnTo>
                  <a:lnTo>
                    <a:pt x="26" y="349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A3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34"/>
            <p:cNvSpPr>
              <a:spLocks/>
            </p:cNvSpPr>
            <p:nvPr/>
          </p:nvSpPr>
          <p:spPr bwMode="auto">
            <a:xfrm>
              <a:off x="1727" y="1971"/>
              <a:ext cx="225" cy="103"/>
            </a:xfrm>
            <a:custGeom>
              <a:avLst/>
              <a:gdLst>
                <a:gd name="T0" fmla="*/ 36 w 1346"/>
                <a:gd name="T1" fmla="*/ 358 h 617"/>
                <a:gd name="T2" fmla="*/ 108 w 1346"/>
                <a:gd name="T3" fmla="*/ 392 h 617"/>
                <a:gd name="T4" fmla="*/ 180 w 1346"/>
                <a:gd name="T5" fmla="*/ 427 h 617"/>
                <a:gd name="T6" fmla="*/ 253 w 1346"/>
                <a:gd name="T7" fmla="*/ 461 h 617"/>
                <a:gd name="T8" fmla="*/ 325 w 1346"/>
                <a:gd name="T9" fmla="*/ 496 h 617"/>
                <a:gd name="T10" fmla="*/ 397 w 1346"/>
                <a:gd name="T11" fmla="*/ 530 h 617"/>
                <a:gd name="T12" fmla="*/ 469 w 1346"/>
                <a:gd name="T13" fmla="*/ 565 h 617"/>
                <a:gd name="T14" fmla="*/ 542 w 1346"/>
                <a:gd name="T15" fmla="*/ 599 h 617"/>
                <a:gd name="T16" fmla="*/ 602 w 1346"/>
                <a:gd name="T17" fmla="*/ 603 h 617"/>
                <a:gd name="T18" fmla="*/ 650 w 1346"/>
                <a:gd name="T19" fmla="*/ 578 h 617"/>
                <a:gd name="T20" fmla="*/ 698 w 1346"/>
                <a:gd name="T21" fmla="*/ 552 h 617"/>
                <a:gd name="T22" fmla="*/ 746 w 1346"/>
                <a:gd name="T23" fmla="*/ 527 h 617"/>
                <a:gd name="T24" fmla="*/ 793 w 1346"/>
                <a:gd name="T25" fmla="*/ 502 h 617"/>
                <a:gd name="T26" fmla="*/ 842 w 1346"/>
                <a:gd name="T27" fmla="*/ 475 h 617"/>
                <a:gd name="T28" fmla="*/ 890 w 1346"/>
                <a:gd name="T29" fmla="*/ 450 h 617"/>
                <a:gd name="T30" fmla="*/ 938 w 1346"/>
                <a:gd name="T31" fmla="*/ 425 h 617"/>
                <a:gd name="T32" fmla="*/ 986 w 1346"/>
                <a:gd name="T33" fmla="*/ 399 h 617"/>
                <a:gd name="T34" fmla="*/ 1034 w 1346"/>
                <a:gd name="T35" fmla="*/ 374 h 617"/>
                <a:gd name="T36" fmla="*/ 1083 w 1346"/>
                <a:gd name="T37" fmla="*/ 349 h 617"/>
                <a:gd name="T38" fmla="*/ 1131 w 1346"/>
                <a:gd name="T39" fmla="*/ 323 h 617"/>
                <a:gd name="T40" fmla="*/ 1178 w 1346"/>
                <a:gd name="T41" fmla="*/ 297 h 617"/>
                <a:gd name="T42" fmla="*/ 1226 w 1346"/>
                <a:gd name="T43" fmla="*/ 272 h 617"/>
                <a:gd name="T44" fmla="*/ 1274 w 1346"/>
                <a:gd name="T45" fmla="*/ 247 h 617"/>
                <a:gd name="T46" fmla="*/ 1322 w 1346"/>
                <a:gd name="T47" fmla="*/ 222 h 617"/>
                <a:gd name="T48" fmla="*/ 1313 w 1346"/>
                <a:gd name="T49" fmla="*/ 195 h 617"/>
                <a:gd name="T50" fmla="*/ 1245 w 1346"/>
                <a:gd name="T51" fmla="*/ 169 h 617"/>
                <a:gd name="T52" fmla="*/ 1177 w 1346"/>
                <a:gd name="T53" fmla="*/ 144 h 617"/>
                <a:gd name="T54" fmla="*/ 1109 w 1346"/>
                <a:gd name="T55" fmla="*/ 118 h 617"/>
                <a:gd name="T56" fmla="*/ 1042 w 1346"/>
                <a:gd name="T57" fmla="*/ 91 h 617"/>
                <a:gd name="T58" fmla="*/ 974 w 1346"/>
                <a:gd name="T59" fmla="*/ 65 h 617"/>
                <a:gd name="T60" fmla="*/ 906 w 1346"/>
                <a:gd name="T61" fmla="*/ 39 h 617"/>
                <a:gd name="T62" fmla="*/ 838 w 1346"/>
                <a:gd name="T63" fmla="*/ 13 h 617"/>
                <a:gd name="T64" fmla="*/ 779 w 1346"/>
                <a:gd name="T65" fmla="*/ 10 h 617"/>
                <a:gd name="T66" fmla="*/ 729 w 1346"/>
                <a:gd name="T67" fmla="*/ 31 h 617"/>
                <a:gd name="T68" fmla="*/ 679 w 1346"/>
                <a:gd name="T69" fmla="*/ 53 h 617"/>
                <a:gd name="T70" fmla="*/ 628 w 1346"/>
                <a:gd name="T71" fmla="*/ 74 h 617"/>
                <a:gd name="T72" fmla="*/ 578 w 1346"/>
                <a:gd name="T73" fmla="*/ 96 h 617"/>
                <a:gd name="T74" fmla="*/ 527 w 1346"/>
                <a:gd name="T75" fmla="*/ 117 h 617"/>
                <a:gd name="T76" fmla="*/ 477 w 1346"/>
                <a:gd name="T77" fmla="*/ 138 h 617"/>
                <a:gd name="T78" fmla="*/ 427 w 1346"/>
                <a:gd name="T79" fmla="*/ 159 h 617"/>
                <a:gd name="T80" fmla="*/ 377 w 1346"/>
                <a:gd name="T81" fmla="*/ 181 h 617"/>
                <a:gd name="T82" fmla="*/ 327 w 1346"/>
                <a:gd name="T83" fmla="*/ 202 h 617"/>
                <a:gd name="T84" fmla="*/ 277 w 1346"/>
                <a:gd name="T85" fmla="*/ 224 h 617"/>
                <a:gd name="T86" fmla="*/ 226 w 1346"/>
                <a:gd name="T87" fmla="*/ 245 h 617"/>
                <a:gd name="T88" fmla="*/ 176 w 1346"/>
                <a:gd name="T89" fmla="*/ 266 h 617"/>
                <a:gd name="T90" fmla="*/ 126 w 1346"/>
                <a:gd name="T91" fmla="*/ 287 h 617"/>
                <a:gd name="T92" fmla="*/ 75 w 1346"/>
                <a:gd name="T93" fmla="*/ 309 h 617"/>
                <a:gd name="T94" fmla="*/ 25 w 1346"/>
                <a:gd name="T95" fmla="*/ 330 h 6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46" h="617">
                  <a:moveTo>
                    <a:pt x="0" y="341"/>
                  </a:moveTo>
                  <a:lnTo>
                    <a:pt x="36" y="358"/>
                  </a:lnTo>
                  <a:lnTo>
                    <a:pt x="72" y="375"/>
                  </a:lnTo>
                  <a:lnTo>
                    <a:pt x="108" y="392"/>
                  </a:lnTo>
                  <a:lnTo>
                    <a:pt x="144" y="410"/>
                  </a:lnTo>
                  <a:lnTo>
                    <a:pt x="180" y="427"/>
                  </a:lnTo>
                  <a:lnTo>
                    <a:pt x="216" y="444"/>
                  </a:lnTo>
                  <a:lnTo>
                    <a:pt x="253" y="461"/>
                  </a:lnTo>
                  <a:lnTo>
                    <a:pt x="289" y="479"/>
                  </a:lnTo>
                  <a:lnTo>
                    <a:pt x="325" y="496"/>
                  </a:lnTo>
                  <a:lnTo>
                    <a:pt x="361" y="513"/>
                  </a:lnTo>
                  <a:lnTo>
                    <a:pt x="397" y="530"/>
                  </a:lnTo>
                  <a:lnTo>
                    <a:pt x="433" y="548"/>
                  </a:lnTo>
                  <a:lnTo>
                    <a:pt x="469" y="565"/>
                  </a:lnTo>
                  <a:lnTo>
                    <a:pt x="506" y="582"/>
                  </a:lnTo>
                  <a:lnTo>
                    <a:pt x="542" y="599"/>
                  </a:lnTo>
                  <a:lnTo>
                    <a:pt x="578" y="617"/>
                  </a:lnTo>
                  <a:lnTo>
                    <a:pt x="602" y="603"/>
                  </a:lnTo>
                  <a:lnTo>
                    <a:pt x="626" y="591"/>
                  </a:lnTo>
                  <a:lnTo>
                    <a:pt x="650" y="578"/>
                  </a:lnTo>
                  <a:lnTo>
                    <a:pt x="674" y="565"/>
                  </a:lnTo>
                  <a:lnTo>
                    <a:pt x="698" y="552"/>
                  </a:lnTo>
                  <a:lnTo>
                    <a:pt x="722" y="540"/>
                  </a:lnTo>
                  <a:lnTo>
                    <a:pt x="746" y="527"/>
                  </a:lnTo>
                  <a:lnTo>
                    <a:pt x="770" y="514"/>
                  </a:lnTo>
                  <a:lnTo>
                    <a:pt x="793" y="502"/>
                  </a:lnTo>
                  <a:lnTo>
                    <a:pt x="818" y="489"/>
                  </a:lnTo>
                  <a:lnTo>
                    <a:pt x="842" y="475"/>
                  </a:lnTo>
                  <a:lnTo>
                    <a:pt x="866" y="463"/>
                  </a:lnTo>
                  <a:lnTo>
                    <a:pt x="890" y="450"/>
                  </a:lnTo>
                  <a:lnTo>
                    <a:pt x="914" y="437"/>
                  </a:lnTo>
                  <a:lnTo>
                    <a:pt x="938" y="425"/>
                  </a:lnTo>
                  <a:lnTo>
                    <a:pt x="962" y="412"/>
                  </a:lnTo>
                  <a:lnTo>
                    <a:pt x="986" y="399"/>
                  </a:lnTo>
                  <a:lnTo>
                    <a:pt x="1010" y="387"/>
                  </a:lnTo>
                  <a:lnTo>
                    <a:pt x="1034" y="374"/>
                  </a:lnTo>
                  <a:lnTo>
                    <a:pt x="1058" y="362"/>
                  </a:lnTo>
                  <a:lnTo>
                    <a:pt x="1083" y="349"/>
                  </a:lnTo>
                  <a:lnTo>
                    <a:pt x="1107" y="335"/>
                  </a:lnTo>
                  <a:lnTo>
                    <a:pt x="1131" y="323"/>
                  </a:lnTo>
                  <a:lnTo>
                    <a:pt x="1155" y="310"/>
                  </a:lnTo>
                  <a:lnTo>
                    <a:pt x="1178" y="297"/>
                  </a:lnTo>
                  <a:lnTo>
                    <a:pt x="1202" y="285"/>
                  </a:lnTo>
                  <a:lnTo>
                    <a:pt x="1226" y="272"/>
                  </a:lnTo>
                  <a:lnTo>
                    <a:pt x="1250" y="260"/>
                  </a:lnTo>
                  <a:lnTo>
                    <a:pt x="1274" y="247"/>
                  </a:lnTo>
                  <a:lnTo>
                    <a:pt x="1298" y="234"/>
                  </a:lnTo>
                  <a:lnTo>
                    <a:pt x="1322" y="222"/>
                  </a:lnTo>
                  <a:lnTo>
                    <a:pt x="1346" y="208"/>
                  </a:lnTo>
                  <a:lnTo>
                    <a:pt x="1313" y="195"/>
                  </a:lnTo>
                  <a:lnTo>
                    <a:pt x="1279" y="182"/>
                  </a:lnTo>
                  <a:lnTo>
                    <a:pt x="1245" y="169"/>
                  </a:lnTo>
                  <a:lnTo>
                    <a:pt x="1211" y="157"/>
                  </a:lnTo>
                  <a:lnTo>
                    <a:pt x="1177" y="144"/>
                  </a:lnTo>
                  <a:lnTo>
                    <a:pt x="1143" y="131"/>
                  </a:lnTo>
                  <a:lnTo>
                    <a:pt x="1109" y="118"/>
                  </a:lnTo>
                  <a:lnTo>
                    <a:pt x="1076" y="105"/>
                  </a:lnTo>
                  <a:lnTo>
                    <a:pt x="1042" y="91"/>
                  </a:lnTo>
                  <a:lnTo>
                    <a:pt x="1008" y="78"/>
                  </a:lnTo>
                  <a:lnTo>
                    <a:pt x="974" y="65"/>
                  </a:lnTo>
                  <a:lnTo>
                    <a:pt x="940" y="52"/>
                  </a:lnTo>
                  <a:lnTo>
                    <a:pt x="906" y="39"/>
                  </a:lnTo>
                  <a:lnTo>
                    <a:pt x="872" y="26"/>
                  </a:lnTo>
                  <a:lnTo>
                    <a:pt x="838" y="13"/>
                  </a:lnTo>
                  <a:lnTo>
                    <a:pt x="804" y="0"/>
                  </a:lnTo>
                  <a:lnTo>
                    <a:pt x="779" y="10"/>
                  </a:lnTo>
                  <a:lnTo>
                    <a:pt x="754" y="20"/>
                  </a:lnTo>
                  <a:lnTo>
                    <a:pt x="729" y="31"/>
                  </a:lnTo>
                  <a:lnTo>
                    <a:pt x="704" y="42"/>
                  </a:lnTo>
                  <a:lnTo>
                    <a:pt x="679" y="53"/>
                  </a:lnTo>
                  <a:lnTo>
                    <a:pt x="653" y="63"/>
                  </a:lnTo>
                  <a:lnTo>
                    <a:pt x="628" y="74"/>
                  </a:lnTo>
                  <a:lnTo>
                    <a:pt x="603" y="85"/>
                  </a:lnTo>
                  <a:lnTo>
                    <a:pt x="578" y="96"/>
                  </a:lnTo>
                  <a:lnTo>
                    <a:pt x="553" y="106"/>
                  </a:lnTo>
                  <a:lnTo>
                    <a:pt x="527" y="117"/>
                  </a:lnTo>
                  <a:lnTo>
                    <a:pt x="502" y="128"/>
                  </a:lnTo>
                  <a:lnTo>
                    <a:pt x="477" y="138"/>
                  </a:lnTo>
                  <a:lnTo>
                    <a:pt x="452" y="148"/>
                  </a:lnTo>
                  <a:lnTo>
                    <a:pt x="427" y="159"/>
                  </a:lnTo>
                  <a:lnTo>
                    <a:pt x="403" y="170"/>
                  </a:lnTo>
                  <a:lnTo>
                    <a:pt x="377" y="181"/>
                  </a:lnTo>
                  <a:lnTo>
                    <a:pt x="352" y="191"/>
                  </a:lnTo>
                  <a:lnTo>
                    <a:pt x="327" y="202"/>
                  </a:lnTo>
                  <a:lnTo>
                    <a:pt x="302" y="213"/>
                  </a:lnTo>
                  <a:lnTo>
                    <a:pt x="277" y="224"/>
                  </a:lnTo>
                  <a:lnTo>
                    <a:pt x="251" y="234"/>
                  </a:lnTo>
                  <a:lnTo>
                    <a:pt x="226" y="245"/>
                  </a:lnTo>
                  <a:lnTo>
                    <a:pt x="201" y="256"/>
                  </a:lnTo>
                  <a:lnTo>
                    <a:pt x="176" y="266"/>
                  </a:lnTo>
                  <a:lnTo>
                    <a:pt x="151" y="276"/>
                  </a:lnTo>
                  <a:lnTo>
                    <a:pt x="126" y="287"/>
                  </a:lnTo>
                  <a:lnTo>
                    <a:pt x="100" y="298"/>
                  </a:lnTo>
                  <a:lnTo>
                    <a:pt x="75" y="309"/>
                  </a:lnTo>
                  <a:lnTo>
                    <a:pt x="50" y="319"/>
                  </a:lnTo>
                  <a:lnTo>
                    <a:pt x="25" y="330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A5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35"/>
            <p:cNvSpPr>
              <a:spLocks/>
            </p:cNvSpPr>
            <p:nvPr/>
          </p:nvSpPr>
          <p:spPr bwMode="auto">
            <a:xfrm>
              <a:off x="1733" y="1976"/>
              <a:ext cx="212" cy="98"/>
            </a:xfrm>
            <a:custGeom>
              <a:avLst/>
              <a:gdLst>
                <a:gd name="T0" fmla="*/ 34 w 1274"/>
                <a:gd name="T1" fmla="*/ 338 h 583"/>
                <a:gd name="T2" fmla="*/ 103 w 1274"/>
                <a:gd name="T3" fmla="*/ 371 h 583"/>
                <a:gd name="T4" fmla="*/ 171 w 1274"/>
                <a:gd name="T5" fmla="*/ 404 h 583"/>
                <a:gd name="T6" fmla="*/ 240 w 1274"/>
                <a:gd name="T7" fmla="*/ 437 h 583"/>
                <a:gd name="T8" fmla="*/ 308 w 1274"/>
                <a:gd name="T9" fmla="*/ 469 h 583"/>
                <a:gd name="T10" fmla="*/ 376 w 1274"/>
                <a:gd name="T11" fmla="*/ 501 h 583"/>
                <a:gd name="T12" fmla="*/ 445 w 1274"/>
                <a:gd name="T13" fmla="*/ 534 h 583"/>
                <a:gd name="T14" fmla="*/ 513 w 1274"/>
                <a:gd name="T15" fmla="*/ 567 h 583"/>
                <a:gd name="T16" fmla="*/ 570 w 1274"/>
                <a:gd name="T17" fmla="*/ 571 h 583"/>
                <a:gd name="T18" fmla="*/ 615 w 1274"/>
                <a:gd name="T19" fmla="*/ 547 h 583"/>
                <a:gd name="T20" fmla="*/ 661 w 1274"/>
                <a:gd name="T21" fmla="*/ 523 h 583"/>
                <a:gd name="T22" fmla="*/ 706 w 1274"/>
                <a:gd name="T23" fmla="*/ 499 h 583"/>
                <a:gd name="T24" fmla="*/ 752 w 1274"/>
                <a:gd name="T25" fmla="*/ 474 h 583"/>
                <a:gd name="T26" fmla="*/ 796 w 1274"/>
                <a:gd name="T27" fmla="*/ 450 h 583"/>
                <a:gd name="T28" fmla="*/ 842 w 1274"/>
                <a:gd name="T29" fmla="*/ 426 h 583"/>
                <a:gd name="T30" fmla="*/ 887 w 1274"/>
                <a:gd name="T31" fmla="*/ 402 h 583"/>
                <a:gd name="T32" fmla="*/ 933 w 1274"/>
                <a:gd name="T33" fmla="*/ 378 h 583"/>
                <a:gd name="T34" fmla="*/ 978 w 1274"/>
                <a:gd name="T35" fmla="*/ 354 h 583"/>
                <a:gd name="T36" fmla="*/ 1024 w 1274"/>
                <a:gd name="T37" fmla="*/ 330 h 583"/>
                <a:gd name="T38" fmla="*/ 1069 w 1274"/>
                <a:gd name="T39" fmla="*/ 306 h 583"/>
                <a:gd name="T40" fmla="*/ 1115 w 1274"/>
                <a:gd name="T41" fmla="*/ 282 h 583"/>
                <a:gd name="T42" fmla="*/ 1160 w 1274"/>
                <a:gd name="T43" fmla="*/ 259 h 583"/>
                <a:gd name="T44" fmla="*/ 1206 w 1274"/>
                <a:gd name="T45" fmla="*/ 234 h 583"/>
                <a:gd name="T46" fmla="*/ 1251 w 1274"/>
                <a:gd name="T47" fmla="*/ 210 h 583"/>
                <a:gd name="T48" fmla="*/ 1242 w 1274"/>
                <a:gd name="T49" fmla="*/ 186 h 583"/>
                <a:gd name="T50" fmla="*/ 1178 w 1274"/>
                <a:gd name="T51" fmla="*/ 161 h 583"/>
                <a:gd name="T52" fmla="*/ 1114 w 1274"/>
                <a:gd name="T53" fmla="*/ 137 h 583"/>
                <a:gd name="T54" fmla="*/ 1049 w 1274"/>
                <a:gd name="T55" fmla="*/ 112 h 583"/>
                <a:gd name="T56" fmla="*/ 986 w 1274"/>
                <a:gd name="T57" fmla="*/ 87 h 583"/>
                <a:gd name="T58" fmla="*/ 921 w 1274"/>
                <a:gd name="T59" fmla="*/ 62 h 583"/>
                <a:gd name="T60" fmla="*/ 858 w 1274"/>
                <a:gd name="T61" fmla="*/ 38 h 583"/>
                <a:gd name="T62" fmla="*/ 793 w 1274"/>
                <a:gd name="T63" fmla="*/ 12 h 583"/>
                <a:gd name="T64" fmla="*/ 737 w 1274"/>
                <a:gd name="T65" fmla="*/ 10 h 583"/>
                <a:gd name="T66" fmla="*/ 690 w 1274"/>
                <a:gd name="T67" fmla="*/ 31 h 583"/>
                <a:gd name="T68" fmla="*/ 642 w 1274"/>
                <a:gd name="T69" fmla="*/ 51 h 583"/>
                <a:gd name="T70" fmla="*/ 595 w 1274"/>
                <a:gd name="T71" fmla="*/ 70 h 583"/>
                <a:gd name="T72" fmla="*/ 547 w 1274"/>
                <a:gd name="T73" fmla="*/ 91 h 583"/>
                <a:gd name="T74" fmla="*/ 500 w 1274"/>
                <a:gd name="T75" fmla="*/ 111 h 583"/>
                <a:gd name="T76" fmla="*/ 453 w 1274"/>
                <a:gd name="T77" fmla="*/ 131 h 583"/>
                <a:gd name="T78" fmla="*/ 404 w 1274"/>
                <a:gd name="T79" fmla="*/ 151 h 583"/>
                <a:gd name="T80" fmla="*/ 357 w 1274"/>
                <a:gd name="T81" fmla="*/ 171 h 583"/>
                <a:gd name="T82" fmla="*/ 309 w 1274"/>
                <a:gd name="T83" fmla="*/ 192 h 583"/>
                <a:gd name="T84" fmla="*/ 262 w 1274"/>
                <a:gd name="T85" fmla="*/ 211 h 583"/>
                <a:gd name="T86" fmla="*/ 215 w 1274"/>
                <a:gd name="T87" fmla="*/ 231 h 583"/>
                <a:gd name="T88" fmla="*/ 167 w 1274"/>
                <a:gd name="T89" fmla="*/ 252 h 583"/>
                <a:gd name="T90" fmla="*/ 120 w 1274"/>
                <a:gd name="T91" fmla="*/ 272 h 583"/>
                <a:gd name="T92" fmla="*/ 72 w 1274"/>
                <a:gd name="T93" fmla="*/ 291 h 583"/>
                <a:gd name="T94" fmla="*/ 24 w 1274"/>
                <a:gd name="T95" fmla="*/ 312 h 5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74" h="583">
                  <a:moveTo>
                    <a:pt x="0" y="322"/>
                  </a:moveTo>
                  <a:lnTo>
                    <a:pt x="34" y="338"/>
                  </a:lnTo>
                  <a:lnTo>
                    <a:pt x="69" y="355"/>
                  </a:lnTo>
                  <a:lnTo>
                    <a:pt x="103" y="371"/>
                  </a:lnTo>
                  <a:lnTo>
                    <a:pt x="137" y="388"/>
                  </a:lnTo>
                  <a:lnTo>
                    <a:pt x="171" y="404"/>
                  </a:lnTo>
                  <a:lnTo>
                    <a:pt x="206" y="420"/>
                  </a:lnTo>
                  <a:lnTo>
                    <a:pt x="240" y="437"/>
                  </a:lnTo>
                  <a:lnTo>
                    <a:pt x="274" y="452"/>
                  </a:lnTo>
                  <a:lnTo>
                    <a:pt x="308" y="469"/>
                  </a:lnTo>
                  <a:lnTo>
                    <a:pt x="342" y="485"/>
                  </a:lnTo>
                  <a:lnTo>
                    <a:pt x="376" y="501"/>
                  </a:lnTo>
                  <a:lnTo>
                    <a:pt x="410" y="518"/>
                  </a:lnTo>
                  <a:lnTo>
                    <a:pt x="445" y="534"/>
                  </a:lnTo>
                  <a:lnTo>
                    <a:pt x="479" y="551"/>
                  </a:lnTo>
                  <a:lnTo>
                    <a:pt x="513" y="567"/>
                  </a:lnTo>
                  <a:lnTo>
                    <a:pt x="547" y="583"/>
                  </a:lnTo>
                  <a:lnTo>
                    <a:pt x="570" y="571"/>
                  </a:lnTo>
                  <a:lnTo>
                    <a:pt x="592" y="559"/>
                  </a:lnTo>
                  <a:lnTo>
                    <a:pt x="615" y="547"/>
                  </a:lnTo>
                  <a:lnTo>
                    <a:pt x="638" y="535"/>
                  </a:lnTo>
                  <a:lnTo>
                    <a:pt x="661" y="523"/>
                  </a:lnTo>
                  <a:lnTo>
                    <a:pt x="683" y="511"/>
                  </a:lnTo>
                  <a:lnTo>
                    <a:pt x="706" y="499"/>
                  </a:lnTo>
                  <a:lnTo>
                    <a:pt x="729" y="487"/>
                  </a:lnTo>
                  <a:lnTo>
                    <a:pt x="752" y="474"/>
                  </a:lnTo>
                  <a:lnTo>
                    <a:pt x="773" y="462"/>
                  </a:lnTo>
                  <a:lnTo>
                    <a:pt x="796" y="450"/>
                  </a:lnTo>
                  <a:lnTo>
                    <a:pt x="819" y="438"/>
                  </a:lnTo>
                  <a:lnTo>
                    <a:pt x="842" y="426"/>
                  </a:lnTo>
                  <a:lnTo>
                    <a:pt x="864" y="414"/>
                  </a:lnTo>
                  <a:lnTo>
                    <a:pt x="887" y="402"/>
                  </a:lnTo>
                  <a:lnTo>
                    <a:pt x="910" y="390"/>
                  </a:lnTo>
                  <a:lnTo>
                    <a:pt x="933" y="378"/>
                  </a:lnTo>
                  <a:lnTo>
                    <a:pt x="956" y="366"/>
                  </a:lnTo>
                  <a:lnTo>
                    <a:pt x="978" y="354"/>
                  </a:lnTo>
                  <a:lnTo>
                    <a:pt x="1001" y="342"/>
                  </a:lnTo>
                  <a:lnTo>
                    <a:pt x="1024" y="330"/>
                  </a:lnTo>
                  <a:lnTo>
                    <a:pt x="1047" y="318"/>
                  </a:lnTo>
                  <a:lnTo>
                    <a:pt x="1069" y="306"/>
                  </a:lnTo>
                  <a:lnTo>
                    <a:pt x="1092" y="294"/>
                  </a:lnTo>
                  <a:lnTo>
                    <a:pt x="1115" y="282"/>
                  </a:lnTo>
                  <a:lnTo>
                    <a:pt x="1138" y="269"/>
                  </a:lnTo>
                  <a:lnTo>
                    <a:pt x="1160" y="259"/>
                  </a:lnTo>
                  <a:lnTo>
                    <a:pt x="1183" y="247"/>
                  </a:lnTo>
                  <a:lnTo>
                    <a:pt x="1206" y="234"/>
                  </a:lnTo>
                  <a:lnTo>
                    <a:pt x="1229" y="222"/>
                  </a:lnTo>
                  <a:lnTo>
                    <a:pt x="1251" y="210"/>
                  </a:lnTo>
                  <a:lnTo>
                    <a:pt x="1274" y="198"/>
                  </a:lnTo>
                  <a:lnTo>
                    <a:pt x="1242" y="186"/>
                  </a:lnTo>
                  <a:lnTo>
                    <a:pt x="1210" y="173"/>
                  </a:lnTo>
                  <a:lnTo>
                    <a:pt x="1178" y="161"/>
                  </a:lnTo>
                  <a:lnTo>
                    <a:pt x="1146" y="149"/>
                  </a:lnTo>
                  <a:lnTo>
                    <a:pt x="1114" y="137"/>
                  </a:lnTo>
                  <a:lnTo>
                    <a:pt x="1082" y="124"/>
                  </a:lnTo>
                  <a:lnTo>
                    <a:pt x="1049" y="112"/>
                  </a:lnTo>
                  <a:lnTo>
                    <a:pt x="1018" y="99"/>
                  </a:lnTo>
                  <a:lnTo>
                    <a:pt x="986" y="87"/>
                  </a:lnTo>
                  <a:lnTo>
                    <a:pt x="954" y="75"/>
                  </a:lnTo>
                  <a:lnTo>
                    <a:pt x="921" y="62"/>
                  </a:lnTo>
                  <a:lnTo>
                    <a:pt x="890" y="50"/>
                  </a:lnTo>
                  <a:lnTo>
                    <a:pt x="858" y="38"/>
                  </a:lnTo>
                  <a:lnTo>
                    <a:pt x="826" y="26"/>
                  </a:lnTo>
                  <a:lnTo>
                    <a:pt x="793" y="12"/>
                  </a:lnTo>
                  <a:lnTo>
                    <a:pt x="761" y="0"/>
                  </a:lnTo>
                  <a:lnTo>
                    <a:pt x="737" y="10"/>
                  </a:lnTo>
                  <a:lnTo>
                    <a:pt x="714" y="20"/>
                  </a:lnTo>
                  <a:lnTo>
                    <a:pt x="690" y="31"/>
                  </a:lnTo>
                  <a:lnTo>
                    <a:pt x="666" y="41"/>
                  </a:lnTo>
                  <a:lnTo>
                    <a:pt x="642" y="51"/>
                  </a:lnTo>
                  <a:lnTo>
                    <a:pt x="619" y="61"/>
                  </a:lnTo>
                  <a:lnTo>
                    <a:pt x="595" y="70"/>
                  </a:lnTo>
                  <a:lnTo>
                    <a:pt x="571" y="80"/>
                  </a:lnTo>
                  <a:lnTo>
                    <a:pt x="547" y="91"/>
                  </a:lnTo>
                  <a:lnTo>
                    <a:pt x="524" y="101"/>
                  </a:lnTo>
                  <a:lnTo>
                    <a:pt x="500" y="111"/>
                  </a:lnTo>
                  <a:lnTo>
                    <a:pt x="476" y="121"/>
                  </a:lnTo>
                  <a:lnTo>
                    <a:pt x="453" y="131"/>
                  </a:lnTo>
                  <a:lnTo>
                    <a:pt x="429" y="141"/>
                  </a:lnTo>
                  <a:lnTo>
                    <a:pt x="404" y="151"/>
                  </a:lnTo>
                  <a:lnTo>
                    <a:pt x="381" y="161"/>
                  </a:lnTo>
                  <a:lnTo>
                    <a:pt x="357" y="171"/>
                  </a:lnTo>
                  <a:lnTo>
                    <a:pt x="333" y="181"/>
                  </a:lnTo>
                  <a:lnTo>
                    <a:pt x="309" y="192"/>
                  </a:lnTo>
                  <a:lnTo>
                    <a:pt x="286" y="202"/>
                  </a:lnTo>
                  <a:lnTo>
                    <a:pt x="262" y="211"/>
                  </a:lnTo>
                  <a:lnTo>
                    <a:pt x="238" y="221"/>
                  </a:lnTo>
                  <a:lnTo>
                    <a:pt x="215" y="231"/>
                  </a:lnTo>
                  <a:lnTo>
                    <a:pt x="191" y="241"/>
                  </a:lnTo>
                  <a:lnTo>
                    <a:pt x="167" y="252"/>
                  </a:lnTo>
                  <a:lnTo>
                    <a:pt x="143" y="262"/>
                  </a:lnTo>
                  <a:lnTo>
                    <a:pt x="120" y="272"/>
                  </a:lnTo>
                  <a:lnTo>
                    <a:pt x="96" y="282"/>
                  </a:lnTo>
                  <a:lnTo>
                    <a:pt x="72" y="291"/>
                  </a:lnTo>
                  <a:lnTo>
                    <a:pt x="47" y="302"/>
                  </a:lnTo>
                  <a:lnTo>
                    <a:pt x="24" y="31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A5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36"/>
            <p:cNvSpPr>
              <a:spLocks/>
            </p:cNvSpPr>
            <p:nvPr/>
          </p:nvSpPr>
          <p:spPr bwMode="auto">
            <a:xfrm>
              <a:off x="1738" y="1982"/>
              <a:ext cx="200" cy="91"/>
            </a:xfrm>
            <a:custGeom>
              <a:avLst/>
              <a:gdLst>
                <a:gd name="T0" fmla="*/ 32 w 1198"/>
                <a:gd name="T1" fmla="*/ 320 h 549"/>
                <a:gd name="T2" fmla="*/ 97 w 1198"/>
                <a:gd name="T3" fmla="*/ 350 h 549"/>
                <a:gd name="T4" fmla="*/ 161 w 1198"/>
                <a:gd name="T5" fmla="*/ 381 h 549"/>
                <a:gd name="T6" fmla="*/ 225 w 1198"/>
                <a:gd name="T7" fmla="*/ 412 h 549"/>
                <a:gd name="T8" fmla="*/ 289 w 1198"/>
                <a:gd name="T9" fmla="*/ 442 h 549"/>
                <a:gd name="T10" fmla="*/ 354 w 1198"/>
                <a:gd name="T11" fmla="*/ 473 h 549"/>
                <a:gd name="T12" fmla="*/ 419 w 1198"/>
                <a:gd name="T13" fmla="*/ 503 h 549"/>
                <a:gd name="T14" fmla="*/ 483 w 1198"/>
                <a:gd name="T15" fmla="*/ 534 h 549"/>
                <a:gd name="T16" fmla="*/ 558 w 1198"/>
                <a:gd name="T17" fmla="*/ 526 h 549"/>
                <a:gd name="T18" fmla="*/ 643 w 1198"/>
                <a:gd name="T19" fmla="*/ 480 h 549"/>
                <a:gd name="T20" fmla="*/ 728 w 1198"/>
                <a:gd name="T21" fmla="*/ 436 h 549"/>
                <a:gd name="T22" fmla="*/ 814 w 1198"/>
                <a:gd name="T23" fmla="*/ 390 h 549"/>
                <a:gd name="T24" fmla="*/ 899 w 1198"/>
                <a:gd name="T25" fmla="*/ 345 h 549"/>
                <a:gd name="T26" fmla="*/ 985 w 1198"/>
                <a:gd name="T27" fmla="*/ 300 h 549"/>
                <a:gd name="T28" fmla="*/ 1070 w 1198"/>
                <a:gd name="T29" fmla="*/ 254 h 549"/>
                <a:gd name="T30" fmla="*/ 1155 w 1198"/>
                <a:gd name="T31" fmla="*/ 209 h 549"/>
                <a:gd name="T32" fmla="*/ 1168 w 1198"/>
                <a:gd name="T33" fmla="*/ 174 h 549"/>
                <a:gd name="T34" fmla="*/ 1107 w 1198"/>
                <a:gd name="T35" fmla="*/ 151 h 549"/>
                <a:gd name="T36" fmla="*/ 1047 w 1198"/>
                <a:gd name="T37" fmla="*/ 128 h 549"/>
                <a:gd name="T38" fmla="*/ 987 w 1198"/>
                <a:gd name="T39" fmla="*/ 105 h 549"/>
                <a:gd name="T40" fmla="*/ 927 w 1198"/>
                <a:gd name="T41" fmla="*/ 81 h 549"/>
                <a:gd name="T42" fmla="*/ 866 w 1198"/>
                <a:gd name="T43" fmla="*/ 58 h 549"/>
                <a:gd name="T44" fmla="*/ 806 w 1198"/>
                <a:gd name="T45" fmla="*/ 35 h 549"/>
                <a:gd name="T46" fmla="*/ 746 w 1198"/>
                <a:gd name="T47" fmla="*/ 12 h 549"/>
                <a:gd name="T48" fmla="*/ 694 w 1198"/>
                <a:gd name="T49" fmla="*/ 10 h 549"/>
                <a:gd name="T50" fmla="*/ 650 w 1198"/>
                <a:gd name="T51" fmla="*/ 29 h 549"/>
                <a:gd name="T52" fmla="*/ 605 w 1198"/>
                <a:gd name="T53" fmla="*/ 47 h 549"/>
                <a:gd name="T54" fmla="*/ 560 w 1198"/>
                <a:gd name="T55" fmla="*/ 67 h 549"/>
                <a:gd name="T56" fmla="*/ 515 w 1198"/>
                <a:gd name="T57" fmla="*/ 86 h 549"/>
                <a:gd name="T58" fmla="*/ 470 w 1198"/>
                <a:gd name="T59" fmla="*/ 104 h 549"/>
                <a:gd name="T60" fmla="*/ 425 w 1198"/>
                <a:gd name="T61" fmla="*/ 124 h 549"/>
                <a:gd name="T62" fmla="*/ 380 w 1198"/>
                <a:gd name="T63" fmla="*/ 142 h 549"/>
                <a:gd name="T64" fmla="*/ 336 w 1198"/>
                <a:gd name="T65" fmla="*/ 161 h 549"/>
                <a:gd name="T66" fmla="*/ 291 w 1198"/>
                <a:gd name="T67" fmla="*/ 181 h 549"/>
                <a:gd name="T68" fmla="*/ 247 w 1198"/>
                <a:gd name="T69" fmla="*/ 199 h 549"/>
                <a:gd name="T70" fmla="*/ 202 w 1198"/>
                <a:gd name="T71" fmla="*/ 218 h 549"/>
                <a:gd name="T72" fmla="*/ 157 w 1198"/>
                <a:gd name="T73" fmla="*/ 238 h 549"/>
                <a:gd name="T74" fmla="*/ 112 w 1198"/>
                <a:gd name="T75" fmla="*/ 256 h 549"/>
                <a:gd name="T76" fmla="*/ 67 w 1198"/>
                <a:gd name="T77" fmla="*/ 276 h 549"/>
                <a:gd name="T78" fmla="*/ 22 w 1198"/>
                <a:gd name="T79" fmla="*/ 294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98" h="549">
                  <a:moveTo>
                    <a:pt x="0" y="304"/>
                  </a:moveTo>
                  <a:lnTo>
                    <a:pt x="32" y="320"/>
                  </a:lnTo>
                  <a:lnTo>
                    <a:pt x="65" y="335"/>
                  </a:lnTo>
                  <a:lnTo>
                    <a:pt x="97" y="350"/>
                  </a:lnTo>
                  <a:lnTo>
                    <a:pt x="128" y="366"/>
                  </a:lnTo>
                  <a:lnTo>
                    <a:pt x="161" y="381"/>
                  </a:lnTo>
                  <a:lnTo>
                    <a:pt x="193" y="396"/>
                  </a:lnTo>
                  <a:lnTo>
                    <a:pt x="225" y="412"/>
                  </a:lnTo>
                  <a:lnTo>
                    <a:pt x="258" y="427"/>
                  </a:lnTo>
                  <a:lnTo>
                    <a:pt x="289" y="442"/>
                  </a:lnTo>
                  <a:lnTo>
                    <a:pt x="321" y="457"/>
                  </a:lnTo>
                  <a:lnTo>
                    <a:pt x="354" y="473"/>
                  </a:lnTo>
                  <a:lnTo>
                    <a:pt x="386" y="488"/>
                  </a:lnTo>
                  <a:lnTo>
                    <a:pt x="419" y="503"/>
                  </a:lnTo>
                  <a:lnTo>
                    <a:pt x="450" y="519"/>
                  </a:lnTo>
                  <a:lnTo>
                    <a:pt x="483" y="534"/>
                  </a:lnTo>
                  <a:lnTo>
                    <a:pt x="515" y="549"/>
                  </a:lnTo>
                  <a:lnTo>
                    <a:pt x="558" y="526"/>
                  </a:lnTo>
                  <a:lnTo>
                    <a:pt x="600" y="503"/>
                  </a:lnTo>
                  <a:lnTo>
                    <a:pt x="643" y="480"/>
                  </a:lnTo>
                  <a:lnTo>
                    <a:pt x="686" y="457"/>
                  </a:lnTo>
                  <a:lnTo>
                    <a:pt x="728" y="436"/>
                  </a:lnTo>
                  <a:lnTo>
                    <a:pt x="771" y="413"/>
                  </a:lnTo>
                  <a:lnTo>
                    <a:pt x="814" y="390"/>
                  </a:lnTo>
                  <a:lnTo>
                    <a:pt x="857" y="368"/>
                  </a:lnTo>
                  <a:lnTo>
                    <a:pt x="899" y="345"/>
                  </a:lnTo>
                  <a:lnTo>
                    <a:pt x="942" y="322"/>
                  </a:lnTo>
                  <a:lnTo>
                    <a:pt x="985" y="300"/>
                  </a:lnTo>
                  <a:lnTo>
                    <a:pt x="1027" y="277"/>
                  </a:lnTo>
                  <a:lnTo>
                    <a:pt x="1070" y="254"/>
                  </a:lnTo>
                  <a:lnTo>
                    <a:pt x="1113" y="232"/>
                  </a:lnTo>
                  <a:lnTo>
                    <a:pt x="1155" y="209"/>
                  </a:lnTo>
                  <a:lnTo>
                    <a:pt x="1198" y="186"/>
                  </a:lnTo>
                  <a:lnTo>
                    <a:pt x="1168" y="174"/>
                  </a:lnTo>
                  <a:lnTo>
                    <a:pt x="1138" y="163"/>
                  </a:lnTo>
                  <a:lnTo>
                    <a:pt x="1107" y="151"/>
                  </a:lnTo>
                  <a:lnTo>
                    <a:pt x="1078" y="140"/>
                  </a:lnTo>
                  <a:lnTo>
                    <a:pt x="1047" y="128"/>
                  </a:lnTo>
                  <a:lnTo>
                    <a:pt x="1017" y="116"/>
                  </a:lnTo>
                  <a:lnTo>
                    <a:pt x="987" y="105"/>
                  </a:lnTo>
                  <a:lnTo>
                    <a:pt x="957" y="93"/>
                  </a:lnTo>
                  <a:lnTo>
                    <a:pt x="927" y="81"/>
                  </a:lnTo>
                  <a:lnTo>
                    <a:pt x="897" y="70"/>
                  </a:lnTo>
                  <a:lnTo>
                    <a:pt x="866" y="58"/>
                  </a:lnTo>
                  <a:lnTo>
                    <a:pt x="837" y="46"/>
                  </a:lnTo>
                  <a:lnTo>
                    <a:pt x="806" y="35"/>
                  </a:lnTo>
                  <a:lnTo>
                    <a:pt x="777" y="23"/>
                  </a:lnTo>
                  <a:lnTo>
                    <a:pt x="746" y="12"/>
                  </a:lnTo>
                  <a:lnTo>
                    <a:pt x="716" y="0"/>
                  </a:lnTo>
                  <a:lnTo>
                    <a:pt x="694" y="10"/>
                  </a:lnTo>
                  <a:lnTo>
                    <a:pt x="671" y="19"/>
                  </a:lnTo>
                  <a:lnTo>
                    <a:pt x="650" y="29"/>
                  </a:lnTo>
                  <a:lnTo>
                    <a:pt x="627" y="38"/>
                  </a:lnTo>
                  <a:lnTo>
                    <a:pt x="605" y="47"/>
                  </a:lnTo>
                  <a:lnTo>
                    <a:pt x="582" y="57"/>
                  </a:lnTo>
                  <a:lnTo>
                    <a:pt x="560" y="67"/>
                  </a:lnTo>
                  <a:lnTo>
                    <a:pt x="538" y="76"/>
                  </a:lnTo>
                  <a:lnTo>
                    <a:pt x="515" y="86"/>
                  </a:lnTo>
                  <a:lnTo>
                    <a:pt x="493" y="95"/>
                  </a:lnTo>
                  <a:lnTo>
                    <a:pt x="470" y="104"/>
                  </a:lnTo>
                  <a:lnTo>
                    <a:pt x="448" y="114"/>
                  </a:lnTo>
                  <a:lnTo>
                    <a:pt x="425" y="124"/>
                  </a:lnTo>
                  <a:lnTo>
                    <a:pt x="403" y="133"/>
                  </a:lnTo>
                  <a:lnTo>
                    <a:pt x="380" y="142"/>
                  </a:lnTo>
                  <a:lnTo>
                    <a:pt x="358" y="152"/>
                  </a:lnTo>
                  <a:lnTo>
                    <a:pt x="336" y="161"/>
                  </a:lnTo>
                  <a:lnTo>
                    <a:pt x="313" y="171"/>
                  </a:lnTo>
                  <a:lnTo>
                    <a:pt x="291" y="181"/>
                  </a:lnTo>
                  <a:lnTo>
                    <a:pt x="268" y="189"/>
                  </a:lnTo>
                  <a:lnTo>
                    <a:pt x="247" y="199"/>
                  </a:lnTo>
                  <a:lnTo>
                    <a:pt x="224" y="209"/>
                  </a:lnTo>
                  <a:lnTo>
                    <a:pt x="202" y="218"/>
                  </a:lnTo>
                  <a:lnTo>
                    <a:pt x="180" y="228"/>
                  </a:lnTo>
                  <a:lnTo>
                    <a:pt x="157" y="238"/>
                  </a:lnTo>
                  <a:lnTo>
                    <a:pt x="135" y="246"/>
                  </a:lnTo>
                  <a:lnTo>
                    <a:pt x="112" y="256"/>
                  </a:lnTo>
                  <a:lnTo>
                    <a:pt x="90" y="266"/>
                  </a:lnTo>
                  <a:lnTo>
                    <a:pt x="67" y="276"/>
                  </a:lnTo>
                  <a:lnTo>
                    <a:pt x="45" y="285"/>
                  </a:lnTo>
                  <a:lnTo>
                    <a:pt x="22" y="29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A8A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Freeform 37"/>
            <p:cNvSpPr>
              <a:spLocks/>
            </p:cNvSpPr>
            <p:nvPr/>
          </p:nvSpPr>
          <p:spPr bwMode="auto">
            <a:xfrm>
              <a:off x="1743" y="1987"/>
              <a:ext cx="188" cy="86"/>
            </a:xfrm>
            <a:custGeom>
              <a:avLst/>
              <a:gdLst>
                <a:gd name="T0" fmla="*/ 31 w 1125"/>
                <a:gd name="T1" fmla="*/ 300 h 515"/>
                <a:gd name="T2" fmla="*/ 91 w 1125"/>
                <a:gd name="T3" fmla="*/ 328 h 515"/>
                <a:gd name="T4" fmla="*/ 151 w 1125"/>
                <a:gd name="T5" fmla="*/ 358 h 515"/>
                <a:gd name="T6" fmla="*/ 211 w 1125"/>
                <a:gd name="T7" fmla="*/ 386 h 515"/>
                <a:gd name="T8" fmla="*/ 272 w 1125"/>
                <a:gd name="T9" fmla="*/ 415 h 515"/>
                <a:gd name="T10" fmla="*/ 332 w 1125"/>
                <a:gd name="T11" fmla="*/ 443 h 515"/>
                <a:gd name="T12" fmla="*/ 392 w 1125"/>
                <a:gd name="T13" fmla="*/ 473 h 515"/>
                <a:gd name="T14" fmla="*/ 452 w 1125"/>
                <a:gd name="T15" fmla="*/ 501 h 515"/>
                <a:gd name="T16" fmla="*/ 523 w 1125"/>
                <a:gd name="T17" fmla="*/ 494 h 515"/>
                <a:gd name="T18" fmla="*/ 603 w 1125"/>
                <a:gd name="T19" fmla="*/ 452 h 515"/>
                <a:gd name="T20" fmla="*/ 683 w 1125"/>
                <a:gd name="T21" fmla="*/ 409 h 515"/>
                <a:gd name="T22" fmla="*/ 763 w 1125"/>
                <a:gd name="T23" fmla="*/ 366 h 515"/>
                <a:gd name="T24" fmla="*/ 844 w 1125"/>
                <a:gd name="T25" fmla="*/ 324 h 515"/>
                <a:gd name="T26" fmla="*/ 924 w 1125"/>
                <a:gd name="T27" fmla="*/ 281 h 515"/>
                <a:gd name="T28" fmla="*/ 1004 w 1125"/>
                <a:gd name="T29" fmla="*/ 238 h 515"/>
                <a:gd name="T30" fmla="*/ 1084 w 1125"/>
                <a:gd name="T31" fmla="*/ 196 h 515"/>
                <a:gd name="T32" fmla="*/ 1096 w 1125"/>
                <a:gd name="T33" fmla="*/ 164 h 515"/>
                <a:gd name="T34" fmla="*/ 1039 w 1125"/>
                <a:gd name="T35" fmla="*/ 142 h 515"/>
                <a:gd name="T36" fmla="*/ 983 w 1125"/>
                <a:gd name="T37" fmla="*/ 120 h 515"/>
                <a:gd name="T38" fmla="*/ 926 w 1125"/>
                <a:gd name="T39" fmla="*/ 98 h 515"/>
                <a:gd name="T40" fmla="*/ 869 w 1125"/>
                <a:gd name="T41" fmla="*/ 77 h 515"/>
                <a:gd name="T42" fmla="*/ 814 w 1125"/>
                <a:gd name="T43" fmla="*/ 55 h 515"/>
                <a:gd name="T44" fmla="*/ 757 w 1125"/>
                <a:gd name="T45" fmla="*/ 33 h 515"/>
                <a:gd name="T46" fmla="*/ 701 w 1125"/>
                <a:gd name="T47" fmla="*/ 11 h 515"/>
                <a:gd name="T48" fmla="*/ 631 w 1125"/>
                <a:gd name="T49" fmla="*/ 17 h 515"/>
                <a:gd name="T50" fmla="*/ 546 w 1125"/>
                <a:gd name="T51" fmla="*/ 54 h 515"/>
                <a:gd name="T52" fmla="*/ 462 w 1125"/>
                <a:gd name="T53" fmla="*/ 90 h 515"/>
                <a:gd name="T54" fmla="*/ 378 w 1125"/>
                <a:gd name="T55" fmla="*/ 125 h 515"/>
                <a:gd name="T56" fmla="*/ 295 w 1125"/>
                <a:gd name="T57" fmla="*/ 161 h 515"/>
                <a:gd name="T58" fmla="*/ 210 w 1125"/>
                <a:gd name="T59" fmla="*/ 196 h 515"/>
                <a:gd name="T60" fmla="*/ 126 w 1125"/>
                <a:gd name="T61" fmla="*/ 232 h 515"/>
                <a:gd name="T62" fmla="*/ 42 w 1125"/>
                <a:gd name="T63" fmla="*/ 268 h 5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25" h="515">
                  <a:moveTo>
                    <a:pt x="0" y="286"/>
                  </a:moveTo>
                  <a:lnTo>
                    <a:pt x="31" y="300"/>
                  </a:lnTo>
                  <a:lnTo>
                    <a:pt x="60" y="314"/>
                  </a:lnTo>
                  <a:lnTo>
                    <a:pt x="91" y="328"/>
                  </a:lnTo>
                  <a:lnTo>
                    <a:pt x="120" y="342"/>
                  </a:lnTo>
                  <a:lnTo>
                    <a:pt x="151" y="358"/>
                  </a:lnTo>
                  <a:lnTo>
                    <a:pt x="181" y="372"/>
                  </a:lnTo>
                  <a:lnTo>
                    <a:pt x="211" y="386"/>
                  </a:lnTo>
                  <a:lnTo>
                    <a:pt x="242" y="400"/>
                  </a:lnTo>
                  <a:lnTo>
                    <a:pt x="272" y="415"/>
                  </a:lnTo>
                  <a:lnTo>
                    <a:pt x="302" y="429"/>
                  </a:lnTo>
                  <a:lnTo>
                    <a:pt x="332" y="443"/>
                  </a:lnTo>
                  <a:lnTo>
                    <a:pt x="362" y="457"/>
                  </a:lnTo>
                  <a:lnTo>
                    <a:pt x="392" y="473"/>
                  </a:lnTo>
                  <a:lnTo>
                    <a:pt x="423" y="487"/>
                  </a:lnTo>
                  <a:lnTo>
                    <a:pt x="452" y="501"/>
                  </a:lnTo>
                  <a:lnTo>
                    <a:pt x="483" y="515"/>
                  </a:lnTo>
                  <a:lnTo>
                    <a:pt x="523" y="494"/>
                  </a:lnTo>
                  <a:lnTo>
                    <a:pt x="563" y="473"/>
                  </a:lnTo>
                  <a:lnTo>
                    <a:pt x="603" y="452"/>
                  </a:lnTo>
                  <a:lnTo>
                    <a:pt x="643" y="430"/>
                  </a:lnTo>
                  <a:lnTo>
                    <a:pt x="683" y="409"/>
                  </a:lnTo>
                  <a:lnTo>
                    <a:pt x="724" y="387"/>
                  </a:lnTo>
                  <a:lnTo>
                    <a:pt x="763" y="366"/>
                  </a:lnTo>
                  <a:lnTo>
                    <a:pt x="804" y="345"/>
                  </a:lnTo>
                  <a:lnTo>
                    <a:pt x="844" y="324"/>
                  </a:lnTo>
                  <a:lnTo>
                    <a:pt x="884" y="303"/>
                  </a:lnTo>
                  <a:lnTo>
                    <a:pt x="924" y="281"/>
                  </a:lnTo>
                  <a:lnTo>
                    <a:pt x="965" y="260"/>
                  </a:lnTo>
                  <a:lnTo>
                    <a:pt x="1004" y="238"/>
                  </a:lnTo>
                  <a:lnTo>
                    <a:pt x="1045" y="218"/>
                  </a:lnTo>
                  <a:lnTo>
                    <a:pt x="1084" y="196"/>
                  </a:lnTo>
                  <a:lnTo>
                    <a:pt x="1125" y="175"/>
                  </a:lnTo>
                  <a:lnTo>
                    <a:pt x="1096" y="164"/>
                  </a:lnTo>
                  <a:lnTo>
                    <a:pt x="1068" y="153"/>
                  </a:lnTo>
                  <a:lnTo>
                    <a:pt x="1039" y="142"/>
                  </a:lnTo>
                  <a:lnTo>
                    <a:pt x="1012" y="131"/>
                  </a:lnTo>
                  <a:lnTo>
                    <a:pt x="983" y="120"/>
                  </a:lnTo>
                  <a:lnTo>
                    <a:pt x="955" y="109"/>
                  </a:lnTo>
                  <a:lnTo>
                    <a:pt x="926" y="98"/>
                  </a:lnTo>
                  <a:lnTo>
                    <a:pt x="898" y="88"/>
                  </a:lnTo>
                  <a:lnTo>
                    <a:pt x="869" y="77"/>
                  </a:lnTo>
                  <a:lnTo>
                    <a:pt x="841" y="66"/>
                  </a:lnTo>
                  <a:lnTo>
                    <a:pt x="814" y="55"/>
                  </a:lnTo>
                  <a:lnTo>
                    <a:pt x="785" y="44"/>
                  </a:lnTo>
                  <a:lnTo>
                    <a:pt x="757" y="33"/>
                  </a:lnTo>
                  <a:lnTo>
                    <a:pt x="728" y="22"/>
                  </a:lnTo>
                  <a:lnTo>
                    <a:pt x="701" y="11"/>
                  </a:lnTo>
                  <a:lnTo>
                    <a:pt x="672" y="0"/>
                  </a:lnTo>
                  <a:lnTo>
                    <a:pt x="631" y="17"/>
                  </a:lnTo>
                  <a:lnTo>
                    <a:pt x="588" y="36"/>
                  </a:lnTo>
                  <a:lnTo>
                    <a:pt x="546" y="54"/>
                  </a:lnTo>
                  <a:lnTo>
                    <a:pt x="504" y="71"/>
                  </a:lnTo>
                  <a:lnTo>
                    <a:pt x="462" y="90"/>
                  </a:lnTo>
                  <a:lnTo>
                    <a:pt x="420" y="107"/>
                  </a:lnTo>
                  <a:lnTo>
                    <a:pt x="378" y="125"/>
                  </a:lnTo>
                  <a:lnTo>
                    <a:pt x="336" y="142"/>
                  </a:lnTo>
                  <a:lnTo>
                    <a:pt x="295" y="161"/>
                  </a:lnTo>
                  <a:lnTo>
                    <a:pt x="252" y="178"/>
                  </a:lnTo>
                  <a:lnTo>
                    <a:pt x="210" y="196"/>
                  </a:lnTo>
                  <a:lnTo>
                    <a:pt x="169" y="214"/>
                  </a:lnTo>
                  <a:lnTo>
                    <a:pt x="126" y="232"/>
                  </a:lnTo>
                  <a:lnTo>
                    <a:pt x="84" y="249"/>
                  </a:lnTo>
                  <a:lnTo>
                    <a:pt x="42" y="268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A8A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Freeform 38"/>
            <p:cNvSpPr>
              <a:spLocks/>
            </p:cNvSpPr>
            <p:nvPr/>
          </p:nvSpPr>
          <p:spPr bwMode="auto">
            <a:xfrm>
              <a:off x="1749" y="1993"/>
              <a:ext cx="175" cy="80"/>
            </a:xfrm>
            <a:custGeom>
              <a:avLst/>
              <a:gdLst>
                <a:gd name="T0" fmla="*/ 28 w 1050"/>
                <a:gd name="T1" fmla="*/ 280 h 482"/>
                <a:gd name="T2" fmla="*/ 84 w 1050"/>
                <a:gd name="T3" fmla="*/ 307 h 482"/>
                <a:gd name="T4" fmla="*/ 140 w 1050"/>
                <a:gd name="T5" fmla="*/ 334 h 482"/>
                <a:gd name="T6" fmla="*/ 197 w 1050"/>
                <a:gd name="T7" fmla="*/ 361 h 482"/>
                <a:gd name="T8" fmla="*/ 253 w 1050"/>
                <a:gd name="T9" fmla="*/ 388 h 482"/>
                <a:gd name="T10" fmla="*/ 310 w 1050"/>
                <a:gd name="T11" fmla="*/ 414 h 482"/>
                <a:gd name="T12" fmla="*/ 366 w 1050"/>
                <a:gd name="T13" fmla="*/ 442 h 482"/>
                <a:gd name="T14" fmla="*/ 421 w 1050"/>
                <a:gd name="T15" fmla="*/ 469 h 482"/>
                <a:gd name="T16" fmla="*/ 487 w 1050"/>
                <a:gd name="T17" fmla="*/ 462 h 482"/>
                <a:gd name="T18" fmla="*/ 563 w 1050"/>
                <a:gd name="T19" fmla="*/ 422 h 482"/>
                <a:gd name="T20" fmla="*/ 637 w 1050"/>
                <a:gd name="T21" fmla="*/ 383 h 482"/>
                <a:gd name="T22" fmla="*/ 713 w 1050"/>
                <a:gd name="T23" fmla="*/ 343 h 482"/>
                <a:gd name="T24" fmla="*/ 787 w 1050"/>
                <a:gd name="T25" fmla="*/ 303 h 482"/>
                <a:gd name="T26" fmla="*/ 863 w 1050"/>
                <a:gd name="T27" fmla="*/ 263 h 482"/>
                <a:gd name="T28" fmla="*/ 937 w 1050"/>
                <a:gd name="T29" fmla="*/ 224 h 482"/>
                <a:gd name="T30" fmla="*/ 1013 w 1050"/>
                <a:gd name="T31" fmla="*/ 185 h 482"/>
                <a:gd name="T32" fmla="*/ 1024 w 1050"/>
                <a:gd name="T33" fmla="*/ 155 h 482"/>
                <a:gd name="T34" fmla="*/ 970 w 1050"/>
                <a:gd name="T35" fmla="*/ 134 h 482"/>
                <a:gd name="T36" fmla="*/ 917 w 1050"/>
                <a:gd name="T37" fmla="*/ 113 h 482"/>
                <a:gd name="T38" fmla="*/ 865 w 1050"/>
                <a:gd name="T39" fmla="*/ 93 h 482"/>
                <a:gd name="T40" fmla="*/ 811 w 1050"/>
                <a:gd name="T41" fmla="*/ 72 h 482"/>
                <a:gd name="T42" fmla="*/ 759 w 1050"/>
                <a:gd name="T43" fmla="*/ 52 h 482"/>
                <a:gd name="T44" fmla="*/ 706 w 1050"/>
                <a:gd name="T45" fmla="*/ 31 h 482"/>
                <a:gd name="T46" fmla="*/ 654 w 1050"/>
                <a:gd name="T47" fmla="*/ 11 h 482"/>
                <a:gd name="T48" fmla="*/ 588 w 1050"/>
                <a:gd name="T49" fmla="*/ 16 h 482"/>
                <a:gd name="T50" fmla="*/ 510 w 1050"/>
                <a:gd name="T51" fmla="*/ 50 h 482"/>
                <a:gd name="T52" fmla="*/ 431 w 1050"/>
                <a:gd name="T53" fmla="*/ 83 h 482"/>
                <a:gd name="T54" fmla="*/ 352 w 1050"/>
                <a:gd name="T55" fmla="*/ 117 h 482"/>
                <a:gd name="T56" fmla="*/ 275 w 1050"/>
                <a:gd name="T57" fmla="*/ 150 h 482"/>
                <a:gd name="T58" fmla="*/ 196 w 1050"/>
                <a:gd name="T59" fmla="*/ 184 h 482"/>
                <a:gd name="T60" fmla="*/ 117 w 1050"/>
                <a:gd name="T61" fmla="*/ 216 h 482"/>
                <a:gd name="T62" fmla="*/ 39 w 1050"/>
                <a:gd name="T63" fmla="*/ 250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0" h="482">
                  <a:moveTo>
                    <a:pt x="0" y="267"/>
                  </a:moveTo>
                  <a:lnTo>
                    <a:pt x="28" y="280"/>
                  </a:lnTo>
                  <a:lnTo>
                    <a:pt x="56" y="294"/>
                  </a:lnTo>
                  <a:lnTo>
                    <a:pt x="84" y="307"/>
                  </a:lnTo>
                  <a:lnTo>
                    <a:pt x="113" y="320"/>
                  </a:lnTo>
                  <a:lnTo>
                    <a:pt x="140" y="334"/>
                  </a:lnTo>
                  <a:lnTo>
                    <a:pt x="168" y="348"/>
                  </a:lnTo>
                  <a:lnTo>
                    <a:pt x="197" y="361"/>
                  </a:lnTo>
                  <a:lnTo>
                    <a:pt x="225" y="374"/>
                  </a:lnTo>
                  <a:lnTo>
                    <a:pt x="253" y="388"/>
                  </a:lnTo>
                  <a:lnTo>
                    <a:pt x="281" y="401"/>
                  </a:lnTo>
                  <a:lnTo>
                    <a:pt x="310" y="414"/>
                  </a:lnTo>
                  <a:lnTo>
                    <a:pt x="337" y="429"/>
                  </a:lnTo>
                  <a:lnTo>
                    <a:pt x="366" y="442"/>
                  </a:lnTo>
                  <a:lnTo>
                    <a:pt x="394" y="455"/>
                  </a:lnTo>
                  <a:lnTo>
                    <a:pt x="421" y="469"/>
                  </a:lnTo>
                  <a:lnTo>
                    <a:pt x="450" y="482"/>
                  </a:lnTo>
                  <a:lnTo>
                    <a:pt x="487" y="462"/>
                  </a:lnTo>
                  <a:lnTo>
                    <a:pt x="525" y="443"/>
                  </a:lnTo>
                  <a:lnTo>
                    <a:pt x="563" y="422"/>
                  </a:lnTo>
                  <a:lnTo>
                    <a:pt x="600" y="402"/>
                  </a:lnTo>
                  <a:lnTo>
                    <a:pt x="637" y="383"/>
                  </a:lnTo>
                  <a:lnTo>
                    <a:pt x="675" y="363"/>
                  </a:lnTo>
                  <a:lnTo>
                    <a:pt x="713" y="343"/>
                  </a:lnTo>
                  <a:lnTo>
                    <a:pt x="750" y="324"/>
                  </a:lnTo>
                  <a:lnTo>
                    <a:pt x="787" y="303"/>
                  </a:lnTo>
                  <a:lnTo>
                    <a:pt x="824" y="283"/>
                  </a:lnTo>
                  <a:lnTo>
                    <a:pt x="863" y="263"/>
                  </a:lnTo>
                  <a:lnTo>
                    <a:pt x="900" y="244"/>
                  </a:lnTo>
                  <a:lnTo>
                    <a:pt x="937" y="224"/>
                  </a:lnTo>
                  <a:lnTo>
                    <a:pt x="974" y="204"/>
                  </a:lnTo>
                  <a:lnTo>
                    <a:pt x="1013" y="185"/>
                  </a:lnTo>
                  <a:lnTo>
                    <a:pt x="1050" y="165"/>
                  </a:lnTo>
                  <a:lnTo>
                    <a:pt x="1024" y="155"/>
                  </a:lnTo>
                  <a:lnTo>
                    <a:pt x="997" y="144"/>
                  </a:lnTo>
                  <a:lnTo>
                    <a:pt x="970" y="134"/>
                  </a:lnTo>
                  <a:lnTo>
                    <a:pt x="944" y="123"/>
                  </a:lnTo>
                  <a:lnTo>
                    <a:pt x="917" y="113"/>
                  </a:lnTo>
                  <a:lnTo>
                    <a:pt x="891" y="104"/>
                  </a:lnTo>
                  <a:lnTo>
                    <a:pt x="865" y="93"/>
                  </a:lnTo>
                  <a:lnTo>
                    <a:pt x="839" y="83"/>
                  </a:lnTo>
                  <a:lnTo>
                    <a:pt x="811" y="72"/>
                  </a:lnTo>
                  <a:lnTo>
                    <a:pt x="785" y="62"/>
                  </a:lnTo>
                  <a:lnTo>
                    <a:pt x="759" y="52"/>
                  </a:lnTo>
                  <a:lnTo>
                    <a:pt x="732" y="41"/>
                  </a:lnTo>
                  <a:lnTo>
                    <a:pt x="706" y="31"/>
                  </a:lnTo>
                  <a:lnTo>
                    <a:pt x="680" y="21"/>
                  </a:lnTo>
                  <a:lnTo>
                    <a:pt x="654" y="11"/>
                  </a:lnTo>
                  <a:lnTo>
                    <a:pt x="627" y="0"/>
                  </a:lnTo>
                  <a:lnTo>
                    <a:pt x="588" y="16"/>
                  </a:lnTo>
                  <a:lnTo>
                    <a:pt x="548" y="33"/>
                  </a:lnTo>
                  <a:lnTo>
                    <a:pt x="510" y="50"/>
                  </a:lnTo>
                  <a:lnTo>
                    <a:pt x="471" y="66"/>
                  </a:lnTo>
                  <a:lnTo>
                    <a:pt x="431" y="83"/>
                  </a:lnTo>
                  <a:lnTo>
                    <a:pt x="392" y="99"/>
                  </a:lnTo>
                  <a:lnTo>
                    <a:pt x="352" y="117"/>
                  </a:lnTo>
                  <a:lnTo>
                    <a:pt x="314" y="133"/>
                  </a:lnTo>
                  <a:lnTo>
                    <a:pt x="275" y="150"/>
                  </a:lnTo>
                  <a:lnTo>
                    <a:pt x="235" y="167"/>
                  </a:lnTo>
                  <a:lnTo>
                    <a:pt x="196" y="184"/>
                  </a:lnTo>
                  <a:lnTo>
                    <a:pt x="156" y="200"/>
                  </a:lnTo>
                  <a:lnTo>
                    <a:pt x="117" y="216"/>
                  </a:lnTo>
                  <a:lnTo>
                    <a:pt x="79" y="234"/>
                  </a:lnTo>
                  <a:lnTo>
                    <a:pt x="39" y="25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AAA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Freeform 39"/>
            <p:cNvSpPr>
              <a:spLocks/>
            </p:cNvSpPr>
            <p:nvPr/>
          </p:nvSpPr>
          <p:spPr bwMode="auto">
            <a:xfrm>
              <a:off x="1754" y="1998"/>
              <a:ext cx="163" cy="75"/>
            </a:xfrm>
            <a:custGeom>
              <a:avLst/>
              <a:gdLst>
                <a:gd name="T0" fmla="*/ 26 w 975"/>
                <a:gd name="T1" fmla="*/ 259 h 447"/>
                <a:gd name="T2" fmla="*/ 78 w 975"/>
                <a:gd name="T3" fmla="*/ 284 h 447"/>
                <a:gd name="T4" fmla="*/ 131 w 975"/>
                <a:gd name="T5" fmla="*/ 309 h 447"/>
                <a:gd name="T6" fmla="*/ 184 w 975"/>
                <a:gd name="T7" fmla="*/ 334 h 447"/>
                <a:gd name="T8" fmla="*/ 235 w 975"/>
                <a:gd name="T9" fmla="*/ 360 h 447"/>
                <a:gd name="T10" fmla="*/ 288 w 975"/>
                <a:gd name="T11" fmla="*/ 385 h 447"/>
                <a:gd name="T12" fmla="*/ 340 w 975"/>
                <a:gd name="T13" fmla="*/ 410 h 447"/>
                <a:gd name="T14" fmla="*/ 393 w 975"/>
                <a:gd name="T15" fmla="*/ 435 h 447"/>
                <a:gd name="T16" fmla="*/ 454 w 975"/>
                <a:gd name="T17" fmla="*/ 428 h 447"/>
                <a:gd name="T18" fmla="*/ 523 w 975"/>
                <a:gd name="T19" fmla="*/ 391 h 447"/>
                <a:gd name="T20" fmla="*/ 593 w 975"/>
                <a:gd name="T21" fmla="*/ 355 h 447"/>
                <a:gd name="T22" fmla="*/ 662 w 975"/>
                <a:gd name="T23" fmla="*/ 318 h 447"/>
                <a:gd name="T24" fmla="*/ 732 w 975"/>
                <a:gd name="T25" fmla="*/ 281 h 447"/>
                <a:gd name="T26" fmla="*/ 801 w 975"/>
                <a:gd name="T27" fmla="*/ 244 h 447"/>
                <a:gd name="T28" fmla="*/ 871 w 975"/>
                <a:gd name="T29" fmla="*/ 207 h 447"/>
                <a:gd name="T30" fmla="*/ 940 w 975"/>
                <a:gd name="T31" fmla="*/ 170 h 447"/>
                <a:gd name="T32" fmla="*/ 951 w 975"/>
                <a:gd name="T33" fmla="*/ 142 h 447"/>
                <a:gd name="T34" fmla="*/ 902 w 975"/>
                <a:gd name="T35" fmla="*/ 123 h 447"/>
                <a:gd name="T36" fmla="*/ 853 w 975"/>
                <a:gd name="T37" fmla="*/ 105 h 447"/>
                <a:gd name="T38" fmla="*/ 803 w 975"/>
                <a:gd name="T39" fmla="*/ 86 h 447"/>
                <a:gd name="T40" fmla="*/ 754 w 975"/>
                <a:gd name="T41" fmla="*/ 66 h 447"/>
                <a:gd name="T42" fmla="*/ 705 w 975"/>
                <a:gd name="T43" fmla="*/ 48 h 447"/>
                <a:gd name="T44" fmla="*/ 655 w 975"/>
                <a:gd name="T45" fmla="*/ 28 h 447"/>
                <a:gd name="T46" fmla="*/ 606 w 975"/>
                <a:gd name="T47" fmla="*/ 9 h 447"/>
                <a:gd name="T48" fmla="*/ 546 w 975"/>
                <a:gd name="T49" fmla="*/ 15 h 447"/>
                <a:gd name="T50" fmla="*/ 473 w 975"/>
                <a:gd name="T51" fmla="*/ 47 h 447"/>
                <a:gd name="T52" fmla="*/ 400 w 975"/>
                <a:gd name="T53" fmla="*/ 77 h 447"/>
                <a:gd name="T54" fmla="*/ 328 w 975"/>
                <a:gd name="T55" fmla="*/ 108 h 447"/>
                <a:gd name="T56" fmla="*/ 255 w 975"/>
                <a:gd name="T57" fmla="*/ 139 h 447"/>
                <a:gd name="T58" fmla="*/ 182 w 975"/>
                <a:gd name="T59" fmla="*/ 170 h 447"/>
                <a:gd name="T60" fmla="*/ 109 w 975"/>
                <a:gd name="T61" fmla="*/ 201 h 447"/>
                <a:gd name="T62" fmla="*/ 36 w 975"/>
                <a:gd name="T63" fmla="*/ 232 h 4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75" h="447">
                  <a:moveTo>
                    <a:pt x="0" y="247"/>
                  </a:moveTo>
                  <a:lnTo>
                    <a:pt x="26" y="259"/>
                  </a:lnTo>
                  <a:lnTo>
                    <a:pt x="52" y="272"/>
                  </a:lnTo>
                  <a:lnTo>
                    <a:pt x="78" y="284"/>
                  </a:lnTo>
                  <a:lnTo>
                    <a:pt x="105" y="297"/>
                  </a:lnTo>
                  <a:lnTo>
                    <a:pt x="131" y="309"/>
                  </a:lnTo>
                  <a:lnTo>
                    <a:pt x="157" y="322"/>
                  </a:lnTo>
                  <a:lnTo>
                    <a:pt x="184" y="334"/>
                  </a:lnTo>
                  <a:lnTo>
                    <a:pt x="210" y="346"/>
                  </a:lnTo>
                  <a:lnTo>
                    <a:pt x="235" y="360"/>
                  </a:lnTo>
                  <a:lnTo>
                    <a:pt x="261" y="372"/>
                  </a:lnTo>
                  <a:lnTo>
                    <a:pt x="288" y="385"/>
                  </a:lnTo>
                  <a:lnTo>
                    <a:pt x="314" y="397"/>
                  </a:lnTo>
                  <a:lnTo>
                    <a:pt x="340" y="410"/>
                  </a:lnTo>
                  <a:lnTo>
                    <a:pt x="366" y="422"/>
                  </a:lnTo>
                  <a:lnTo>
                    <a:pt x="393" y="435"/>
                  </a:lnTo>
                  <a:lnTo>
                    <a:pt x="419" y="447"/>
                  </a:lnTo>
                  <a:lnTo>
                    <a:pt x="454" y="428"/>
                  </a:lnTo>
                  <a:lnTo>
                    <a:pt x="488" y="410"/>
                  </a:lnTo>
                  <a:lnTo>
                    <a:pt x="523" y="391"/>
                  </a:lnTo>
                  <a:lnTo>
                    <a:pt x="558" y="373"/>
                  </a:lnTo>
                  <a:lnTo>
                    <a:pt x="593" y="355"/>
                  </a:lnTo>
                  <a:lnTo>
                    <a:pt x="627" y="337"/>
                  </a:lnTo>
                  <a:lnTo>
                    <a:pt x="662" y="318"/>
                  </a:lnTo>
                  <a:lnTo>
                    <a:pt x="697" y="299"/>
                  </a:lnTo>
                  <a:lnTo>
                    <a:pt x="732" y="281"/>
                  </a:lnTo>
                  <a:lnTo>
                    <a:pt x="767" y="262"/>
                  </a:lnTo>
                  <a:lnTo>
                    <a:pt x="801" y="244"/>
                  </a:lnTo>
                  <a:lnTo>
                    <a:pt x="836" y="225"/>
                  </a:lnTo>
                  <a:lnTo>
                    <a:pt x="871" y="207"/>
                  </a:lnTo>
                  <a:lnTo>
                    <a:pt x="906" y="189"/>
                  </a:lnTo>
                  <a:lnTo>
                    <a:pt x="940" y="170"/>
                  </a:lnTo>
                  <a:lnTo>
                    <a:pt x="975" y="152"/>
                  </a:lnTo>
                  <a:lnTo>
                    <a:pt x="951" y="142"/>
                  </a:lnTo>
                  <a:lnTo>
                    <a:pt x="926" y="133"/>
                  </a:lnTo>
                  <a:lnTo>
                    <a:pt x="902" y="123"/>
                  </a:lnTo>
                  <a:lnTo>
                    <a:pt x="878" y="113"/>
                  </a:lnTo>
                  <a:lnTo>
                    <a:pt x="853" y="105"/>
                  </a:lnTo>
                  <a:lnTo>
                    <a:pt x="829" y="95"/>
                  </a:lnTo>
                  <a:lnTo>
                    <a:pt x="803" y="86"/>
                  </a:lnTo>
                  <a:lnTo>
                    <a:pt x="779" y="76"/>
                  </a:lnTo>
                  <a:lnTo>
                    <a:pt x="754" y="66"/>
                  </a:lnTo>
                  <a:lnTo>
                    <a:pt x="730" y="58"/>
                  </a:lnTo>
                  <a:lnTo>
                    <a:pt x="705" y="48"/>
                  </a:lnTo>
                  <a:lnTo>
                    <a:pt x="681" y="38"/>
                  </a:lnTo>
                  <a:lnTo>
                    <a:pt x="655" y="28"/>
                  </a:lnTo>
                  <a:lnTo>
                    <a:pt x="631" y="19"/>
                  </a:lnTo>
                  <a:lnTo>
                    <a:pt x="606" y="9"/>
                  </a:lnTo>
                  <a:lnTo>
                    <a:pt x="582" y="0"/>
                  </a:lnTo>
                  <a:lnTo>
                    <a:pt x="546" y="15"/>
                  </a:lnTo>
                  <a:lnTo>
                    <a:pt x="510" y="30"/>
                  </a:lnTo>
                  <a:lnTo>
                    <a:pt x="473" y="47"/>
                  </a:lnTo>
                  <a:lnTo>
                    <a:pt x="436" y="62"/>
                  </a:lnTo>
                  <a:lnTo>
                    <a:pt x="400" y="77"/>
                  </a:lnTo>
                  <a:lnTo>
                    <a:pt x="364" y="93"/>
                  </a:lnTo>
                  <a:lnTo>
                    <a:pt x="328" y="108"/>
                  </a:lnTo>
                  <a:lnTo>
                    <a:pt x="291" y="123"/>
                  </a:lnTo>
                  <a:lnTo>
                    <a:pt x="255" y="139"/>
                  </a:lnTo>
                  <a:lnTo>
                    <a:pt x="219" y="155"/>
                  </a:lnTo>
                  <a:lnTo>
                    <a:pt x="182" y="170"/>
                  </a:lnTo>
                  <a:lnTo>
                    <a:pt x="145" y="186"/>
                  </a:lnTo>
                  <a:lnTo>
                    <a:pt x="109" y="201"/>
                  </a:lnTo>
                  <a:lnTo>
                    <a:pt x="73" y="216"/>
                  </a:lnTo>
                  <a:lnTo>
                    <a:pt x="36" y="232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AD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Freeform 40"/>
            <p:cNvSpPr>
              <a:spLocks/>
            </p:cNvSpPr>
            <p:nvPr/>
          </p:nvSpPr>
          <p:spPr bwMode="auto">
            <a:xfrm>
              <a:off x="1760" y="2004"/>
              <a:ext cx="150" cy="69"/>
            </a:xfrm>
            <a:custGeom>
              <a:avLst/>
              <a:gdLst>
                <a:gd name="T0" fmla="*/ 25 w 902"/>
                <a:gd name="T1" fmla="*/ 241 h 414"/>
                <a:gd name="T2" fmla="*/ 73 w 902"/>
                <a:gd name="T3" fmla="*/ 264 h 414"/>
                <a:gd name="T4" fmla="*/ 121 w 902"/>
                <a:gd name="T5" fmla="*/ 287 h 414"/>
                <a:gd name="T6" fmla="*/ 169 w 902"/>
                <a:gd name="T7" fmla="*/ 310 h 414"/>
                <a:gd name="T8" fmla="*/ 217 w 902"/>
                <a:gd name="T9" fmla="*/ 333 h 414"/>
                <a:gd name="T10" fmla="*/ 265 w 902"/>
                <a:gd name="T11" fmla="*/ 356 h 414"/>
                <a:gd name="T12" fmla="*/ 315 w 902"/>
                <a:gd name="T13" fmla="*/ 379 h 414"/>
                <a:gd name="T14" fmla="*/ 363 w 902"/>
                <a:gd name="T15" fmla="*/ 402 h 414"/>
                <a:gd name="T16" fmla="*/ 419 w 902"/>
                <a:gd name="T17" fmla="*/ 396 h 414"/>
                <a:gd name="T18" fmla="*/ 483 w 902"/>
                <a:gd name="T19" fmla="*/ 363 h 414"/>
                <a:gd name="T20" fmla="*/ 548 w 902"/>
                <a:gd name="T21" fmla="*/ 329 h 414"/>
                <a:gd name="T22" fmla="*/ 613 w 902"/>
                <a:gd name="T23" fmla="*/ 295 h 414"/>
                <a:gd name="T24" fmla="*/ 676 w 902"/>
                <a:gd name="T25" fmla="*/ 261 h 414"/>
                <a:gd name="T26" fmla="*/ 741 w 902"/>
                <a:gd name="T27" fmla="*/ 227 h 414"/>
                <a:gd name="T28" fmla="*/ 805 w 902"/>
                <a:gd name="T29" fmla="*/ 193 h 414"/>
                <a:gd name="T30" fmla="*/ 870 w 902"/>
                <a:gd name="T31" fmla="*/ 159 h 414"/>
                <a:gd name="T32" fmla="*/ 879 w 902"/>
                <a:gd name="T33" fmla="*/ 133 h 414"/>
                <a:gd name="T34" fmla="*/ 834 w 902"/>
                <a:gd name="T35" fmla="*/ 115 h 414"/>
                <a:gd name="T36" fmla="*/ 788 w 902"/>
                <a:gd name="T37" fmla="*/ 98 h 414"/>
                <a:gd name="T38" fmla="*/ 743 w 902"/>
                <a:gd name="T39" fmla="*/ 80 h 414"/>
                <a:gd name="T40" fmla="*/ 697 w 902"/>
                <a:gd name="T41" fmla="*/ 62 h 414"/>
                <a:gd name="T42" fmla="*/ 652 w 902"/>
                <a:gd name="T43" fmla="*/ 44 h 414"/>
                <a:gd name="T44" fmla="*/ 606 w 902"/>
                <a:gd name="T45" fmla="*/ 27 h 414"/>
                <a:gd name="T46" fmla="*/ 561 w 902"/>
                <a:gd name="T47" fmla="*/ 9 h 414"/>
                <a:gd name="T48" fmla="*/ 504 w 902"/>
                <a:gd name="T49" fmla="*/ 15 h 414"/>
                <a:gd name="T50" fmla="*/ 437 w 902"/>
                <a:gd name="T51" fmla="*/ 43 h 414"/>
                <a:gd name="T52" fmla="*/ 369 w 902"/>
                <a:gd name="T53" fmla="*/ 73 h 414"/>
                <a:gd name="T54" fmla="*/ 303 w 902"/>
                <a:gd name="T55" fmla="*/ 101 h 414"/>
                <a:gd name="T56" fmla="*/ 236 w 902"/>
                <a:gd name="T57" fmla="*/ 130 h 414"/>
                <a:gd name="T58" fmla="*/ 169 w 902"/>
                <a:gd name="T59" fmla="*/ 158 h 414"/>
                <a:gd name="T60" fmla="*/ 101 w 902"/>
                <a:gd name="T61" fmla="*/ 186 h 414"/>
                <a:gd name="T62" fmla="*/ 34 w 902"/>
                <a:gd name="T63" fmla="*/ 215 h 4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2" h="414">
                  <a:moveTo>
                    <a:pt x="0" y="229"/>
                  </a:moveTo>
                  <a:lnTo>
                    <a:pt x="25" y="241"/>
                  </a:lnTo>
                  <a:lnTo>
                    <a:pt x="49" y="252"/>
                  </a:lnTo>
                  <a:lnTo>
                    <a:pt x="73" y="264"/>
                  </a:lnTo>
                  <a:lnTo>
                    <a:pt x="97" y="275"/>
                  </a:lnTo>
                  <a:lnTo>
                    <a:pt x="121" y="287"/>
                  </a:lnTo>
                  <a:lnTo>
                    <a:pt x="145" y="298"/>
                  </a:lnTo>
                  <a:lnTo>
                    <a:pt x="169" y="310"/>
                  </a:lnTo>
                  <a:lnTo>
                    <a:pt x="193" y="321"/>
                  </a:lnTo>
                  <a:lnTo>
                    <a:pt x="217" y="333"/>
                  </a:lnTo>
                  <a:lnTo>
                    <a:pt x="241" y="345"/>
                  </a:lnTo>
                  <a:lnTo>
                    <a:pt x="265" y="356"/>
                  </a:lnTo>
                  <a:lnTo>
                    <a:pt x="291" y="368"/>
                  </a:lnTo>
                  <a:lnTo>
                    <a:pt x="315" y="379"/>
                  </a:lnTo>
                  <a:lnTo>
                    <a:pt x="339" y="391"/>
                  </a:lnTo>
                  <a:lnTo>
                    <a:pt x="363" y="402"/>
                  </a:lnTo>
                  <a:lnTo>
                    <a:pt x="387" y="414"/>
                  </a:lnTo>
                  <a:lnTo>
                    <a:pt x="419" y="396"/>
                  </a:lnTo>
                  <a:lnTo>
                    <a:pt x="452" y="380"/>
                  </a:lnTo>
                  <a:lnTo>
                    <a:pt x="483" y="363"/>
                  </a:lnTo>
                  <a:lnTo>
                    <a:pt x="516" y="346"/>
                  </a:lnTo>
                  <a:lnTo>
                    <a:pt x="548" y="329"/>
                  </a:lnTo>
                  <a:lnTo>
                    <a:pt x="580" y="312"/>
                  </a:lnTo>
                  <a:lnTo>
                    <a:pt x="613" y="295"/>
                  </a:lnTo>
                  <a:lnTo>
                    <a:pt x="644" y="277"/>
                  </a:lnTo>
                  <a:lnTo>
                    <a:pt x="676" y="261"/>
                  </a:lnTo>
                  <a:lnTo>
                    <a:pt x="709" y="243"/>
                  </a:lnTo>
                  <a:lnTo>
                    <a:pt x="741" y="227"/>
                  </a:lnTo>
                  <a:lnTo>
                    <a:pt x="772" y="209"/>
                  </a:lnTo>
                  <a:lnTo>
                    <a:pt x="805" y="193"/>
                  </a:lnTo>
                  <a:lnTo>
                    <a:pt x="837" y="175"/>
                  </a:lnTo>
                  <a:lnTo>
                    <a:pt x="870" y="159"/>
                  </a:lnTo>
                  <a:lnTo>
                    <a:pt x="902" y="142"/>
                  </a:lnTo>
                  <a:lnTo>
                    <a:pt x="879" y="133"/>
                  </a:lnTo>
                  <a:lnTo>
                    <a:pt x="856" y="124"/>
                  </a:lnTo>
                  <a:lnTo>
                    <a:pt x="834" y="115"/>
                  </a:lnTo>
                  <a:lnTo>
                    <a:pt x="811" y="107"/>
                  </a:lnTo>
                  <a:lnTo>
                    <a:pt x="788" y="98"/>
                  </a:lnTo>
                  <a:lnTo>
                    <a:pt x="765" y="89"/>
                  </a:lnTo>
                  <a:lnTo>
                    <a:pt x="743" y="80"/>
                  </a:lnTo>
                  <a:lnTo>
                    <a:pt x="720" y="70"/>
                  </a:lnTo>
                  <a:lnTo>
                    <a:pt x="697" y="62"/>
                  </a:lnTo>
                  <a:lnTo>
                    <a:pt x="675" y="53"/>
                  </a:lnTo>
                  <a:lnTo>
                    <a:pt x="652" y="44"/>
                  </a:lnTo>
                  <a:lnTo>
                    <a:pt x="629" y="35"/>
                  </a:lnTo>
                  <a:lnTo>
                    <a:pt x="606" y="27"/>
                  </a:lnTo>
                  <a:lnTo>
                    <a:pt x="584" y="18"/>
                  </a:lnTo>
                  <a:lnTo>
                    <a:pt x="561" y="9"/>
                  </a:lnTo>
                  <a:lnTo>
                    <a:pt x="538" y="0"/>
                  </a:lnTo>
                  <a:lnTo>
                    <a:pt x="504" y="15"/>
                  </a:lnTo>
                  <a:lnTo>
                    <a:pt x="471" y="29"/>
                  </a:lnTo>
                  <a:lnTo>
                    <a:pt x="437" y="43"/>
                  </a:lnTo>
                  <a:lnTo>
                    <a:pt x="403" y="57"/>
                  </a:lnTo>
                  <a:lnTo>
                    <a:pt x="369" y="73"/>
                  </a:lnTo>
                  <a:lnTo>
                    <a:pt x="337" y="87"/>
                  </a:lnTo>
                  <a:lnTo>
                    <a:pt x="303" y="101"/>
                  </a:lnTo>
                  <a:lnTo>
                    <a:pt x="270" y="115"/>
                  </a:lnTo>
                  <a:lnTo>
                    <a:pt x="236" y="130"/>
                  </a:lnTo>
                  <a:lnTo>
                    <a:pt x="202" y="144"/>
                  </a:lnTo>
                  <a:lnTo>
                    <a:pt x="169" y="158"/>
                  </a:lnTo>
                  <a:lnTo>
                    <a:pt x="135" y="172"/>
                  </a:lnTo>
                  <a:lnTo>
                    <a:pt x="101" y="186"/>
                  </a:lnTo>
                  <a:lnTo>
                    <a:pt x="67" y="201"/>
                  </a:lnTo>
                  <a:lnTo>
                    <a:pt x="34" y="215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AD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41"/>
            <p:cNvSpPr>
              <a:spLocks/>
            </p:cNvSpPr>
            <p:nvPr/>
          </p:nvSpPr>
          <p:spPr bwMode="auto">
            <a:xfrm>
              <a:off x="1765" y="2009"/>
              <a:ext cx="138" cy="63"/>
            </a:xfrm>
            <a:custGeom>
              <a:avLst/>
              <a:gdLst>
                <a:gd name="T0" fmla="*/ 22 w 828"/>
                <a:gd name="T1" fmla="*/ 220 h 379"/>
                <a:gd name="T2" fmla="*/ 67 w 828"/>
                <a:gd name="T3" fmla="*/ 241 h 379"/>
                <a:gd name="T4" fmla="*/ 111 w 828"/>
                <a:gd name="T5" fmla="*/ 263 h 379"/>
                <a:gd name="T6" fmla="*/ 156 w 828"/>
                <a:gd name="T7" fmla="*/ 284 h 379"/>
                <a:gd name="T8" fmla="*/ 199 w 828"/>
                <a:gd name="T9" fmla="*/ 305 h 379"/>
                <a:gd name="T10" fmla="*/ 244 w 828"/>
                <a:gd name="T11" fmla="*/ 325 h 379"/>
                <a:gd name="T12" fmla="*/ 288 w 828"/>
                <a:gd name="T13" fmla="*/ 347 h 379"/>
                <a:gd name="T14" fmla="*/ 333 w 828"/>
                <a:gd name="T15" fmla="*/ 368 h 379"/>
                <a:gd name="T16" fmla="*/ 385 w 828"/>
                <a:gd name="T17" fmla="*/ 364 h 379"/>
                <a:gd name="T18" fmla="*/ 444 w 828"/>
                <a:gd name="T19" fmla="*/ 332 h 379"/>
                <a:gd name="T20" fmla="*/ 503 w 828"/>
                <a:gd name="T21" fmla="*/ 300 h 379"/>
                <a:gd name="T22" fmla="*/ 562 w 828"/>
                <a:gd name="T23" fmla="*/ 270 h 379"/>
                <a:gd name="T24" fmla="*/ 621 w 828"/>
                <a:gd name="T25" fmla="*/ 238 h 379"/>
                <a:gd name="T26" fmla="*/ 680 w 828"/>
                <a:gd name="T27" fmla="*/ 206 h 379"/>
                <a:gd name="T28" fmla="*/ 739 w 828"/>
                <a:gd name="T29" fmla="*/ 174 h 379"/>
                <a:gd name="T30" fmla="*/ 798 w 828"/>
                <a:gd name="T31" fmla="*/ 143 h 379"/>
                <a:gd name="T32" fmla="*/ 807 w 828"/>
                <a:gd name="T33" fmla="*/ 120 h 379"/>
                <a:gd name="T34" fmla="*/ 766 w 828"/>
                <a:gd name="T35" fmla="*/ 104 h 379"/>
                <a:gd name="T36" fmla="*/ 724 w 828"/>
                <a:gd name="T37" fmla="*/ 88 h 379"/>
                <a:gd name="T38" fmla="*/ 682 w 828"/>
                <a:gd name="T39" fmla="*/ 73 h 379"/>
                <a:gd name="T40" fmla="*/ 640 w 828"/>
                <a:gd name="T41" fmla="*/ 56 h 379"/>
                <a:gd name="T42" fmla="*/ 598 w 828"/>
                <a:gd name="T43" fmla="*/ 41 h 379"/>
                <a:gd name="T44" fmla="*/ 556 w 828"/>
                <a:gd name="T45" fmla="*/ 24 h 379"/>
                <a:gd name="T46" fmla="*/ 515 w 828"/>
                <a:gd name="T47" fmla="*/ 8 h 379"/>
                <a:gd name="T48" fmla="*/ 463 w 828"/>
                <a:gd name="T49" fmla="*/ 13 h 379"/>
                <a:gd name="T50" fmla="*/ 402 w 828"/>
                <a:gd name="T51" fmla="*/ 40 h 379"/>
                <a:gd name="T52" fmla="*/ 340 w 828"/>
                <a:gd name="T53" fmla="*/ 65 h 379"/>
                <a:gd name="T54" fmla="*/ 278 w 828"/>
                <a:gd name="T55" fmla="*/ 91 h 379"/>
                <a:gd name="T56" fmla="*/ 217 w 828"/>
                <a:gd name="T57" fmla="*/ 117 h 379"/>
                <a:gd name="T58" fmla="*/ 155 w 828"/>
                <a:gd name="T59" fmla="*/ 144 h 379"/>
                <a:gd name="T60" fmla="*/ 93 w 828"/>
                <a:gd name="T61" fmla="*/ 170 h 379"/>
                <a:gd name="T62" fmla="*/ 31 w 828"/>
                <a:gd name="T63" fmla="*/ 196 h 3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28" h="379">
                  <a:moveTo>
                    <a:pt x="0" y="209"/>
                  </a:moveTo>
                  <a:lnTo>
                    <a:pt x="22" y="220"/>
                  </a:lnTo>
                  <a:lnTo>
                    <a:pt x="45" y="230"/>
                  </a:lnTo>
                  <a:lnTo>
                    <a:pt x="67" y="241"/>
                  </a:lnTo>
                  <a:lnTo>
                    <a:pt x="89" y="252"/>
                  </a:lnTo>
                  <a:lnTo>
                    <a:pt x="111" y="263"/>
                  </a:lnTo>
                  <a:lnTo>
                    <a:pt x="134" y="273"/>
                  </a:lnTo>
                  <a:lnTo>
                    <a:pt x="156" y="284"/>
                  </a:lnTo>
                  <a:lnTo>
                    <a:pt x="178" y="294"/>
                  </a:lnTo>
                  <a:lnTo>
                    <a:pt x="199" y="305"/>
                  </a:lnTo>
                  <a:lnTo>
                    <a:pt x="222" y="315"/>
                  </a:lnTo>
                  <a:lnTo>
                    <a:pt x="244" y="325"/>
                  </a:lnTo>
                  <a:lnTo>
                    <a:pt x="266" y="336"/>
                  </a:lnTo>
                  <a:lnTo>
                    <a:pt x="288" y="347"/>
                  </a:lnTo>
                  <a:lnTo>
                    <a:pt x="311" y="358"/>
                  </a:lnTo>
                  <a:lnTo>
                    <a:pt x="333" y="368"/>
                  </a:lnTo>
                  <a:lnTo>
                    <a:pt x="355" y="379"/>
                  </a:lnTo>
                  <a:lnTo>
                    <a:pt x="385" y="364"/>
                  </a:lnTo>
                  <a:lnTo>
                    <a:pt x="414" y="347"/>
                  </a:lnTo>
                  <a:lnTo>
                    <a:pt x="444" y="332"/>
                  </a:lnTo>
                  <a:lnTo>
                    <a:pt x="473" y="317"/>
                  </a:lnTo>
                  <a:lnTo>
                    <a:pt x="503" y="300"/>
                  </a:lnTo>
                  <a:lnTo>
                    <a:pt x="532" y="285"/>
                  </a:lnTo>
                  <a:lnTo>
                    <a:pt x="562" y="270"/>
                  </a:lnTo>
                  <a:lnTo>
                    <a:pt x="591" y="253"/>
                  </a:lnTo>
                  <a:lnTo>
                    <a:pt x="621" y="238"/>
                  </a:lnTo>
                  <a:lnTo>
                    <a:pt x="651" y="222"/>
                  </a:lnTo>
                  <a:lnTo>
                    <a:pt x="680" y="206"/>
                  </a:lnTo>
                  <a:lnTo>
                    <a:pt x="710" y="191"/>
                  </a:lnTo>
                  <a:lnTo>
                    <a:pt x="739" y="174"/>
                  </a:lnTo>
                  <a:lnTo>
                    <a:pt x="769" y="159"/>
                  </a:lnTo>
                  <a:lnTo>
                    <a:pt x="798" y="143"/>
                  </a:lnTo>
                  <a:lnTo>
                    <a:pt x="828" y="127"/>
                  </a:lnTo>
                  <a:lnTo>
                    <a:pt x="807" y="120"/>
                  </a:lnTo>
                  <a:lnTo>
                    <a:pt x="786" y="112"/>
                  </a:lnTo>
                  <a:lnTo>
                    <a:pt x="766" y="104"/>
                  </a:lnTo>
                  <a:lnTo>
                    <a:pt x="745" y="96"/>
                  </a:lnTo>
                  <a:lnTo>
                    <a:pt x="724" y="88"/>
                  </a:lnTo>
                  <a:lnTo>
                    <a:pt x="703" y="80"/>
                  </a:lnTo>
                  <a:lnTo>
                    <a:pt x="682" y="73"/>
                  </a:lnTo>
                  <a:lnTo>
                    <a:pt x="662" y="64"/>
                  </a:lnTo>
                  <a:lnTo>
                    <a:pt x="640" y="56"/>
                  </a:lnTo>
                  <a:lnTo>
                    <a:pt x="619" y="49"/>
                  </a:lnTo>
                  <a:lnTo>
                    <a:pt x="598" y="41"/>
                  </a:lnTo>
                  <a:lnTo>
                    <a:pt x="577" y="32"/>
                  </a:lnTo>
                  <a:lnTo>
                    <a:pt x="556" y="24"/>
                  </a:lnTo>
                  <a:lnTo>
                    <a:pt x="536" y="17"/>
                  </a:lnTo>
                  <a:lnTo>
                    <a:pt x="515" y="8"/>
                  </a:lnTo>
                  <a:lnTo>
                    <a:pt x="494" y="0"/>
                  </a:lnTo>
                  <a:lnTo>
                    <a:pt x="463" y="13"/>
                  </a:lnTo>
                  <a:lnTo>
                    <a:pt x="433" y="27"/>
                  </a:lnTo>
                  <a:lnTo>
                    <a:pt x="402" y="40"/>
                  </a:lnTo>
                  <a:lnTo>
                    <a:pt x="370" y="52"/>
                  </a:lnTo>
                  <a:lnTo>
                    <a:pt x="340" y="65"/>
                  </a:lnTo>
                  <a:lnTo>
                    <a:pt x="309" y="78"/>
                  </a:lnTo>
                  <a:lnTo>
                    <a:pt x="278" y="91"/>
                  </a:lnTo>
                  <a:lnTo>
                    <a:pt x="248" y="104"/>
                  </a:lnTo>
                  <a:lnTo>
                    <a:pt x="217" y="117"/>
                  </a:lnTo>
                  <a:lnTo>
                    <a:pt x="186" y="131"/>
                  </a:lnTo>
                  <a:lnTo>
                    <a:pt x="155" y="144"/>
                  </a:lnTo>
                  <a:lnTo>
                    <a:pt x="124" y="157"/>
                  </a:lnTo>
                  <a:lnTo>
                    <a:pt x="93" y="170"/>
                  </a:lnTo>
                  <a:lnTo>
                    <a:pt x="63" y="183"/>
                  </a:lnTo>
                  <a:lnTo>
                    <a:pt x="31" y="196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AFA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Freeform 42"/>
            <p:cNvSpPr>
              <a:spLocks/>
            </p:cNvSpPr>
            <p:nvPr/>
          </p:nvSpPr>
          <p:spPr bwMode="auto">
            <a:xfrm>
              <a:off x="1770" y="2015"/>
              <a:ext cx="126" cy="57"/>
            </a:xfrm>
            <a:custGeom>
              <a:avLst/>
              <a:gdLst>
                <a:gd name="T0" fmla="*/ 20 w 752"/>
                <a:gd name="T1" fmla="*/ 200 h 345"/>
                <a:gd name="T2" fmla="*/ 60 w 752"/>
                <a:gd name="T3" fmla="*/ 219 h 345"/>
                <a:gd name="T4" fmla="*/ 101 w 752"/>
                <a:gd name="T5" fmla="*/ 239 h 345"/>
                <a:gd name="T6" fmla="*/ 141 w 752"/>
                <a:gd name="T7" fmla="*/ 258 h 345"/>
                <a:gd name="T8" fmla="*/ 182 w 752"/>
                <a:gd name="T9" fmla="*/ 277 h 345"/>
                <a:gd name="T10" fmla="*/ 221 w 752"/>
                <a:gd name="T11" fmla="*/ 297 h 345"/>
                <a:gd name="T12" fmla="*/ 262 w 752"/>
                <a:gd name="T13" fmla="*/ 316 h 345"/>
                <a:gd name="T14" fmla="*/ 302 w 752"/>
                <a:gd name="T15" fmla="*/ 335 h 345"/>
                <a:gd name="T16" fmla="*/ 350 w 752"/>
                <a:gd name="T17" fmla="*/ 331 h 345"/>
                <a:gd name="T18" fmla="*/ 404 w 752"/>
                <a:gd name="T19" fmla="*/ 302 h 345"/>
                <a:gd name="T20" fmla="*/ 458 w 752"/>
                <a:gd name="T21" fmla="*/ 274 h 345"/>
                <a:gd name="T22" fmla="*/ 511 w 752"/>
                <a:gd name="T23" fmla="*/ 245 h 345"/>
                <a:gd name="T24" fmla="*/ 564 w 752"/>
                <a:gd name="T25" fmla="*/ 217 h 345"/>
                <a:gd name="T26" fmla="*/ 618 w 752"/>
                <a:gd name="T27" fmla="*/ 188 h 345"/>
                <a:gd name="T28" fmla="*/ 671 w 752"/>
                <a:gd name="T29" fmla="*/ 160 h 345"/>
                <a:gd name="T30" fmla="*/ 725 w 752"/>
                <a:gd name="T31" fmla="*/ 131 h 345"/>
                <a:gd name="T32" fmla="*/ 734 w 752"/>
                <a:gd name="T33" fmla="*/ 110 h 345"/>
                <a:gd name="T34" fmla="*/ 695 w 752"/>
                <a:gd name="T35" fmla="*/ 95 h 345"/>
                <a:gd name="T36" fmla="*/ 658 w 752"/>
                <a:gd name="T37" fmla="*/ 80 h 345"/>
                <a:gd name="T38" fmla="*/ 620 w 752"/>
                <a:gd name="T39" fmla="*/ 66 h 345"/>
                <a:gd name="T40" fmla="*/ 583 w 752"/>
                <a:gd name="T41" fmla="*/ 51 h 345"/>
                <a:gd name="T42" fmla="*/ 544 w 752"/>
                <a:gd name="T43" fmla="*/ 36 h 345"/>
                <a:gd name="T44" fmla="*/ 506 w 752"/>
                <a:gd name="T45" fmla="*/ 22 h 345"/>
                <a:gd name="T46" fmla="*/ 468 w 752"/>
                <a:gd name="T47" fmla="*/ 8 h 345"/>
                <a:gd name="T48" fmla="*/ 421 w 752"/>
                <a:gd name="T49" fmla="*/ 12 h 345"/>
                <a:gd name="T50" fmla="*/ 365 w 752"/>
                <a:gd name="T51" fmla="*/ 36 h 345"/>
                <a:gd name="T52" fmla="*/ 309 w 752"/>
                <a:gd name="T53" fmla="*/ 59 h 345"/>
                <a:gd name="T54" fmla="*/ 252 w 752"/>
                <a:gd name="T55" fmla="*/ 83 h 345"/>
                <a:gd name="T56" fmla="*/ 196 w 752"/>
                <a:gd name="T57" fmla="*/ 107 h 345"/>
                <a:gd name="T58" fmla="*/ 140 w 752"/>
                <a:gd name="T59" fmla="*/ 131 h 345"/>
                <a:gd name="T60" fmla="*/ 84 w 752"/>
                <a:gd name="T61" fmla="*/ 154 h 345"/>
                <a:gd name="T62" fmla="*/ 28 w 752"/>
                <a:gd name="T63" fmla="*/ 179 h 3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2" h="345">
                  <a:moveTo>
                    <a:pt x="0" y="191"/>
                  </a:moveTo>
                  <a:lnTo>
                    <a:pt x="20" y="200"/>
                  </a:lnTo>
                  <a:lnTo>
                    <a:pt x="41" y="210"/>
                  </a:lnTo>
                  <a:lnTo>
                    <a:pt x="60" y="219"/>
                  </a:lnTo>
                  <a:lnTo>
                    <a:pt x="81" y="229"/>
                  </a:lnTo>
                  <a:lnTo>
                    <a:pt x="101" y="239"/>
                  </a:lnTo>
                  <a:lnTo>
                    <a:pt x="120" y="249"/>
                  </a:lnTo>
                  <a:lnTo>
                    <a:pt x="141" y="258"/>
                  </a:lnTo>
                  <a:lnTo>
                    <a:pt x="161" y="267"/>
                  </a:lnTo>
                  <a:lnTo>
                    <a:pt x="182" y="277"/>
                  </a:lnTo>
                  <a:lnTo>
                    <a:pt x="202" y="287"/>
                  </a:lnTo>
                  <a:lnTo>
                    <a:pt x="221" y="297"/>
                  </a:lnTo>
                  <a:lnTo>
                    <a:pt x="242" y="307"/>
                  </a:lnTo>
                  <a:lnTo>
                    <a:pt x="262" y="316"/>
                  </a:lnTo>
                  <a:lnTo>
                    <a:pt x="283" y="325"/>
                  </a:lnTo>
                  <a:lnTo>
                    <a:pt x="302" y="335"/>
                  </a:lnTo>
                  <a:lnTo>
                    <a:pt x="323" y="345"/>
                  </a:lnTo>
                  <a:lnTo>
                    <a:pt x="350" y="331"/>
                  </a:lnTo>
                  <a:lnTo>
                    <a:pt x="377" y="316"/>
                  </a:lnTo>
                  <a:lnTo>
                    <a:pt x="404" y="302"/>
                  </a:lnTo>
                  <a:lnTo>
                    <a:pt x="430" y="288"/>
                  </a:lnTo>
                  <a:lnTo>
                    <a:pt x="458" y="274"/>
                  </a:lnTo>
                  <a:lnTo>
                    <a:pt x="484" y="259"/>
                  </a:lnTo>
                  <a:lnTo>
                    <a:pt x="511" y="245"/>
                  </a:lnTo>
                  <a:lnTo>
                    <a:pt x="538" y="231"/>
                  </a:lnTo>
                  <a:lnTo>
                    <a:pt x="564" y="217"/>
                  </a:lnTo>
                  <a:lnTo>
                    <a:pt x="591" y="203"/>
                  </a:lnTo>
                  <a:lnTo>
                    <a:pt x="618" y="188"/>
                  </a:lnTo>
                  <a:lnTo>
                    <a:pt x="645" y="174"/>
                  </a:lnTo>
                  <a:lnTo>
                    <a:pt x="671" y="160"/>
                  </a:lnTo>
                  <a:lnTo>
                    <a:pt x="699" y="146"/>
                  </a:lnTo>
                  <a:lnTo>
                    <a:pt x="725" y="131"/>
                  </a:lnTo>
                  <a:lnTo>
                    <a:pt x="752" y="117"/>
                  </a:lnTo>
                  <a:lnTo>
                    <a:pt x="734" y="110"/>
                  </a:lnTo>
                  <a:lnTo>
                    <a:pt x="714" y="103"/>
                  </a:lnTo>
                  <a:lnTo>
                    <a:pt x="695" y="95"/>
                  </a:lnTo>
                  <a:lnTo>
                    <a:pt x="677" y="88"/>
                  </a:lnTo>
                  <a:lnTo>
                    <a:pt x="658" y="80"/>
                  </a:lnTo>
                  <a:lnTo>
                    <a:pt x="638" y="73"/>
                  </a:lnTo>
                  <a:lnTo>
                    <a:pt x="620" y="66"/>
                  </a:lnTo>
                  <a:lnTo>
                    <a:pt x="601" y="58"/>
                  </a:lnTo>
                  <a:lnTo>
                    <a:pt x="583" y="51"/>
                  </a:lnTo>
                  <a:lnTo>
                    <a:pt x="563" y="44"/>
                  </a:lnTo>
                  <a:lnTo>
                    <a:pt x="544" y="36"/>
                  </a:lnTo>
                  <a:lnTo>
                    <a:pt x="526" y="29"/>
                  </a:lnTo>
                  <a:lnTo>
                    <a:pt x="506" y="22"/>
                  </a:lnTo>
                  <a:lnTo>
                    <a:pt x="487" y="14"/>
                  </a:lnTo>
                  <a:lnTo>
                    <a:pt x="468" y="8"/>
                  </a:lnTo>
                  <a:lnTo>
                    <a:pt x="449" y="0"/>
                  </a:lnTo>
                  <a:lnTo>
                    <a:pt x="421" y="12"/>
                  </a:lnTo>
                  <a:lnTo>
                    <a:pt x="393" y="24"/>
                  </a:lnTo>
                  <a:lnTo>
                    <a:pt x="365" y="36"/>
                  </a:lnTo>
                  <a:lnTo>
                    <a:pt x="336" y="47"/>
                  </a:lnTo>
                  <a:lnTo>
                    <a:pt x="309" y="59"/>
                  </a:lnTo>
                  <a:lnTo>
                    <a:pt x="280" y="71"/>
                  </a:lnTo>
                  <a:lnTo>
                    <a:pt x="252" y="83"/>
                  </a:lnTo>
                  <a:lnTo>
                    <a:pt x="225" y="95"/>
                  </a:lnTo>
                  <a:lnTo>
                    <a:pt x="196" y="107"/>
                  </a:lnTo>
                  <a:lnTo>
                    <a:pt x="168" y="119"/>
                  </a:lnTo>
                  <a:lnTo>
                    <a:pt x="140" y="131"/>
                  </a:lnTo>
                  <a:lnTo>
                    <a:pt x="112" y="142"/>
                  </a:lnTo>
                  <a:lnTo>
                    <a:pt x="84" y="154"/>
                  </a:lnTo>
                  <a:lnTo>
                    <a:pt x="56" y="166"/>
                  </a:lnTo>
                  <a:lnTo>
                    <a:pt x="28" y="179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AFA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Freeform 43"/>
            <p:cNvSpPr>
              <a:spLocks/>
            </p:cNvSpPr>
            <p:nvPr/>
          </p:nvSpPr>
          <p:spPr bwMode="auto">
            <a:xfrm>
              <a:off x="1776" y="2020"/>
              <a:ext cx="113" cy="52"/>
            </a:xfrm>
            <a:custGeom>
              <a:avLst/>
              <a:gdLst>
                <a:gd name="T0" fmla="*/ 0 w 679"/>
                <a:gd name="T1" fmla="*/ 172 h 311"/>
                <a:gd name="T2" fmla="*/ 291 w 679"/>
                <a:gd name="T3" fmla="*/ 311 h 311"/>
                <a:gd name="T4" fmla="*/ 679 w 679"/>
                <a:gd name="T5" fmla="*/ 104 h 311"/>
                <a:gd name="T6" fmla="*/ 405 w 679"/>
                <a:gd name="T7" fmla="*/ 0 h 311"/>
                <a:gd name="T8" fmla="*/ 0 w 679"/>
                <a:gd name="T9" fmla="*/ 172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9" h="311">
                  <a:moveTo>
                    <a:pt x="0" y="172"/>
                  </a:moveTo>
                  <a:lnTo>
                    <a:pt x="291" y="311"/>
                  </a:lnTo>
                  <a:lnTo>
                    <a:pt x="679" y="104"/>
                  </a:lnTo>
                  <a:lnTo>
                    <a:pt x="405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B2A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Freeform 44"/>
            <p:cNvSpPr>
              <a:spLocks/>
            </p:cNvSpPr>
            <p:nvPr/>
          </p:nvSpPr>
          <p:spPr bwMode="auto">
            <a:xfrm>
              <a:off x="1705" y="1943"/>
              <a:ext cx="223" cy="97"/>
            </a:xfrm>
            <a:custGeom>
              <a:avLst/>
              <a:gdLst>
                <a:gd name="T0" fmla="*/ 1337 w 1337"/>
                <a:gd name="T1" fmla="*/ 105 h 583"/>
                <a:gd name="T2" fmla="*/ 1017 w 1337"/>
                <a:gd name="T3" fmla="*/ 0 h 583"/>
                <a:gd name="T4" fmla="*/ 0 w 1337"/>
                <a:gd name="T5" fmla="*/ 422 h 583"/>
                <a:gd name="T6" fmla="*/ 330 w 1337"/>
                <a:gd name="T7" fmla="*/ 583 h 583"/>
                <a:gd name="T8" fmla="*/ 1337 w 1337"/>
                <a:gd name="T9" fmla="*/ 105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7" h="583">
                  <a:moveTo>
                    <a:pt x="1337" y="105"/>
                  </a:moveTo>
                  <a:lnTo>
                    <a:pt x="1017" y="0"/>
                  </a:lnTo>
                  <a:lnTo>
                    <a:pt x="0" y="422"/>
                  </a:lnTo>
                  <a:lnTo>
                    <a:pt x="330" y="583"/>
                  </a:lnTo>
                  <a:lnTo>
                    <a:pt x="1337" y="105"/>
                  </a:lnTo>
                  <a:close/>
                </a:path>
              </a:pathLst>
            </a:custGeom>
            <a:solidFill>
              <a:srgbClr val="2B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Freeform 45"/>
            <p:cNvSpPr>
              <a:spLocks/>
            </p:cNvSpPr>
            <p:nvPr/>
          </p:nvSpPr>
          <p:spPr bwMode="auto">
            <a:xfrm>
              <a:off x="1707" y="1942"/>
              <a:ext cx="217" cy="95"/>
            </a:xfrm>
            <a:custGeom>
              <a:avLst/>
              <a:gdLst>
                <a:gd name="T0" fmla="*/ 1301 w 1301"/>
                <a:gd name="T1" fmla="*/ 104 h 573"/>
                <a:gd name="T2" fmla="*/ 1000 w 1301"/>
                <a:gd name="T3" fmla="*/ 0 h 573"/>
                <a:gd name="T4" fmla="*/ 0 w 1301"/>
                <a:gd name="T5" fmla="*/ 422 h 573"/>
                <a:gd name="T6" fmla="*/ 318 w 1301"/>
                <a:gd name="T7" fmla="*/ 573 h 573"/>
                <a:gd name="T8" fmla="*/ 1301 w 1301"/>
                <a:gd name="T9" fmla="*/ 104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1" h="573">
                  <a:moveTo>
                    <a:pt x="1301" y="104"/>
                  </a:moveTo>
                  <a:lnTo>
                    <a:pt x="1000" y="0"/>
                  </a:lnTo>
                  <a:lnTo>
                    <a:pt x="0" y="422"/>
                  </a:lnTo>
                  <a:lnTo>
                    <a:pt x="318" y="573"/>
                  </a:lnTo>
                  <a:lnTo>
                    <a:pt x="1301" y="104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46"/>
            <p:cNvSpPr>
              <a:spLocks/>
            </p:cNvSpPr>
            <p:nvPr/>
          </p:nvSpPr>
          <p:spPr bwMode="auto">
            <a:xfrm>
              <a:off x="1707" y="1941"/>
              <a:ext cx="213" cy="94"/>
            </a:xfrm>
            <a:custGeom>
              <a:avLst/>
              <a:gdLst>
                <a:gd name="T0" fmla="*/ 1280 w 1280"/>
                <a:gd name="T1" fmla="*/ 102 h 564"/>
                <a:gd name="T2" fmla="*/ 1000 w 1280"/>
                <a:gd name="T3" fmla="*/ 0 h 564"/>
                <a:gd name="T4" fmla="*/ 0 w 1280"/>
                <a:gd name="T5" fmla="*/ 428 h 564"/>
                <a:gd name="T6" fmla="*/ 302 w 1280"/>
                <a:gd name="T7" fmla="*/ 564 h 564"/>
                <a:gd name="T8" fmla="*/ 1280 w 1280"/>
                <a:gd name="T9" fmla="*/ 102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0" h="564">
                  <a:moveTo>
                    <a:pt x="1280" y="102"/>
                  </a:moveTo>
                  <a:lnTo>
                    <a:pt x="1000" y="0"/>
                  </a:lnTo>
                  <a:lnTo>
                    <a:pt x="0" y="428"/>
                  </a:lnTo>
                  <a:lnTo>
                    <a:pt x="302" y="564"/>
                  </a:lnTo>
                  <a:lnTo>
                    <a:pt x="1280" y="102"/>
                  </a:lnTo>
                  <a:close/>
                </a:path>
              </a:pathLst>
            </a:custGeom>
            <a:solidFill>
              <a:srgbClr val="9B9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47"/>
            <p:cNvSpPr>
              <a:spLocks/>
            </p:cNvSpPr>
            <p:nvPr/>
          </p:nvSpPr>
          <p:spPr bwMode="auto">
            <a:xfrm>
              <a:off x="1744" y="1954"/>
              <a:ext cx="168" cy="76"/>
            </a:xfrm>
            <a:custGeom>
              <a:avLst/>
              <a:gdLst>
                <a:gd name="T0" fmla="*/ 0 w 1006"/>
                <a:gd name="T1" fmla="*/ 455 h 458"/>
                <a:gd name="T2" fmla="*/ 994 w 1006"/>
                <a:gd name="T3" fmla="*/ 0 h 458"/>
                <a:gd name="T4" fmla="*/ 1006 w 1006"/>
                <a:gd name="T5" fmla="*/ 4 h 458"/>
                <a:gd name="T6" fmla="*/ 21 w 1006"/>
                <a:gd name="T7" fmla="*/ 458 h 458"/>
                <a:gd name="T8" fmla="*/ 0 w 1006"/>
                <a:gd name="T9" fmla="*/ 455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6" h="458">
                  <a:moveTo>
                    <a:pt x="0" y="455"/>
                  </a:moveTo>
                  <a:lnTo>
                    <a:pt x="994" y="0"/>
                  </a:lnTo>
                  <a:lnTo>
                    <a:pt x="1006" y="4"/>
                  </a:lnTo>
                  <a:lnTo>
                    <a:pt x="21" y="458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Freeform 48"/>
            <p:cNvSpPr>
              <a:spLocks/>
            </p:cNvSpPr>
            <p:nvPr/>
          </p:nvSpPr>
          <p:spPr bwMode="auto">
            <a:xfrm>
              <a:off x="1735" y="1950"/>
              <a:ext cx="166" cy="77"/>
            </a:xfrm>
            <a:custGeom>
              <a:avLst/>
              <a:gdLst>
                <a:gd name="T0" fmla="*/ 0 w 1000"/>
                <a:gd name="T1" fmla="*/ 454 h 458"/>
                <a:gd name="T2" fmla="*/ 987 w 1000"/>
                <a:gd name="T3" fmla="*/ 0 h 458"/>
                <a:gd name="T4" fmla="*/ 1000 w 1000"/>
                <a:gd name="T5" fmla="*/ 4 h 458"/>
                <a:gd name="T6" fmla="*/ 22 w 1000"/>
                <a:gd name="T7" fmla="*/ 458 h 458"/>
                <a:gd name="T8" fmla="*/ 0 w 1000"/>
                <a:gd name="T9" fmla="*/ 454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" h="458">
                  <a:moveTo>
                    <a:pt x="0" y="454"/>
                  </a:moveTo>
                  <a:lnTo>
                    <a:pt x="987" y="0"/>
                  </a:lnTo>
                  <a:lnTo>
                    <a:pt x="1000" y="4"/>
                  </a:lnTo>
                  <a:lnTo>
                    <a:pt x="22" y="458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Freeform 49"/>
            <p:cNvSpPr>
              <a:spLocks/>
            </p:cNvSpPr>
            <p:nvPr/>
          </p:nvSpPr>
          <p:spPr bwMode="auto">
            <a:xfrm>
              <a:off x="1724" y="1946"/>
              <a:ext cx="167" cy="75"/>
            </a:xfrm>
            <a:custGeom>
              <a:avLst/>
              <a:gdLst>
                <a:gd name="T0" fmla="*/ 0 w 1000"/>
                <a:gd name="T1" fmla="*/ 448 h 453"/>
                <a:gd name="T2" fmla="*/ 987 w 1000"/>
                <a:gd name="T3" fmla="*/ 0 h 453"/>
                <a:gd name="T4" fmla="*/ 1000 w 1000"/>
                <a:gd name="T5" fmla="*/ 4 h 453"/>
                <a:gd name="T6" fmla="*/ 22 w 1000"/>
                <a:gd name="T7" fmla="*/ 453 h 453"/>
                <a:gd name="T8" fmla="*/ 0 w 1000"/>
                <a:gd name="T9" fmla="*/ 448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" h="453">
                  <a:moveTo>
                    <a:pt x="0" y="448"/>
                  </a:moveTo>
                  <a:lnTo>
                    <a:pt x="987" y="0"/>
                  </a:lnTo>
                  <a:lnTo>
                    <a:pt x="1000" y="4"/>
                  </a:lnTo>
                  <a:lnTo>
                    <a:pt x="22" y="453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Freeform 50"/>
            <p:cNvSpPr>
              <a:spLocks/>
            </p:cNvSpPr>
            <p:nvPr/>
          </p:nvSpPr>
          <p:spPr bwMode="auto">
            <a:xfrm>
              <a:off x="1715" y="1942"/>
              <a:ext cx="168" cy="75"/>
            </a:xfrm>
            <a:custGeom>
              <a:avLst/>
              <a:gdLst>
                <a:gd name="T0" fmla="*/ 0 w 1012"/>
                <a:gd name="T1" fmla="*/ 445 h 450"/>
                <a:gd name="T2" fmla="*/ 1000 w 1012"/>
                <a:gd name="T3" fmla="*/ 0 h 450"/>
                <a:gd name="T4" fmla="*/ 1012 w 1012"/>
                <a:gd name="T5" fmla="*/ 5 h 450"/>
                <a:gd name="T6" fmla="*/ 22 w 1012"/>
                <a:gd name="T7" fmla="*/ 450 h 450"/>
                <a:gd name="T8" fmla="*/ 0 w 1012"/>
                <a:gd name="T9" fmla="*/ 445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2" h="450">
                  <a:moveTo>
                    <a:pt x="0" y="445"/>
                  </a:moveTo>
                  <a:lnTo>
                    <a:pt x="1000" y="0"/>
                  </a:lnTo>
                  <a:lnTo>
                    <a:pt x="1012" y="5"/>
                  </a:lnTo>
                  <a:lnTo>
                    <a:pt x="22" y="450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Freeform 51"/>
            <p:cNvSpPr>
              <a:spLocks/>
            </p:cNvSpPr>
            <p:nvPr/>
          </p:nvSpPr>
          <p:spPr bwMode="auto">
            <a:xfrm>
              <a:off x="1798" y="2006"/>
              <a:ext cx="13" cy="6"/>
            </a:xfrm>
            <a:custGeom>
              <a:avLst/>
              <a:gdLst>
                <a:gd name="T0" fmla="*/ 22 w 77"/>
                <a:gd name="T1" fmla="*/ 0 h 40"/>
                <a:gd name="T2" fmla="*/ 77 w 77"/>
                <a:gd name="T3" fmla="*/ 27 h 40"/>
                <a:gd name="T4" fmla="*/ 69 w 77"/>
                <a:gd name="T5" fmla="*/ 40 h 40"/>
                <a:gd name="T6" fmla="*/ 0 w 77"/>
                <a:gd name="T7" fmla="*/ 0 h 40"/>
                <a:gd name="T8" fmla="*/ 22 w 77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40">
                  <a:moveTo>
                    <a:pt x="22" y="0"/>
                  </a:moveTo>
                  <a:lnTo>
                    <a:pt x="77" y="27"/>
                  </a:lnTo>
                  <a:lnTo>
                    <a:pt x="69" y="40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Freeform 52"/>
            <p:cNvSpPr>
              <a:spLocks/>
            </p:cNvSpPr>
            <p:nvPr/>
          </p:nvSpPr>
          <p:spPr bwMode="auto">
            <a:xfrm>
              <a:off x="1783" y="2005"/>
              <a:ext cx="11" cy="5"/>
            </a:xfrm>
            <a:custGeom>
              <a:avLst/>
              <a:gdLst>
                <a:gd name="T0" fmla="*/ 22 w 72"/>
                <a:gd name="T1" fmla="*/ 0 h 30"/>
                <a:gd name="T2" fmla="*/ 72 w 72"/>
                <a:gd name="T3" fmla="*/ 15 h 30"/>
                <a:gd name="T4" fmla="*/ 55 w 72"/>
                <a:gd name="T5" fmla="*/ 30 h 30"/>
                <a:gd name="T6" fmla="*/ 0 w 72"/>
                <a:gd name="T7" fmla="*/ 0 h 30"/>
                <a:gd name="T8" fmla="*/ 22 w 72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">
                  <a:moveTo>
                    <a:pt x="22" y="0"/>
                  </a:moveTo>
                  <a:lnTo>
                    <a:pt x="72" y="15"/>
                  </a:lnTo>
                  <a:lnTo>
                    <a:pt x="55" y="30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Freeform 53"/>
            <p:cNvSpPr>
              <a:spLocks/>
            </p:cNvSpPr>
            <p:nvPr/>
          </p:nvSpPr>
          <p:spPr bwMode="auto">
            <a:xfrm>
              <a:off x="1857" y="1978"/>
              <a:ext cx="11" cy="6"/>
            </a:xfrm>
            <a:custGeom>
              <a:avLst/>
              <a:gdLst>
                <a:gd name="T0" fmla="*/ 20 w 69"/>
                <a:gd name="T1" fmla="*/ 0 h 38"/>
                <a:gd name="T2" fmla="*/ 69 w 69"/>
                <a:gd name="T3" fmla="*/ 30 h 38"/>
                <a:gd name="T4" fmla="*/ 57 w 69"/>
                <a:gd name="T5" fmla="*/ 38 h 38"/>
                <a:gd name="T6" fmla="*/ 0 w 69"/>
                <a:gd name="T7" fmla="*/ 4 h 38"/>
                <a:gd name="T8" fmla="*/ 20 w 6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38">
                  <a:moveTo>
                    <a:pt x="20" y="0"/>
                  </a:moveTo>
                  <a:lnTo>
                    <a:pt x="69" y="30"/>
                  </a:lnTo>
                  <a:lnTo>
                    <a:pt x="57" y="38"/>
                  </a:lnTo>
                  <a:lnTo>
                    <a:pt x="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Freeform 54"/>
            <p:cNvSpPr>
              <a:spLocks/>
            </p:cNvSpPr>
            <p:nvPr/>
          </p:nvSpPr>
          <p:spPr bwMode="auto">
            <a:xfrm>
              <a:off x="1841" y="1977"/>
              <a:ext cx="11" cy="6"/>
            </a:xfrm>
            <a:custGeom>
              <a:avLst/>
              <a:gdLst>
                <a:gd name="T0" fmla="*/ 19 w 69"/>
                <a:gd name="T1" fmla="*/ 0 h 38"/>
                <a:gd name="T2" fmla="*/ 69 w 69"/>
                <a:gd name="T3" fmla="*/ 29 h 38"/>
                <a:gd name="T4" fmla="*/ 57 w 69"/>
                <a:gd name="T5" fmla="*/ 38 h 38"/>
                <a:gd name="T6" fmla="*/ 0 w 69"/>
                <a:gd name="T7" fmla="*/ 4 h 38"/>
                <a:gd name="T8" fmla="*/ 19 w 6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38">
                  <a:moveTo>
                    <a:pt x="19" y="0"/>
                  </a:moveTo>
                  <a:lnTo>
                    <a:pt x="69" y="29"/>
                  </a:lnTo>
                  <a:lnTo>
                    <a:pt x="57" y="38"/>
                  </a:lnTo>
                  <a:lnTo>
                    <a:pt x="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Freeform 55"/>
            <p:cNvSpPr>
              <a:spLocks/>
            </p:cNvSpPr>
            <p:nvPr/>
          </p:nvSpPr>
          <p:spPr bwMode="auto">
            <a:xfrm>
              <a:off x="1870" y="1973"/>
              <a:ext cx="12" cy="6"/>
            </a:xfrm>
            <a:custGeom>
              <a:avLst/>
              <a:gdLst>
                <a:gd name="T0" fmla="*/ 13 w 70"/>
                <a:gd name="T1" fmla="*/ 0 h 40"/>
                <a:gd name="T2" fmla="*/ 70 w 70"/>
                <a:gd name="T3" fmla="*/ 27 h 40"/>
                <a:gd name="T4" fmla="*/ 61 w 70"/>
                <a:gd name="T5" fmla="*/ 40 h 40"/>
                <a:gd name="T6" fmla="*/ 0 w 70"/>
                <a:gd name="T7" fmla="*/ 8 h 40"/>
                <a:gd name="T8" fmla="*/ 13 w 7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0">
                  <a:moveTo>
                    <a:pt x="13" y="0"/>
                  </a:moveTo>
                  <a:lnTo>
                    <a:pt x="70" y="27"/>
                  </a:lnTo>
                  <a:lnTo>
                    <a:pt x="61" y="40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Freeform 56"/>
            <p:cNvSpPr>
              <a:spLocks/>
            </p:cNvSpPr>
            <p:nvPr/>
          </p:nvSpPr>
          <p:spPr bwMode="auto">
            <a:xfrm>
              <a:off x="1854" y="1972"/>
              <a:ext cx="10" cy="5"/>
            </a:xfrm>
            <a:custGeom>
              <a:avLst/>
              <a:gdLst>
                <a:gd name="T0" fmla="*/ 14 w 55"/>
                <a:gd name="T1" fmla="*/ 0 h 33"/>
                <a:gd name="T2" fmla="*/ 55 w 55"/>
                <a:gd name="T3" fmla="*/ 21 h 33"/>
                <a:gd name="T4" fmla="*/ 46 w 55"/>
                <a:gd name="T5" fmla="*/ 33 h 33"/>
                <a:gd name="T6" fmla="*/ 0 w 55"/>
                <a:gd name="T7" fmla="*/ 8 h 33"/>
                <a:gd name="T8" fmla="*/ 14 w 5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33">
                  <a:moveTo>
                    <a:pt x="14" y="0"/>
                  </a:moveTo>
                  <a:lnTo>
                    <a:pt x="55" y="21"/>
                  </a:lnTo>
                  <a:lnTo>
                    <a:pt x="46" y="33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Freeform 57"/>
            <p:cNvSpPr>
              <a:spLocks/>
            </p:cNvSpPr>
            <p:nvPr/>
          </p:nvSpPr>
          <p:spPr bwMode="auto">
            <a:xfrm>
              <a:off x="1829" y="1973"/>
              <a:ext cx="12" cy="7"/>
            </a:xfrm>
            <a:custGeom>
              <a:avLst/>
              <a:gdLst>
                <a:gd name="T0" fmla="*/ 14 w 70"/>
                <a:gd name="T1" fmla="*/ 0 h 39"/>
                <a:gd name="T2" fmla="*/ 70 w 70"/>
                <a:gd name="T3" fmla="*/ 26 h 39"/>
                <a:gd name="T4" fmla="*/ 61 w 70"/>
                <a:gd name="T5" fmla="*/ 39 h 39"/>
                <a:gd name="T6" fmla="*/ 0 w 70"/>
                <a:gd name="T7" fmla="*/ 8 h 39"/>
                <a:gd name="T8" fmla="*/ 14 w 7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9">
                  <a:moveTo>
                    <a:pt x="14" y="0"/>
                  </a:moveTo>
                  <a:lnTo>
                    <a:pt x="70" y="26"/>
                  </a:lnTo>
                  <a:lnTo>
                    <a:pt x="61" y="39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Freeform 58"/>
            <p:cNvSpPr>
              <a:spLocks/>
            </p:cNvSpPr>
            <p:nvPr/>
          </p:nvSpPr>
          <p:spPr bwMode="auto">
            <a:xfrm>
              <a:off x="1825" y="1967"/>
              <a:ext cx="12" cy="6"/>
            </a:xfrm>
            <a:custGeom>
              <a:avLst/>
              <a:gdLst>
                <a:gd name="T0" fmla="*/ 13 w 70"/>
                <a:gd name="T1" fmla="*/ 0 h 39"/>
                <a:gd name="T2" fmla="*/ 70 w 70"/>
                <a:gd name="T3" fmla="*/ 27 h 39"/>
                <a:gd name="T4" fmla="*/ 61 w 70"/>
                <a:gd name="T5" fmla="*/ 39 h 39"/>
                <a:gd name="T6" fmla="*/ 0 w 70"/>
                <a:gd name="T7" fmla="*/ 8 h 39"/>
                <a:gd name="T8" fmla="*/ 13 w 7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9">
                  <a:moveTo>
                    <a:pt x="13" y="0"/>
                  </a:moveTo>
                  <a:lnTo>
                    <a:pt x="70" y="27"/>
                  </a:lnTo>
                  <a:lnTo>
                    <a:pt x="61" y="39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Freeform 59"/>
            <p:cNvSpPr>
              <a:spLocks/>
            </p:cNvSpPr>
            <p:nvPr/>
          </p:nvSpPr>
          <p:spPr bwMode="auto">
            <a:xfrm>
              <a:off x="1815" y="1965"/>
              <a:ext cx="9" cy="6"/>
            </a:xfrm>
            <a:custGeom>
              <a:avLst/>
              <a:gdLst>
                <a:gd name="T0" fmla="*/ 13 w 54"/>
                <a:gd name="T1" fmla="*/ 0 h 37"/>
                <a:gd name="T2" fmla="*/ 54 w 54"/>
                <a:gd name="T3" fmla="*/ 23 h 37"/>
                <a:gd name="T4" fmla="*/ 45 w 54"/>
                <a:gd name="T5" fmla="*/ 37 h 37"/>
                <a:gd name="T6" fmla="*/ 0 w 54"/>
                <a:gd name="T7" fmla="*/ 8 h 37"/>
                <a:gd name="T8" fmla="*/ 13 w 5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37">
                  <a:moveTo>
                    <a:pt x="13" y="0"/>
                  </a:moveTo>
                  <a:lnTo>
                    <a:pt x="54" y="23"/>
                  </a:lnTo>
                  <a:lnTo>
                    <a:pt x="45" y="37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Freeform 60"/>
            <p:cNvSpPr>
              <a:spLocks/>
            </p:cNvSpPr>
            <p:nvPr/>
          </p:nvSpPr>
          <p:spPr bwMode="auto">
            <a:xfrm>
              <a:off x="1794" y="1998"/>
              <a:ext cx="12" cy="6"/>
            </a:xfrm>
            <a:custGeom>
              <a:avLst/>
              <a:gdLst>
                <a:gd name="T0" fmla="*/ 15 w 70"/>
                <a:gd name="T1" fmla="*/ 0 h 40"/>
                <a:gd name="T2" fmla="*/ 70 w 70"/>
                <a:gd name="T3" fmla="*/ 27 h 40"/>
                <a:gd name="T4" fmla="*/ 63 w 70"/>
                <a:gd name="T5" fmla="*/ 40 h 40"/>
                <a:gd name="T6" fmla="*/ 0 w 70"/>
                <a:gd name="T7" fmla="*/ 8 h 40"/>
                <a:gd name="T8" fmla="*/ 15 w 7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0">
                  <a:moveTo>
                    <a:pt x="15" y="0"/>
                  </a:moveTo>
                  <a:lnTo>
                    <a:pt x="70" y="27"/>
                  </a:lnTo>
                  <a:lnTo>
                    <a:pt x="63" y="40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Freeform 61"/>
            <p:cNvSpPr>
              <a:spLocks/>
            </p:cNvSpPr>
            <p:nvPr/>
          </p:nvSpPr>
          <p:spPr bwMode="auto">
            <a:xfrm>
              <a:off x="1778" y="1997"/>
              <a:ext cx="12" cy="7"/>
            </a:xfrm>
            <a:custGeom>
              <a:avLst/>
              <a:gdLst>
                <a:gd name="T0" fmla="*/ 13 w 70"/>
                <a:gd name="T1" fmla="*/ 0 h 39"/>
                <a:gd name="T2" fmla="*/ 70 w 70"/>
                <a:gd name="T3" fmla="*/ 26 h 39"/>
                <a:gd name="T4" fmla="*/ 61 w 70"/>
                <a:gd name="T5" fmla="*/ 39 h 39"/>
                <a:gd name="T6" fmla="*/ 0 w 70"/>
                <a:gd name="T7" fmla="*/ 8 h 39"/>
                <a:gd name="T8" fmla="*/ 13 w 7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9">
                  <a:moveTo>
                    <a:pt x="13" y="0"/>
                  </a:moveTo>
                  <a:lnTo>
                    <a:pt x="70" y="26"/>
                  </a:lnTo>
                  <a:lnTo>
                    <a:pt x="61" y="39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Freeform 62"/>
            <p:cNvSpPr>
              <a:spLocks/>
            </p:cNvSpPr>
            <p:nvPr/>
          </p:nvSpPr>
          <p:spPr bwMode="auto">
            <a:xfrm>
              <a:off x="1774" y="1990"/>
              <a:ext cx="12" cy="6"/>
            </a:xfrm>
            <a:custGeom>
              <a:avLst/>
              <a:gdLst>
                <a:gd name="T0" fmla="*/ 14 w 70"/>
                <a:gd name="T1" fmla="*/ 0 h 36"/>
                <a:gd name="T2" fmla="*/ 70 w 70"/>
                <a:gd name="T3" fmla="*/ 27 h 36"/>
                <a:gd name="T4" fmla="*/ 55 w 70"/>
                <a:gd name="T5" fmla="*/ 36 h 36"/>
                <a:gd name="T6" fmla="*/ 0 w 70"/>
                <a:gd name="T7" fmla="*/ 8 h 36"/>
                <a:gd name="T8" fmla="*/ 14 w 7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6">
                  <a:moveTo>
                    <a:pt x="14" y="0"/>
                  </a:moveTo>
                  <a:lnTo>
                    <a:pt x="70" y="27"/>
                  </a:lnTo>
                  <a:lnTo>
                    <a:pt x="55" y="36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Freeform 63"/>
            <p:cNvSpPr>
              <a:spLocks/>
            </p:cNvSpPr>
            <p:nvPr/>
          </p:nvSpPr>
          <p:spPr bwMode="auto">
            <a:xfrm>
              <a:off x="1761" y="1988"/>
              <a:ext cx="12" cy="6"/>
            </a:xfrm>
            <a:custGeom>
              <a:avLst/>
              <a:gdLst>
                <a:gd name="T0" fmla="*/ 14 w 70"/>
                <a:gd name="T1" fmla="*/ 0 h 35"/>
                <a:gd name="T2" fmla="*/ 70 w 70"/>
                <a:gd name="T3" fmla="*/ 25 h 35"/>
                <a:gd name="T4" fmla="*/ 55 w 70"/>
                <a:gd name="T5" fmla="*/ 35 h 35"/>
                <a:gd name="T6" fmla="*/ 0 w 70"/>
                <a:gd name="T7" fmla="*/ 8 h 35"/>
                <a:gd name="T8" fmla="*/ 14 w 7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5">
                  <a:moveTo>
                    <a:pt x="14" y="0"/>
                  </a:moveTo>
                  <a:lnTo>
                    <a:pt x="70" y="25"/>
                  </a:lnTo>
                  <a:lnTo>
                    <a:pt x="55" y="35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Freeform 64"/>
            <p:cNvSpPr>
              <a:spLocks/>
            </p:cNvSpPr>
            <p:nvPr/>
          </p:nvSpPr>
          <p:spPr bwMode="auto">
            <a:xfrm>
              <a:off x="1806" y="1992"/>
              <a:ext cx="11" cy="7"/>
            </a:xfrm>
            <a:custGeom>
              <a:avLst/>
              <a:gdLst>
                <a:gd name="T0" fmla="*/ 15 w 70"/>
                <a:gd name="T1" fmla="*/ 0 h 40"/>
                <a:gd name="T2" fmla="*/ 70 w 70"/>
                <a:gd name="T3" fmla="*/ 27 h 40"/>
                <a:gd name="T4" fmla="*/ 63 w 70"/>
                <a:gd name="T5" fmla="*/ 40 h 40"/>
                <a:gd name="T6" fmla="*/ 0 w 70"/>
                <a:gd name="T7" fmla="*/ 8 h 40"/>
                <a:gd name="T8" fmla="*/ 15 w 7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0">
                  <a:moveTo>
                    <a:pt x="15" y="0"/>
                  </a:moveTo>
                  <a:lnTo>
                    <a:pt x="70" y="27"/>
                  </a:lnTo>
                  <a:lnTo>
                    <a:pt x="63" y="40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Freeform 65"/>
            <p:cNvSpPr>
              <a:spLocks/>
            </p:cNvSpPr>
            <p:nvPr/>
          </p:nvSpPr>
          <p:spPr bwMode="auto">
            <a:xfrm>
              <a:off x="1790" y="1992"/>
              <a:ext cx="12" cy="6"/>
            </a:xfrm>
            <a:custGeom>
              <a:avLst/>
              <a:gdLst>
                <a:gd name="T0" fmla="*/ 13 w 70"/>
                <a:gd name="T1" fmla="*/ 0 h 38"/>
                <a:gd name="T2" fmla="*/ 70 w 70"/>
                <a:gd name="T3" fmla="*/ 25 h 38"/>
                <a:gd name="T4" fmla="*/ 62 w 70"/>
                <a:gd name="T5" fmla="*/ 38 h 38"/>
                <a:gd name="T6" fmla="*/ 0 w 70"/>
                <a:gd name="T7" fmla="*/ 7 h 38"/>
                <a:gd name="T8" fmla="*/ 13 w 70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8">
                  <a:moveTo>
                    <a:pt x="13" y="0"/>
                  </a:moveTo>
                  <a:lnTo>
                    <a:pt x="70" y="25"/>
                  </a:lnTo>
                  <a:lnTo>
                    <a:pt x="62" y="38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Freeform 66"/>
            <p:cNvSpPr>
              <a:spLocks/>
            </p:cNvSpPr>
            <p:nvPr/>
          </p:nvSpPr>
          <p:spPr bwMode="auto">
            <a:xfrm>
              <a:off x="1786" y="1984"/>
              <a:ext cx="12" cy="7"/>
            </a:xfrm>
            <a:custGeom>
              <a:avLst/>
              <a:gdLst>
                <a:gd name="T0" fmla="*/ 14 w 70"/>
                <a:gd name="T1" fmla="*/ 0 h 40"/>
                <a:gd name="T2" fmla="*/ 70 w 70"/>
                <a:gd name="T3" fmla="*/ 27 h 40"/>
                <a:gd name="T4" fmla="*/ 62 w 70"/>
                <a:gd name="T5" fmla="*/ 40 h 40"/>
                <a:gd name="T6" fmla="*/ 0 w 70"/>
                <a:gd name="T7" fmla="*/ 8 h 40"/>
                <a:gd name="T8" fmla="*/ 14 w 7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0">
                  <a:moveTo>
                    <a:pt x="14" y="0"/>
                  </a:moveTo>
                  <a:lnTo>
                    <a:pt x="70" y="27"/>
                  </a:lnTo>
                  <a:lnTo>
                    <a:pt x="62" y="40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Freeform 67"/>
            <p:cNvSpPr>
              <a:spLocks/>
            </p:cNvSpPr>
            <p:nvPr/>
          </p:nvSpPr>
          <p:spPr bwMode="auto">
            <a:xfrm>
              <a:off x="1773" y="1982"/>
              <a:ext cx="11" cy="7"/>
            </a:xfrm>
            <a:custGeom>
              <a:avLst/>
              <a:gdLst>
                <a:gd name="T0" fmla="*/ 14 w 70"/>
                <a:gd name="T1" fmla="*/ 0 h 40"/>
                <a:gd name="T2" fmla="*/ 70 w 70"/>
                <a:gd name="T3" fmla="*/ 27 h 40"/>
                <a:gd name="T4" fmla="*/ 61 w 70"/>
                <a:gd name="T5" fmla="*/ 40 h 40"/>
                <a:gd name="T6" fmla="*/ 0 w 70"/>
                <a:gd name="T7" fmla="*/ 8 h 40"/>
                <a:gd name="T8" fmla="*/ 14 w 7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0">
                  <a:moveTo>
                    <a:pt x="14" y="0"/>
                  </a:moveTo>
                  <a:lnTo>
                    <a:pt x="70" y="27"/>
                  </a:lnTo>
                  <a:lnTo>
                    <a:pt x="61" y="40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Freeform 68"/>
            <p:cNvSpPr>
              <a:spLocks/>
            </p:cNvSpPr>
            <p:nvPr/>
          </p:nvSpPr>
          <p:spPr bwMode="auto">
            <a:xfrm>
              <a:off x="1755" y="2015"/>
              <a:ext cx="11" cy="7"/>
            </a:xfrm>
            <a:custGeom>
              <a:avLst/>
              <a:gdLst>
                <a:gd name="T0" fmla="*/ 14 w 70"/>
                <a:gd name="T1" fmla="*/ 0 h 41"/>
                <a:gd name="T2" fmla="*/ 70 w 70"/>
                <a:gd name="T3" fmla="*/ 28 h 41"/>
                <a:gd name="T4" fmla="*/ 61 w 70"/>
                <a:gd name="T5" fmla="*/ 41 h 41"/>
                <a:gd name="T6" fmla="*/ 0 w 70"/>
                <a:gd name="T7" fmla="*/ 9 h 41"/>
                <a:gd name="T8" fmla="*/ 14 w 70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1">
                  <a:moveTo>
                    <a:pt x="14" y="0"/>
                  </a:moveTo>
                  <a:lnTo>
                    <a:pt x="70" y="28"/>
                  </a:lnTo>
                  <a:lnTo>
                    <a:pt x="61" y="41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Freeform 69"/>
            <p:cNvSpPr>
              <a:spLocks/>
            </p:cNvSpPr>
            <p:nvPr/>
          </p:nvSpPr>
          <p:spPr bwMode="auto">
            <a:xfrm>
              <a:off x="1739" y="2015"/>
              <a:ext cx="11" cy="6"/>
            </a:xfrm>
            <a:custGeom>
              <a:avLst/>
              <a:gdLst>
                <a:gd name="T0" fmla="*/ 14 w 70"/>
                <a:gd name="T1" fmla="*/ 0 h 40"/>
                <a:gd name="T2" fmla="*/ 70 w 70"/>
                <a:gd name="T3" fmla="*/ 26 h 40"/>
                <a:gd name="T4" fmla="*/ 61 w 70"/>
                <a:gd name="T5" fmla="*/ 40 h 40"/>
                <a:gd name="T6" fmla="*/ 0 w 70"/>
                <a:gd name="T7" fmla="*/ 8 h 40"/>
                <a:gd name="T8" fmla="*/ 14 w 7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0">
                  <a:moveTo>
                    <a:pt x="14" y="0"/>
                  </a:moveTo>
                  <a:lnTo>
                    <a:pt x="70" y="26"/>
                  </a:lnTo>
                  <a:lnTo>
                    <a:pt x="61" y="40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Freeform 70"/>
            <p:cNvSpPr>
              <a:spLocks/>
            </p:cNvSpPr>
            <p:nvPr/>
          </p:nvSpPr>
          <p:spPr bwMode="auto">
            <a:xfrm>
              <a:off x="1735" y="2008"/>
              <a:ext cx="12" cy="5"/>
            </a:xfrm>
            <a:custGeom>
              <a:avLst/>
              <a:gdLst>
                <a:gd name="T0" fmla="*/ 14 w 71"/>
                <a:gd name="T1" fmla="*/ 0 h 29"/>
                <a:gd name="T2" fmla="*/ 71 w 71"/>
                <a:gd name="T3" fmla="*/ 26 h 29"/>
                <a:gd name="T4" fmla="*/ 49 w 71"/>
                <a:gd name="T5" fmla="*/ 29 h 29"/>
                <a:gd name="T6" fmla="*/ 0 w 71"/>
                <a:gd name="T7" fmla="*/ 8 h 29"/>
                <a:gd name="T8" fmla="*/ 14 w 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29">
                  <a:moveTo>
                    <a:pt x="14" y="0"/>
                  </a:moveTo>
                  <a:lnTo>
                    <a:pt x="71" y="26"/>
                  </a:lnTo>
                  <a:lnTo>
                    <a:pt x="49" y="29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Freeform 71"/>
            <p:cNvSpPr>
              <a:spLocks/>
            </p:cNvSpPr>
            <p:nvPr/>
          </p:nvSpPr>
          <p:spPr bwMode="auto">
            <a:xfrm>
              <a:off x="1722" y="2006"/>
              <a:ext cx="11" cy="5"/>
            </a:xfrm>
            <a:custGeom>
              <a:avLst/>
              <a:gdLst>
                <a:gd name="T0" fmla="*/ 13 w 70"/>
                <a:gd name="T1" fmla="*/ 0 h 30"/>
                <a:gd name="T2" fmla="*/ 70 w 70"/>
                <a:gd name="T3" fmla="*/ 27 h 30"/>
                <a:gd name="T4" fmla="*/ 48 w 70"/>
                <a:gd name="T5" fmla="*/ 30 h 30"/>
                <a:gd name="T6" fmla="*/ 0 w 70"/>
                <a:gd name="T7" fmla="*/ 8 h 30"/>
                <a:gd name="T8" fmla="*/ 13 w 7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0">
                  <a:moveTo>
                    <a:pt x="13" y="0"/>
                  </a:moveTo>
                  <a:lnTo>
                    <a:pt x="70" y="27"/>
                  </a:lnTo>
                  <a:lnTo>
                    <a:pt x="48" y="30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Freeform 72"/>
            <p:cNvSpPr>
              <a:spLocks/>
            </p:cNvSpPr>
            <p:nvPr/>
          </p:nvSpPr>
          <p:spPr bwMode="auto">
            <a:xfrm>
              <a:off x="1880" y="1967"/>
              <a:ext cx="12" cy="6"/>
            </a:xfrm>
            <a:custGeom>
              <a:avLst/>
              <a:gdLst>
                <a:gd name="T0" fmla="*/ 12 w 73"/>
                <a:gd name="T1" fmla="*/ 0 h 36"/>
                <a:gd name="T2" fmla="*/ 73 w 73"/>
                <a:gd name="T3" fmla="*/ 23 h 36"/>
                <a:gd name="T4" fmla="*/ 65 w 73"/>
                <a:gd name="T5" fmla="*/ 36 h 36"/>
                <a:gd name="T6" fmla="*/ 0 w 73"/>
                <a:gd name="T7" fmla="*/ 7 h 36"/>
                <a:gd name="T8" fmla="*/ 12 w 7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6">
                  <a:moveTo>
                    <a:pt x="12" y="0"/>
                  </a:moveTo>
                  <a:lnTo>
                    <a:pt x="73" y="23"/>
                  </a:lnTo>
                  <a:lnTo>
                    <a:pt x="65" y="36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Freeform 73"/>
            <p:cNvSpPr>
              <a:spLocks/>
            </p:cNvSpPr>
            <p:nvPr/>
          </p:nvSpPr>
          <p:spPr bwMode="auto">
            <a:xfrm>
              <a:off x="1864" y="1967"/>
              <a:ext cx="12" cy="6"/>
            </a:xfrm>
            <a:custGeom>
              <a:avLst/>
              <a:gdLst>
                <a:gd name="T0" fmla="*/ 11 w 72"/>
                <a:gd name="T1" fmla="*/ 0 h 36"/>
                <a:gd name="T2" fmla="*/ 72 w 72"/>
                <a:gd name="T3" fmla="*/ 23 h 36"/>
                <a:gd name="T4" fmla="*/ 63 w 72"/>
                <a:gd name="T5" fmla="*/ 36 h 36"/>
                <a:gd name="T6" fmla="*/ 0 w 72"/>
                <a:gd name="T7" fmla="*/ 8 h 36"/>
                <a:gd name="T8" fmla="*/ 11 w 7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6">
                  <a:moveTo>
                    <a:pt x="11" y="0"/>
                  </a:moveTo>
                  <a:lnTo>
                    <a:pt x="72" y="23"/>
                  </a:lnTo>
                  <a:lnTo>
                    <a:pt x="63" y="36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Freeform 74"/>
            <p:cNvSpPr>
              <a:spLocks/>
            </p:cNvSpPr>
            <p:nvPr/>
          </p:nvSpPr>
          <p:spPr bwMode="auto">
            <a:xfrm>
              <a:off x="1839" y="1968"/>
              <a:ext cx="12" cy="6"/>
            </a:xfrm>
            <a:custGeom>
              <a:avLst/>
              <a:gdLst>
                <a:gd name="T0" fmla="*/ 12 w 73"/>
                <a:gd name="T1" fmla="*/ 0 h 36"/>
                <a:gd name="T2" fmla="*/ 73 w 73"/>
                <a:gd name="T3" fmla="*/ 23 h 36"/>
                <a:gd name="T4" fmla="*/ 64 w 73"/>
                <a:gd name="T5" fmla="*/ 36 h 36"/>
                <a:gd name="T6" fmla="*/ 0 w 73"/>
                <a:gd name="T7" fmla="*/ 8 h 36"/>
                <a:gd name="T8" fmla="*/ 12 w 7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6">
                  <a:moveTo>
                    <a:pt x="12" y="0"/>
                  </a:moveTo>
                  <a:lnTo>
                    <a:pt x="73" y="23"/>
                  </a:lnTo>
                  <a:lnTo>
                    <a:pt x="64" y="36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Freeform 75"/>
            <p:cNvSpPr>
              <a:spLocks/>
            </p:cNvSpPr>
            <p:nvPr/>
          </p:nvSpPr>
          <p:spPr bwMode="auto">
            <a:xfrm>
              <a:off x="1835" y="1961"/>
              <a:ext cx="12" cy="6"/>
            </a:xfrm>
            <a:custGeom>
              <a:avLst/>
              <a:gdLst>
                <a:gd name="T0" fmla="*/ 12 w 73"/>
                <a:gd name="T1" fmla="*/ 0 h 38"/>
                <a:gd name="T2" fmla="*/ 73 w 73"/>
                <a:gd name="T3" fmla="*/ 25 h 38"/>
                <a:gd name="T4" fmla="*/ 64 w 73"/>
                <a:gd name="T5" fmla="*/ 38 h 38"/>
                <a:gd name="T6" fmla="*/ 0 w 73"/>
                <a:gd name="T7" fmla="*/ 7 h 38"/>
                <a:gd name="T8" fmla="*/ 12 w 7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8">
                  <a:moveTo>
                    <a:pt x="12" y="0"/>
                  </a:moveTo>
                  <a:lnTo>
                    <a:pt x="73" y="25"/>
                  </a:lnTo>
                  <a:lnTo>
                    <a:pt x="64" y="38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Freeform 76"/>
            <p:cNvSpPr>
              <a:spLocks/>
            </p:cNvSpPr>
            <p:nvPr/>
          </p:nvSpPr>
          <p:spPr bwMode="auto">
            <a:xfrm>
              <a:off x="1824" y="1959"/>
              <a:ext cx="10" cy="6"/>
            </a:xfrm>
            <a:custGeom>
              <a:avLst/>
              <a:gdLst>
                <a:gd name="T0" fmla="*/ 11 w 59"/>
                <a:gd name="T1" fmla="*/ 0 h 38"/>
                <a:gd name="T2" fmla="*/ 59 w 59"/>
                <a:gd name="T3" fmla="*/ 24 h 38"/>
                <a:gd name="T4" fmla="*/ 50 w 59"/>
                <a:gd name="T5" fmla="*/ 38 h 38"/>
                <a:gd name="T6" fmla="*/ 0 w 59"/>
                <a:gd name="T7" fmla="*/ 8 h 38"/>
                <a:gd name="T8" fmla="*/ 11 w 5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38">
                  <a:moveTo>
                    <a:pt x="11" y="0"/>
                  </a:moveTo>
                  <a:lnTo>
                    <a:pt x="59" y="24"/>
                  </a:lnTo>
                  <a:lnTo>
                    <a:pt x="50" y="38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Freeform 77"/>
            <p:cNvSpPr>
              <a:spLocks/>
            </p:cNvSpPr>
            <p:nvPr/>
          </p:nvSpPr>
          <p:spPr bwMode="auto">
            <a:xfrm>
              <a:off x="1816" y="1988"/>
              <a:ext cx="11" cy="5"/>
            </a:xfrm>
            <a:custGeom>
              <a:avLst/>
              <a:gdLst>
                <a:gd name="T0" fmla="*/ 11 w 68"/>
                <a:gd name="T1" fmla="*/ 0 h 30"/>
                <a:gd name="T2" fmla="*/ 68 w 68"/>
                <a:gd name="T3" fmla="*/ 19 h 30"/>
                <a:gd name="T4" fmla="*/ 59 w 68"/>
                <a:gd name="T5" fmla="*/ 30 h 30"/>
                <a:gd name="T6" fmla="*/ 0 w 68"/>
                <a:gd name="T7" fmla="*/ 8 h 30"/>
                <a:gd name="T8" fmla="*/ 11 w 6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0">
                  <a:moveTo>
                    <a:pt x="11" y="0"/>
                  </a:moveTo>
                  <a:lnTo>
                    <a:pt x="68" y="19"/>
                  </a:lnTo>
                  <a:lnTo>
                    <a:pt x="59" y="30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Freeform 78"/>
            <p:cNvSpPr>
              <a:spLocks/>
            </p:cNvSpPr>
            <p:nvPr/>
          </p:nvSpPr>
          <p:spPr bwMode="auto">
            <a:xfrm>
              <a:off x="1800" y="1986"/>
              <a:ext cx="12" cy="6"/>
            </a:xfrm>
            <a:custGeom>
              <a:avLst/>
              <a:gdLst>
                <a:gd name="T0" fmla="*/ 11 w 73"/>
                <a:gd name="T1" fmla="*/ 0 h 36"/>
                <a:gd name="T2" fmla="*/ 73 w 73"/>
                <a:gd name="T3" fmla="*/ 24 h 36"/>
                <a:gd name="T4" fmla="*/ 64 w 73"/>
                <a:gd name="T5" fmla="*/ 36 h 36"/>
                <a:gd name="T6" fmla="*/ 0 w 73"/>
                <a:gd name="T7" fmla="*/ 8 h 36"/>
                <a:gd name="T8" fmla="*/ 11 w 7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6">
                  <a:moveTo>
                    <a:pt x="11" y="0"/>
                  </a:moveTo>
                  <a:lnTo>
                    <a:pt x="73" y="24"/>
                  </a:lnTo>
                  <a:lnTo>
                    <a:pt x="64" y="36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Freeform 79"/>
            <p:cNvSpPr>
              <a:spLocks/>
            </p:cNvSpPr>
            <p:nvPr/>
          </p:nvSpPr>
          <p:spPr bwMode="auto">
            <a:xfrm>
              <a:off x="1796" y="1979"/>
              <a:ext cx="12" cy="6"/>
            </a:xfrm>
            <a:custGeom>
              <a:avLst/>
              <a:gdLst>
                <a:gd name="T0" fmla="*/ 11 w 73"/>
                <a:gd name="T1" fmla="*/ 0 h 35"/>
                <a:gd name="T2" fmla="*/ 73 w 73"/>
                <a:gd name="T3" fmla="*/ 23 h 35"/>
                <a:gd name="T4" fmla="*/ 64 w 73"/>
                <a:gd name="T5" fmla="*/ 35 h 35"/>
                <a:gd name="T6" fmla="*/ 0 w 73"/>
                <a:gd name="T7" fmla="*/ 7 h 35"/>
                <a:gd name="T8" fmla="*/ 11 w 73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5">
                  <a:moveTo>
                    <a:pt x="11" y="0"/>
                  </a:moveTo>
                  <a:lnTo>
                    <a:pt x="73" y="23"/>
                  </a:lnTo>
                  <a:lnTo>
                    <a:pt x="64" y="35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Freeform 80"/>
            <p:cNvSpPr>
              <a:spLocks/>
            </p:cNvSpPr>
            <p:nvPr/>
          </p:nvSpPr>
          <p:spPr bwMode="auto">
            <a:xfrm>
              <a:off x="1782" y="1977"/>
              <a:ext cx="12" cy="6"/>
            </a:xfrm>
            <a:custGeom>
              <a:avLst/>
              <a:gdLst>
                <a:gd name="T0" fmla="*/ 12 w 72"/>
                <a:gd name="T1" fmla="*/ 0 h 36"/>
                <a:gd name="T2" fmla="*/ 72 w 72"/>
                <a:gd name="T3" fmla="*/ 23 h 36"/>
                <a:gd name="T4" fmla="*/ 65 w 72"/>
                <a:gd name="T5" fmla="*/ 36 h 36"/>
                <a:gd name="T6" fmla="*/ 0 w 72"/>
                <a:gd name="T7" fmla="*/ 7 h 36"/>
                <a:gd name="T8" fmla="*/ 12 w 7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6">
                  <a:moveTo>
                    <a:pt x="12" y="0"/>
                  </a:moveTo>
                  <a:lnTo>
                    <a:pt x="72" y="23"/>
                  </a:lnTo>
                  <a:lnTo>
                    <a:pt x="65" y="36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Freeform 81"/>
            <p:cNvSpPr>
              <a:spLocks/>
            </p:cNvSpPr>
            <p:nvPr/>
          </p:nvSpPr>
          <p:spPr bwMode="auto">
            <a:xfrm>
              <a:off x="1767" y="2011"/>
              <a:ext cx="9" cy="5"/>
            </a:xfrm>
            <a:custGeom>
              <a:avLst/>
              <a:gdLst>
                <a:gd name="T0" fmla="*/ 12 w 58"/>
                <a:gd name="T1" fmla="*/ 0 h 34"/>
                <a:gd name="T2" fmla="*/ 58 w 58"/>
                <a:gd name="T3" fmla="*/ 21 h 34"/>
                <a:gd name="T4" fmla="*/ 49 w 58"/>
                <a:gd name="T5" fmla="*/ 34 h 34"/>
                <a:gd name="T6" fmla="*/ 0 w 58"/>
                <a:gd name="T7" fmla="*/ 8 h 34"/>
                <a:gd name="T8" fmla="*/ 12 w 5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58" y="21"/>
                  </a:lnTo>
                  <a:lnTo>
                    <a:pt x="49" y="34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Freeform 82"/>
            <p:cNvSpPr>
              <a:spLocks/>
            </p:cNvSpPr>
            <p:nvPr/>
          </p:nvSpPr>
          <p:spPr bwMode="auto">
            <a:xfrm>
              <a:off x="1748" y="2010"/>
              <a:ext cx="12" cy="5"/>
            </a:xfrm>
            <a:custGeom>
              <a:avLst/>
              <a:gdLst>
                <a:gd name="T0" fmla="*/ 11 w 72"/>
                <a:gd name="T1" fmla="*/ 0 h 35"/>
                <a:gd name="T2" fmla="*/ 72 w 72"/>
                <a:gd name="T3" fmla="*/ 23 h 35"/>
                <a:gd name="T4" fmla="*/ 63 w 72"/>
                <a:gd name="T5" fmla="*/ 35 h 35"/>
                <a:gd name="T6" fmla="*/ 0 w 72"/>
                <a:gd name="T7" fmla="*/ 8 h 35"/>
                <a:gd name="T8" fmla="*/ 11 w 7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5">
                  <a:moveTo>
                    <a:pt x="11" y="0"/>
                  </a:moveTo>
                  <a:lnTo>
                    <a:pt x="72" y="23"/>
                  </a:lnTo>
                  <a:lnTo>
                    <a:pt x="63" y="35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Freeform 83"/>
            <p:cNvSpPr>
              <a:spLocks/>
            </p:cNvSpPr>
            <p:nvPr/>
          </p:nvSpPr>
          <p:spPr bwMode="auto">
            <a:xfrm>
              <a:off x="1745" y="2002"/>
              <a:ext cx="12" cy="7"/>
            </a:xfrm>
            <a:custGeom>
              <a:avLst/>
              <a:gdLst>
                <a:gd name="T0" fmla="*/ 12 w 73"/>
                <a:gd name="T1" fmla="*/ 0 h 37"/>
                <a:gd name="T2" fmla="*/ 73 w 73"/>
                <a:gd name="T3" fmla="*/ 24 h 37"/>
                <a:gd name="T4" fmla="*/ 64 w 73"/>
                <a:gd name="T5" fmla="*/ 37 h 37"/>
                <a:gd name="T6" fmla="*/ 0 w 73"/>
                <a:gd name="T7" fmla="*/ 7 h 37"/>
                <a:gd name="T8" fmla="*/ 12 w 7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7">
                  <a:moveTo>
                    <a:pt x="12" y="0"/>
                  </a:moveTo>
                  <a:lnTo>
                    <a:pt x="73" y="24"/>
                  </a:lnTo>
                  <a:lnTo>
                    <a:pt x="64" y="37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Freeform 84"/>
            <p:cNvSpPr>
              <a:spLocks/>
            </p:cNvSpPr>
            <p:nvPr/>
          </p:nvSpPr>
          <p:spPr bwMode="auto">
            <a:xfrm>
              <a:off x="1731" y="2000"/>
              <a:ext cx="12" cy="6"/>
            </a:xfrm>
            <a:custGeom>
              <a:avLst/>
              <a:gdLst>
                <a:gd name="T0" fmla="*/ 11 w 72"/>
                <a:gd name="T1" fmla="*/ 0 h 38"/>
                <a:gd name="T2" fmla="*/ 72 w 72"/>
                <a:gd name="T3" fmla="*/ 25 h 38"/>
                <a:gd name="T4" fmla="*/ 63 w 72"/>
                <a:gd name="T5" fmla="*/ 38 h 38"/>
                <a:gd name="T6" fmla="*/ 0 w 72"/>
                <a:gd name="T7" fmla="*/ 8 h 38"/>
                <a:gd name="T8" fmla="*/ 11 w 7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8">
                  <a:moveTo>
                    <a:pt x="11" y="0"/>
                  </a:moveTo>
                  <a:lnTo>
                    <a:pt x="72" y="25"/>
                  </a:lnTo>
                  <a:lnTo>
                    <a:pt x="63" y="38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Freeform 85"/>
            <p:cNvSpPr>
              <a:spLocks/>
            </p:cNvSpPr>
            <p:nvPr/>
          </p:nvSpPr>
          <p:spPr bwMode="auto">
            <a:xfrm>
              <a:off x="1890" y="1962"/>
              <a:ext cx="12" cy="6"/>
            </a:xfrm>
            <a:custGeom>
              <a:avLst/>
              <a:gdLst>
                <a:gd name="T0" fmla="*/ 12 w 72"/>
                <a:gd name="T1" fmla="*/ 0 h 37"/>
                <a:gd name="T2" fmla="*/ 72 w 72"/>
                <a:gd name="T3" fmla="*/ 24 h 37"/>
                <a:gd name="T4" fmla="*/ 64 w 72"/>
                <a:gd name="T5" fmla="*/ 37 h 37"/>
                <a:gd name="T6" fmla="*/ 0 w 72"/>
                <a:gd name="T7" fmla="*/ 9 h 37"/>
                <a:gd name="T8" fmla="*/ 12 w 7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7">
                  <a:moveTo>
                    <a:pt x="12" y="0"/>
                  </a:moveTo>
                  <a:lnTo>
                    <a:pt x="72" y="24"/>
                  </a:lnTo>
                  <a:lnTo>
                    <a:pt x="64" y="37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Freeform 86"/>
            <p:cNvSpPr>
              <a:spLocks/>
            </p:cNvSpPr>
            <p:nvPr/>
          </p:nvSpPr>
          <p:spPr bwMode="auto">
            <a:xfrm>
              <a:off x="1875" y="1961"/>
              <a:ext cx="12" cy="6"/>
            </a:xfrm>
            <a:custGeom>
              <a:avLst/>
              <a:gdLst>
                <a:gd name="T0" fmla="*/ 12 w 74"/>
                <a:gd name="T1" fmla="*/ 0 h 36"/>
                <a:gd name="T2" fmla="*/ 74 w 74"/>
                <a:gd name="T3" fmla="*/ 23 h 36"/>
                <a:gd name="T4" fmla="*/ 65 w 74"/>
                <a:gd name="T5" fmla="*/ 36 h 36"/>
                <a:gd name="T6" fmla="*/ 0 w 74"/>
                <a:gd name="T7" fmla="*/ 7 h 36"/>
                <a:gd name="T8" fmla="*/ 12 w 7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36">
                  <a:moveTo>
                    <a:pt x="12" y="0"/>
                  </a:moveTo>
                  <a:lnTo>
                    <a:pt x="74" y="23"/>
                  </a:lnTo>
                  <a:lnTo>
                    <a:pt x="65" y="36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Freeform 87"/>
            <p:cNvSpPr>
              <a:spLocks/>
            </p:cNvSpPr>
            <p:nvPr/>
          </p:nvSpPr>
          <p:spPr bwMode="auto">
            <a:xfrm>
              <a:off x="1849" y="1963"/>
              <a:ext cx="12" cy="6"/>
            </a:xfrm>
            <a:custGeom>
              <a:avLst/>
              <a:gdLst>
                <a:gd name="T0" fmla="*/ 11 w 72"/>
                <a:gd name="T1" fmla="*/ 0 h 37"/>
                <a:gd name="T2" fmla="*/ 72 w 72"/>
                <a:gd name="T3" fmla="*/ 31 h 37"/>
                <a:gd name="T4" fmla="*/ 64 w 72"/>
                <a:gd name="T5" fmla="*/ 37 h 37"/>
                <a:gd name="T6" fmla="*/ 0 w 72"/>
                <a:gd name="T7" fmla="*/ 8 h 37"/>
                <a:gd name="T8" fmla="*/ 11 w 7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7">
                  <a:moveTo>
                    <a:pt x="11" y="0"/>
                  </a:moveTo>
                  <a:lnTo>
                    <a:pt x="72" y="31"/>
                  </a:lnTo>
                  <a:lnTo>
                    <a:pt x="64" y="37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Freeform 88"/>
            <p:cNvSpPr>
              <a:spLocks/>
            </p:cNvSpPr>
            <p:nvPr/>
          </p:nvSpPr>
          <p:spPr bwMode="auto">
            <a:xfrm>
              <a:off x="1846" y="1956"/>
              <a:ext cx="12" cy="6"/>
            </a:xfrm>
            <a:custGeom>
              <a:avLst/>
              <a:gdLst>
                <a:gd name="T0" fmla="*/ 12 w 74"/>
                <a:gd name="T1" fmla="*/ 0 h 36"/>
                <a:gd name="T2" fmla="*/ 74 w 74"/>
                <a:gd name="T3" fmla="*/ 32 h 36"/>
                <a:gd name="T4" fmla="*/ 65 w 74"/>
                <a:gd name="T5" fmla="*/ 36 h 36"/>
                <a:gd name="T6" fmla="*/ 0 w 74"/>
                <a:gd name="T7" fmla="*/ 7 h 36"/>
                <a:gd name="T8" fmla="*/ 12 w 7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36">
                  <a:moveTo>
                    <a:pt x="12" y="0"/>
                  </a:moveTo>
                  <a:lnTo>
                    <a:pt x="74" y="32"/>
                  </a:lnTo>
                  <a:lnTo>
                    <a:pt x="65" y="36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Freeform 89"/>
            <p:cNvSpPr>
              <a:spLocks/>
            </p:cNvSpPr>
            <p:nvPr/>
          </p:nvSpPr>
          <p:spPr bwMode="auto">
            <a:xfrm>
              <a:off x="1833" y="1954"/>
              <a:ext cx="11" cy="6"/>
            </a:xfrm>
            <a:custGeom>
              <a:avLst/>
              <a:gdLst>
                <a:gd name="T0" fmla="*/ 12 w 67"/>
                <a:gd name="T1" fmla="*/ 0 h 36"/>
                <a:gd name="T2" fmla="*/ 67 w 67"/>
                <a:gd name="T3" fmla="*/ 30 h 36"/>
                <a:gd name="T4" fmla="*/ 58 w 67"/>
                <a:gd name="T5" fmla="*/ 36 h 36"/>
                <a:gd name="T6" fmla="*/ 0 w 67"/>
                <a:gd name="T7" fmla="*/ 7 h 36"/>
                <a:gd name="T8" fmla="*/ 12 w 6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6">
                  <a:moveTo>
                    <a:pt x="12" y="0"/>
                  </a:moveTo>
                  <a:lnTo>
                    <a:pt x="67" y="30"/>
                  </a:lnTo>
                  <a:lnTo>
                    <a:pt x="58" y="36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Freeform 90"/>
            <p:cNvSpPr>
              <a:spLocks/>
            </p:cNvSpPr>
            <p:nvPr/>
          </p:nvSpPr>
          <p:spPr bwMode="auto">
            <a:xfrm>
              <a:off x="1828" y="1983"/>
              <a:ext cx="10" cy="5"/>
            </a:xfrm>
            <a:custGeom>
              <a:avLst/>
              <a:gdLst>
                <a:gd name="T0" fmla="*/ 12 w 60"/>
                <a:gd name="T1" fmla="*/ 0 h 27"/>
                <a:gd name="T2" fmla="*/ 60 w 60"/>
                <a:gd name="T3" fmla="*/ 21 h 27"/>
                <a:gd name="T4" fmla="*/ 53 w 60"/>
                <a:gd name="T5" fmla="*/ 27 h 27"/>
                <a:gd name="T6" fmla="*/ 0 w 60"/>
                <a:gd name="T7" fmla="*/ 8 h 27"/>
                <a:gd name="T8" fmla="*/ 12 w 6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7">
                  <a:moveTo>
                    <a:pt x="12" y="0"/>
                  </a:moveTo>
                  <a:lnTo>
                    <a:pt x="60" y="21"/>
                  </a:lnTo>
                  <a:lnTo>
                    <a:pt x="53" y="27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Freeform 91"/>
            <p:cNvSpPr>
              <a:spLocks/>
            </p:cNvSpPr>
            <p:nvPr/>
          </p:nvSpPr>
          <p:spPr bwMode="auto">
            <a:xfrm>
              <a:off x="1810" y="1981"/>
              <a:ext cx="12" cy="6"/>
            </a:xfrm>
            <a:custGeom>
              <a:avLst/>
              <a:gdLst>
                <a:gd name="T0" fmla="*/ 12 w 73"/>
                <a:gd name="T1" fmla="*/ 0 h 37"/>
                <a:gd name="T2" fmla="*/ 73 w 73"/>
                <a:gd name="T3" fmla="*/ 31 h 37"/>
                <a:gd name="T4" fmla="*/ 64 w 73"/>
                <a:gd name="T5" fmla="*/ 37 h 37"/>
                <a:gd name="T6" fmla="*/ 0 w 73"/>
                <a:gd name="T7" fmla="*/ 7 h 37"/>
                <a:gd name="T8" fmla="*/ 12 w 7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7">
                  <a:moveTo>
                    <a:pt x="12" y="0"/>
                  </a:moveTo>
                  <a:lnTo>
                    <a:pt x="73" y="31"/>
                  </a:lnTo>
                  <a:lnTo>
                    <a:pt x="64" y="37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Freeform 92"/>
            <p:cNvSpPr>
              <a:spLocks/>
            </p:cNvSpPr>
            <p:nvPr/>
          </p:nvSpPr>
          <p:spPr bwMode="auto">
            <a:xfrm>
              <a:off x="1806" y="1974"/>
              <a:ext cx="12" cy="6"/>
            </a:xfrm>
            <a:custGeom>
              <a:avLst/>
              <a:gdLst>
                <a:gd name="T0" fmla="*/ 11 w 72"/>
                <a:gd name="T1" fmla="*/ 0 h 36"/>
                <a:gd name="T2" fmla="*/ 72 w 72"/>
                <a:gd name="T3" fmla="*/ 31 h 36"/>
                <a:gd name="T4" fmla="*/ 63 w 72"/>
                <a:gd name="T5" fmla="*/ 36 h 36"/>
                <a:gd name="T6" fmla="*/ 0 w 72"/>
                <a:gd name="T7" fmla="*/ 8 h 36"/>
                <a:gd name="T8" fmla="*/ 11 w 7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6">
                  <a:moveTo>
                    <a:pt x="11" y="0"/>
                  </a:moveTo>
                  <a:lnTo>
                    <a:pt x="72" y="31"/>
                  </a:lnTo>
                  <a:lnTo>
                    <a:pt x="63" y="36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Freeform 93"/>
            <p:cNvSpPr>
              <a:spLocks/>
            </p:cNvSpPr>
            <p:nvPr/>
          </p:nvSpPr>
          <p:spPr bwMode="auto">
            <a:xfrm>
              <a:off x="1795" y="1973"/>
              <a:ext cx="10" cy="5"/>
            </a:xfrm>
            <a:custGeom>
              <a:avLst/>
              <a:gdLst>
                <a:gd name="T0" fmla="*/ 11 w 59"/>
                <a:gd name="T1" fmla="*/ 0 h 29"/>
                <a:gd name="T2" fmla="*/ 59 w 59"/>
                <a:gd name="T3" fmla="*/ 24 h 29"/>
                <a:gd name="T4" fmla="*/ 50 w 59"/>
                <a:gd name="T5" fmla="*/ 29 h 29"/>
                <a:gd name="T6" fmla="*/ 0 w 59"/>
                <a:gd name="T7" fmla="*/ 7 h 29"/>
                <a:gd name="T8" fmla="*/ 11 w 5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29">
                  <a:moveTo>
                    <a:pt x="11" y="0"/>
                  </a:moveTo>
                  <a:lnTo>
                    <a:pt x="59" y="24"/>
                  </a:lnTo>
                  <a:lnTo>
                    <a:pt x="50" y="29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Freeform 94"/>
            <p:cNvSpPr>
              <a:spLocks/>
            </p:cNvSpPr>
            <p:nvPr/>
          </p:nvSpPr>
          <p:spPr bwMode="auto">
            <a:xfrm>
              <a:off x="1759" y="2004"/>
              <a:ext cx="12" cy="6"/>
            </a:xfrm>
            <a:custGeom>
              <a:avLst/>
              <a:gdLst>
                <a:gd name="T0" fmla="*/ 11 w 72"/>
                <a:gd name="T1" fmla="*/ 0 h 36"/>
                <a:gd name="T2" fmla="*/ 72 w 72"/>
                <a:gd name="T3" fmla="*/ 30 h 36"/>
                <a:gd name="T4" fmla="*/ 64 w 72"/>
                <a:gd name="T5" fmla="*/ 36 h 36"/>
                <a:gd name="T6" fmla="*/ 0 w 72"/>
                <a:gd name="T7" fmla="*/ 7 h 36"/>
                <a:gd name="T8" fmla="*/ 11 w 7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6">
                  <a:moveTo>
                    <a:pt x="11" y="0"/>
                  </a:moveTo>
                  <a:lnTo>
                    <a:pt x="72" y="30"/>
                  </a:lnTo>
                  <a:lnTo>
                    <a:pt x="64" y="36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Freeform 95"/>
            <p:cNvSpPr>
              <a:spLocks/>
            </p:cNvSpPr>
            <p:nvPr/>
          </p:nvSpPr>
          <p:spPr bwMode="auto">
            <a:xfrm>
              <a:off x="1755" y="1997"/>
              <a:ext cx="12" cy="7"/>
            </a:xfrm>
            <a:custGeom>
              <a:avLst/>
              <a:gdLst>
                <a:gd name="T0" fmla="*/ 12 w 72"/>
                <a:gd name="T1" fmla="*/ 0 h 37"/>
                <a:gd name="T2" fmla="*/ 72 w 72"/>
                <a:gd name="T3" fmla="*/ 32 h 37"/>
                <a:gd name="T4" fmla="*/ 65 w 72"/>
                <a:gd name="T5" fmla="*/ 37 h 37"/>
                <a:gd name="T6" fmla="*/ 0 w 72"/>
                <a:gd name="T7" fmla="*/ 8 h 37"/>
                <a:gd name="T8" fmla="*/ 12 w 7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7">
                  <a:moveTo>
                    <a:pt x="12" y="0"/>
                  </a:moveTo>
                  <a:lnTo>
                    <a:pt x="72" y="32"/>
                  </a:lnTo>
                  <a:lnTo>
                    <a:pt x="65" y="37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Freeform 96"/>
            <p:cNvSpPr>
              <a:spLocks/>
            </p:cNvSpPr>
            <p:nvPr/>
          </p:nvSpPr>
          <p:spPr bwMode="auto">
            <a:xfrm>
              <a:off x="1743" y="1995"/>
              <a:ext cx="11" cy="6"/>
            </a:xfrm>
            <a:custGeom>
              <a:avLst/>
              <a:gdLst>
                <a:gd name="T0" fmla="*/ 12 w 63"/>
                <a:gd name="T1" fmla="*/ 0 h 36"/>
                <a:gd name="T2" fmla="*/ 63 w 63"/>
                <a:gd name="T3" fmla="*/ 31 h 36"/>
                <a:gd name="T4" fmla="*/ 55 w 63"/>
                <a:gd name="T5" fmla="*/ 36 h 36"/>
                <a:gd name="T6" fmla="*/ 0 w 63"/>
                <a:gd name="T7" fmla="*/ 7 h 36"/>
                <a:gd name="T8" fmla="*/ 12 w 6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36">
                  <a:moveTo>
                    <a:pt x="12" y="0"/>
                  </a:moveTo>
                  <a:lnTo>
                    <a:pt x="63" y="31"/>
                  </a:lnTo>
                  <a:lnTo>
                    <a:pt x="55" y="36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Freeform 97"/>
            <p:cNvSpPr>
              <a:spLocks/>
            </p:cNvSpPr>
            <p:nvPr/>
          </p:nvSpPr>
          <p:spPr bwMode="auto">
            <a:xfrm>
              <a:off x="1875" y="1961"/>
              <a:ext cx="12" cy="6"/>
            </a:xfrm>
            <a:custGeom>
              <a:avLst/>
              <a:gdLst>
                <a:gd name="T0" fmla="*/ 11 w 73"/>
                <a:gd name="T1" fmla="*/ 0 h 36"/>
                <a:gd name="T2" fmla="*/ 73 w 73"/>
                <a:gd name="T3" fmla="*/ 23 h 36"/>
                <a:gd name="T4" fmla="*/ 64 w 73"/>
                <a:gd name="T5" fmla="*/ 36 h 36"/>
                <a:gd name="T6" fmla="*/ 0 w 73"/>
                <a:gd name="T7" fmla="*/ 7 h 36"/>
                <a:gd name="T8" fmla="*/ 11 w 7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6">
                  <a:moveTo>
                    <a:pt x="11" y="0"/>
                  </a:moveTo>
                  <a:lnTo>
                    <a:pt x="73" y="23"/>
                  </a:lnTo>
                  <a:lnTo>
                    <a:pt x="64" y="36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Freeform 98"/>
            <p:cNvSpPr>
              <a:spLocks/>
            </p:cNvSpPr>
            <p:nvPr/>
          </p:nvSpPr>
          <p:spPr bwMode="auto">
            <a:xfrm>
              <a:off x="1859" y="1960"/>
              <a:ext cx="12" cy="6"/>
            </a:xfrm>
            <a:custGeom>
              <a:avLst/>
              <a:gdLst>
                <a:gd name="T0" fmla="*/ 11 w 72"/>
                <a:gd name="T1" fmla="*/ 0 h 36"/>
                <a:gd name="T2" fmla="*/ 72 w 72"/>
                <a:gd name="T3" fmla="*/ 23 h 36"/>
                <a:gd name="T4" fmla="*/ 64 w 72"/>
                <a:gd name="T5" fmla="*/ 36 h 36"/>
                <a:gd name="T6" fmla="*/ 0 w 72"/>
                <a:gd name="T7" fmla="*/ 8 h 36"/>
                <a:gd name="T8" fmla="*/ 11 w 7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6">
                  <a:moveTo>
                    <a:pt x="11" y="0"/>
                  </a:moveTo>
                  <a:lnTo>
                    <a:pt x="72" y="23"/>
                  </a:lnTo>
                  <a:lnTo>
                    <a:pt x="64" y="36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Freeform 99"/>
            <p:cNvSpPr>
              <a:spLocks/>
            </p:cNvSpPr>
            <p:nvPr/>
          </p:nvSpPr>
          <p:spPr bwMode="auto">
            <a:xfrm>
              <a:off x="1855" y="1953"/>
              <a:ext cx="12" cy="6"/>
            </a:xfrm>
            <a:custGeom>
              <a:avLst/>
              <a:gdLst>
                <a:gd name="T0" fmla="*/ 12 w 74"/>
                <a:gd name="T1" fmla="*/ 0 h 38"/>
                <a:gd name="T2" fmla="*/ 74 w 74"/>
                <a:gd name="T3" fmla="*/ 24 h 38"/>
                <a:gd name="T4" fmla="*/ 65 w 74"/>
                <a:gd name="T5" fmla="*/ 38 h 38"/>
                <a:gd name="T6" fmla="*/ 0 w 74"/>
                <a:gd name="T7" fmla="*/ 7 h 38"/>
                <a:gd name="T8" fmla="*/ 12 w 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38">
                  <a:moveTo>
                    <a:pt x="12" y="0"/>
                  </a:moveTo>
                  <a:lnTo>
                    <a:pt x="74" y="24"/>
                  </a:lnTo>
                  <a:lnTo>
                    <a:pt x="65" y="38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Freeform 100"/>
            <p:cNvSpPr>
              <a:spLocks/>
            </p:cNvSpPr>
            <p:nvPr/>
          </p:nvSpPr>
          <p:spPr bwMode="auto">
            <a:xfrm>
              <a:off x="1842" y="1951"/>
              <a:ext cx="12" cy="6"/>
            </a:xfrm>
            <a:custGeom>
              <a:avLst/>
              <a:gdLst>
                <a:gd name="T0" fmla="*/ 11 w 73"/>
                <a:gd name="T1" fmla="*/ 0 h 37"/>
                <a:gd name="T2" fmla="*/ 73 w 73"/>
                <a:gd name="T3" fmla="*/ 24 h 37"/>
                <a:gd name="T4" fmla="*/ 64 w 73"/>
                <a:gd name="T5" fmla="*/ 37 h 37"/>
                <a:gd name="T6" fmla="*/ 0 w 73"/>
                <a:gd name="T7" fmla="*/ 8 h 37"/>
                <a:gd name="T8" fmla="*/ 11 w 7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7">
                  <a:moveTo>
                    <a:pt x="11" y="0"/>
                  </a:moveTo>
                  <a:lnTo>
                    <a:pt x="73" y="24"/>
                  </a:lnTo>
                  <a:lnTo>
                    <a:pt x="64" y="37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Freeform 101"/>
            <p:cNvSpPr>
              <a:spLocks/>
            </p:cNvSpPr>
            <p:nvPr/>
          </p:nvSpPr>
          <p:spPr bwMode="auto">
            <a:xfrm>
              <a:off x="1821" y="1977"/>
              <a:ext cx="11" cy="7"/>
            </a:xfrm>
            <a:custGeom>
              <a:avLst/>
              <a:gdLst>
                <a:gd name="T0" fmla="*/ 12 w 66"/>
                <a:gd name="T1" fmla="*/ 0 h 42"/>
                <a:gd name="T2" fmla="*/ 66 w 66"/>
                <a:gd name="T3" fmla="*/ 29 h 42"/>
                <a:gd name="T4" fmla="*/ 57 w 66"/>
                <a:gd name="T5" fmla="*/ 42 h 42"/>
                <a:gd name="T6" fmla="*/ 0 w 66"/>
                <a:gd name="T7" fmla="*/ 8 h 42"/>
                <a:gd name="T8" fmla="*/ 12 w 6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42">
                  <a:moveTo>
                    <a:pt x="12" y="0"/>
                  </a:moveTo>
                  <a:lnTo>
                    <a:pt x="66" y="29"/>
                  </a:lnTo>
                  <a:lnTo>
                    <a:pt x="57" y="42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Freeform 102"/>
            <p:cNvSpPr>
              <a:spLocks/>
            </p:cNvSpPr>
            <p:nvPr/>
          </p:nvSpPr>
          <p:spPr bwMode="auto">
            <a:xfrm>
              <a:off x="1817" y="1970"/>
              <a:ext cx="11" cy="5"/>
            </a:xfrm>
            <a:custGeom>
              <a:avLst/>
              <a:gdLst>
                <a:gd name="T0" fmla="*/ 11 w 65"/>
                <a:gd name="T1" fmla="*/ 0 h 33"/>
                <a:gd name="T2" fmla="*/ 65 w 65"/>
                <a:gd name="T3" fmla="*/ 30 h 33"/>
                <a:gd name="T4" fmla="*/ 46 w 65"/>
                <a:gd name="T5" fmla="*/ 33 h 33"/>
                <a:gd name="T6" fmla="*/ 0 w 65"/>
                <a:gd name="T7" fmla="*/ 9 h 33"/>
                <a:gd name="T8" fmla="*/ 11 w 6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33">
                  <a:moveTo>
                    <a:pt x="11" y="0"/>
                  </a:moveTo>
                  <a:lnTo>
                    <a:pt x="65" y="30"/>
                  </a:lnTo>
                  <a:lnTo>
                    <a:pt x="46" y="33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Freeform 103"/>
            <p:cNvSpPr>
              <a:spLocks/>
            </p:cNvSpPr>
            <p:nvPr/>
          </p:nvSpPr>
          <p:spPr bwMode="auto">
            <a:xfrm>
              <a:off x="1804" y="1968"/>
              <a:ext cx="11" cy="5"/>
            </a:xfrm>
            <a:custGeom>
              <a:avLst/>
              <a:gdLst>
                <a:gd name="T0" fmla="*/ 11 w 65"/>
                <a:gd name="T1" fmla="*/ 0 h 32"/>
                <a:gd name="T2" fmla="*/ 65 w 65"/>
                <a:gd name="T3" fmla="*/ 28 h 32"/>
                <a:gd name="T4" fmla="*/ 48 w 65"/>
                <a:gd name="T5" fmla="*/ 32 h 32"/>
                <a:gd name="T6" fmla="*/ 0 w 65"/>
                <a:gd name="T7" fmla="*/ 8 h 32"/>
                <a:gd name="T8" fmla="*/ 11 w 6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32">
                  <a:moveTo>
                    <a:pt x="11" y="0"/>
                  </a:moveTo>
                  <a:lnTo>
                    <a:pt x="65" y="28"/>
                  </a:lnTo>
                  <a:lnTo>
                    <a:pt x="48" y="32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Freeform 104"/>
            <p:cNvSpPr>
              <a:spLocks/>
            </p:cNvSpPr>
            <p:nvPr/>
          </p:nvSpPr>
          <p:spPr bwMode="auto">
            <a:xfrm>
              <a:off x="1769" y="2002"/>
              <a:ext cx="12" cy="5"/>
            </a:xfrm>
            <a:custGeom>
              <a:avLst/>
              <a:gdLst>
                <a:gd name="T0" fmla="*/ 11 w 72"/>
                <a:gd name="T1" fmla="*/ 0 h 35"/>
                <a:gd name="T2" fmla="*/ 72 w 72"/>
                <a:gd name="T3" fmla="*/ 23 h 35"/>
                <a:gd name="T4" fmla="*/ 64 w 72"/>
                <a:gd name="T5" fmla="*/ 35 h 35"/>
                <a:gd name="T6" fmla="*/ 0 w 72"/>
                <a:gd name="T7" fmla="*/ 8 h 35"/>
                <a:gd name="T8" fmla="*/ 11 w 7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5">
                  <a:moveTo>
                    <a:pt x="11" y="0"/>
                  </a:moveTo>
                  <a:lnTo>
                    <a:pt x="72" y="23"/>
                  </a:lnTo>
                  <a:lnTo>
                    <a:pt x="64" y="35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Freeform 105"/>
            <p:cNvSpPr>
              <a:spLocks/>
            </p:cNvSpPr>
            <p:nvPr/>
          </p:nvSpPr>
          <p:spPr bwMode="auto">
            <a:xfrm>
              <a:off x="1765" y="1994"/>
              <a:ext cx="12" cy="6"/>
            </a:xfrm>
            <a:custGeom>
              <a:avLst/>
              <a:gdLst>
                <a:gd name="T0" fmla="*/ 12 w 74"/>
                <a:gd name="T1" fmla="*/ 0 h 30"/>
                <a:gd name="T2" fmla="*/ 74 w 74"/>
                <a:gd name="T3" fmla="*/ 24 h 30"/>
                <a:gd name="T4" fmla="*/ 52 w 74"/>
                <a:gd name="T5" fmla="*/ 30 h 30"/>
                <a:gd name="T6" fmla="*/ 0 w 74"/>
                <a:gd name="T7" fmla="*/ 7 h 30"/>
                <a:gd name="T8" fmla="*/ 12 w 74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30">
                  <a:moveTo>
                    <a:pt x="12" y="0"/>
                  </a:moveTo>
                  <a:lnTo>
                    <a:pt x="74" y="24"/>
                  </a:lnTo>
                  <a:lnTo>
                    <a:pt x="52" y="30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Freeform 106"/>
            <p:cNvSpPr>
              <a:spLocks/>
            </p:cNvSpPr>
            <p:nvPr/>
          </p:nvSpPr>
          <p:spPr bwMode="auto">
            <a:xfrm>
              <a:off x="1751" y="1992"/>
              <a:ext cx="13" cy="5"/>
            </a:xfrm>
            <a:custGeom>
              <a:avLst/>
              <a:gdLst>
                <a:gd name="T0" fmla="*/ 12 w 74"/>
                <a:gd name="T1" fmla="*/ 0 h 32"/>
                <a:gd name="T2" fmla="*/ 74 w 74"/>
                <a:gd name="T3" fmla="*/ 26 h 32"/>
                <a:gd name="T4" fmla="*/ 52 w 74"/>
                <a:gd name="T5" fmla="*/ 32 h 32"/>
                <a:gd name="T6" fmla="*/ 0 w 74"/>
                <a:gd name="T7" fmla="*/ 9 h 32"/>
                <a:gd name="T8" fmla="*/ 12 w 7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32">
                  <a:moveTo>
                    <a:pt x="12" y="0"/>
                  </a:moveTo>
                  <a:lnTo>
                    <a:pt x="74" y="26"/>
                  </a:lnTo>
                  <a:lnTo>
                    <a:pt x="52" y="32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Freeform 107"/>
            <p:cNvSpPr>
              <a:spLocks/>
            </p:cNvSpPr>
            <p:nvPr/>
          </p:nvSpPr>
          <p:spPr bwMode="auto">
            <a:xfrm>
              <a:off x="1707" y="2012"/>
              <a:ext cx="51" cy="27"/>
            </a:xfrm>
            <a:custGeom>
              <a:avLst/>
              <a:gdLst>
                <a:gd name="T0" fmla="*/ 21 w 311"/>
                <a:gd name="T1" fmla="*/ 0 h 159"/>
                <a:gd name="T2" fmla="*/ 49 w 311"/>
                <a:gd name="T3" fmla="*/ 10 h 159"/>
                <a:gd name="T4" fmla="*/ 59 w 311"/>
                <a:gd name="T5" fmla="*/ 26 h 159"/>
                <a:gd name="T6" fmla="*/ 84 w 311"/>
                <a:gd name="T7" fmla="*/ 19 h 159"/>
                <a:gd name="T8" fmla="*/ 124 w 311"/>
                <a:gd name="T9" fmla="*/ 42 h 159"/>
                <a:gd name="T10" fmla="*/ 124 w 311"/>
                <a:gd name="T11" fmla="*/ 60 h 159"/>
                <a:gd name="T12" fmla="*/ 139 w 311"/>
                <a:gd name="T13" fmla="*/ 48 h 159"/>
                <a:gd name="T14" fmla="*/ 188 w 311"/>
                <a:gd name="T15" fmla="*/ 68 h 159"/>
                <a:gd name="T16" fmla="*/ 195 w 311"/>
                <a:gd name="T17" fmla="*/ 87 h 159"/>
                <a:gd name="T18" fmla="*/ 213 w 311"/>
                <a:gd name="T19" fmla="*/ 74 h 159"/>
                <a:gd name="T20" fmla="*/ 246 w 311"/>
                <a:gd name="T21" fmla="*/ 84 h 159"/>
                <a:gd name="T22" fmla="*/ 253 w 311"/>
                <a:gd name="T23" fmla="*/ 110 h 159"/>
                <a:gd name="T24" fmla="*/ 271 w 311"/>
                <a:gd name="T25" fmla="*/ 106 h 159"/>
                <a:gd name="T26" fmla="*/ 308 w 311"/>
                <a:gd name="T27" fmla="*/ 124 h 159"/>
                <a:gd name="T28" fmla="*/ 311 w 311"/>
                <a:gd name="T29" fmla="*/ 159 h 159"/>
                <a:gd name="T30" fmla="*/ 0 w 311"/>
                <a:gd name="T31" fmla="*/ 7 h 159"/>
                <a:gd name="T32" fmla="*/ 21 w 311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1" h="159">
                  <a:moveTo>
                    <a:pt x="21" y="0"/>
                  </a:moveTo>
                  <a:lnTo>
                    <a:pt x="49" y="10"/>
                  </a:lnTo>
                  <a:lnTo>
                    <a:pt x="59" y="26"/>
                  </a:lnTo>
                  <a:lnTo>
                    <a:pt x="84" y="19"/>
                  </a:lnTo>
                  <a:lnTo>
                    <a:pt x="124" y="42"/>
                  </a:lnTo>
                  <a:lnTo>
                    <a:pt x="124" y="60"/>
                  </a:lnTo>
                  <a:lnTo>
                    <a:pt x="139" y="48"/>
                  </a:lnTo>
                  <a:lnTo>
                    <a:pt x="188" y="68"/>
                  </a:lnTo>
                  <a:lnTo>
                    <a:pt x="195" y="87"/>
                  </a:lnTo>
                  <a:lnTo>
                    <a:pt x="213" y="74"/>
                  </a:lnTo>
                  <a:lnTo>
                    <a:pt x="246" y="84"/>
                  </a:lnTo>
                  <a:lnTo>
                    <a:pt x="253" y="110"/>
                  </a:lnTo>
                  <a:lnTo>
                    <a:pt x="271" y="106"/>
                  </a:lnTo>
                  <a:lnTo>
                    <a:pt x="308" y="124"/>
                  </a:lnTo>
                  <a:lnTo>
                    <a:pt x="311" y="159"/>
                  </a:lnTo>
                  <a:lnTo>
                    <a:pt x="0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2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Freeform 108"/>
            <p:cNvSpPr>
              <a:spLocks/>
            </p:cNvSpPr>
            <p:nvPr/>
          </p:nvSpPr>
          <p:spPr bwMode="auto">
            <a:xfrm>
              <a:off x="1830" y="1990"/>
              <a:ext cx="71" cy="31"/>
            </a:xfrm>
            <a:custGeom>
              <a:avLst/>
              <a:gdLst>
                <a:gd name="T0" fmla="*/ 0 w 428"/>
                <a:gd name="T1" fmla="*/ 151 h 191"/>
                <a:gd name="T2" fmla="*/ 293 w 428"/>
                <a:gd name="T3" fmla="*/ 0 h 191"/>
                <a:gd name="T4" fmla="*/ 428 w 428"/>
                <a:gd name="T5" fmla="*/ 56 h 191"/>
                <a:gd name="T6" fmla="*/ 135 w 428"/>
                <a:gd name="T7" fmla="*/ 191 h 191"/>
                <a:gd name="T8" fmla="*/ 0 w 428"/>
                <a:gd name="T9" fmla="*/ 151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8" h="191">
                  <a:moveTo>
                    <a:pt x="0" y="151"/>
                  </a:moveTo>
                  <a:lnTo>
                    <a:pt x="293" y="0"/>
                  </a:lnTo>
                  <a:lnTo>
                    <a:pt x="428" y="56"/>
                  </a:lnTo>
                  <a:lnTo>
                    <a:pt x="135" y="19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898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Freeform 109"/>
            <p:cNvSpPr>
              <a:spLocks/>
            </p:cNvSpPr>
            <p:nvPr/>
          </p:nvSpPr>
          <p:spPr bwMode="auto">
            <a:xfrm>
              <a:off x="1860" y="2004"/>
              <a:ext cx="66" cy="32"/>
            </a:xfrm>
            <a:custGeom>
              <a:avLst/>
              <a:gdLst>
                <a:gd name="T0" fmla="*/ 0 w 396"/>
                <a:gd name="T1" fmla="*/ 167 h 191"/>
                <a:gd name="T2" fmla="*/ 340 w 396"/>
                <a:gd name="T3" fmla="*/ 0 h 191"/>
                <a:gd name="T4" fmla="*/ 396 w 396"/>
                <a:gd name="T5" fmla="*/ 8 h 191"/>
                <a:gd name="T6" fmla="*/ 39 w 396"/>
                <a:gd name="T7" fmla="*/ 191 h 191"/>
                <a:gd name="T8" fmla="*/ 0 w 396"/>
                <a:gd name="T9" fmla="*/ 167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191">
                  <a:moveTo>
                    <a:pt x="0" y="167"/>
                  </a:moveTo>
                  <a:lnTo>
                    <a:pt x="340" y="0"/>
                  </a:lnTo>
                  <a:lnTo>
                    <a:pt x="396" y="8"/>
                  </a:lnTo>
                  <a:lnTo>
                    <a:pt x="39" y="19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77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Freeform 110"/>
            <p:cNvSpPr>
              <a:spLocks/>
            </p:cNvSpPr>
            <p:nvPr/>
          </p:nvSpPr>
          <p:spPr bwMode="auto">
            <a:xfrm>
              <a:off x="1823" y="1988"/>
              <a:ext cx="169" cy="101"/>
            </a:xfrm>
            <a:custGeom>
              <a:avLst/>
              <a:gdLst>
                <a:gd name="T0" fmla="*/ 0 w 1015"/>
                <a:gd name="T1" fmla="*/ 539 h 611"/>
                <a:gd name="T2" fmla="*/ 7 w 1015"/>
                <a:gd name="T3" fmla="*/ 611 h 611"/>
                <a:gd name="T4" fmla="*/ 78 w 1015"/>
                <a:gd name="T5" fmla="*/ 571 h 611"/>
                <a:gd name="T6" fmla="*/ 983 w 1015"/>
                <a:gd name="T7" fmla="*/ 91 h 611"/>
                <a:gd name="T8" fmla="*/ 1011 w 1015"/>
                <a:gd name="T9" fmla="*/ 31 h 611"/>
                <a:gd name="T10" fmla="*/ 1015 w 1015"/>
                <a:gd name="T11" fmla="*/ 0 h 611"/>
                <a:gd name="T12" fmla="*/ 1011 w 1015"/>
                <a:gd name="T13" fmla="*/ 1 h 611"/>
                <a:gd name="T14" fmla="*/ 1003 w 1015"/>
                <a:gd name="T15" fmla="*/ 7 h 611"/>
                <a:gd name="T16" fmla="*/ 989 w 1015"/>
                <a:gd name="T17" fmla="*/ 13 h 611"/>
                <a:gd name="T18" fmla="*/ 970 w 1015"/>
                <a:gd name="T19" fmla="*/ 23 h 611"/>
                <a:gd name="T20" fmla="*/ 947 w 1015"/>
                <a:gd name="T21" fmla="*/ 35 h 611"/>
                <a:gd name="T22" fmla="*/ 919 w 1015"/>
                <a:gd name="T23" fmla="*/ 49 h 611"/>
                <a:gd name="T24" fmla="*/ 888 w 1015"/>
                <a:gd name="T25" fmla="*/ 66 h 611"/>
                <a:gd name="T26" fmla="*/ 853 w 1015"/>
                <a:gd name="T27" fmla="*/ 84 h 611"/>
                <a:gd name="T28" fmla="*/ 815 w 1015"/>
                <a:gd name="T29" fmla="*/ 104 h 611"/>
                <a:gd name="T30" fmla="*/ 775 w 1015"/>
                <a:gd name="T31" fmla="*/ 125 h 611"/>
                <a:gd name="T32" fmla="*/ 732 w 1015"/>
                <a:gd name="T33" fmla="*/ 148 h 611"/>
                <a:gd name="T34" fmla="*/ 687 w 1015"/>
                <a:gd name="T35" fmla="*/ 171 h 611"/>
                <a:gd name="T36" fmla="*/ 641 w 1015"/>
                <a:gd name="T37" fmla="*/ 195 h 611"/>
                <a:gd name="T38" fmla="*/ 594 w 1015"/>
                <a:gd name="T39" fmla="*/ 220 h 611"/>
                <a:gd name="T40" fmla="*/ 546 w 1015"/>
                <a:gd name="T41" fmla="*/ 244 h 611"/>
                <a:gd name="T42" fmla="*/ 498 w 1015"/>
                <a:gd name="T43" fmla="*/ 269 h 611"/>
                <a:gd name="T44" fmla="*/ 450 w 1015"/>
                <a:gd name="T45" fmla="*/ 295 h 611"/>
                <a:gd name="T46" fmla="*/ 403 w 1015"/>
                <a:gd name="T47" fmla="*/ 320 h 611"/>
                <a:gd name="T48" fmla="*/ 355 w 1015"/>
                <a:gd name="T49" fmla="*/ 345 h 611"/>
                <a:gd name="T50" fmla="*/ 311 w 1015"/>
                <a:gd name="T51" fmla="*/ 369 h 611"/>
                <a:gd name="T52" fmla="*/ 267 w 1015"/>
                <a:gd name="T53" fmla="*/ 392 h 611"/>
                <a:gd name="T54" fmla="*/ 224 w 1015"/>
                <a:gd name="T55" fmla="*/ 415 h 611"/>
                <a:gd name="T56" fmla="*/ 185 w 1015"/>
                <a:gd name="T57" fmla="*/ 436 h 611"/>
                <a:gd name="T58" fmla="*/ 149 w 1015"/>
                <a:gd name="T59" fmla="*/ 455 h 611"/>
                <a:gd name="T60" fmla="*/ 115 w 1015"/>
                <a:gd name="T61" fmla="*/ 474 h 611"/>
                <a:gd name="T62" fmla="*/ 84 w 1015"/>
                <a:gd name="T63" fmla="*/ 490 h 611"/>
                <a:gd name="T64" fmla="*/ 58 w 1015"/>
                <a:gd name="T65" fmla="*/ 504 h 611"/>
                <a:gd name="T66" fmla="*/ 37 w 1015"/>
                <a:gd name="T67" fmla="*/ 516 h 611"/>
                <a:gd name="T68" fmla="*/ 19 w 1015"/>
                <a:gd name="T69" fmla="*/ 526 h 611"/>
                <a:gd name="T70" fmla="*/ 7 w 1015"/>
                <a:gd name="T71" fmla="*/ 533 h 611"/>
                <a:gd name="T72" fmla="*/ 1 w 1015"/>
                <a:gd name="T73" fmla="*/ 538 h 611"/>
                <a:gd name="T74" fmla="*/ 0 w 1015"/>
                <a:gd name="T75" fmla="*/ 539 h 6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5" h="611">
                  <a:moveTo>
                    <a:pt x="0" y="539"/>
                  </a:moveTo>
                  <a:lnTo>
                    <a:pt x="7" y="611"/>
                  </a:lnTo>
                  <a:lnTo>
                    <a:pt x="78" y="571"/>
                  </a:lnTo>
                  <a:lnTo>
                    <a:pt x="983" y="91"/>
                  </a:lnTo>
                  <a:lnTo>
                    <a:pt x="1011" y="31"/>
                  </a:lnTo>
                  <a:lnTo>
                    <a:pt x="1015" y="0"/>
                  </a:lnTo>
                  <a:lnTo>
                    <a:pt x="1011" y="1"/>
                  </a:lnTo>
                  <a:lnTo>
                    <a:pt x="1003" y="7"/>
                  </a:lnTo>
                  <a:lnTo>
                    <a:pt x="989" y="13"/>
                  </a:lnTo>
                  <a:lnTo>
                    <a:pt x="970" y="23"/>
                  </a:lnTo>
                  <a:lnTo>
                    <a:pt x="947" y="35"/>
                  </a:lnTo>
                  <a:lnTo>
                    <a:pt x="919" y="49"/>
                  </a:lnTo>
                  <a:lnTo>
                    <a:pt x="888" y="66"/>
                  </a:lnTo>
                  <a:lnTo>
                    <a:pt x="853" y="84"/>
                  </a:lnTo>
                  <a:lnTo>
                    <a:pt x="815" y="104"/>
                  </a:lnTo>
                  <a:lnTo>
                    <a:pt x="775" y="125"/>
                  </a:lnTo>
                  <a:lnTo>
                    <a:pt x="732" y="148"/>
                  </a:lnTo>
                  <a:lnTo>
                    <a:pt x="687" y="171"/>
                  </a:lnTo>
                  <a:lnTo>
                    <a:pt x="641" y="195"/>
                  </a:lnTo>
                  <a:lnTo>
                    <a:pt x="594" y="220"/>
                  </a:lnTo>
                  <a:lnTo>
                    <a:pt x="546" y="244"/>
                  </a:lnTo>
                  <a:lnTo>
                    <a:pt x="498" y="269"/>
                  </a:lnTo>
                  <a:lnTo>
                    <a:pt x="450" y="295"/>
                  </a:lnTo>
                  <a:lnTo>
                    <a:pt x="403" y="320"/>
                  </a:lnTo>
                  <a:lnTo>
                    <a:pt x="355" y="345"/>
                  </a:lnTo>
                  <a:lnTo>
                    <a:pt x="311" y="369"/>
                  </a:lnTo>
                  <a:lnTo>
                    <a:pt x="267" y="392"/>
                  </a:lnTo>
                  <a:lnTo>
                    <a:pt x="224" y="415"/>
                  </a:lnTo>
                  <a:lnTo>
                    <a:pt x="185" y="436"/>
                  </a:lnTo>
                  <a:lnTo>
                    <a:pt x="149" y="455"/>
                  </a:lnTo>
                  <a:lnTo>
                    <a:pt x="115" y="474"/>
                  </a:lnTo>
                  <a:lnTo>
                    <a:pt x="84" y="490"/>
                  </a:lnTo>
                  <a:lnTo>
                    <a:pt x="58" y="504"/>
                  </a:lnTo>
                  <a:lnTo>
                    <a:pt x="37" y="516"/>
                  </a:lnTo>
                  <a:lnTo>
                    <a:pt x="19" y="526"/>
                  </a:lnTo>
                  <a:lnTo>
                    <a:pt x="7" y="533"/>
                  </a:lnTo>
                  <a:lnTo>
                    <a:pt x="1" y="538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564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Freeform 111"/>
            <p:cNvSpPr>
              <a:spLocks/>
            </p:cNvSpPr>
            <p:nvPr/>
          </p:nvSpPr>
          <p:spPr bwMode="auto">
            <a:xfrm>
              <a:off x="1905" y="2025"/>
              <a:ext cx="22" cy="17"/>
            </a:xfrm>
            <a:custGeom>
              <a:avLst/>
              <a:gdLst>
                <a:gd name="T0" fmla="*/ 0 w 127"/>
                <a:gd name="T1" fmla="*/ 70 h 98"/>
                <a:gd name="T2" fmla="*/ 127 w 127"/>
                <a:gd name="T3" fmla="*/ 0 h 98"/>
                <a:gd name="T4" fmla="*/ 124 w 127"/>
                <a:gd name="T5" fmla="*/ 26 h 98"/>
                <a:gd name="T6" fmla="*/ 4 w 127"/>
                <a:gd name="T7" fmla="*/ 98 h 98"/>
                <a:gd name="T8" fmla="*/ 0 w 127"/>
                <a:gd name="T9" fmla="*/ 7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98">
                  <a:moveTo>
                    <a:pt x="0" y="70"/>
                  </a:moveTo>
                  <a:lnTo>
                    <a:pt x="127" y="0"/>
                  </a:lnTo>
                  <a:lnTo>
                    <a:pt x="124" y="26"/>
                  </a:lnTo>
                  <a:lnTo>
                    <a:pt x="4" y="9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Freeform 112"/>
            <p:cNvSpPr>
              <a:spLocks/>
            </p:cNvSpPr>
            <p:nvPr/>
          </p:nvSpPr>
          <p:spPr bwMode="auto">
            <a:xfrm>
              <a:off x="1700" y="2020"/>
              <a:ext cx="6" cy="11"/>
            </a:xfrm>
            <a:custGeom>
              <a:avLst/>
              <a:gdLst>
                <a:gd name="T0" fmla="*/ 0 w 36"/>
                <a:gd name="T1" fmla="*/ 0 h 67"/>
                <a:gd name="T2" fmla="*/ 32 w 36"/>
                <a:gd name="T3" fmla="*/ 14 h 67"/>
                <a:gd name="T4" fmla="*/ 36 w 36"/>
                <a:gd name="T5" fmla="*/ 67 h 67"/>
                <a:gd name="T6" fmla="*/ 8 w 36"/>
                <a:gd name="T7" fmla="*/ 54 h 67"/>
                <a:gd name="T8" fmla="*/ 0 w 36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2" y="14"/>
                  </a:lnTo>
                  <a:lnTo>
                    <a:pt x="36" y="67"/>
                  </a:lnTo>
                  <a:lnTo>
                    <a:pt x="8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" name="Freeform 113"/>
            <p:cNvSpPr>
              <a:spLocks/>
            </p:cNvSpPr>
            <p:nvPr/>
          </p:nvSpPr>
          <p:spPr bwMode="auto">
            <a:xfrm>
              <a:off x="1707" y="2024"/>
              <a:ext cx="5" cy="9"/>
            </a:xfrm>
            <a:custGeom>
              <a:avLst/>
              <a:gdLst>
                <a:gd name="T0" fmla="*/ 0 w 33"/>
                <a:gd name="T1" fmla="*/ 0 h 57"/>
                <a:gd name="T2" fmla="*/ 32 w 33"/>
                <a:gd name="T3" fmla="*/ 17 h 57"/>
                <a:gd name="T4" fmla="*/ 33 w 33"/>
                <a:gd name="T5" fmla="*/ 57 h 57"/>
                <a:gd name="T6" fmla="*/ 7 w 33"/>
                <a:gd name="T7" fmla="*/ 47 h 57"/>
                <a:gd name="T8" fmla="*/ 0 w 3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57">
                  <a:moveTo>
                    <a:pt x="0" y="0"/>
                  </a:moveTo>
                  <a:lnTo>
                    <a:pt x="32" y="17"/>
                  </a:lnTo>
                  <a:lnTo>
                    <a:pt x="33" y="57"/>
                  </a:lnTo>
                  <a:lnTo>
                    <a:pt x="7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Freeform 114"/>
            <p:cNvSpPr>
              <a:spLocks/>
            </p:cNvSpPr>
            <p:nvPr/>
          </p:nvSpPr>
          <p:spPr bwMode="auto">
            <a:xfrm>
              <a:off x="1713" y="2028"/>
              <a:ext cx="6" cy="8"/>
            </a:xfrm>
            <a:custGeom>
              <a:avLst/>
              <a:gdLst>
                <a:gd name="T0" fmla="*/ 0 w 34"/>
                <a:gd name="T1" fmla="*/ 0 h 48"/>
                <a:gd name="T2" fmla="*/ 31 w 34"/>
                <a:gd name="T3" fmla="*/ 18 h 48"/>
                <a:gd name="T4" fmla="*/ 34 w 34"/>
                <a:gd name="T5" fmla="*/ 48 h 48"/>
                <a:gd name="T6" fmla="*/ 6 w 34"/>
                <a:gd name="T7" fmla="*/ 39 h 48"/>
                <a:gd name="T8" fmla="*/ 0 w 3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8">
                  <a:moveTo>
                    <a:pt x="0" y="0"/>
                  </a:moveTo>
                  <a:lnTo>
                    <a:pt x="31" y="18"/>
                  </a:lnTo>
                  <a:lnTo>
                    <a:pt x="34" y="48"/>
                  </a:lnTo>
                  <a:lnTo>
                    <a:pt x="6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Freeform 115"/>
            <p:cNvSpPr>
              <a:spLocks/>
            </p:cNvSpPr>
            <p:nvPr/>
          </p:nvSpPr>
          <p:spPr bwMode="auto">
            <a:xfrm>
              <a:off x="1720" y="2032"/>
              <a:ext cx="4" cy="6"/>
            </a:xfrm>
            <a:custGeom>
              <a:avLst/>
              <a:gdLst>
                <a:gd name="T0" fmla="*/ 0 w 26"/>
                <a:gd name="T1" fmla="*/ 0 h 36"/>
                <a:gd name="T2" fmla="*/ 26 w 26"/>
                <a:gd name="T3" fmla="*/ 16 h 36"/>
                <a:gd name="T4" fmla="*/ 26 w 26"/>
                <a:gd name="T5" fmla="*/ 36 h 36"/>
                <a:gd name="T6" fmla="*/ 3 w 26"/>
                <a:gd name="T7" fmla="*/ 27 h 36"/>
                <a:gd name="T8" fmla="*/ 0 w 2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6">
                  <a:moveTo>
                    <a:pt x="0" y="0"/>
                  </a:moveTo>
                  <a:lnTo>
                    <a:pt x="26" y="16"/>
                  </a:lnTo>
                  <a:lnTo>
                    <a:pt x="26" y="36"/>
                  </a:lnTo>
                  <a:lnTo>
                    <a:pt x="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Freeform 116"/>
            <p:cNvSpPr>
              <a:spLocks/>
            </p:cNvSpPr>
            <p:nvPr/>
          </p:nvSpPr>
          <p:spPr bwMode="auto">
            <a:xfrm>
              <a:off x="1726" y="2036"/>
              <a:ext cx="3" cy="3"/>
            </a:xfrm>
            <a:custGeom>
              <a:avLst/>
              <a:gdLst>
                <a:gd name="T0" fmla="*/ 0 w 20"/>
                <a:gd name="T1" fmla="*/ 0 h 22"/>
                <a:gd name="T2" fmla="*/ 18 w 20"/>
                <a:gd name="T3" fmla="*/ 15 h 22"/>
                <a:gd name="T4" fmla="*/ 20 w 20"/>
                <a:gd name="T5" fmla="*/ 22 h 22"/>
                <a:gd name="T6" fmla="*/ 3 w 20"/>
                <a:gd name="T7" fmla="*/ 19 h 22"/>
                <a:gd name="T8" fmla="*/ 0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lnTo>
                    <a:pt x="18" y="15"/>
                  </a:lnTo>
                  <a:lnTo>
                    <a:pt x="20" y="22"/>
                  </a:lnTo>
                  <a:lnTo>
                    <a:pt x="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0" name="Freeform 117"/>
            <p:cNvSpPr>
              <a:spLocks/>
            </p:cNvSpPr>
            <p:nvPr/>
          </p:nvSpPr>
          <p:spPr bwMode="auto">
            <a:xfrm>
              <a:off x="1743" y="1949"/>
              <a:ext cx="95" cy="41"/>
            </a:xfrm>
            <a:custGeom>
              <a:avLst/>
              <a:gdLst>
                <a:gd name="T0" fmla="*/ 0 w 570"/>
                <a:gd name="T1" fmla="*/ 238 h 244"/>
                <a:gd name="T2" fmla="*/ 51 w 570"/>
                <a:gd name="T3" fmla="*/ 244 h 244"/>
                <a:gd name="T4" fmla="*/ 570 w 570"/>
                <a:gd name="T5" fmla="*/ 29 h 244"/>
                <a:gd name="T6" fmla="*/ 520 w 570"/>
                <a:gd name="T7" fmla="*/ 0 h 244"/>
                <a:gd name="T8" fmla="*/ 0 w 570"/>
                <a:gd name="T9" fmla="*/ 238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0" h="244">
                  <a:moveTo>
                    <a:pt x="0" y="238"/>
                  </a:moveTo>
                  <a:lnTo>
                    <a:pt x="51" y="244"/>
                  </a:lnTo>
                  <a:lnTo>
                    <a:pt x="570" y="29"/>
                  </a:lnTo>
                  <a:lnTo>
                    <a:pt x="520" y="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BC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1" name="Freeform 118"/>
            <p:cNvSpPr>
              <a:spLocks/>
            </p:cNvSpPr>
            <p:nvPr/>
          </p:nvSpPr>
          <p:spPr bwMode="auto">
            <a:xfrm>
              <a:off x="1813" y="1786"/>
              <a:ext cx="46" cy="143"/>
            </a:xfrm>
            <a:custGeom>
              <a:avLst/>
              <a:gdLst>
                <a:gd name="T0" fmla="*/ 0 w 273"/>
                <a:gd name="T1" fmla="*/ 20 h 858"/>
                <a:gd name="T2" fmla="*/ 261 w 273"/>
                <a:gd name="T3" fmla="*/ 858 h 858"/>
                <a:gd name="T4" fmla="*/ 273 w 273"/>
                <a:gd name="T5" fmla="*/ 858 h 858"/>
                <a:gd name="T6" fmla="*/ 9 w 273"/>
                <a:gd name="T7" fmla="*/ 0 h 858"/>
                <a:gd name="T8" fmla="*/ 0 w 273"/>
                <a:gd name="T9" fmla="*/ 20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" h="858">
                  <a:moveTo>
                    <a:pt x="0" y="20"/>
                  </a:moveTo>
                  <a:lnTo>
                    <a:pt x="261" y="858"/>
                  </a:lnTo>
                  <a:lnTo>
                    <a:pt x="273" y="858"/>
                  </a:lnTo>
                  <a:lnTo>
                    <a:pt x="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2" name="Freeform 119"/>
            <p:cNvSpPr>
              <a:spLocks/>
            </p:cNvSpPr>
            <p:nvPr/>
          </p:nvSpPr>
          <p:spPr bwMode="auto">
            <a:xfrm>
              <a:off x="1648" y="1787"/>
              <a:ext cx="166" cy="56"/>
            </a:xfrm>
            <a:custGeom>
              <a:avLst/>
              <a:gdLst>
                <a:gd name="T0" fmla="*/ 0 w 993"/>
                <a:gd name="T1" fmla="*/ 324 h 340"/>
                <a:gd name="T2" fmla="*/ 993 w 993"/>
                <a:gd name="T3" fmla="*/ 0 h 340"/>
                <a:gd name="T4" fmla="*/ 989 w 993"/>
                <a:gd name="T5" fmla="*/ 18 h 340"/>
                <a:gd name="T6" fmla="*/ 8 w 993"/>
                <a:gd name="T7" fmla="*/ 340 h 340"/>
                <a:gd name="T8" fmla="*/ 0 w 993"/>
                <a:gd name="T9" fmla="*/ 324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3" h="340">
                  <a:moveTo>
                    <a:pt x="0" y="324"/>
                  </a:moveTo>
                  <a:lnTo>
                    <a:pt x="993" y="0"/>
                  </a:lnTo>
                  <a:lnTo>
                    <a:pt x="989" y="18"/>
                  </a:lnTo>
                  <a:lnTo>
                    <a:pt x="8" y="34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17" name="Picture 4" descr="C:\Users\Idit Keidar\AppData\Local\Microsoft\Windows\Temporary Internet Files\Content.IE5\O6H7DQWU\pandigital-tablet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651375"/>
            <a:ext cx="5667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7" descr="MCj043524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941638"/>
            <a:ext cx="3619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4" descr="MCj039850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533775"/>
            <a:ext cx="5762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1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269AE9-0946-4B58-9104-14A26DAD17D6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Read Emulation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order to read x</a:t>
            </a:r>
            <a:r>
              <a:rPr lang="en-US" altLang="en-US" baseline="-25000"/>
              <a:t>i</a:t>
            </a:r>
          </a:p>
          <a:p>
            <a:pPr lvl="1" eaLnBrk="1" hangingPunct="1"/>
            <a:r>
              <a:rPr lang="en-US" altLang="en-US"/>
              <a:t>Issue read </a:t>
            </a:r>
            <a:r>
              <a:rPr lang="en-US" altLang="he-IL"/>
              <a:t>block[i][j] for each disk j</a:t>
            </a:r>
          </a:p>
          <a:p>
            <a:pPr lvl="1" eaLnBrk="1" hangingPunct="1"/>
            <a:r>
              <a:rPr lang="en-US" altLang="en-US"/>
              <a:t>Wait for majority of disks to respond</a:t>
            </a:r>
          </a:p>
          <a:p>
            <a:pPr lvl="1" eaLnBrk="1" hangingPunct="1"/>
            <a:r>
              <a:rPr lang="en-US" altLang="en-US"/>
              <a:t>Choose block with largest b,n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Is this enough?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How did ABD’s read emulation work?</a:t>
            </a:r>
            <a:r>
              <a:rPr lang="en-US" altLang="en-US"/>
              <a:t> </a:t>
            </a:r>
          </a:p>
          <a:p>
            <a:pPr lvl="1"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0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83EB20-FA68-459F-89FD-94FF4B486BF0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400"/>
          </a:p>
        </p:txBody>
      </p:sp>
      <p:sp>
        <p:nvSpPr>
          <p:cNvPr id="391183" name="AutoShape 15"/>
          <p:cNvSpPr>
            <a:spLocks noChangeArrowheads="1"/>
          </p:cNvSpPr>
          <p:nvPr/>
        </p:nvSpPr>
        <p:spPr bwMode="auto">
          <a:xfrm>
            <a:off x="5486400" y="1447800"/>
            <a:ext cx="3430588" cy="1143000"/>
          </a:xfrm>
          <a:prstGeom prst="wedgeRoundRectCallout">
            <a:avLst>
              <a:gd name="adj1" fmla="val -38523"/>
              <a:gd name="adj2" fmla="val 61528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does not find a written copy,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returns 0</a:t>
            </a:r>
          </a:p>
        </p:txBody>
      </p:sp>
      <p:sp>
        <p:nvSpPr>
          <p:cNvPr id="35844" name="AutoShape 2"/>
          <p:cNvSpPr>
            <a:spLocks noChangeArrowheads="1"/>
          </p:cNvSpPr>
          <p:nvPr/>
        </p:nvSpPr>
        <p:spPr bwMode="auto">
          <a:xfrm>
            <a:off x="533400" y="4267200"/>
            <a:ext cx="1676400" cy="990600"/>
          </a:xfrm>
          <a:prstGeom prst="leftRightArrow">
            <a:avLst>
              <a:gd name="adj1" fmla="val 50000"/>
              <a:gd name="adj2" fmla="val 14056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write(0)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One Read Round Enough for Regular 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35847" name="AutoShape 5"/>
          <p:cNvSpPr>
            <a:spLocks noChangeArrowheads="1"/>
          </p:cNvSpPr>
          <p:nvPr/>
        </p:nvSpPr>
        <p:spPr bwMode="auto">
          <a:xfrm>
            <a:off x="2895600" y="3352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66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read(1)</a:t>
            </a:r>
          </a:p>
        </p:txBody>
      </p:sp>
      <p:sp>
        <p:nvSpPr>
          <p:cNvPr id="35848" name="AutoShape 6"/>
          <p:cNvSpPr>
            <a:spLocks noChangeArrowheads="1"/>
          </p:cNvSpPr>
          <p:nvPr/>
        </p:nvSpPr>
        <p:spPr bwMode="auto">
          <a:xfrm>
            <a:off x="5029200" y="2590800"/>
            <a:ext cx="1828800" cy="990600"/>
          </a:xfrm>
          <a:prstGeom prst="leftRightArrow">
            <a:avLst>
              <a:gd name="adj1" fmla="val 50000"/>
              <a:gd name="adj2" fmla="val 36923"/>
            </a:avLst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read(0)</a:t>
            </a:r>
          </a:p>
        </p:txBody>
      </p:sp>
      <p:sp>
        <p:nvSpPr>
          <p:cNvPr id="35849" name="AutoShape 7"/>
          <p:cNvSpPr>
            <a:spLocks noChangeArrowheads="1"/>
          </p:cNvSpPr>
          <p:nvPr/>
        </p:nvSpPr>
        <p:spPr bwMode="auto">
          <a:xfrm>
            <a:off x="2209800" y="4267200"/>
            <a:ext cx="5334000" cy="990600"/>
          </a:xfrm>
          <a:prstGeom prst="leftRightArrow">
            <a:avLst>
              <a:gd name="adj1" fmla="val 50000"/>
              <a:gd name="adj2" fmla="val 44722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write(1)</a:t>
            </a:r>
          </a:p>
        </p:txBody>
      </p:sp>
      <p:sp>
        <p:nvSpPr>
          <p:cNvPr id="35850" name="AutoShape 8"/>
          <p:cNvSpPr>
            <a:spLocks noChangeArrowheads="1"/>
          </p:cNvSpPr>
          <p:nvPr/>
        </p:nvSpPr>
        <p:spPr bwMode="auto">
          <a:xfrm>
            <a:off x="838200" y="5257800"/>
            <a:ext cx="7391400" cy="762000"/>
          </a:xfrm>
          <a:prstGeom prst="rightArrow">
            <a:avLst>
              <a:gd name="adj1" fmla="val 50000"/>
              <a:gd name="adj2" fmla="val 242500"/>
            </a:avLst>
          </a:prstGeom>
          <a:solidFill>
            <a:srgbClr val="0099FF"/>
          </a:solidFill>
          <a:ln w="381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3352800" y="54102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391180" name="AutoShape 12"/>
          <p:cNvSpPr>
            <a:spLocks noChangeArrowheads="1"/>
          </p:cNvSpPr>
          <p:nvPr/>
        </p:nvSpPr>
        <p:spPr bwMode="auto">
          <a:xfrm>
            <a:off x="5486400" y="1447800"/>
            <a:ext cx="3430588" cy="1143000"/>
          </a:xfrm>
          <a:prstGeom prst="wedgeRoundRectCallout">
            <a:avLst>
              <a:gd name="adj1" fmla="val -38523"/>
              <a:gd name="adj2" fmla="val 61528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returning 0 is OK for regular</a:t>
            </a:r>
          </a:p>
        </p:txBody>
      </p:sp>
      <p:sp>
        <p:nvSpPr>
          <p:cNvPr id="391182" name="AutoShape 14"/>
          <p:cNvSpPr>
            <a:spLocks noChangeArrowheads="1"/>
          </p:cNvSpPr>
          <p:nvPr/>
        </p:nvSpPr>
        <p:spPr bwMode="auto">
          <a:xfrm>
            <a:off x="457200" y="1905000"/>
            <a:ext cx="3430588" cy="976313"/>
          </a:xfrm>
          <a:prstGeom prst="wedgeRoundRectCallout">
            <a:avLst>
              <a:gd name="adj1" fmla="val 55968"/>
              <a:gd name="adj2" fmla="val 114389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finds a copy that was written</a:t>
            </a:r>
          </a:p>
        </p:txBody>
      </p:sp>
    </p:spTree>
    <p:extLst>
      <p:ext uri="{BB962C8B-B14F-4D97-AF65-F5344CB8AC3E}">
        <p14:creationId xmlns:p14="http://schemas.microsoft.com/office/powerpoint/2010/main" val="18028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83" grpId="0" animBg="1" autoUpdateAnimBg="0"/>
      <p:bldP spid="391180" grpId="0" animBg="1" autoUpdateAnimBg="0"/>
      <p:bldP spid="391182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28D356-6417-4368-8F94-788D887DC0AE}" type="slidenum">
              <a:rPr lang="he-IL" altLang="en-US" sz="1400"/>
              <a:pPr eaLnBrk="1" hangingPunct="1"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Emulation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 order to write x</a:t>
            </a:r>
            <a:r>
              <a:rPr lang="en-US" altLang="en-US" baseline="-25000" dirty="0"/>
              <a:t>i</a:t>
            </a:r>
          </a:p>
          <a:p>
            <a:pPr lvl="1" eaLnBrk="1" hangingPunct="1"/>
            <a:r>
              <a:rPr lang="en-US" altLang="en-US" dirty="0"/>
              <a:t>Issue write </a:t>
            </a:r>
            <a:r>
              <a:rPr lang="en-US" altLang="he-IL" dirty="0"/>
              <a:t>block[</a:t>
            </a:r>
            <a:r>
              <a:rPr lang="en-US" altLang="he-IL" dirty="0" err="1"/>
              <a:t>i</a:t>
            </a:r>
            <a:r>
              <a:rPr lang="en-US" altLang="he-IL" dirty="0"/>
              <a:t>][j], for each disk j</a:t>
            </a:r>
          </a:p>
          <a:p>
            <a:pPr lvl="1" eaLnBrk="1" hangingPunct="1"/>
            <a:r>
              <a:rPr lang="en-US" altLang="en-US" dirty="0"/>
              <a:t>Wait for majority of disks to respond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Is this enough?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77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ABD: Emulate reliable shared memory </a:t>
            </a:r>
          </a:p>
          <a:p>
            <a:pPr lvl="1"/>
            <a:r>
              <a:rPr lang="en-US" dirty="0"/>
              <a:t>In asynchronous system</a:t>
            </a:r>
          </a:p>
          <a:p>
            <a:pPr lvl="1"/>
            <a:r>
              <a:rPr lang="en-US" dirty="0"/>
              <a:t>Using fault-prone storage nodes (minority)</a:t>
            </a:r>
          </a:p>
          <a:p>
            <a:r>
              <a:rPr lang="en-US" dirty="0"/>
              <a:t>SM </a:t>
            </a:r>
            <a:r>
              <a:rPr lang="en-US" dirty="0" err="1"/>
              <a:t>Paxos</a:t>
            </a:r>
            <a:r>
              <a:rPr lang="en-US" dirty="0"/>
              <a:t>: Solve consensus </a:t>
            </a:r>
          </a:p>
          <a:p>
            <a:pPr lvl="1"/>
            <a:r>
              <a:rPr lang="en-US" dirty="0"/>
              <a:t>In asynchronous reliable shared memory</a:t>
            </a:r>
          </a:p>
          <a:p>
            <a:pPr lvl="1"/>
            <a:r>
              <a:rPr lang="en-US" dirty="0"/>
              <a:t>Using leader-election failure detector</a:t>
            </a:r>
          </a:p>
          <a:p>
            <a:pPr lvl="1"/>
            <a:r>
              <a:rPr lang="en-US" dirty="0"/>
              <a:t>Tolerate any number of client failures</a:t>
            </a:r>
          </a:p>
          <a:p>
            <a:r>
              <a:rPr lang="en-US" dirty="0"/>
              <a:t>Disk </a:t>
            </a:r>
            <a:r>
              <a:rPr lang="en-US" dirty="0" err="1"/>
              <a:t>Paxos</a:t>
            </a:r>
            <a:r>
              <a:rPr lang="en-US" dirty="0"/>
              <a:t>: Combine the two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Challenges </a:t>
            </a:r>
            <a:br>
              <a:rPr lang="en-US" dirty="0"/>
            </a:br>
            <a:r>
              <a:rPr lang="en-US" dirty="0"/>
              <a:t>&amp; New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Reconfiguration</a:t>
            </a:r>
          </a:p>
          <a:p>
            <a:r>
              <a:rPr lang="en-US" dirty="0"/>
              <a:t>Codes to Mitigate Storage Blow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Fault-Tolerant Distributed Storage Model</a:t>
            </a:r>
          </a:p>
        </p:txBody>
      </p:sp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89" y="4456441"/>
            <a:ext cx="6797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90" y="4474451"/>
            <a:ext cx="6797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4" y="4474451"/>
            <a:ext cx="6797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06" y="4528449"/>
            <a:ext cx="6797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Brace 9"/>
          <p:cNvSpPr/>
          <p:nvPr/>
        </p:nvSpPr>
        <p:spPr>
          <a:xfrm rot="16200000">
            <a:off x="4107871" y="2885017"/>
            <a:ext cx="393553" cy="6090032"/>
          </a:xfrm>
          <a:prstGeom prst="leftBrace">
            <a:avLst>
              <a:gd name="adj1" fmla="val 116761"/>
              <a:gd name="adj2" fmla="val 4854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 flipH="1">
            <a:off x="3563888" y="6021288"/>
            <a:ext cx="189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/>
              <a:t>n</a:t>
            </a:r>
            <a:r>
              <a:rPr lang="en-US" sz="2800" dirty="0"/>
              <a:t> servers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1544344" y="3661032"/>
            <a:ext cx="366681" cy="1224136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59632" y="4672465"/>
            <a:ext cx="830430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59632" y="4672465"/>
            <a:ext cx="830430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668782" y="3557677"/>
            <a:ext cx="284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/>
              <a:t>f</a:t>
            </a:r>
            <a:r>
              <a:rPr lang="en-US" sz="2800" dirty="0"/>
              <a:t> can fail (crash)</a:t>
            </a:r>
          </a:p>
        </p:txBody>
      </p:sp>
      <p:pic>
        <p:nvPicPr>
          <p:cNvPr id="17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29" y="2333298"/>
            <a:ext cx="807670" cy="8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73" y="2333298"/>
            <a:ext cx="807670" cy="8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71" y="2333298"/>
            <a:ext cx="807670" cy="8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33298"/>
            <a:ext cx="807670" cy="8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959428" y="2553012"/>
            <a:ext cx="771061" cy="154142"/>
            <a:chOff x="1835696" y="2060848"/>
            <a:chExt cx="1181696" cy="288032"/>
          </a:xfrm>
        </p:grpSpPr>
        <p:sp>
          <p:nvSpPr>
            <p:cNvPr id="22" name="Oval 21"/>
            <p:cNvSpPr/>
            <p:nvPr/>
          </p:nvSpPr>
          <p:spPr>
            <a:xfrm>
              <a:off x="1835696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Oval 22"/>
            <p:cNvSpPr/>
            <p:nvPr/>
          </p:nvSpPr>
          <p:spPr>
            <a:xfrm>
              <a:off x="2281604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" name="Oval 23"/>
            <p:cNvSpPr/>
            <p:nvPr/>
          </p:nvSpPr>
          <p:spPr>
            <a:xfrm>
              <a:off x="2729360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4049" y="1518299"/>
                <a:ext cx="38431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∞</m:t>
                    </m:r>
                    <m:r>
                      <a:rPr lang="en-US" sz="28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0" dirty="0"/>
                  <a:t>clients</a:t>
                </a:r>
                <a:r>
                  <a:rPr lang="en-US" sz="2800" b="1" i="0" dirty="0"/>
                  <a:t> </a:t>
                </a:r>
                <a:r>
                  <a:rPr lang="en-US" sz="2800" dirty="0"/>
                  <a:t>(all can fail)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9" y="1518299"/>
                <a:ext cx="384318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5400000">
            <a:off x="6396428" y="-45496"/>
            <a:ext cx="393553" cy="4508051"/>
          </a:xfrm>
          <a:prstGeom prst="leftBrace">
            <a:avLst>
              <a:gd name="adj1" fmla="val 116761"/>
              <a:gd name="adj2" fmla="val 4854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9992" y="3461770"/>
            <a:ext cx="607733" cy="5805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77711" y="3496523"/>
            <a:ext cx="607733" cy="580549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36096" y="3625860"/>
            <a:ext cx="353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asynchronous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Reconfiguration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availability: always need C, D, and E</a:t>
            </a:r>
          </a:p>
          <a:p>
            <a:r>
              <a:rPr lang="en-US" dirty="0"/>
              <a:t>After removing A, B, need two of {C,D,E} </a:t>
            </a:r>
          </a:p>
          <a:p>
            <a:endParaRPr lang="he-IL" dirty="0"/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1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5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9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8" y="5016655"/>
            <a:ext cx="397162" cy="4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23" y="5072852"/>
            <a:ext cx="400722" cy="4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843999" y="4323462"/>
            <a:ext cx="792088" cy="1031498"/>
            <a:chOff x="2051720" y="1844824"/>
            <a:chExt cx="792088" cy="103149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051720" y="1844824"/>
              <a:ext cx="792088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051720" y="1844824"/>
              <a:ext cx="720080" cy="10314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239444" y="4332027"/>
            <a:ext cx="792088" cy="1031498"/>
            <a:chOff x="2051720" y="1844824"/>
            <a:chExt cx="792088" cy="103149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051720" y="1844824"/>
              <a:ext cx="792088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051720" y="1844824"/>
              <a:ext cx="720080" cy="10314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55967" y="3722584"/>
            <a:ext cx="3706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A</a:t>
            </a:r>
            <a:endParaRPr lang="he-IL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426628" y="3703639"/>
            <a:ext cx="3706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B</a:t>
            </a:r>
            <a:endParaRPr lang="he-IL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923928" y="3807985"/>
            <a:ext cx="3481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C</a:t>
            </a:r>
            <a:endParaRPr lang="he-IL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633530" y="3831431"/>
            <a:ext cx="3786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D</a:t>
            </a:r>
            <a:endParaRPr lang="he-IL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206226" y="3831431"/>
            <a:ext cx="3481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E</a:t>
            </a:r>
            <a:endParaRPr lang="he-IL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</a:t>
            </a:r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26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78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26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78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5967" y="3722584"/>
            <a:ext cx="3706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A</a:t>
            </a:r>
            <a:endParaRPr lang="he-IL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426628" y="3703639"/>
            <a:ext cx="3706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B</a:t>
            </a:r>
            <a:endParaRPr lang="he-IL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197903" y="3807985"/>
            <a:ext cx="3481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C</a:t>
            </a:r>
            <a:endParaRPr lang="he-IL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91193" y="3831431"/>
            <a:ext cx="3786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D</a:t>
            </a:r>
            <a:endParaRPr lang="he-IL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</a:t>
            </a:r>
          </a:p>
        </p:txBody>
      </p:sp>
      <p:pic>
        <p:nvPicPr>
          <p:cNvPr id="42" name="Picture 4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54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06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82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1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54" y="4174301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06" y="420062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82" y="422108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56" y="4078769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5967" y="3722584"/>
            <a:ext cx="3706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A</a:t>
            </a:r>
            <a:endParaRPr lang="he-IL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426628" y="3703639"/>
            <a:ext cx="3706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B</a:t>
            </a:r>
            <a:endParaRPr lang="he-IL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191431" y="3807985"/>
            <a:ext cx="3481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C</a:t>
            </a:r>
            <a:endParaRPr lang="he-IL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84721" y="3831431"/>
            <a:ext cx="3786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D</a:t>
            </a:r>
            <a:endParaRPr lang="he-IL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238249" y="3831431"/>
            <a:ext cx="3481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E</a:t>
            </a:r>
            <a:endParaRPr lang="he-IL" sz="2400" b="1" dirty="0"/>
          </a:p>
        </p:txBody>
      </p:sp>
      <p:pic>
        <p:nvPicPr>
          <p:cNvPr id="29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63" y="1653882"/>
            <a:ext cx="842310" cy="6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ine 44"/>
          <p:cNvSpPr>
            <a:spLocks noChangeShapeType="1"/>
          </p:cNvSpPr>
          <p:nvPr/>
        </p:nvSpPr>
        <p:spPr bwMode="auto">
          <a:xfrm rot="1796206">
            <a:off x="5568800" y="2539633"/>
            <a:ext cx="555918" cy="12255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rot="1796206" flipH="1">
            <a:off x="4951296" y="2291572"/>
            <a:ext cx="303110" cy="173096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 rot="1796206" flipH="1">
            <a:off x="4175431" y="2146968"/>
            <a:ext cx="932158" cy="15457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09629" y="2190292"/>
            <a:ext cx="2565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Add E</a:t>
            </a:r>
            <a:endParaRPr lang="he-IL" sz="3200" dirty="0"/>
          </a:p>
        </p:txBody>
      </p:sp>
      <p:pic>
        <p:nvPicPr>
          <p:cNvPr id="34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74" y="1504304"/>
            <a:ext cx="842310" cy="6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Line 44"/>
          <p:cNvSpPr>
            <a:spLocks noChangeShapeType="1"/>
          </p:cNvSpPr>
          <p:nvPr/>
        </p:nvSpPr>
        <p:spPr bwMode="auto">
          <a:xfrm rot="1796206">
            <a:off x="2227320" y="2595711"/>
            <a:ext cx="1342632" cy="242506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 rot="1796206">
            <a:off x="2017156" y="2457157"/>
            <a:ext cx="786601" cy="10825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rot="1796206">
            <a:off x="1692569" y="2257261"/>
            <a:ext cx="20241" cy="15238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7504" y="2309333"/>
            <a:ext cx="2565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Remove D</a:t>
            </a:r>
            <a:endParaRPr lang="he-IL" sz="3200" dirty="0"/>
          </a:p>
        </p:txBody>
      </p:sp>
      <p:sp>
        <p:nvSpPr>
          <p:cNvPr id="8" name="Oval 7"/>
          <p:cNvSpPr/>
          <p:nvPr/>
        </p:nvSpPr>
        <p:spPr>
          <a:xfrm>
            <a:off x="3648963" y="1420850"/>
            <a:ext cx="4932039" cy="5248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251521" y="1124744"/>
            <a:ext cx="3276872" cy="5544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ounded Rectangular Callout 9"/>
          <p:cNvSpPr/>
          <p:nvPr/>
        </p:nvSpPr>
        <p:spPr>
          <a:xfrm>
            <a:off x="7018782" y="561341"/>
            <a:ext cx="1726239" cy="838773"/>
          </a:xfrm>
          <a:prstGeom prst="wedgeRoundRectCallout">
            <a:avLst>
              <a:gd name="adj1" fmla="val -5903"/>
              <a:gd name="adj2" fmla="val 137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Majority of {A,B,C,D,E}</a:t>
            </a:r>
            <a:endParaRPr lang="he-IL" sz="2400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388604" y="522160"/>
            <a:ext cx="1726239" cy="838773"/>
          </a:xfrm>
          <a:prstGeom prst="wedgeRoundRectCallout">
            <a:avLst>
              <a:gd name="adj1" fmla="val -5903"/>
              <a:gd name="adj2" fmla="val 137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Majority of {A,B,C}</a:t>
            </a:r>
            <a:endParaRPr lang="he-IL" sz="2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749043" y="1988840"/>
            <a:ext cx="5415245" cy="4315327"/>
            <a:chOff x="990600" y="2438400"/>
            <a:chExt cx="4243251" cy="3657600"/>
          </a:xfrm>
        </p:grpSpPr>
        <p:pic>
          <p:nvPicPr>
            <p:cNvPr id="69" name="Picture 1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800" y="2438400"/>
              <a:ext cx="4167051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990600" y="2546778"/>
              <a:ext cx="1771523" cy="454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 eaLnBrk="0" hangingPunct="0">
                <a:defRPr/>
              </a:pPr>
              <a:r>
                <a:rPr lang="en-US" sz="2400" dirty="0">
                  <a:solidFill>
                    <a:srgbClr val="FFFF00"/>
                  </a:solidFill>
                  <a:latin typeface="+mn-lt"/>
                  <a:cs typeface="+mn-cs"/>
                </a:rPr>
                <a:t>Split Brain!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Dynamic Reconfiguration: Abstraction and Optimal Asynchronous Solution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A. Spiegelman, I. Keidar, and D. Malkhi, DISC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Reliable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/>
          <a:p>
            <a:fld id="{F742C4D0-E0C3-49C3-B08F-747C00997521}" type="slidenum">
              <a:rPr lang="en-US" smtClean="0"/>
              <a:pPr/>
              <a:t>84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657269" y="2292136"/>
            <a:ext cx="2503934" cy="822793"/>
            <a:chOff x="4399529" y="2030143"/>
            <a:chExt cx="2503934" cy="822793"/>
          </a:xfrm>
        </p:grpSpPr>
        <p:pic>
          <p:nvPicPr>
            <p:cNvPr id="17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29" y="2045266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793" y="2030143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5324737" y="2417380"/>
              <a:ext cx="771061" cy="154142"/>
              <a:chOff x="-903123" y="2060848"/>
              <a:chExt cx="1181695" cy="2880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-903123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457215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-9460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ounded Rectangle 31"/>
          <p:cNvSpPr/>
          <p:nvPr/>
        </p:nvSpPr>
        <p:spPr>
          <a:xfrm>
            <a:off x="1536309" y="3470092"/>
            <a:ext cx="3350424" cy="4166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Reliable emulation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33" name="Straight Arrow Connector 32"/>
          <p:cNvCxnSpPr>
            <a:stCxn id="17" idx="2"/>
          </p:cNvCxnSpPr>
          <p:nvPr/>
        </p:nvCxnSpPr>
        <p:spPr>
          <a:xfrm>
            <a:off x="2061104" y="3114929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221594" y="3047410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927649" y="3105284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068475" y="3037765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18900" y="3082134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959726" y="3014615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1520" y="2972385"/>
            <a:ext cx="168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Object’s API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182877" y="2924944"/>
            <a:ext cx="2088232" cy="1944216"/>
          </a:xfrm>
          <a:prstGeom prst="wedgeEllipseCallout">
            <a:avLst>
              <a:gd name="adj1" fmla="val -127546"/>
              <a:gd name="adj2" fmla="val -29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Extend API with </a:t>
            </a:r>
            <a:r>
              <a:rPr lang="en-US" sz="2400" dirty="0" err="1"/>
              <a:t>reconfig</a:t>
            </a:r>
            <a:r>
              <a:rPr lang="en-US" sz="2400" dirty="0"/>
              <a:t> operation</a:t>
            </a:r>
          </a:p>
        </p:txBody>
      </p:sp>
      <p:sp>
        <p:nvSpPr>
          <p:cNvPr id="56" name="Rounded Rectangular Callout 55"/>
          <p:cNvSpPr/>
          <p:nvPr/>
        </p:nvSpPr>
        <p:spPr>
          <a:xfrm>
            <a:off x="1718381" y="1448200"/>
            <a:ext cx="2952328" cy="612648"/>
          </a:xfrm>
          <a:prstGeom prst="wedgeRoundRectCallout">
            <a:avLst>
              <a:gd name="adj1" fmla="val 40302"/>
              <a:gd name="adj2" fmla="val 1047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ChangeConfig</a:t>
            </a:r>
            <a:r>
              <a:rPr lang="en-US" sz="2400" dirty="0">
                <a:solidFill>
                  <a:schemeClr val="tx1"/>
                </a:solidFill>
              </a:rPr>
              <a:t>(-S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,+S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8" name="Picture 2" descr="C:\Users\Idit Keidar\AppData\Local\Microsoft\Windows\Temporary Internet Files\Content.IE5\49TN37LG\large-penguin-working-as-a-network-administrator--66.6-17393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69" y="1694950"/>
            <a:ext cx="2033169" cy="24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52" y="4743405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Image result for server comput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88" y="4740646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8"/>
          <p:cNvGrpSpPr/>
          <p:nvPr/>
        </p:nvGrpSpPr>
        <p:grpSpPr>
          <a:xfrm>
            <a:off x="4066766" y="4740646"/>
            <a:ext cx="937065" cy="1615704"/>
            <a:chOff x="868147" y="4712780"/>
            <a:chExt cx="937065" cy="1615704"/>
          </a:xfrm>
        </p:grpSpPr>
        <p:grpSp>
          <p:nvGrpSpPr>
            <p:cNvPr id="50" name="Group 7"/>
            <p:cNvGrpSpPr/>
            <p:nvPr/>
          </p:nvGrpSpPr>
          <p:grpSpPr>
            <a:xfrm>
              <a:off x="868147" y="4712780"/>
              <a:ext cx="937065" cy="1262752"/>
              <a:chOff x="868147" y="4712780"/>
              <a:chExt cx="937065" cy="1262752"/>
            </a:xfrm>
          </p:grpSpPr>
          <p:pic>
            <p:nvPicPr>
              <p:cNvPr id="53" name="Picture 52" descr="Image result for server computer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978" y="4712780"/>
                <a:ext cx="627405" cy="1262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2"/>
              <p:cNvGrpSpPr/>
              <p:nvPr/>
            </p:nvGrpSpPr>
            <p:grpSpPr>
              <a:xfrm>
                <a:off x="868147" y="4735617"/>
                <a:ext cx="937065" cy="1217077"/>
                <a:chOff x="450909" y="4480374"/>
                <a:chExt cx="1379414" cy="1217077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58469" y="4480374"/>
                  <a:ext cx="1211380" cy="1217077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450909" y="4480374"/>
                  <a:ext cx="1379414" cy="1217077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TextBox 50"/>
            <p:cNvSpPr txBox="1"/>
            <p:nvPr/>
          </p:nvSpPr>
          <p:spPr>
            <a:xfrm>
              <a:off x="1100106" y="5805264"/>
              <a:ext cx="447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  <a:r>
                <a:rPr lang="en-US" sz="2800" baseline="-25000" dirty="0"/>
                <a:t>1</a:t>
              </a:r>
              <a:endParaRPr lang="en-US" sz="28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195736" y="585810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3347864" y="585810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69" name="Group 9"/>
          <p:cNvGrpSpPr/>
          <p:nvPr/>
        </p:nvGrpSpPr>
        <p:grpSpPr>
          <a:xfrm>
            <a:off x="1109285" y="4743855"/>
            <a:ext cx="676660" cy="1637473"/>
            <a:chOff x="4313433" y="4763019"/>
            <a:chExt cx="676660" cy="1637473"/>
          </a:xfrm>
        </p:grpSpPr>
        <p:sp>
          <p:nvSpPr>
            <p:cNvPr id="70" name="TextBox 69"/>
            <p:cNvSpPr txBox="1"/>
            <p:nvPr/>
          </p:nvSpPr>
          <p:spPr>
            <a:xfrm>
              <a:off x="4427984" y="5877272"/>
              <a:ext cx="447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  <a:r>
                <a:rPr lang="en-US" sz="2800" baseline="-25000" dirty="0"/>
                <a:t>4</a:t>
              </a:r>
              <a:endParaRPr lang="en-US" sz="2800" dirty="0"/>
            </a:p>
          </p:txBody>
        </p:sp>
        <p:grpSp>
          <p:nvGrpSpPr>
            <p:cNvPr id="71" name="Group 62"/>
            <p:cNvGrpSpPr/>
            <p:nvPr/>
          </p:nvGrpSpPr>
          <p:grpSpPr>
            <a:xfrm>
              <a:off x="4313433" y="4763019"/>
              <a:ext cx="676660" cy="1223524"/>
              <a:chOff x="6673758" y="2019914"/>
              <a:chExt cx="676660" cy="1223524"/>
            </a:xfrm>
          </p:grpSpPr>
          <p:pic>
            <p:nvPicPr>
              <p:cNvPr id="72" name="Picture 71" descr="Image result for server computer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2504" y="2019914"/>
                <a:ext cx="607914" cy="122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Image result for new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3758" y="2255856"/>
                <a:ext cx="649052" cy="553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4" name="Group 73"/>
          <p:cNvGrpSpPr/>
          <p:nvPr/>
        </p:nvGrpSpPr>
        <p:grpSpPr>
          <a:xfrm rot="20592944">
            <a:off x="2527898" y="4150502"/>
            <a:ext cx="973257" cy="349261"/>
            <a:chOff x="3886775" y="3850801"/>
            <a:chExt cx="973257" cy="349261"/>
          </a:xfrm>
        </p:grpSpPr>
        <p:cxnSp>
          <p:nvCxnSpPr>
            <p:cNvPr id="75" name="Straight Arrow Connector 74"/>
            <p:cNvCxnSpPr/>
            <p:nvPr/>
          </p:nvCxnSpPr>
          <p:spPr>
            <a:xfrm flipH="1">
              <a:off x="3886775" y="3850801"/>
              <a:ext cx="600212" cy="3295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4259820" y="3870528"/>
              <a:ext cx="600212" cy="329534"/>
            </a:xfrm>
            <a:prstGeom prst="straightConnector1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06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51287" y="4116001"/>
            <a:ext cx="3185946" cy="1674185"/>
            <a:chOff x="4751287" y="4116001"/>
            <a:chExt cx="3185946" cy="1674185"/>
          </a:xfrm>
        </p:grpSpPr>
        <p:pic>
          <p:nvPicPr>
            <p:cNvPr id="78" name="Picture 4" descr="Image result for computer power wire icon carto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67" y="4116001"/>
              <a:ext cx="2777867" cy="1674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81"/>
            <p:cNvSpPr/>
            <p:nvPr/>
          </p:nvSpPr>
          <p:spPr>
            <a:xfrm>
              <a:off x="4764272" y="4613961"/>
              <a:ext cx="655154" cy="418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82079" y="4160522"/>
              <a:ext cx="655154" cy="418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215666" y="4654608"/>
              <a:ext cx="655154" cy="418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525556" y="4135362"/>
              <a:ext cx="655154" cy="418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51287" y="4143584"/>
              <a:ext cx="655154" cy="418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/>
          <a:p>
            <a:fld id="{F742C4D0-E0C3-49C3-B08F-747C00997521}" type="slidenum">
              <a:rPr lang="en-US" smtClean="0"/>
              <a:pPr/>
              <a:t>85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657269" y="2292136"/>
            <a:ext cx="2503934" cy="822793"/>
            <a:chOff x="4399529" y="2030143"/>
            <a:chExt cx="2503934" cy="822793"/>
          </a:xfrm>
        </p:grpSpPr>
        <p:pic>
          <p:nvPicPr>
            <p:cNvPr id="17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29" y="2045266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minecraftxboxs.com/wp-content/uploads/2014/05/laptop-computer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793" y="2030143"/>
              <a:ext cx="807670" cy="80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5324737" y="2417380"/>
              <a:ext cx="771061" cy="154142"/>
              <a:chOff x="-903123" y="2060848"/>
              <a:chExt cx="1181695" cy="2880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-903123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457215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-9460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ounded Rectangle 31"/>
          <p:cNvSpPr/>
          <p:nvPr/>
        </p:nvSpPr>
        <p:spPr>
          <a:xfrm>
            <a:off x="1536309" y="3470092"/>
            <a:ext cx="3350424" cy="4166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Reliable emulation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33" name="Straight Arrow Connector 32"/>
          <p:cNvCxnSpPr>
            <a:stCxn id="17" idx="2"/>
          </p:cNvCxnSpPr>
          <p:nvPr/>
        </p:nvCxnSpPr>
        <p:spPr>
          <a:xfrm>
            <a:off x="2061104" y="3114929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221594" y="3047410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927649" y="3105284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068475" y="3037765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18900" y="3082134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959726" y="3014615"/>
            <a:ext cx="11127" cy="37831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1520" y="2972385"/>
            <a:ext cx="168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Object’s API</a:t>
            </a:r>
          </a:p>
        </p:txBody>
      </p:sp>
      <p:sp>
        <p:nvSpPr>
          <p:cNvPr id="56" name="Rounded Rectangular Callout 55"/>
          <p:cNvSpPr/>
          <p:nvPr/>
        </p:nvSpPr>
        <p:spPr>
          <a:xfrm>
            <a:off x="1718381" y="1448200"/>
            <a:ext cx="2952328" cy="612648"/>
          </a:xfrm>
          <a:prstGeom prst="wedgeRoundRectCallout">
            <a:avLst>
              <a:gd name="adj1" fmla="val 40302"/>
              <a:gd name="adj2" fmla="val 104788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ChangeConfig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(-S</a:t>
            </a:r>
            <a:r>
              <a:rPr lang="en-US" sz="2400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,+S</a:t>
            </a:r>
            <a:r>
              <a:rPr lang="en-US" sz="2400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58" name="Picture 2" descr="C:\Users\Idit Keidar\AppData\Local\Microsoft\Windows\Temporary Internet Files\Content.IE5\49TN37LG\large-penguin-working-as-a-network-administrator--66.6-17393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69" y="1694950"/>
            <a:ext cx="2033169" cy="24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5940152" y="1340768"/>
            <a:ext cx="2952328" cy="720080"/>
          </a:xfrm>
          <a:prstGeom prst="wedgeRoundRectCallout">
            <a:avLst>
              <a:gd name="adj1" fmla="val -45327"/>
              <a:gd name="adj2" fmla="val 1010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When can I shut S1 down?</a:t>
            </a:r>
          </a:p>
        </p:txBody>
      </p:sp>
      <p:pic>
        <p:nvPicPr>
          <p:cNvPr id="46" name="Picture 45" descr="Image result for server compute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52" y="4743405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Image result for server compute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88" y="4740646"/>
            <a:ext cx="627405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8"/>
          <p:cNvGrpSpPr/>
          <p:nvPr/>
        </p:nvGrpSpPr>
        <p:grpSpPr>
          <a:xfrm>
            <a:off x="4138991" y="4740646"/>
            <a:ext cx="937065" cy="1615704"/>
            <a:chOff x="868147" y="4712780"/>
            <a:chExt cx="937065" cy="1615704"/>
          </a:xfrm>
        </p:grpSpPr>
        <p:grpSp>
          <p:nvGrpSpPr>
            <p:cNvPr id="51" name="Group 7"/>
            <p:cNvGrpSpPr/>
            <p:nvPr/>
          </p:nvGrpSpPr>
          <p:grpSpPr>
            <a:xfrm>
              <a:off x="868147" y="4712780"/>
              <a:ext cx="937065" cy="1262752"/>
              <a:chOff x="868147" y="4712780"/>
              <a:chExt cx="937065" cy="1262752"/>
            </a:xfrm>
          </p:grpSpPr>
          <p:pic>
            <p:nvPicPr>
              <p:cNvPr id="55" name="Picture 54" descr="Image result for server computer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978" y="4712780"/>
                <a:ext cx="627405" cy="1262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7" name="Group 2"/>
              <p:cNvGrpSpPr/>
              <p:nvPr/>
            </p:nvGrpSpPr>
            <p:grpSpPr>
              <a:xfrm>
                <a:off x="868147" y="4735617"/>
                <a:ext cx="937065" cy="1217077"/>
                <a:chOff x="450909" y="4480374"/>
                <a:chExt cx="1379414" cy="1217077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558469" y="4480374"/>
                  <a:ext cx="1211380" cy="1217077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450909" y="4480374"/>
                  <a:ext cx="1379414" cy="1217077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TextBox 52"/>
            <p:cNvSpPr txBox="1"/>
            <p:nvPr/>
          </p:nvSpPr>
          <p:spPr>
            <a:xfrm>
              <a:off x="1100106" y="5805264"/>
              <a:ext cx="447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  <a:r>
                <a:rPr lang="en-US" sz="2800" baseline="-25000" dirty="0"/>
                <a:t>1</a:t>
              </a:r>
              <a:endParaRPr lang="en-US" sz="28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195736" y="585810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3347864" y="585810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70" name="Group 9"/>
          <p:cNvGrpSpPr/>
          <p:nvPr/>
        </p:nvGrpSpPr>
        <p:grpSpPr>
          <a:xfrm>
            <a:off x="1043608" y="4743855"/>
            <a:ext cx="676660" cy="1637473"/>
            <a:chOff x="4313433" y="4763019"/>
            <a:chExt cx="676660" cy="1637473"/>
          </a:xfrm>
        </p:grpSpPr>
        <p:sp>
          <p:nvSpPr>
            <p:cNvPr id="71" name="TextBox 70"/>
            <p:cNvSpPr txBox="1"/>
            <p:nvPr/>
          </p:nvSpPr>
          <p:spPr>
            <a:xfrm>
              <a:off x="4427984" y="5877272"/>
              <a:ext cx="447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  <a:r>
                <a:rPr lang="en-US" sz="2800" baseline="-25000" dirty="0"/>
                <a:t>4</a:t>
              </a:r>
              <a:endParaRPr lang="en-US" sz="2800" dirty="0"/>
            </a:p>
          </p:txBody>
        </p:sp>
        <p:grpSp>
          <p:nvGrpSpPr>
            <p:cNvPr id="72" name="Group 62"/>
            <p:cNvGrpSpPr/>
            <p:nvPr/>
          </p:nvGrpSpPr>
          <p:grpSpPr>
            <a:xfrm>
              <a:off x="4313433" y="4763019"/>
              <a:ext cx="676660" cy="1223524"/>
              <a:chOff x="6673758" y="2019914"/>
              <a:chExt cx="676660" cy="1223524"/>
            </a:xfrm>
          </p:grpSpPr>
          <p:pic>
            <p:nvPicPr>
              <p:cNvPr id="73" name="Picture 72" descr="Image result for server computer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2504" y="2019914"/>
                <a:ext cx="607914" cy="122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Image result for new imag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3758" y="2255856"/>
                <a:ext cx="649052" cy="553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5" name="Group 74"/>
          <p:cNvGrpSpPr/>
          <p:nvPr/>
        </p:nvGrpSpPr>
        <p:grpSpPr>
          <a:xfrm rot="20592944">
            <a:off x="2527898" y="4150502"/>
            <a:ext cx="973257" cy="349261"/>
            <a:chOff x="3886775" y="3850801"/>
            <a:chExt cx="973257" cy="349261"/>
          </a:xfrm>
        </p:grpSpPr>
        <p:cxnSp>
          <p:nvCxnSpPr>
            <p:cNvPr id="76" name="Straight Arrow Connector 75"/>
            <p:cNvCxnSpPr/>
            <p:nvPr/>
          </p:nvCxnSpPr>
          <p:spPr>
            <a:xfrm flipH="1">
              <a:off x="3886775" y="3850801"/>
              <a:ext cx="600212" cy="3295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4259820" y="3870528"/>
              <a:ext cx="600212" cy="329534"/>
            </a:xfrm>
            <a:prstGeom prst="straightConnector1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2" descr="Image result for red question mark"/>
          <p:cNvSpPr>
            <a:spLocks noChangeAspect="1" noChangeArrowheads="1"/>
          </p:cNvSpPr>
          <p:nvPr/>
        </p:nvSpPr>
        <p:spPr bwMode="auto">
          <a:xfrm>
            <a:off x="514123" y="1175652"/>
            <a:ext cx="1520314" cy="15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r="27317" b="17613"/>
          <a:stretch/>
        </p:blipFill>
        <p:spPr bwMode="auto">
          <a:xfrm>
            <a:off x="7002101" y="2659310"/>
            <a:ext cx="1330014" cy="16485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Clean model for dynamic objects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API,  </a:t>
            </a:r>
            <a:r>
              <a:rPr lang="en-US" dirty="0">
                <a:solidFill>
                  <a:srgbClr val="0070C0"/>
                </a:solidFill>
              </a:rPr>
              <a:t>failure condition</a:t>
            </a:r>
            <a:r>
              <a:rPr lang="en-US" dirty="0"/>
              <a:t>, complexity metrics</a:t>
            </a:r>
          </a:p>
          <a:p>
            <a:pPr>
              <a:lnSpc>
                <a:spcPct val="150000"/>
              </a:lnSpc>
            </a:pPr>
            <a:r>
              <a:rPr lang="en-US" dirty="0"/>
              <a:t>General abstraction for reconfiguration</a:t>
            </a:r>
          </a:p>
          <a:p>
            <a:pPr>
              <a:lnSpc>
                <a:spcPct val="150000"/>
              </a:lnSpc>
            </a:pPr>
            <a:r>
              <a:rPr lang="en-US" dirty="0"/>
              <a:t>Optimal asynchronous register emulation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see paper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Storage Blow Up</a:t>
            </a:r>
            <a:endParaRPr lang="he-I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k-of-n Erasure Codes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65904" y="4306587"/>
            <a:ext cx="2417250" cy="1138637"/>
            <a:chOff x="2888914" y="2693333"/>
            <a:chExt cx="2417250" cy="1138637"/>
          </a:xfrm>
        </p:grpSpPr>
        <p:sp>
          <p:nvSpPr>
            <p:cNvPr id="11" name="Rounded Rectangle 10"/>
            <p:cNvSpPr/>
            <p:nvPr/>
          </p:nvSpPr>
          <p:spPr>
            <a:xfrm>
              <a:off x="3031503" y="2693333"/>
              <a:ext cx="2088232" cy="9361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88914" y="2754752"/>
              <a:ext cx="2417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decode</a:t>
              </a:r>
              <a:endParaRPr lang="en-US" sz="2800" dirty="0"/>
            </a:p>
            <a:p>
              <a:endParaRPr lang="en-US" sz="2800" dirty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3287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2120405" y="2754841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292080" y="2749434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24497"/>
            <a:ext cx="838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eft Brace 17"/>
          <p:cNvSpPr/>
          <p:nvPr/>
        </p:nvSpPr>
        <p:spPr>
          <a:xfrm rot="10800000">
            <a:off x="7445679" y="2295173"/>
            <a:ext cx="366681" cy="1224136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0352" y="2567806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dirty="0" smtClean="0"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567806"/>
                <a:ext cx="57606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/>
          <p:cNvSpPr/>
          <p:nvPr/>
        </p:nvSpPr>
        <p:spPr>
          <a:xfrm>
            <a:off x="6286123" y="2295173"/>
            <a:ext cx="366681" cy="432048"/>
          </a:xfrm>
          <a:prstGeom prst="leftBrace">
            <a:avLst>
              <a:gd name="adj1" fmla="val 15603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820943" y="2420888"/>
            <a:ext cx="366681" cy="1006082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528" y="2628201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28201"/>
                <a:ext cx="57606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54308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35"/>
          <p:cNvSpPr/>
          <p:nvPr/>
        </p:nvSpPr>
        <p:spPr>
          <a:xfrm rot="10800000">
            <a:off x="2120405" y="4615862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5292080" y="4610455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10800000">
            <a:off x="7380313" y="4237373"/>
            <a:ext cx="366681" cy="919818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68344" y="4428827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428827"/>
                <a:ext cx="57606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2946838" y="2388277"/>
            <a:ext cx="2417250" cy="1184739"/>
            <a:chOff x="2888914" y="2647231"/>
            <a:chExt cx="2417250" cy="1184739"/>
          </a:xfrm>
        </p:grpSpPr>
        <p:sp>
          <p:nvSpPr>
            <p:cNvPr id="46" name="Rounded Rectangle 45"/>
            <p:cNvSpPr/>
            <p:nvPr/>
          </p:nvSpPr>
          <p:spPr>
            <a:xfrm>
              <a:off x="3031503" y="2647231"/>
              <a:ext cx="2088232" cy="9361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88914" y="2754752"/>
              <a:ext cx="2417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encode</a:t>
              </a:r>
              <a:endParaRPr lang="en-US" sz="2800" dirty="0"/>
            </a:p>
            <a:p>
              <a:endParaRPr lang="en-US" sz="28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62" y="420723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37719" y="2132856"/>
                <a:ext cx="590465" cy="57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19" y="2132856"/>
                <a:ext cx="590465" cy="5775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Codes? </a:t>
            </a:r>
          </a:p>
        </p:txBody>
      </p:sp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11" y="3081446"/>
            <a:ext cx="509834" cy="1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68" y="3099456"/>
            <a:ext cx="509834" cy="1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92" y="3099456"/>
            <a:ext cx="509834" cy="1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83" y="3694700"/>
            <a:ext cx="513061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600" y="1700808"/>
            <a:ext cx="7416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tolerate </a:t>
            </a:r>
            <a:r>
              <a:rPr lang="en-US" sz="3200" b="1" dirty="0"/>
              <a:t>one </a:t>
            </a:r>
            <a:r>
              <a:rPr lang="en-US" sz="3200" dirty="0"/>
              <a:t>failure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2279194"/>
            <a:ext cx="7416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With replication</a:t>
            </a:r>
          </a:p>
          <a:p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99" y="3728211"/>
            <a:ext cx="513061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71600" y="4367426"/>
            <a:ext cx="7416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With erasure codes</a:t>
            </a:r>
          </a:p>
          <a:p>
            <a:endParaRPr lang="en-US" dirty="0"/>
          </a:p>
        </p:txBody>
      </p:sp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5085184"/>
            <a:ext cx="572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5103194"/>
            <a:ext cx="572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5103194"/>
            <a:ext cx="572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5157192"/>
            <a:ext cx="572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07178" y="5980377"/>
            <a:ext cx="512493" cy="2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71800" y="5950783"/>
            <a:ext cx="512493" cy="2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63563" y="5944451"/>
            <a:ext cx="512493" cy="2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101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352800"/>
          </a:xfrm>
        </p:spPr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Multiple copies (e.g., 3) of each data item</a:t>
            </a:r>
          </a:p>
          <a:p>
            <a:pPr lvl="1"/>
            <a:r>
              <a:rPr lang="en-US" dirty="0"/>
              <a:t>Copies on distinct storage nodes</a:t>
            </a:r>
          </a:p>
          <a:p>
            <a:r>
              <a:rPr lang="en-US" dirty="0"/>
              <a:t>Disaster recovery</a:t>
            </a:r>
          </a:p>
          <a:p>
            <a:pPr lvl="1"/>
            <a:r>
              <a:rPr lang="en-US" dirty="0"/>
              <a:t>Copies geographically dispersed</a:t>
            </a:r>
          </a:p>
          <a:p>
            <a:pPr lvl="1"/>
            <a:endParaRPr lang="en-US" dirty="0"/>
          </a:p>
        </p:txBody>
      </p:sp>
      <p:pic>
        <p:nvPicPr>
          <p:cNvPr id="16" name="Picture 15" descr="Image result for server comput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11" y="1628800"/>
            <a:ext cx="509834" cy="1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server comput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68" y="1646810"/>
            <a:ext cx="509834" cy="1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server comput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92" y="1646810"/>
            <a:ext cx="509834" cy="1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83" y="2242054"/>
            <a:ext cx="513061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99" y="2275565"/>
            <a:ext cx="513061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23" y="2292412"/>
            <a:ext cx="513061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Reliable Storage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latin typeface="Cambria Math"/>
                      </a:rPr>
                      <m:t>𝐧</m:t>
                    </m:r>
                    <m:r>
                      <a:rPr lang="en-US" sz="3200" b="1" i="0" dirty="0" smtClean="0">
                        <a:latin typeface="Cambria Math"/>
                      </a:rPr>
                      <m:t>=</m:t>
                    </m:r>
                    <m:r>
                      <a:rPr lang="en-US" sz="3200" b="1" i="0" dirty="0" smtClean="0">
                        <a:latin typeface="Cambria Math"/>
                      </a:rPr>
                      <m:t>𝟐𝐟</m:t>
                    </m:r>
                    <m:r>
                      <a:rPr lang="en-US" sz="3200" b="1" i="0" dirty="0" smtClean="0">
                        <a:latin typeface="Cambria Math"/>
                      </a:rPr>
                      <m:t>+</m:t>
                    </m:r>
                    <m:r>
                      <a:rPr lang="en-US" sz="3200" b="1" i="0" dirty="0" smtClean="0">
                        <a:latin typeface="Cambria Math"/>
                      </a:rPr>
                      <m:t>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229235" y="4005064"/>
            <a:ext cx="5503005" cy="2592288"/>
            <a:chOff x="465846" y="3209919"/>
            <a:chExt cx="7217599" cy="3562957"/>
          </a:xfrm>
        </p:grpSpPr>
        <p:pic>
          <p:nvPicPr>
            <p:cNvPr id="17" name="Picture 16" descr="Image result for server computer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290" y="4149083"/>
              <a:ext cx="787106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Image result for server computer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990" y="4167092"/>
              <a:ext cx="787106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Image result for server computer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015" y="4167092"/>
              <a:ext cx="787106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Image result for server computer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208" y="4221090"/>
              <a:ext cx="787106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eft Brace 20"/>
            <p:cNvSpPr/>
            <p:nvPr/>
          </p:nvSpPr>
          <p:spPr>
            <a:xfrm rot="16200000">
              <a:off x="4202754" y="2696030"/>
              <a:ext cx="393553" cy="6567828"/>
            </a:xfrm>
            <a:prstGeom prst="leftBrace">
              <a:avLst>
                <a:gd name="adj1" fmla="val 116761"/>
                <a:gd name="adj2" fmla="val 485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 flipH="1">
                  <a:off x="3244585" y="6053739"/>
                  <a:ext cx="2230678" cy="719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n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44585" y="6053739"/>
                  <a:ext cx="2230678" cy="7191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eft Brace 22"/>
            <p:cNvSpPr/>
            <p:nvPr/>
          </p:nvSpPr>
          <p:spPr>
            <a:xfrm rot="5400000">
              <a:off x="1544344" y="3271263"/>
              <a:ext cx="366681" cy="1224137"/>
            </a:xfrm>
            <a:prstGeom prst="leftBrace">
              <a:avLst>
                <a:gd name="adj1" fmla="val 52666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32163" y="4195800"/>
              <a:ext cx="1307591" cy="14401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115617" y="4100658"/>
              <a:ext cx="1322939" cy="153530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flipH="1">
                  <a:off x="465846" y="3209919"/>
                  <a:ext cx="2589851" cy="719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f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5846" y="3209919"/>
                  <a:ext cx="2589851" cy="71913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657982" y="2924945"/>
            <a:ext cx="5370407" cy="923633"/>
            <a:chOff x="5183470" y="3429002"/>
            <a:chExt cx="4609706" cy="612068"/>
          </a:xfrm>
        </p:grpSpPr>
        <p:sp>
          <p:nvSpPr>
            <p:cNvPr id="30" name="Right Arrow 29"/>
            <p:cNvSpPr/>
            <p:nvPr/>
          </p:nvSpPr>
          <p:spPr>
            <a:xfrm rot="10800000">
              <a:off x="7434314" y="3645024"/>
              <a:ext cx="450051" cy="1498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470" y="3537679"/>
              <a:ext cx="396044" cy="43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6208886" y="3518451"/>
              <a:ext cx="1099415" cy="39450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06182" y="3529656"/>
              <a:ext cx="1520454" cy="346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decode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 rot="10800000">
              <a:off x="5675968" y="3650897"/>
              <a:ext cx="450051" cy="1498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e 38"/>
            <p:cNvSpPr/>
            <p:nvPr/>
          </p:nvSpPr>
          <p:spPr>
            <a:xfrm rot="10800000">
              <a:off x="8370719" y="3429002"/>
              <a:ext cx="366681" cy="612068"/>
            </a:xfrm>
            <a:prstGeom prst="leftBrace">
              <a:avLst>
                <a:gd name="adj1" fmla="val 52666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658752" y="3559455"/>
                  <a:ext cx="1134424" cy="346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k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8752" y="3559455"/>
                  <a:ext cx="1134424" cy="34672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79327" y="3033605"/>
            <a:ext cx="512493" cy="2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8475" y="3485982"/>
            <a:ext cx="512493" cy="2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2357754" y="536570"/>
            <a:ext cx="25202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131840" y="584127"/>
            <a:ext cx="1976066" cy="95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4609" y="507764"/>
            <a:ext cx="212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Generate</a:t>
            </a:r>
          </a:p>
          <a:p>
            <a:pPr algn="ctr"/>
            <a:r>
              <a:rPr lang="en-US" sz="2800" dirty="0"/>
              <a:t> timestamp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2357754" y="536570"/>
            <a:ext cx="25202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131840" y="584127"/>
            <a:ext cx="1976066" cy="95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4609" y="507764"/>
            <a:ext cx="212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Generate</a:t>
            </a:r>
          </a:p>
          <a:p>
            <a:pPr algn="ctr"/>
            <a:r>
              <a:rPr lang="en-US" sz="2800" dirty="0"/>
              <a:t> timestamp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19872" y="2052137"/>
            <a:ext cx="1544017" cy="523220"/>
            <a:chOff x="179512" y="2119789"/>
            <a:chExt cx="3742990" cy="523220"/>
          </a:xfrm>
        </p:grpSpPr>
        <p:sp>
          <p:nvSpPr>
            <p:cNvPr id="17" name="Rounded Rectangle 16"/>
            <p:cNvSpPr/>
            <p:nvPr/>
          </p:nvSpPr>
          <p:spPr>
            <a:xfrm>
              <a:off x="179512" y="2204864"/>
              <a:ext cx="3742990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93" y="2119789"/>
              <a:ext cx="3681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encode</a:t>
              </a: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923928" y="1628800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948258" y="2645623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81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84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2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63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3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2357754" y="536570"/>
            <a:ext cx="25202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131840" y="584127"/>
            <a:ext cx="1976066" cy="95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4609" y="507764"/>
            <a:ext cx="212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Generate</a:t>
            </a:r>
          </a:p>
          <a:p>
            <a:pPr algn="ctr"/>
            <a:r>
              <a:rPr lang="en-US" sz="2800" dirty="0"/>
              <a:t> timestamp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19872" y="2052137"/>
            <a:ext cx="1544017" cy="523220"/>
            <a:chOff x="179512" y="2119789"/>
            <a:chExt cx="3742990" cy="523220"/>
          </a:xfrm>
        </p:grpSpPr>
        <p:sp>
          <p:nvSpPr>
            <p:cNvPr id="17" name="Rounded Rectangle 16"/>
            <p:cNvSpPr/>
            <p:nvPr/>
          </p:nvSpPr>
          <p:spPr>
            <a:xfrm>
              <a:off x="179512" y="2204864"/>
              <a:ext cx="3742990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93" y="2119789"/>
              <a:ext cx="3681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encode</a:t>
              </a: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923928" y="1628800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948258" y="2645623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81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84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2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63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2388836" y="3531493"/>
            <a:ext cx="265108" cy="4735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35896" y="3531493"/>
            <a:ext cx="72251" cy="545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34286" y="3531493"/>
            <a:ext cx="229603" cy="545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2227" y="3531493"/>
            <a:ext cx="461961" cy="545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2357754" y="536570"/>
            <a:ext cx="25202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131840" y="584127"/>
            <a:ext cx="1976066" cy="95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4609" y="507764"/>
            <a:ext cx="212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Generate</a:t>
            </a:r>
          </a:p>
          <a:p>
            <a:pPr algn="ctr"/>
            <a:r>
              <a:rPr lang="en-US" sz="2800" dirty="0"/>
              <a:t> timestamp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19872" y="2052137"/>
            <a:ext cx="1544017" cy="523220"/>
            <a:chOff x="179512" y="2119789"/>
            <a:chExt cx="3742990" cy="523220"/>
          </a:xfrm>
        </p:grpSpPr>
        <p:sp>
          <p:nvSpPr>
            <p:cNvPr id="17" name="Rounded Rectangle 16"/>
            <p:cNvSpPr/>
            <p:nvPr/>
          </p:nvSpPr>
          <p:spPr>
            <a:xfrm>
              <a:off x="179512" y="2204864"/>
              <a:ext cx="3742990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93" y="2119789"/>
              <a:ext cx="3681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encode</a:t>
              </a: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923928" y="1628800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948258" y="2645623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81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84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2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63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>
            <a:endCxn id="7" idx="0"/>
          </p:cNvCxnSpPr>
          <p:nvPr/>
        </p:nvCxnSpPr>
        <p:spPr>
          <a:xfrm flipH="1">
            <a:off x="2019866" y="3531493"/>
            <a:ext cx="634078" cy="11936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8" idx="0"/>
          </p:cNvCxnSpPr>
          <p:nvPr/>
        </p:nvCxnSpPr>
        <p:spPr>
          <a:xfrm>
            <a:off x="3708148" y="3531493"/>
            <a:ext cx="1419" cy="12116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34286" y="3531493"/>
            <a:ext cx="229603" cy="545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2227" y="3531493"/>
            <a:ext cx="1290053" cy="12656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56" y="405906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4139952" y="3990417"/>
            <a:ext cx="856208" cy="518703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890415" y="872118"/>
            <a:ext cx="3168352" cy="1431449"/>
            <a:chOff x="3815916" y="764704"/>
            <a:chExt cx="3168352" cy="1431449"/>
          </a:xfrm>
        </p:grpSpPr>
        <p:sp>
          <p:nvSpPr>
            <p:cNvPr id="18" name="Oval Callout 17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-117557"/>
                <a:gd name="adj2" fmla="val -358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5916" y="1064929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Can’t wait forever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 flipV="1">
            <a:off x="1196008" y="1925216"/>
            <a:ext cx="976258" cy="26642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556049" y="1820898"/>
            <a:ext cx="2305918" cy="27866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916088" y="1709192"/>
            <a:ext cx="5439095" cy="29523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56" y="405906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 flipV="1">
            <a:off x="1196008" y="1925216"/>
            <a:ext cx="976258" cy="26642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556049" y="1820898"/>
            <a:ext cx="2305918" cy="27866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916088" y="1709192"/>
            <a:ext cx="5439095" cy="29523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285572" y="1249902"/>
            <a:ext cx="3168352" cy="1431449"/>
            <a:chOff x="3815916" y="764704"/>
            <a:chExt cx="3168352" cy="1431449"/>
          </a:xfrm>
        </p:grpSpPr>
        <p:sp>
          <p:nvSpPr>
            <p:cNvPr id="39" name="Oval Callout 38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-117557"/>
                <a:gd name="adj2" fmla="val -358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15916" y="1064929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Wait for </a:t>
              </a:r>
              <a:r>
                <a:rPr lang="en-US" sz="2800" i="1" dirty="0"/>
                <a:t>n-f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replies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4139952" y="3990417"/>
            <a:ext cx="856208" cy="518703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7348555" y="1395465"/>
            <a:ext cx="319789" cy="15294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020272" y="1395465"/>
            <a:ext cx="648072" cy="1385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660234" y="1395465"/>
            <a:ext cx="1008110" cy="12414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462440" y="1395465"/>
            <a:ext cx="1205905" cy="102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4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3124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748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Reliable Distributed Storage, Idit Keidar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10307</TotalTime>
  <Words>4698</Words>
  <Application>Microsoft Office PowerPoint</Application>
  <PresentationFormat>On-screen Show (4:3)</PresentationFormat>
  <Paragraphs>1139</Paragraphs>
  <Slides>135</Slides>
  <Notes>107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5" baseType="lpstr">
      <vt:lpstr>Arial</vt:lpstr>
      <vt:lpstr>Calibri</vt:lpstr>
      <vt:lpstr>Cambria Math</vt:lpstr>
      <vt:lpstr>Comic Sans MS</vt:lpstr>
      <vt:lpstr>Symbol</vt:lpstr>
      <vt:lpstr>Tahoma</vt:lpstr>
      <vt:lpstr>Times</vt:lpstr>
      <vt:lpstr>Times New Roman</vt:lpstr>
      <vt:lpstr>Wingdings</vt:lpstr>
      <vt:lpstr>Office Theme</vt:lpstr>
      <vt:lpstr>Distributed Storage Fundamentals</vt:lpstr>
      <vt:lpstr>Where Are Your Files?</vt:lpstr>
      <vt:lpstr>Where’s your data?</vt:lpstr>
      <vt:lpstr>Distributed Storage</vt:lpstr>
      <vt:lpstr>Failures Happen</vt:lpstr>
      <vt:lpstr>Anecdotal Evidence</vt:lpstr>
      <vt:lpstr>Asynchrony</vt:lpstr>
      <vt:lpstr>Fault-Tolerant Distributed Storage Model</vt:lpstr>
      <vt:lpstr>Fault-Tolerance 101</vt:lpstr>
      <vt:lpstr>Emulating Shared Memory</vt:lpstr>
      <vt:lpstr>Shared Memory Emulation</vt:lpstr>
      <vt:lpstr>Simple Read/Write Emulation</vt:lpstr>
      <vt:lpstr>Register</vt:lpstr>
      <vt:lpstr>Atomic (Linearizable) Register</vt:lpstr>
      <vt:lpstr>Example 1</vt:lpstr>
      <vt:lpstr>Example 2</vt:lpstr>
      <vt:lpstr>Example 2</vt:lpstr>
      <vt:lpstr>Liveness: Wait-Freedom</vt:lpstr>
      <vt:lpstr>Emulating A Register</vt:lpstr>
      <vt:lpstr>Take I: Failure-Free Case</vt:lpstr>
      <vt:lpstr>Emulation with Atomic Broadcast (Failure-Free)</vt:lpstr>
      <vt:lpstr>What If Processes Can Crash? </vt:lpstr>
      <vt:lpstr>Take II: 1-Reader 1-Writer (SRSW)</vt:lpstr>
      <vt:lpstr>Trivial Solution?</vt:lpstr>
      <vt:lpstr>ABD: Fault-Tolerant Emulation [Attiya, Bar-Noy, Dolev 95]</vt:lpstr>
      <vt:lpstr>Example: Reliable Storage Emulation</vt:lpstr>
      <vt:lpstr>Example: Reliable Storage Emulation</vt:lpstr>
      <vt:lpstr>Example: Reliable Storage Emulation</vt:lpstr>
      <vt:lpstr>Example: Reliable Storage Emulation</vt:lpstr>
      <vt:lpstr>Example: Reliable Storage Emulation</vt:lpstr>
      <vt:lpstr>Example: Reliable Storage Emulation</vt:lpstr>
      <vt:lpstr>Example: Reliable Storage Emulation</vt:lpstr>
      <vt:lpstr>Example: Reliable Storage Emulation</vt:lpstr>
      <vt:lpstr>Example: Reliable Storage Emulation</vt:lpstr>
      <vt:lpstr>SRSW Algorithm: Variables</vt:lpstr>
      <vt:lpstr>SRSW Algorithm: Write</vt:lpstr>
      <vt:lpstr>SRSW Algorithm: Read</vt:lpstr>
      <vt:lpstr>Does This Work?</vt:lpstr>
      <vt:lpstr>Example</vt:lpstr>
      <vt:lpstr>Wait-Freedom</vt:lpstr>
      <vt:lpstr>Take III: n-Reader 1-Writer (MRSW)</vt:lpstr>
      <vt:lpstr>Example</vt:lpstr>
      <vt:lpstr>MRSW Algorithm  Extending the Read</vt:lpstr>
      <vt:lpstr>The Complete Read</vt:lpstr>
      <vt:lpstr>Take IV: n-Reader n-Writer (MRMW)</vt:lpstr>
      <vt:lpstr>Playing Tag</vt:lpstr>
      <vt:lpstr>MRMW Algorithm  Extending the Write</vt:lpstr>
      <vt:lpstr>The Complete Write</vt:lpstr>
      <vt:lpstr>Can We Emulate Every Atomic Object the Same Way?</vt:lpstr>
      <vt:lpstr>R/W Registers vs. Consensus</vt:lpstr>
      <vt:lpstr>Disk Paxos</vt:lpstr>
      <vt:lpstr>Consensus in Shared Memory</vt:lpstr>
      <vt:lpstr>Solving Consensus in/with  Shared Memory</vt:lpstr>
      <vt:lpstr>Shared Memory (SM) Paxos</vt:lpstr>
      <vt:lpstr>Leader Election Failure Detector</vt:lpstr>
      <vt:lpstr>Regular Registers</vt:lpstr>
      <vt:lpstr>Regular versus Atomic </vt:lpstr>
      <vt:lpstr>Variables</vt:lpstr>
      <vt:lpstr>SM Paxos: Phase I  </vt:lpstr>
      <vt:lpstr>Phase I Summary</vt:lpstr>
      <vt:lpstr>SM Paxos: Phase II Leader Cont’d</vt:lpstr>
      <vt:lpstr>Why Read Twice?</vt:lpstr>
      <vt:lpstr>Adding The Non-Leader Code</vt:lpstr>
      <vt:lpstr>Liveness</vt:lpstr>
      <vt:lpstr>Validity</vt:lpstr>
      <vt:lpstr>Agreement “By Example”</vt:lpstr>
      <vt:lpstr>Agreement Proof Idea</vt:lpstr>
      <vt:lpstr>Termination</vt:lpstr>
      <vt:lpstr>Optimization</vt:lpstr>
      <vt:lpstr>Leases</vt:lpstr>
      <vt:lpstr>Using Leases</vt:lpstr>
      <vt:lpstr>Lock versus Lease</vt:lpstr>
      <vt:lpstr>Disk Paxos</vt:lpstr>
      <vt:lpstr>Disk Paxos Data Structures</vt:lpstr>
      <vt:lpstr>Read Emulation</vt:lpstr>
      <vt:lpstr>One Read Round Enough for Regular </vt:lpstr>
      <vt:lpstr>Write Emulation</vt:lpstr>
      <vt:lpstr>Summary</vt:lpstr>
      <vt:lpstr>Additional Challenges  &amp; New Results</vt:lpstr>
      <vt:lpstr>Reconfiguration</vt:lpstr>
      <vt:lpstr>The Challenge</vt:lpstr>
      <vt:lpstr>The Challenge</vt:lpstr>
      <vt:lpstr> Dynamic Reconfiguration: Abstraction and Optimal Asynchronous Solution </vt:lpstr>
      <vt:lpstr>Dynamic Reliable Objects</vt:lpstr>
      <vt:lpstr>What Now?</vt:lpstr>
      <vt:lpstr>Contributions</vt:lpstr>
      <vt:lpstr>Storage Blow Up</vt:lpstr>
      <vt:lpstr>k-of-n Erasure Codes</vt:lpstr>
      <vt:lpstr>Why Codes? </vt:lpstr>
      <vt:lpstr>Reliable Storage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Concurrency?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Replication?</vt:lpstr>
      <vt:lpstr>PowerPoint Presentation</vt:lpstr>
      <vt:lpstr>PowerPoint Presentation</vt:lpstr>
      <vt:lpstr>Back to Coding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Distributed Storage: Space Bounds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Bounds for Reliable Storage: Fundamental Limits of Coding</dc:title>
  <dc:creator>Alexander Spiegelman</dc:creator>
  <cp:lastModifiedBy>Keidar Idit</cp:lastModifiedBy>
  <cp:revision>645</cp:revision>
  <dcterms:created xsi:type="dcterms:W3CDTF">2015-07-06T07:15:31Z</dcterms:created>
  <dcterms:modified xsi:type="dcterms:W3CDTF">2020-07-08T11:51:57Z</dcterms:modified>
</cp:coreProperties>
</file>