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8" r:id="rId3"/>
    <p:sldId id="259" r:id="rId4"/>
    <p:sldId id="325" r:id="rId5"/>
    <p:sldId id="308" r:id="rId6"/>
    <p:sldId id="328" r:id="rId7"/>
    <p:sldId id="371" r:id="rId8"/>
    <p:sldId id="410" r:id="rId9"/>
    <p:sldId id="408" r:id="rId10"/>
    <p:sldId id="262" r:id="rId11"/>
    <p:sldId id="263" r:id="rId12"/>
    <p:sldId id="409" r:id="rId13"/>
    <p:sldId id="413" r:id="rId14"/>
    <p:sldId id="323" r:id="rId15"/>
    <p:sldId id="373" r:id="rId16"/>
    <p:sldId id="375" r:id="rId17"/>
    <p:sldId id="377" r:id="rId18"/>
    <p:sldId id="379" r:id="rId19"/>
    <p:sldId id="380" r:id="rId20"/>
    <p:sldId id="381" r:id="rId21"/>
    <p:sldId id="384" r:id="rId22"/>
    <p:sldId id="275" r:id="rId23"/>
    <p:sldId id="412" r:id="rId24"/>
    <p:sldId id="276" r:id="rId25"/>
    <p:sldId id="277" r:id="rId26"/>
    <p:sldId id="278" r:id="rId27"/>
    <p:sldId id="27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105" autoAdjust="0"/>
    <p:restoredTop sz="94660"/>
  </p:normalViewPr>
  <p:slideViewPr>
    <p:cSldViewPr>
      <p:cViewPr>
        <p:scale>
          <a:sx n="75" d="100"/>
          <a:sy n="75" d="100"/>
        </p:scale>
        <p:origin x="-79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E444F-3597-4E4F-BF50-A78056E7F1A0}" type="datetimeFigureOut">
              <a:rPr lang="en-US" smtClean="0"/>
              <a:pPr/>
              <a:t>9/22/2011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01DCD-2EAA-4AF4-ADEB-CAF8C4F65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01DCD-2EAA-4AF4-ADEB-CAF8C4F658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step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01DCD-2EAA-4AF4-ADEB-CAF8C4F658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01DCD-2EAA-4AF4-ADEB-CAF8C4F658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1C81-3F00-4105-8C89-E06A9E197038}" type="datetimeFigureOut">
              <a:rPr lang="en-US" smtClean="0"/>
              <a:pPr/>
              <a:t>9/22/2011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A62C36D-2C52-42D5-87EF-28AAD2A3C0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1C81-3F00-4105-8C89-E06A9E197038}" type="datetimeFigureOut">
              <a:rPr lang="en-US" smtClean="0"/>
              <a:pPr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C36D-2C52-42D5-87EF-28AAD2A3C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1C81-3F00-4105-8C89-E06A9E197038}" type="datetimeFigureOut">
              <a:rPr lang="en-US" smtClean="0"/>
              <a:pPr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C36D-2C52-42D5-87EF-28AAD2A3C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1C81-3F00-4105-8C89-E06A9E197038}" type="datetimeFigureOut">
              <a:rPr lang="en-US" smtClean="0"/>
              <a:pPr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C36D-2C52-42D5-87EF-28AAD2A3C0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1C81-3F00-4105-8C89-E06A9E197038}" type="datetimeFigureOut">
              <a:rPr lang="en-US" smtClean="0"/>
              <a:pPr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A62C36D-2C52-42D5-87EF-28AAD2A3C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1C81-3F00-4105-8C89-E06A9E197038}" type="datetimeFigureOut">
              <a:rPr lang="en-US" smtClean="0"/>
              <a:pPr/>
              <a:t>9/22/2011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C36D-2C52-42D5-87EF-28AAD2A3C0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1C81-3F00-4105-8C89-E06A9E197038}" type="datetimeFigureOut">
              <a:rPr lang="en-US" smtClean="0"/>
              <a:pPr/>
              <a:t>9/22/2011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C36D-2C52-42D5-87EF-28AAD2A3C0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1C81-3F00-4105-8C89-E06A9E197038}" type="datetimeFigureOut">
              <a:rPr lang="en-US" smtClean="0"/>
              <a:pPr/>
              <a:t>9/22/2011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C36D-2C52-42D5-87EF-28AAD2A3C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1C81-3F00-4105-8C89-E06A9E197038}" type="datetimeFigureOut">
              <a:rPr lang="en-US" smtClean="0"/>
              <a:pPr/>
              <a:t>9/22/2011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C36D-2C52-42D5-87EF-28AAD2A3C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1C81-3F00-4105-8C89-E06A9E197038}" type="datetimeFigureOut">
              <a:rPr lang="en-US" smtClean="0"/>
              <a:pPr/>
              <a:t>9/22/2011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C36D-2C52-42D5-87EF-28AAD2A3C0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1C81-3F00-4105-8C89-E06A9E197038}" type="datetimeFigureOut">
              <a:rPr lang="en-US" smtClean="0"/>
              <a:pPr/>
              <a:t>9/22/2011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A62C36D-2C52-42D5-87EF-28AAD2A3C0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281C81-3F00-4105-8C89-E06A9E197038}" type="datetimeFigureOut">
              <a:rPr lang="en-US" smtClean="0"/>
              <a:pPr/>
              <a:t>9/22/2011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A62C36D-2C52-42D5-87EF-28AAD2A3C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79512" y="1556792"/>
            <a:ext cx="8784976" cy="237626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925960"/>
            <a:ext cx="72008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</a:rPr>
              <a:t>CAFÉ: Scalable Task Pool with Adjustable </a:t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sz="3200" dirty="0" smtClean="0">
                <a:solidFill>
                  <a:schemeClr val="tx2"/>
                </a:solidFill>
              </a:rPr>
              <a:t>Fairness and Contention</a:t>
            </a:r>
            <a:endParaRPr lang="en-US" sz="320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926535"/>
            <a:ext cx="792088" cy="1084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121" t="7643" r="10221" b="8282"/>
          <a:stretch>
            <a:fillRect/>
          </a:stretch>
        </p:blipFill>
        <p:spPr bwMode="auto">
          <a:xfrm>
            <a:off x="7956376" y="1844824"/>
            <a:ext cx="1008112" cy="1081787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619672" y="2852936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 </a:t>
            </a:r>
            <a:endParaRPr lang="en-US" dirty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 Dmitry Basin, </a:t>
            </a:r>
            <a:r>
              <a:rPr lang="en-US" dirty="0" err="1" smtClean="0">
                <a:latin typeface="Calibri" pitchFamily="34" charset="0"/>
              </a:rPr>
              <a:t>Rui</a:t>
            </a:r>
            <a:r>
              <a:rPr lang="en-US" dirty="0" smtClean="0">
                <a:latin typeface="Calibri" pitchFamily="34" charset="0"/>
              </a:rPr>
              <a:t> Fan, </a:t>
            </a:r>
            <a:r>
              <a:rPr lang="en-US" dirty="0" err="1" smtClean="0">
                <a:latin typeface="Calibri" pitchFamily="34" charset="0"/>
              </a:rPr>
              <a:t>Idit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Keidar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Ofer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Kiselov</a:t>
            </a:r>
            <a:r>
              <a:rPr lang="en-US" dirty="0" smtClean="0">
                <a:latin typeface="Calibri" pitchFamily="34" charset="0"/>
              </a:rPr>
              <a:t>, Dmitri Perelman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83768" y="62373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Technion</a:t>
            </a:r>
            <a:r>
              <a:rPr lang="en-US" dirty="0">
                <a:latin typeface="Calibri" pitchFamily="34" charset="0"/>
              </a:rPr>
              <a:t>,  Israel Institute of Technology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val 61"/>
          <p:cNvSpPr/>
          <p:nvPr/>
        </p:nvSpPr>
        <p:spPr>
          <a:xfrm>
            <a:off x="2018178" y="3781580"/>
            <a:ext cx="1008112" cy="93610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2176882" y="5426752"/>
            <a:ext cx="1008112" cy="93610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Put()  </a:t>
            </a:r>
            <a:r>
              <a:rPr lang="en-US" dirty="0" smtClean="0"/>
              <a:t>Operation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876795" y="1556792"/>
            <a:ext cx="912538" cy="825691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61199" y="2588907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051720" y="3827445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2393" y="3827445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561199" y="3827445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701871" y="3827445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7" idx="3"/>
          </p:cNvCxnSpPr>
          <p:nvPr/>
        </p:nvCxnSpPr>
        <p:spPr>
          <a:xfrm rot="5400000">
            <a:off x="3665879" y="2244350"/>
            <a:ext cx="327342" cy="361772"/>
          </a:xfrm>
          <a:prstGeom prst="line">
            <a:avLst/>
          </a:prstGeom>
          <a:ln w="31750" cmpd="sng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5"/>
            <a:endCxn id="9" idx="0"/>
          </p:cNvCxnSpPr>
          <p:nvPr/>
        </p:nvCxnSpPr>
        <p:spPr>
          <a:xfrm rot="16200000" flipH="1">
            <a:off x="4672910" y="2244348"/>
            <a:ext cx="327342" cy="361772"/>
          </a:xfrm>
          <a:prstGeom prst="line">
            <a:avLst/>
          </a:prstGeom>
          <a:ln w="317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0" idx="7"/>
          </p:cNvCxnSpPr>
          <p:nvPr/>
        </p:nvCxnSpPr>
        <p:spPr>
          <a:xfrm rot="5400000">
            <a:off x="2750982" y="3373318"/>
            <a:ext cx="654683" cy="495408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7" idx="4"/>
            <a:endCxn id="11" idx="0"/>
          </p:cNvCxnSpPr>
          <p:nvPr/>
        </p:nvCxnSpPr>
        <p:spPr>
          <a:xfrm rot="16200000" flipH="1">
            <a:off x="3399960" y="3578743"/>
            <a:ext cx="436850" cy="60553"/>
          </a:xfrm>
          <a:prstGeom prst="line">
            <a:avLst/>
          </a:prstGeom>
          <a:ln w="317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4"/>
            <a:endCxn id="12" idx="0"/>
          </p:cNvCxnSpPr>
          <p:nvPr/>
        </p:nvCxnSpPr>
        <p:spPr>
          <a:xfrm rot="5400000">
            <a:off x="4811044" y="3621022"/>
            <a:ext cx="412846" cy="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5"/>
            <a:endCxn id="13" idx="1"/>
          </p:cNvCxnSpPr>
          <p:nvPr/>
        </p:nvCxnSpPr>
        <p:spPr>
          <a:xfrm rot="16200000" flipH="1">
            <a:off x="5260461" y="3373318"/>
            <a:ext cx="654683" cy="495408"/>
          </a:xfrm>
          <a:prstGeom prst="line">
            <a:avLst/>
          </a:prstGeom>
          <a:ln w="317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3131840" y="2564904"/>
            <a:ext cx="912538" cy="825691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043608" y="1268760"/>
            <a:ext cx="720080" cy="648072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Task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23528" y="1412776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put()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2219302" y="5483629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234756" y="5483629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99422" y="5483629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307534" y="5411621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>
            <a:stCxn id="10" idx="3"/>
            <a:endCxn id="49" idx="0"/>
          </p:cNvCxnSpPr>
          <p:nvPr/>
        </p:nvCxnSpPr>
        <p:spPr>
          <a:xfrm rot="5400000">
            <a:off x="1462486" y="4760756"/>
            <a:ext cx="951413" cy="494333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0" idx="4"/>
            <a:endCxn id="48" idx="0"/>
          </p:cNvCxnSpPr>
          <p:nvPr/>
        </p:nvCxnSpPr>
        <p:spPr>
          <a:xfrm rot="16200000" flipH="1">
            <a:off x="2176534" y="4984591"/>
            <a:ext cx="830493" cy="16758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1" idx="4"/>
            <a:endCxn id="50" idx="0"/>
          </p:cNvCxnSpPr>
          <p:nvPr/>
        </p:nvCxnSpPr>
        <p:spPr>
          <a:xfrm rot="16200000" flipH="1">
            <a:off x="3286930" y="5014867"/>
            <a:ext cx="830493" cy="107029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1" idx="5"/>
            <a:endCxn id="51" idx="0"/>
          </p:cNvCxnSpPr>
          <p:nvPr/>
        </p:nvCxnSpPr>
        <p:spPr>
          <a:xfrm rot="16200000" flipH="1">
            <a:off x="3927846" y="4575663"/>
            <a:ext cx="879405" cy="79251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6200000" flipV="1">
            <a:off x="2087724" y="4977172"/>
            <a:ext cx="648072" cy="144016"/>
          </a:xfrm>
          <a:prstGeom prst="straightConnector1">
            <a:avLst/>
          </a:prstGeom>
          <a:ln w="44450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ular Callout 58"/>
          <p:cNvSpPr/>
          <p:nvPr/>
        </p:nvSpPr>
        <p:spPr>
          <a:xfrm>
            <a:off x="107504" y="4071942"/>
            <a:ext cx="1656184" cy="581194"/>
          </a:xfrm>
          <a:prstGeom prst="wedgeRoundRectCallout">
            <a:avLst>
              <a:gd name="adj1" fmla="val 87859"/>
              <a:gd name="adj2" fmla="val 150150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Go to the highest free predecessor</a:t>
            </a:r>
            <a:endParaRPr lang="en-US" dirty="0"/>
          </a:p>
        </p:txBody>
      </p:sp>
      <p:cxnSp>
        <p:nvCxnSpPr>
          <p:cNvPr id="66" name="Straight Arrow Connector 65"/>
          <p:cNvCxnSpPr/>
          <p:nvPr/>
        </p:nvCxnSpPr>
        <p:spPr>
          <a:xfrm rot="16200000" flipH="1">
            <a:off x="971600" y="2492896"/>
            <a:ext cx="1728192" cy="720080"/>
          </a:xfrm>
          <a:prstGeom prst="straightConnector1">
            <a:avLst/>
          </a:prstGeom>
          <a:ln w="44450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 rot="4019140">
            <a:off x="1345211" y="2531216"/>
            <a:ext cx="1392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CAS </a:t>
            </a:r>
            <a:r>
              <a:rPr lang="en-US" dirty="0" smtClean="0"/>
              <a:t>operation</a:t>
            </a:r>
            <a:endParaRPr lang="en-US" b="1" i="1" dirty="0"/>
          </a:p>
        </p:txBody>
      </p:sp>
      <p:grpSp>
        <p:nvGrpSpPr>
          <p:cNvPr id="68" name="Group 67"/>
          <p:cNvGrpSpPr/>
          <p:nvPr/>
        </p:nvGrpSpPr>
        <p:grpSpPr>
          <a:xfrm>
            <a:off x="7884368" y="44624"/>
            <a:ext cx="1080120" cy="1008112"/>
            <a:chOff x="6516216" y="1259468"/>
            <a:chExt cx="1644873" cy="1665476"/>
          </a:xfrm>
        </p:grpSpPr>
        <p:sp>
          <p:nvSpPr>
            <p:cNvPr id="71" name="Rectangle 70"/>
            <p:cNvSpPr/>
            <p:nvPr/>
          </p:nvSpPr>
          <p:spPr>
            <a:xfrm>
              <a:off x="6516216" y="1585226"/>
              <a:ext cx="1644873" cy="1339718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7189118" y="1975977"/>
              <a:ext cx="299067" cy="223286"/>
            </a:xfrm>
            <a:prstGeom prst="ellipse">
              <a:avLst/>
            </a:prstGeom>
            <a:blipFill>
              <a:blip r:embed="rId3" cstate="print"/>
              <a:stretch>
                <a:fillRect/>
              </a:stretch>
            </a:blip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6964817" y="2255086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7413419" y="2255086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6590983" y="2590015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6964817" y="2590015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7413419" y="2590015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7787254" y="2590015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Straight Connector 78"/>
            <p:cNvCxnSpPr>
              <a:stCxn id="72" idx="3"/>
              <a:endCxn id="73" idx="0"/>
            </p:cNvCxnSpPr>
            <p:nvPr/>
          </p:nvCxnSpPr>
          <p:spPr>
            <a:xfrm rot="5400000">
              <a:off x="7129373" y="2151542"/>
              <a:ext cx="88521" cy="118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2" idx="5"/>
              <a:endCxn id="74" idx="0"/>
            </p:cNvCxnSpPr>
            <p:nvPr/>
          </p:nvCxnSpPr>
          <p:spPr>
            <a:xfrm rot="16200000" flipH="1">
              <a:off x="7459410" y="2151542"/>
              <a:ext cx="88521" cy="118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3" idx="3"/>
              <a:endCxn id="75" idx="7"/>
            </p:cNvCxnSpPr>
            <p:nvPr/>
          </p:nvCxnSpPr>
          <p:spPr>
            <a:xfrm rot="5400000">
              <a:off x="6838912" y="2453012"/>
              <a:ext cx="177042" cy="1623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3" idx="4"/>
              <a:endCxn id="76" idx="0"/>
            </p:cNvCxnSpPr>
            <p:nvPr/>
          </p:nvCxnSpPr>
          <p:spPr>
            <a:xfrm rot="5400000">
              <a:off x="7058529" y="2534193"/>
              <a:ext cx="1116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74" idx="4"/>
              <a:endCxn id="77" idx="0"/>
            </p:cNvCxnSpPr>
            <p:nvPr/>
          </p:nvCxnSpPr>
          <p:spPr>
            <a:xfrm rot="5400000">
              <a:off x="7507131" y="2534193"/>
              <a:ext cx="1116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4" idx="5"/>
              <a:endCxn id="78" idx="1"/>
            </p:cNvCxnSpPr>
            <p:nvPr/>
          </p:nvCxnSpPr>
          <p:spPr>
            <a:xfrm rot="16200000" flipH="1">
              <a:off x="7661349" y="2453012"/>
              <a:ext cx="177042" cy="1623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6627744" y="1259468"/>
              <a:ext cx="1323593" cy="406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sz="1000" dirty="0" err="1" smtClean="0"/>
                <a:t>TreeContainer</a:t>
              </a:r>
              <a:endParaRPr lang="en-US" sz="1000" dirty="0"/>
            </a:p>
          </p:txBody>
        </p:sp>
      </p:grpSp>
      <p:sp>
        <p:nvSpPr>
          <p:cNvPr id="55" name="Rectangle 54"/>
          <p:cNvSpPr/>
          <p:nvPr/>
        </p:nvSpPr>
        <p:spPr>
          <a:xfrm>
            <a:off x="3740144" y="1428736"/>
            <a:ext cx="1214446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000364" y="2492368"/>
            <a:ext cx="1285884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286248" y="2492368"/>
            <a:ext cx="135732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1752580" y="3714752"/>
            <a:ext cx="1285884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3038464" y="3714752"/>
            <a:ext cx="135732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411662" y="3714752"/>
            <a:ext cx="1285884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697546" y="3714752"/>
            <a:ext cx="135732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1071538" y="5324488"/>
            <a:ext cx="1068394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2126526" y="5324488"/>
            <a:ext cx="108815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214678" y="5324488"/>
            <a:ext cx="1071570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4286248" y="5324488"/>
            <a:ext cx="100013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5286380" y="5319726"/>
            <a:ext cx="1000132" cy="1012832"/>
          </a:xfrm>
          <a:prstGeom prst="rect">
            <a:avLst/>
          </a:prstGeom>
          <a:noFill/>
          <a:ln w="635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6286512" y="5319726"/>
            <a:ext cx="1000132" cy="1012832"/>
          </a:xfrm>
          <a:prstGeom prst="rect">
            <a:avLst/>
          </a:prstGeom>
          <a:noFill/>
          <a:ln w="635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7876776" y="1785926"/>
            <a:ext cx="838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  0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7858148" y="2786058"/>
            <a:ext cx="838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  1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7805338" y="3988362"/>
            <a:ext cx="838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  2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7830738" y="5559998"/>
            <a:ext cx="838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  3</a:t>
            </a:r>
            <a:endParaRPr lang="en-US" dirty="0"/>
          </a:p>
        </p:txBody>
      </p:sp>
      <p:grpSp>
        <p:nvGrpSpPr>
          <p:cNvPr id="97" name="Group 96"/>
          <p:cNvGrpSpPr/>
          <p:nvPr/>
        </p:nvGrpSpPr>
        <p:grpSpPr>
          <a:xfrm>
            <a:off x="46006" y="5367137"/>
            <a:ext cx="1000132" cy="646331"/>
            <a:chOff x="71406" y="5000636"/>
            <a:chExt cx="1000132" cy="646331"/>
          </a:xfrm>
        </p:grpSpPr>
        <p:cxnSp>
          <p:nvCxnSpPr>
            <p:cNvPr id="98" name="Straight Arrow Connector 97"/>
            <p:cNvCxnSpPr/>
            <p:nvPr/>
          </p:nvCxnSpPr>
          <p:spPr>
            <a:xfrm>
              <a:off x="136808" y="5597540"/>
              <a:ext cx="93473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71406" y="5000636"/>
              <a:ext cx="9941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Random  </a:t>
              </a:r>
            </a:p>
            <a:p>
              <a:r>
                <a:rPr lang="en-US" dirty="0" smtClean="0"/>
                <a:t>node</a:t>
              </a:r>
              <a:endParaRPr lang="en-US" dirty="0"/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71406" y="6100724"/>
            <a:ext cx="767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B050"/>
                </a:solidFill>
              </a:rPr>
              <a:t>√ free</a:t>
            </a:r>
            <a:endParaRPr lang="en-US" sz="2000" b="1" i="1" dirty="0">
              <a:solidFill>
                <a:srgbClr val="00B050"/>
              </a:solidFill>
            </a:endParaRPr>
          </a:p>
        </p:txBody>
      </p:sp>
      <p:sp>
        <p:nvSpPr>
          <p:cNvPr id="101" name="Rounded Rectangular Callout 100"/>
          <p:cNvSpPr/>
          <p:nvPr/>
        </p:nvSpPr>
        <p:spPr>
          <a:xfrm>
            <a:off x="142844" y="3071810"/>
            <a:ext cx="1656184" cy="581194"/>
          </a:xfrm>
          <a:prstGeom prst="wedgeRoundRectCallout">
            <a:avLst>
              <a:gd name="adj1" fmla="val 66388"/>
              <a:gd name="adj2" fmla="val 104262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Finished Step 1: found free node</a:t>
            </a:r>
            <a:endParaRPr lang="en-US" dirty="0"/>
          </a:p>
        </p:txBody>
      </p:sp>
      <p:sp>
        <p:nvSpPr>
          <p:cNvPr id="102" name="Rounded Rectangular Callout 101"/>
          <p:cNvSpPr/>
          <p:nvPr/>
        </p:nvSpPr>
        <p:spPr>
          <a:xfrm>
            <a:off x="71406" y="2633492"/>
            <a:ext cx="1656184" cy="581194"/>
          </a:xfrm>
          <a:prstGeom prst="wedgeRoundRectCallout">
            <a:avLst>
              <a:gd name="adj1" fmla="val 65621"/>
              <a:gd name="adj2" fmla="val 75855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Step 2: occupy the free node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8161E-6 L 0.1224 0.38329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1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70" grpId="1" animBg="1"/>
      <p:bldP spid="45" grpId="0" animBg="1"/>
      <p:bldP spid="59" grpId="0" animBg="1"/>
      <p:bldP spid="59" grpId="1" animBg="1"/>
      <p:bldP spid="67" grpId="0"/>
      <p:bldP spid="101" grpId="0" animBg="1"/>
      <p:bldP spid="101" grpId="1" animBg="1"/>
      <p:bldP spid="10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Put()  </a:t>
            </a:r>
            <a:r>
              <a:rPr lang="en-US" dirty="0" smtClean="0"/>
              <a:t>Operation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876795" y="1556792"/>
            <a:ext cx="912538" cy="825691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61199" y="2588907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051720" y="3827445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2393" y="3827445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561199" y="3827445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701871" y="3827445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7" idx="3"/>
          </p:cNvCxnSpPr>
          <p:nvPr/>
        </p:nvCxnSpPr>
        <p:spPr>
          <a:xfrm rot="5400000">
            <a:off x="3665879" y="2244350"/>
            <a:ext cx="327342" cy="361772"/>
          </a:xfrm>
          <a:prstGeom prst="line">
            <a:avLst/>
          </a:prstGeom>
          <a:ln w="31750" cmpd="sng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5"/>
            <a:endCxn id="9" idx="0"/>
          </p:cNvCxnSpPr>
          <p:nvPr/>
        </p:nvCxnSpPr>
        <p:spPr>
          <a:xfrm rot="16200000" flipH="1">
            <a:off x="4672910" y="2244348"/>
            <a:ext cx="327342" cy="361772"/>
          </a:xfrm>
          <a:prstGeom prst="line">
            <a:avLst/>
          </a:prstGeom>
          <a:ln w="317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0" idx="7"/>
          </p:cNvCxnSpPr>
          <p:nvPr/>
        </p:nvCxnSpPr>
        <p:spPr>
          <a:xfrm rot="5400000">
            <a:off x="2750982" y="3373318"/>
            <a:ext cx="654683" cy="495408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7" idx="4"/>
            <a:endCxn id="11" idx="0"/>
          </p:cNvCxnSpPr>
          <p:nvPr/>
        </p:nvCxnSpPr>
        <p:spPr>
          <a:xfrm rot="16200000" flipH="1">
            <a:off x="3399960" y="3578743"/>
            <a:ext cx="436850" cy="60553"/>
          </a:xfrm>
          <a:prstGeom prst="line">
            <a:avLst/>
          </a:prstGeom>
          <a:ln w="317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4"/>
            <a:endCxn id="12" idx="0"/>
          </p:cNvCxnSpPr>
          <p:nvPr/>
        </p:nvCxnSpPr>
        <p:spPr>
          <a:xfrm rot="5400000">
            <a:off x="4811044" y="3621022"/>
            <a:ext cx="412846" cy="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5"/>
            <a:endCxn id="13" idx="1"/>
          </p:cNvCxnSpPr>
          <p:nvPr/>
        </p:nvCxnSpPr>
        <p:spPr>
          <a:xfrm rot="16200000" flipH="1">
            <a:off x="5260461" y="3373318"/>
            <a:ext cx="654683" cy="495408"/>
          </a:xfrm>
          <a:prstGeom prst="line">
            <a:avLst/>
          </a:prstGeom>
          <a:ln w="317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3131840" y="2564904"/>
            <a:ext cx="912538" cy="825691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23528" y="1412776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put()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2219302" y="5483629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234756" y="5483629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99422" y="5483629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307534" y="5411621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>
            <a:stCxn id="10" idx="3"/>
            <a:endCxn id="49" idx="0"/>
          </p:cNvCxnSpPr>
          <p:nvPr/>
        </p:nvCxnSpPr>
        <p:spPr>
          <a:xfrm rot="5400000">
            <a:off x="1462486" y="4760756"/>
            <a:ext cx="951413" cy="494333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0" idx="4"/>
            <a:endCxn id="48" idx="0"/>
          </p:cNvCxnSpPr>
          <p:nvPr/>
        </p:nvCxnSpPr>
        <p:spPr>
          <a:xfrm rot="16200000" flipH="1">
            <a:off x="2176534" y="4984591"/>
            <a:ext cx="830493" cy="16758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1" idx="4"/>
            <a:endCxn id="50" idx="0"/>
          </p:cNvCxnSpPr>
          <p:nvPr/>
        </p:nvCxnSpPr>
        <p:spPr>
          <a:xfrm rot="16200000" flipH="1">
            <a:off x="3286930" y="5014867"/>
            <a:ext cx="830493" cy="107029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1" idx="5"/>
            <a:endCxn id="51" idx="0"/>
          </p:cNvCxnSpPr>
          <p:nvPr/>
        </p:nvCxnSpPr>
        <p:spPr>
          <a:xfrm rot="16200000" flipH="1">
            <a:off x="3927846" y="4575663"/>
            <a:ext cx="879405" cy="79251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ular Callout 35"/>
          <p:cNvSpPr/>
          <p:nvPr/>
        </p:nvSpPr>
        <p:spPr>
          <a:xfrm>
            <a:off x="5148064" y="1412776"/>
            <a:ext cx="3210150" cy="432048"/>
          </a:xfrm>
          <a:prstGeom prst="wedgeRoundRectCallout">
            <a:avLst>
              <a:gd name="adj1" fmla="val -89552"/>
              <a:gd name="adj2" fmla="val 169136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Close to the root, updates are rare</a:t>
            </a:r>
            <a:endParaRPr lang="en-US" dirty="0"/>
          </a:p>
        </p:txBody>
      </p:sp>
      <p:sp>
        <p:nvSpPr>
          <p:cNvPr id="37" name="Right Arrow 36"/>
          <p:cNvSpPr/>
          <p:nvPr/>
        </p:nvSpPr>
        <p:spPr>
          <a:xfrm>
            <a:off x="1043608" y="1555373"/>
            <a:ext cx="504056" cy="117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663972" y="1431248"/>
            <a:ext cx="609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true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2764170" y="3364622"/>
            <a:ext cx="654683" cy="495408"/>
          </a:xfrm>
          <a:prstGeom prst="line">
            <a:avLst/>
          </a:prstGeom>
          <a:ln w="317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7884368" y="44624"/>
            <a:ext cx="1080120" cy="1008112"/>
            <a:chOff x="6516216" y="1259468"/>
            <a:chExt cx="1644873" cy="1665476"/>
          </a:xfrm>
        </p:grpSpPr>
        <p:sp>
          <p:nvSpPr>
            <p:cNvPr id="41" name="Rectangle 40"/>
            <p:cNvSpPr/>
            <p:nvPr/>
          </p:nvSpPr>
          <p:spPr>
            <a:xfrm>
              <a:off x="6516216" y="1585226"/>
              <a:ext cx="1644873" cy="1339718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7189118" y="1975977"/>
              <a:ext cx="299067" cy="223286"/>
            </a:xfrm>
            <a:prstGeom prst="ellipse">
              <a:avLst/>
            </a:prstGeom>
            <a:blipFill>
              <a:blip r:embed="rId4" cstate="print"/>
              <a:stretch>
                <a:fillRect/>
              </a:stretch>
            </a:blip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6964817" y="2255086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7413419" y="2255086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6590983" y="2590015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6964817" y="2590015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7413419" y="2590015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7787254" y="2590015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stCxn id="42" idx="3"/>
              <a:endCxn id="43" idx="0"/>
            </p:cNvCxnSpPr>
            <p:nvPr/>
          </p:nvCxnSpPr>
          <p:spPr>
            <a:xfrm rot="5400000">
              <a:off x="7129373" y="2151542"/>
              <a:ext cx="88521" cy="118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42" idx="5"/>
              <a:endCxn id="44" idx="0"/>
            </p:cNvCxnSpPr>
            <p:nvPr/>
          </p:nvCxnSpPr>
          <p:spPr>
            <a:xfrm rot="16200000" flipH="1">
              <a:off x="7459410" y="2151542"/>
              <a:ext cx="88521" cy="118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43" idx="3"/>
              <a:endCxn id="47" idx="7"/>
            </p:cNvCxnSpPr>
            <p:nvPr/>
          </p:nvCxnSpPr>
          <p:spPr>
            <a:xfrm rot="5400000">
              <a:off x="6838912" y="2453012"/>
              <a:ext cx="177042" cy="1623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43" idx="4"/>
              <a:endCxn id="56" idx="0"/>
            </p:cNvCxnSpPr>
            <p:nvPr/>
          </p:nvCxnSpPr>
          <p:spPr>
            <a:xfrm rot="5400000">
              <a:off x="7058529" y="2534193"/>
              <a:ext cx="1116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44" idx="4"/>
              <a:endCxn id="61" idx="0"/>
            </p:cNvCxnSpPr>
            <p:nvPr/>
          </p:nvCxnSpPr>
          <p:spPr>
            <a:xfrm rot="5400000">
              <a:off x="7507131" y="2534193"/>
              <a:ext cx="1116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44" idx="5"/>
              <a:endCxn id="64" idx="1"/>
            </p:cNvCxnSpPr>
            <p:nvPr/>
          </p:nvCxnSpPr>
          <p:spPr>
            <a:xfrm rot="16200000" flipH="1">
              <a:off x="7661349" y="2453012"/>
              <a:ext cx="177042" cy="1623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6627744" y="1259468"/>
              <a:ext cx="1323593" cy="406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sz="1000" dirty="0" err="1" smtClean="0"/>
                <a:t>TreeContainer</a:t>
              </a:r>
              <a:endParaRPr lang="en-US" sz="1000" dirty="0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3740144" y="1428736"/>
            <a:ext cx="1214446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3000364" y="2492368"/>
            <a:ext cx="1285884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4286248" y="2492368"/>
            <a:ext cx="135732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752580" y="3714752"/>
            <a:ext cx="1285884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038464" y="3714752"/>
            <a:ext cx="135732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4411662" y="3714752"/>
            <a:ext cx="1285884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697546" y="3714752"/>
            <a:ext cx="135732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1071538" y="5324488"/>
            <a:ext cx="1068394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126526" y="5324488"/>
            <a:ext cx="108815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214678" y="5324488"/>
            <a:ext cx="1071570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286248" y="5324488"/>
            <a:ext cx="100013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5286380" y="5319726"/>
            <a:ext cx="1000132" cy="1012832"/>
          </a:xfrm>
          <a:prstGeom prst="rect">
            <a:avLst/>
          </a:prstGeom>
          <a:noFill/>
          <a:ln w="635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6286512" y="5319726"/>
            <a:ext cx="1000132" cy="1012832"/>
          </a:xfrm>
          <a:prstGeom prst="rect">
            <a:avLst/>
          </a:prstGeom>
          <a:noFill/>
          <a:ln w="635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>
          <a:xfrm rot="5400000" flipH="1" flipV="1">
            <a:off x="1643042" y="1928802"/>
            <a:ext cx="1928826" cy="1357322"/>
          </a:xfrm>
          <a:prstGeom prst="straightConnector1">
            <a:avLst/>
          </a:prstGeom>
          <a:ln w="44450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 rot="18415435">
            <a:off x="1620952" y="2287230"/>
            <a:ext cx="149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F0"/>
                </a:solidFill>
              </a:rPr>
              <a:t>Update routes</a:t>
            </a:r>
            <a:endParaRPr lang="en-US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7" grpId="0" animBg="1"/>
      <p:bldP spid="38" grpId="0"/>
      <p:bldP spid="83" grpId="0"/>
      <p:bldP spid="8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Oval 98"/>
          <p:cNvSpPr/>
          <p:nvPr/>
        </p:nvSpPr>
        <p:spPr>
          <a:xfrm>
            <a:off x="1193734" y="5429264"/>
            <a:ext cx="1008112" cy="93610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2181166" y="5439452"/>
            <a:ext cx="1008112" cy="93610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</a:t>
            </a:r>
            <a:r>
              <a:rPr lang="en-US" i="1" dirty="0" smtClean="0"/>
              <a:t>Put()  </a:t>
            </a:r>
            <a:r>
              <a:rPr lang="en-US" dirty="0" smtClean="0"/>
              <a:t>Operation Fails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876795" y="1556792"/>
            <a:ext cx="912538" cy="825691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61199" y="2588907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051720" y="3827445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2393" y="3827445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561199" y="3827445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701871" y="3827445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7" idx="3"/>
          </p:cNvCxnSpPr>
          <p:nvPr/>
        </p:nvCxnSpPr>
        <p:spPr>
          <a:xfrm rot="5400000">
            <a:off x="3665879" y="2244350"/>
            <a:ext cx="327342" cy="361772"/>
          </a:xfrm>
          <a:prstGeom prst="line">
            <a:avLst/>
          </a:prstGeom>
          <a:ln w="31750" cmpd="sng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5"/>
            <a:endCxn id="9" idx="0"/>
          </p:cNvCxnSpPr>
          <p:nvPr/>
        </p:nvCxnSpPr>
        <p:spPr>
          <a:xfrm rot="16200000" flipH="1">
            <a:off x="4672910" y="2244348"/>
            <a:ext cx="327342" cy="361772"/>
          </a:xfrm>
          <a:prstGeom prst="line">
            <a:avLst/>
          </a:prstGeom>
          <a:ln w="317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0" idx="7"/>
          </p:cNvCxnSpPr>
          <p:nvPr/>
        </p:nvCxnSpPr>
        <p:spPr>
          <a:xfrm rot="5400000">
            <a:off x="2750982" y="3373318"/>
            <a:ext cx="654683" cy="495408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7" idx="4"/>
            <a:endCxn id="11" idx="0"/>
          </p:cNvCxnSpPr>
          <p:nvPr/>
        </p:nvCxnSpPr>
        <p:spPr>
          <a:xfrm rot="16200000" flipH="1">
            <a:off x="3399960" y="3578743"/>
            <a:ext cx="436850" cy="60553"/>
          </a:xfrm>
          <a:prstGeom prst="line">
            <a:avLst/>
          </a:prstGeom>
          <a:ln w="317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4"/>
            <a:endCxn id="12" idx="0"/>
          </p:cNvCxnSpPr>
          <p:nvPr/>
        </p:nvCxnSpPr>
        <p:spPr>
          <a:xfrm rot="5400000">
            <a:off x="4811044" y="3621022"/>
            <a:ext cx="412846" cy="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5"/>
            <a:endCxn id="13" idx="1"/>
          </p:cNvCxnSpPr>
          <p:nvPr/>
        </p:nvCxnSpPr>
        <p:spPr>
          <a:xfrm rot="16200000" flipH="1">
            <a:off x="5260461" y="3373318"/>
            <a:ext cx="654683" cy="495408"/>
          </a:xfrm>
          <a:prstGeom prst="line">
            <a:avLst/>
          </a:prstGeom>
          <a:ln w="317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3131840" y="2564904"/>
            <a:ext cx="912538" cy="825691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23528" y="1412776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put()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2219302" y="5483629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234756" y="5483629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99422" y="5483629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307534" y="5411621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>
            <a:stCxn id="10" idx="3"/>
            <a:endCxn id="49" idx="0"/>
          </p:cNvCxnSpPr>
          <p:nvPr/>
        </p:nvCxnSpPr>
        <p:spPr>
          <a:xfrm rot="5400000">
            <a:off x="1462486" y="4760756"/>
            <a:ext cx="951413" cy="494333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0" idx="4"/>
            <a:endCxn id="48" idx="0"/>
          </p:cNvCxnSpPr>
          <p:nvPr/>
        </p:nvCxnSpPr>
        <p:spPr>
          <a:xfrm rot="16200000" flipH="1">
            <a:off x="2176534" y="4984591"/>
            <a:ext cx="830493" cy="16758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1" idx="4"/>
            <a:endCxn id="50" idx="0"/>
          </p:cNvCxnSpPr>
          <p:nvPr/>
        </p:nvCxnSpPr>
        <p:spPr>
          <a:xfrm rot="16200000" flipH="1">
            <a:off x="3286930" y="5014867"/>
            <a:ext cx="830493" cy="107029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1" idx="5"/>
            <a:endCxn id="51" idx="0"/>
          </p:cNvCxnSpPr>
          <p:nvPr/>
        </p:nvCxnSpPr>
        <p:spPr>
          <a:xfrm rot="16200000" flipH="1">
            <a:off x="3927846" y="4575663"/>
            <a:ext cx="879405" cy="79251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ight Arrow 36"/>
          <p:cNvSpPr/>
          <p:nvPr/>
        </p:nvSpPr>
        <p:spPr>
          <a:xfrm>
            <a:off x="1043608" y="1555373"/>
            <a:ext cx="504056" cy="117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663972" y="1431248"/>
            <a:ext cx="6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false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2764170" y="3364622"/>
            <a:ext cx="654683" cy="495408"/>
          </a:xfrm>
          <a:prstGeom prst="line">
            <a:avLst/>
          </a:prstGeom>
          <a:ln w="317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39"/>
          <p:cNvGrpSpPr/>
          <p:nvPr/>
        </p:nvGrpSpPr>
        <p:grpSpPr>
          <a:xfrm>
            <a:off x="7884368" y="44624"/>
            <a:ext cx="1080120" cy="1008112"/>
            <a:chOff x="6516216" y="1259468"/>
            <a:chExt cx="1644873" cy="1665476"/>
          </a:xfrm>
        </p:grpSpPr>
        <p:sp>
          <p:nvSpPr>
            <p:cNvPr id="41" name="Rectangle 40"/>
            <p:cNvSpPr/>
            <p:nvPr/>
          </p:nvSpPr>
          <p:spPr>
            <a:xfrm>
              <a:off x="6516216" y="1585226"/>
              <a:ext cx="1644873" cy="1339718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7189118" y="1975977"/>
              <a:ext cx="299067" cy="223286"/>
            </a:xfrm>
            <a:prstGeom prst="ellipse">
              <a:avLst/>
            </a:prstGeom>
            <a:blipFill>
              <a:blip r:embed="rId4" cstate="print"/>
              <a:stretch>
                <a:fillRect/>
              </a:stretch>
            </a:blip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6964817" y="2255086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7413419" y="2255086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6590983" y="2590015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6964817" y="2590015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7413419" y="2590015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7787254" y="2590015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stCxn id="42" idx="3"/>
              <a:endCxn id="43" idx="0"/>
            </p:cNvCxnSpPr>
            <p:nvPr/>
          </p:nvCxnSpPr>
          <p:spPr>
            <a:xfrm rot="5400000">
              <a:off x="7129373" y="2151542"/>
              <a:ext cx="88521" cy="118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42" idx="5"/>
              <a:endCxn id="44" idx="0"/>
            </p:cNvCxnSpPr>
            <p:nvPr/>
          </p:nvCxnSpPr>
          <p:spPr>
            <a:xfrm rot="16200000" flipH="1">
              <a:off x="7459410" y="2151542"/>
              <a:ext cx="88521" cy="118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43" idx="3"/>
              <a:endCxn id="47" idx="7"/>
            </p:cNvCxnSpPr>
            <p:nvPr/>
          </p:nvCxnSpPr>
          <p:spPr>
            <a:xfrm rot="5400000">
              <a:off x="6838912" y="2453012"/>
              <a:ext cx="177042" cy="1623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43" idx="4"/>
              <a:endCxn id="56" idx="0"/>
            </p:cNvCxnSpPr>
            <p:nvPr/>
          </p:nvCxnSpPr>
          <p:spPr>
            <a:xfrm rot="5400000">
              <a:off x="7058529" y="2534193"/>
              <a:ext cx="1116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44" idx="4"/>
              <a:endCxn id="61" idx="0"/>
            </p:cNvCxnSpPr>
            <p:nvPr/>
          </p:nvCxnSpPr>
          <p:spPr>
            <a:xfrm rot="5400000">
              <a:off x="7507131" y="2534193"/>
              <a:ext cx="1116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44" idx="5"/>
              <a:endCxn id="64" idx="1"/>
            </p:cNvCxnSpPr>
            <p:nvPr/>
          </p:nvCxnSpPr>
          <p:spPr>
            <a:xfrm rot="16200000" flipH="1">
              <a:off x="7661349" y="2453012"/>
              <a:ext cx="177042" cy="1623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6627744" y="1259468"/>
              <a:ext cx="1323593" cy="406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sz="1000" dirty="0" err="1" smtClean="0"/>
                <a:t>TreeContainer</a:t>
              </a:r>
              <a:endParaRPr lang="en-US" sz="1000" dirty="0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3740144" y="1428736"/>
            <a:ext cx="1214446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3000364" y="2492368"/>
            <a:ext cx="1285884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4286248" y="2492368"/>
            <a:ext cx="135732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752580" y="3714752"/>
            <a:ext cx="1285884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038464" y="3714752"/>
            <a:ext cx="135732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4411662" y="3714752"/>
            <a:ext cx="1285884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697546" y="3714752"/>
            <a:ext cx="135732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1071538" y="5324488"/>
            <a:ext cx="1068394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126526" y="5324488"/>
            <a:ext cx="108815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214678" y="5324488"/>
            <a:ext cx="1071570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286248" y="5324488"/>
            <a:ext cx="100013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5286380" y="5319726"/>
            <a:ext cx="1000132" cy="1012832"/>
          </a:xfrm>
          <a:prstGeom prst="rect">
            <a:avLst/>
          </a:prstGeom>
          <a:noFill/>
          <a:ln w="635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6286512" y="5319726"/>
            <a:ext cx="1000132" cy="1012832"/>
          </a:xfrm>
          <a:prstGeom prst="rect">
            <a:avLst/>
          </a:prstGeom>
          <a:noFill/>
          <a:ln w="635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230570" y="5488002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230702" y="5488002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>
            <a:stCxn id="10" idx="3"/>
            <a:endCxn id="81" idx="0"/>
          </p:cNvCxnSpPr>
          <p:nvPr/>
        </p:nvCxnSpPr>
        <p:spPr>
          <a:xfrm rot="5400000">
            <a:off x="1458206" y="4760850"/>
            <a:ext cx="955786" cy="498519"/>
          </a:xfrm>
          <a:prstGeom prst="line">
            <a:avLst/>
          </a:prstGeom>
          <a:ln w="317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0" idx="4"/>
            <a:endCxn id="82" idx="0"/>
          </p:cNvCxnSpPr>
          <p:nvPr/>
        </p:nvCxnSpPr>
        <p:spPr>
          <a:xfrm rot="16200000" flipH="1">
            <a:off x="2180047" y="4981078"/>
            <a:ext cx="834866" cy="178982"/>
          </a:xfrm>
          <a:prstGeom prst="line">
            <a:avLst/>
          </a:prstGeom>
          <a:ln w="317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11" idx="5"/>
            <a:endCxn id="84" idx="0"/>
          </p:cNvCxnSpPr>
          <p:nvPr/>
        </p:nvCxnSpPr>
        <p:spPr>
          <a:xfrm rot="16200000" flipH="1">
            <a:off x="3929159" y="4574350"/>
            <a:ext cx="871648" cy="787380"/>
          </a:xfrm>
          <a:prstGeom prst="line">
            <a:avLst/>
          </a:prstGeom>
          <a:ln w="317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4273548" y="5357826"/>
            <a:ext cx="1008112" cy="93610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" name="Group 93"/>
          <p:cNvGrpSpPr/>
          <p:nvPr/>
        </p:nvGrpSpPr>
        <p:grpSpPr>
          <a:xfrm>
            <a:off x="46006" y="5367137"/>
            <a:ext cx="1000132" cy="646331"/>
            <a:chOff x="71406" y="5000636"/>
            <a:chExt cx="1000132" cy="646331"/>
          </a:xfrm>
        </p:grpSpPr>
        <p:cxnSp>
          <p:nvCxnSpPr>
            <p:cNvPr id="95" name="Straight Arrow Connector 94"/>
            <p:cNvCxnSpPr/>
            <p:nvPr/>
          </p:nvCxnSpPr>
          <p:spPr>
            <a:xfrm>
              <a:off x="136808" y="5597540"/>
              <a:ext cx="93473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/>
            <p:cNvSpPr txBox="1"/>
            <p:nvPr/>
          </p:nvSpPr>
          <p:spPr>
            <a:xfrm>
              <a:off x="71406" y="5000636"/>
              <a:ext cx="9941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Random  </a:t>
              </a:r>
            </a:p>
            <a:p>
              <a:r>
                <a:rPr lang="en-US" dirty="0" smtClean="0"/>
                <a:t>node</a:t>
              </a:r>
              <a:endParaRPr lang="en-US" dirty="0"/>
            </a:p>
          </p:txBody>
        </p:sp>
      </p:grpSp>
      <p:sp>
        <p:nvSpPr>
          <p:cNvPr id="84" name="Oval 83"/>
          <p:cNvSpPr/>
          <p:nvPr/>
        </p:nvSpPr>
        <p:spPr>
          <a:xfrm>
            <a:off x="4302404" y="5403864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/>
          <p:cNvCxnSpPr/>
          <p:nvPr/>
        </p:nvCxnSpPr>
        <p:spPr>
          <a:xfrm rot="16200000" flipH="1">
            <a:off x="146813" y="6076175"/>
            <a:ext cx="142876" cy="10953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0800000" flipV="1">
            <a:off x="130145" y="6084906"/>
            <a:ext cx="214314" cy="104776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16200000" flipH="1">
            <a:off x="473839" y="6096813"/>
            <a:ext cx="142876" cy="10953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10800000" flipV="1">
            <a:off x="457171" y="6105544"/>
            <a:ext cx="214314" cy="104776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16200000" flipH="1">
            <a:off x="802454" y="6122213"/>
            <a:ext cx="142876" cy="10953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10800000" flipV="1">
            <a:off x="785786" y="6130944"/>
            <a:ext cx="214314" cy="104776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Left Brace 118"/>
          <p:cNvSpPr/>
          <p:nvPr/>
        </p:nvSpPr>
        <p:spPr>
          <a:xfrm rot="16200000">
            <a:off x="464315" y="5822173"/>
            <a:ext cx="285752" cy="10715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/>
          <p:cNvSpPr txBox="1"/>
          <p:nvPr/>
        </p:nvSpPr>
        <p:spPr>
          <a:xfrm>
            <a:off x="214282" y="6429396"/>
            <a:ext cx="1109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  trials fail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7876776" y="1785926"/>
            <a:ext cx="838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  0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7858148" y="2786058"/>
            <a:ext cx="838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  1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7805338" y="3988362"/>
            <a:ext cx="838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  2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7830738" y="5559998"/>
            <a:ext cx="1134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Last Level</a:t>
            </a:r>
            <a:endParaRPr lang="en-US" b="1" u="sng" dirty="0"/>
          </a:p>
        </p:txBody>
      </p:sp>
      <p:sp>
        <p:nvSpPr>
          <p:cNvPr id="125" name="Oval 124"/>
          <p:cNvSpPr/>
          <p:nvPr/>
        </p:nvSpPr>
        <p:spPr>
          <a:xfrm>
            <a:off x="7786710" y="5429264"/>
            <a:ext cx="1214446" cy="5715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" presetClass="exit" presetSubtype="1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300"/>
                            </p:stCondLst>
                            <p:childTnLst>
                              <p:par>
                                <p:cTn id="30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3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800"/>
                            </p:stCondLst>
                            <p:childTnLst>
                              <p:par>
                                <p:cTn id="42" presetID="3" presetClass="exit" presetSubtype="1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600"/>
                            </p:stCondLst>
                            <p:childTnLst>
                              <p:par>
                                <p:cTn id="46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100"/>
                            </p:stCondLst>
                            <p:childTnLst>
                              <p:par>
                                <p:cTn id="5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600"/>
                            </p:stCondLst>
                            <p:childTnLst>
                              <p:par>
                                <p:cTn id="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100"/>
                            </p:stCondLst>
                            <p:childTnLst>
                              <p:par>
                                <p:cTn id="58" presetID="3" presetClass="exit" presetSubtype="1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900"/>
                            </p:stCondLst>
                            <p:childTnLst>
                              <p:par>
                                <p:cTn id="6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400"/>
                            </p:stCondLst>
                            <p:childTnLst>
                              <p:par>
                                <p:cTn id="69" presetID="3" presetClass="entr" presetSubtype="1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99" grpId="1" animBg="1"/>
      <p:bldP spid="97" grpId="0" animBg="1"/>
      <p:bldP spid="97" grpId="1" animBg="1"/>
      <p:bldP spid="37" grpId="0" animBg="1"/>
      <p:bldP spid="38" grpId="0"/>
      <p:bldP spid="98" grpId="0" animBg="1"/>
      <p:bldP spid="98" grpId="1" animBg="1"/>
      <p:bldP spid="119" grpId="0" animBg="1"/>
      <p:bldP spid="120" grpId="0"/>
      <p:bldP spid="1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Concurrency issues are not trivial </a:t>
            </a:r>
            <a:r>
              <a:rPr lang="en-US" dirty="0" smtClean="0">
                <a:sym typeface="Wingdings" pitchFamily="2" charset="2"/>
              </a:rPr>
              <a:t>:)</a:t>
            </a:r>
            <a:endParaRPr lang="en-US" dirty="0" smtClean="0"/>
          </a:p>
          <a:p>
            <a:r>
              <a:rPr lang="en-US" dirty="0" smtClean="0"/>
              <a:t>Challenge: </a:t>
            </a:r>
          </a:p>
          <a:p>
            <a:pPr lvl="1"/>
            <a:r>
              <a:rPr lang="en-US" dirty="0" smtClean="0"/>
              <a:t>guarantee </a:t>
            </a:r>
            <a:r>
              <a:rPr lang="en-US" dirty="0" err="1" smtClean="0"/>
              <a:t>linearizability</a:t>
            </a:r>
            <a:endParaRPr lang="en-US" dirty="0" smtClean="0"/>
          </a:p>
          <a:p>
            <a:pPr lvl="1"/>
            <a:r>
              <a:rPr lang="en-US" dirty="0" smtClean="0"/>
              <a:t>avoid updating all the metadata up to the root upon each operation</a:t>
            </a:r>
          </a:p>
          <a:p>
            <a:r>
              <a:rPr lang="en-US" dirty="0" smtClean="0"/>
              <a:t>See the paper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TreeContainer</a:t>
            </a:r>
            <a:r>
              <a:rPr lang="en-US" dirty="0" smtClean="0"/>
              <a:t>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Put/Get operations </a:t>
            </a:r>
            <a:r>
              <a:rPr lang="en-US" dirty="0" smtClean="0"/>
              <a:t>are</a:t>
            </a:r>
          </a:p>
          <a:p>
            <a:pPr lvl="1"/>
            <a:r>
              <a:rPr lang="en-US" dirty="0" err="1" smtClean="0"/>
              <a:t>linearizable</a:t>
            </a:r>
            <a:endParaRPr lang="en-US" dirty="0" smtClean="0"/>
          </a:p>
          <a:p>
            <a:pPr lvl="1"/>
            <a:r>
              <a:rPr lang="en-US" dirty="0" smtClean="0"/>
              <a:t>wait-free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Under the worst-case thread scheduling:</a:t>
            </a:r>
          </a:p>
          <a:p>
            <a:pPr lvl="1"/>
            <a:r>
              <a:rPr lang="en-US" dirty="0" smtClean="0"/>
              <a:t>Good step </a:t>
            </a:r>
            <a:r>
              <a:rPr lang="en-US" dirty="0" smtClean="0"/>
              <a:t>complexity of puts</a:t>
            </a:r>
          </a:p>
          <a:p>
            <a:pPr lvl="2"/>
            <a:r>
              <a:rPr lang="en-US" dirty="0" smtClean="0"/>
              <a:t>When N </a:t>
            </a:r>
            <a:r>
              <a:rPr lang="en-US" dirty="0" smtClean="0"/>
              <a:t>nodes </a:t>
            </a:r>
            <a:r>
              <a:rPr lang="en-US" dirty="0" smtClean="0"/>
              <a:t>occupied </a:t>
            </a:r>
            <a:r>
              <a:rPr lang="en-US" dirty="0" smtClean="0"/>
              <a:t> - O(log</a:t>
            </a:r>
            <a:r>
              <a:rPr lang="en-US" baseline="30000" dirty="0" smtClean="0"/>
              <a:t>2</a:t>
            </a:r>
            <a:r>
              <a:rPr lang="en-US" dirty="0" smtClean="0"/>
              <a:t>N</a:t>
            </a:r>
            <a:r>
              <a:rPr lang="en-US" dirty="0" smtClean="0"/>
              <a:t>) </a:t>
            </a:r>
            <a:r>
              <a:rPr lang="en-US" dirty="0" err="1" smtClean="0"/>
              <a:t>whp</a:t>
            </a:r>
            <a:endParaRPr lang="en-US" dirty="0" smtClean="0"/>
          </a:p>
          <a:p>
            <a:pPr lvl="2"/>
            <a:r>
              <a:rPr lang="en-US" dirty="0" smtClean="0"/>
              <a:t>Does not depend on TC size</a:t>
            </a:r>
            <a:endParaRPr lang="en-US" dirty="0" smtClean="0"/>
          </a:p>
          <a:p>
            <a:pPr lvl="1"/>
            <a:r>
              <a:rPr lang="en-US" dirty="0" smtClean="0"/>
              <a:t>Good tree density (arbitrarily close to 2</a:t>
            </a:r>
            <a:r>
              <a:rPr lang="en-US" baseline="30000" dirty="0" smtClean="0"/>
              <a:t>h</a:t>
            </a:r>
            <a:r>
              <a:rPr lang="en-US" dirty="0" smtClean="0"/>
              <a:t> </a:t>
            </a:r>
            <a:r>
              <a:rPr lang="en-US" dirty="0" err="1" smtClean="0"/>
              <a:t>whp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884368" y="44624"/>
            <a:ext cx="1080120" cy="1008112"/>
            <a:chOff x="6516216" y="1259468"/>
            <a:chExt cx="1644873" cy="1665476"/>
          </a:xfrm>
        </p:grpSpPr>
        <p:sp>
          <p:nvSpPr>
            <p:cNvPr id="7" name="Rectangle 6"/>
            <p:cNvSpPr/>
            <p:nvPr/>
          </p:nvSpPr>
          <p:spPr>
            <a:xfrm>
              <a:off x="6516216" y="1585226"/>
              <a:ext cx="1644873" cy="1339718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7189118" y="1975977"/>
              <a:ext cx="299067" cy="223286"/>
            </a:xfrm>
            <a:prstGeom prst="ellipse">
              <a:avLst/>
            </a:prstGeom>
            <a:blipFill>
              <a:blip r:embed="rId2" cstate="print"/>
              <a:stretch>
                <a:fillRect/>
              </a:stretch>
            </a:blip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964817" y="2255086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7413419" y="2255086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590983" y="2590015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964817" y="2590015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413419" y="2590015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7787254" y="2590015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8" idx="3"/>
              <a:endCxn id="9" idx="0"/>
            </p:cNvCxnSpPr>
            <p:nvPr/>
          </p:nvCxnSpPr>
          <p:spPr>
            <a:xfrm rot="5400000">
              <a:off x="7129373" y="2151542"/>
              <a:ext cx="88521" cy="118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8" idx="5"/>
              <a:endCxn id="10" idx="0"/>
            </p:cNvCxnSpPr>
            <p:nvPr/>
          </p:nvCxnSpPr>
          <p:spPr>
            <a:xfrm rot="16200000" flipH="1">
              <a:off x="7459410" y="2151542"/>
              <a:ext cx="88521" cy="118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9" idx="3"/>
              <a:endCxn id="11" idx="7"/>
            </p:cNvCxnSpPr>
            <p:nvPr/>
          </p:nvCxnSpPr>
          <p:spPr>
            <a:xfrm rot="5400000">
              <a:off x="6838912" y="2453012"/>
              <a:ext cx="177042" cy="1623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9" idx="4"/>
              <a:endCxn id="12" idx="0"/>
            </p:cNvCxnSpPr>
            <p:nvPr/>
          </p:nvCxnSpPr>
          <p:spPr>
            <a:xfrm rot="5400000">
              <a:off x="7058529" y="2534193"/>
              <a:ext cx="1116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0" idx="4"/>
              <a:endCxn id="13" idx="0"/>
            </p:cNvCxnSpPr>
            <p:nvPr/>
          </p:nvCxnSpPr>
          <p:spPr>
            <a:xfrm rot="5400000">
              <a:off x="7507131" y="2534193"/>
              <a:ext cx="1116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0" idx="5"/>
              <a:endCxn id="14" idx="1"/>
            </p:cNvCxnSpPr>
            <p:nvPr/>
          </p:nvCxnSpPr>
          <p:spPr>
            <a:xfrm rot="16200000" flipH="1">
              <a:off x="7661349" y="2453012"/>
              <a:ext cx="177042" cy="1623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627744" y="1259468"/>
              <a:ext cx="1323593" cy="406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sz="1000" dirty="0" err="1" smtClean="0"/>
                <a:t>TreeContainer</a:t>
              </a:r>
              <a:endParaRPr lang="en-US" sz="1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CAFÉ Data Structures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5733256"/>
            <a:ext cx="7772400" cy="286544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121" t="7643" r="10221" b="8282"/>
          <a:stretch>
            <a:fillRect/>
          </a:stretch>
        </p:blipFill>
        <p:spPr bwMode="auto">
          <a:xfrm>
            <a:off x="7850168" y="260648"/>
            <a:ext cx="1008112" cy="1081787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7" name="Isosceles Triangle 6"/>
          <p:cNvSpPr/>
          <p:nvPr/>
        </p:nvSpPr>
        <p:spPr>
          <a:xfrm>
            <a:off x="1763688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3347864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7" idx="0"/>
            <a:endCxn id="8" idx="0"/>
          </p:cNvCxnSpPr>
          <p:nvPr/>
        </p:nvCxnSpPr>
        <p:spPr>
          <a:xfrm rot="5400000" flipH="1" flipV="1">
            <a:off x="3193129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000232" y="1500174"/>
            <a:ext cx="864096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2357422" y="2000240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4932040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endCxn id="15" idx="0"/>
          </p:cNvCxnSpPr>
          <p:nvPr/>
        </p:nvCxnSpPr>
        <p:spPr>
          <a:xfrm rot="5400000" flipH="1" flipV="1">
            <a:off x="4777305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own Arrow 16"/>
          <p:cNvSpPr/>
          <p:nvPr/>
        </p:nvSpPr>
        <p:spPr>
          <a:xfrm>
            <a:off x="5508104" y="1988840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148064" y="1484784"/>
            <a:ext cx="864096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PT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CAFÉ </a:t>
            </a:r>
            <a:r>
              <a:rPr lang="en-US" dirty="0" smtClean="0"/>
              <a:t>Data Structures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5733256"/>
            <a:ext cx="7772400" cy="286544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121" t="7643" r="10221" b="8282"/>
          <a:stretch>
            <a:fillRect/>
          </a:stretch>
        </p:blipFill>
        <p:spPr bwMode="auto">
          <a:xfrm>
            <a:off x="7850168" y="260648"/>
            <a:ext cx="1008112" cy="1081787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6" name="Isosceles Triangle 5"/>
          <p:cNvSpPr/>
          <p:nvPr/>
        </p:nvSpPr>
        <p:spPr>
          <a:xfrm>
            <a:off x="1763688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3347864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4932040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6" idx="0"/>
            <a:endCxn id="7" idx="0"/>
          </p:cNvCxnSpPr>
          <p:nvPr/>
        </p:nvCxnSpPr>
        <p:spPr>
          <a:xfrm rot="5400000" flipH="1" flipV="1">
            <a:off x="3193129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  <a:endCxn id="8" idx="0"/>
          </p:cNvCxnSpPr>
          <p:nvPr/>
        </p:nvCxnSpPr>
        <p:spPr>
          <a:xfrm rot="5400000" flipH="1" flipV="1">
            <a:off x="4777305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own Arrow 16"/>
          <p:cNvSpPr/>
          <p:nvPr/>
        </p:nvSpPr>
        <p:spPr>
          <a:xfrm>
            <a:off x="5508104" y="1988840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148064" y="1484784"/>
            <a:ext cx="864096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Isosceles Triangle 24"/>
          <p:cNvSpPr/>
          <p:nvPr/>
        </p:nvSpPr>
        <p:spPr>
          <a:xfrm>
            <a:off x="6588224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stCxn id="8" idx="0"/>
            <a:endCxn id="25" idx="0"/>
          </p:cNvCxnSpPr>
          <p:nvPr/>
        </p:nvCxnSpPr>
        <p:spPr>
          <a:xfrm rot="5400000" flipH="1" flipV="1">
            <a:off x="6397485" y="2096852"/>
            <a:ext cx="1588" cy="16561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3193129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88024" y="3995772"/>
            <a:ext cx="191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TC.Put</a:t>
            </a:r>
            <a:r>
              <a:rPr lang="en-US" dirty="0" smtClean="0"/>
              <a:t>(task)</a:t>
            </a:r>
            <a:r>
              <a:rPr lang="en-US" dirty="0" smtClean="0">
                <a:sym typeface="Wingdings" pitchFamily="2" charset="2"/>
              </a:rPr>
              <a:t> false</a:t>
            </a:r>
            <a:endParaRPr lang="en-US" dirty="0"/>
          </a:p>
        </p:txBody>
      </p:sp>
      <p:sp>
        <p:nvSpPr>
          <p:cNvPr id="26" name="Rounded Rectangular Callout 25"/>
          <p:cNvSpPr/>
          <p:nvPr/>
        </p:nvSpPr>
        <p:spPr>
          <a:xfrm>
            <a:off x="5724128" y="4725144"/>
            <a:ext cx="2016224" cy="576064"/>
          </a:xfrm>
          <a:prstGeom prst="wedgeRoundRectCallout">
            <a:avLst>
              <a:gd name="adj1" fmla="val 17101"/>
              <a:gd name="adj2" fmla="val -224590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Allocate and connect new TC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72200" y="3995772"/>
            <a:ext cx="1905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TC.Put</a:t>
            </a:r>
            <a:r>
              <a:rPr lang="en-US" dirty="0" smtClean="0"/>
              <a:t>(task)</a:t>
            </a:r>
            <a:r>
              <a:rPr lang="en-US" dirty="0" smtClean="0">
                <a:sym typeface="Wingdings" pitchFamily="2" charset="2"/>
              </a:rPr>
              <a:t> true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2000232" y="1500174"/>
            <a:ext cx="864096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2357422" y="2000240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81481E-6 L 0.18108 -0.0051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-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0.18108 3.33333E-6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5" grpId="0" animBg="1"/>
      <p:bldP spid="24" grpId="0"/>
      <p:bldP spid="24" grpId="1"/>
      <p:bldP spid="26" grpId="0" animBg="1"/>
      <p:bldP spid="26" grpId="1" animBg="1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sosceles Triangle 20"/>
          <p:cNvSpPr/>
          <p:nvPr/>
        </p:nvSpPr>
        <p:spPr>
          <a:xfrm>
            <a:off x="1763688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TC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3193129" y="2132856"/>
            <a:ext cx="1588" cy="1584176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CAFÉ:</a:t>
            </a:r>
            <a:r>
              <a:rPr lang="en-US" b="1" i="1" dirty="0" err="1" smtClean="0"/>
              <a:t>get</a:t>
            </a:r>
            <a:r>
              <a:rPr lang="en-US" b="1" i="1" dirty="0" smtClean="0"/>
              <a:t>() </a:t>
            </a:r>
            <a:r>
              <a:rPr lang="en-US" dirty="0" smtClean="0"/>
              <a:t>from Empty TC</a:t>
            </a:r>
            <a:endParaRPr lang="en-US" b="1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121" t="7643" r="10221" b="8282"/>
          <a:stretch>
            <a:fillRect/>
          </a:stretch>
        </p:blipFill>
        <p:spPr bwMode="auto">
          <a:xfrm>
            <a:off x="7740352" y="260648"/>
            <a:ext cx="1008112" cy="1081787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6" name="Isosceles Triangle 5"/>
          <p:cNvSpPr/>
          <p:nvPr/>
        </p:nvSpPr>
        <p:spPr>
          <a:xfrm>
            <a:off x="1763688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3347864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4932040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6" idx="0"/>
            <a:endCxn id="7" idx="0"/>
          </p:cNvCxnSpPr>
          <p:nvPr/>
        </p:nvCxnSpPr>
        <p:spPr>
          <a:xfrm rot="5400000" flipH="1" flipV="1">
            <a:off x="3193129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  <a:endCxn id="8" idx="0"/>
          </p:cNvCxnSpPr>
          <p:nvPr/>
        </p:nvCxnSpPr>
        <p:spPr>
          <a:xfrm rot="5400000" flipH="1" flipV="1">
            <a:off x="4777305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own Arrow 16"/>
          <p:cNvSpPr/>
          <p:nvPr/>
        </p:nvSpPr>
        <p:spPr>
          <a:xfrm>
            <a:off x="7164288" y="1988840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804248" y="1484784"/>
            <a:ext cx="864096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Isosceles Triangle 24"/>
          <p:cNvSpPr/>
          <p:nvPr/>
        </p:nvSpPr>
        <p:spPr>
          <a:xfrm>
            <a:off x="6588224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stCxn id="8" idx="0"/>
            <a:endCxn id="25" idx="0"/>
          </p:cNvCxnSpPr>
          <p:nvPr/>
        </p:nvCxnSpPr>
        <p:spPr>
          <a:xfrm rot="5400000" flipH="1" flipV="1">
            <a:off x="6397485" y="2096852"/>
            <a:ext cx="1588" cy="16561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681378" y="4005064"/>
            <a:ext cx="1378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TC.Get</a:t>
            </a:r>
            <a:r>
              <a:rPr lang="en-US" dirty="0" err="1" smtClean="0">
                <a:sym typeface="Wingdings" pitchFamily="2" charset="2"/>
              </a:rPr>
              <a:t></a:t>
            </a:r>
            <a:r>
              <a:rPr lang="en-US" dirty="0" err="1" smtClean="0">
                <a:solidFill>
                  <a:srgbClr val="0070C0"/>
                </a:solidFill>
                <a:sym typeface="Wingdings" pitchFamily="2" charset="2"/>
              </a:rPr>
              <a:t>null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57554" y="4005064"/>
            <a:ext cx="138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TC.Get</a:t>
            </a:r>
            <a:r>
              <a:rPr lang="en-US" dirty="0" err="1" smtClean="0">
                <a:sym typeface="Wingdings" pitchFamily="2" charset="2"/>
              </a:rPr>
              <a:t>task</a:t>
            </a:r>
            <a:endParaRPr lang="en-US" dirty="0"/>
          </a:p>
        </p:txBody>
      </p:sp>
      <p:sp>
        <p:nvSpPr>
          <p:cNvPr id="31" name="Rounded Rectangular Callout 30"/>
          <p:cNvSpPr/>
          <p:nvPr/>
        </p:nvSpPr>
        <p:spPr>
          <a:xfrm>
            <a:off x="755576" y="4869160"/>
            <a:ext cx="2016224" cy="576064"/>
          </a:xfrm>
          <a:prstGeom prst="wedgeRoundRectCallout">
            <a:avLst>
              <a:gd name="adj1" fmla="val 17101"/>
              <a:gd name="adj2" fmla="val -224590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Garbage collected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2000232" y="1500174"/>
            <a:ext cx="864096" cy="1292154"/>
            <a:chOff x="2000232" y="1500174"/>
            <a:chExt cx="864096" cy="1292154"/>
          </a:xfrm>
        </p:grpSpPr>
        <p:sp>
          <p:nvSpPr>
            <p:cNvPr id="36" name="Oval 35"/>
            <p:cNvSpPr/>
            <p:nvPr/>
          </p:nvSpPr>
          <p:spPr>
            <a:xfrm>
              <a:off x="2000232" y="1500174"/>
              <a:ext cx="864096" cy="432048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Down Arrow 36"/>
            <p:cNvSpPr/>
            <p:nvPr/>
          </p:nvSpPr>
          <p:spPr>
            <a:xfrm>
              <a:off x="2357422" y="2000240"/>
              <a:ext cx="144016" cy="79208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96296E-6 L 0.17101 -0.00185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6" grpId="0"/>
      <p:bldP spid="26" grpId="1"/>
      <p:bldP spid="28" grpId="1"/>
      <p:bldP spid="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CAFÉ: </a:t>
            </a:r>
            <a:r>
              <a:rPr lang="en-US" dirty="0" smtClean="0"/>
              <a:t>Races</a:t>
            </a:r>
            <a:endParaRPr lang="en-US" b="1" i="1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121" t="7643" r="10221" b="8282"/>
          <a:stretch>
            <a:fillRect/>
          </a:stretch>
        </p:blipFill>
        <p:spPr bwMode="auto">
          <a:xfrm>
            <a:off x="7740352" y="260648"/>
            <a:ext cx="1008112" cy="1081787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6" name="Isosceles Triangle 5"/>
          <p:cNvSpPr/>
          <p:nvPr/>
        </p:nvSpPr>
        <p:spPr>
          <a:xfrm>
            <a:off x="1763688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3347864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4932040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6" idx="0"/>
            <a:endCxn id="7" idx="0"/>
          </p:cNvCxnSpPr>
          <p:nvPr/>
        </p:nvCxnSpPr>
        <p:spPr>
          <a:xfrm rot="5400000" flipH="1" flipV="1">
            <a:off x="3193129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  <a:endCxn id="8" idx="0"/>
          </p:cNvCxnSpPr>
          <p:nvPr/>
        </p:nvCxnSpPr>
        <p:spPr>
          <a:xfrm rot="5400000" flipH="1" flipV="1">
            <a:off x="4777305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own Arrow 16"/>
          <p:cNvSpPr/>
          <p:nvPr/>
        </p:nvSpPr>
        <p:spPr>
          <a:xfrm>
            <a:off x="7164288" y="1988840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804248" y="1484784"/>
            <a:ext cx="864096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Isosceles Triangle 24"/>
          <p:cNvSpPr/>
          <p:nvPr/>
        </p:nvSpPr>
        <p:spPr>
          <a:xfrm>
            <a:off x="6588224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stCxn id="8" idx="0"/>
            <a:endCxn id="25" idx="0"/>
          </p:cNvCxnSpPr>
          <p:nvPr/>
        </p:nvCxnSpPr>
        <p:spPr>
          <a:xfrm rot="5400000" flipH="1" flipV="1">
            <a:off x="6397485" y="2096852"/>
            <a:ext cx="1588" cy="16561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3193129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2097249" y="3429000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  <a:ln w="15875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ular Callout 25"/>
          <p:cNvSpPr/>
          <p:nvPr/>
        </p:nvSpPr>
        <p:spPr>
          <a:xfrm>
            <a:off x="827584" y="4797152"/>
            <a:ext cx="2088232" cy="720080"/>
          </a:xfrm>
          <a:prstGeom prst="wedgeRoundRectCallout">
            <a:avLst>
              <a:gd name="adj1" fmla="val 19381"/>
              <a:gd name="adj2" fmla="val -194167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Suspended producer </a:t>
            </a:r>
            <a:r>
              <a:rPr lang="en-US" dirty="0" smtClean="0">
                <a:solidFill>
                  <a:schemeClr val="tx1"/>
                </a:solidFill>
              </a:rPr>
              <a:t>thread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979712" y="3573016"/>
            <a:ext cx="288032" cy="268982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0" dirty="0">
              <a:solidFill>
                <a:schemeClr val="tx1"/>
              </a:solidFill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539552" y="2132856"/>
            <a:ext cx="2088232" cy="720080"/>
          </a:xfrm>
          <a:prstGeom prst="wedgeRoundRectCallout">
            <a:avLst>
              <a:gd name="adj1" fmla="val 23943"/>
              <a:gd name="adj2" fmla="val 159013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The task is lost for consumers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2000232" y="1500174"/>
            <a:ext cx="864096" cy="1292154"/>
            <a:chOff x="2000232" y="1500174"/>
            <a:chExt cx="864096" cy="1292154"/>
          </a:xfrm>
        </p:grpSpPr>
        <p:sp>
          <p:nvSpPr>
            <p:cNvPr id="38" name="Oval 37"/>
            <p:cNvSpPr/>
            <p:nvPr/>
          </p:nvSpPr>
          <p:spPr>
            <a:xfrm>
              <a:off x="2000232" y="1500174"/>
              <a:ext cx="864096" cy="432048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Down Arrow 38"/>
            <p:cNvSpPr/>
            <p:nvPr/>
          </p:nvSpPr>
          <p:spPr>
            <a:xfrm>
              <a:off x="2357422" y="2000240"/>
              <a:ext cx="144016" cy="79208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96296E-6 L 0.17101 -0.00185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6" grpId="1" animBg="1"/>
      <p:bldP spid="26" grpId="2" animBg="1"/>
      <p:bldP spid="27" grpId="0" animBg="1"/>
      <p:bldP spid="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CAFÉ: Handling Races </a:t>
            </a:r>
            <a:r>
              <a:rPr lang="en-US" dirty="0" smtClean="0"/>
              <a:t>– Try 1</a:t>
            </a:r>
            <a:endParaRPr lang="en-US" b="1" i="1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121" t="7643" r="10221" b="8282"/>
          <a:stretch>
            <a:fillRect/>
          </a:stretch>
        </p:blipFill>
        <p:spPr bwMode="auto">
          <a:xfrm>
            <a:off x="7850168" y="260648"/>
            <a:ext cx="1008112" cy="1081787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6" name="Isosceles Triangle 5"/>
          <p:cNvSpPr/>
          <p:nvPr/>
        </p:nvSpPr>
        <p:spPr>
          <a:xfrm>
            <a:off x="1763688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3347864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4932040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6" idx="0"/>
            <a:endCxn id="7" idx="0"/>
          </p:cNvCxnSpPr>
          <p:nvPr/>
        </p:nvCxnSpPr>
        <p:spPr>
          <a:xfrm rot="5400000" flipH="1" flipV="1">
            <a:off x="3193129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  <a:endCxn id="8" idx="0"/>
          </p:cNvCxnSpPr>
          <p:nvPr/>
        </p:nvCxnSpPr>
        <p:spPr>
          <a:xfrm rot="5400000" flipH="1" flipV="1">
            <a:off x="4777305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own Arrow 16"/>
          <p:cNvSpPr/>
          <p:nvPr/>
        </p:nvSpPr>
        <p:spPr>
          <a:xfrm>
            <a:off x="7164288" y="1988840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804248" y="1484784"/>
            <a:ext cx="864096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Isosceles Triangle 24"/>
          <p:cNvSpPr/>
          <p:nvPr/>
        </p:nvSpPr>
        <p:spPr>
          <a:xfrm>
            <a:off x="6588224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stCxn id="8" idx="0"/>
            <a:endCxn id="25" idx="0"/>
          </p:cNvCxnSpPr>
          <p:nvPr/>
        </p:nvCxnSpPr>
        <p:spPr>
          <a:xfrm rot="5400000" flipH="1" flipV="1">
            <a:off x="6397485" y="2096852"/>
            <a:ext cx="1588" cy="16561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3193129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ular Callout 25"/>
          <p:cNvSpPr/>
          <p:nvPr/>
        </p:nvSpPr>
        <p:spPr>
          <a:xfrm>
            <a:off x="214282" y="2285992"/>
            <a:ext cx="1440160" cy="720080"/>
          </a:xfrm>
          <a:prstGeom prst="wedgeRoundRectCallout">
            <a:avLst>
              <a:gd name="adj1" fmla="val 105051"/>
              <a:gd name="adj2" fmla="val -41607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50"/>
                </a:solidFill>
              </a:rPr>
              <a:t>Move </a:t>
            </a:r>
            <a:r>
              <a:rPr lang="en-US" dirty="0" smtClean="0">
                <a:solidFill>
                  <a:srgbClr val="00B050"/>
                </a:solidFill>
              </a:rPr>
              <a:t>GT back</a:t>
            </a:r>
          </a:p>
        </p:txBody>
      </p:sp>
      <p:sp>
        <p:nvSpPr>
          <p:cNvPr id="27" name="Oval 26"/>
          <p:cNvSpPr/>
          <p:nvPr/>
        </p:nvSpPr>
        <p:spPr>
          <a:xfrm>
            <a:off x="1979712" y="3573016"/>
            <a:ext cx="288032" cy="268982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0" dirty="0">
              <a:solidFill>
                <a:schemeClr val="tx1"/>
              </a:solidFill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2097249" y="3429000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  <a:ln w="15875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57158" y="1556792"/>
            <a:ext cx="2285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Check if GT bypassed TC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45" name="Straight Arrow Connector 44"/>
          <p:cNvCxnSpPr>
            <a:stCxn id="43" idx="3"/>
            <a:endCxn id="48" idx="2"/>
          </p:cNvCxnSpPr>
          <p:nvPr/>
        </p:nvCxnSpPr>
        <p:spPr>
          <a:xfrm flipV="1">
            <a:off x="2642912" y="1716198"/>
            <a:ext cx="922116" cy="25260"/>
          </a:xfrm>
          <a:prstGeom prst="straightConnector1">
            <a:avLst/>
          </a:prstGeom>
          <a:ln w="22225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3" idx="3"/>
            <a:endCxn id="6" idx="0"/>
          </p:cNvCxnSpPr>
          <p:nvPr/>
        </p:nvCxnSpPr>
        <p:spPr>
          <a:xfrm flipH="1">
            <a:off x="2401041" y="1741458"/>
            <a:ext cx="241871" cy="1183486"/>
          </a:xfrm>
          <a:prstGeom prst="straightConnector1">
            <a:avLst/>
          </a:prstGeom>
          <a:ln w="22225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3565028" y="1500174"/>
            <a:ext cx="864096" cy="1292154"/>
            <a:chOff x="2000232" y="1500174"/>
            <a:chExt cx="864096" cy="1292154"/>
          </a:xfrm>
        </p:grpSpPr>
        <p:sp>
          <p:nvSpPr>
            <p:cNvPr id="48" name="Oval 47"/>
            <p:cNvSpPr/>
            <p:nvPr/>
          </p:nvSpPr>
          <p:spPr>
            <a:xfrm>
              <a:off x="2000232" y="1500174"/>
              <a:ext cx="864096" cy="432048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Down Arrow 48"/>
            <p:cNvSpPr/>
            <p:nvPr/>
          </p:nvSpPr>
          <p:spPr>
            <a:xfrm>
              <a:off x="2357422" y="2000240"/>
              <a:ext cx="144016" cy="79208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63" presetClass="path" presetSubtype="0" accel="5000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77778E-6 -2.96296E-6 L -0.17343 -0.00185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41" grpId="0" animBg="1"/>
      <p:bldP spid="43" grpId="0"/>
      <p:bldP spid="4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611560" y="1844824"/>
            <a:ext cx="7920880" cy="187220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 Pools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4221088"/>
            <a:ext cx="8136904" cy="2448272"/>
          </a:xfrm>
        </p:spPr>
        <p:txBody>
          <a:bodyPr>
            <a:normAutofit/>
          </a:bodyPr>
          <a:lstStyle/>
          <a:p>
            <a:r>
              <a:rPr lang="en-US" dirty="0" smtClean="0"/>
              <a:t>Exist in most server applications:</a:t>
            </a:r>
          </a:p>
          <a:p>
            <a:pPr lvl="1"/>
            <a:r>
              <a:rPr lang="en-US" dirty="0" smtClean="0"/>
              <a:t>Web Servers, e.g., building block of SEDA Architecture</a:t>
            </a:r>
          </a:p>
          <a:p>
            <a:pPr lvl="1"/>
            <a:r>
              <a:rPr lang="en-US" dirty="0" smtClean="0"/>
              <a:t>Handling asynchronous requests</a:t>
            </a:r>
          </a:p>
          <a:p>
            <a:r>
              <a:rPr lang="en-US" dirty="0" smtClean="0"/>
              <a:t>Ubiquitous programming pattern for parallel programs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Scalability is essential!</a:t>
            </a:r>
          </a:p>
        </p:txBody>
      </p:sp>
      <p:grpSp>
        <p:nvGrpSpPr>
          <p:cNvPr id="6" name="Group 61"/>
          <p:cNvGrpSpPr/>
          <p:nvPr/>
        </p:nvGrpSpPr>
        <p:grpSpPr>
          <a:xfrm rot="16978814">
            <a:off x="2991892" y="2821854"/>
            <a:ext cx="461183" cy="742200"/>
            <a:chOff x="2492079" y="1441738"/>
            <a:chExt cx="399879" cy="353531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492079" y="1441738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576493" y="1562746"/>
              <a:ext cx="144016" cy="0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4621186" flipV="1">
              <a:off x="2651735" y="1555046"/>
              <a:ext cx="247605" cy="232841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69"/>
          <p:cNvGrpSpPr/>
          <p:nvPr/>
        </p:nvGrpSpPr>
        <p:grpSpPr>
          <a:xfrm rot="19921084">
            <a:off x="2819375" y="2684667"/>
            <a:ext cx="714328" cy="306646"/>
            <a:chOff x="2853824" y="1282446"/>
            <a:chExt cx="393452" cy="373103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853824" y="1282446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7256080" flipH="1" flipV="1">
              <a:off x="2958564" y="1423958"/>
              <a:ext cx="207853" cy="75698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856080" flipV="1">
              <a:off x="3009304" y="1480322"/>
              <a:ext cx="237972" cy="175227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ounded Rectangle 13"/>
          <p:cNvSpPr/>
          <p:nvPr/>
        </p:nvSpPr>
        <p:spPr>
          <a:xfrm>
            <a:off x="3785913" y="2494113"/>
            <a:ext cx="1578175" cy="5028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800" dirty="0" smtClean="0"/>
              <a:t>Task Pool</a:t>
            </a:r>
            <a:endParaRPr lang="en-US" sz="2800" dirty="0"/>
          </a:p>
        </p:txBody>
      </p:sp>
      <p:grpSp>
        <p:nvGrpSpPr>
          <p:cNvPr id="15" name="Group 76"/>
          <p:cNvGrpSpPr/>
          <p:nvPr/>
        </p:nvGrpSpPr>
        <p:grpSpPr>
          <a:xfrm rot="10490348">
            <a:off x="5641740" y="2968705"/>
            <a:ext cx="755106" cy="360601"/>
            <a:chOff x="2805645" y="1269105"/>
            <a:chExt cx="484134" cy="368558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reeform 18"/>
          <p:cNvSpPr/>
          <p:nvPr/>
        </p:nvSpPr>
        <p:spPr>
          <a:xfrm>
            <a:off x="6660232" y="2104808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23529" y="2402026"/>
            <a:ext cx="2250694" cy="771885"/>
          </a:xfrm>
          <a:prstGeom prst="rect">
            <a:avLst/>
          </a:prstGeom>
          <a:noFill/>
        </p:spPr>
        <p:txBody>
          <a:bodyPr wrap="square" lIns="398660" tIns="199330" rIns="398660" bIns="199330" rtlCol="0">
            <a:spAutoFit/>
          </a:bodyPr>
          <a:lstStyle/>
          <a:p>
            <a:pPr algn="l" rtl="0"/>
            <a:r>
              <a:rPr lang="en-US" sz="2400" dirty="0"/>
              <a:t>Producers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92880" y="2420888"/>
            <a:ext cx="2536664" cy="771885"/>
          </a:xfrm>
          <a:prstGeom prst="rect">
            <a:avLst/>
          </a:prstGeom>
          <a:noFill/>
        </p:spPr>
        <p:txBody>
          <a:bodyPr wrap="square" lIns="398660" tIns="199330" rIns="398660" bIns="199330" rtlCol="0">
            <a:spAutoFit/>
          </a:bodyPr>
          <a:lstStyle/>
          <a:p>
            <a:pPr algn="l" rtl="0"/>
            <a:r>
              <a:rPr lang="en-US" sz="2400" dirty="0"/>
              <a:t>Consumers</a:t>
            </a:r>
          </a:p>
        </p:txBody>
      </p:sp>
      <p:grpSp>
        <p:nvGrpSpPr>
          <p:cNvPr id="22" name="Group 69"/>
          <p:cNvGrpSpPr/>
          <p:nvPr/>
        </p:nvGrpSpPr>
        <p:grpSpPr>
          <a:xfrm>
            <a:off x="2771800" y="2330266"/>
            <a:ext cx="714328" cy="306646"/>
            <a:chOff x="2853824" y="1282446"/>
            <a:chExt cx="393452" cy="373103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853824" y="1282446"/>
              <a:ext cx="263377" cy="133456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7256080" flipH="1" flipV="1">
              <a:off x="2958564" y="1423958"/>
              <a:ext cx="207853" cy="75698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856080" flipV="1">
              <a:off x="3009304" y="1480322"/>
              <a:ext cx="237972" cy="175227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76"/>
          <p:cNvGrpSpPr/>
          <p:nvPr/>
        </p:nvGrpSpPr>
        <p:grpSpPr>
          <a:xfrm rot="8835475">
            <a:off x="5666808" y="2598135"/>
            <a:ext cx="755106" cy="360601"/>
            <a:chOff x="2805645" y="1269105"/>
            <a:chExt cx="484134" cy="368558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76"/>
          <p:cNvGrpSpPr/>
          <p:nvPr/>
        </p:nvGrpSpPr>
        <p:grpSpPr>
          <a:xfrm rot="8391926">
            <a:off x="5618629" y="2215032"/>
            <a:ext cx="755106" cy="360601"/>
            <a:chOff x="2805645" y="1269105"/>
            <a:chExt cx="484134" cy="368558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2805645" y="1269105"/>
              <a:ext cx="263376" cy="13345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7298952">
              <a:off x="2975719" y="1428636"/>
              <a:ext cx="131859" cy="44246"/>
            </a:xfrm>
            <a:prstGeom prst="line">
              <a:avLst/>
            </a:prstGeom>
            <a:ln w="476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993364" y="1485263"/>
              <a:ext cx="296415" cy="152400"/>
            </a:xfrm>
            <a:prstGeom prst="line">
              <a:avLst/>
            </a:prstGeom>
            <a:ln w="4762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Freeform 33"/>
          <p:cNvSpPr/>
          <p:nvPr/>
        </p:nvSpPr>
        <p:spPr>
          <a:xfrm>
            <a:off x="6696969" y="2591280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732240" y="3132176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195736" y="2132856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241265" y="2636912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2267744" y="3212976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55576" y="184482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Shared Memory</a:t>
            </a:r>
            <a:endParaRPr lang="en-US" sz="1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CAFÉ: </a:t>
            </a:r>
            <a:r>
              <a:rPr lang="en-US" dirty="0" smtClean="0"/>
              <a:t>Races (2)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5733256"/>
            <a:ext cx="7772400" cy="286544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121" t="7643" r="10221" b="8282"/>
          <a:stretch>
            <a:fillRect/>
          </a:stretch>
        </p:blipFill>
        <p:spPr bwMode="auto">
          <a:xfrm>
            <a:off x="7850168" y="260648"/>
            <a:ext cx="1008112" cy="1081787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6" name="Isosceles Triangle 5"/>
          <p:cNvSpPr/>
          <p:nvPr/>
        </p:nvSpPr>
        <p:spPr>
          <a:xfrm>
            <a:off x="1763688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3347864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4932040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6" idx="0"/>
            <a:endCxn id="7" idx="0"/>
          </p:cNvCxnSpPr>
          <p:nvPr/>
        </p:nvCxnSpPr>
        <p:spPr>
          <a:xfrm rot="5400000" flipH="1" flipV="1">
            <a:off x="3193129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  <a:endCxn id="8" idx="0"/>
          </p:cNvCxnSpPr>
          <p:nvPr/>
        </p:nvCxnSpPr>
        <p:spPr>
          <a:xfrm rot="5400000" flipH="1" flipV="1">
            <a:off x="4777305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own Arrow 16"/>
          <p:cNvSpPr/>
          <p:nvPr/>
        </p:nvSpPr>
        <p:spPr>
          <a:xfrm>
            <a:off x="7164288" y="1988840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804248" y="1484784"/>
            <a:ext cx="864096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Isosceles Triangle 24"/>
          <p:cNvSpPr/>
          <p:nvPr/>
        </p:nvSpPr>
        <p:spPr>
          <a:xfrm>
            <a:off x="6588224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stCxn id="8" idx="0"/>
            <a:endCxn id="25" idx="0"/>
          </p:cNvCxnSpPr>
          <p:nvPr/>
        </p:nvCxnSpPr>
        <p:spPr>
          <a:xfrm rot="5400000" flipH="1" flipV="1">
            <a:off x="6397485" y="2096852"/>
            <a:ext cx="1588" cy="16561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3193129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1979712" y="3573016"/>
            <a:ext cx="288032" cy="268982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19672" y="3933056"/>
            <a:ext cx="1481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50"/>
                </a:solidFill>
              </a:rPr>
              <a:t>TC.Get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 null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539552" y="4725144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  <a:ln w="15875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539552" y="5229200"/>
            <a:ext cx="242503" cy="360040"/>
          </a:xfrm>
          <a:custGeom>
            <a:avLst/>
            <a:gdLst>
              <a:gd name="connsiteX0" fmla="*/ 3717 w 475785"/>
              <a:gd name="connsiteY0" fmla="*/ 0 h 1025912"/>
              <a:gd name="connsiteX1" fmla="*/ 472068 w 475785"/>
              <a:gd name="connsiteY1" fmla="*/ 223024 h 1025912"/>
              <a:gd name="connsiteX2" fmla="*/ 26019 w 475785"/>
              <a:gd name="connsiteY2" fmla="*/ 423746 h 1025912"/>
              <a:gd name="connsiteX3" fmla="*/ 405161 w 475785"/>
              <a:gd name="connsiteY3" fmla="*/ 669073 h 1025912"/>
              <a:gd name="connsiteX4" fmla="*/ 3717 w 475785"/>
              <a:gd name="connsiteY4" fmla="*/ 825190 h 1025912"/>
              <a:gd name="connsiteX5" fmla="*/ 427463 w 475785"/>
              <a:gd name="connsiteY5" fmla="*/ 1025912 h 1025912"/>
              <a:gd name="connsiteX6" fmla="*/ 427463 w 475785"/>
              <a:gd name="connsiteY6" fmla="*/ 1025912 h 1025912"/>
              <a:gd name="connsiteX7" fmla="*/ 405161 w 475785"/>
              <a:gd name="connsiteY7" fmla="*/ 102591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785" h="1025912">
                <a:moveTo>
                  <a:pt x="3717" y="0"/>
                </a:moveTo>
                <a:cubicBezTo>
                  <a:pt x="236034" y="76200"/>
                  <a:pt x="468351" y="152400"/>
                  <a:pt x="472068" y="223024"/>
                </a:cubicBezTo>
                <a:cubicBezTo>
                  <a:pt x="475785" y="293648"/>
                  <a:pt x="37170" y="349405"/>
                  <a:pt x="26019" y="423746"/>
                </a:cubicBezTo>
                <a:cubicBezTo>
                  <a:pt x="14868" y="498088"/>
                  <a:pt x="408878" y="602166"/>
                  <a:pt x="405161" y="669073"/>
                </a:cubicBezTo>
                <a:cubicBezTo>
                  <a:pt x="401444" y="735980"/>
                  <a:pt x="0" y="765717"/>
                  <a:pt x="3717" y="825190"/>
                </a:cubicBezTo>
                <a:cubicBezTo>
                  <a:pt x="7434" y="884663"/>
                  <a:pt x="427463" y="1025912"/>
                  <a:pt x="427463" y="1025912"/>
                </a:cubicBezTo>
                <a:lnTo>
                  <a:pt x="427463" y="1025912"/>
                </a:lnTo>
                <a:lnTo>
                  <a:pt x="405161" y="1025912"/>
                </a:lnTo>
              </a:path>
            </a:pathLst>
          </a:custGeom>
          <a:ln w="158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971600" y="4797152"/>
            <a:ext cx="1637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Consumer thread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71600" y="5219908"/>
            <a:ext cx="1537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Producer thread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Rounded Rectangular Callout 40"/>
          <p:cNvSpPr/>
          <p:nvPr/>
        </p:nvSpPr>
        <p:spPr>
          <a:xfrm>
            <a:off x="611560" y="2636912"/>
            <a:ext cx="1080120" cy="720080"/>
          </a:xfrm>
          <a:prstGeom prst="wedgeRoundRectCallout">
            <a:avLst>
              <a:gd name="adj1" fmla="val 101744"/>
              <a:gd name="adj2" fmla="val -53242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Going  to move GT forward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19672" y="4221088"/>
            <a:ext cx="1956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TC.Put</a:t>
            </a:r>
            <a:r>
              <a:rPr lang="en-US" dirty="0" smtClean="0">
                <a:solidFill>
                  <a:srgbClr val="FF0000"/>
                </a:solidFill>
              </a:rPr>
              <a:t>(task)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true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Rounded Rectangular Callout 43"/>
          <p:cNvSpPr/>
          <p:nvPr/>
        </p:nvSpPr>
        <p:spPr>
          <a:xfrm>
            <a:off x="3563888" y="1700808"/>
            <a:ext cx="2448272" cy="720080"/>
          </a:xfrm>
          <a:prstGeom prst="wedgeRoundRectCallout">
            <a:avLst>
              <a:gd name="adj1" fmla="val -95556"/>
              <a:gd name="adj2" fmla="val 81681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Consumers can access the task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can terminate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2" name="Rounded Rectangular Callout 51"/>
          <p:cNvSpPr/>
          <p:nvPr/>
        </p:nvSpPr>
        <p:spPr>
          <a:xfrm>
            <a:off x="285720" y="1785926"/>
            <a:ext cx="1357322" cy="720080"/>
          </a:xfrm>
          <a:prstGeom prst="wedgeRoundRectCallout">
            <a:avLst>
              <a:gd name="adj1" fmla="val 87774"/>
              <a:gd name="adj2" fmla="val 198696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Task is lost</a:t>
            </a:r>
            <a:endParaRPr lang="en-US" dirty="0" smtClean="0">
              <a:solidFill>
                <a:schemeClr val="tx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000232" y="1500174"/>
            <a:ext cx="864096" cy="1292154"/>
            <a:chOff x="2000232" y="1500174"/>
            <a:chExt cx="864096" cy="1292154"/>
          </a:xfrm>
        </p:grpSpPr>
        <p:sp>
          <p:nvSpPr>
            <p:cNvPr id="37" name="Oval 36"/>
            <p:cNvSpPr/>
            <p:nvPr/>
          </p:nvSpPr>
          <p:spPr>
            <a:xfrm>
              <a:off x="2000232" y="1500174"/>
              <a:ext cx="864096" cy="432048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Down Arrow 38"/>
            <p:cNvSpPr/>
            <p:nvPr/>
          </p:nvSpPr>
          <p:spPr>
            <a:xfrm>
              <a:off x="2357422" y="2000240"/>
              <a:ext cx="144016" cy="79208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96296E-6 L 0.17101 -0.00185 " pathEditMode="relative" rAng="0" ptsTypes="AA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-1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1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28" grpId="1"/>
      <p:bldP spid="36" grpId="0" animBg="1"/>
      <p:bldP spid="40" grpId="0"/>
      <p:bldP spid="41" grpId="0" animBg="1"/>
      <p:bldP spid="41" grpId="1" animBg="1"/>
      <p:bldP spid="42" grpId="0"/>
      <p:bldP spid="42" grpId="1"/>
      <p:bldP spid="44" grpId="0" animBg="1"/>
      <p:bldP spid="44" grpId="1" animBg="1"/>
      <p:bldP spid="5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CAFÉ: </a:t>
            </a:r>
            <a:r>
              <a:rPr lang="en-US" dirty="0" smtClean="0"/>
              <a:t>Handling Races – Try </a:t>
            </a:r>
            <a:r>
              <a:rPr lang="en-US" dirty="0" smtClean="0"/>
              <a:t>2</a:t>
            </a:r>
            <a:endParaRPr lang="en-US" b="1" i="1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121" t="7643" r="10221" b="8282"/>
          <a:stretch>
            <a:fillRect/>
          </a:stretch>
        </p:blipFill>
        <p:spPr bwMode="auto">
          <a:xfrm>
            <a:off x="7850168" y="260648"/>
            <a:ext cx="1008112" cy="1081787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6" name="Isosceles Triangle 5"/>
          <p:cNvSpPr/>
          <p:nvPr/>
        </p:nvSpPr>
        <p:spPr>
          <a:xfrm>
            <a:off x="1763688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3347864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4932040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6" idx="0"/>
            <a:endCxn id="7" idx="0"/>
          </p:cNvCxnSpPr>
          <p:nvPr/>
        </p:nvCxnSpPr>
        <p:spPr>
          <a:xfrm rot="5400000" flipH="1" flipV="1">
            <a:off x="3193129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  <a:endCxn id="8" idx="0"/>
          </p:cNvCxnSpPr>
          <p:nvPr/>
        </p:nvCxnSpPr>
        <p:spPr>
          <a:xfrm rot="5400000" flipH="1" flipV="1">
            <a:off x="4777305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own Arrow 16"/>
          <p:cNvSpPr/>
          <p:nvPr/>
        </p:nvSpPr>
        <p:spPr>
          <a:xfrm>
            <a:off x="7164288" y="1988840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804248" y="1484784"/>
            <a:ext cx="864096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Isosceles Triangle 24"/>
          <p:cNvSpPr/>
          <p:nvPr/>
        </p:nvSpPr>
        <p:spPr>
          <a:xfrm>
            <a:off x="6588224" y="2924944"/>
            <a:ext cx="1296144" cy="1008112"/>
          </a:xfrm>
          <a:prstGeom prst="triangle">
            <a:avLst>
              <a:gd name="adj" fmla="val 49173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stCxn id="8" idx="0"/>
            <a:endCxn id="25" idx="0"/>
          </p:cNvCxnSpPr>
          <p:nvPr/>
        </p:nvCxnSpPr>
        <p:spPr>
          <a:xfrm rot="5400000" flipH="1" flipV="1">
            <a:off x="6397485" y="2096852"/>
            <a:ext cx="1588" cy="16561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3193129" y="2132856"/>
            <a:ext cx="1588" cy="15841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1979712" y="3573016"/>
            <a:ext cx="288032" cy="268982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0" dirty="0">
              <a:solidFill>
                <a:schemeClr val="tx1"/>
              </a:solidFill>
            </a:endParaRPr>
          </a:p>
        </p:txBody>
      </p:sp>
      <p:sp>
        <p:nvSpPr>
          <p:cNvPr id="52" name="Rounded Rectangular Callout 51"/>
          <p:cNvSpPr/>
          <p:nvPr/>
        </p:nvSpPr>
        <p:spPr>
          <a:xfrm>
            <a:off x="142844" y="1643050"/>
            <a:ext cx="1928826" cy="720080"/>
          </a:xfrm>
          <a:prstGeom prst="wedgeRoundRectCallout">
            <a:avLst>
              <a:gd name="adj1" fmla="val 73062"/>
              <a:gd name="adj2" fmla="val 24091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Read </a:t>
            </a:r>
            <a:r>
              <a:rPr lang="en-US" dirty="0" err="1" smtClean="0">
                <a:solidFill>
                  <a:schemeClr val="tx1"/>
                </a:solidFill>
              </a:rPr>
              <a:t>prev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If empty read </a:t>
            </a:r>
            <a:r>
              <a:rPr lang="en-US" dirty="0" err="1" smtClean="0">
                <a:solidFill>
                  <a:schemeClr val="tx1"/>
                </a:solidFill>
              </a:rPr>
              <a:t>curr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777133" y="1412776"/>
            <a:ext cx="864096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209181" y="2060848"/>
            <a:ext cx="72008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 smtClean="0">
                <a:solidFill>
                  <a:schemeClr val="tx1"/>
                </a:solidFill>
              </a:rPr>
              <a:t>cur&gt;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489101" y="2060848"/>
            <a:ext cx="72008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 smtClean="0">
                <a:solidFill>
                  <a:schemeClr val="tx1"/>
                </a:solidFill>
              </a:rPr>
              <a:t>&lt;</a:t>
            </a:r>
            <a:r>
              <a:rPr lang="en-US" dirty="0" err="1" smtClean="0">
                <a:solidFill>
                  <a:schemeClr val="tx1"/>
                </a:solidFill>
              </a:rPr>
              <a:t>prev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37" idx="2"/>
          </p:cNvCxnSpPr>
          <p:nvPr/>
        </p:nvCxnSpPr>
        <p:spPr>
          <a:xfrm rot="16200000" flipH="1">
            <a:off x="3461208" y="2456893"/>
            <a:ext cx="504058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9" idx="2"/>
          </p:cNvCxnSpPr>
          <p:nvPr/>
        </p:nvCxnSpPr>
        <p:spPr>
          <a:xfrm rot="5400000">
            <a:off x="2345084" y="2348881"/>
            <a:ext cx="504058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3" idx="4"/>
          </p:cNvCxnSpPr>
          <p:nvPr/>
        </p:nvCxnSpPr>
        <p:spPr>
          <a:xfrm rot="5400000">
            <a:off x="3101169" y="1952836"/>
            <a:ext cx="216024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5733256"/>
            <a:ext cx="7772400" cy="576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Lock-Free. To make it wait-free we do additional tricks.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CAFÉ: Properties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Safety:</a:t>
            </a:r>
          </a:p>
          <a:p>
            <a:pPr lvl="1"/>
            <a:r>
              <a:rPr lang="en-US" b="1" i="1" dirty="0" smtClean="0"/>
              <a:t>Put()/Get() </a:t>
            </a:r>
            <a:r>
              <a:rPr lang="en-US" dirty="0" smtClean="0"/>
              <a:t>operations are </a:t>
            </a:r>
            <a:r>
              <a:rPr lang="en-US" dirty="0" err="1" smtClean="0"/>
              <a:t>linearizable</a:t>
            </a:r>
            <a:endParaRPr lang="en-US" dirty="0" smtClean="0"/>
          </a:p>
          <a:p>
            <a:r>
              <a:rPr lang="en-US" dirty="0" smtClean="0"/>
              <a:t>Wait-freedom:</a:t>
            </a:r>
          </a:p>
          <a:p>
            <a:pPr lvl="1"/>
            <a:r>
              <a:rPr lang="en-US" b="1" i="1" dirty="0" smtClean="0"/>
              <a:t>Get() </a:t>
            </a:r>
            <a:r>
              <a:rPr lang="en-US" dirty="0" smtClean="0"/>
              <a:t>operations are deterministically wait-free</a:t>
            </a:r>
          </a:p>
          <a:p>
            <a:pPr lvl="1"/>
            <a:r>
              <a:rPr lang="en-US" b="1" i="1" dirty="0" smtClean="0"/>
              <a:t>Put() </a:t>
            </a:r>
            <a:r>
              <a:rPr lang="en-US" dirty="0" smtClean="0"/>
              <a:t>operations are wait-free with probability 1</a:t>
            </a:r>
          </a:p>
          <a:p>
            <a:r>
              <a:rPr lang="en-US" dirty="0" smtClean="0"/>
              <a:t>Fairness:</a:t>
            </a:r>
          </a:p>
          <a:p>
            <a:pPr lvl="1"/>
            <a:r>
              <a:rPr lang="en-US" dirty="0" smtClean="0"/>
              <a:t>Preserves order among </a:t>
            </a:r>
            <a:r>
              <a:rPr lang="en-US" dirty="0" smtClean="0"/>
              <a:t>trees</a:t>
            </a:r>
            <a:endParaRPr lang="en-US" dirty="0" smtClean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121" t="7643" r="10221" b="8282"/>
          <a:stretch>
            <a:fillRect/>
          </a:stretch>
        </p:blipFill>
        <p:spPr bwMode="auto">
          <a:xfrm>
            <a:off x="7850168" y="260648"/>
            <a:ext cx="1008112" cy="1081787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Compared pools:</a:t>
            </a:r>
          </a:p>
          <a:p>
            <a:pPr lvl="1"/>
            <a:r>
              <a:rPr lang="en-US" dirty="0" smtClean="0"/>
              <a:t>LBQ: Java 6  FIFO blocking queue</a:t>
            </a:r>
          </a:p>
          <a:p>
            <a:pPr lvl="1"/>
            <a:r>
              <a:rPr lang="en-US" dirty="0" smtClean="0"/>
              <a:t>CLQ: Java 6 FIFO non-blocking queue (M&amp;S)</a:t>
            </a:r>
          </a:p>
          <a:p>
            <a:pPr lvl="1"/>
            <a:r>
              <a:rPr lang="en-US" dirty="0" smtClean="0"/>
              <a:t>EDQ: non-FIFO Elimination-Diffraction Tree Queue </a:t>
            </a:r>
          </a:p>
          <a:p>
            <a:endParaRPr lang="en-US" dirty="0" smtClean="0"/>
          </a:p>
          <a:p>
            <a:r>
              <a:rPr lang="en-US" dirty="0" smtClean="0"/>
              <a:t>Evaluation server:</a:t>
            </a:r>
          </a:p>
          <a:p>
            <a:pPr lvl="1"/>
            <a:r>
              <a:rPr lang="en-US" dirty="0" smtClean="0"/>
              <a:t>8 AMD </a:t>
            </a:r>
            <a:r>
              <a:rPr lang="en-US" dirty="0" err="1" smtClean="0"/>
              <a:t>Opteron</a:t>
            </a:r>
            <a:r>
              <a:rPr lang="en-US" dirty="0" smtClean="0"/>
              <a:t> quad-cores </a:t>
            </a:r>
            <a:r>
              <a:rPr lang="en-US" dirty="0" smtClean="0">
                <a:sym typeface="Wingdings" pitchFamily="2" charset="2"/>
              </a:rPr>
              <a:t> total 32 cores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CAFÉ evaluation</a:t>
            </a:r>
            <a:br>
              <a:rPr lang="en-US" dirty="0" smtClean="0"/>
            </a:br>
            <a:r>
              <a:rPr lang="en-US" dirty="0" smtClean="0"/>
              <a:t>Throughput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32040" y="188640"/>
            <a:ext cx="3965064" cy="45720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CAFÉ-13: CAFÉ with tree height 13</a:t>
            </a:r>
          </a:p>
          <a:p>
            <a:r>
              <a:rPr lang="en-US" sz="1600" dirty="0" smtClean="0"/>
              <a:t>LBQ: Java 6  FIFO blocking queue</a:t>
            </a:r>
          </a:p>
          <a:p>
            <a:r>
              <a:rPr lang="en-US" sz="1600" dirty="0" smtClean="0"/>
              <a:t>CLQ: Java 6 FIFO non-blocking queue (M&amp;S)</a:t>
            </a:r>
          </a:p>
          <a:p>
            <a:r>
              <a:rPr lang="en-US" sz="1600" dirty="0" smtClean="0"/>
              <a:t>EDQ: non-FIFO Elimination-Diffraction Tree Queue </a:t>
            </a:r>
          </a:p>
        </p:txBody>
      </p:sp>
      <p:pic>
        <p:nvPicPr>
          <p:cNvPr id="7" name="Content Placeholder 6" descr="removal-throughpu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2204864"/>
            <a:ext cx="6044260" cy="4392488"/>
          </a:xfrm>
        </p:spPr>
      </p:pic>
      <p:sp>
        <p:nvSpPr>
          <p:cNvPr id="8" name="TextBox 7"/>
          <p:cNvSpPr txBox="1"/>
          <p:nvPr/>
        </p:nvSpPr>
        <p:spPr>
          <a:xfrm>
            <a:off x="1331640" y="2051556"/>
            <a:ext cx="4031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Throughput as a function of thread number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2251059" y="4179099"/>
            <a:ext cx="2785288" cy="794"/>
          </a:xfrm>
          <a:prstGeom prst="straightConnector1">
            <a:avLst/>
          </a:prstGeom>
          <a:ln w="3492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14744" y="3643314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factor  of 30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over lock-free implementations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CAFÉ evaluation</a:t>
            </a:r>
            <a:br>
              <a:rPr lang="en-US" dirty="0" smtClean="0"/>
            </a:br>
            <a:r>
              <a:rPr lang="en-US" dirty="0" smtClean="0"/>
              <a:t>Throughput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32040" y="188640"/>
            <a:ext cx="3965064" cy="45720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CAFÉ: CAFÉ queue</a:t>
            </a:r>
          </a:p>
          <a:p>
            <a:r>
              <a:rPr lang="en-US" sz="1600" dirty="0" smtClean="0"/>
              <a:t>LBQ: Java 6  FIFO blocking queue</a:t>
            </a:r>
          </a:p>
          <a:p>
            <a:r>
              <a:rPr lang="en-US" sz="1600" dirty="0" smtClean="0"/>
              <a:t>CLQ: Java 6 FIFO non-blocking queue (M&amp;S)</a:t>
            </a:r>
          </a:p>
          <a:p>
            <a:r>
              <a:rPr lang="en-US" sz="1600" dirty="0" smtClean="0"/>
              <a:t>EDQ: non-FIFO Elimination-Diffraction Tree Queue </a:t>
            </a:r>
          </a:p>
          <a:p>
            <a:pPr lvl="1">
              <a:buNone/>
            </a:pPr>
            <a:r>
              <a:rPr lang="en-US" sz="1000" dirty="0" smtClean="0"/>
              <a:t>.</a:t>
            </a:r>
          </a:p>
        </p:txBody>
      </p:sp>
      <p:pic>
        <p:nvPicPr>
          <p:cNvPr id="10" name="Content Placeholder 9" descr="heights-throughpu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408765"/>
            <a:ext cx="5961856" cy="4332603"/>
          </a:xfrm>
        </p:spPr>
      </p:pic>
      <p:sp>
        <p:nvSpPr>
          <p:cNvPr id="11" name="TextBox 10"/>
          <p:cNvSpPr txBox="1"/>
          <p:nvPr/>
        </p:nvSpPr>
        <p:spPr>
          <a:xfrm>
            <a:off x="1259632" y="1990581"/>
            <a:ext cx="4829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 CAFÉ throughput as a function of </a:t>
            </a:r>
            <a:r>
              <a:rPr lang="en-US" dirty="0" err="1" smtClean="0"/>
              <a:t>TreeContainer</a:t>
            </a:r>
            <a:r>
              <a:rPr lang="en-US" dirty="0" smtClean="0"/>
              <a:t> height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CAFÉ evaluation</a:t>
            </a:r>
            <a:br>
              <a:rPr lang="en-US" dirty="0" smtClean="0"/>
            </a:br>
            <a:r>
              <a:rPr lang="en-US" dirty="0" smtClean="0"/>
              <a:t>CAS-failures</a:t>
            </a:r>
            <a:endParaRPr lang="en-US" dirty="0"/>
          </a:p>
        </p:txBody>
      </p:sp>
      <p:pic>
        <p:nvPicPr>
          <p:cNvPr id="6" name="Content Placeholder 5" descr="heights-ca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700807"/>
            <a:ext cx="6408712" cy="4803203"/>
          </a:xfrm>
        </p:spPr>
      </p:pic>
      <p:sp>
        <p:nvSpPr>
          <p:cNvPr id="7" name="TextBox 6"/>
          <p:cNvSpPr txBox="1"/>
          <p:nvPr/>
        </p:nvSpPr>
        <p:spPr>
          <a:xfrm>
            <a:off x="2024489" y="1484784"/>
            <a:ext cx="5499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CAS failures per operation as a function of </a:t>
            </a:r>
            <a:r>
              <a:rPr lang="en-US" dirty="0" err="1" smtClean="0"/>
              <a:t>TreeContainer</a:t>
            </a:r>
            <a:r>
              <a:rPr lang="en-US" dirty="0" smtClean="0"/>
              <a:t> height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CAFÉ:</a:t>
            </a:r>
          </a:p>
          <a:p>
            <a:pPr lvl="1"/>
            <a:r>
              <a:rPr lang="en-US" dirty="0" smtClean="0"/>
              <a:t>Efficient</a:t>
            </a:r>
          </a:p>
          <a:p>
            <a:pPr lvl="1"/>
            <a:r>
              <a:rPr lang="en-US" dirty="0" smtClean="0"/>
              <a:t>Wait-Free</a:t>
            </a:r>
          </a:p>
          <a:p>
            <a:pPr lvl="1"/>
            <a:r>
              <a:rPr lang="en-US" dirty="0" smtClean="0"/>
              <a:t>With adjustable fairness and contention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29322" y="5572140"/>
            <a:ext cx="27773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Thank you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Typical Implementation: FIFO Queue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064896" cy="115212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Has inherent scalability problem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395536" y="4510608"/>
            <a:ext cx="8287454" cy="20867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Do we really need FIFO ?</a:t>
            </a:r>
          </a:p>
          <a:p>
            <a:r>
              <a:rPr lang="en-US" dirty="0" smtClean="0"/>
              <a:t>In many cases no!</a:t>
            </a:r>
          </a:p>
          <a:p>
            <a:r>
              <a:rPr lang="en-US" dirty="0" smtClean="0"/>
              <a:t>We would like to:</a:t>
            </a:r>
          </a:p>
          <a:p>
            <a:pPr lvl="1"/>
            <a:r>
              <a:rPr lang="en-US" dirty="0" smtClean="0"/>
              <a:t>Relax the  requirement</a:t>
            </a:r>
          </a:p>
          <a:p>
            <a:pPr lvl="1"/>
            <a:r>
              <a:rPr lang="en-US" dirty="0" smtClean="0"/>
              <a:t>Control the degree of relaxation</a:t>
            </a:r>
          </a:p>
          <a:p>
            <a:pPr lvl="1"/>
            <a:endParaRPr lang="en-US" dirty="0"/>
          </a:p>
        </p:txBody>
      </p:sp>
      <p:grpSp>
        <p:nvGrpSpPr>
          <p:cNvPr id="95" name="Group 94"/>
          <p:cNvGrpSpPr/>
          <p:nvPr/>
        </p:nvGrpSpPr>
        <p:grpSpPr>
          <a:xfrm>
            <a:off x="683568" y="2204864"/>
            <a:ext cx="7704856" cy="2092755"/>
            <a:chOff x="179512" y="2272349"/>
            <a:chExt cx="8352928" cy="2164763"/>
          </a:xfrm>
        </p:grpSpPr>
        <p:sp>
          <p:nvSpPr>
            <p:cNvPr id="93" name="Rounded Rectangle 92"/>
            <p:cNvSpPr/>
            <p:nvPr/>
          </p:nvSpPr>
          <p:spPr>
            <a:xfrm>
              <a:off x="179512" y="2348880"/>
              <a:ext cx="8352928" cy="20882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7"/>
            <p:cNvGrpSpPr/>
            <p:nvPr/>
          </p:nvGrpSpPr>
          <p:grpSpPr>
            <a:xfrm>
              <a:off x="2098814" y="3246977"/>
              <a:ext cx="4497452" cy="628920"/>
              <a:chOff x="15139988" y="8926291"/>
              <a:chExt cx="7630447" cy="129358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5139988" y="8926291"/>
                <a:ext cx="1271741" cy="1244723"/>
              </a:xfrm>
              <a:prstGeom prst="ellipse">
                <a:avLst/>
              </a:prstGeom>
              <a:solidFill>
                <a:srgbClr val="FFC000"/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98660" tIns="199330" rIns="398660" bIns="199330"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" name="Straight Connector 32"/>
              <p:cNvCxnSpPr>
                <a:endCxn id="32" idx="6"/>
              </p:cNvCxnSpPr>
              <p:nvPr/>
            </p:nvCxnSpPr>
            <p:spPr>
              <a:xfrm rot="10800000">
                <a:off x="16411729" y="9548652"/>
                <a:ext cx="1271741" cy="0"/>
              </a:xfrm>
              <a:prstGeom prst="line">
                <a:avLst/>
              </a:prstGeom>
              <a:ln w="19050">
                <a:head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0800000">
                <a:off x="18955212" y="9548652"/>
                <a:ext cx="1271741" cy="0"/>
              </a:xfrm>
              <a:prstGeom prst="line">
                <a:avLst/>
              </a:prstGeom>
              <a:ln w="19050">
                <a:head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10800000">
                <a:off x="21498694" y="9548652"/>
                <a:ext cx="635871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36" name="Group 164"/>
              <p:cNvGrpSpPr/>
              <p:nvPr/>
            </p:nvGrpSpPr>
            <p:grpSpPr>
              <a:xfrm>
                <a:off x="21498694" y="9571150"/>
                <a:ext cx="1271741" cy="648723"/>
                <a:chOff x="21498694" y="8308310"/>
                <a:chExt cx="1271741" cy="648723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1978974" y="8463901"/>
                  <a:ext cx="311181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10800000">
                  <a:off x="21498694" y="8619492"/>
                  <a:ext cx="1271741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21816629" y="8957033"/>
                  <a:ext cx="635871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" name="Oval 10"/>
            <p:cNvSpPr/>
            <p:nvPr/>
          </p:nvSpPr>
          <p:spPr>
            <a:xfrm>
              <a:off x="3568521" y="3246978"/>
              <a:ext cx="749575" cy="60516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98660" tIns="199330" rIns="398660" bIns="199330"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099469" y="3246978"/>
              <a:ext cx="749575" cy="60516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98660" tIns="199330" rIns="398660" bIns="199330"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19"/>
            <p:cNvGrpSpPr/>
            <p:nvPr/>
          </p:nvGrpSpPr>
          <p:grpSpPr>
            <a:xfrm rot="19743920">
              <a:off x="744977" y="3323349"/>
              <a:ext cx="1129538" cy="441679"/>
              <a:chOff x="2877591" y="1363160"/>
              <a:chExt cx="430560" cy="25025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2877591" y="1363160"/>
                <a:ext cx="263377" cy="133456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996952" y="1496616"/>
                <a:ext cx="144016" cy="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856080" flipV="1">
                <a:off x="3006221" y="1531818"/>
                <a:ext cx="301930" cy="81599"/>
              </a:xfrm>
              <a:prstGeom prst="line">
                <a:avLst/>
              </a:prstGeom>
              <a:ln w="476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>
              <a:off x="2230444" y="2272349"/>
              <a:ext cx="348524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rtl="0"/>
              <a:r>
                <a:rPr lang="en-US" sz="3200" dirty="0" smtClean="0">
                  <a:latin typeface="Comic Sans MS" pitchFamily="66" charset="0"/>
                </a:rPr>
                <a:t>contention points</a:t>
              </a:r>
              <a:endParaRPr lang="en-US" sz="3200" dirty="0">
                <a:latin typeface="Comic Sans MS" pitchFamily="66" charset="0"/>
              </a:endParaRPr>
            </a:p>
          </p:txBody>
        </p:sp>
        <p:sp>
          <p:nvSpPr>
            <p:cNvPr id="18" name="Left Arrow 17"/>
            <p:cNvSpPr/>
            <p:nvPr/>
          </p:nvSpPr>
          <p:spPr>
            <a:xfrm rot="16200000">
              <a:off x="2258585" y="2916848"/>
              <a:ext cx="415306" cy="244952"/>
            </a:xfrm>
            <a:prstGeom prst="leftArrow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Left Arrow 18"/>
            <p:cNvSpPr/>
            <p:nvPr/>
          </p:nvSpPr>
          <p:spPr>
            <a:xfrm rot="16200000">
              <a:off x="5259244" y="2916848"/>
              <a:ext cx="415306" cy="244952"/>
            </a:xfrm>
            <a:prstGeom prst="leftArrow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Group 119"/>
            <p:cNvGrpSpPr/>
            <p:nvPr/>
          </p:nvGrpSpPr>
          <p:grpSpPr>
            <a:xfrm rot="20972165">
              <a:off x="747450" y="2739883"/>
              <a:ext cx="1129538" cy="441679"/>
              <a:chOff x="2877591" y="1363160"/>
              <a:chExt cx="430560" cy="250257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>
                <a:off x="2877591" y="1363160"/>
                <a:ext cx="263377" cy="133456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2996952" y="1496616"/>
                <a:ext cx="144016" cy="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1856080" flipV="1">
                <a:off x="3006221" y="1531818"/>
                <a:ext cx="301930" cy="81599"/>
              </a:xfrm>
              <a:prstGeom prst="line">
                <a:avLst/>
              </a:prstGeom>
              <a:ln w="476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119"/>
            <p:cNvGrpSpPr/>
            <p:nvPr/>
          </p:nvGrpSpPr>
          <p:grpSpPr>
            <a:xfrm rot="8089479">
              <a:off x="6843393" y="2847663"/>
              <a:ext cx="1116439" cy="454699"/>
              <a:chOff x="2877591" y="1363160"/>
              <a:chExt cx="425567" cy="257634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>
                <a:off x="2877591" y="1363160"/>
                <a:ext cx="263377" cy="133456"/>
              </a:xfrm>
              <a:prstGeom prst="line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2996952" y="1496616"/>
                <a:ext cx="144016" cy="0"/>
              </a:xfrm>
              <a:prstGeom prst="line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856080" flipV="1">
                <a:off x="3001228" y="1539195"/>
                <a:ext cx="301930" cy="81599"/>
              </a:xfrm>
              <a:prstGeom prst="line">
                <a:avLst/>
              </a:prstGeom>
              <a:ln w="47625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 119"/>
            <p:cNvGrpSpPr/>
            <p:nvPr/>
          </p:nvGrpSpPr>
          <p:grpSpPr>
            <a:xfrm rot="9070175">
              <a:off x="6866250" y="3313892"/>
              <a:ext cx="1129538" cy="441679"/>
              <a:chOff x="2877591" y="1363160"/>
              <a:chExt cx="430560" cy="250257"/>
            </a:xfrm>
          </p:grpSpPr>
          <p:cxnSp>
            <p:nvCxnSpPr>
              <p:cNvPr id="86" name="Straight Connector 85"/>
              <p:cNvCxnSpPr/>
              <p:nvPr/>
            </p:nvCxnSpPr>
            <p:spPr>
              <a:xfrm>
                <a:off x="2877591" y="1363160"/>
                <a:ext cx="263377" cy="133456"/>
              </a:xfrm>
              <a:prstGeom prst="line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2996952" y="1496616"/>
                <a:ext cx="144016" cy="0"/>
              </a:xfrm>
              <a:prstGeom prst="line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856080" flipV="1">
                <a:off x="3006221" y="1531818"/>
                <a:ext cx="301930" cy="81599"/>
              </a:xfrm>
              <a:prstGeom prst="line">
                <a:avLst/>
              </a:prstGeom>
              <a:ln w="47625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119"/>
            <p:cNvGrpSpPr/>
            <p:nvPr/>
          </p:nvGrpSpPr>
          <p:grpSpPr>
            <a:xfrm rot="9790145">
              <a:off x="6845631" y="3771855"/>
              <a:ext cx="1129538" cy="441679"/>
              <a:chOff x="2877591" y="1363160"/>
              <a:chExt cx="430560" cy="250257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>
                <a:off x="2877591" y="1363160"/>
                <a:ext cx="263377" cy="133456"/>
              </a:xfrm>
              <a:prstGeom prst="line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2999391" y="1488089"/>
                <a:ext cx="144016" cy="0"/>
              </a:xfrm>
              <a:prstGeom prst="line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856080" flipV="1">
                <a:off x="3006221" y="1531818"/>
                <a:ext cx="301930" cy="81599"/>
              </a:xfrm>
              <a:prstGeom prst="line">
                <a:avLst/>
              </a:prstGeom>
              <a:ln w="47625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TextBox 93"/>
            <p:cNvSpPr txBox="1"/>
            <p:nvPr/>
          </p:nvSpPr>
          <p:spPr>
            <a:xfrm>
              <a:off x="323528" y="2370366"/>
              <a:ext cx="1800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>
                      <a:lumMod val="40000"/>
                      <a:lumOff val="60000"/>
                    </a:schemeClr>
                  </a:solidFill>
                </a:rPr>
                <a:t>Shared Memory</a:t>
              </a:r>
              <a:endParaRPr lang="en-US" sz="1600" b="1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77" name="Group 119"/>
          <p:cNvGrpSpPr/>
          <p:nvPr/>
        </p:nvGrpSpPr>
        <p:grpSpPr>
          <a:xfrm rot="18864313">
            <a:off x="1225327" y="3618822"/>
            <a:ext cx="1122940" cy="448142"/>
            <a:chOff x="2877591" y="1363160"/>
            <a:chExt cx="428045" cy="253919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2877591" y="1363160"/>
              <a:ext cx="263377" cy="133456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2996952" y="1496616"/>
              <a:ext cx="144016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1856080" flipV="1">
              <a:off x="3003706" y="1535480"/>
              <a:ext cx="301930" cy="81599"/>
            </a:xfrm>
            <a:prstGeom prst="line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dirty="0" smtClean="0"/>
              <a:t>CAFÉ: Contention and Fairness Explorer</a:t>
            </a:r>
            <a:endParaRPr lang="en-US" sz="35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914400" y="1414264"/>
            <a:ext cx="7330008" cy="574576"/>
          </a:xfrm>
        </p:spPr>
        <p:txBody>
          <a:bodyPr>
            <a:normAutofit/>
          </a:bodyPr>
          <a:lstStyle/>
          <a:p>
            <a:r>
              <a:rPr lang="en-US" dirty="0" smtClean="0"/>
              <a:t>Ordered list of scalable bounded non-FIFO pools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"/>
          </p:nvPr>
        </p:nvSpPr>
        <p:spPr>
          <a:xfrm>
            <a:off x="899592" y="4653136"/>
            <a:ext cx="7783398" cy="720080"/>
          </a:xfrm>
        </p:spPr>
        <p:txBody>
          <a:bodyPr>
            <a:normAutofit/>
          </a:bodyPr>
          <a:lstStyle/>
          <a:p>
            <a:r>
              <a:rPr lang="en-US" dirty="0" err="1" smtClean="0"/>
              <a:t>TreeContainer</a:t>
            </a:r>
            <a:r>
              <a:rPr lang="en-US" dirty="0" smtClean="0"/>
              <a:t> size controls contention-fairness trade-off</a:t>
            </a:r>
            <a:endParaRPr lang="en-US" dirty="0"/>
          </a:p>
        </p:txBody>
      </p:sp>
      <p:sp>
        <p:nvSpPr>
          <p:cNvPr id="261" name="Rounded Rectangle 260"/>
          <p:cNvSpPr/>
          <p:nvPr/>
        </p:nvSpPr>
        <p:spPr>
          <a:xfrm>
            <a:off x="899592" y="2026507"/>
            <a:ext cx="7344816" cy="244827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/>
          <p:cNvSpPr/>
          <p:nvPr/>
        </p:nvSpPr>
        <p:spPr>
          <a:xfrm>
            <a:off x="3929997" y="2592524"/>
            <a:ext cx="1644873" cy="1339718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602899" y="2983275"/>
            <a:ext cx="299067" cy="223286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378598" y="3262384"/>
            <a:ext cx="299067" cy="223286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827200" y="3262384"/>
            <a:ext cx="299067" cy="223286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004764" y="3597313"/>
            <a:ext cx="299067" cy="223286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378598" y="3597313"/>
            <a:ext cx="299067" cy="223286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827200" y="3597313"/>
            <a:ext cx="299067" cy="223286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5201035" y="3597313"/>
            <a:ext cx="299067" cy="223286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9" name="Straight Connector 208"/>
          <p:cNvCxnSpPr>
            <a:stCxn id="202" idx="3"/>
            <a:endCxn id="203" idx="0"/>
          </p:cNvCxnSpPr>
          <p:nvPr/>
        </p:nvCxnSpPr>
        <p:spPr>
          <a:xfrm rot="5400000">
            <a:off x="4543154" y="3158840"/>
            <a:ext cx="88521" cy="118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>
            <a:stCxn id="202" idx="5"/>
            <a:endCxn id="204" idx="0"/>
          </p:cNvCxnSpPr>
          <p:nvPr/>
        </p:nvCxnSpPr>
        <p:spPr>
          <a:xfrm rot="16200000" flipH="1">
            <a:off x="4873191" y="3158840"/>
            <a:ext cx="88521" cy="118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>
            <a:stCxn id="203" idx="3"/>
            <a:endCxn id="205" idx="7"/>
          </p:cNvCxnSpPr>
          <p:nvPr/>
        </p:nvCxnSpPr>
        <p:spPr>
          <a:xfrm rot="5400000">
            <a:off x="4252693" y="3460310"/>
            <a:ext cx="177042" cy="162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203" idx="4"/>
            <a:endCxn id="206" idx="0"/>
          </p:cNvCxnSpPr>
          <p:nvPr/>
        </p:nvCxnSpPr>
        <p:spPr>
          <a:xfrm rot="5400000">
            <a:off x="4472310" y="3541491"/>
            <a:ext cx="1116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>
            <a:stCxn id="204" idx="4"/>
            <a:endCxn id="207" idx="0"/>
          </p:cNvCxnSpPr>
          <p:nvPr/>
        </p:nvCxnSpPr>
        <p:spPr>
          <a:xfrm rot="5400000">
            <a:off x="4920912" y="3541491"/>
            <a:ext cx="1116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204" idx="5"/>
            <a:endCxn id="208" idx="1"/>
          </p:cNvCxnSpPr>
          <p:nvPr/>
        </p:nvCxnSpPr>
        <p:spPr>
          <a:xfrm rot="16200000" flipH="1">
            <a:off x="5075130" y="3460310"/>
            <a:ext cx="177042" cy="162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Rectangle 214"/>
          <p:cNvSpPr/>
          <p:nvPr/>
        </p:nvSpPr>
        <p:spPr>
          <a:xfrm>
            <a:off x="6023470" y="2592524"/>
            <a:ext cx="1644873" cy="1339718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6673588" y="2986337"/>
            <a:ext cx="299067" cy="223286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6449287" y="3265445"/>
            <a:ext cx="299067" cy="223286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6897889" y="3265445"/>
            <a:ext cx="299067" cy="223286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6075452" y="3600375"/>
            <a:ext cx="299067" cy="223286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6449287" y="3600375"/>
            <a:ext cx="299067" cy="223286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6897889" y="3600375"/>
            <a:ext cx="299067" cy="223286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7271724" y="3600375"/>
            <a:ext cx="299067" cy="223286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3" name="Straight Connector 222"/>
          <p:cNvCxnSpPr>
            <a:stCxn id="216" idx="3"/>
            <a:endCxn id="217" idx="0"/>
          </p:cNvCxnSpPr>
          <p:nvPr/>
        </p:nvCxnSpPr>
        <p:spPr>
          <a:xfrm rot="5400000">
            <a:off x="6613844" y="3161903"/>
            <a:ext cx="88521" cy="118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>
            <a:stCxn id="216" idx="5"/>
            <a:endCxn id="218" idx="0"/>
          </p:cNvCxnSpPr>
          <p:nvPr/>
        </p:nvCxnSpPr>
        <p:spPr>
          <a:xfrm rot="16200000" flipH="1">
            <a:off x="6943880" y="3161902"/>
            <a:ext cx="88521" cy="118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>
            <a:stCxn id="217" idx="3"/>
            <a:endCxn id="219" idx="7"/>
          </p:cNvCxnSpPr>
          <p:nvPr/>
        </p:nvCxnSpPr>
        <p:spPr>
          <a:xfrm rot="5400000">
            <a:off x="6323383" y="3463373"/>
            <a:ext cx="177042" cy="162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>
            <a:stCxn id="217" idx="4"/>
            <a:endCxn id="220" idx="0"/>
          </p:cNvCxnSpPr>
          <p:nvPr/>
        </p:nvCxnSpPr>
        <p:spPr>
          <a:xfrm rot="5400000">
            <a:off x="6542999" y="3544553"/>
            <a:ext cx="1116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stCxn id="218" idx="4"/>
            <a:endCxn id="221" idx="0"/>
          </p:cNvCxnSpPr>
          <p:nvPr/>
        </p:nvCxnSpPr>
        <p:spPr>
          <a:xfrm rot="5400000">
            <a:off x="6991601" y="3544553"/>
            <a:ext cx="1116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>
            <a:stCxn id="218" idx="5"/>
            <a:endCxn id="222" idx="1"/>
          </p:cNvCxnSpPr>
          <p:nvPr/>
        </p:nvCxnSpPr>
        <p:spPr>
          <a:xfrm rot="16200000" flipH="1">
            <a:off x="7145819" y="3463373"/>
            <a:ext cx="177042" cy="162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>
            <a:stCxn id="201" idx="3"/>
            <a:endCxn id="215" idx="1"/>
          </p:cNvCxnSpPr>
          <p:nvPr/>
        </p:nvCxnSpPr>
        <p:spPr>
          <a:xfrm>
            <a:off x="5574869" y="3262384"/>
            <a:ext cx="448601" cy="12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0" name="Rectangle 229"/>
          <p:cNvSpPr/>
          <p:nvPr/>
        </p:nvSpPr>
        <p:spPr>
          <a:xfrm>
            <a:off x="1835696" y="2607917"/>
            <a:ext cx="1644873" cy="13397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2535449" y="2983275"/>
            <a:ext cx="299067" cy="223286"/>
          </a:xfrm>
          <a:prstGeom prst="ellipse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2311147" y="3262384"/>
            <a:ext cx="299067" cy="223286"/>
          </a:xfrm>
          <a:prstGeom prst="ellipse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2759749" y="3262384"/>
            <a:ext cx="299067" cy="223286"/>
          </a:xfrm>
          <a:prstGeom prst="ellipse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1937313" y="3597313"/>
            <a:ext cx="299067" cy="223286"/>
          </a:xfrm>
          <a:prstGeom prst="ellipse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2311147" y="3597313"/>
            <a:ext cx="299067" cy="223286"/>
          </a:xfrm>
          <a:prstGeom prst="ellipse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2759749" y="3597313"/>
            <a:ext cx="299067" cy="223286"/>
          </a:xfrm>
          <a:prstGeom prst="ellipse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3133584" y="3597313"/>
            <a:ext cx="299067" cy="223286"/>
          </a:xfrm>
          <a:prstGeom prst="ellipse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8" name="Straight Connector 237"/>
          <p:cNvCxnSpPr>
            <a:stCxn id="231" idx="3"/>
            <a:endCxn id="232" idx="0"/>
          </p:cNvCxnSpPr>
          <p:nvPr/>
        </p:nvCxnSpPr>
        <p:spPr>
          <a:xfrm rot="5400000">
            <a:off x="2475703" y="3158840"/>
            <a:ext cx="88522" cy="11856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>
            <a:stCxn id="231" idx="5"/>
            <a:endCxn id="233" idx="0"/>
          </p:cNvCxnSpPr>
          <p:nvPr/>
        </p:nvCxnSpPr>
        <p:spPr>
          <a:xfrm rot="16200000" flipH="1">
            <a:off x="2805740" y="3158840"/>
            <a:ext cx="88522" cy="1185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stCxn id="232" idx="3"/>
            <a:endCxn id="234" idx="7"/>
          </p:cNvCxnSpPr>
          <p:nvPr/>
        </p:nvCxnSpPr>
        <p:spPr>
          <a:xfrm rot="5400000">
            <a:off x="2185243" y="3460310"/>
            <a:ext cx="177043" cy="16236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>
            <a:stCxn id="232" idx="4"/>
            <a:endCxn id="235" idx="0"/>
          </p:cNvCxnSpPr>
          <p:nvPr/>
        </p:nvCxnSpPr>
        <p:spPr>
          <a:xfrm rot="5400000">
            <a:off x="2404860" y="3541491"/>
            <a:ext cx="11164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>
            <a:stCxn id="233" idx="4"/>
            <a:endCxn id="236" idx="0"/>
          </p:cNvCxnSpPr>
          <p:nvPr/>
        </p:nvCxnSpPr>
        <p:spPr>
          <a:xfrm rot="5400000">
            <a:off x="2853461" y="3541491"/>
            <a:ext cx="11164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>
            <a:stCxn id="233" idx="5"/>
            <a:endCxn id="237" idx="1"/>
          </p:cNvCxnSpPr>
          <p:nvPr/>
        </p:nvCxnSpPr>
        <p:spPr>
          <a:xfrm rot="16200000" flipH="1">
            <a:off x="3007680" y="3460310"/>
            <a:ext cx="177043" cy="16236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Arrow Connector 243"/>
          <p:cNvCxnSpPr>
            <a:stCxn id="230" idx="3"/>
          </p:cNvCxnSpPr>
          <p:nvPr/>
        </p:nvCxnSpPr>
        <p:spPr>
          <a:xfrm>
            <a:off x="3480569" y="3277776"/>
            <a:ext cx="448601" cy="12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970161" y="3996353"/>
            <a:ext cx="1327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/>
              <a:t>garbage</a:t>
            </a:r>
          </a:p>
          <a:p>
            <a:pPr algn="ctr" rtl="0"/>
            <a:r>
              <a:rPr lang="en-US" sz="1600" dirty="0"/>
              <a:t> collected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1956914" y="2314539"/>
            <a:ext cx="1400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TreeContainer</a:t>
            </a:r>
            <a:endParaRPr lang="en-US" dirty="0"/>
          </a:p>
        </p:txBody>
      </p:sp>
      <p:sp>
        <p:nvSpPr>
          <p:cNvPr id="247" name="TextBox 246"/>
          <p:cNvSpPr txBox="1"/>
          <p:nvPr/>
        </p:nvSpPr>
        <p:spPr>
          <a:xfrm>
            <a:off x="4028616" y="2285992"/>
            <a:ext cx="1400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TreeContainer</a:t>
            </a:r>
            <a:endParaRPr lang="en-US" dirty="0"/>
          </a:p>
        </p:txBody>
      </p:sp>
      <p:sp>
        <p:nvSpPr>
          <p:cNvPr id="248" name="TextBox 247"/>
          <p:cNvSpPr txBox="1"/>
          <p:nvPr/>
        </p:nvSpPr>
        <p:spPr>
          <a:xfrm>
            <a:off x="6100318" y="2314539"/>
            <a:ext cx="1400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TreeContainer</a:t>
            </a:r>
            <a:endParaRPr lang="en-US" dirty="0"/>
          </a:p>
        </p:txBody>
      </p:sp>
      <p:grpSp>
        <p:nvGrpSpPr>
          <p:cNvPr id="3" name="Group 305"/>
          <p:cNvGrpSpPr/>
          <p:nvPr/>
        </p:nvGrpSpPr>
        <p:grpSpPr>
          <a:xfrm rot="16713590">
            <a:off x="6691717" y="3882405"/>
            <a:ext cx="422588" cy="389383"/>
            <a:chOff x="2877591" y="1363160"/>
            <a:chExt cx="394977" cy="330960"/>
          </a:xfrm>
        </p:grpSpPr>
        <p:cxnSp>
          <p:nvCxnSpPr>
            <p:cNvPr id="258" name="Straight Connector 257"/>
            <p:cNvCxnSpPr/>
            <p:nvPr/>
          </p:nvCxnSpPr>
          <p:spPr>
            <a:xfrm>
              <a:off x="2877591" y="1363160"/>
              <a:ext cx="263377" cy="13345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>
              <a:off x="2996952" y="1496616"/>
              <a:ext cx="144016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3369218" flipV="1">
              <a:off x="3022003" y="1443555"/>
              <a:ext cx="279590" cy="221540"/>
            </a:xfrm>
            <a:prstGeom prst="line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09"/>
          <p:cNvGrpSpPr/>
          <p:nvPr/>
        </p:nvGrpSpPr>
        <p:grpSpPr>
          <a:xfrm rot="13520476">
            <a:off x="5372693" y="3880432"/>
            <a:ext cx="427570" cy="343034"/>
            <a:chOff x="2877591" y="1363160"/>
            <a:chExt cx="394977" cy="330960"/>
          </a:xfrm>
        </p:grpSpPr>
        <p:cxnSp>
          <p:nvCxnSpPr>
            <p:cNvPr id="255" name="Straight Connector 254"/>
            <p:cNvCxnSpPr/>
            <p:nvPr/>
          </p:nvCxnSpPr>
          <p:spPr>
            <a:xfrm>
              <a:off x="2877591" y="1363160"/>
              <a:ext cx="263377" cy="13345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/>
            <p:nvPr/>
          </p:nvCxnSpPr>
          <p:spPr>
            <a:xfrm>
              <a:off x="2996952" y="1496616"/>
              <a:ext cx="144016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3369218" flipV="1">
              <a:off x="3022003" y="1443555"/>
              <a:ext cx="279590" cy="221540"/>
            </a:xfrm>
            <a:prstGeom prst="line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313"/>
          <p:cNvGrpSpPr/>
          <p:nvPr/>
        </p:nvGrpSpPr>
        <p:grpSpPr>
          <a:xfrm rot="16200000">
            <a:off x="4493921" y="3825623"/>
            <a:ext cx="409313" cy="398649"/>
            <a:chOff x="2877591" y="1359089"/>
            <a:chExt cx="415777" cy="289927"/>
          </a:xfrm>
        </p:grpSpPr>
        <p:cxnSp>
          <p:nvCxnSpPr>
            <p:cNvPr id="252" name="Straight Connector 251"/>
            <p:cNvCxnSpPr/>
            <p:nvPr/>
          </p:nvCxnSpPr>
          <p:spPr>
            <a:xfrm>
              <a:off x="2877591" y="1359089"/>
              <a:ext cx="263377" cy="133456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>
              <a:off x="2996952" y="1496616"/>
              <a:ext cx="144016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>
              <a:off x="2996952" y="1496616"/>
              <a:ext cx="296416" cy="152400"/>
            </a:xfrm>
            <a:prstGeom prst="line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3" name="TextBox 262"/>
          <p:cNvSpPr txBox="1"/>
          <p:nvPr/>
        </p:nvSpPr>
        <p:spPr>
          <a:xfrm>
            <a:off x="1000100" y="2143116"/>
            <a:ext cx="16605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Java VM</a:t>
            </a:r>
            <a:endParaRPr lang="en-US" sz="1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7" name="Group 274"/>
          <p:cNvGrpSpPr/>
          <p:nvPr/>
        </p:nvGrpSpPr>
        <p:grpSpPr>
          <a:xfrm>
            <a:off x="1475656" y="5445224"/>
            <a:ext cx="5976664" cy="1296144"/>
            <a:chOff x="1170435" y="26444822"/>
            <a:chExt cx="15697744" cy="3384376"/>
          </a:xfrm>
        </p:grpSpPr>
        <p:cxnSp>
          <p:nvCxnSpPr>
            <p:cNvPr id="276" name="Straight Arrow Connector 275"/>
            <p:cNvCxnSpPr/>
            <p:nvPr/>
          </p:nvCxnSpPr>
          <p:spPr>
            <a:xfrm>
              <a:off x="1386459" y="28028998"/>
              <a:ext cx="15481720" cy="15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7" name="TextBox 276"/>
            <p:cNvSpPr txBox="1"/>
            <p:nvPr/>
          </p:nvSpPr>
          <p:spPr>
            <a:xfrm>
              <a:off x="11620231" y="26444822"/>
              <a:ext cx="4893210" cy="16876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dirty="0" smtClean="0">
                  <a:latin typeface="Comic Sans MS" pitchFamily="66" charset="0"/>
                </a:rPr>
                <a:t>Less fairness</a:t>
              </a:r>
            </a:p>
            <a:p>
              <a:pPr algn="l" rtl="0"/>
              <a:r>
                <a:rPr lang="en-US" dirty="0" smtClean="0">
                  <a:latin typeface="Comic Sans MS" pitchFamily="66" charset="0"/>
                </a:rPr>
                <a:t>Less contention</a:t>
              </a:r>
            </a:p>
          </p:txBody>
        </p:sp>
        <p:sp>
          <p:nvSpPr>
            <p:cNvPr id="278" name="TextBox 277"/>
            <p:cNvSpPr txBox="1"/>
            <p:nvPr/>
          </p:nvSpPr>
          <p:spPr>
            <a:xfrm>
              <a:off x="2852334" y="26444822"/>
              <a:ext cx="5116352" cy="16876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dirty="0" smtClean="0">
                  <a:latin typeface="Comic Sans MS" pitchFamily="66" charset="0"/>
                </a:rPr>
                <a:t>More fairness</a:t>
              </a:r>
            </a:p>
            <a:p>
              <a:pPr algn="l" rtl="0"/>
              <a:r>
                <a:rPr lang="en-US" dirty="0" smtClean="0">
                  <a:latin typeface="Comic Sans MS" pitchFamily="66" charset="0"/>
                </a:rPr>
                <a:t>More contention</a:t>
              </a:r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13771835" y="28028997"/>
              <a:ext cx="2542878" cy="4821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dirty="0" smtClean="0">
                  <a:latin typeface="Comic Sans MS" pitchFamily="66" charset="0"/>
                </a:rPr>
                <a:t>Tree height</a:t>
              </a:r>
            </a:p>
          </p:txBody>
        </p:sp>
        <p:sp>
          <p:nvSpPr>
            <p:cNvPr id="280" name="TextBox 279"/>
            <p:cNvSpPr txBox="1"/>
            <p:nvPr/>
          </p:nvSpPr>
          <p:spPr>
            <a:xfrm>
              <a:off x="1170435" y="27092894"/>
              <a:ext cx="845347" cy="826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dirty="0" smtClean="0">
                  <a:latin typeface="Comic Sans MS" pitchFamily="66" charset="0"/>
                </a:rPr>
                <a:t>0</a:t>
              </a:r>
            </a:p>
          </p:txBody>
        </p:sp>
        <p:cxnSp>
          <p:nvCxnSpPr>
            <p:cNvPr id="281" name="Straight Connector 280"/>
            <p:cNvCxnSpPr/>
            <p:nvPr/>
          </p:nvCxnSpPr>
          <p:spPr>
            <a:xfrm rot="5400000" flipH="1" flipV="1">
              <a:off x="1278447" y="27920986"/>
              <a:ext cx="216024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2" name="TextBox 281"/>
            <p:cNvSpPr txBox="1"/>
            <p:nvPr/>
          </p:nvSpPr>
          <p:spPr>
            <a:xfrm>
              <a:off x="1602484" y="28749078"/>
              <a:ext cx="2297567" cy="4821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dirty="0" smtClean="0">
                  <a:latin typeface="Comic Sans MS" pitchFamily="66" charset="0"/>
                </a:rPr>
                <a:t>Pure FIFO</a:t>
              </a:r>
            </a:p>
          </p:txBody>
        </p:sp>
        <p:sp>
          <p:nvSpPr>
            <p:cNvPr id="283" name="Rounded Rectangular Callout 282"/>
            <p:cNvSpPr/>
            <p:nvPr/>
          </p:nvSpPr>
          <p:spPr>
            <a:xfrm>
              <a:off x="1242443" y="28461046"/>
              <a:ext cx="3816424" cy="1368152"/>
            </a:xfrm>
            <a:prstGeom prst="wedgeRoundRectCallout">
              <a:avLst>
                <a:gd name="adj1" fmla="val -44793"/>
                <a:gd name="adj2" fmla="val -77853"/>
                <a:gd name="adj3" fmla="val 16667"/>
              </a:avLst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Left-Right Arrow 283"/>
            <p:cNvSpPr/>
            <p:nvPr/>
          </p:nvSpPr>
          <p:spPr>
            <a:xfrm>
              <a:off x="8299227" y="26804862"/>
              <a:ext cx="2736304" cy="792088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8" dur="2000" fill="hold"/>
                                        <p:tgtEl>
                                          <p:spTgt spid="20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uiExpand="1" build="p"/>
      <p:bldP spid="261" grpId="0" animBg="1"/>
      <p:bldP spid="201" grpId="0" animBg="1"/>
      <p:bldP spid="201" grpId="1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45" grpId="0"/>
      <p:bldP spid="246" grpId="0"/>
      <p:bldP spid="247" grpId="0"/>
      <p:bldP spid="248" grpId="0"/>
      <p:bldP spid="2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TreeContainer</a:t>
            </a:r>
            <a:r>
              <a:rPr lang="en-US" dirty="0" smtClean="0"/>
              <a:t> (TC) Specification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Bounded container</a:t>
            </a:r>
          </a:p>
          <a:p>
            <a:r>
              <a:rPr lang="en-US" dirty="0" smtClean="0"/>
              <a:t>A put operation can fail if no free space </a:t>
            </a:r>
            <a:r>
              <a:rPr lang="en-US" dirty="0" smtClean="0"/>
              <a:t>found</a:t>
            </a:r>
            <a:endParaRPr lang="en-US" dirty="0" smtClean="0"/>
          </a:p>
          <a:p>
            <a:r>
              <a:rPr lang="en-US" dirty="0" smtClean="0"/>
              <a:t>A get operation returns a task or null if  TC is </a:t>
            </a:r>
            <a:r>
              <a:rPr lang="en-US" dirty="0" smtClean="0"/>
              <a:t>empty</a:t>
            </a:r>
            <a:endParaRPr lang="en-US" dirty="0" smtClean="0"/>
          </a:p>
          <a:p>
            <a:r>
              <a:rPr lang="en-US" dirty="0" smtClean="0"/>
              <a:t>Randomized </a:t>
            </a:r>
            <a:r>
              <a:rPr lang="en-US" dirty="0" smtClean="0"/>
              <a:t>algorithms for put and get operations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TreeContainer</a:t>
            </a:r>
            <a:r>
              <a:rPr lang="en-US" dirty="0" smtClean="0"/>
              <a:t> Data Structure</a:t>
            </a:r>
            <a:endParaRPr lang="en-US" sz="31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2627783" y="1619753"/>
            <a:ext cx="3197156" cy="3662429"/>
            <a:chOff x="971599" y="1619753"/>
            <a:chExt cx="3197156" cy="3662429"/>
          </a:xfrm>
        </p:grpSpPr>
        <p:sp>
          <p:nvSpPr>
            <p:cNvPr id="45" name="Oval 44"/>
            <p:cNvSpPr/>
            <p:nvPr/>
          </p:nvSpPr>
          <p:spPr>
            <a:xfrm>
              <a:off x="3347864" y="2982551"/>
              <a:ext cx="820891" cy="806489"/>
            </a:xfrm>
            <a:prstGeom prst="ellipse">
              <a:avLst/>
            </a:prstGeom>
            <a:blipFill>
              <a:blip r:embed="rId2" cstate="print"/>
              <a:stretch>
                <a:fillRect/>
              </a:stretch>
            </a:blip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2"/>
            <p:cNvGrpSpPr/>
            <p:nvPr/>
          </p:nvGrpSpPr>
          <p:grpSpPr>
            <a:xfrm>
              <a:off x="971599" y="1619753"/>
              <a:ext cx="2891121" cy="3662429"/>
              <a:chOff x="2259846" y="1188183"/>
              <a:chExt cx="3213895" cy="3749629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3876795" y="1188183"/>
                <a:ext cx="912538" cy="825692"/>
              </a:xfrm>
              <a:prstGeom prst="ellipse">
                <a:avLst/>
              </a:prstGeom>
              <a:blipFill>
                <a:blip r:embed="rId2" cstate="print"/>
                <a:stretch>
                  <a:fillRect/>
                </a:stretch>
              </a:blip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2259846" y="4063364"/>
                <a:ext cx="912538" cy="825693"/>
              </a:xfrm>
              <a:prstGeom prst="ellipse">
                <a:avLst/>
              </a:prstGeom>
              <a:solidFill>
                <a:srgbClr val="FFC000"/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561203" y="4112120"/>
                <a:ext cx="912538" cy="825692"/>
              </a:xfrm>
              <a:prstGeom prst="ellips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" name="Straight Connector 12"/>
              <p:cNvCxnSpPr>
                <a:stCxn id="7" idx="3"/>
                <a:endCxn id="75" idx="0"/>
              </p:cNvCxnSpPr>
              <p:nvPr/>
            </p:nvCxnSpPr>
            <p:spPr>
              <a:xfrm rot="5400000">
                <a:off x="3455385" y="2023619"/>
                <a:ext cx="685714" cy="424386"/>
              </a:xfrm>
              <a:prstGeom prst="line">
                <a:avLst/>
              </a:prstGeom>
              <a:ln w="31750" cmpd="sng">
                <a:prstDash val="soli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stCxn id="45" idx="4"/>
                <a:endCxn id="11" idx="0"/>
              </p:cNvCxnSpPr>
              <p:nvPr/>
            </p:nvCxnSpPr>
            <p:spPr>
              <a:xfrm rot="5400000">
                <a:off x="4836072" y="3590519"/>
                <a:ext cx="703001" cy="340201"/>
              </a:xfrm>
              <a:prstGeom prst="line">
                <a:avLst/>
              </a:prstGeom>
              <a:ln w="158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75" idx="3"/>
                <a:endCxn id="9" idx="0"/>
              </p:cNvCxnSpPr>
              <p:nvPr/>
            </p:nvCxnSpPr>
            <p:spPr>
              <a:xfrm rot="5400000">
                <a:off x="2599805" y="3399752"/>
                <a:ext cx="779924" cy="547301"/>
              </a:xfrm>
              <a:prstGeom prst="line">
                <a:avLst/>
              </a:prstGeom>
              <a:ln w="31750">
                <a:prstDash val="soli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1" name="Straight Connector 60"/>
          <p:cNvCxnSpPr/>
          <p:nvPr/>
        </p:nvCxnSpPr>
        <p:spPr>
          <a:xfrm rot="16200000" flipH="1">
            <a:off x="4761547" y="2329604"/>
            <a:ext cx="674416" cy="631478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82" idx="0"/>
          </p:cNvCxnSpPr>
          <p:nvPr/>
        </p:nvCxnSpPr>
        <p:spPr>
          <a:xfrm rot="16200000" flipH="1">
            <a:off x="5507984" y="3867671"/>
            <a:ext cx="838187" cy="44471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ular Callout 66"/>
          <p:cNvSpPr/>
          <p:nvPr/>
        </p:nvSpPr>
        <p:spPr>
          <a:xfrm>
            <a:off x="5580112" y="1556792"/>
            <a:ext cx="2206598" cy="576064"/>
          </a:xfrm>
          <a:prstGeom prst="wedgeRoundRectCallout">
            <a:avLst>
              <a:gd name="adj1" fmla="val -47818"/>
              <a:gd name="adj2" fmla="val 9226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Complete binary tree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ounded Rectangular Callout 67"/>
          <p:cNvSpPr/>
          <p:nvPr/>
        </p:nvSpPr>
        <p:spPr>
          <a:xfrm>
            <a:off x="5508104" y="5517232"/>
            <a:ext cx="1800200" cy="576064"/>
          </a:xfrm>
          <a:prstGeom prst="wedgeRoundRectCallout">
            <a:avLst>
              <a:gd name="adj1" fmla="val -61575"/>
              <a:gd name="adj2" fmla="val -12434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Free node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Rounded Rectangular Callout 68"/>
          <p:cNvSpPr/>
          <p:nvPr/>
        </p:nvSpPr>
        <p:spPr>
          <a:xfrm>
            <a:off x="6228184" y="3573016"/>
            <a:ext cx="1800200" cy="576064"/>
          </a:xfrm>
          <a:prstGeom prst="wedgeRoundRectCallout">
            <a:avLst>
              <a:gd name="adj1" fmla="val -79565"/>
              <a:gd name="adj2" fmla="val -8465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Used node without a task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ounded Rectangular Callout 69"/>
          <p:cNvSpPr/>
          <p:nvPr/>
        </p:nvSpPr>
        <p:spPr>
          <a:xfrm>
            <a:off x="1907704" y="5589240"/>
            <a:ext cx="2160240" cy="576064"/>
          </a:xfrm>
          <a:prstGeom prst="wedgeRoundRectCallout">
            <a:avLst>
              <a:gd name="adj1" fmla="val -2844"/>
              <a:gd name="adj2" fmla="val -13922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Occupied node containing  a task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Rounded Rectangular Callout 70"/>
          <p:cNvSpPr/>
          <p:nvPr/>
        </p:nvSpPr>
        <p:spPr>
          <a:xfrm>
            <a:off x="5732512" y="1988840"/>
            <a:ext cx="2007840" cy="792088"/>
          </a:xfrm>
          <a:prstGeom prst="wedgeRoundRectCallout">
            <a:avLst>
              <a:gd name="adj1" fmla="val -80039"/>
              <a:gd name="adj2" fmla="val 3814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Right sub-tree doesn’t  contain tasks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Rounded Rectangular Callout 71"/>
          <p:cNvSpPr/>
          <p:nvPr/>
        </p:nvSpPr>
        <p:spPr>
          <a:xfrm>
            <a:off x="1691680" y="1700808"/>
            <a:ext cx="1800200" cy="576064"/>
          </a:xfrm>
          <a:prstGeom prst="wedgeRoundRectCallout">
            <a:avLst>
              <a:gd name="adj1" fmla="val 76522"/>
              <a:gd name="adj2" fmla="val 11706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Left sub-tree has tasks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3707904" y="4500050"/>
            <a:ext cx="820891" cy="8064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410347" y="2977902"/>
            <a:ext cx="820891" cy="806489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/>
          <p:cNvCxnSpPr>
            <a:stCxn id="75" idx="4"/>
            <a:endCxn id="74" idx="0"/>
          </p:cNvCxnSpPr>
          <p:nvPr/>
        </p:nvCxnSpPr>
        <p:spPr>
          <a:xfrm rot="16200000" flipH="1">
            <a:off x="3611742" y="3993441"/>
            <a:ext cx="715659" cy="297557"/>
          </a:xfrm>
          <a:prstGeom prst="line">
            <a:avLst/>
          </a:prstGeom>
          <a:ln w="317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5738986" y="4509120"/>
            <a:ext cx="820891" cy="806490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7" grpId="1" animBg="1"/>
      <p:bldP spid="68" grpId="0" animBg="1"/>
      <p:bldP spid="69" grpId="0" animBg="1"/>
      <p:bldP spid="70" grpId="0" animBg="1"/>
      <p:bldP spid="71" grpId="0" animBg="1"/>
      <p:bldP spid="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Get/Put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 1: find target node</a:t>
            </a:r>
          </a:p>
          <a:p>
            <a:pPr lvl="1"/>
            <a:r>
              <a:rPr lang="en-US" dirty="0" smtClean="0"/>
              <a:t>By navigating the tree</a:t>
            </a:r>
          </a:p>
          <a:p>
            <a:r>
              <a:rPr lang="en-US" dirty="0" smtClean="0"/>
              <a:t>Step 2: perform put/get on that node</a:t>
            </a:r>
          </a:p>
          <a:p>
            <a:pPr lvl="1"/>
            <a:r>
              <a:rPr lang="en-US" dirty="0" smtClean="0"/>
              <a:t>Need to handle races</a:t>
            </a:r>
          </a:p>
          <a:p>
            <a:r>
              <a:rPr lang="en-US" dirty="0" smtClean="0"/>
              <a:t>Step 3: update routes</a:t>
            </a:r>
          </a:p>
          <a:p>
            <a:pPr lvl="1"/>
            <a:r>
              <a:rPr lang="en-US" dirty="0" smtClean="0"/>
              <a:t>Update meta-data on path to node – tricky!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Oval 113"/>
          <p:cNvSpPr/>
          <p:nvPr/>
        </p:nvSpPr>
        <p:spPr>
          <a:xfrm>
            <a:off x="7118368" y="1330125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Task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4240210" y="5363116"/>
            <a:ext cx="1008112" cy="93610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4286248" y="5435429"/>
            <a:ext cx="912538" cy="825691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Get()  </a:t>
            </a:r>
            <a:r>
              <a:rPr lang="en-US" dirty="0" smtClean="0"/>
              <a:t>Operation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876795" y="1556792"/>
            <a:ext cx="912538" cy="825691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051720" y="3827445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561199" y="3827445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701871" y="3827445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7" idx="3"/>
          </p:cNvCxnSpPr>
          <p:nvPr/>
        </p:nvCxnSpPr>
        <p:spPr>
          <a:xfrm rot="5400000">
            <a:off x="3665879" y="2244350"/>
            <a:ext cx="327342" cy="361772"/>
          </a:xfrm>
          <a:prstGeom prst="line">
            <a:avLst/>
          </a:prstGeom>
          <a:ln w="31750" cmpd="sng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5"/>
            <a:endCxn id="32" idx="0"/>
          </p:cNvCxnSpPr>
          <p:nvPr/>
        </p:nvCxnSpPr>
        <p:spPr>
          <a:xfrm rot="16200000" flipH="1">
            <a:off x="4661527" y="2255731"/>
            <a:ext cx="341746" cy="353410"/>
          </a:xfrm>
          <a:prstGeom prst="line">
            <a:avLst/>
          </a:prstGeom>
          <a:ln w="317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7" idx="4"/>
            <a:endCxn id="98" idx="0"/>
          </p:cNvCxnSpPr>
          <p:nvPr/>
        </p:nvCxnSpPr>
        <p:spPr>
          <a:xfrm rot="16200000" flipH="1">
            <a:off x="3415948" y="3562756"/>
            <a:ext cx="427160" cy="82838"/>
          </a:xfrm>
          <a:prstGeom prst="line">
            <a:avLst/>
          </a:prstGeom>
          <a:ln w="317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32" idx="4"/>
            <a:endCxn id="12" idx="0"/>
          </p:cNvCxnSpPr>
          <p:nvPr/>
        </p:nvCxnSpPr>
        <p:spPr>
          <a:xfrm rot="16200000" flipH="1">
            <a:off x="4814064" y="3624040"/>
            <a:ext cx="398445" cy="8363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32" idx="5"/>
            <a:endCxn id="13" idx="1"/>
          </p:cNvCxnSpPr>
          <p:nvPr/>
        </p:nvCxnSpPr>
        <p:spPr>
          <a:xfrm rot="16200000" flipH="1">
            <a:off x="5263480" y="3376335"/>
            <a:ext cx="640285" cy="503773"/>
          </a:xfrm>
          <a:prstGeom prst="line">
            <a:avLst/>
          </a:prstGeom>
          <a:ln w="317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3131840" y="2564904"/>
            <a:ext cx="912538" cy="825691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23528" y="1412776"/>
            <a:ext cx="106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Get():</a:t>
            </a:r>
            <a:endParaRPr lang="en-US" sz="2800" dirty="0"/>
          </a:p>
        </p:txBody>
      </p:sp>
      <p:sp>
        <p:nvSpPr>
          <p:cNvPr id="48" name="Oval 47"/>
          <p:cNvSpPr/>
          <p:nvPr/>
        </p:nvSpPr>
        <p:spPr>
          <a:xfrm>
            <a:off x="2219302" y="5483629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234756" y="5483629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99422" y="5483629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>
            <a:stCxn id="10" idx="3"/>
            <a:endCxn id="49" idx="0"/>
          </p:cNvCxnSpPr>
          <p:nvPr/>
        </p:nvCxnSpPr>
        <p:spPr>
          <a:xfrm rot="5400000">
            <a:off x="1462486" y="4760756"/>
            <a:ext cx="951413" cy="494333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0" idx="4"/>
            <a:endCxn id="48" idx="0"/>
          </p:cNvCxnSpPr>
          <p:nvPr/>
        </p:nvCxnSpPr>
        <p:spPr>
          <a:xfrm rot="16200000" flipH="1">
            <a:off x="2176534" y="4984591"/>
            <a:ext cx="830493" cy="16758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50" idx="0"/>
          </p:cNvCxnSpPr>
          <p:nvPr/>
        </p:nvCxnSpPr>
        <p:spPr>
          <a:xfrm rot="16200000" flipH="1">
            <a:off x="3286930" y="5014867"/>
            <a:ext cx="830493" cy="107029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16200000" flipH="1">
            <a:off x="3927846" y="4575663"/>
            <a:ext cx="879405" cy="79251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7" idx="3"/>
            <a:endCxn id="10" idx="7"/>
          </p:cNvCxnSpPr>
          <p:nvPr/>
        </p:nvCxnSpPr>
        <p:spPr>
          <a:xfrm rot="5400000">
            <a:off x="2708704" y="3391591"/>
            <a:ext cx="678690" cy="434858"/>
          </a:xfrm>
          <a:prstGeom prst="line">
            <a:avLst/>
          </a:prstGeom>
          <a:ln w="317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4552836" y="2603309"/>
            <a:ext cx="912538" cy="825691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 rot="10800000" flipV="1">
            <a:off x="4857752" y="1857363"/>
            <a:ext cx="1714512" cy="1"/>
          </a:xfrm>
          <a:prstGeom prst="straightConnector1">
            <a:avLst/>
          </a:prstGeom>
          <a:ln w="44450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929190" y="1428736"/>
            <a:ext cx="177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from the root</a:t>
            </a:r>
            <a:endParaRPr lang="en-US" dirty="0"/>
          </a:p>
        </p:txBody>
      </p:sp>
      <p:grpSp>
        <p:nvGrpSpPr>
          <p:cNvPr id="3" name="Group 65"/>
          <p:cNvGrpSpPr/>
          <p:nvPr/>
        </p:nvGrpSpPr>
        <p:grpSpPr>
          <a:xfrm>
            <a:off x="7884368" y="44624"/>
            <a:ext cx="1080120" cy="1008112"/>
            <a:chOff x="6516216" y="1259468"/>
            <a:chExt cx="1644873" cy="1665476"/>
          </a:xfrm>
        </p:grpSpPr>
        <p:sp>
          <p:nvSpPr>
            <p:cNvPr id="67" name="Rectangle 66"/>
            <p:cNvSpPr/>
            <p:nvPr/>
          </p:nvSpPr>
          <p:spPr>
            <a:xfrm>
              <a:off x="6516216" y="1585226"/>
              <a:ext cx="1644873" cy="1339718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7189118" y="1975977"/>
              <a:ext cx="299067" cy="223286"/>
            </a:xfrm>
            <a:prstGeom prst="ellipse">
              <a:avLst/>
            </a:prstGeom>
            <a:blipFill>
              <a:blip r:embed="rId3" cstate="print"/>
              <a:stretch>
                <a:fillRect/>
              </a:stretch>
            </a:blip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6964817" y="2255086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7413419" y="2255086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6590983" y="2590015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6964817" y="2590015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7413419" y="2590015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7787254" y="2590015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Connector 74"/>
            <p:cNvCxnSpPr>
              <a:stCxn id="68" idx="3"/>
              <a:endCxn id="69" idx="0"/>
            </p:cNvCxnSpPr>
            <p:nvPr/>
          </p:nvCxnSpPr>
          <p:spPr>
            <a:xfrm rot="5400000">
              <a:off x="7129373" y="2151542"/>
              <a:ext cx="88521" cy="118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68" idx="5"/>
              <a:endCxn id="70" idx="0"/>
            </p:cNvCxnSpPr>
            <p:nvPr/>
          </p:nvCxnSpPr>
          <p:spPr>
            <a:xfrm rot="16200000" flipH="1">
              <a:off x="7459410" y="2151542"/>
              <a:ext cx="88521" cy="118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69" idx="3"/>
              <a:endCxn id="71" idx="7"/>
            </p:cNvCxnSpPr>
            <p:nvPr/>
          </p:nvCxnSpPr>
          <p:spPr>
            <a:xfrm rot="5400000">
              <a:off x="6838912" y="2453012"/>
              <a:ext cx="177042" cy="1623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69" idx="4"/>
              <a:endCxn id="72" idx="0"/>
            </p:cNvCxnSpPr>
            <p:nvPr/>
          </p:nvCxnSpPr>
          <p:spPr>
            <a:xfrm rot="5400000">
              <a:off x="7058529" y="2534193"/>
              <a:ext cx="1116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0" idx="4"/>
              <a:endCxn id="73" idx="0"/>
            </p:cNvCxnSpPr>
            <p:nvPr/>
          </p:nvCxnSpPr>
          <p:spPr>
            <a:xfrm rot="5400000">
              <a:off x="7507131" y="2534193"/>
              <a:ext cx="1116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0" idx="5"/>
              <a:endCxn id="74" idx="1"/>
            </p:cNvCxnSpPr>
            <p:nvPr/>
          </p:nvCxnSpPr>
          <p:spPr>
            <a:xfrm rot="16200000" flipH="1">
              <a:off x="7661349" y="2453012"/>
              <a:ext cx="177042" cy="1623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6627744" y="1259468"/>
              <a:ext cx="1323593" cy="406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sz="1000" dirty="0" err="1" smtClean="0"/>
                <a:t>TreeContainer</a:t>
              </a:r>
              <a:endParaRPr lang="en-US" sz="1000" dirty="0"/>
            </a:p>
          </p:txBody>
        </p:sp>
      </p:grpSp>
      <p:sp>
        <p:nvSpPr>
          <p:cNvPr id="55" name="Oval 54"/>
          <p:cNvSpPr/>
          <p:nvPr/>
        </p:nvSpPr>
        <p:spPr>
          <a:xfrm>
            <a:off x="4286248" y="5410029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Straight Connector 60"/>
          <p:cNvCxnSpPr>
            <a:stCxn id="98" idx="5"/>
            <a:endCxn id="55" idx="0"/>
          </p:cNvCxnSpPr>
          <p:nvPr/>
        </p:nvCxnSpPr>
        <p:spPr>
          <a:xfrm rot="16200000" flipH="1">
            <a:off x="3924296" y="4591807"/>
            <a:ext cx="887503" cy="748939"/>
          </a:xfrm>
          <a:prstGeom prst="line">
            <a:avLst/>
          </a:prstGeom>
          <a:ln w="317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2227246" y="5486229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>
            <a:stCxn id="10" idx="4"/>
            <a:endCxn id="82" idx="0"/>
          </p:cNvCxnSpPr>
          <p:nvPr/>
        </p:nvCxnSpPr>
        <p:spPr>
          <a:xfrm rot="16200000" flipH="1">
            <a:off x="2179206" y="4981919"/>
            <a:ext cx="833093" cy="175526"/>
          </a:xfrm>
          <a:prstGeom prst="line">
            <a:avLst/>
          </a:prstGeom>
          <a:ln w="317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3214678" y="3817755"/>
            <a:ext cx="912538" cy="825691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Straight Arrow Connector 107"/>
          <p:cNvCxnSpPr/>
          <p:nvPr/>
        </p:nvCxnSpPr>
        <p:spPr>
          <a:xfrm rot="5400000" flipH="1" flipV="1">
            <a:off x="4143372" y="2428868"/>
            <a:ext cx="4000528" cy="2714644"/>
          </a:xfrm>
          <a:prstGeom prst="straightConnector1">
            <a:avLst/>
          </a:prstGeom>
          <a:ln w="44450">
            <a:solidFill>
              <a:srgbClr val="00B0F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 rot="18309926">
            <a:off x="5983717" y="2660792"/>
            <a:ext cx="81144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00B0F0"/>
                </a:solidFill>
              </a:rPr>
              <a:t>CAS</a:t>
            </a:r>
            <a:endParaRPr lang="en-US" sz="3000" dirty="0">
              <a:solidFill>
                <a:srgbClr val="00B0F0"/>
              </a:solidFill>
            </a:endParaRPr>
          </a:p>
        </p:txBody>
      </p:sp>
      <p:sp>
        <p:nvSpPr>
          <p:cNvPr id="115" name="Freeform 114"/>
          <p:cNvSpPr/>
          <p:nvPr/>
        </p:nvSpPr>
        <p:spPr>
          <a:xfrm>
            <a:off x="3746500" y="2413000"/>
            <a:ext cx="1117600" cy="2908300"/>
          </a:xfrm>
          <a:custGeom>
            <a:avLst/>
            <a:gdLst>
              <a:gd name="connsiteX0" fmla="*/ 1117600 w 1117600"/>
              <a:gd name="connsiteY0" fmla="*/ 2908300 h 2908300"/>
              <a:gd name="connsiteX1" fmla="*/ 215900 w 1117600"/>
              <a:gd name="connsiteY1" fmla="*/ 1752600 h 2908300"/>
              <a:gd name="connsiteX2" fmla="*/ 38100 w 1117600"/>
              <a:gd name="connsiteY2" fmla="*/ 609600 h 2908300"/>
              <a:gd name="connsiteX3" fmla="*/ 444500 w 1117600"/>
              <a:gd name="connsiteY3" fmla="*/ 0 h 290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7600" h="2908300">
                <a:moveTo>
                  <a:pt x="1117600" y="2908300"/>
                </a:moveTo>
                <a:cubicBezTo>
                  <a:pt x="756708" y="2522008"/>
                  <a:pt x="395817" y="2135717"/>
                  <a:pt x="215900" y="1752600"/>
                </a:cubicBezTo>
                <a:cubicBezTo>
                  <a:pt x="35983" y="1369483"/>
                  <a:pt x="0" y="901700"/>
                  <a:pt x="38100" y="609600"/>
                </a:cubicBezTo>
                <a:cubicBezTo>
                  <a:pt x="76200" y="317500"/>
                  <a:pt x="260350" y="158750"/>
                  <a:pt x="444500" y="0"/>
                </a:cubicBezTo>
              </a:path>
            </a:pathLst>
          </a:custGeom>
          <a:ln w="53975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6" name="Straight Connector 115"/>
          <p:cNvCxnSpPr>
            <a:stCxn id="27" idx="4"/>
            <a:endCxn id="98" idx="0"/>
          </p:cNvCxnSpPr>
          <p:nvPr/>
        </p:nvCxnSpPr>
        <p:spPr>
          <a:xfrm rot="16200000" flipH="1">
            <a:off x="3415948" y="3562756"/>
            <a:ext cx="427160" cy="82838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ight Arrow 120"/>
          <p:cNvSpPr/>
          <p:nvPr/>
        </p:nvSpPr>
        <p:spPr>
          <a:xfrm>
            <a:off x="1424738" y="1668199"/>
            <a:ext cx="504056" cy="117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ular Callout 121"/>
          <p:cNvSpPr/>
          <p:nvPr/>
        </p:nvSpPr>
        <p:spPr>
          <a:xfrm>
            <a:off x="1000100" y="1857364"/>
            <a:ext cx="2071702" cy="714380"/>
          </a:xfrm>
          <a:prstGeom prst="wedgeRoundRectCallout">
            <a:avLst>
              <a:gd name="adj1" fmla="val 86692"/>
              <a:gd name="adj2" fmla="val 2338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Close to the root updates are rare</a:t>
            </a:r>
            <a:endParaRPr lang="en-US" dirty="0"/>
          </a:p>
        </p:txBody>
      </p:sp>
      <p:sp>
        <p:nvSpPr>
          <p:cNvPr id="123" name="Rounded Rectangular Callout 122"/>
          <p:cNvSpPr/>
          <p:nvPr/>
        </p:nvSpPr>
        <p:spPr>
          <a:xfrm>
            <a:off x="500034" y="3000372"/>
            <a:ext cx="2071702" cy="714380"/>
          </a:xfrm>
          <a:prstGeom prst="wedgeRoundRectCallout">
            <a:avLst>
              <a:gd name="adj1" fmla="val 108761"/>
              <a:gd name="adj2" fmla="val 3050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Step3: Update routes up to the root</a:t>
            </a:r>
            <a:endParaRPr lang="en-US" dirty="0"/>
          </a:p>
        </p:txBody>
      </p:sp>
      <p:sp>
        <p:nvSpPr>
          <p:cNvPr id="105" name="Rounded Rectangular Callout 104"/>
          <p:cNvSpPr/>
          <p:nvPr/>
        </p:nvSpPr>
        <p:spPr>
          <a:xfrm>
            <a:off x="1000100" y="2143116"/>
            <a:ext cx="2071702" cy="785818"/>
          </a:xfrm>
          <a:prstGeom prst="wedgeRoundRectCallout">
            <a:avLst>
              <a:gd name="adj1" fmla="val 69527"/>
              <a:gd name="adj2" fmla="val 15494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Step1: Navigate to a task by random walk on arrows graph </a:t>
            </a:r>
            <a:endParaRPr lang="en-US" dirty="0"/>
          </a:p>
        </p:txBody>
      </p:sp>
      <p:sp>
        <p:nvSpPr>
          <p:cNvPr id="96" name="Freeform 95"/>
          <p:cNvSpPr/>
          <p:nvPr/>
        </p:nvSpPr>
        <p:spPr>
          <a:xfrm>
            <a:off x="3469217" y="1244600"/>
            <a:ext cx="1267883" cy="4508500"/>
          </a:xfrm>
          <a:custGeom>
            <a:avLst/>
            <a:gdLst>
              <a:gd name="connsiteX0" fmla="*/ 950383 w 1267883"/>
              <a:gd name="connsiteY0" fmla="*/ 0 h 4508500"/>
              <a:gd name="connsiteX1" fmla="*/ 912283 w 1267883"/>
              <a:gd name="connsiteY1" fmla="*/ 698500 h 4508500"/>
              <a:gd name="connsiteX2" fmla="*/ 137583 w 1267883"/>
              <a:gd name="connsiteY2" fmla="*/ 1689100 h 4508500"/>
              <a:gd name="connsiteX3" fmla="*/ 188383 w 1267883"/>
              <a:gd name="connsiteY3" fmla="*/ 2984500 h 4508500"/>
              <a:gd name="connsiteX4" fmla="*/ 1267883 w 1267883"/>
              <a:gd name="connsiteY4" fmla="*/ 4508500 h 450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7883" h="4508500">
                <a:moveTo>
                  <a:pt x="950383" y="0"/>
                </a:moveTo>
                <a:cubicBezTo>
                  <a:pt x="999066" y="208492"/>
                  <a:pt x="1047750" y="416984"/>
                  <a:pt x="912283" y="698500"/>
                </a:cubicBezTo>
                <a:cubicBezTo>
                  <a:pt x="776816" y="980016"/>
                  <a:pt x="258233" y="1308100"/>
                  <a:pt x="137583" y="1689100"/>
                </a:cubicBezTo>
                <a:cubicBezTo>
                  <a:pt x="16933" y="2070100"/>
                  <a:pt x="0" y="2514600"/>
                  <a:pt x="188383" y="2984500"/>
                </a:cubicBezTo>
                <a:cubicBezTo>
                  <a:pt x="376766" y="3454400"/>
                  <a:pt x="1267883" y="4508500"/>
                  <a:pt x="1267883" y="4508500"/>
                </a:cubicBezTo>
              </a:path>
            </a:pathLst>
          </a:custGeom>
          <a:ln w="44450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ular Callout 123"/>
          <p:cNvSpPr/>
          <p:nvPr/>
        </p:nvSpPr>
        <p:spPr>
          <a:xfrm>
            <a:off x="6643702" y="4214818"/>
            <a:ext cx="2357422" cy="714380"/>
          </a:xfrm>
          <a:prstGeom prst="wedgeRoundRectCallout">
            <a:avLst>
              <a:gd name="adj1" fmla="val -45201"/>
              <a:gd name="adj2" fmla="val -23083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Step 2: Extract the task.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07407E-6 L 0.30712 -0.59051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" y="-2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-0.54618 -4.81481E-6 " pathEditMode="relative" rAng="0" ptsTypes="AA">
                                      <p:cBhvr>
                                        <p:cTn id="11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4" grpId="1" animBg="1"/>
      <p:bldP spid="59" grpId="0" animBg="1"/>
      <p:bldP spid="59" grpId="1" animBg="1"/>
      <p:bldP spid="45" grpId="0"/>
      <p:bldP spid="45" grpId="1"/>
      <p:bldP spid="55" grpId="0" animBg="1"/>
      <p:bldP spid="55" grpId="1" animBg="1"/>
      <p:bldP spid="113" grpId="0"/>
      <p:bldP spid="113" grpId="1"/>
      <p:bldP spid="115" grpId="0" animBg="1"/>
      <p:bldP spid="115" grpId="1" animBg="1"/>
      <p:bldP spid="121" grpId="0" animBg="1"/>
      <p:bldP spid="122" grpId="0" animBg="1"/>
      <p:bldP spid="122" grpId="1" animBg="1"/>
      <p:bldP spid="123" grpId="0" animBg="1"/>
      <p:bldP spid="123" grpId="1" animBg="1"/>
      <p:bldP spid="105" grpId="0" animBg="1"/>
      <p:bldP spid="105" grpId="1" animBg="1"/>
      <p:bldP spid="96" grpId="0" animBg="1"/>
      <p:bldP spid="124" grpId="0" animBg="1"/>
      <p:bldP spid="12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al 37"/>
          <p:cNvSpPr/>
          <p:nvPr/>
        </p:nvSpPr>
        <p:spPr>
          <a:xfrm>
            <a:off x="3833448" y="1501376"/>
            <a:ext cx="1008112" cy="93610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2176882" y="5426370"/>
            <a:ext cx="1008112" cy="93610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150312" y="3770568"/>
            <a:ext cx="1008112" cy="93610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518464" y="2537196"/>
            <a:ext cx="1008112" cy="93610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Put()  </a:t>
            </a:r>
            <a:r>
              <a:rPr lang="en-US" dirty="0" smtClean="0"/>
              <a:t>Operation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876795" y="1556792"/>
            <a:ext cx="912538" cy="825691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61199" y="2588907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051720" y="3827445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2393" y="3827445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561199" y="3827445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701871" y="3827445"/>
            <a:ext cx="912538" cy="825691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7" idx="3"/>
          </p:cNvCxnSpPr>
          <p:nvPr/>
        </p:nvCxnSpPr>
        <p:spPr>
          <a:xfrm rot="5400000">
            <a:off x="3665879" y="2244350"/>
            <a:ext cx="327342" cy="361772"/>
          </a:xfrm>
          <a:prstGeom prst="line">
            <a:avLst/>
          </a:prstGeom>
          <a:ln w="317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5"/>
            <a:endCxn id="9" idx="0"/>
          </p:cNvCxnSpPr>
          <p:nvPr/>
        </p:nvCxnSpPr>
        <p:spPr>
          <a:xfrm rot="16200000" flipH="1">
            <a:off x="4672910" y="2244348"/>
            <a:ext cx="327342" cy="361772"/>
          </a:xfrm>
          <a:prstGeom prst="line">
            <a:avLst/>
          </a:prstGeom>
          <a:ln w="317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0" idx="7"/>
          </p:cNvCxnSpPr>
          <p:nvPr/>
        </p:nvCxnSpPr>
        <p:spPr>
          <a:xfrm rot="5400000">
            <a:off x="2750982" y="3373318"/>
            <a:ext cx="654683" cy="495408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7" idx="4"/>
            <a:endCxn id="11" idx="0"/>
          </p:cNvCxnSpPr>
          <p:nvPr/>
        </p:nvCxnSpPr>
        <p:spPr>
          <a:xfrm rot="16200000" flipH="1">
            <a:off x="3399960" y="3578743"/>
            <a:ext cx="436850" cy="60553"/>
          </a:xfrm>
          <a:prstGeom prst="line">
            <a:avLst/>
          </a:prstGeom>
          <a:ln w="317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4"/>
            <a:endCxn id="12" idx="0"/>
          </p:cNvCxnSpPr>
          <p:nvPr/>
        </p:nvCxnSpPr>
        <p:spPr>
          <a:xfrm rot="5400000">
            <a:off x="4811044" y="3621022"/>
            <a:ext cx="412846" cy="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5"/>
            <a:endCxn id="13" idx="1"/>
          </p:cNvCxnSpPr>
          <p:nvPr/>
        </p:nvCxnSpPr>
        <p:spPr>
          <a:xfrm rot="16200000" flipH="1">
            <a:off x="5260461" y="3373318"/>
            <a:ext cx="654683" cy="495408"/>
          </a:xfrm>
          <a:prstGeom prst="line">
            <a:avLst/>
          </a:prstGeom>
          <a:ln w="317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3131840" y="2564904"/>
            <a:ext cx="912538" cy="825691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876776" y="1785926"/>
            <a:ext cx="838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  0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858148" y="2786058"/>
            <a:ext cx="838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  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805338" y="3988362"/>
            <a:ext cx="838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  2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2219302" y="5483629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234756" y="5483629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99422" y="5483629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307534" y="5411621"/>
            <a:ext cx="912538" cy="8256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7830738" y="5559998"/>
            <a:ext cx="838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  3</a:t>
            </a:r>
            <a:endParaRPr lang="en-US" dirty="0"/>
          </a:p>
        </p:txBody>
      </p:sp>
      <p:cxnSp>
        <p:nvCxnSpPr>
          <p:cNvPr id="54" name="Straight Connector 53"/>
          <p:cNvCxnSpPr>
            <a:stCxn id="10" idx="3"/>
            <a:endCxn id="49" idx="0"/>
          </p:cNvCxnSpPr>
          <p:nvPr/>
        </p:nvCxnSpPr>
        <p:spPr>
          <a:xfrm rot="5400000">
            <a:off x="1462486" y="4760756"/>
            <a:ext cx="951413" cy="494333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0" idx="4"/>
            <a:endCxn id="48" idx="0"/>
          </p:cNvCxnSpPr>
          <p:nvPr/>
        </p:nvCxnSpPr>
        <p:spPr>
          <a:xfrm rot="16200000" flipH="1">
            <a:off x="2176534" y="4984591"/>
            <a:ext cx="830493" cy="16758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1" idx="4"/>
            <a:endCxn id="50" idx="0"/>
          </p:cNvCxnSpPr>
          <p:nvPr/>
        </p:nvCxnSpPr>
        <p:spPr>
          <a:xfrm rot="16200000" flipH="1">
            <a:off x="3286930" y="5014867"/>
            <a:ext cx="830493" cy="107029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1" idx="5"/>
            <a:endCxn id="51" idx="0"/>
          </p:cNvCxnSpPr>
          <p:nvPr/>
        </p:nvCxnSpPr>
        <p:spPr>
          <a:xfrm rot="16200000" flipH="1">
            <a:off x="3927846" y="4575663"/>
            <a:ext cx="879405" cy="79251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2"/>
          <p:cNvGrpSpPr/>
          <p:nvPr/>
        </p:nvGrpSpPr>
        <p:grpSpPr>
          <a:xfrm>
            <a:off x="7884368" y="44624"/>
            <a:ext cx="1080120" cy="1008112"/>
            <a:chOff x="6516216" y="1259468"/>
            <a:chExt cx="1644873" cy="1665476"/>
          </a:xfrm>
        </p:grpSpPr>
        <p:sp>
          <p:nvSpPr>
            <p:cNvPr id="74" name="Rectangle 73"/>
            <p:cNvSpPr/>
            <p:nvPr/>
          </p:nvSpPr>
          <p:spPr>
            <a:xfrm>
              <a:off x="6516216" y="1585226"/>
              <a:ext cx="1644873" cy="1339718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7189118" y="1975977"/>
              <a:ext cx="299067" cy="223286"/>
            </a:xfrm>
            <a:prstGeom prst="ellipse">
              <a:avLst/>
            </a:prstGeom>
            <a:blipFill>
              <a:blip r:embed="rId3" cstate="print"/>
              <a:stretch>
                <a:fillRect/>
              </a:stretch>
            </a:blip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6964817" y="2255086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7413419" y="2255086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6590983" y="2590015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6964817" y="2590015"/>
              <a:ext cx="299067" cy="223286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7413419" y="2590015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7787254" y="2590015"/>
              <a:ext cx="299067" cy="223286"/>
            </a:xfrm>
            <a:prstGeom prst="ellipse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2" name="Straight Connector 81"/>
            <p:cNvCxnSpPr>
              <a:stCxn id="75" idx="3"/>
              <a:endCxn id="76" idx="0"/>
            </p:cNvCxnSpPr>
            <p:nvPr/>
          </p:nvCxnSpPr>
          <p:spPr>
            <a:xfrm rot="5400000">
              <a:off x="7129373" y="2151542"/>
              <a:ext cx="88521" cy="118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75" idx="5"/>
              <a:endCxn id="77" idx="0"/>
            </p:cNvCxnSpPr>
            <p:nvPr/>
          </p:nvCxnSpPr>
          <p:spPr>
            <a:xfrm rot="16200000" flipH="1">
              <a:off x="7459410" y="2151542"/>
              <a:ext cx="88521" cy="118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6" idx="3"/>
              <a:endCxn id="78" idx="7"/>
            </p:cNvCxnSpPr>
            <p:nvPr/>
          </p:nvCxnSpPr>
          <p:spPr>
            <a:xfrm rot="5400000">
              <a:off x="6838912" y="2453012"/>
              <a:ext cx="177042" cy="1623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76" idx="4"/>
              <a:endCxn id="79" idx="0"/>
            </p:cNvCxnSpPr>
            <p:nvPr/>
          </p:nvCxnSpPr>
          <p:spPr>
            <a:xfrm rot="5400000">
              <a:off x="7058529" y="2534193"/>
              <a:ext cx="1116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77" idx="4"/>
              <a:endCxn id="80" idx="0"/>
            </p:cNvCxnSpPr>
            <p:nvPr/>
          </p:nvCxnSpPr>
          <p:spPr>
            <a:xfrm rot="5400000">
              <a:off x="7507131" y="2534193"/>
              <a:ext cx="1116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77" idx="5"/>
              <a:endCxn id="81" idx="1"/>
            </p:cNvCxnSpPr>
            <p:nvPr/>
          </p:nvCxnSpPr>
          <p:spPr>
            <a:xfrm rot="16200000" flipH="1">
              <a:off x="7661349" y="2453012"/>
              <a:ext cx="177042" cy="1623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6627744" y="1259468"/>
              <a:ext cx="1323593" cy="406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sz="1000" dirty="0" err="1" smtClean="0"/>
                <a:t>TreeContainer</a:t>
              </a:r>
              <a:endParaRPr lang="en-US" sz="1000" dirty="0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3740144" y="1428736"/>
            <a:ext cx="1214446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3000364" y="2492368"/>
            <a:ext cx="1285884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286248" y="2492368"/>
            <a:ext cx="135732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752580" y="3714752"/>
            <a:ext cx="1285884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3038464" y="3714752"/>
            <a:ext cx="135732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411662" y="3714752"/>
            <a:ext cx="1285884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697546" y="3714752"/>
            <a:ext cx="135732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1071538" y="5324488"/>
            <a:ext cx="1068394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2126526" y="5324488"/>
            <a:ext cx="108815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214678" y="5324488"/>
            <a:ext cx="1071570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4286248" y="5324488"/>
            <a:ext cx="1000132" cy="1012832"/>
          </a:xfrm>
          <a:prstGeom prst="rect">
            <a:avLst/>
          </a:prstGeom>
          <a:noFill/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286380" y="5319726"/>
            <a:ext cx="1000132" cy="1012832"/>
          </a:xfrm>
          <a:prstGeom prst="rect">
            <a:avLst/>
          </a:prstGeom>
          <a:noFill/>
          <a:ln w="635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6286512" y="5319726"/>
            <a:ext cx="1000132" cy="1012832"/>
          </a:xfrm>
          <a:prstGeom prst="rect">
            <a:avLst/>
          </a:prstGeom>
          <a:noFill/>
          <a:ln w="635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2" name="Group 151"/>
          <p:cNvGrpSpPr/>
          <p:nvPr/>
        </p:nvGrpSpPr>
        <p:grpSpPr>
          <a:xfrm>
            <a:off x="1810126" y="1571612"/>
            <a:ext cx="1404552" cy="430216"/>
            <a:chOff x="1810126" y="1571612"/>
            <a:chExt cx="1404552" cy="430216"/>
          </a:xfrm>
        </p:grpSpPr>
        <p:cxnSp>
          <p:nvCxnSpPr>
            <p:cNvPr id="69" name="Straight Arrow Connector 68"/>
            <p:cNvCxnSpPr/>
            <p:nvPr/>
          </p:nvCxnSpPr>
          <p:spPr>
            <a:xfrm>
              <a:off x="1881564" y="2000240"/>
              <a:ext cx="1214446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1810126" y="1571612"/>
              <a:ext cx="1404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Random  node</a:t>
              </a:r>
              <a:endParaRPr lang="en-US" dirty="0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1881565" y="2059536"/>
            <a:ext cx="1162009" cy="369332"/>
            <a:chOff x="1881565" y="1988098"/>
            <a:chExt cx="1162009" cy="369332"/>
          </a:xfrm>
        </p:grpSpPr>
        <p:cxnSp>
          <p:nvCxnSpPr>
            <p:cNvPr id="99" name="Straight Connector 98"/>
            <p:cNvCxnSpPr/>
            <p:nvPr/>
          </p:nvCxnSpPr>
          <p:spPr>
            <a:xfrm rot="16200000" flipH="1">
              <a:off x="1914903" y="2071679"/>
              <a:ext cx="142876" cy="14287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0800000" flipV="1">
              <a:off x="1881565" y="2097079"/>
              <a:ext cx="214314" cy="10477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2095879" y="1988098"/>
              <a:ext cx="9476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FF0000"/>
                  </a:solidFill>
                </a:rPr>
                <a:t>occupied</a:t>
              </a:r>
              <a:endParaRPr lang="en-US" b="1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1071538" y="2643182"/>
            <a:ext cx="1404552" cy="430216"/>
            <a:chOff x="1071538" y="2643182"/>
            <a:chExt cx="1404552" cy="430216"/>
          </a:xfrm>
        </p:grpSpPr>
        <p:sp>
          <p:nvSpPr>
            <p:cNvPr id="123" name="TextBox 122"/>
            <p:cNvSpPr txBox="1"/>
            <p:nvPr/>
          </p:nvSpPr>
          <p:spPr>
            <a:xfrm>
              <a:off x="1071538" y="2643182"/>
              <a:ext cx="1404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Random  node</a:t>
              </a:r>
              <a:endParaRPr lang="en-US" dirty="0"/>
            </a:p>
          </p:txBody>
        </p:sp>
        <p:cxnSp>
          <p:nvCxnSpPr>
            <p:cNvPr id="122" name="Straight Arrow Connector 121"/>
            <p:cNvCxnSpPr/>
            <p:nvPr/>
          </p:nvCxnSpPr>
          <p:spPr>
            <a:xfrm>
              <a:off x="1142976" y="3071810"/>
              <a:ext cx="1214446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1" name="Group 150"/>
          <p:cNvGrpSpPr/>
          <p:nvPr/>
        </p:nvGrpSpPr>
        <p:grpSpPr>
          <a:xfrm>
            <a:off x="409595" y="4345552"/>
            <a:ext cx="1162009" cy="369332"/>
            <a:chOff x="500035" y="4345552"/>
            <a:chExt cx="1162009" cy="369332"/>
          </a:xfrm>
        </p:grpSpPr>
        <p:cxnSp>
          <p:nvCxnSpPr>
            <p:cNvPr id="130" name="Straight Connector 129"/>
            <p:cNvCxnSpPr/>
            <p:nvPr/>
          </p:nvCxnSpPr>
          <p:spPr>
            <a:xfrm rot="16200000" flipH="1">
              <a:off x="533373" y="4429133"/>
              <a:ext cx="142876" cy="14287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10800000" flipV="1">
              <a:off x="500035" y="4454533"/>
              <a:ext cx="214314" cy="10477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/>
            <p:cNvSpPr txBox="1"/>
            <p:nvPr/>
          </p:nvSpPr>
          <p:spPr>
            <a:xfrm>
              <a:off x="714349" y="4345552"/>
              <a:ext cx="9476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FF0000"/>
                  </a:solidFill>
                </a:rPr>
                <a:t>occupied</a:t>
              </a:r>
              <a:endParaRPr lang="en-US" b="1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46006" y="5367137"/>
            <a:ext cx="1000132" cy="646331"/>
            <a:chOff x="71406" y="5000636"/>
            <a:chExt cx="1000132" cy="646331"/>
          </a:xfrm>
        </p:grpSpPr>
        <p:cxnSp>
          <p:nvCxnSpPr>
            <p:cNvPr id="135" name="Straight Arrow Connector 134"/>
            <p:cNvCxnSpPr/>
            <p:nvPr/>
          </p:nvCxnSpPr>
          <p:spPr>
            <a:xfrm>
              <a:off x="136808" y="5597540"/>
              <a:ext cx="93473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TextBox 135"/>
            <p:cNvSpPr txBox="1"/>
            <p:nvPr/>
          </p:nvSpPr>
          <p:spPr>
            <a:xfrm>
              <a:off x="71406" y="5000636"/>
              <a:ext cx="9941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Random  </a:t>
              </a:r>
            </a:p>
            <a:p>
              <a:r>
                <a:rPr lang="en-US" dirty="0" smtClean="0"/>
                <a:t>node</a:t>
              </a:r>
              <a:endParaRPr lang="en-US" dirty="0"/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71406" y="6100724"/>
            <a:ext cx="767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B050"/>
                </a:solidFill>
              </a:rPr>
              <a:t>√ free</a:t>
            </a:r>
            <a:endParaRPr lang="en-US" sz="2000" b="1" i="1" dirty="0">
              <a:solidFill>
                <a:srgbClr val="00B050"/>
              </a:solidFill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1043608" y="1268760"/>
            <a:ext cx="720080" cy="648072"/>
          </a:xfrm>
          <a:prstGeom prst="ellipse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Task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323528" y="1412776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put()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44" name="Rounded Rectangular Callout 143"/>
          <p:cNvSpPr/>
          <p:nvPr/>
        </p:nvSpPr>
        <p:spPr>
          <a:xfrm>
            <a:off x="5715008" y="1142984"/>
            <a:ext cx="2160240" cy="789238"/>
          </a:xfrm>
          <a:prstGeom prst="wedgeRoundRectCallout">
            <a:avLst>
              <a:gd name="adj1" fmla="val -42157"/>
              <a:gd name="adj2" fmla="val 192013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Every level of  the tree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implemented by array of nodes</a:t>
            </a:r>
            <a:endParaRPr lang="en-US" dirty="0"/>
          </a:p>
        </p:txBody>
      </p:sp>
      <p:grpSp>
        <p:nvGrpSpPr>
          <p:cNvPr id="154" name="Group 153"/>
          <p:cNvGrpSpPr/>
          <p:nvPr/>
        </p:nvGrpSpPr>
        <p:grpSpPr>
          <a:xfrm>
            <a:off x="1195413" y="3071810"/>
            <a:ext cx="1162009" cy="369332"/>
            <a:chOff x="1881565" y="1988098"/>
            <a:chExt cx="1162009" cy="369332"/>
          </a:xfrm>
        </p:grpSpPr>
        <p:cxnSp>
          <p:nvCxnSpPr>
            <p:cNvPr id="155" name="Straight Connector 154"/>
            <p:cNvCxnSpPr/>
            <p:nvPr/>
          </p:nvCxnSpPr>
          <p:spPr>
            <a:xfrm rot="16200000" flipH="1">
              <a:off x="1914903" y="2071679"/>
              <a:ext cx="142876" cy="14287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rot="10800000" flipV="1">
              <a:off x="1881565" y="2097079"/>
              <a:ext cx="214314" cy="10477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Box 156"/>
            <p:cNvSpPr txBox="1"/>
            <p:nvPr/>
          </p:nvSpPr>
          <p:spPr>
            <a:xfrm>
              <a:off x="2095879" y="1988098"/>
              <a:ext cx="9476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FF0000"/>
                  </a:solidFill>
                </a:rPr>
                <a:t>occupied</a:t>
              </a:r>
              <a:endParaRPr lang="en-US" b="1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285720" y="3857628"/>
            <a:ext cx="1404552" cy="430216"/>
            <a:chOff x="1071538" y="2643182"/>
            <a:chExt cx="1404552" cy="430216"/>
          </a:xfrm>
        </p:grpSpPr>
        <p:sp>
          <p:nvSpPr>
            <p:cNvPr id="163" name="TextBox 162"/>
            <p:cNvSpPr txBox="1"/>
            <p:nvPr/>
          </p:nvSpPr>
          <p:spPr>
            <a:xfrm>
              <a:off x="1071538" y="2643182"/>
              <a:ext cx="1404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Random  node</a:t>
              </a:r>
              <a:endParaRPr lang="en-US" dirty="0"/>
            </a:p>
          </p:txBody>
        </p:sp>
        <p:cxnSp>
          <p:nvCxnSpPr>
            <p:cNvPr id="164" name="Straight Arrow Connector 163"/>
            <p:cNvCxnSpPr/>
            <p:nvPr/>
          </p:nvCxnSpPr>
          <p:spPr>
            <a:xfrm>
              <a:off x="1142976" y="3071810"/>
              <a:ext cx="1214446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3" presetClass="exit" presetSubtype="1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300"/>
                            </p:stCondLst>
                            <p:childTnLst>
                              <p:par>
                                <p:cTn id="86" presetID="3" presetClass="exit" presetSubtype="1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100"/>
                            </p:stCondLst>
                            <p:childTnLst>
                              <p:par>
                                <p:cTn id="9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600"/>
                            </p:stCondLst>
                            <p:childTnLst>
                              <p:par>
                                <p:cTn id="9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100"/>
                            </p:stCondLst>
                            <p:childTnLst>
                              <p:par>
                                <p:cTn id="9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600"/>
                            </p:stCondLst>
                            <p:childTnLst>
                              <p:par>
                                <p:cTn id="102" presetID="3" presetClass="exit" presetSubtype="1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400"/>
                            </p:stCondLst>
                            <p:childTnLst>
                              <p:par>
                                <p:cTn id="109" presetID="3" presetClass="exit" presetSubtype="1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200"/>
                            </p:stCondLst>
                            <p:childTnLst>
                              <p:par>
                                <p:cTn id="1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700"/>
                            </p:stCondLst>
                            <p:childTnLst>
                              <p:par>
                                <p:cTn id="1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7200"/>
                            </p:stCondLst>
                            <p:childTnLst>
                              <p:par>
                                <p:cTn id="1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7700"/>
                            </p:stCondLst>
                            <p:childTnLst>
                              <p:par>
                                <p:cTn id="125" presetID="3" presetClass="exit" presetSubtype="1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8500"/>
                            </p:stCondLst>
                            <p:childTnLst>
                              <p:par>
                                <p:cTn id="132" presetID="3" presetClass="exit" presetSubtype="10" fill="hold" grpId="1" nodeType="after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9400"/>
                            </p:stCondLst>
                            <p:childTnLst>
                              <p:par>
                                <p:cTn id="1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9900"/>
                            </p:stCondLst>
                            <p:childTnLst>
                              <p:par>
                                <p:cTn id="1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400"/>
                            </p:stCondLst>
                            <p:childTnLst>
                              <p:par>
                                <p:cTn id="1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70" grpId="0" animBg="1"/>
      <p:bldP spid="43" grpId="0" animBg="1"/>
      <p:bldP spid="43" grpId="1" animBg="1"/>
      <p:bldP spid="37" grpId="0" animBg="1"/>
      <p:bldP spid="37" grpId="1" animBg="1"/>
      <p:bldP spid="30" grpId="0"/>
      <p:bldP spid="34" grpId="0"/>
      <p:bldP spid="41" grpId="0"/>
      <p:bldP spid="53" grpId="0"/>
      <p:bldP spid="62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71" grpId="0" animBg="1"/>
      <p:bldP spid="73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39" grpId="0"/>
      <p:bldP spid="144" grpId="0" animBg="1"/>
      <p:bldP spid="144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12353</TotalTime>
  <Words>828</Words>
  <Application>Microsoft Office PowerPoint</Application>
  <PresentationFormat>On-screen Show (4:3)</PresentationFormat>
  <Paragraphs>254</Paragraphs>
  <Slides>27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Equity</vt:lpstr>
      <vt:lpstr>CAFÉ: Scalable Task Pool with Adjustable  Fairness and Contention</vt:lpstr>
      <vt:lpstr>Task Pools</vt:lpstr>
      <vt:lpstr>Typical Implementation: FIFO Queue</vt:lpstr>
      <vt:lpstr>CAFÉ: Contention and Fairness Explorer</vt:lpstr>
      <vt:lpstr>TreeContainer (TC) Specification</vt:lpstr>
      <vt:lpstr>TreeContainer Data Structure</vt:lpstr>
      <vt:lpstr>Get/Put Operations</vt:lpstr>
      <vt:lpstr>Get()  Operation</vt:lpstr>
      <vt:lpstr>Put()  Operation</vt:lpstr>
      <vt:lpstr>Put()  Operation</vt:lpstr>
      <vt:lpstr>Put()  Operation</vt:lpstr>
      <vt:lpstr>When Put()  Operation Fails</vt:lpstr>
      <vt:lpstr>Races</vt:lpstr>
      <vt:lpstr>TreeContainer properties</vt:lpstr>
      <vt:lpstr>CAFÉ Data Structures</vt:lpstr>
      <vt:lpstr>CAFÉ Data Structures</vt:lpstr>
      <vt:lpstr>CAFÉ:get() from Empty TC</vt:lpstr>
      <vt:lpstr>CAFÉ: Races</vt:lpstr>
      <vt:lpstr>CAFÉ: Handling Races – Try 1</vt:lpstr>
      <vt:lpstr>CAFÉ: Races (2)</vt:lpstr>
      <vt:lpstr>CAFÉ: Handling Races – Try 2</vt:lpstr>
      <vt:lpstr>CAFÉ: Properties</vt:lpstr>
      <vt:lpstr>Evaluation Setup</vt:lpstr>
      <vt:lpstr>CAFÉ evaluation Throughput</vt:lpstr>
      <vt:lpstr>CAFÉ evaluation Throughput</vt:lpstr>
      <vt:lpstr>CAFÉ evaluation CAS-failures</vt:lpstr>
      <vt:lpstr>Summary</vt:lpstr>
    </vt:vector>
  </TitlesOfParts>
  <Company>EE Technion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CAFÉ: Scalable Task Pools with Adjustable  Fairness and Contention</dc:title>
  <dc:creator>sdimbsn</dc:creator>
  <cp:lastModifiedBy>dd</cp:lastModifiedBy>
  <cp:revision>962</cp:revision>
  <dcterms:created xsi:type="dcterms:W3CDTF">2011-05-30T10:10:24Z</dcterms:created>
  <dcterms:modified xsi:type="dcterms:W3CDTF">2011-09-22T13:28:40Z</dcterms:modified>
</cp:coreProperties>
</file>