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84" r:id="rId1"/>
  </p:sldMasterIdLst>
  <p:notesMasterIdLst>
    <p:notesMasterId r:id="rId36"/>
  </p:notesMasterIdLst>
  <p:sldIdLst>
    <p:sldId id="256" r:id="rId2"/>
    <p:sldId id="260" r:id="rId3"/>
    <p:sldId id="279" r:id="rId4"/>
    <p:sldId id="262" r:id="rId5"/>
    <p:sldId id="285" r:id="rId6"/>
    <p:sldId id="278" r:id="rId7"/>
    <p:sldId id="261" r:id="rId8"/>
    <p:sldId id="286" r:id="rId9"/>
    <p:sldId id="301" r:id="rId10"/>
    <p:sldId id="298" r:id="rId11"/>
    <p:sldId id="296" r:id="rId12"/>
    <p:sldId id="287" r:id="rId13"/>
    <p:sldId id="297" r:id="rId14"/>
    <p:sldId id="269" r:id="rId15"/>
    <p:sldId id="270" r:id="rId16"/>
    <p:sldId id="295" r:id="rId17"/>
    <p:sldId id="264" r:id="rId18"/>
    <p:sldId id="304" r:id="rId19"/>
    <p:sldId id="267" r:id="rId20"/>
    <p:sldId id="268" r:id="rId21"/>
    <p:sldId id="274" r:id="rId22"/>
    <p:sldId id="300" r:id="rId23"/>
    <p:sldId id="299" r:id="rId24"/>
    <p:sldId id="302" r:id="rId25"/>
    <p:sldId id="272" r:id="rId26"/>
    <p:sldId id="271" r:id="rId27"/>
    <p:sldId id="294" r:id="rId28"/>
    <p:sldId id="291" r:id="rId29"/>
    <p:sldId id="303" r:id="rId30"/>
    <p:sldId id="273" r:id="rId31"/>
    <p:sldId id="265" r:id="rId32"/>
    <p:sldId id="266" r:id="rId33"/>
    <p:sldId id="275" r:id="rId34"/>
    <p:sldId id="293" r:id="rId35"/>
  </p:sldIdLst>
  <p:sldSz cx="9144000" cy="6858000" type="screen4x3"/>
  <p:notesSz cx="7315200" cy="96012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CC0000"/>
    <a:srgbClr val="9999FF"/>
    <a:srgbClr val="006600"/>
    <a:srgbClr val="FF9900"/>
    <a:srgbClr val="FF3399"/>
    <a:srgbClr val="CC3300"/>
    <a:srgbClr val="FF3300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8212" autoAdjust="0"/>
    <p:restoredTop sz="82218" autoAdjust="0"/>
  </p:normalViewPr>
  <p:slideViewPr>
    <p:cSldViewPr>
      <p:cViewPr>
        <p:scale>
          <a:sx n="66" d="100"/>
          <a:sy n="66" d="100"/>
        </p:scale>
        <p:origin x="-75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14528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94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l">
              <a:defRPr sz="1300"/>
            </a:lvl1pPr>
          </a:lstStyle>
          <a:p>
            <a:fld id="{AE9C1F25-AC72-4997-9B32-4E492C51592D}" type="datetimeFigureOut">
              <a:rPr lang="he-IL" smtClean="0"/>
              <a:pPr/>
              <a:t>כ"ה/כסלו/תש"ע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14528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94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l">
              <a:defRPr sz="1300"/>
            </a:lvl1pPr>
          </a:lstStyle>
          <a:p>
            <a:fld id="{E942FBC2-A025-4A74-961C-B42F46217FD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10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11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12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13</a:t>
            </a:fld>
            <a:endParaRPr lang="he-I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15</a:t>
            </a:fld>
            <a:endParaRPr lang="he-I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16</a:t>
            </a:fld>
            <a:endParaRPr lang="he-I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17</a:t>
            </a:fld>
            <a:endParaRPr lang="he-I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18</a:t>
            </a:fld>
            <a:endParaRPr lang="he-I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19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20</a:t>
            </a:fld>
            <a:endParaRPr lang="he-I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21</a:t>
            </a:fld>
            <a:endParaRPr lang="he-I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22</a:t>
            </a:fld>
            <a:endParaRPr lang="he-I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23</a:t>
            </a:fld>
            <a:endParaRPr lang="he-I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24</a:t>
            </a:fld>
            <a:endParaRPr lang="he-I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25</a:t>
            </a:fld>
            <a:endParaRPr lang="he-I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26</a:t>
            </a:fld>
            <a:endParaRPr lang="he-I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27</a:t>
            </a:fld>
            <a:endParaRPr lang="he-I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28</a:t>
            </a:fld>
            <a:endParaRPr lang="he-I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29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30</a:t>
            </a:fld>
            <a:endParaRPr lang="he-I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31</a:t>
            </a:fld>
            <a:endParaRPr lang="he-I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32</a:t>
            </a:fld>
            <a:endParaRPr lang="he-I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33</a:t>
            </a:fld>
            <a:endParaRPr lang="he-I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BC170A-3D3D-44B0-B5F2-C937CDAB2283}" type="slidenum">
              <a:rPr lang="he-IL"/>
              <a:pPr/>
              <a:t>34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5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2FBC2-A025-4A74-961C-B42F46217FD9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 userDrawn="1"/>
        </p:nvGrpSpPr>
        <p:grpSpPr bwMode="auto">
          <a:xfrm>
            <a:off x="1403350" y="404813"/>
            <a:ext cx="7056438" cy="6192837"/>
            <a:chOff x="748" y="419"/>
            <a:chExt cx="4445" cy="3901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839" y="663"/>
              <a:ext cx="4127" cy="3493"/>
              <a:chOff x="1338" y="663"/>
              <a:chExt cx="3289" cy="3419"/>
            </a:xfrm>
          </p:grpSpPr>
          <p:sp>
            <p:nvSpPr>
              <p:cNvPr id="147478" name="Line 22"/>
              <p:cNvSpPr>
                <a:spLocks noChangeShapeType="1"/>
              </p:cNvSpPr>
              <p:nvPr/>
            </p:nvSpPr>
            <p:spPr bwMode="auto">
              <a:xfrm>
                <a:off x="1900" y="2131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79" name="Rectangle 23"/>
              <p:cNvSpPr>
                <a:spLocks noChangeArrowheads="1"/>
              </p:cNvSpPr>
              <p:nvPr/>
            </p:nvSpPr>
            <p:spPr bwMode="auto">
              <a:xfrm>
                <a:off x="2018" y="835"/>
                <a:ext cx="1111" cy="1197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b="1"/>
                  <a:t>Module</a:t>
                </a:r>
              </a:p>
            </p:txBody>
          </p:sp>
          <p:sp>
            <p:nvSpPr>
              <p:cNvPr id="147480" name="Rectangle 24"/>
              <p:cNvSpPr>
                <a:spLocks noChangeArrowheads="1"/>
              </p:cNvSpPr>
              <p:nvPr/>
            </p:nvSpPr>
            <p:spPr bwMode="auto">
              <a:xfrm>
                <a:off x="1338" y="844"/>
                <a:ext cx="476" cy="49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481" name="Line 25"/>
              <p:cNvSpPr>
                <a:spLocks noChangeShapeType="1"/>
              </p:cNvSpPr>
              <p:nvPr/>
            </p:nvSpPr>
            <p:spPr bwMode="auto">
              <a:xfrm flipH="1">
                <a:off x="1814" y="75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2" name="Line 26"/>
              <p:cNvSpPr>
                <a:spLocks noChangeShapeType="1"/>
              </p:cNvSpPr>
              <p:nvPr/>
            </p:nvSpPr>
            <p:spPr bwMode="auto">
              <a:xfrm>
                <a:off x="1905" y="754"/>
                <a:ext cx="12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3" name="Rectangle 27"/>
              <p:cNvSpPr>
                <a:spLocks noChangeArrowheads="1"/>
              </p:cNvSpPr>
              <p:nvPr/>
            </p:nvSpPr>
            <p:spPr bwMode="auto">
              <a:xfrm>
                <a:off x="1338" y="1524"/>
                <a:ext cx="476" cy="49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484" name="Line 28"/>
              <p:cNvSpPr>
                <a:spLocks noChangeShapeType="1"/>
              </p:cNvSpPr>
              <p:nvPr/>
            </p:nvSpPr>
            <p:spPr bwMode="auto">
              <a:xfrm flipH="1">
                <a:off x="1814" y="143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5" name="Line 29"/>
              <p:cNvSpPr>
                <a:spLocks noChangeShapeType="1"/>
              </p:cNvSpPr>
              <p:nvPr/>
            </p:nvSpPr>
            <p:spPr bwMode="auto">
              <a:xfrm>
                <a:off x="1905" y="754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6" name="Line 30"/>
              <p:cNvSpPr>
                <a:spLocks noChangeShapeType="1"/>
              </p:cNvSpPr>
              <p:nvPr/>
            </p:nvSpPr>
            <p:spPr bwMode="auto">
              <a:xfrm flipH="1">
                <a:off x="3129" y="75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7" name="Line 31"/>
              <p:cNvSpPr>
                <a:spLocks noChangeShapeType="1"/>
              </p:cNvSpPr>
              <p:nvPr/>
            </p:nvSpPr>
            <p:spPr bwMode="auto">
              <a:xfrm>
                <a:off x="3220" y="754"/>
                <a:ext cx="0" cy="13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88" name="Rectangle 32"/>
              <p:cNvSpPr>
                <a:spLocks noChangeArrowheads="1"/>
              </p:cNvSpPr>
              <p:nvPr/>
            </p:nvSpPr>
            <p:spPr bwMode="auto">
              <a:xfrm>
                <a:off x="3311" y="844"/>
                <a:ext cx="476" cy="499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489" name="Line 33"/>
              <p:cNvSpPr>
                <a:spLocks noChangeShapeType="1"/>
              </p:cNvSpPr>
              <p:nvPr/>
            </p:nvSpPr>
            <p:spPr bwMode="auto">
              <a:xfrm flipH="1">
                <a:off x="3787" y="75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0" name="Rectangle 34"/>
              <p:cNvSpPr>
                <a:spLocks noChangeArrowheads="1"/>
              </p:cNvSpPr>
              <p:nvPr/>
            </p:nvSpPr>
            <p:spPr bwMode="auto">
              <a:xfrm>
                <a:off x="3289" y="1524"/>
                <a:ext cx="1157" cy="499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b="1"/>
                  <a:t>Module</a:t>
                </a:r>
              </a:p>
            </p:txBody>
          </p:sp>
          <p:sp>
            <p:nvSpPr>
              <p:cNvPr id="147491" name="Line 35"/>
              <p:cNvSpPr>
                <a:spLocks noChangeShapeType="1"/>
              </p:cNvSpPr>
              <p:nvPr/>
            </p:nvSpPr>
            <p:spPr bwMode="auto">
              <a:xfrm>
                <a:off x="3220" y="754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2" name="Rectangle 36"/>
              <p:cNvSpPr>
                <a:spLocks noChangeArrowheads="1"/>
              </p:cNvSpPr>
              <p:nvPr/>
            </p:nvSpPr>
            <p:spPr bwMode="auto">
              <a:xfrm>
                <a:off x="3969" y="844"/>
                <a:ext cx="476" cy="499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493" name="Line 37"/>
              <p:cNvSpPr>
                <a:spLocks noChangeShapeType="1"/>
              </p:cNvSpPr>
              <p:nvPr/>
            </p:nvSpPr>
            <p:spPr bwMode="auto">
              <a:xfrm flipH="1">
                <a:off x="4445" y="75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4" name="Line 38"/>
              <p:cNvSpPr>
                <a:spLocks noChangeShapeType="1"/>
              </p:cNvSpPr>
              <p:nvPr/>
            </p:nvSpPr>
            <p:spPr bwMode="auto">
              <a:xfrm flipH="1">
                <a:off x="4445" y="1434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5" name="Line 39"/>
              <p:cNvSpPr>
                <a:spLocks noChangeShapeType="1"/>
              </p:cNvSpPr>
              <p:nvPr/>
            </p:nvSpPr>
            <p:spPr bwMode="auto">
              <a:xfrm>
                <a:off x="4536" y="754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6" name="Line 40"/>
              <p:cNvSpPr>
                <a:spLocks noChangeShapeType="1"/>
              </p:cNvSpPr>
              <p:nvPr/>
            </p:nvSpPr>
            <p:spPr bwMode="auto">
              <a:xfrm>
                <a:off x="3878" y="754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7" name="Rectangle 41"/>
              <p:cNvSpPr>
                <a:spLocks noChangeArrowheads="1"/>
              </p:cNvSpPr>
              <p:nvPr/>
            </p:nvSpPr>
            <p:spPr bwMode="auto">
              <a:xfrm>
                <a:off x="1996" y="2222"/>
                <a:ext cx="476" cy="499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498" name="Line 42"/>
              <p:cNvSpPr>
                <a:spLocks noChangeShapeType="1"/>
              </p:cNvSpPr>
              <p:nvPr/>
            </p:nvSpPr>
            <p:spPr bwMode="auto">
              <a:xfrm flipH="1">
                <a:off x="2472" y="213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499" name="Rectangle 43"/>
              <p:cNvSpPr>
                <a:spLocks noChangeArrowheads="1"/>
              </p:cNvSpPr>
              <p:nvPr/>
            </p:nvSpPr>
            <p:spPr bwMode="auto">
              <a:xfrm>
                <a:off x="1338" y="2213"/>
                <a:ext cx="476" cy="1180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00" name="Line 44"/>
              <p:cNvSpPr>
                <a:spLocks noChangeShapeType="1"/>
              </p:cNvSpPr>
              <p:nvPr/>
            </p:nvSpPr>
            <p:spPr bwMode="auto">
              <a:xfrm flipH="1">
                <a:off x="1814" y="213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1" name="Line 45"/>
              <p:cNvSpPr>
                <a:spLocks noChangeShapeType="1"/>
              </p:cNvSpPr>
              <p:nvPr/>
            </p:nvSpPr>
            <p:spPr bwMode="auto">
              <a:xfrm>
                <a:off x="1905" y="2132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2" name="Line 46"/>
              <p:cNvSpPr>
                <a:spLocks noChangeShapeType="1"/>
              </p:cNvSpPr>
              <p:nvPr/>
            </p:nvSpPr>
            <p:spPr bwMode="auto">
              <a:xfrm>
                <a:off x="1905" y="1452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3" name="Rectangle 47"/>
              <p:cNvSpPr>
                <a:spLocks noChangeArrowheads="1"/>
              </p:cNvSpPr>
              <p:nvPr/>
            </p:nvSpPr>
            <p:spPr bwMode="auto">
              <a:xfrm>
                <a:off x="2653" y="2222"/>
                <a:ext cx="476" cy="49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04" name="Line 48"/>
              <p:cNvSpPr>
                <a:spLocks noChangeShapeType="1"/>
              </p:cNvSpPr>
              <p:nvPr/>
            </p:nvSpPr>
            <p:spPr bwMode="auto">
              <a:xfrm flipH="1">
                <a:off x="3129" y="213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5" name="Line 49"/>
              <p:cNvSpPr>
                <a:spLocks noChangeShapeType="1"/>
              </p:cNvSpPr>
              <p:nvPr/>
            </p:nvSpPr>
            <p:spPr bwMode="auto">
              <a:xfrm>
                <a:off x="2562" y="2132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6" name="Rectangle 50"/>
              <p:cNvSpPr>
                <a:spLocks noChangeArrowheads="1"/>
              </p:cNvSpPr>
              <p:nvPr/>
            </p:nvSpPr>
            <p:spPr bwMode="auto">
              <a:xfrm>
                <a:off x="3311" y="2222"/>
                <a:ext cx="476" cy="49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07" name="Line 51"/>
              <p:cNvSpPr>
                <a:spLocks noChangeShapeType="1"/>
              </p:cNvSpPr>
              <p:nvPr/>
            </p:nvSpPr>
            <p:spPr bwMode="auto">
              <a:xfrm flipH="1">
                <a:off x="3787" y="213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8" name="Line 52"/>
              <p:cNvSpPr>
                <a:spLocks noChangeShapeType="1"/>
              </p:cNvSpPr>
              <p:nvPr/>
            </p:nvSpPr>
            <p:spPr bwMode="auto">
              <a:xfrm>
                <a:off x="3220" y="2132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09" name="Rectangle 53"/>
              <p:cNvSpPr>
                <a:spLocks noChangeArrowheads="1"/>
              </p:cNvSpPr>
              <p:nvPr/>
            </p:nvSpPr>
            <p:spPr bwMode="auto">
              <a:xfrm>
                <a:off x="3969" y="2222"/>
                <a:ext cx="476" cy="49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10" name="Line 54"/>
              <p:cNvSpPr>
                <a:spLocks noChangeShapeType="1"/>
              </p:cNvSpPr>
              <p:nvPr/>
            </p:nvSpPr>
            <p:spPr bwMode="auto">
              <a:xfrm flipH="1">
                <a:off x="4445" y="213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1" name="Line 55"/>
              <p:cNvSpPr>
                <a:spLocks noChangeShapeType="1"/>
              </p:cNvSpPr>
              <p:nvPr/>
            </p:nvSpPr>
            <p:spPr bwMode="auto">
              <a:xfrm>
                <a:off x="4536" y="1452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2" name="Line 56"/>
              <p:cNvSpPr>
                <a:spLocks noChangeShapeType="1"/>
              </p:cNvSpPr>
              <p:nvPr/>
            </p:nvSpPr>
            <p:spPr bwMode="auto">
              <a:xfrm>
                <a:off x="3878" y="2132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3" name="Line 57"/>
              <p:cNvSpPr>
                <a:spLocks noChangeShapeType="1"/>
              </p:cNvSpPr>
              <p:nvPr/>
            </p:nvSpPr>
            <p:spPr bwMode="auto">
              <a:xfrm flipH="1">
                <a:off x="2472" y="281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4" name="Line 58"/>
              <p:cNvSpPr>
                <a:spLocks noChangeShapeType="1"/>
              </p:cNvSpPr>
              <p:nvPr/>
            </p:nvSpPr>
            <p:spPr bwMode="auto">
              <a:xfrm>
                <a:off x="2563" y="2132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5" name="Rectangle 59"/>
              <p:cNvSpPr>
                <a:spLocks noChangeArrowheads="1"/>
              </p:cNvSpPr>
              <p:nvPr/>
            </p:nvSpPr>
            <p:spPr bwMode="auto">
              <a:xfrm>
                <a:off x="2653" y="2902"/>
                <a:ext cx="1134" cy="118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b="1"/>
                  <a:t>Module</a:t>
                </a:r>
              </a:p>
            </p:txBody>
          </p:sp>
          <p:sp>
            <p:nvSpPr>
              <p:cNvPr id="147516" name="Line 60"/>
              <p:cNvSpPr>
                <a:spLocks noChangeShapeType="1"/>
              </p:cNvSpPr>
              <p:nvPr/>
            </p:nvSpPr>
            <p:spPr bwMode="auto">
              <a:xfrm>
                <a:off x="2562" y="2812"/>
                <a:ext cx="13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7" name="Line 61"/>
              <p:cNvSpPr>
                <a:spLocks noChangeShapeType="1"/>
              </p:cNvSpPr>
              <p:nvPr/>
            </p:nvSpPr>
            <p:spPr bwMode="auto">
              <a:xfrm flipH="1">
                <a:off x="3787" y="281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8" name="Line 62"/>
              <p:cNvSpPr>
                <a:spLocks noChangeShapeType="1"/>
              </p:cNvSpPr>
              <p:nvPr/>
            </p:nvSpPr>
            <p:spPr bwMode="auto">
              <a:xfrm>
                <a:off x="3878" y="2132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19" name="Rectangle 63"/>
              <p:cNvSpPr>
                <a:spLocks noChangeArrowheads="1"/>
              </p:cNvSpPr>
              <p:nvPr/>
            </p:nvSpPr>
            <p:spPr bwMode="auto">
              <a:xfrm>
                <a:off x="3969" y="2902"/>
                <a:ext cx="476" cy="499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20" name="Line 64"/>
              <p:cNvSpPr>
                <a:spLocks noChangeShapeType="1"/>
              </p:cNvSpPr>
              <p:nvPr/>
            </p:nvSpPr>
            <p:spPr bwMode="auto">
              <a:xfrm flipH="1">
                <a:off x="4445" y="281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21" name="Line 65"/>
              <p:cNvSpPr>
                <a:spLocks noChangeShapeType="1"/>
              </p:cNvSpPr>
              <p:nvPr/>
            </p:nvSpPr>
            <p:spPr bwMode="auto">
              <a:xfrm>
                <a:off x="4536" y="2132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22" name="Line 66"/>
              <p:cNvSpPr>
                <a:spLocks noChangeShapeType="1"/>
              </p:cNvSpPr>
              <p:nvPr/>
            </p:nvSpPr>
            <p:spPr bwMode="auto">
              <a:xfrm>
                <a:off x="3878" y="2812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23" name="Rectangle 67"/>
              <p:cNvSpPr>
                <a:spLocks noChangeArrowheads="1"/>
              </p:cNvSpPr>
              <p:nvPr/>
            </p:nvSpPr>
            <p:spPr bwMode="auto">
              <a:xfrm>
                <a:off x="3969" y="3583"/>
                <a:ext cx="476" cy="499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 b="1"/>
                  <a:t>Module</a:t>
                </a:r>
              </a:p>
            </p:txBody>
          </p:sp>
          <p:sp>
            <p:nvSpPr>
              <p:cNvPr id="147524" name="Line 68"/>
              <p:cNvSpPr>
                <a:spLocks noChangeShapeType="1"/>
              </p:cNvSpPr>
              <p:nvPr/>
            </p:nvSpPr>
            <p:spPr bwMode="auto">
              <a:xfrm flipH="1">
                <a:off x="4445" y="3493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25" name="Line 69"/>
              <p:cNvSpPr>
                <a:spLocks noChangeShapeType="1"/>
              </p:cNvSpPr>
              <p:nvPr/>
            </p:nvSpPr>
            <p:spPr bwMode="auto">
              <a:xfrm>
                <a:off x="4536" y="2813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26" name="AutoShape 70"/>
              <p:cNvSpPr>
                <a:spLocks noChangeArrowheads="1"/>
              </p:cNvSpPr>
              <p:nvPr/>
            </p:nvSpPr>
            <p:spPr bwMode="auto">
              <a:xfrm>
                <a:off x="1814" y="66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27" name="AutoShape 71"/>
              <p:cNvSpPr>
                <a:spLocks noChangeArrowheads="1"/>
              </p:cNvSpPr>
              <p:nvPr/>
            </p:nvSpPr>
            <p:spPr bwMode="auto">
              <a:xfrm>
                <a:off x="1814" y="134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28" name="AutoShape 72"/>
              <p:cNvSpPr>
                <a:spLocks noChangeArrowheads="1"/>
              </p:cNvSpPr>
              <p:nvPr/>
            </p:nvSpPr>
            <p:spPr bwMode="auto">
              <a:xfrm>
                <a:off x="3129" y="66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29" name="AutoShape 73"/>
              <p:cNvSpPr>
                <a:spLocks noChangeArrowheads="1"/>
              </p:cNvSpPr>
              <p:nvPr/>
            </p:nvSpPr>
            <p:spPr bwMode="auto">
              <a:xfrm>
                <a:off x="3787" y="66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0" name="AutoShape 74"/>
              <p:cNvSpPr>
                <a:spLocks noChangeArrowheads="1"/>
              </p:cNvSpPr>
              <p:nvPr/>
            </p:nvSpPr>
            <p:spPr bwMode="auto">
              <a:xfrm>
                <a:off x="4445" y="66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1" name="AutoShape 75"/>
              <p:cNvSpPr>
                <a:spLocks noChangeArrowheads="1"/>
              </p:cNvSpPr>
              <p:nvPr/>
            </p:nvSpPr>
            <p:spPr bwMode="auto">
              <a:xfrm>
                <a:off x="4445" y="1343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2" name="AutoShape 76"/>
              <p:cNvSpPr>
                <a:spLocks noChangeArrowheads="1"/>
              </p:cNvSpPr>
              <p:nvPr/>
            </p:nvSpPr>
            <p:spPr bwMode="auto">
              <a:xfrm>
                <a:off x="2472" y="204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3" name="AutoShape 77"/>
              <p:cNvSpPr>
                <a:spLocks noChangeArrowheads="1"/>
              </p:cNvSpPr>
              <p:nvPr/>
            </p:nvSpPr>
            <p:spPr bwMode="auto">
              <a:xfrm>
                <a:off x="1814" y="204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4" name="AutoShape 78"/>
              <p:cNvSpPr>
                <a:spLocks noChangeArrowheads="1"/>
              </p:cNvSpPr>
              <p:nvPr/>
            </p:nvSpPr>
            <p:spPr bwMode="auto">
              <a:xfrm>
                <a:off x="3129" y="204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5" name="AutoShape 79"/>
              <p:cNvSpPr>
                <a:spLocks noChangeArrowheads="1"/>
              </p:cNvSpPr>
              <p:nvPr/>
            </p:nvSpPr>
            <p:spPr bwMode="auto">
              <a:xfrm>
                <a:off x="3787" y="204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6" name="AutoShape 80"/>
              <p:cNvSpPr>
                <a:spLocks noChangeArrowheads="1"/>
              </p:cNvSpPr>
              <p:nvPr/>
            </p:nvSpPr>
            <p:spPr bwMode="auto">
              <a:xfrm>
                <a:off x="4445" y="204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7" name="AutoShape 81"/>
              <p:cNvSpPr>
                <a:spLocks noChangeArrowheads="1"/>
              </p:cNvSpPr>
              <p:nvPr/>
            </p:nvSpPr>
            <p:spPr bwMode="auto">
              <a:xfrm>
                <a:off x="3787" y="272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8" name="AutoShape 82"/>
              <p:cNvSpPr>
                <a:spLocks noChangeArrowheads="1"/>
              </p:cNvSpPr>
              <p:nvPr/>
            </p:nvSpPr>
            <p:spPr bwMode="auto">
              <a:xfrm>
                <a:off x="4445" y="272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39" name="AutoShape 83"/>
              <p:cNvSpPr>
                <a:spLocks noChangeArrowheads="1"/>
              </p:cNvSpPr>
              <p:nvPr/>
            </p:nvSpPr>
            <p:spPr bwMode="auto">
              <a:xfrm>
                <a:off x="4445" y="3402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grpSp>
            <p:nvGrpSpPr>
              <p:cNvPr id="4" name="Group 84"/>
              <p:cNvGrpSpPr>
                <a:grpSpLocks/>
              </p:cNvGrpSpPr>
              <p:nvPr/>
            </p:nvGrpSpPr>
            <p:grpSpPr bwMode="auto">
              <a:xfrm>
                <a:off x="1338" y="2902"/>
                <a:ext cx="1134" cy="1180"/>
                <a:chOff x="1338" y="2902"/>
                <a:chExt cx="1134" cy="1180"/>
              </a:xfrm>
            </p:grpSpPr>
            <p:grpSp>
              <p:nvGrpSpPr>
                <p:cNvPr id="5" name="Group 85"/>
                <p:cNvGrpSpPr>
                  <a:grpSpLocks/>
                </p:cNvGrpSpPr>
                <p:nvPr/>
              </p:nvGrpSpPr>
              <p:grpSpPr bwMode="auto">
                <a:xfrm>
                  <a:off x="1338" y="2902"/>
                  <a:ext cx="1134" cy="1180"/>
                  <a:chOff x="1247" y="2976"/>
                  <a:chExt cx="1134" cy="1180"/>
                </a:xfrm>
              </p:grpSpPr>
              <p:sp>
                <p:nvSpPr>
                  <p:cNvPr id="147542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1247" y="3664"/>
                    <a:ext cx="635" cy="492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543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1882" y="3664"/>
                    <a:ext cx="499" cy="492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544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1910" y="2976"/>
                    <a:ext cx="471" cy="681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545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3669"/>
                    <a:ext cx="136" cy="484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546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1914" y="3612"/>
                    <a:ext cx="464" cy="90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47547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1474" y="3702"/>
                  <a:ext cx="862" cy="2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b="1"/>
                    <a:t>Module</a:t>
                  </a:r>
                </a:p>
              </p:txBody>
            </p:sp>
          </p:grpSp>
          <p:sp>
            <p:nvSpPr>
              <p:cNvPr id="147548" name="Line 92"/>
              <p:cNvSpPr>
                <a:spLocks noChangeShapeType="1"/>
              </p:cNvSpPr>
              <p:nvPr/>
            </p:nvSpPr>
            <p:spPr bwMode="auto">
              <a:xfrm>
                <a:off x="1906" y="2813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49" name="Line 93"/>
              <p:cNvSpPr>
                <a:spLocks noChangeShapeType="1"/>
              </p:cNvSpPr>
              <p:nvPr/>
            </p:nvSpPr>
            <p:spPr bwMode="auto">
              <a:xfrm>
                <a:off x="1906" y="2813"/>
                <a:ext cx="0" cy="6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50" name="Line 94"/>
              <p:cNvSpPr>
                <a:spLocks noChangeShapeType="1"/>
              </p:cNvSpPr>
              <p:nvPr/>
            </p:nvSpPr>
            <p:spPr bwMode="auto">
              <a:xfrm flipH="1">
                <a:off x="1338" y="3492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51" name="Line 95"/>
              <p:cNvSpPr>
                <a:spLocks noChangeShapeType="1"/>
              </p:cNvSpPr>
              <p:nvPr/>
            </p:nvSpPr>
            <p:spPr bwMode="auto">
              <a:xfrm>
                <a:off x="1429" y="3492"/>
                <a:ext cx="48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47552" name="AutoShape 96"/>
              <p:cNvSpPr>
                <a:spLocks noChangeArrowheads="1"/>
              </p:cNvSpPr>
              <p:nvPr/>
            </p:nvSpPr>
            <p:spPr bwMode="auto">
              <a:xfrm>
                <a:off x="1815" y="2722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53" name="AutoShape 97"/>
              <p:cNvSpPr>
                <a:spLocks noChangeArrowheads="1"/>
              </p:cNvSpPr>
              <p:nvPr/>
            </p:nvSpPr>
            <p:spPr bwMode="auto">
              <a:xfrm>
                <a:off x="1338" y="3402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  <p:sp>
            <p:nvSpPr>
              <p:cNvPr id="147554" name="AutoShape 98"/>
              <p:cNvSpPr>
                <a:spLocks noChangeArrowheads="1"/>
              </p:cNvSpPr>
              <p:nvPr/>
            </p:nvSpPr>
            <p:spPr bwMode="auto">
              <a:xfrm>
                <a:off x="2472" y="2721"/>
                <a:ext cx="182" cy="181"/>
              </a:xfrm>
              <a:prstGeom prst="octagon">
                <a:avLst>
                  <a:gd name="adj" fmla="val 2928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/>
                  <a:t>R</a:t>
                </a:r>
              </a:p>
            </p:txBody>
          </p:sp>
        </p:grpSp>
        <p:sp>
          <p:nvSpPr>
            <p:cNvPr id="147555" name="Rectangle 99"/>
            <p:cNvSpPr>
              <a:spLocks noChangeArrowheads="1"/>
            </p:cNvSpPr>
            <p:nvPr/>
          </p:nvSpPr>
          <p:spPr bwMode="auto">
            <a:xfrm>
              <a:off x="748" y="419"/>
              <a:ext cx="4445" cy="3901"/>
            </a:xfrm>
            <a:prstGeom prst="rect">
              <a:avLst/>
            </a:prstGeom>
            <a:solidFill>
              <a:srgbClr val="FFFFFF">
                <a:alpha val="8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147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74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073FD9-22EC-4E77-9FD6-CD7A5E7AA01C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1474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he-IL"/>
          </a:p>
        </p:txBody>
      </p:sp>
      <p:sp>
        <p:nvSpPr>
          <p:cNvPr id="1474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00013" y="2349500"/>
            <a:ext cx="9009062" cy="1052513"/>
            <a:chOff x="0" y="1536"/>
            <a:chExt cx="5675" cy="663"/>
          </a:xfrm>
        </p:grpSpPr>
        <p:grpSp>
          <p:nvGrpSpPr>
            <p:cNvPr id="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474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74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474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74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sp>
          <p:nvSpPr>
            <p:cNvPr id="1474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474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474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147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9575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122C81-C636-4218-8786-D4ED82DE6533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-26988"/>
            <a:ext cx="2139950" cy="6624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26988"/>
            <a:ext cx="6267450" cy="6624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44DDBD-62CC-44FB-B57D-7C7FEA534080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-26988"/>
            <a:ext cx="7793037" cy="839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203700" cy="55451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1388" y="1052513"/>
            <a:ext cx="4203700" cy="269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1388" y="3900488"/>
            <a:ext cx="4203700" cy="2697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175" y="64389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E95A2F8-AE9F-41DA-97E4-8C0524C5BD72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89288" y="64389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275513" y="64389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00113" y="-26988"/>
            <a:ext cx="7793037" cy="839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052513"/>
            <a:ext cx="4203700" cy="269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1388" y="1052513"/>
            <a:ext cx="4203700" cy="269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95288" y="3900488"/>
            <a:ext cx="4203700" cy="2697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388" y="3900488"/>
            <a:ext cx="4203700" cy="2697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175" y="64389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EB6BF80-BC52-41CF-B438-864A5C72FABA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89288" y="64389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75513" y="64389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/>
            </a:lvl1pPr>
            <a:lvl2pPr algn="l" rtl="0">
              <a:buFont typeface="Wingdings" pitchFamily="2" charset="2"/>
              <a:buChar char="§"/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6C1-0F7E-4D23-A166-B5B753CB1CB1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56C96-E7EB-4869-AB3C-44612A975CE1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2037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388" y="1052513"/>
            <a:ext cx="42037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ED8B70-9A71-4F01-9B2C-9682C2016ED0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26E0DB-A924-4081-9239-EBBDDC264F0D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B2E90E-F6C4-4464-8A6A-14BB4E7D93B9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89CC44-C167-4091-8700-AF18A3A6C3EA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CE3C46-3C61-4507-BC31-7F6CBCC05BDC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7EFFBF-84DA-422A-91BD-5FC1E612CE32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ltGray">
          <a:xfrm>
            <a:off x="352425" y="13970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ltGray">
          <a:xfrm>
            <a:off x="735013" y="139700"/>
            <a:ext cx="328612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ltGray">
          <a:xfrm>
            <a:off x="476250" y="56197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ltGray">
          <a:xfrm>
            <a:off x="846138" y="56197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ltGray">
          <a:xfrm>
            <a:off x="61913" y="4889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gray">
          <a:xfrm>
            <a:off x="696913" y="3175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gray">
          <a:xfrm>
            <a:off x="377825" y="8223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kumimoji="1" lang="en-US" sz="2400"/>
          </a:p>
        </p:txBody>
      </p:sp>
      <p:sp>
        <p:nvSpPr>
          <p:cNvPr id="146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2976" y="-26988"/>
            <a:ext cx="8001024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46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2513"/>
            <a:ext cx="8559800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46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75" y="6438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fld id="{53D2FBA8-E2DE-44A6-816E-500E2484318D}" type="datetime8">
              <a:rPr lang="he-IL" smtClean="0"/>
              <a:pPr/>
              <a:t>12 דצמבר 09</a:t>
            </a:fld>
            <a:endParaRPr lang="he-IL"/>
          </a:p>
        </p:txBody>
      </p:sp>
      <p:sp>
        <p:nvSpPr>
          <p:cNvPr id="146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4389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he-IL"/>
          </a:p>
        </p:txBody>
      </p:sp>
      <p:sp>
        <p:nvSpPr>
          <p:cNvPr id="146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5513" y="6438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E5E78F0E-4832-425E-BAC7-1EAF93784EB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 Black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ahoma" pitchFamily="34" charset="0"/>
        <a:buChar char="-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5357826"/>
            <a:ext cx="6643734" cy="571504"/>
          </a:xfrm>
        </p:spPr>
        <p:txBody>
          <a:bodyPr/>
          <a:lstStyle/>
          <a:p>
            <a:r>
              <a:rPr lang="en-US" sz="2200" dirty="0" err="1" smtClean="0"/>
              <a:t>Technion</a:t>
            </a:r>
            <a:r>
              <a:rPr lang="en-US" sz="2200" dirty="0" smtClean="0"/>
              <a:t> – Israel Institute of Technology</a:t>
            </a:r>
            <a:endParaRPr lang="he-IL" sz="2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1643050"/>
            <a:ext cx="7572428" cy="1470025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Arial Black" pitchFamily="34" charset="0"/>
              </a:rPr>
              <a:t>The Era of Many-Module </a:t>
            </a:r>
            <a:r>
              <a:rPr lang="en-US" sz="2800" dirty="0" err="1" smtClean="0">
                <a:latin typeface="Arial Black" pitchFamily="34" charset="0"/>
              </a:rPr>
              <a:t>SoC</a:t>
            </a:r>
            <a:r>
              <a:rPr lang="en-US" sz="2800" dirty="0" smtClean="0">
                <a:latin typeface="Arial Black" pitchFamily="34" charset="0"/>
              </a:rPr>
              <a:t>:</a:t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600" dirty="0" smtClean="0">
                <a:latin typeface="Arial Black" pitchFamily="34" charset="0"/>
              </a:rPr>
              <a:t>Revisiting the </a:t>
            </a:r>
            <a:r>
              <a:rPr lang="en-US" sz="2600" dirty="0" err="1" smtClean="0">
                <a:latin typeface="Arial Black" pitchFamily="34" charset="0"/>
              </a:rPr>
              <a:t>NoC</a:t>
            </a:r>
            <a:r>
              <a:rPr lang="en-US" sz="2600" dirty="0" smtClean="0">
                <a:latin typeface="Arial Black" pitchFamily="34" charset="0"/>
              </a:rPr>
              <a:t> Mapping Problem</a:t>
            </a:r>
            <a:endParaRPr lang="he-IL" sz="2600" dirty="0">
              <a:latin typeface="Arial Black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0" y="4429132"/>
            <a:ext cx="91440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Isask’har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lang="en-US" sz="2200" kern="0" dirty="0" err="1" smtClean="0"/>
              <a:t>Zigi</a:t>
            </a:r>
            <a:r>
              <a:rPr lang="en-US" sz="2200" kern="0" dirty="0" smtClean="0"/>
              <a:t>)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Walter, Israel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Cidon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Avinoam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Kolodny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Daniel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Sigalov</a:t>
            </a:r>
            <a:endParaRPr kumimoji="0" lang="he-IL" sz="2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357290" y="6286520"/>
            <a:ext cx="664373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lang="en-US" sz="2200" kern="0" dirty="0" smtClean="0"/>
              <a:t>December, 2009</a:t>
            </a:r>
            <a:endParaRPr kumimoji="0" lang="he-IL" sz="2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72198" y="214290"/>
            <a:ext cx="2857520" cy="2000264"/>
            <a:chOff x="3571868" y="1928802"/>
            <a:chExt cx="2000264" cy="2000264"/>
          </a:xfrm>
          <a:scene3d>
            <a:camera prst="perspectiveContrastingLeftFacing"/>
            <a:lightRig rig="threePt" dir="t"/>
          </a:scene3d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571868" y="2928934"/>
              <a:ext cx="500066" cy="500066"/>
            </a:xfrm>
            <a:prstGeom prst="rect">
              <a:avLst/>
            </a:prstGeom>
            <a:solidFill>
              <a:schemeClr val="accent5">
                <a:lumMod val="1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071934" y="242886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071934" y="1928802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572000" y="292893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571868" y="2428868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572000" y="1928802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071934" y="2928934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72000" y="2428868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571868" y="1928802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072066" y="1928802"/>
              <a:ext cx="500066" cy="50006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5072066" y="2428868"/>
              <a:ext cx="500066" cy="500066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072066" y="3429000"/>
              <a:ext cx="500066" cy="500066"/>
            </a:xfrm>
            <a:prstGeom prst="rect">
              <a:avLst/>
            </a:prstGeom>
            <a:solidFill>
              <a:schemeClr val="accent4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072066" y="2928934"/>
              <a:ext cx="500066" cy="50006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72000" y="3429000"/>
              <a:ext cx="500066" cy="50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571868" y="3429000"/>
              <a:ext cx="500066" cy="500066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071934" y="3429000"/>
              <a:ext cx="500066" cy="50006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52513"/>
            <a:ext cx="8858312" cy="4162437"/>
          </a:xfrm>
        </p:spPr>
        <p:txBody>
          <a:bodyPr/>
          <a:lstStyle/>
          <a:p>
            <a:r>
              <a:rPr lang="en-US" dirty="0" smtClean="0"/>
              <a:t>Given</a:t>
            </a:r>
          </a:p>
          <a:p>
            <a:pPr lvl="1"/>
            <a:r>
              <a:rPr lang="en-US" dirty="0" smtClean="0"/>
              <a:t>Traffic pattern(s)</a:t>
            </a:r>
          </a:p>
          <a:p>
            <a:pPr lvl="2"/>
            <a:r>
              <a:rPr lang="en-US" dirty="0" smtClean="0"/>
              <a:t>a set (or sets) of pair-wise bandwidth </a:t>
            </a:r>
            <a:r>
              <a:rPr lang="en-US" dirty="0" smtClean="0"/>
              <a:t>requirements and timing constraints</a:t>
            </a:r>
            <a:endParaRPr lang="en-US" dirty="0" smtClean="0"/>
          </a:p>
          <a:p>
            <a:pPr lvl="1"/>
            <a:r>
              <a:rPr lang="en-US" dirty="0" smtClean="0"/>
              <a:t>Routing</a:t>
            </a:r>
          </a:p>
          <a:p>
            <a:pPr lvl="1"/>
            <a:r>
              <a:rPr lang="en-US" dirty="0" smtClean="0"/>
              <a:t>Topology</a:t>
            </a:r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Find efficient mapping of cores to tiles</a:t>
            </a:r>
          </a:p>
          <a:p>
            <a:endParaRPr lang="en-US" dirty="0" smtClean="0"/>
          </a:p>
          <a:p>
            <a:pPr lvl="1" algn="l" rtl="0">
              <a:buNone/>
            </a:pPr>
            <a:endParaRPr lang="en-US" dirty="0" smtClean="0"/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Black" pitchFamily="34" charset="0"/>
              </a:rPr>
              <a:t>NoC</a:t>
            </a:r>
            <a:r>
              <a:rPr lang="en-US" dirty="0" smtClean="0">
                <a:latin typeface="Arial Black" pitchFamily="34" charset="0"/>
              </a:rPr>
              <a:t> Mapping</a:t>
            </a:r>
            <a:endParaRPr lang="he-IL" dirty="0"/>
          </a:p>
        </p:txBody>
      </p:sp>
      <p:grpSp>
        <p:nvGrpSpPr>
          <p:cNvPr id="4" name="Group 291"/>
          <p:cNvGrpSpPr/>
          <p:nvPr/>
        </p:nvGrpSpPr>
        <p:grpSpPr>
          <a:xfrm>
            <a:off x="285720" y="5143512"/>
            <a:ext cx="1500198" cy="1500198"/>
            <a:chOff x="357158" y="1428736"/>
            <a:chExt cx="1500198" cy="1500198"/>
          </a:xfrm>
          <a:scene3d>
            <a:camera prst="orthographicFront"/>
            <a:lightRig rig="threePt" dir="t"/>
          </a:scene3d>
        </p:grpSpPr>
        <p:sp>
          <p:nvSpPr>
            <p:cNvPr id="293" name="Rectangle 292"/>
            <p:cNvSpPr>
              <a:spLocks noChangeArrowheads="1"/>
            </p:cNvSpPr>
            <p:nvPr/>
          </p:nvSpPr>
          <p:spPr bwMode="auto">
            <a:xfrm>
              <a:off x="357158" y="1928802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PE4</a:t>
              </a:r>
              <a:endParaRPr lang="en-US" sz="1400" dirty="0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357158" y="1428736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PE1</a:t>
              </a:r>
              <a:endParaRPr lang="en-US" sz="1400" dirty="0"/>
            </a:p>
          </p:txBody>
        </p:sp>
        <p:sp>
          <p:nvSpPr>
            <p:cNvPr id="295" name="Rectangle 294"/>
            <p:cNvSpPr>
              <a:spLocks noChangeArrowheads="1"/>
            </p:cNvSpPr>
            <p:nvPr/>
          </p:nvSpPr>
          <p:spPr bwMode="auto">
            <a:xfrm>
              <a:off x="857224" y="1428736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PE2</a:t>
              </a:r>
              <a:endParaRPr lang="en-US" sz="1400" dirty="0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857224" y="1928802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PE5</a:t>
              </a:r>
              <a:endParaRPr lang="en-US" sz="1400" dirty="0"/>
            </a:p>
          </p:txBody>
        </p:sp>
        <p:sp>
          <p:nvSpPr>
            <p:cNvPr id="297" name="Rectangle 296"/>
            <p:cNvSpPr>
              <a:spLocks noChangeArrowheads="1"/>
            </p:cNvSpPr>
            <p:nvPr/>
          </p:nvSpPr>
          <p:spPr bwMode="auto">
            <a:xfrm>
              <a:off x="1357290" y="1428736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PE3</a:t>
              </a:r>
              <a:endParaRPr lang="en-US" sz="1400" dirty="0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1357290" y="1928802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PE6</a:t>
              </a:r>
              <a:endParaRPr lang="en-US" sz="1400" dirty="0"/>
            </a:p>
          </p:txBody>
        </p:sp>
        <p:sp>
          <p:nvSpPr>
            <p:cNvPr id="299" name="Rectangle 298"/>
            <p:cNvSpPr>
              <a:spLocks noChangeArrowheads="1"/>
            </p:cNvSpPr>
            <p:nvPr/>
          </p:nvSpPr>
          <p:spPr bwMode="auto">
            <a:xfrm>
              <a:off x="357158" y="2428868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PE7</a:t>
              </a:r>
              <a:endParaRPr lang="en-US" sz="1400" dirty="0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857224" y="2428868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PE8</a:t>
              </a:r>
              <a:endParaRPr lang="en-US" sz="1400" dirty="0"/>
            </a:p>
          </p:txBody>
        </p:sp>
        <p:sp>
          <p:nvSpPr>
            <p:cNvPr id="301" name="Rectangle 300"/>
            <p:cNvSpPr>
              <a:spLocks noChangeArrowheads="1"/>
            </p:cNvSpPr>
            <p:nvPr/>
          </p:nvSpPr>
          <p:spPr bwMode="auto">
            <a:xfrm>
              <a:off x="1357290" y="2428868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PE9</a:t>
              </a:r>
              <a:endParaRPr lang="en-US" sz="1400" dirty="0"/>
            </a:p>
          </p:txBody>
        </p:sp>
      </p:grpSp>
      <p:grpSp>
        <p:nvGrpSpPr>
          <p:cNvPr id="5" name="Group 301"/>
          <p:cNvGrpSpPr/>
          <p:nvPr/>
        </p:nvGrpSpPr>
        <p:grpSpPr>
          <a:xfrm>
            <a:off x="2071670" y="5143512"/>
            <a:ext cx="1500198" cy="1500198"/>
            <a:chOff x="2143108" y="1428736"/>
            <a:chExt cx="1500198" cy="1500198"/>
          </a:xfrm>
          <a:scene3d>
            <a:camera prst="orthographicFront"/>
            <a:lightRig rig="threePt" dir="t"/>
          </a:scene3d>
        </p:grpSpPr>
        <p:sp>
          <p:nvSpPr>
            <p:cNvPr id="303" name="Rectangle 302"/>
            <p:cNvSpPr>
              <a:spLocks noChangeArrowheads="1"/>
            </p:cNvSpPr>
            <p:nvPr/>
          </p:nvSpPr>
          <p:spPr bwMode="auto">
            <a:xfrm>
              <a:off x="2643174" y="242886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PE4</a:t>
              </a:r>
              <a:endParaRPr lang="en-US" sz="1400" dirty="0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2643174" y="1928802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PE1</a:t>
              </a:r>
              <a:endParaRPr lang="en-US" sz="1400" dirty="0"/>
            </a:p>
          </p:txBody>
        </p:sp>
        <p:sp>
          <p:nvSpPr>
            <p:cNvPr id="305" name="Rectangle 304"/>
            <p:cNvSpPr>
              <a:spLocks noChangeArrowheads="1"/>
            </p:cNvSpPr>
            <p:nvPr/>
          </p:nvSpPr>
          <p:spPr bwMode="auto">
            <a:xfrm>
              <a:off x="2643174" y="1428736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PE2</a:t>
              </a:r>
              <a:endParaRPr lang="en-US" sz="1400" dirty="0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2143108" y="1428736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PE5</a:t>
              </a:r>
              <a:endParaRPr lang="en-US" sz="1400" dirty="0"/>
            </a:p>
          </p:txBody>
        </p:sp>
        <p:sp>
          <p:nvSpPr>
            <p:cNvPr id="307" name="Rectangle 306"/>
            <p:cNvSpPr>
              <a:spLocks noChangeArrowheads="1"/>
            </p:cNvSpPr>
            <p:nvPr/>
          </p:nvSpPr>
          <p:spPr bwMode="auto">
            <a:xfrm>
              <a:off x="2143108" y="2428868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PE3</a:t>
              </a:r>
              <a:endParaRPr lang="en-US" sz="1400" dirty="0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3143240" y="1928802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PE6</a:t>
              </a:r>
              <a:endParaRPr lang="en-US" sz="1400" dirty="0"/>
            </a:p>
          </p:txBody>
        </p:sp>
        <p:sp>
          <p:nvSpPr>
            <p:cNvPr id="309" name="Rectangle 308"/>
            <p:cNvSpPr>
              <a:spLocks noChangeArrowheads="1"/>
            </p:cNvSpPr>
            <p:nvPr/>
          </p:nvSpPr>
          <p:spPr bwMode="auto">
            <a:xfrm>
              <a:off x="2143108" y="1928802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PE7</a:t>
              </a:r>
              <a:endParaRPr lang="en-US" sz="1400" dirty="0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3143240" y="1428736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PE8</a:t>
              </a:r>
              <a:endParaRPr lang="en-US" sz="1400" dirty="0"/>
            </a:p>
          </p:txBody>
        </p:sp>
        <p:sp>
          <p:nvSpPr>
            <p:cNvPr id="311" name="Rectangle 310"/>
            <p:cNvSpPr>
              <a:spLocks noChangeArrowheads="1"/>
            </p:cNvSpPr>
            <p:nvPr/>
          </p:nvSpPr>
          <p:spPr bwMode="auto">
            <a:xfrm>
              <a:off x="3143240" y="2428868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PE9</a:t>
              </a:r>
              <a:endParaRPr lang="en-US" sz="1400" dirty="0"/>
            </a:p>
          </p:txBody>
        </p:sp>
      </p:grpSp>
      <p:grpSp>
        <p:nvGrpSpPr>
          <p:cNvPr id="6" name="Group 311"/>
          <p:cNvGrpSpPr/>
          <p:nvPr/>
        </p:nvGrpSpPr>
        <p:grpSpPr>
          <a:xfrm>
            <a:off x="3857620" y="5143512"/>
            <a:ext cx="1500198" cy="1500198"/>
            <a:chOff x="3929058" y="1428736"/>
            <a:chExt cx="1500198" cy="1500198"/>
          </a:xfrm>
          <a:scene3d>
            <a:camera prst="orthographicFront"/>
            <a:lightRig rig="threePt" dir="t"/>
          </a:scene3d>
        </p:grpSpPr>
        <p:sp>
          <p:nvSpPr>
            <p:cNvPr id="313" name="Rectangle 312"/>
            <p:cNvSpPr>
              <a:spLocks noChangeArrowheads="1"/>
            </p:cNvSpPr>
            <p:nvPr/>
          </p:nvSpPr>
          <p:spPr bwMode="auto">
            <a:xfrm>
              <a:off x="3929058" y="1928802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PE4</a:t>
              </a:r>
              <a:endParaRPr lang="en-US" sz="1400" dirty="0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4929190" y="1928802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PE1</a:t>
              </a:r>
              <a:endParaRPr lang="en-US" sz="1400" dirty="0"/>
            </a:p>
          </p:txBody>
        </p:sp>
        <p:sp>
          <p:nvSpPr>
            <p:cNvPr id="315" name="Rectangle 314"/>
            <p:cNvSpPr>
              <a:spLocks noChangeArrowheads="1"/>
            </p:cNvSpPr>
            <p:nvPr/>
          </p:nvSpPr>
          <p:spPr bwMode="auto">
            <a:xfrm>
              <a:off x="3929058" y="242886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PE2</a:t>
              </a:r>
              <a:endParaRPr lang="en-US" sz="1400" dirty="0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4429124" y="1428736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PE5</a:t>
              </a:r>
              <a:endParaRPr lang="en-US" sz="1400" dirty="0"/>
            </a:p>
          </p:txBody>
        </p:sp>
        <p:sp>
          <p:nvSpPr>
            <p:cNvPr id="317" name="Rectangle 316"/>
            <p:cNvSpPr>
              <a:spLocks noChangeArrowheads="1"/>
            </p:cNvSpPr>
            <p:nvPr/>
          </p:nvSpPr>
          <p:spPr bwMode="auto">
            <a:xfrm>
              <a:off x="4429124" y="2428868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PE3</a:t>
              </a:r>
              <a:endParaRPr lang="en-US" sz="1400" dirty="0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4929190" y="2428868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PE6</a:t>
              </a:r>
              <a:endParaRPr lang="en-US" sz="1400" dirty="0"/>
            </a:p>
          </p:txBody>
        </p:sp>
        <p:sp>
          <p:nvSpPr>
            <p:cNvPr id="319" name="Rectangle 318"/>
            <p:cNvSpPr>
              <a:spLocks noChangeArrowheads="1"/>
            </p:cNvSpPr>
            <p:nvPr/>
          </p:nvSpPr>
          <p:spPr bwMode="auto">
            <a:xfrm>
              <a:off x="4929190" y="1428736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PE7</a:t>
              </a:r>
              <a:endParaRPr lang="en-US" sz="1400" dirty="0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3929058" y="1428736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PE8</a:t>
              </a:r>
              <a:endParaRPr lang="en-US" sz="1400" dirty="0"/>
            </a:p>
          </p:txBody>
        </p:sp>
        <p:sp>
          <p:nvSpPr>
            <p:cNvPr id="321" name="Rectangle 320"/>
            <p:cNvSpPr>
              <a:spLocks noChangeArrowheads="1"/>
            </p:cNvSpPr>
            <p:nvPr/>
          </p:nvSpPr>
          <p:spPr bwMode="auto">
            <a:xfrm>
              <a:off x="4429124" y="1928802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PE9</a:t>
              </a:r>
              <a:endParaRPr lang="en-US" sz="1400" dirty="0"/>
            </a:p>
          </p:txBody>
        </p:sp>
      </p:grpSp>
      <p:grpSp>
        <p:nvGrpSpPr>
          <p:cNvPr id="7" name="Group 321"/>
          <p:cNvGrpSpPr/>
          <p:nvPr/>
        </p:nvGrpSpPr>
        <p:grpSpPr>
          <a:xfrm>
            <a:off x="5643570" y="5143512"/>
            <a:ext cx="1500198" cy="1500198"/>
            <a:chOff x="5715008" y="1428736"/>
            <a:chExt cx="1500198" cy="1500198"/>
          </a:xfrm>
          <a:scene3d>
            <a:camera prst="orthographicFront"/>
            <a:lightRig rig="threePt" dir="t"/>
          </a:scene3d>
        </p:grpSpPr>
        <p:sp>
          <p:nvSpPr>
            <p:cNvPr id="323" name="Rectangle 322"/>
            <p:cNvSpPr>
              <a:spLocks noChangeArrowheads="1"/>
            </p:cNvSpPr>
            <p:nvPr/>
          </p:nvSpPr>
          <p:spPr bwMode="auto">
            <a:xfrm>
              <a:off x="5715008" y="242886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PE4</a:t>
              </a:r>
              <a:endParaRPr lang="en-US" sz="1400" dirty="0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6215074" y="1928802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PE1</a:t>
              </a:r>
              <a:endParaRPr lang="en-US" sz="1400" dirty="0"/>
            </a:p>
          </p:txBody>
        </p:sp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>
              <a:off x="6215074" y="1428736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PE2</a:t>
              </a:r>
              <a:endParaRPr lang="en-US" sz="1400" dirty="0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6715140" y="242886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PE5</a:t>
              </a:r>
              <a:endParaRPr lang="en-US" sz="1400" dirty="0"/>
            </a:p>
          </p:txBody>
        </p:sp>
        <p:sp>
          <p:nvSpPr>
            <p:cNvPr id="327" name="Rectangle 326"/>
            <p:cNvSpPr>
              <a:spLocks noChangeArrowheads="1"/>
            </p:cNvSpPr>
            <p:nvPr/>
          </p:nvSpPr>
          <p:spPr bwMode="auto">
            <a:xfrm>
              <a:off x="5715008" y="1928802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PE3</a:t>
              </a:r>
              <a:endParaRPr lang="en-US" sz="1400" dirty="0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6715140" y="1428736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PE6</a:t>
              </a:r>
              <a:endParaRPr lang="en-US" sz="1400" dirty="0"/>
            </a:p>
          </p:txBody>
        </p:sp>
        <p:sp>
          <p:nvSpPr>
            <p:cNvPr id="329" name="Rectangle 328"/>
            <p:cNvSpPr>
              <a:spLocks noChangeArrowheads="1"/>
            </p:cNvSpPr>
            <p:nvPr/>
          </p:nvSpPr>
          <p:spPr bwMode="auto">
            <a:xfrm>
              <a:off x="6215074" y="2428868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PE7</a:t>
              </a:r>
              <a:endParaRPr lang="en-US" sz="1400" dirty="0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6715140" y="1928802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PE8</a:t>
              </a:r>
              <a:endParaRPr lang="en-US" sz="1400" dirty="0"/>
            </a:p>
          </p:txBody>
        </p:sp>
        <p:sp>
          <p:nvSpPr>
            <p:cNvPr id="331" name="Rectangle 330"/>
            <p:cNvSpPr>
              <a:spLocks noChangeArrowheads="1"/>
            </p:cNvSpPr>
            <p:nvPr/>
          </p:nvSpPr>
          <p:spPr bwMode="auto">
            <a:xfrm>
              <a:off x="5715008" y="1428736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PE9</a:t>
              </a:r>
              <a:endParaRPr lang="en-US" sz="1400" dirty="0"/>
            </a:p>
          </p:txBody>
        </p:sp>
      </p:grpSp>
      <p:grpSp>
        <p:nvGrpSpPr>
          <p:cNvPr id="8" name="Group 331"/>
          <p:cNvGrpSpPr/>
          <p:nvPr/>
        </p:nvGrpSpPr>
        <p:grpSpPr>
          <a:xfrm>
            <a:off x="7429520" y="5143512"/>
            <a:ext cx="1500198" cy="1500198"/>
            <a:chOff x="7500958" y="1428736"/>
            <a:chExt cx="1500198" cy="1500198"/>
          </a:xfrm>
          <a:scene3d>
            <a:camera prst="orthographicFront"/>
            <a:lightRig rig="threePt" dir="t"/>
          </a:scene3d>
        </p:grpSpPr>
        <p:sp>
          <p:nvSpPr>
            <p:cNvPr id="333" name="Rectangle 332"/>
            <p:cNvSpPr>
              <a:spLocks noChangeArrowheads="1"/>
            </p:cNvSpPr>
            <p:nvPr/>
          </p:nvSpPr>
          <p:spPr bwMode="auto">
            <a:xfrm>
              <a:off x="8001024" y="242886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PE4</a:t>
              </a:r>
              <a:endParaRPr lang="en-US" sz="1400" dirty="0"/>
            </a:p>
          </p:txBody>
        </p:sp>
        <p:sp>
          <p:nvSpPr>
            <p:cNvPr id="334" name="Rectangle 333"/>
            <p:cNvSpPr>
              <a:spLocks noChangeArrowheads="1"/>
            </p:cNvSpPr>
            <p:nvPr/>
          </p:nvSpPr>
          <p:spPr bwMode="auto">
            <a:xfrm>
              <a:off x="8501090" y="1428736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PE1</a:t>
              </a:r>
              <a:endParaRPr lang="en-US" sz="1400" dirty="0"/>
            </a:p>
          </p:txBody>
        </p:sp>
        <p:sp>
          <p:nvSpPr>
            <p:cNvPr id="335" name="Rectangle 334"/>
            <p:cNvSpPr>
              <a:spLocks noChangeArrowheads="1"/>
            </p:cNvSpPr>
            <p:nvPr/>
          </p:nvSpPr>
          <p:spPr bwMode="auto">
            <a:xfrm>
              <a:off x="8001024" y="1428736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PE2</a:t>
              </a:r>
              <a:endParaRPr lang="en-US" sz="1400" dirty="0"/>
            </a:p>
          </p:txBody>
        </p:sp>
        <p:sp>
          <p:nvSpPr>
            <p:cNvPr id="336" name="Rectangle 335"/>
            <p:cNvSpPr>
              <a:spLocks noChangeArrowheads="1"/>
            </p:cNvSpPr>
            <p:nvPr/>
          </p:nvSpPr>
          <p:spPr bwMode="auto">
            <a:xfrm>
              <a:off x="7500958" y="242886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PE5</a:t>
              </a:r>
              <a:endParaRPr lang="en-US" sz="1400" dirty="0"/>
            </a:p>
          </p:txBody>
        </p:sp>
        <p:sp>
          <p:nvSpPr>
            <p:cNvPr id="337" name="Rectangle 336"/>
            <p:cNvSpPr>
              <a:spLocks noChangeArrowheads="1"/>
            </p:cNvSpPr>
            <p:nvPr/>
          </p:nvSpPr>
          <p:spPr bwMode="auto">
            <a:xfrm>
              <a:off x="7500958" y="1428736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PE3</a:t>
              </a:r>
              <a:endParaRPr lang="en-US" sz="1400" dirty="0"/>
            </a:p>
          </p:txBody>
        </p:sp>
        <p:sp>
          <p:nvSpPr>
            <p:cNvPr id="338" name="Rectangle 337"/>
            <p:cNvSpPr>
              <a:spLocks noChangeArrowheads="1"/>
            </p:cNvSpPr>
            <p:nvPr/>
          </p:nvSpPr>
          <p:spPr bwMode="auto">
            <a:xfrm>
              <a:off x="8501090" y="1928802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PE6</a:t>
              </a:r>
              <a:endParaRPr lang="en-US" sz="1400" dirty="0"/>
            </a:p>
          </p:txBody>
        </p:sp>
        <p:sp>
          <p:nvSpPr>
            <p:cNvPr id="339" name="Rectangle 338"/>
            <p:cNvSpPr>
              <a:spLocks noChangeArrowheads="1"/>
            </p:cNvSpPr>
            <p:nvPr/>
          </p:nvSpPr>
          <p:spPr bwMode="auto">
            <a:xfrm>
              <a:off x="8501090" y="2428868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PE7</a:t>
              </a:r>
              <a:endParaRPr lang="en-US" sz="1400" dirty="0"/>
            </a:p>
          </p:txBody>
        </p:sp>
        <p:sp>
          <p:nvSpPr>
            <p:cNvPr id="340" name="Rectangle 339"/>
            <p:cNvSpPr>
              <a:spLocks noChangeArrowheads="1"/>
            </p:cNvSpPr>
            <p:nvPr/>
          </p:nvSpPr>
          <p:spPr bwMode="auto">
            <a:xfrm>
              <a:off x="7500958" y="1928802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PE8</a:t>
              </a:r>
              <a:endParaRPr lang="en-US" sz="1400" dirty="0"/>
            </a:p>
          </p:txBody>
        </p:sp>
        <p:sp>
          <p:nvSpPr>
            <p:cNvPr id="341" name="Rectangle 340"/>
            <p:cNvSpPr>
              <a:spLocks noChangeArrowheads="1"/>
            </p:cNvSpPr>
            <p:nvPr/>
          </p:nvSpPr>
          <p:spPr bwMode="auto">
            <a:xfrm>
              <a:off x="8001024" y="1928802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PE9</a:t>
              </a:r>
              <a:endParaRPr lang="en-US" sz="1400" dirty="0"/>
            </a:p>
          </p:txBody>
        </p:sp>
      </p:grpSp>
      <p:sp>
        <p:nvSpPr>
          <p:cNvPr id="104" name="Slide Number Placeholder 10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10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545137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important</a:t>
            </a:r>
            <a:r>
              <a:rPr lang="en-US" dirty="0" smtClean="0"/>
              <a:t> design step</a:t>
            </a:r>
          </a:p>
          <a:p>
            <a:pPr lvl="1"/>
            <a:r>
              <a:rPr lang="en-US" dirty="0" smtClean="0"/>
              <a:t>Mapping affects </a:t>
            </a:r>
            <a:r>
              <a:rPr lang="en-US" dirty="0" smtClean="0">
                <a:solidFill>
                  <a:srgbClr val="FF0000"/>
                </a:solidFill>
              </a:rPr>
              <a:t>power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performance</a:t>
            </a:r>
            <a:r>
              <a:rPr lang="en-US" dirty="0" smtClean="0"/>
              <a:t>!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difficult</a:t>
            </a:r>
            <a:r>
              <a:rPr lang="en-US" dirty="0" smtClean="0"/>
              <a:t> problem!</a:t>
            </a:r>
          </a:p>
          <a:p>
            <a:pPr lvl="1"/>
            <a:r>
              <a:rPr lang="en-US" dirty="0" smtClean="0"/>
              <a:t>Often heuristic algorithms are used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Common optimization goals</a:t>
            </a:r>
          </a:p>
          <a:p>
            <a:pPr lvl="1"/>
            <a:r>
              <a:rPr lang="en-US" dirty="0" smtClean="0"/>
              <a:t>Minimize (dynamic) power</a:t>
            </a:r>
          </a:p>
          <a:p>
            <a:pPr lvl="1"/>
            <a:r>
              <a:rPr lang="en-US" dirty="0" smtClean="0"/>
              <a:t>Minimize power + maximize performance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Minimize power subject to </a:t>
            </a:r>
            <a:r>
              <a:rPr lang="en-US" i="1" dirty="0" smtClean="0">
                <a:solidFill>
                  <a:srgbClr val="0000FF"/>
                </a:solidFill>
              </a:rPr>
              <a:t>performance constraints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Mapping Optimization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11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52513"/>
            <a:ext cx="8748712" cy="5545137"/>
          </a:xfrm>
        </p:spPr>
        <p:txBody>
          <a:bodyPr/>
          <a:lstStyle/>
          <a:p>
            <a:pPr algn="l" rtl="0"/>
            <a:r>
              <a:rPr lang="en-US" dirty="0" smtClean="0"/>
              <a:t>Typical modeling</a:t>
            </a:r>
            <a:endParaRPr lang="en-US" dirty="0"/>
          </a:p>
          <a:p>
            <a:pPr lvl="1" algn="l" rtl="0"/>
            <a:r>
              <a:rPr lang="en-US" sz="3200" dirty="0"/>
              <a:t>Power and latency proportional to </a:t>
            </a:r>
            <a:r>
              <a:rPr lang="en-US" sz="3200" dirty="0" smtClean="0"/>
              <a:t>distance</a:t>
            </a:r>
          </a:p>
          <a:p>
            <a:pPr lvl="1" algn="l" rtl="0"/>
            <a:r>
              <a:rPr lang="en-US" sz="3200" dirty="0" smtClean="0"/>
              <a:t>Cost function:</a:t>
            </a:r>
          </a:p>
          <a:p>
            <a:pPr lvl="1" algn="l" rtl="0"/>
            <a:endParaRPr lang="en-US" sz="3200" dirty="0" smtClean="0"/>
          </a:p>
          <a:p>
            <a:pPr lvl="1" algn="l" rtl="0"/>
            <a:endParaRPr lang="en-US" sz="3200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3600" dirty="0" smtClean="0"/>
              <a:t> </a:t>
            </a:r>
          </a:p>
          <a:p>
            <a:pPr lvl="1" algn="l" rtl="0"/>
            <a:endParaRPr lang="en-US" sz="3200" dirty="0"/>
          </a:p>
          <a:p>
            <a:pPr lvl="1" algn="l" rtl="0">
              <a:buNone/>
            </a:pPr>
            <a:endParaRPr lang="en-US" dirty="0" smtClean="0"/>
          </a:p>
          <a:p>
            <a:pPr lvl="1" algn="l" rtl="0"/>
            <a:endParaRPr lang="en-US" dirty="0" smtClean="0"/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Modeling</a:t>
            </a:r>
            <a:endParaRPr lang="he-IL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857356" y="3286129"/>
          <a:ext cx="6016625" cy="785813"/>
        </p:xfrm>
        <a:graphic>
          <a:graphicData uri="http://schemas.openxmlformats.org/presentationml/2006/ole">
            <p:oleObj spid="_x0000_s51202" name="Equation" r:id="rId4" imgW="2882900" imgH="368300" progId="Equation.DSMT4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12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52513"/>
            <a:ext cx="8748712" cy="5545137"/>
          </a:xfrm>
        </p:spPr>
        <p:txBody>
          <a:bodyPr/>
          <a:lstStyle/>
          <a:p>
            <a:pPr lvl="1" algn="l" rtl="0"/>
            <a:endParaRPr lang="en-US" sz="3200" dirty="0"/>
          </a:p>
          <a:p>
            <a:pPr lvl="1" algn="l" rtl="0">
              <a:buNone/>
            </a:pPr>
            <a:endParaRPr lang="en-US" dirty="0" smtClean="0"/>
          </a:p>
          <a:p>
            <a:pPr lvl="1" algn="l" rtl="0"/>
            <a:endParaRPr lang="en-US" dirty="0" smtClean="0"/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Calculating Mapping Cost</a:t>
            </a:r>
            <a:endParaRPr lang="he-IL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412895" y="928670"/>
          <a:ext cx="6016625" cy="785813"/>
        </p:xfrm>
        <a:graphic>
          <a:graphicData uri="http://schemas.openxmlformats.org/presentationml/2006/ole">
            <p:oleObj spid="_x0000_s120834" name="Equation" r:id="rId4" imgW="2882900" imgH="368300" progId="Equation.DSMT4">
              <p:embed/>
            </p:oleObj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42844" y="5867420"/>
          <a:ext cx="3448050" cy="419100"/>
        </p:xfrm>
        <a:graphic>
          <a:graphicData uri="http://schemas.openxmlformats.org/presentationml/2006/ole">
            <p:oleObj spid="_x0000_s120835" name="Equation" r:id="rId5" imgW="1917360" imgH="228600" progId="Equation.DSMT4">
              <p:embed/>
            </p:oleObj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43702" y="2571744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PE1</a:t>
            </a:r>
            <a:endParaRPr lang="en-US" sz="16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429520" y="2571744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PE2</a:t>
            </a:r>
            <a:endParaRPr lang="en-US" sz="16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643702" y="3357562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PE4</a:t>
            </a:r>
            <a:endParaRPr lang="en-US" sz="16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429520" y="3357562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PE5</a:t>
            </a:r>
            <a:endParaRPr lang="en-US" sz="16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8215338" y="2571744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PE3</a:t>
            </a:r>
            <a:endParaRPr lang="en-US" sz="16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8215338" y="3357562"/>
            <a:ext cx="714380" cy="7143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PE6</a:t>
            </a:r>
            <a:endParaRPr lang="he-IL" sz="1600" dirty="0"/>
          </a:p>
        </p:txBody>
      </p:sp>
      <p:sp>
        <p:nvSpPr>
          <p:cNvPr id="20" name="Bent Arrow 19"/>
          <p:cNvSpPr/>
          <p:nvPr/>
        </p:nvSpPr>
        <p:spPr>
          <a:xfrm>
            <a:off x="6858016" y="3000372"/>
            <a:ext cx="1571636" cy="571504"/>
          </a:xfrm>
          <a:prstGeom prst="bentArrow">
            <a:avLst>
              <a:gd name="adj1" fmla="val 31165"/>
              <a:gd name="adj2" fmla="val 25000"/>
              <a:gd name="adj3" fmla="val 41147"/>
              <a:gd name="adj4" fmla="val 46686"/>
            </a:avLst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107961" y="2500306"/>
          <a:ext cx="6107113" cy="400050"/>
        </p:xfrm>
        <a:graphic>
          <a:graphicData uri="http://schemas.openxmlformats.org/presentationml/2006/ole">
            <p:oleObj spid="_x0000_s120836" name="Equation" r:id="rId6" imgW="3555720" imgH="228600" progId="Equation.DSMT4">
              <p:embed/>
            </p:oleObj>
          </a:graphicData>
        </a:graphic>
      </p:graphicFrame>
      <p:sp>
        <p:nvSpPr>
          <p:cNvPr id="22" name="Bent Arrow 21"/>
          <p:cNvSpPr/>
          <p:nvPr/>
        </p:nvSpPr>
        <p:spPr>
          <a:xfrm rot="5400000">
            <a:off x="8036727" y="2536041"/>
            <a:ext cx="928694" cy="1142976"/>
          </a:xfrm>
          <a:prstGeom prst="bentArrow">
            <a:avLst>
              <a:gd name="adj1" fmla="val 16871"/>
              <a:gd name="adj2" fmla="val 20484"/>
              <a:gd name="adj3" fmla="val 25000"/>
              <a:gd name="adj4" fmla="val 33814"/>
            </a:avLst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>
            <a:off x="7715304" y="5214950"/>
            <a:ext cx="714380" cy="642942"/>
          </a:xfrm>
          <a:prstGeom prst="bentArrow">
            <a:avLst>
              <a:gd name="adj1" fmla="val 31165"/>
              <a:gd name="adj2" fmla="val 25000"/>
              <a:gd name="adj3" fmla="val 41147"/>
              <a:gd name="adj4" fmla="val 46686"/>
            </a:avLst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5400000">
            <a:off x="8036759" y="4822057"/>
            <a:ext cx="928694" cy="1142976"/>
          </a:xfrm>
          <a:prstGeom prst="bentArrow">
            <a:avLst>
              <a:gd name="adj1" fmla="val 16871"/>
              <a:gd name="adj2" fmla="val 20484"/>
              <a:gd name="adj3" fmla="val 25000"/>
              <a:gd name="adj4" fmla="val 33814"/>
            </a:avLst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3" name="Up Arrow 22"/>
          <p:cNvSpPr/>
          <p:nvPr/>
        </p:nvSpPr>
        <p:spPr>
          <a:xfrm>
            <a:off x="6858016" y="3000372"/>
            <a:ext cx="285752" cy="642942"/>
          </a:xfrm>
          <a:prstGeom prst="up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Up Arrow 23"/>
          <p:cNvSpPr/>
          <p:nvPr/>
        </p:nvSpPr>
        <p:spPr>
          <a:xfrm rot="5400000">
            <a:off x="7250925" y="2607463"/>
            <a:ext cx="285752" cy="642942"/>
          </a:xfrm>
          <a:prstGeom prst="up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Up Arrow 24"/>
          <p:cNvSpPr/>
          <p:nvPr/>
        </p:nvSpPr>
        <p:spPr>
          <a:xfrm rot="5400000">
            <a:off x="8036743" y="2607463"/>
            <a:ext cx="285752" cy="642942"/>
          </a:xfrm>
          <a:prstGeom prst="up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Up Arrow 25"/>
          <p:cNvSpPr/>
          <p:nvPr/>
        </p:nvSpPr>
        <p:spPr>
          <a:xfrm rot="5400000">
            <a:off x="8036743" y="2607463"/>
            <a:ext cx="285752" cy="642942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Up Arrow 26"/>
          <p:cNvSpPr/>
          <p:nvPr/>
        </p:nvSpPr>
        <p:spPr>
          <a:xfrm rot="10800000">
            <a:off x="8429652" y="3071810"/>
            <a:ext cx="285752" cy="642942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TextBox 27"/>
          <p:cNvSpPr txBox="1"/>
          <p:nvPr/>
        </p:nvSpPr>
        <p:spPr>
          <a:xfrm>
            <a:off x="7358082" y="3009125"/>
            <a:ext cx="64294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100</a:t>
            </a:r>
            <a:endParaRPr lang="he-IL" sz="12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45212" y="2587231"/>
            <a:ext cx="64294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 smtClean="0"/>
              <a:t>30</a:t>
            </a:r>
            <a:endParaRPr lang="he-IL" sz="1200" dirty="0"/>
          </a:p>
        </p:txBody>
      </p:sp>
      <p:graphicFrame>
        <p:nvGraphicFramePr>
          <p:cNvPr id="120837" name="Object 5"/>
          <p:cNvGraphicFramePr>
            <a:graphicFrameLocks noChangeAspect="1"/>
          </p:cNvGraphicFramePr>
          <p:nvPr/>
        </p:nvGraphicFramePr>
        <p:xfrm>
          <a:off x="93662" y="2000240"/>
          <a:ext cx="9050338" cy="446088"/>
        </p:xfrm>
        <a:graphic>
          <a:graphicData uri="http://schemas.openxmlformats.org/presentationml/2006/ole">
            <p:oleObj spid="_x0000_s120837" name="Equation" r:id="rId7" imgW="5270400" imgH="253800" progId="Equation.DSMT4">
              <p:embed/>
            </p:oleObj>
          </a:graphicData>
        </a:graphic>
      </p:graphicFrame>
      <p:graphicFrame>
        <p:nvGraphicFramePr>
          <p:cNvPr id="120838" name="Object 6"/>
          <p:cNvGraphicFramePr>
            <a:graphicFrameLocks noChangeAspect="1"/>
          </p:cNvGraphicFramePr>
          <p:nvPr/>
        </p:nvGraphicFramePr>
        <p:xfrm>
          <a:off x="107941" y="3000372"/>
          <a:ext cx="3249613" cy="400050"/>
        </p:xfrm>
        <a:graphic>
          <a:graphicData uri="http://schemas.openxmlformats.org/presentationml/2006/ole">
            <p:oleObj spid="_x0000_s120838" name="Equation" r:id="rId8" imgW="1892160" imgH="228600" progId="Equation.DSMT4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7072330" y="4090578"/>
            <a:ext cx="150019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dirty="0" smtClean="0">
                <a:latin typeface="Times New Roman"/>
                <a:cs typeface="Times New Roman"/>
              </a:rPr>
              <a:t>Mapping </a:t>
            </a:r>
            <a:r>
              <a:rPr lang="el-GR" sz="1600" dirty="0" smtClean="0">
                <a:latin typeface="Times New Roman"/>
                <a:cs typeface="Times New Roman"/>
              </a:rPr>
              <a:t>π</a:t>
            </a:r>
            <a:r>
              <a:rPr lang="en-US" sz="1600" baseline="-25000" dirty="0" smtClean="0">
                <a:latin typeface="Times New Roman"/>
                <a:cs typeface="Times New Roman"/>
              </a:rPr>
              <a:t>1</a:t>
            </a:r>
            <a:endParaRPr lang="he-IL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7072330" y="6305156"/>
            <a:ext cx="150019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dirty="0" smtClean="0">
                <a:latin typeface="Times New Roman"/>
                <a:cs typeface="Times New Roman"/>
              </a:rPr>
              <a:t>Mapping </a:t>
            </a:r>
            <a:r>
              <a:rPr lang="el-GR" sz="1600" dirty="0" smtClean="0">
                <a:latin typeface="Times New Roman"/>
                <a:cs typeface="Times New Roman"/>
              </a:rPr>
              <a:t>π</a:t>
            </a:r>
            <a:r>
              <a:rPr lang="en-US" sz="1600" baseline="-25000" dirty="0" smtClean="0">
                <a:latin typeface="Times New Roman"/>
                <a:cs typeface="Times New Roman"/>
              </a:rPr>
              <a:t>2</a:t>
            </a:r>
            <a:endParaRPr lang="he-IL" sz="1600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13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08663 0.33171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166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8716 0.33194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166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2" grpId="0" animBg="1"/>
      <p:bldP spid="22" grpId="1" animBg="1"/>
      <p:bldP spid="11" grpId="0" animBg="1"/>
      <p:bldP spid="13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/>
      <p:bldP spid="28" grpId="1"/>
      <p:bldP spid="29" grpId="0"/>
      <p:bldP spid="29" grpId="1"/>
      <p:bldP spid="30" grpId="2"/>
      <p:bldP spid="31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Black" pitchFamily="34" charset="0"/>
              </a:rPr>
              <a:t>Motivation - Example #1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143375"/>
            <a:ext cx="8229600" cy="1982788"/>
          </a:xfrm>
        </p:spPr>
        <p:txBody>
          <a:bodyPr/>
          <a:lstStyle/>
          <a:p>
            <a:r>
              <a:rPr lang="en-US" dirty="0" smtClean="0"/>
              <a:t>Optimal mapping (</a:t>
            </a:r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):</a:t>
            </a:r>
          </a:p>
          <a:p>
            <a:pPr algn="l" rtl="0">
              <a:buNone/>
            </a:pPr>
            <a:endParaRPr lang="he-IL" dirty="0"/>
          </a:p>
        </p:txBody>
      </p:sp>
      <p:sp>
        <p:nvSpPr>
          <p:cNvPr id="4" name="Oval 3"/>
          <p:cNvSpPr/>
          <p:nvPr/>
        </p:nvSpPr>
        <p:spPr>
          <a:xfrm>
            <a:off x="1428728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5" name="Oval 4"/>
          <p:cNvSpPr/>
          <p:nvPr/>
        </p:nvSpPr>
        <p:spPr>
          <a:xfrm>
            <a:off x="3357554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PE2</a:t>
            </a:r>
            <a:endParaRPr lang="he-IL" dirty="0"/>
          </a:p>
        </p:txBody>
      </p:sp>
      <p:sp>
        <p:nvSpPr>
          <p:cNvPr id="6" name="Oval 5"/>
          <p:cNvSpPr/>
          <p:nvPr/>
        </p:nvSpPr>
        <p:spPr>
          <a:xfrm>
            <a:off x="5286380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7" name="Oval 6"/>
          <p:cNvSpPr/>
          <p:nvPr/>
        </p:nvSpPr>
        <p:spPr>
          <a:xfrm>
            <a:off x="7143768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8" name="Straight Arrow Connector 7"/>
          <p:cNvCxnSpPr>
            <a:stCxn id="4" idx="6"/>
            <a:endCxn id="5" idx="2"/>
          </p:cNvCxnSpPr>
          <p:nvPr/>
        </p:nvCxnSpPr>
        <p:spPr>
          <a:xfrm>
            <a:off x="2285984" y="1785926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4214810" y="1785926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6"/>
            <a:endCxn id="7" idx="2"/>
          </p:cNvCxnSpPr>
          <p:nvPr/>
        </p:nvCxnSpPr>
        <p:spPr>
          <a:xfrm>
            <a:off x="6143636" y="1785926"/>
            <a:ext cx="100013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5"/>
            <a:endCxn id="31" idx="1"/>
          </p:cNvCxnSpPr>
          <p:nvPr/>
        </p:nvCxnSpPr>
        <p:spPr>
          <a:xfrm rot="16200000" flipH="1">
            <a:off x="2124723" y="2124731"/>
            <a:ext cx="465398" cy="39396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428860" y="2428868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MEM1</a:t>
            </a:r>
            <a:endParaRPr lang="he-IL" dirty="0"/>
          </a:p>
        </p:txBody>
      </p:sp>
      <p:cxnSp>
        <p:nvCxnSpPr>
          <p:cNvPr id="34" name="Straight Arrow Connector 33"/>
          <p:cNvCxnSpPr>
            <a:stCxn id="5" idx="3"/>
            <a:endCxn id="31" idx="7"/>
          </p:cNvCxnSpPr>
          <p:nvPr/>
        </p:nvCxnSpPr>
        <p:spPr>
          <a:xfrm rot="5400000">
            <a:off x="3089136" y="2160450"/>
            <a:ext cx="465398" cy="32252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6215074" y="2428868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MEM2</a:t>
            </a:r>
            <a:endParaRPr lang="he-IL" dirty="0"/>
          </a:p>
        </p:txBody>
      </p:sp>
      <p:cxnSp>
        <p:nvCxnSpPr>
          <p:cNvPr id="47" name="Straight Arrow Connector 46"/>
          <p:cNvCxnSpPr>
            <a:stCxn id="6" idx="5"/>
            <a:endCxn id="46" idx="1"/>
          </p:cNvCxnSpPr>
          <p:nvPr/>
        </p:nvCxnSpPr>
        <p:spPr>
          <a:xfrm rot="16200000" flipH="1">
            <a:off x="5946656" y="2160450"/>
            <a:ext cx="465398" cy="32252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7" idx="3"/>
            <a:endCxn id="46" idx="7"/>
          </p:cNvCxnSpPr>
          <p:nvPr/>
        </p:nvCxnSpPr>
        <p:spPr>
          <a:xfrm rot="5400000">
            <a:off x="6875350" y="2160450"/>
            <a:ext cx="465398" cy="32252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6072198" y="4357694"/>
            <a:ext cx="714380" cy="71438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PE1</a:t>
            </a:r>
            <a:endParaRPr lang="en-US" sz="1600" dirty="0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6858016" y="4357694"/>
            <a:ext cx="714380" cy="71438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MEM2</a:t>
            </a:r>
            <a:endParaRPr lang="he-IL" sz="1600" dirty="0"/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6072198" y="5143512"/>
            <a:ext cx="714380" cy="71438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PE2</a:t>
            </a:r>
            <a:endParaRPr lang="en-US" sz="1600" dirty="0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6858016" y="5143512"/>
            <a:ext cx="714380" cy="71438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PE3</a:t>
            </a:r>
            <a:endParaRPr lang="en-US" sz="1600" dirty="0"/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7643834" y="4357694"/>
            <a:ext cx="714380" cy="71438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PE4</a:t>
            </a:r>
            <a:endParaRPr lang="en-US" sz="1600" dirty="0"/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7643834" y="5143512"/>
            <a:ext cx="714380" cy="71438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MEM1</a:t>
            </a:r>
            <a:endParaRPr lang="he-IL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571736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00562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357950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2935919">
            <a:off x="2291716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8312201">
            <a:off x="2917615" y="202571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 rot="3320909">
            <a:off x="6131651" y="203434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8245316">
            <a:off x="6702441" y="20251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500034" y="4929198"/>
          <a:ext cx="4799012" cy="785812"/>
        </p:xfrm>
        <a:graphic>
          <a:graphicData uri="http://schemas.openxmlformats.org/presentationml/2006/ole">
            <p:oleObj spid="_x0000_s88066" name="Equation" r:id="rId4" imgW="2298600" imgH="368280" progId="Equation.DSMT4">
              <p:embed/>
            </p:oleObj>
          </a:graphicData>
        </a:graphic>
      </p:graphicFrame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28596" y="4202677"/>
            <a:ext cx="855980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3200" dirty="0" smtClean="0"/>
              <a:t>Optimal mapping (</a:t>
            </a:r>
            <a:r>
              <a:rPr lang="el-GR" sz="3200" dirty="0" smtClean="0">
                <a:latin typeface="Times New Roman"/>
                <a:cs typeface="Times New Roman"/>
              </a:rPr>
              <a:t>π</a:t>
            </a:r>
            <a:r>
              <a:rPr lang="en-US" sz="3200" baseline="-25000" dirty="0" smtClean="0">
                <a:latin typeface="Times New Roman"/>
                <a:cs typeface="Times New Roman"/>
              </a:rPr>
              <a:t>2</a:t>
            </a:r>
            <a:r>
              <a:rPr lang="en-US" sz="3200" dirty="0" smtClean="0"/>
              <a:t>):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52513"/>
            <a:ext cx="8559800" cy="2876553"/>
          </a:xfrm>
        </p:spPr>
        <p:txBody>
          <a:bodyPr/>
          <a:lstStyle/>
          <a:p>
            <a:pPr algn="l" rtl="0"/>
            <a:r>
              <a:rPr lang="en-US" dirty="0" smtClean="0"/>
              <a:t>Let the mapping algorithm assign the flows!</a:t>
            </a:r>
          </a:p>
          <a:p>
            <a:pPr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Black" pitchFamily="34" charset="0"/>
              </a:rPr>
              <a:t>Motivation - Example #1 </a:t>
            </a:r>
            <a:r>
              <a:rPr lang="en-US" sz="2000" dirty="0" smtClean="0">
                <a:latin typeface="Arial Black" pitchFamily="34" charset="0"/>
              </a:rPr>
              <a:t>(cont.)</a:t>
            </a:r>
            <a:endParaRPr lang="he-IL" sz="2000" dirty="0">
              <a:latin typeface="Arial Black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928794" y="171448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5" name="Oval 4"/>
          <p:cNvSpPr/>
          <p:nvPr/>
        </p:nvSpPr>
        <p:spPr>
          <a:xfrm>
            <a:off x="3643306" y="171448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PE2</a:t>
            </a:r>
            <a:endParaRPr lang="he-IL" dirty="0"/>
          </a:p>
        </p:txBody>
      </p:sp>
      <p:sp>
        <p:nvSpPr>
          <p:cNvPr id="6" name="Oval 5"/>
          <p:cNvSpPr/>
          <p:nvPr/>
        </p:nvSpPr>
        <p:spPr>
          <a:xfrm>
            <a:off x="5286380" y="171448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7" name="Oval 6"/>
          <p:cNvSpPr/>
          <p:nvPr/>
        </p:nvSpPr>
        <p:spPr>
          <a:xfrm>
            <a:off x="7072330" y="171448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8" name="Straight Arrow Connector 7"/>
          <p:cNvCxnSpPr>
            <a:stCxn id="4" idx="6"/>
            <a:endCxn id="5" idx="2"/>
          </p:cNvCxnSpPr>
          <p:nvPr/>
        </p:nvCxnSpPr>
        <p:spPr>
          <a:xfrm>
            <a:off x="2786050" y="2143116"/>
            <a:ext cx="85725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4500562" y="2143116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6"/>
            <a:endCxn id="7" idx="2"/>
          </p:cNvCxnSpPr>
          <p:nvPr/>
        </p:nvCxnSpPr>
        <p:spPr>
          <a:xfrm>
            <a:off x="6143636" y="2143116"/>
            <a:ext cx="92869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5"/>
            <a:endCxn id="12" idx="2"/>
          </p:cNvCxnSpPr>
          <p:nvPr/>
        </p:nvCxnSpPr>
        <p:spPr>
          <a:xfrm rot="16200000" flipH="1">
            <a:off x="2767665" y="2339045"/>
            <a:ext cx="1197112" cy="1411426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071934" y="3214686"/>
            <a:ext cx="157163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2*MEM</a:t>
            </a:r>
            <a:endParaRPr lang="he-IL" dirty="0"/>
          </a:p>
        </p:txBody>
      </p:sp>
      <p:cxnSp>
        <p:nvCxnSpPr>
          <p:cNvPr id="13" name="Straight Arrow Connector 12"/>
          <p:cNvCxnSpPr>
            <a:stCxn id="5" idx="4"/>
            <a:endCxn id="12" idx="1"/>
          </p:cNvCxnSpPr>
          <p:nvPr/>
        </p:nvCxnSpPr>
        <p:spPr>
          <a:xfrm rot="16200000" flipH="1">
            <a:off x="3802772" y="2840905"/>
            <a:ext cx="768484" cy="23016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4"/>
            <a:endCxn id="12" idx="7"/>
          </p:cNvCxnSpPr>
          <p:nvPr/>
        </p:nvCxnSpPr>
        <p:spPr>
          <a:xfrm rot="5400000">
            <a:off x="5179967" y="2805187"/>
            <a:ext cx="768484" cy="301599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12" idx="6"/>
          </p:cNvCxnSpPr>
          <p:nvPr/>
        </p:nvCxnSpPr>
        <p:spPr>
          <a:xfrm rot="5400000">
            <a:off x="5822165" y="2267607"/>
            <a:ext cx="1197112" cy="155430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4071934" y="4929198"/>
            <a:ext cx="2286016" cy="1500198"/>
            <a:chOff x="4071934" y="4429132"/>
            <a:chExt cx="2286016" cy="1500198"/>
          </a:xfrm>
        </p:grpSpPr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071934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071934" y="5214950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MEM1</a:t>
              </a:r>
              <a:endParaRPr lang="he-IL" sz="1600" dirty="0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857752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857752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5643570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643570" y="4429132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MEM2</a:t>
              </a:r>
              <a:endParaRPr lang="he-IL" sz="16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715140" y="4929198"/>
            <a:ext cx="2286016" cy="1500198"/>
            <a:chOff x="6715140" y="4429132"/>
            <a:chExt cx="2286016" cy="1500198"/>
          </a:xfrm>
        </p:grpSpPr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6715140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7500958" y="4429132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MEM1</a:t>
              </a:r>
              <a:endParaRPr lang="he-IL" sz="1600" dirty="0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6715140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7500958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8286776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8286776" y="5214950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MEM2</a:t>
              </a:r>
              <a:endParaRPr lang="he-IL" sz="1600" dirty="0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7072330" y="6500834"/>
            <a:ext cx="1483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Cost(</a:t>
            </a:r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)=9</a:t>
            </a:r>
            <a:endParaRPr lang="he-IL" dirty="0"/>
          </a:p>
        </p:txBody>
      </p:sp>
      <p:sp>
        <p:nvSpPr>
          <p:cNvPr id="52" name="Rectangle 51"/>
          <p:cNvSpPr/>
          <p:nvPr/>
        </p:nvSpPr>
        <p:spPr>
          <a:xfrm>
            <a:off x="6572264" y="4643446"/>
            <a:ext cx="2500298" cy="221457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429124" y="6500834"/>
            <a:ext cx="1483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Cost(</a:t>
            </a:r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/>
              <a:t>)=7</a:t>
            </a:r>
            <a:endParaRPr lang="he-IL" dirty="0"/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15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2" grpId="0" animBg="1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Motivation - Example #1 </a:t>
            </a:r>
            <a:r>
              <a:rPr lang="en-US" sz="2000" dirty="0" smtClean="0">
                <a:latin typeface="Arial Black" pitchFamily="34" charset="0"/>
              </a:rPr>
              <a:t>(cont.)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428728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5" name="Oval 4"/>
          <p:cNvSpPr/>
          <p:nvPr/>
        </p:nvSpPr>
        <p:spPr>
          <a:xfrm>
            <a:off x="3357554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PE2</a:t>
            </a:r>
            <a:endParaRPr lang="he-IL" dirty="0"/>
          </a:p>
        </p:txBody>
      </p:sp>
      <p:sp>
        <p:nvSpPr>
          <p:cNvPr id="6" name="Oval 5"/>
          <p:cNvSpPr/>
          <p:nvPr/>
        </p:nvSpPr>
        <p:spPr>
          <a:xfrm>
            <a:off x="5286380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7" name="Oval 6"/>
          <p:cNvSpPr/>
          <p:nvPr/>
        </p:nvSpPr>
        <p:spPr>
          <a:xfrm>
            <a:off x="7143768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8" name="Straight Arrow Connector 7"/>
          <p:cNvCxnSpPr>
            <a:stCxn id="4" idx="6"/>
            <a:endCxn id="5" idx="2"/>
          </p:cNvCxnSpPr>
          <p:nvPr/>
        </p:nvCxnSpPr>
        <p:spPr>
          <a:xfrm>
            <a:off x="2285984" y="1785926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4214810" y="1785926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6"/>
            <a:endCxn id="7" idx="2"/>
          </p:cNvCxnSpPr>
          <p:nvPr/>
        </p:nvCxnSpPr>
        <p:spPr>
          <a:xfrm>
            <a:off x="6143636" y="1785926"/>
            <a:ext cx="100013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5"/>
            <a:endCxn id="31" idx="1"/>
          </p:cNvCxnSpPr>
          <p:nvPr/>
        </p:nvCxnSpPr>
        <p:spPr>
          <a:xfrm rot="16200000" flipH="1">
            <a:off x="2089004" y="2160450"/>
            <a:ext cx="965464" cy="822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857488" y="2928934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MEM1</a:t>
            </a:r>
            <a:endParaRPr lang="he-IL" dirty="0"/>
          </a:p>
        </p:txBody>
      </p:sp>
      <p:cxnSp>
        <p:nvCxnSpPr>
          <p:cNvPr id="34" name="Straight Arrow Connector 33"/>
          <p:cNvCxnSpPr>
            <a:stCxn id="5" idx="5"/>
            <a:endCxn id="46" idx="1"/>
          </p:cNvCxnSpPr>
          <p:nvPr/>
        </p:nvCxnSpPr>
        <p:spPr>
          <a:xfrm rot="16200000" flipH="1">
            <a:off x="4232144" y="1946136"/>
            <a:ext cx="965464" cy="1251216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214942" y="2928934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MEM2</a:t>
            </a:r>
            <a:endParaRPr lang="he-IL" dirty="0"/>
          </a:p>
        </p:txBody>
      </p:sp>
      <p:cxnSp>
        <p:nvCxnSpPr>
          <p:cNvPr id="47" name="Straight Arrow Connector 46"/>
          <p:cNvCxnSpPr>
            <a:stCxn id="6" idx="3"/>
            <a:endCxn id="31" idx="7"/>
          </p:cNvCxnSpPr>
          <p:nvPr/>
        </p:nvCxnSpPr>
        <p:spPr>
          <a:xfrm rot="5400000">
            <a:off x="4017830" y="1660384"/>
            <a:ext cx="965464" cy="182272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7" idx="3"/>
            <a:endCxn id="46" idx="7"/>
          </p:cNvCxnSpPr>
          <p:nvPr/>
        </p:nvCxnSpPr>
        <p:spPr>
          <a:xfrm rot="5400000">
            <a:off x="6125251" y="1910417"/>
            <a:ext cx="965464" cy="1322654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71736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00562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357950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2935919">
            <a:off x="2506030" y="224705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9846469">
            <a:off x="3920502" y="240703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 rot="2251733">
            <a:off x="4861051" y="246726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9324627">
            <a:off x="6283315" y="22358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6429388" y="4000504"/>
            <a:ext cx="2286016" cy="1500198"/>
            <a:chOff x="4071934" y="4429132"/>
            <a:chExt cx="2286016" cy="1500198"/>
          </a:xfrm>
        </p:grpSpPr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4071934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071934" y="5214950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MEM1</a:t>
              </a:r>
              <a:endParaRPr lang="he-IL" sz="1600" dirty="0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4857752" y="4429132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4857752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5643570" y="521495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5643570" y="4429132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MEM2</a:t>
              </a:r>
              <a:endParaRPr lang="he-IL" sz="1600" dirty="0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6786578" y="5572140"/>
            <a:ext cx="1483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Cost(</a:t>
            </a:r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/>
              <a:t>)=7</a:t>
            </a:r>
            <a:endParaRPr lang="he-IL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16</a:t>
            </a:fld>
            <a:endParaRPr lang="he-IL"/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3"/>
          <a:srcRect l="14648" t="18554" r="12109" b="50196"/>
          <a:stretch>
            <a:fillRect/>
          </a:stretch>
        </p:blipFill>
        <p:spPr bwMode="auto">
          <a:xfrm>
            <a:off x="285720" y="4143380"/>
            <a:ext cx="357190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142844" y="4071942"/>
            <a:ext cx="4000528" cy="142876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42844" y="5832514"/>
            <a:ext cx="8559800" cy="10255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mapping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algorithm should be aware of replicated modules!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Pair-wise </a:t>
            </a:r>
            <a:r>
              <a:rPr lang="en-US" dirty="0" smtClean="0">
                <a:solidFill>
                  <a:srgbClr val="FF0000"/>
                </a:solidFill>
              </a:rPr>
              <a:t>point-to-point</a:t>
            </a:r>
            <a:r>
              <a:rPr lang="en-US" dirty="0" smtClean="0"/>
              <a:t> requirements</a:t>
            </a:r>
          </a:p>
          <a:p>
            <a:pPr algn="l" rtl="0"/>
            <a:r>
              <a:rPr lang="en-US" dirty="0" smtClean="0"/>
              <a:t>For example, in a 4-module system:</a:t>
            </a:r>
          </a:p>
          <a:p>
            <a:pPr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Arial Black" pitchFamily="34" charset="0"/>
              </a:rPr>
              <a:t>Classic Performance Constraints</a:t>
            </a:r>
            <a:endParaRPr lang="he-IL" sz="3600" dirty="0"/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714480" y="2714620"/>
          <a:ext cx="6429420" cy="321811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85884"/>
                <a:gridCol w="1183730"/>
                <a:gridCol w="1388038"/>
                <a:gridCol w="1216042"/>
                <a:gridCol w="1355726"/>
              </a:tblGrid>
              <a:tr h="599304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1215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2</a:t>
                      </a:r>
                      <a:endParaRPr lang="he-IL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PE2</a:t>
                      </a:r>
                      <a:endParaRPr lang="he-IL" dirty="0"/>
                    </a:p>
                  </a:txBody>
                  <a:tcPr/>
                </a:tc>
              </a:tr>
              <a:tr h="599304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</a:t>
                      </a:r>
                      <a:endParaRPr lang="he-I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PE3</a:t>
                      </a:r>
                      <a:endParaRPr lang="he-IL" dirty="0"/>
                    </a:p>
                  </a:txBody>
                  <a:tcPr/>
                </a:tc>
              </a:tr>
              <a:tr h="674144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</a:t>
                      </a:r>
                      <a:endParaRPr lang="he-IL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</a:t>
                      </a:r>
                      <a:endParaRPr lang="he-I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PE</a:t>
                      </a:r>
                      <a:r>
                        <a:rPr lang="he-IL" dirty="0" smtClean="0"/>
                        <a:t>4</a:t>
                      </a:r>
                      <a:endParaRPr lang="he-I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144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PE2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PE1</a:t>
                      </a:r>
                      <a:endParaRPr lang="he-IL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29190" y="5643578"/>
            <a:ext cx="214314" cy="21431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429520" y="5643578"/>
            <a:ext cx="214314" cy="214314"/>
          </a:xfrm>
          <a:prstGeom prst="rect">
            <a:avLst/>
          </a:prstGeom>
          <a:solidFill>
            <a:srgbClr val="92D05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571868" y="5643578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6143636" y="5643578"/>
            <a:ext cx="214314" cy="21431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285984" y="3714752"/>
            <a:ext cx="214314" cy="21431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285984" y="3071810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2285984" y="4357694"/>
            <a:ext cx="214314" cy="21431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285984" y="5000636"/>
            <a:ext cx="214314" cy="214314"/>
          </a:xfrm>
          <a:prstGeom prst="rect">
            <a:avLst/>
          </a:prstGeom>
          <a:solidFill>
            <a:srgbClr val="92D05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17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1643042" y="100010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31" name="Oval 30"/>
          <p:cNvSpPr/>
          <p:nvPr/>
        </p:nvSpPr>
        <p:spPr>
          <a:xfrm>
            <a:off x="3643306" y="1000108"/>
            <a:ext cx="857256" cy="857256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PE2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715008" y="1000108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33" name="Oval 32"/>
          <p:cNvSpPr/>
          <p:nvPr/>
        </p:nvSpPr>
        <p:spPr>
          <a:xfrm>
            <a:off x="5715008" y="2428868"/>
            <a:ext cx="857256" cy="857256"/>
          </a:xfrm>
          <a:prstGeom prst="ellipse">
            <a:avLst/>
          </a:prstGeom>
          <a:solidFill>
            <a:srgbClr val="00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34" name="Straight Arrow Connector 33"/>
          <p:cNvCxnSpPr>
            <a:stCxn id="30" idx="6"/>
            <a:endCxn id="31" idx="2"/>
          </p:cNvCxnSpPr>
          <p:nvPr/>
        </p:nvCxnSpPr>
        <p:spPr>
          <a:xfrm>
            <a:off x="2500298" y="1428736"/>
            <a:ext cx="114300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  <a:endCxn id="32" idx="2"/>
          </p:cNvCxnSpPr>
          <p:nvPr/>
        </p:nvCxnSpPr>
        <p:spPr>
          <a:xfrm>
            <a:off x="4500562" y="1428736"/>
            <a:ext cx="121444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2" idx="4"/>
            <a:endCxn id="33" idx="0"/>
          </p:cNvCxnSpPr>
          <p:nvPr/>
        </p:nvCxnSpPr>
        <p:spPr>
          <a:xfrm rot="5400000">
            <a:off x="5857884" y="2143116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1" idx="5"/>
            <a:endCxn id="33" idx="1"/>
          </p:cNvCxnSpPr>
          <p:nvPr/>
        </p:nvCxnSpPr>
        <p:spPr>
          <a:xfrm rot="16200000" flipH="1">
            <a:off x="4696491" y="1410351"/>
            <a:ext cx="822588" cy="146553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Motivation - Example #2</a:t>
            </a:r>
            <a:endParaRPr lang="he-IL" sz="3600" dirty="0">
              <a:latin typeface="Arial Black" pitchFamily="34" charset="0"/>
            </a:endParaRPr>
          </a:p>
        </p:txBody>
      </p:sp>
      <p:graphicFrame>
        <p:nvGraphicFramePr>
          <p:cNvPr id="28" name="Content Placeholder 27"/>
          <p:cNvGraphicFramePr>
            <a:graphicFrameLocks noGrp="1"/>
          </p:cNvGraphicFramePr>
          <p:nvPr>
            <p:ph idx="4294967295"/>
          </p:nvPr>
        </p:nvGraphicFramePr>
        <p:xfrm>
          <a:off x="1500166" y="4214818"/>
          <a:ext cx="6064392" cy="13817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46272"/>
                <a:gridCol w="2397108"/>
                <a:gridCol w="1921012"/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Timing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Requirement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PEs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</a:t>
                      </a:r>
                      <a:r>
                        <a:rPr lang="en-US" baseline="0" dirty="0" smtClean="0"/>
                        <a:t> ID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PE1</a:t>
                      </a:r>
                      <a:r>
                        <a:rPr lang="en-U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itchFamily="2" charset="2"/>
                        </a:rPr>
                        <a:t>PE2PE3PE4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</a:t>
                      </a:r>
                      <a:r>
                        <a:rPr lang="en-US" baseline="0" dirty="0" smtClean="0"/>
                        <a:t> 1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rgbClr val="0000FF"/>
                          </a:solidFill>
                          <a:sym typeface="Wingdings" pitchFamily="2" charset="2"/>
                        </a:rPr>
                        <a:t>PE2PE4</a:t>
                      </a:r>
                      <a:endParaRPr lang="he-IL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 2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37"/>
          <p:cNvGrpSpPr/>
          <p:nvPr/>
        </p:nvGrpSpPr>
        <p:grpSpPr>
          <a:xfrm>
            <a:off x="2428860" y="928670"/>
            <a:ext cx="3869558" cy="1428761"/>
            <a:chOff x="2428860" y="928670"/>
            <a:chExt cx="3869558" cy="1428761"/>
          </a:xfrm>
        </p:grpSpPr>
        <p:sp>
          <p:nvSpPr>
            <p:cNvPr id="20" name="Freeform 19"/>
            <p:cNvSpPr/>
            <p:nvPr/>
          </p:nvSpPr>
          <p:spPr>
            <a:xfrm>
              <a:off x="2428860" y="1258129"/>
              <a:ext cx="3869558" cy="1099302"/>
            </a:xfrm>
            <a:custGeom>
              <a:avLst/>
              <a:gdLst>
                <a:gd name="connsiteX0" fmla="*/ 0 w 4694809"/>
                <a:gd name="connsiteY0" fmla="*/ 205666 h 1439662"/>
                <a:gd name="connsiteX1" fmla="*/ 4083729 w 4694809"/>
                <a:gd name="connsiteY1" fmla="*/ 205666 h 1439662"/>
                <a:gd name="connsiteX2" fmla="*/ 3666478 w 4694809"/>
                <a:gd name="connsiteY2" fmla="*/ 1439662 h 1439662"/>
                <a:gd name="connsiteX0" fmla="*/ 0 w 4180643"/>
                <a:gd name="connsiteY0" fmla="*/ 249373 h 1483369"/>
                <a:gd name="connsiteX1" fmla="*/ 3532627 w 4180643"/>
                <a:gd name="connsiteY1" fmla="*/ 205666 h 1483369"/>
                <a:gd name="connsiteX2" fmla="*/ 3666478 w 4180643"/>
                <a:gd name="connsiteY2" fmla="*/ 1483369 h 1483369"/>
                <a:gd name="connsiteX0" fmla="*/ 0 w 4753318"/>
                <a:gd name="connsiteY0" fmla="*/ 226924 h 1326226"/>
                <a:gd name="connsiteX1" fmla="*/ 3532627 w 4753318"/>
                <a:gd name="connsiteY1" fmla="*/ 183217 h 1326226"/>
                <a:gd name="connsiteX2" fmla="*/ 4239153 w 4753318"/>
                <a:gd name="connsiteY2" fmla="*/ 1326226 h 1326226"/>
                <a:gd name="connsiteX0" fmla="*/ 0 w 4753318"/>
                <a:gd name="connsiteY0" fmla="*/ 102833 h 1202135"/>
                <a:gd name="connsiteX1" fmla="*/ 2904605 w 4753318"/>
                <a:gd name="connsiteY1" fmla="*/ 202002 h 1202135"/>
                <a:gd name="connsiteX2" fmla="*/ 4239153 w 4753318"/>
                <a:gd name="connsiteY2" fmla="*/ 1202135 h 1202135"/>
                <a:gd name="connsiteX0" fmla="*/ 0 w 4244613"/>
                <a:gd name="connsiteY0" fmla="*/ 102833 h 1202135"/>
                <a:gd name="connsiteX1" fmla="*/ 2904605 w 4244613"/>
                <a:gd name="connsiteY1" fmla="*/ 202002 h 1202135"/>
                <a:gd name="connsiteX2" fmla="*/ 4022188 w 4244613"/>
                <a:gd name="connsiteY2" fmla="*/ 579986 h 1202135"/>
                <a:gd name="connsiteX3" fmla="*/ 4239153 w 4244613"/>
                <a:gd name="connsiteY3" fmla="*/ 1202135 h 1202135"/>
                <a:gd name="connsiteX0" fmla="*/ 0 w 4239153"/>
                <a:gd name="connsiteY0" fmla="*/ 102833 h 1202135"/>
                <a:gd name="connsiteX1" fmla="*/ 2904605 w 4239153"/>
                <a:gd name="connsiteY1" fmla="*/ 202002 h 1202135"/>
                <a:gd name="connsiteX2" fmla="*/ 4003644 w 4239153"/>
                <a:gd name="connsiteY2" fmla="*/ 487754 h 1202135"/>
                <a:gd name="connsiteX3" fmla="*/ 4239153 w 4239153"/>
                <a:gd name="connsiteY3" fmla="*/ 1202135 h 1202135"/>
                <a:gd name="connsiteX0" fmla="*/ 0 w 4291488"/>
                <a:gd name="connsiteY0" fmla="*/ 155486 h 1254788"/>
                <a:gd name="connsiteX1" fmla="*/ 2512091 w 4291488"/>
                <a:gd name="connsiteY1" fmla="*/ 183217 h 1254788"/>
                <a:gd name="connsiteX2" fmla="*/ 4003644 w 4291488"/>
                <a:gd name="connsiteY2" fmla="*/ 540407 h 1254788"/>
                <a:gd name="connsiteX3" fmla="*/ 4239153 w 4291488"/>
                <a:gd name="connsiteY3" fmla="*/ 1254788 h 1254788"/>
                <a:gd name="connsiteX0" fmla="*/ 0 w 4252235"/>
                <a:gd name="connsiteY0" fmla="*/ 298362 h 1397664"/>
                <a:gd name="connsiteX1" fmla="*/ 2747599 w 4252235"/>
                <a:gd name="connsiteY1" fmla="*/ 183217 h 1397664"/>
                <a:gd name="connsiteX2" fmla="*/ 4003644 w 4252235"/>
                <a:gd name="connsiteY2" fmla="*/ 683283 h 1397664"/>
                <a:gd name="connsiteX3" fmla="*/ 4239153 w 4252235"/>
                <a:gd name="connsiteY3" fmla="*/ 1397664 h 1397664"/>
                <a:gd name="connsiteX0" fmla="*/ 0 w 4252236"/>
                <a:gd name="connsiteY0" fmla="*/ 0 h 1099302"/>
                <a:gd name="connsiteX1" fmla="*/ 4003644 w 4252236"/>
                <a:gd name="connsiteY1" fmla="*/ 384921 h 1099302"/>
                <a:gd name="connsiteX2" fmla="*/ 4239153 w 4252236"/>
                <a:gd name="connsiteY2" fmla="*/ 1099302 h 1099302"/>
                <a:gd name="connsiteX0" fmla="*/ 0 w 4252235"/>
                <a:gd name="connsiteY0" fmla="*/ 155486 h 1254788"/>
                <a:gd name="connsiteX1" fmla="*/ 4003643 w 4252235"/>
                <a:gd name="connsiteY1" fmla="*/ 183217 h 1254788"/>
                <a:gd name="connsiteX2" fmla="*/ 4239153 w 4252235"/>
                <a:gd name="connsiteY2" fmla="*/ 1254788 h 1254788"/>
                <a:gd name="connsiteX0" fmla="*/ 0 w 4239153"/>
                <a:gd name="connsiteY0" fmla="*/ 84048 h 1183350"/>
                <a:gd name="connsiteX1" fmla="*/ 3689633 w 4239153"/>
                <a:gd name="connsiteY1" fmla="*/ 183217 h 1183350"/>
                <a:gd name="connsiteX2" fmla="*/ 4239153 w 4239153"/>
                <a:gd name="connsiteY2" fmla="*/ 1183350 h 1183350"/>
                <a:gd name="connsiteX0" fmla="*/ 0 w 4330739"/>
                <a:gd name="connsiteY0" fmla="*/ 0 h 1099302"/>
                <a:gd name="connsiteX1" fmla="*/ 4082147 w 4330739"/>
                <a:gd name="connsiteY1" fmla="*/ 384921 h 1099302"/>
                <a:gd name="connsiteX2" fmla="*/ 4239153 w 4330739"/>
                <a:gd name="connsiteY2" fmla="*/ 1099302 h 1099302"/>
                <a:gd name="connsiteX0" fmla="*/ 0 w 4330739"/>
                <a:gd name="connsiteY0" fmla="*/ 0 h 1099302"/>
                <a:gd name="connsiteX1" fmla="*/ 2320829 w 4330739"/>
                <a:gd name="connsiteY1" fmla="*/ 186207 h 1099302"/>
                <a:gd name="connsiteX2" fmla="*/ 4082147 w 4330739"/>
                <a:gd name="connsiteY2" fmla="*/ 384921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384921 h 1099302"/>
                <a:gd name="connsiteX3" fmla="*/ 4239153 w 4330739"/>
                <a:gd name="connsiteY3" fmla="*/ 1099302 h 1099302"/>
                <a:gd name="connsiteX0" fmla="*/ 0 w 4239153"/>
                <a:gd name="connsiteY0" fmla="*/ 0 h 1099302"/>
                <a:gd name="connsiteX1" fmla="*/ 2355085 w 4239153"/>
                <a:gd name="connsiteY1" fmla="*/ 27731 h 1099302"/>
                <a:gd name="connsiteX2" fmla="*/ 3925141 w 4239153"/>
                <a:gd name="connsiteY2" fmla="*/ 242045 h 1099302"/>
                <a:gd name="connsiteX3" fmla="*/ 4239153 w 4239153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198079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4082147 w 4330739"/>
                <a:gd name="connsiteY1" fmla="*/ 242045 h 1099302"/>
                <a:gd name="connsiteX2" fmla="*/ 4239153 w 4330739"/>
                <a:gd name="connsiteY2" fmla="*/ 1099302 h 1099302"/>
                <a:gd name="connsiteX0" fmla="*/ 0 w 4330739"/>
                <a:gd name="connsiteY0" fmla="*/ 0 h 1099302"/>
                <a:gd name="connsiteX1" fmla="*/ 2389341 w 4330739"/>
                <a:gd name="connsiteY1" fmla="*/ 144644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276582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252236"/>
                <a:gd name="connsiteY0" fmla="*/ 0 h 1099302"/>
                <a:gd name="connsiteX1" fmla="*/ 2276582 w 4252236"/>
                <a:gd name="connsiteY1" fmla="*/ 27731 h 1099302"/>
                <a:gd name="connsiteX2" fmla="*/ 4003644 w 4252236"/>
                <a:gd name="connsiteY2" fmla="*/ 242045 h 1099302"/>
                <a:gd name="connsiteX3" fmla="*/ 4239153 w 4252236"/>
                <a:gd name="connsiteY3" fmla="*/ 1099302 h 1099302"/>
                <a:gd name="connsiteX0" fmla="*/ 0 w 4252236"/>
                <a:gd name="connsiteY0" fmla="*/ 0 h 1099302"/>
                <a:gd name="connsiteX1" fmla="*/ 2276582 w 4252236"/>
                <a:gd name="connsiteY1" fmla="*/ 27731 h 1099302"/>
                <a:gd name="connsiteX2" fmla="*/ 4003644 w 4252236"/>
                <a:gd name="connsiteY2" fmla="*/ 242045 h 1099302"/>
                <a:gd name="connsiteX3" fmla="*/ 4239153 w 4252236"/>
                <a:gd name="connsiteY3" fmla="*/ 1099302 h 1099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52236" h="1099302">
                  <a:moveTo>
                    <a:pt x="0" y="0"/>
                  </a:moveTo>
                  <a:lnTo>
                    <a:pt x="2276582" y="27731"/>
                  </a:lnTo>
                  <a:cubicBezTo>
                    <a:pt x="2975007" y="30372"/>
                    <a:pt x="3755052" y="39637"/>
                    <a:pt x="4003644" y="242045"/>
                  </a:cubicBezTo>
                  <a:cubicBezTo>
                    <a:pt x="4252236" y="444453"/>
                    <a:pt x="4202992" y="995611"/>
                    <a:pt x="4239153" y="1099302"/>
                  </a:cubicBezTo>
                </a:path>
              </a:pathLst>
            </a:custGeom>
            <a:ln w="60325"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00562" y="928670"/>
              <a:ext cx="114300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dirty="0" smtClean="0">
                  <a:solidFill>
                    <a:srgbClr val="00CC00"/>
                  </a:solidFill>
                </a:rPr>
                <a:t>Stream 1</a:t>
              </a:r>
              <a:endParaRPr lang="he-IL" dirty="0">
                <a:solidFill>
                  <a:srgbClr val="00CC00"/>
                </a:solidFill>
              </a:endParaRPr>
            </a:p>
          </p:txBody>
        </p:sp>
      </p:grpSp>
      <p:grpSp>
        <p:nvGrpSpPr>
          <p:cNvPr id="8" name="Group 24"/>
          <p:cNvGrpSpPr/>
          <p:nvPr/>
        </p:nvGrpSpPr>
        <p:grpSpPr>
          <a:xfrm>
            <a:off x="4201753" y="1928802"/>
            <a:ext cx="1298941" cy="642942"/>
            <a:chOff x="3702557" y="1826168"/>
            <a:chExt cx="1298941" cy="642942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3929928" y="1826168"/>
              <a:ext cx="1071570" cy="642942"/>
            </a:xfrm>
            <a:prstGeom prst="straightConnector1">
              <a:avLst/>
            </a:prstGeom>
            <a:ln w="635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1870634">
              <a:off x="3702557" y="2095357"/>
              <a:ext cx="114300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dirty="0" smtClean="0">
                  <a:solidFill>
                    <a:srgbClr val="3366FF"/>
                  </a:solidFill>
                </a:rPr>
                <a:t>Stream 2</a:t>
              </a:r>
              <a:endParaRPr lang="he-IL" dirty="0">
                <a:solidFill>
                  <a:srgbClr val="3366FF"/>
                </a:solidFill>
              </a:endParaRPr>
            </a:p>
          </p:txBody>
        </p: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18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he-IL" dirty="0" smtClean="0">
                <a:latin typeface="Arial Black" pitchFamily="34" charset="0"/>
              </a:rPr>
              <a:t> </a:t>
            </a:r>
            <a:r>
              <a:rPr lang="en-US" dirty="0" smtClean="0">
                <a:latin typeface="Arial Black" pitchFamily="34" charset="0"/>
              </a:rPr>
              <a:t>Example #2 – Pair-wise req.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14282" y="6018212"/>
            <a:ext cx="8229600" cy="839788"/>
          </a:xfrm>
        </p:spPr>
        <p:txBody>
          <a:bodyPr/>
          <a:lstStyle/>
          <a:p>
            <a:pPr algn="l" rtl="0"/>
            <a:r>
              <a:rPr lang="en-US" dirty="0" smtClean="0"/>
              <a:t>No feasible mapping!</a:t>
            </a:r>
            <a:endParaRPr lang="he-IL" dirty="0"/>
          </a:p>
        </p:txBody>
      </p:sp>
      <p:sp>
        <p:nvSpPr>
          <p:cNvPr id="10" name="Oval 9"/>
          <p:cNvSpPr/>
          <p:nvPr/>
        </p:nvSpPr>
        <p:spPr>
          <a:xfrm>
            <a:off x="1071538" y="135729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12" name="Oval 11"/>
          <p:cNvSpPr/>
          <p:nvPr/>
        </p:nvSpPr>
        <p:spPr>
          <a:xfrm>
            <a:off x="3071802" y="1357298"/>
            <a:ext cx="857256" cy="857256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PE2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43504" y="1357298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14" name="Oval 13"/>
          <p:cNvSpPr/>
          <p:nvPr/>
        </p:nvSpPr>
        <p:spPr>
          <a:xfrm>
            <a:off x="5143504" y="2786058"/>
            <a:ext cx="857256" cy="857256"/>
          </a:xfrm>
          <a:prstGeom prst="ellipse">
            <a:avLst/>
          </a:prstGeom>
          <a:solidFill>
            <a:srgbClr val="00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16" name="Straight Arrow Connector 15"/>
          <p:cNvCxnSpPr>
            <a:stCxn id="10" idx="6"/>
            <a:endCxn id="12" idx="2"/>
          </p:cNvCxnSpPr>
          <p:nvPr/>
        </p:nvCxnSpPr>
        <p:spPr>
          <a:xfrm>
            <a:off x="1928794" y="1785926"/>
            <a:ext cx="114300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3" idx="2"/>
          </p:cNvCxnSpPr>
          <p:nvPr/>
        </p:nvCxnSpPr>
        <p:spPr>
          <a:xfrm>
            <a:off x="3929058" y="1785926"/>
            <a:ext cx="121444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4"/>
            <a:endCxn id="14" idx="0"/>
          </p:cNvCxnSpPr>
          <p:nvPr/>
        </p:nvCxnSpPr>
        <p:spPr>
          <a:xfrm rot="5400000">
            <a:off x="5286380" y="2500306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2" idx="5"/>
            <a:endCxn id="14" idx="1"/>
          </p:cNvCxnSpPr>
          <p:nvPr/>
        </p:nvCxnSpPr>
        <p:spPr>
          <a:xfrm rot="16200000" flipH="1">
            <a:off x="4124987" y="1767541"/>
            <a:ext cx="822588" cy="146553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1000100" y="4214818"/>
            <a:ext cx="1500198" cy="1500198"/>
            <a:chOff x="1000100" y="4643446"/>
            <a:chExt cx="1500198" cy="1500198"/>
          </a:xfrm>
        </p:grpSpPr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000100" y="4643446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r>
                <a:rPr lang="en-US" sz="1000" dirty="0" smtClean="0"/>
                <a:t>.</a:t>
              </a:r>
              <a:endParaRPr lang="he-IL" sz="1000" dirty="0" smtClean="0"/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1785918" y="5429264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FF00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PE4.</a:t>
              </a:r>
              <a:endParaRPr lang="he-IL" sz="1600" dirty="0"/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785918" y="4643446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1000100" y="5429264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he-IL" sz="16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428992" y="4214818"/>
            <a:ext cx="1500198" cy="1500198"/>
            <a:chOff x="3428992" y="4643446"/>
            <a:chExt cx="1500198" cy="1500198"/>
          </a:xfrm>
        </p:grpSpPr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3428992" y="5429264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r>
                <a:rPr lang="en-US" sz="1000" dirty="0" smtClean="0"/>
                <a:t>.</a:t>
              </a:r>
              <a:endParaRPr lang="he-IL" sz="1000" dirty="0" smtClean="0"/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4214810" y="5429264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FF00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PE4.</a:t>
              </a:r>
              <a:endParaRPr lang="he-IL" sz="1600" dirty="0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4214810" y="4643446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3428992" y="4643446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he-IL" sz="16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00760" y="4214818"/>
            <a:ext cx="1500198" cy="1500198"/>
            <a:chOff x="6000760" y="4643446"/>
            <a:chExt cx="1500198" cy="1500198"/>
          </a:xfrm>
        </p:grpSpPr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6786578" y="5429264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r>
                <a:rPr lang="en-US" sz="1000" dirty="0" smtClean="0"/>
                <a:t>.</a:t>
              </a:r>
              <a:endParaRPr lang="he-IL" sz="1000" dirty="0" smtClean="0"/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6000760" y="5429264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rgbClr val="00FF00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he-IL" sz="1600" dirty="0"/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6786578" y="4643446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6000760" y="4643446"/>
              <a:ext cx="714380" cy="7143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he-IL" sz="1600" dirty="0"/>
            </a:p>
          </p:txBody>
        </p:sp>
      </p:grpSp>
      <p:cxnSp>
        <p:nvCxnSpPr>
          <p:cNvPr id="78" name="Straight Connector 77"/>
          <p:cNvCxnSpPr/>
          <p:nvPr/>
        </p:nvCxnSpPr>
        <p:spPr>
          <a:xfrm rot="16200000" flipH="1">
            <a:off x="785786" y="4000504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>
            <a:off x="785786" y="4000504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H="1">
            <a:off x="3214678" y="4000505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3214678" y="4000505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6200000" flipH="1">
            <a:off x="5786445" y="4000505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5786445" y="4000505"/>
            <a:ext cx="192882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6643702" y="1071546"/>
          <a:ext cx="2336696" cy="10972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6710"/>
                <a:gridCol w="584172"/>
                <a:gridCol w="521638"/>
                <a:gridCol w="584176"/>
              </a:tblGrid>
              <a:tr h="254012">
                <a:tc>
                  <a:txBody>
                    <a:bodyPr/>
                    <a:lstStyle/>
                    <a:p>
                      <a:pPr algn="ctr" rtl="1"/>
                      <a:endParaRPr lang="he-IL" sz="12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200" dirty="0"/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2</a:t>
                      </a:r>
                      <a:endParaRPr lang="he-IL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PE2</a:t>
                      </a:r>
                      <a:endParaRPr lang="he-IL" sz="1200" dirty="0"/>
                    </a:p>
                  </a:txBody>
                  <a:tcPr/>
                </a:tc>
              </a:tr>
              <a:tr h="226798">
                <a:tc>
                  <a:txBody>
                    <a:bodyPr/>
                    <a:lstStyle/>
                    <a:p>
                      <a:pPr algn="ctr" rtl="1"/>
                      <a:endParaRPr lang="he-IL" sz="1200" dirty="0"/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1</a:t>
                      </a:r>
                      <a:endParaRPr lang="he-I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PE3.</a:t>
                      </a:r>
                      <a:endParaRPr lang="he-IL" sz="1200" dirty="0"/>
                    </a:p>
                  </a:txBody>
                  <a:tcPr/>
                </a:tc>
              </a:tr>
              <a:tr h="255120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1</a:t>
                      </a:r>
                      <a:endParaRPr lang="he-IL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1</a:t>
                      </a:r>
                      <a:endParaRPr lang="he-I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PE4</a:t>
                      </a:r>
                      <a:endParaRPr lang="he-IL" sz="1200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120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PE3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PE2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PE1</a:t>
                      </a:r>
                      <a:endParaRPr lang="he-IL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19</a:t>
            </a:fld>
            <a:endParaRPr lang="he-IL"/>
          </a:p>
        </p:txBody>
      </p:sp>
      <p:sp>
        <p:nvSpPr>
          <p:cNvPr id="54" name="TextBox 53"/>
          <p:cNvSpPr txBox="1"/>
          <p:nvPr/>
        </p:nvSpPr>
        <p:spPr>
          <a:xfrm>
            <a:off x="2000232" y="1416594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=2</a:t>
            </a:r>
            <a:endParaRPr lang="he-IL" dirty="0"/>
          </a:p>
        </p:txBody>
      </p:sp>
      <p:sp>
        <p:nvSpPr>
          <p:cNvPr id="55" name="TextBox 54"/>
          <p:cNvSpPr txBox="1"/>
          <p:nvPr/>
        </p:nvSpPr>
        <p:spPr>
          <a:xfrm>
            <a:off x="4000496" y="1416594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  <p:sp>
        <p:nvSpPr>
          <p:cNvPr id="56" name="TextBox 55"/>
          <p:cNvSpPr txBox="1"/>
          <p:nvPr/>
        </p:nvSpPr>
        <p:spPr>
          <a:xfrm>
            <a:off x="5500694" y="2202412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  <p:sp>
        <p:nvSpPr>
          <p:cNvPr id="57" name="TextBox 56"/>
          <p:cNvSpPr txBox="1"/>
          <p:nvPr/>
        </p:nvSpPr>
        <p:spPr>
          <a:xfrm rot="1758004">
            <a:off x="3857620" y="2428868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ine 34"/>
          <p:cNvSpPr>
            <a:spLocks noChangeShapeType="1"/>
          </p:cNvSpPr>
          <p:nvPr/>
        </p:nvSpPr>
        <p:spPr bwMode="auto">
          <a:xfrm flipV="1">
            <a:off x="6686406" y="1714488"/>
            <a:ext cx="0" cy="14287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20" name="Line 34"/>
          <p:cNvSpPr>
            <a:spLocks noChangeShapeType="1"/>
          </p:cNvSpPr>
          <p:nvPr/>
        </p:nvSpPr>
        <p:spPr bwMode="auto">
          <a:xfrm flipV="1">
            <a:off x="7820950" y="1714488"/>
            <a:ext cx="0" cy="14287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21" name="Line 34"/>
          <p:cNvSpPr>
            <a:spLocks noChangeShapeType="1"/>
          </p:cNvSpPr>
          <p:nvPr/>
        </p:nvSpPr>
        <p:spPr bwMode="auto">
          <a:xfrm flipV="1">
            <a:off x="8963958" y="1714488"/>
            <a:ext cx="0" cy="14287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-26988"/>
            <a:ext cx="7858148" cy="839788"/>
          </a:xfrm>
        </p:spPr>
        <p:txBody>
          <a:bodyPr/>
          <a:lstStyle/>
          <a:p>
            <a:r>
              <a:rPr lang="en-US" dirty="0" err="1" smtClean="0">
                <a:latin typeface="Arial Black" pitchFamily="34" charset="0"/>
              </a:rPr>
              <a:t>SoC</a:t>
            </a:r>
            <a:r>
              <a:rPr lang="en-US" dirty="0" smtClean="0">
                <a:latin typeface="Arial Black" pitchFamily="34" charset="0"/>
              </a:rPr>
              <a:t> Revolution</a:t>
            </a:r>
            <a:endParaRPr lang="he-IL" dirty="0">
              <a:latin typeface="Arial Black" pitchFamily="34" charset="0"/>
            </a:endParaRPr>
          </a:p>
        </p:txBody>
      </p:sp>
      <p:sp>
        <p:nvSpPr>
          <p:cNvPr id="332" name="Left-Right Arrow 331"/>
          <p:cNvSpPr/>
          <p:nvPr/>
        </p:nvSpPr>
        <p:spPr>
          <a:xfrm>
            <a:off x="71406" y="2786058"/>
            <a:ext cx="3714776" cy="571504"/>
          </a:xfrm>
          <a:prstGeom prst="leftRight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33" name="Up-Down Arrow 332"/>
          <p:cNvSpPr/>
          <p:nvPr/>
        </p:nvSpPr>
        <p:spPr>
          <a:xfrm>
            <a:off x="714348" y="2643182"/>
            <a:ext cx="142876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35" name="Up-Down Arrow 334"/>
          <p:cNvSpPr/>
          <p:nvPr/>
        </p:nvSpPr>
        <p:spPr>
          <a:xfrm>
            <a:off x="3000364" y="2643182"/>
            <a:ext cx="142875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37" name="Up-Down Arrow 336"/>
          <p:cNvSpPr/>
          <p:nvPr/>
        </p:nvSpPr>
        <p:spPr>
          <a:xfrm>
            <a:off x="714348" y="3214686"/>
            <a:ext cx="142875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42" name="Up-Down Arrow 341"/>
          <p:cNvSpPr/>
          <p:nvPr/>
        </p:nvSpPr>
        <p:spPr>
          <a:xfrm>
            <a:off x="1857356" y="3214686"/>
            <a:ext cx="142875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43" name="Striped Right Arrow 342"/>
          <p:cNvSpPr/>
          <p:nvPr/>
        </p:nvSpPr>
        <p:spPr>
          <a:xfrm>
            <a:off x="3929058" y="2500306"/>
            <a:ext cx="1571636" cy="121444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H="1">
            <a:off x="6427700" y="1714488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5713322" y="1785926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PE1</a:t>
            </a:r>
            <a:endParaRPr lang="en-US" sz="3200" dirty="0"/>
          </a:p>
        </p:txBody>
      </p:sp>
      <p:sp>
        <p:nvSpPr>
          <p:cNvPr id="77" name="Line 34"/>
          <p:cNvSpPr>
            <a:spLocks noChangeShapeType="1"/>
          </p:cNvSpPr>
          <p:nvPr/>
        </p:nvSpPr>
        <p:spPr bwMode="auto">
          <a:xfrm>
            <a:off x="6704576" y="1678976"/>
            <a:ext cx="114300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80" name="AutoShape 96"/>
          <p:cNvSpPr>
            <a:spLocks noChangeArrowheads="1"/>
          </p:cNvSpPr>
          <p:nvPr/>
        </p:nvSpPr>
        <p:spPr bwMode="auto">
          <a:xfrm>
            <a:off x="6570578" y="1571612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97" name="Line 31"/>
          <p:cNvSpPr>
            <a:spLocks noChangeShapeType="1"/>
          </p:cNvSpPr>
          <p:nvPr/>
        </p:nvSpPr>
        <p:spPr bwMode="auto">
          <a:xfrm flipH="1">
            <a:off x="7570708" y="1714488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6856330" y="1785926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PE2</a:t>
            </a:r>
            <a:endParaRPr lang="en-US" sz="3200" dirty="0"/>
          </a:p>
        </p:txBody>
      </p:sp>
      <p:sp>
        <p:nvSpPr>
          <p:cNvPr id="104" name="Line 31"/>
          <p:cNvSpPr>
            <a:spLocks noChangeShapeType="1"/>
          </p:cNvSpPr>
          <p:nvPr/>
        </p:nvSpPr>
        <p:spPr bwMode="auto">
          <a:xfrm flipH="1">
            <a:off x="8713716" y="1714488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7999338" y="1785926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PE3</a:t>
            </a:r>
            <a:endParaRPr lang="en-US" sz="3200" dirty="0"/>
          </a:p>
        </p:txBody>
      </p:sp>
      <p:sp>
        <p:nvSpPr>
          <p:cNvPr id="107" name="Line 34"/>
          <p:cNvSpPr>
            <a:spLocks noChangeShapeType="1"/>
          </p:cNvSpPr>
          <p:nvPr/>
        </p:nvSpPr>
        <p:spPr bwMode="auto">
          <a:xfrm>
            <a:off x="7856462" y="1678562"/>
            <a:ext cx="114300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00" name="AutoShape 96"/>
          <p:cNvSpPr>
            <a:spLocks noChangeArrowheads="1"/>
          </p:cNvSpPr>
          <p:nvPr/>
        </p:nvSpPr>
        <p:spPr bwMode="auto">
          <a:xfrm>
            <a:off x="7713586" y="1571612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106" name="AutoShape 96"/>
          <p:cNvSpPr>
            <a:spLocks noChangeArrowheads="1"/>
          </p:cNvSpPr>
          <p:nvPr/>
        </p:nvSpPr>
        <p:spPr bwMode="auto">
          <a:xfrm>
            <a:off x="8856594" y="1571612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108" name="Line 31"/>
          <p:cNvSpPr>
            <a:spLocks noChangeShapeType="1"/>
          </p:cNvSpPr>
          <p:nvPr/>
        </p:nvSpPr>
        <p:spPr bwMode="auto">
          <a:xfrm flipH="1">
            <a:off x="6427700" y="3214686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5713322" y="328612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PE4</a:t>
            </a:r>
            <a:endParaRPr lang="en-US" sz="3200" dirty="0"/>
          </a:p>
        </p:txBody>
      </p:sp>
      <p:sp>
        <p:nvSpPr>
          <p:cNvPr id="110" name="Line 34"/>
          <p:cNvSpPr>
            <a:spLocks noChangeShapeType="1"/>
          </p:cNvSpPr>
          <p:nvPr/>
        </p:nvSpPr>
        <p:spPr bwMode="auto">
          <a:xfrm>
            <a:off x="6704576" y="3179174"/>
            <a:ext cx="114300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11" name="AutoShape 96"/>
          <p:cNvSpPr>
            <a:spLocks noChangeArrowheads="1"/>
          </p:cNvSpPr>
          <p:nvPr/>
        </p:nvSpPr>
        <p:spPr bwMode="auto">
          <a:xfrm>
            <a:off x="6570578" y="3071810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112" name="Line 31"/>
          <p:cNvSpPr>
            <a:spLocks noChangeShapeType="1"/>
          </p:cNvSpPr>
          <p:nvPr/>
        </p:nvSpPr>
        <p:spPr bwMode="auto">
          <a:xfrm flipH="1">
            <a:off x="7570708" y="3214686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6856330" y="328612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PE5</a:t>
            </a:r>
            <a:endParaRPr lang="en-US" sz="3200" dirty="0"/>
          </a:p>
        </p:txBody>
      </p:sp>
      <p:sp>
        <p:nvSpPr>
          <p:cNvPr id="114" name="Line 31"/>
          <p:cNvSpPr>
            <a:spLocks noChangeShapeType="1"/>
          </p:cNvSpPr>
          <p:nvPr/>
        </p:nvSpPr>
        <p:spPr bwMode="auto">
          <a:xfrm flipH="1">
            <a:off x="8713716" y="3214686"/>
            <a:ext cx="214315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7999338" y="328612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PE6</a:t>
            </a:r>
            <a:endParaRPr lang="en-US" sz="3200" dirty="0"/>
          </a:p>
        </p:txBody>
      </p:sp>
      <p:sp>
        <p:nvSpPr>
          <p:cNvPr id="116" name="Line 34"/>
          <p:cNvSpPr>
            <a:spLocks noChangeShapeType="1"/>
          </p:cNvSpPr>
          <p:nvPr/>
        </p:nvSpPr>
        <p:spPr bwMode="auto">
          <a:xfrm>
            <a:off x="7856462" y="3178760"/>
            <a:ext cx="114300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17" name="AutoShape 96"/>
          <p:cNvSpPr>
            <a:spLocks noChangeArrowheads="1"/>
          </p:cNvSpPr>
          <p:nvPr/>
        </p:nvSpPr>
        <p:spPr bwMode="auto">
          <a:xfrm>
            <a:off x="7713586" y="3071810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118" name="AutoShape 96"/>
          <p:cNvSpPr>
            <a:spLocks noChangeArrowheads="1"/>
          </p:cNvSpPr>
          <p:nvPr/>
        </p:nvSpPr>
        <p:spPr bwMode="auto">
          <a:xfrm>
            <a:off x="8856594" y="3071810"/>
            <a:ext cx="216000" cy="214314"/>
          </a:xfrm>
          <a:prstGeom prst="octagon">
            <a:avLst>
              <a:gd name="adj" fmla="val 2928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dirty="0"/>
              <a:t>R</a:t>
            </a:r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357158" y="150017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PE1</a:t>
            </a:r>
            <a:endParaRPr lang="en-US" sz="3200" dirty="0"/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1500166" y="150017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PE2</a:t>
            </a:r>
            <a:endParaRPr lang="en-US" sz="3200" dirty="0"/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2643174" y="1500174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PE3</a:t>
            </a:r>
            <a:endParaRPr lang="en-US" sz="3200" dirty="0"/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357158" y="3500438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PE4</a:t>
            </a:r>
            <a:endParaRPr lang="en-US" sz="3200" dirty="0"/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1500166" y="3500438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PE5</a:t>
            </a:r>
            <a:endParaRPr lang="en-US" sz="3200" dirty="0"/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2643174" y="3500438"/>
            <a:ext cx="857256" cy="114300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vert270" wrap="none" anchor="ctr"/>
          <a:lstStyle/>
          <a:p>
            <a:pPr algn="ctr"/>
            <a:r>
              <a:rPr lang="en-US" sz="3200" dirty="0" smtClean="0"/>
              <a:t>PE6</a:t>
            </a:r>
            <a:endParaRPr lang="en-US" sz="3200" dirty="0"/>
          </a:p>
        </p:txBody>
      </p:sp>
      <p:sp>
        <p:nvSpPr>
          <p:cNvPr id="128" name="Up-Down Arrow 127"/>
          <p:cNvSpPr/>
          <p:nvPr/>
        </p:nvSpPr>
        <p:spPr>
          <a:xfrm>
            <a:off x="1857356" y="2643182"/>
            <a:ext cx="142876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9" name="Up-Down Arrow 128"/>
          <p:cNvSpPr/>
          <p:nvPr/>
        </p:nvSpPr>
        <p:spPr>
          <a:xfrm>
            <a:off x="3000364" y="3214686"/>
            <a:ext cx="142876" cy="285750"/>
          </a:xfrm>
          <a:prstGeom prst="upDownArrow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</a:t>
            </a:fld>
            <a:endParaRPr lang="he-IL"/>
          </a:p>
        </p:txBody>
      </p:sp>
      <p:sp>
        <p:nvSpPr>
          <p:cNvPr id="43" name="TextBox 42"/>
          <p:cNvSpPr txBox="1"/>
          <p:nvPr/>
        </p:nvSpPr>
        <p:spPr>
          <a:xfrm>
            <a:off x="571472" y="4929198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Bus-based system</a:t>
            </a:r>
            <a:endParaRPr lang="he-IL" dirty="0"/>
          </a:p>
        </p:txBody>
      </p:sp>
      <p:sp>
        <p:nvSpPr>
          <p:cNvPr id="44" name="TextBox 43"/>
          <p:cNvSpPr txBox="1"/>
          <p:nvPr/>
        </p:nvSpPr>
        <p:spPr>
          <a:xfrm>
            <a:off x="6072198" y="5000636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NoC</a:t>
            </a:r>
            <a:r>
              <a:rPr lang="en-US" dirty="0" smtClean="0"/>
              <a:t>-based system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1643042" y="1000108"/>
            <a:ext cx="857256" cy="857256"/>
          </a:xfrm>
          <a:prstGeom prst="ellipse">
            <a:avLst/>
          </a:prstGeom>
          <a:solidFill>
            <a:srgbClr val="0000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PE1</a:t>
            </a:r>
            <a:endParaRPr lang="he-IL" dirty="0"/>
          </a:p>
        </p:txBody>
      </p:sp>
      <p:sp>
        <p:nvSpPr>
          <p:cNvPr id="31" name="Oval 30"/>
          <p:cNvSpPr/>
          <p:nvPr/>
        </p:nvSpPr>
        <p:spPr>
          <a:xfrm>
            <a:off x="3643306" y="1000108"/>
            <a:ext cx="857256" cy="857256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PE2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715008" y="1000108"/>
            <a:ext cx="857256" cy="857256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PE3</a:t>
            </a:r>
            <a:endParaRPr lang="he-IL" dirty="0"/>
          </a:p>
        </p:txBody>
      </p:sp>
      <p:sp>
        <p:nvSpPr>
          <p:cNvPr id="33" name="Oval 32"/>
          <p:cNvSpPr/>
          <p:nvPr/>
        </p:nvSpPr>
        <p:spPr>
          <a:xfrm>
            <a:off x="5715008" y="2428868"/>
            <a:ext cx="857256" cy="857256"/>
          </a:xfrm>
          <a:prstGeom prst="ellipse">
            <a:avLst/>
          </a:prstGeom>
          <a:solidFill>
            <a:srgbClr val="00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1" anchor="ctr"/>
          <a:lstStyle/>
          <a:p>
            <a:pPr algn="ctr"/>
            <a:r>
              <a:rPr lang="en-US" dirty="0" smtClean="0"/>
              <a:t>PE4</a:t>
            </a:r>
            <a:endParaRPr lang="he-IL" dirty="0"/>
          </a:p>
        </p:txBody>
      </p:sp>
      <p:cxnSp>
        <p:nvCxnSpPr>
          <p:cNvPr id="34" name="Straight Arrow Connector 33"/>
          <p:cNvCxnSpPr>
            <a:stCxn id="30" idx="6"/>
            <a:endCxn id="31" idx="2"/>
          </p:cNvCxnSpPr>
          <p:nvPr/>
        </p:nvCxnSpPr>
        <p:spPr>
          <a:xfrm>
            <a:off x="2500298" y="1428736"/>
            <a:ext cx="114300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  <a:endCxn id="32" idx="2"/>
          </p:cNvCxnSpPr>
          <p:nvPr/>
        </p:nvCxnSpPr>
        <p:spPr>
          <a:xfrm>
            <a:off x="4500562" y="1428736"/>
            <a:ext cx="121444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2" idx="4"/>
            <a:endCxn id="33" idx="0"/>
          </p:cNvCxnSpPr>
          <p:nvPr/>
        </p:nvCxnSpPr>
        <p:spPr>
          <a:xfrm rot="5400000">
            <a:off x="5857884" y="2143116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1" idx="5"/>
            <a:endCxn id="33" idx="1"/>
          </p:cNvCxnSpPr>
          <p:nvPr/>
        </p:nvCxnSpPr>
        <p:spPr>
          <a:xfrm rot="16200000" flipH="1">
            <a:off x="4696491" y="1410351"/>
            <a:ext cx="822588" cy="146553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Arial Black" pitchFamily="34" charset="0"/>
              </a:rPr>
              <a:t>Application-Level Requirements</a:t>
            </a:r>
            <a:endParaRPr lang="he-IL" sz="3600" dirty="0">
              <a:latin typeface="Arial Black" pitchFamily="34" charset="0"/>
            </a:endParaRPr>
          </a:p>
        </p:txBody>
      </p:sp>
      <p:graphicFrame>
        <p:nvGraphicFramePr>
          <p:cNvPr id="28" name="Content Placeholder 27"/>
          <p:cNvGraphicFramePr>
            <a:graphicFrameLocks noGrp="1"/>
          </p:cNvGraphicFramePr>
          <p:nvPr>
            <p:ph idx="4294967295"/>
          </p:nvPr>
        </p:nvGraphicFramePr>
        <p:xfrm>
          <a:off x="1214414" y="3388050"/>
          <a:ext cx="6064392" cy="1112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46272"/>
                <a:gridCol w="2397108"/>
                <a:gridCol w="1921012"/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Requirement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PEs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</a:t>
                      </a:r>
                      <a:r>
                        <a:rPr lang="en-US" baseline="0" dirty="0" smtClean="0"/>
                        <a:t> ID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PE1</a:t>
                      </a:r>
                      <a:r>
                        <a:rPr lang="en-U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itchFamily="2" charset="2"/>
                        </a:rPr>
                        <a:t>PE2PE3PE4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</a:t>
                      </a:r>
                      <a:r>
                        <a:rPr lang="en-US" baseline="0" dirty="0" smtClean="0"/>
                        <a:t> 1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>
                          <a:solidFill>
                            <a:srgbClr val="0000FF"/>
                          </a:solidFill>
                          <a:sym typeface="Wingdings" pitchFamily="2" charset="2"/>
                        </a:rPr>
                        <a:t>PE2PE4</a:t>
                      </a:r>
                      <a:endParaRPr lang="he-IL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Stream 2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286776" y="4357694"/>
            <a:ext cx="714380" cy="71438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PE2</a:t>
            </a:r>
            <a:endParaRPr lang="he-IL" sz="1000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86776" y="5143512"/>
            <a:ext cx="714380" cy="714380"/>
          </a:xfrm>
          <a:prstGeom prst="rect">
            <a:avLst/>
          </a:prstGeom>
          <a:solidFill>
            <a:srgbClr val="66FF33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PE4</a:t>
            </a:r>
            <a:endParaRPr lang="he-IL" sz="16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500958" y="4357694"/>
            <a:ext cx="714380" cy="71438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PE1</a:t>
            </a:r>
            <a:endParaRPr lang="en-US" sz="16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500958" y="5143512"/>
            <a:ext cx="714380" cy="71438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PE3</a:t>
            </a:r>
            <a:endParaRPr lang="he-IL" sz="16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428860" y="928670"/>
            <a:ext cx="3869558" cy="1428761"/>
            <a:chOff x="2428860" y="928670"/>
            <a:chExt cx="3869558" cy="1428761"/>
          </a:xfrm>
        </p:grpSpPr>
        <p:sp>
          <p:nvSpPr>
            <p:cNvPr id="20" name="Freeform 19"/>
            <p:cNvSpPr/>
            <p:nvPr/>
          </p:nvSpPr>
          <p:spPr>
            <a:xfrm>
              <a:off x="2428860" y="1258129"/>
              <a:ext cx="3869558" cy="1099302"/>
            </a:xfrm>
            <a:custGeom>
              <a:avLst/>
              <a:gdLst>
                <a:gd name="connsiteX0" fmla="*/ 0 w 4694809"/>
                <a:gd name="connsiteY0" fmla="*/ 205666 h 1439662"/>
                <a:gd name="connsiteX1" fmla="*/ 4083729 w 4694809"/>
                <a:gd name="connsiteY1" fmla="*/ 205666 h 1439662"/>
                <a:gd name="connsiteX2" fmla="*/ 3666478 w 4694809"/>
                <a:gd name="connsiteY2" fmla="*/ 1439662 h 1439662"/>
                <a:gd name="connsiteX0" fmla="*/ 0 w 4180643"/>
                <a:gd name="connsiteY0" fmla="*/ 249373 h 1483369"/>
                <a:gd name="connsiteX1" fmla="*/ 3532627 w 4180643"/>
                <a:gd name="connsiteY1" fmla="*/ 205666 h 1483369"/>
                <a:gd name="connsiteX2" fmla="*/ 3666478 w 4180643"/>
                <a:gd name="connsiteY2" fmla="*/ 1483369 h 1483369"/>
                <a:gd name="connsiteX0" fmla="*/ 0 w 4753318"/>
                <a:gd name="connsiteY0" fmla="*/ 226924 h 1326226"/>
                <a:gd name="connsiteX1" fmla="*/ 3532627 w 4753318"/>
                <a:gd name="connsiteY1" fmla="*/ 183217 h 1326226"/>
                <a:gd name="connsiteX2" fmla="*/ 4239153 w 4753318"/>
                <a:gd name="connsiteY2" fmla="*/ 1326226 h 1326226"/>
                <a:gd name="connsiteX0" fmla="*/ 0 w 4753318"/>
                <a:gd name="connsiteY0" fmla="*/ 102833 h 1202135"/>
                <a:gd name="connsiteX1" fmla="*/ 2904605 w 4753318"/>
                <a:gd name="connsiteY1" fmla="*/ 202002 h 1202135"/>
                <a:gd name="connsiteX2" fmla="*/ 4239153 w 4753318"/>
                <a:gd name="connsiteY2" fmla="*/ 1202135 h 1202135"/>
                <a:gd name="connsiteX0" fmla="*/ 0 w 4244613"/>
                <a:gd name="connsiteY0" fmla="*/ 102833 h 1202135"/>
                <a:gd name="connsiteX1" fmla="*/ 2904605 w 4244613"/>
                <a:gd name="connsiteY1" fmla="*/ 202002 h 1202135"/>
                <a:gd name="connsiteX2" fmla="*/ 4022188 w 4244613"/>
                <a:gd name="connsiteY2" fmla="*/ 579986 h 1202135"/>
                <a:gd name="connsiteX3" fmla="*/ 4239153 w 4244613"/>
                <a:gd name="connsiteY3" fmla="*/ 1202135 h 1202135"/>
                <a:gd name="connsiteX0" fmla="*/ 0 w 4239153"/>
                <a:gd name="connsiteY0" fmla="*/ 102833 h 1202135"/>
                <a:gd name="connsiteX1" fmla="*/ 2904605 w 4239153"/>
                <a:gd name="connsiteY1" fmla="*/ 202002 h 1202135"/>
                <a:gd name="connsiteX2" fmla="*/ 4003644 w 4239153"/>
                <a:gd name="connsiteY2" fmla="*/ 487754 h 1202135"/>
                <a:gd name="connsiteX3" fmla="*/ 4239153 w 4239153"/>
                <a:gd name="connsiteY3" fmla="*/ 1202135 h 1202135"/>
                <a:gd name="connsiteX0" fmla="*/ 0 w 4291488"/>
                <a:gd name="connsiteY0" fmla="*/ 155486 h 1254788"/>
                <a:gd name="connsiteX1" fmla="*/ 2512091 w 4291488"/>
                <a:gd name="connsiteY1" fmla="*/ 183217 h 1254788"/>
                <a:gd name="connsiteX2" fmla="*/ 4003644 w 4291488"/>
                <a:gd name="connsiteY2" fmla="*/ 540407 h 1254788"/>
                <a:gd name="connsiteX3" fmla="*/ 4239153 w 4291488"/>
                <a:gd name="connsiteY3" fmla="*/ 1254788 h 1254788"/>
                <a:gd name="connsiteX0" fmla="*/ 0 w 4252235"/>
                <a:gd name="connsiteY0" fmla="*/ 298362 h 1397664"/>
                <a:gd name="connsiteX1" fmla="*/ 2747599 w 4252235"/>
                <a:gd name="connsiteY1" fmla="*/ 183217 h 1397664"/>
                <a:gd name="connsiteX2" fmla="*/ 4003644 w 4252235"/>
                <a:gd name="connsiteY2" fmla="*/ 683283 h 1397664"/>
                <a:gd name="connsiteX3" fmla="*/ 4239153 w 4252235"/>
                <a:gd name="connsiteY3" fmla="*/ 1397664 h 1397664"/>
                <a:gd name="connsiteX0" fmla="*/ 0 w 4252236"/>
                <a:gd name="connsiteY0" fmla="*/ 0 h 1099302"/>
                <a:gd name="connsiteX1" fmla="*/ 4003644 w 4252236"/>
                <a:gd name="connsiteY1" fmla="*/ 384921 h 1099302"/>
                <a:gd name="connsiteX2" fmla="*/ 4239153 w 4252236"/>
                <a:gd name="connsiteY2" fmla="*/ 1099302 h 1099302"/>
                <a:gd name="connsiteX0" fmla="*/ 0 w 4252235"/>
                <a:gd name="connsiteY0" fmla="*/ 155486 h 1254788"/>
                <a:gd name="connsiteX1" fmla="*/ 4003643 w 4252235"/>
                <a:gd name="connsiteY1" fmla="*/ 183217 h 1254788"/>
                <a:gd name="connsiteX2" fmla="*/ 4239153 w 4252235"/>
                <a:gd name="connsiteY2" fmla="*/ 1254788 h 1254788"/>
                <a:gd name="connsiteX0" fmla="*/ 0 w 4239153"/>
                <a:gd name="connsiteY0" fmla="*/ 84048 h 1183350"/>
                <a:gd name="connsiteX1" fmla="*/ 3689633 w 4239153"/>
                <a:gd name="connsiteY1" fmla="*/ 183217 h 1183350"/>
                <a:gd name="connsiteX2" fmla="*/ 4239153 w 4239153"/>
                <a:gd name="connsiteY2" fmla="*/ 1183350 h 1183350"/>
                <a:gd name="connsiteX0" fmla="*/ 0 w 4330739"/>
                <a:gd name="connsiteY0" fmla="*/ 0 h 1099302"/>
                <a:gd name="connsiteX1" fmla="*/ 4082147 w 4330739"/>
                <a:gd name="connsiteY1" fmla="*/ 384921 h 1099302"/>
                <a:gd name="connsiteX2" fmla="*/ 4239153 w 4330739"/>
                <a:gd name="connsiteY2" fmla="*/ 1099302 h 1099302"/>
                <a:gd name="connsiteX0" fmla="*/ 0 w 4330739"/>
                <a:gd name="connsiteY0" fmla="*/ 0 h 1099302"/>
                <a:gd name="connsiteX1" fmla="*/ 2320829 w 4330739"/>
                <a:gd name="connsiteY1" fmla="*/ 186207 h 1099302"/>
                <a:gd name="connsiteX2" fmla="*/ 4082147 w 4330739"/>
                <a:gd name="connsiteY2" fmla="*/ 384921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384921 h 1099302"/>
                <a:gd name="connsiteX3" fmla="*/ 4239153 w 4330739"/>
                <a:gd name="connsiteY3" fmla="*/ 1099302 h 1099302"/>
                <a:gd name="connsiteX0" fmla="*/ 0 w 4239153"/>
                <a:gd name="connsiteY0" fmla="*/ 0 h 1099302"/>
                <a:gd name="connsiteX1" fmla="*/ 2355085 w 4239153"/>
                <a:gd name="connsiteY1" fmla="*/ 27731 h 1099302"/>
                <a:gd name="connsiteX2" fmla="*/ 3925141 w 4239153"/>
                <a:gd name="connsiteY2" fmla="*/ 242045 h 1099302"/>
                <a:gd name="connsiteX3" fmla="*/ 4239153 w 4239153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198079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4082147 w 4330739"/>
                <a:gd name="connsiteY1" fmla="*/ 242045 h 1099302"/>
                <a:gd name="connsiteX2" fmla="*/ 4239153 w 4330739"/>
                <a:gd name="connsiteY2" fmla="*/ 1099302 h 1099302"/>
                <a:gd name="connsiteX0" fmla="*/ 0 w 4330739"/>
                <a:gd name="connsiteY0" fmla="*/ 0 h 1099302"/>
                <a:gd name="connsiteX1" fmla="*/ 2389341 w 4330739"/>
                <a:gd name="connsiteY1" fmla="*/ 144644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355085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330739"/>
                <a:gd name="connsiteY0" fmla="*/ 0 h 1099302"/>
                <a:gd name="connsiteX1" fmla="*/ 2276582 w 4330739"/>
                <a:gd name="connsiteY1" fmla="*/ 27731 h 1099302"/>
                <a:gd name="connsiteX2" fmla="*/ 4082147 w 4330739"/>
                <a:gd name="connsiteY2" fmla="*/ 242045 h 1099302"/>
                <a:gd name="connsiteX3" fmla="*/ 4239153 w 4330739"/>
                <a:gd name="connsiteY3" fmla="*/ 1099302 h 1099302"/>
                <a:gd name="connsiteX0" fmla="*/ 0 w 4252236"/>
                <a:gd name="connsiteY0" fmla="*/ 0 h 1099302"/>
                <a:gd name="connsiteX1" fmla="*/ 2276582 w 4252236"/>
                <a:gd name="connsiteY1" fmla="*/ 27731 h 1099302"/>
                <a:gd name="connsiteX2" fmla="*/ 4003644 w 4252236"/>
                <a:gd name="connsiteY2" fmla="*/ 242045 h 1099302"/>
                <a:gd name="connsiteX3" fmla="*/ 4239153 w 4252236"/>
                <a:gd name="connsiteY3" fmla="*/ 1099302 h 1099302"/>
                <a:gd name="connsiteX0" fmla="*/ 0 w 4252236"/>
                <a:gd name="connsiteY0" fmla="*/ 0 h 1099302"/>
                <a:gd name="connsiteX1" fmla="*/ 2276582 w 4252236"/>
                <a:gd name="connsiteY1" fmla="*/ 27731 h 1099302"/>
                <a:gd name="connsiteX2" fmla="*/ 4003644 w 4252236"/>
                <a:gd name="connsiteY2" fmla="*/ 242045 h 1099302"/>
                <a:gd name="connsiteX3" fmla="*/ 4239153 w 4252236"/>
                <a:gd name="connsiteY3" fmla="*/ 1099302 h 1099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52236" h="1099302">
                  <a:moveTo>
                    <a:pt x="0" y="0"/>
                  </a:moveTo>
                  <a:lnTo>
                    <a:pt x="2276582" y="27731"/>
                  </a:lnTo>
                  <a:cubicBezTo>
                    <a:pt x="2975007" y="30372"/>
                    <a:pt x="3755052" y="39637"/>
                    <a:pt x="4003644" y="242045"/>
                  </a:cubicBezTo>
                  <a:cubicBezTo>
                    <a:pt x="4252236" y="444453"/>
                    <a:pt x="4202992" y="995611"/>
                    <a:pt x="4239153" y="1099302"/>
                  </a:cubicBezTo>
                </a:path>
              </a:pathLst>
            </a:custGeom>
            <a:ln w="60325"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00562" y="928670"/>
              <a:ext cx="114300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dirty="0" smtClean="0">
                  <a:solidFill>
                    <a:srgbClr val="00CC00"/>
                  </a:solidFill>
                </a:rPr>
                <a:t>Stream 1</a:t>
              </a:r>
              <a:endParaRPr lang="he-IL" dirty="0">
                <a:solidFill>
                  <a:srgbClr val="00CC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201753" y="1928802"/>
            <a:ext cx="1298941" cy="642942"/>
            <a:chOff x="3702557" y="1826168"/>
            <a:chExt cx="1298941" cy="642942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3929928" y="1826168"/>
              <a:ext cx="1071570" cy="642942"/>
            </a:xfrm>
            <a:prstGeom prst="straightConnector1">
              <a:avLst/>
            </a:prstGeom>
            <a:ln w="635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1870634">
              <a:off x="3702557" y="2095357"/>
              <a:ext cx="114300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dirty="0" smtClean="0">
                  <a:solidFill>
                    <a:srgbClr val="3366FF"/>
                  </a:solidFill>
                </a:rPr>
                <a:t>Stream 2</a:t>
              </a:r>
              <a:endParaRPr lang="he-IL" dirty="0">
                <a:solidFill>
                  <a:srgbClr val="3366FF"/>
                </a:solidFill>
              </a:endParaRPr>
            </a:p>
          </p:txBody>
        </p:sp>
      </p:grpSp>
      <p:sp>
        <p:nvSpPr>
          <p:cNvPr id="29" name="Content Placeholder 2"/>
          <p:cNvSpPr txBox="1">
            <a:spLocks/>
          </p:cNvSpPr>
          <p:nvPr/>
        </p:nvSpPr>
        <p:spPr>
          <a:xfrm>
            <a:off x="200052" y="4857760"/>
            <a:ext cx="8229600" cy="83977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kern="0" dirty="0" smtClean="0"/>
              <a:t>A feasible mapping does exist!</a:t>
            </a:r>
            <a:endParaRPr lang="he-IL" sz="3200" kern="0" dirty="0" smtClean="0"/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20</a:t>
            </a:fld>
            <a:endParaRPr lang="he-IL"/>
          </a:p>
        </p:txBody>
      </p:sp>
      <p:sp>
        <p:nvSpPr>
          <p:cNvPr id="26" name="TextBox 25"/>
          <p:cNvSpPr txBox="1"/>
          <p:nvPr/>
        </p:nvSpPr>
        <p:spPr>
          <a:xfrm>
            <a:off x="4643438" y="1357298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2571736" y="1357298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=2</a:t>
            </a:r>
            <a:endParaRPr lang="he-IL" dirty="0"/>
          </a:p>
        </p:txBody>
      </p:sp>
      <p:sp>
        <p:nvSpPr>
          <p:cNvPr id="39" name="TextBox 38"/>
          <p:cNvSpPr txBox="1"/>
          <p:nvPr/>
        </p:nvSpPr>
        <p:spPr>
          <a:xfrm>
            <a:off x="6143636" y="1857364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 rot="1758004">
            <a:off x="4741274" y="1864150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err="1" smtClean="0"/>
              <a:t>Req</a:t>
            </a:r>
            <a:r>
              <a:rPr lang="en-US" dirty="0" smtClean="0"/>
              <a:t>=1</a:t>
            </a:r>
            <a:endParaRPr lang="he-IL" dirty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155604" y="5832514"/>
            <a:ext cx="8559800" cy="10255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3200" kern="0" dirty="0" smtClean="0"/>
              <a:t>It’s better to work with the application level requirements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1.48148E-6 L 0.22656 1.4814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21997 1.48148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9" grpId="0"/>
      <p:bldP spid="26" grpId="0"/>
      <p:bldP spid="27" grpId="0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52513"/>
            <a:ext cx="8786874" cy="5545137"/>
          </a:xfrm>
        </p:spPr>
        <p:txBody>
          <a:bodyPr/>
          <a:lstStyle/>
          <a:p>
            <a:pPr algn="l" rtl="0"/>
            <a:r>
              <a:rPr lang="en-US" dirty="0" smtClean="0"/>
              <a:t>Find efficient mappings by </a:t>
            </a:r>
            <a:r>
              <a:rPr lang="en-US" dirty="0" smtClean="0">
                <a:solidFill>
                  <a:srgbClr val="0000FF"/>
                </a:solidFill>
              </a:rPr>
              <a:t>extending the formulation of the mapping problem</a:t>
            </a:r>
          </a:p>
          <a:p>
            <a:pPr lvl="1"/>
            <a:r>
              <a:rPr lang="en-US" dirty="0" smtClean="0"/>
              <a:t>Adding degrees of freedom</a:t>
            </a:r>
          </a:p>
          <a:p>
            <a:pPr lvl="1" algn="l" rtl="0"/>
            <a:endParaRPr lang="en-US" dirty="0" smtClean="0"/>
          </a:p>
          <a:p>
            <a:pPr algn="l" rtl="0"/>
            <a:r>
              <a:rPr lang="en-US" dirty="0" smtClean="0"/>
              <a:t>Degree of freedom #1</a:t>
            </a:r>
          </a:p>
          <a:p>
            <a:pPr lvl="1" algn="l" rtl="0"/>
            <a:r>
              <a:rPr lang="en-US" dirty="0" smtClean="0"/>
              <a:t>Leverage existence of replicated modules</a:t>
            </a:r>
          </a:p>
          <a:p>
            <a:r>
              <a:rPr lang="en-US" dirty="0" smtClean="0"/>
              <a:t>Degree of freedom #2</a:t>
            </a:r>
          </a:p>
          <a:p>
            <a:pPr lvl="1" algn="l" rtl="0"/>
            <a:r>
              <a:rPr lang="en-US" dirty="0" smtClean="0"/>
              <a:t>Replace p2p constraints with end-to-end, application-level requirements</a:t>
            </a:r>
            <a:endParaRPr lang="he-IL" dirty="0" smtClean="0"/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Black" pitchFamily="34" charset="0"/>
              </a:rPr>
              <a:t>This Work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21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the Formulation (1)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22</a:t>
            </a:fld>
            <a:endParaRPr lang="he-IL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4282" y="3643314"/>
          <a:ext cx="3500462" cy="260605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68525"/>
                <a:gridCol w="761494"/>
                <a:gridCol w="1670443"/>
              </a:tblGrid>
              <a:tr h="666756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Time </a:t>
                      </a:r>
                      <a:r>
                        <a:rPr lang="en-US" sz="2000" baseline="0" dirty="0" smtClean="0"/>
                        <a:t>Req.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BW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Flow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81002"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3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1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DSP</a:t>
                      </a:r>
                      <a:r>
                        <a:rPr lang="en-US" sz="1800" baseline="-25000" dirty="0" smtClean="0"/>
                        <a:t>3</a:t>
                      </a:r>
                      <a:endParaRPr lang="he-IL" sz="1800" dirty="0"/>
                    </a:p>
                  </a:txBody>
                  <a:tcPr/>
                </a:tc>
              </a:tr>
              <a:tr h="381002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12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200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2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DSP</a:t>
                      </a:r>
                      <a:r>
                        <a:rPr lang="en-US" sz="1800" baseline="-25000" dirty="0" smtClean="0"/>
                        <a:t>4</a:t>
                      </a:r>
                    </a:p>
                  </a:txBody>
                  <a:tcPr/>
                </a:tc>
              </a:tr>
              <a:tr h="381002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15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2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SRAM</a:t>
                      </a:r>
                      <a:r>
                        <a:rPr lang="en-US" sz="1800" baseline="-25000" dirty="0" smtClean="0"/>
                        <a:t>1</a:t>
                      </a:r>
                      <a:endParaRPr lang="he-IL" sz="1800" dirty="0"/>
                    </a:p>
                  </a:txBody>
                  <a:tcPr/>
                </a:tc>
              </a:tr>
              <a:tr h="381002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5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3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SRAM</a:t>
                      </a:r>
                      <a:r>
                        <a:rPr lang="en-US" sz="1800" baseline="-25000" dirty="0" smtClean="0"/>
                        <a:t>2</a:t>
                      </a:r>
                      <a:endParaRPr lang="he-IL" sz="1800" dirty="0"/>
                    </a:p>
                  </a:txBody>
                  <a:tcPr/>
                </a:tc>
              </a:tr>
              <a:tr h="381002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Striped Right Arrow 16"/>
          <p:cNvSpPr/>
          <p:nvPr/>
        </p:nvSpPr>
        <p:spPr>
          <a:xfrm>
            <a:off x="3929058" y="4572008"/>
            <a:ext cx="1071570" cy="1000132"/>
          </a:xfrm>
          <a:prstGeom prst="stripedRightArrow">
            <a:avLst>
              <a:gd name="adj1" fmla="val 29036"/>
              <a:gd name="adj2" fmla="val 404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214942" y="3643314"/>
          <a:ext cx="3710015" cy="264320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10941"/>
                <a:gridCol w="617852"/>
                <a:gridCol w="2281222"/>
              </a:tblGrid>
              <a:tr h="72927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Time </a:t>
                      </a:r>
                      <a:r>
                        <a:rPr lang="en-US" sz="2000" baseline="0" dirty="0" smtClean="0"/>
                        <a:t>Req.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BW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Flow</a:t>
                      </a:r>
                      <a:endParaRPr lang="he-IL" sz="20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83360"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3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1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&lt;ANY DSP&gt;</a:t>
                      </a:r>
                      <a:endParaRPr lang="he-IL" sz="1800" dirty="0"/>
                    </a:p>
                  </a:txBody>
                  <a:tcPr/>
                </a:tc>
              </a:tr>
              <a:tr h="383360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12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200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2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800" dirty="0" smtClean="0"/>
                        <a:t>&lt;ANY DSP&gt;</a:t>
                      </a:r>
                      <a:endParaRPr lang="he-IL" sz="1800" dirty="0" smtClean="0"/>
                    </a:p>
                  </a:txBody>
                  <a:tcPr/>
                </a:tc>
              </a:tr>
              <a:tr h="383360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15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2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&lt;ANY </a:t>
                      </a:r>
                      <a:r>
                        <a:rPr lang="en-US" sz="1800" dirty="0" smtClean="0"/>
                        <a:t>SRAM&gt;</a:t>
                      </a:r>
                      <a:endParaRPr lang="he-IL" sz="1800" dirty="0"/>
                    </a:p>
                  </a:txBody>
                  <a:tcPr/>
                </a:tc>
              </a:tr>
              <a:tr h="383360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5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100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PE</a:t>
                      </a:r>
                      <a:r>
                        <a:rPr lang="en-US" sz="1800" baseline="-25000" dirty="0" smtClean="0"/>
                        <a:t>3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&lt;ANY </a:t>
                      </a:r>
                      <a:r>
                        <a:rPr lang="en-US" sz="1800" dirty="0" smtClean="0"/>
                        <a:t>SRAM&gt;</a:t>
                      </a:r>
                      <a:endParaRPr lang="he-IL" sz="1800" dirty="0"/>
                    </a:p>
                  </a:txBody>
                  <a:tcPr/>
                </a:tc>
              </a:tr>
              <a:tr h="38049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…</a:t>
                      </a:r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214282" y="1142985"/>
            <a:ext cx="8786874" cy="1857388"/>
          </a:xfrm>
        </p:spPr>
        <p:txBody>
          <a:bodyPr/>
          <a:lstStyle/>
          <a:p>
            <a:pPr algn="l" rtl="0"/>
            <a:r>
              <a:rPr lang="en-US" dirty="0" smtClean="0"/>
              <a:t>Leverage existence of replicated modules</a:t>
            </a:r>
          </a:p>
          <a:p>
            <a:pPr lvl="1"/>
            <a:r>
              <a:rPr lang="en-US" dirty="0" smtClean="0"/>
              <a:t>Allow the mapping algorithm to allocate flows to the best replicated module</a:t>
            </a:r>
            <a:endParaRPr lang="he-I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00101" y="2376066"/>
          <a:ext cx="2082800" cy="2438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4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4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1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4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7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7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4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4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7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5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00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1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5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6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endParaRPr lang="he-IL" sz="1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7</a:t>
                      </a:r>
                      <a:endParaRPr lang="he-IL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7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5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1</a:t>
                      </a:r>
                      <a:endParaRPr lang="he-IL" sz="1000" dirty="0"/>
                    </a:p>
                  </a:txBody>
                  <a:tcPr/>
                </a:tc>
              </a:tr>
              <a:tr h="184785"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1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2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000" dirty="0" smtClean="0"/>
                        <a:t>∞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3</a:t>
                      </a:r>
                      <a:endParaRPr lang="he-I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000" dirty="0" smtClean="0"/>
                        <a:t>1</a:t>
                      </a:r>
                      <a:endParaRPr lang="he-IL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the Formulation (2)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23</a:t>
            </a:fld>
            <a:endParaRPr lang="he-IL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000629" y="2304628"/>
          <a:ext cx="3071833" cy="2529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89172"/>
                <a:gridCol w="1620686"/>
                <a:gridCol w="761975"/>
              </a:tblGrid>
              <a:tr h="390324">
                <a:tc>
                  <a:txBody>
                    <a:bodyPr/>
                    <a:lstStyle/>
                    <a:p>
                      <a:pPr algn="ctr" rtl="0"/>
                      <a:r>
                        <a:rPr lang="en-US" sz="1400" dirty="0" smtClean="0"/>
                        <a:t>E2E</a:t>
                      </a:r>
                      <a:r>
                        <a:rPr lang="en-US" sz="1400" baseline="0" dirty="0" smtClean="0"/>
                        <a:t> Req.</a:t>
                      </a:r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dirty="0" smtClean="0"/>
                        <a:t>Stream’s PEs</a:t>
                      </a:r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dirty="0" smtClean="0"/>
                        <a:t>Stream</a:t>
                      </a:r>
                      <a:r>
                        <a:rPr lang="en-US" sz="1400" baseline="0" dirty="0" smtClean="0"/>
                        <a:t> ID</a:t>
                      </a:r>
                      <a:endParaRPr lang="he-IL" sz="14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23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1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3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9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4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10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1</a:t>
                      </a:r>
                      <a:endParaRPr lang="he-IL" sz="12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12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5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2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3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8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7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6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10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2</a:t>
                      </a:r>
                      <a:endParaRPr lang="he-IL" sz="12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15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5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3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9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3</a:t>
                      </a:r>
                      <a:endParaRPr lang="he-IL" sz="12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20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7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8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2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3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4</a:t>
                      </a:r>
                      <a:endParaRPr lang="he-IL" sz="12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2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PE</a:t>
                      </a:r>
                      <a:r>
                        <a:rPr lang="en-US" sz="1200" baseline="-25000" dirty="0" smtClean="0"/>
                        <a:t>1</a:t>
                      </a:r>
                      <a:r>
                        <a:rPr lang="en-US" sz="1200" dirty="0" smtClean="0">
                          <a:sym typeface="Wingdings" pitchFamily="2" charset="2"/>
                        </a:rPr>
                        <a:t>PE</a:t>
                      </a:r>
                      <a:r>
                        <a:rPr lang="en-US" sz="1200" baseline="-25000" dirty="0" smtClean="0">
                          <a:sym typeface="Wingdings" pitchFamily="2" charset="2"/>
                        </a:rPr>
                        <a:t>2</a:t>
                      </a:r>
                      <a:endParaRPr lang="he-IL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 smtClean="0"/>
                        <a:t>5</a:t>
                      </a:r>
                      <a:endParaRPr lang="he-IL" sz="1200" dirty="0"/>
                    </a:p>
                  </a:txBody>
                  <a:tcPr/>
                </a:tc>
              </a:tr>
              <a:tr h="229602"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…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…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dirty="0" smtClean="0"/>
                        <a:t>…</a:t>
                      </a:r>
                      <a:endParaRPr lang="he-IL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Striped Right Arrow 7"/>
          <p:cNvSpPr/>
          <p:nvPr/>
        </p:nvSpPr>
        <p:spPr>
          <a:xfrm>
            <a:off x="3500430" y="2947570"/>
            <a:ext cx="1071570" cy="1000132"/>
          </a:xfrm>
          <a:prstGeom prst="stripedRightArrow">
            <a:avLst>
              <a:gd name="adj1" fmla="val 29036"/>
              <a:gd name="adj2" fmla="val 404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2844" y="5500702"/>
            <a:ext cx="878687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3200" dirty="0" smtClean="0"/>
              <a:t>In this paper, for synthetic task graphs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§"/>
            </a:pPr>
            <a:r>
              <a:rPr lang="en-US" sz="2800" dirty="0" smtClean="0"/>
              <a:t>Did so for a real application too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2977" y="4857760"/>
            <a:ext cx="178595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 smtClean="0"/>
              <a:t>P2P timing req.</a:t>
            </a:r>
            <a:endParaRPr lang="he-IL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786447" y="4876396"/>
            <a:ext cx="178595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 smtClean="0"/>
              <a:t>E2E timing req.</a:t>
            </a:r>
            <a:endParaRPr lang="he-IL" sz="16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0" y="1000108"/>
            <a:ext cx="878687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800" dirty="0" smtClean="0"/>
              <a:t>Replace p2p constraints with end-to-end, application-level requirements</a:t>
            </a:r>
            <a:endParaRPr lang="he-IL" sz="280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Era of Many Module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SoC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Revisiting the Mapping Problem</a:t>
            </a:r>
          </a:p>
          <a:p>
            <a:r>
              <a:rPr lang="en-US" dirty="0" smtClean="0"/>
              <a:t>Cross-Entropy Optimization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  <a:endParaRPr lang="he-IL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24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52513"/>
            <a:ext cx="9144064" cy="4519627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Modern </a:t>
            </a:r>
            <a:r>
              <a:rPr lang="en-US" dirty="0"/>
              <a:t>optimization </a:t>
            </a:r>
            <a:r>
              <a:rPr lang="en-US" dirty="0" smtClean="0"/>
              <a:t>heuristic</a:t>
            </a:r>
          </a:p>
          <a:p>
            <a:pPr lvl="1"/>
            <a:r>
              <a:rPr lang="en-US" dirty="0" smtClean="0"/>
              <a:t>Good at combinatorial </a:t>
            </a:r>
            <a:r>
              <a:rPr lang="en-US" dirty="0"/>
              <a:t>optimization </a:t>
            </a:r>
            <a:r>
              <a:rPr lang="en-US" dirty="0" smtClean="0"/>
              <a:t>problems</a:t>
            </a:r>
          </a:p>
          <a:p>
            <a:pPr algn="l" rtl="0"/>
            <a:r>
              <a:rPr lang="en-US" dirty="0" smtClean="0"/>
              <a:t>Akin to </a:t>
            </a:r>
            <a:r>
              <a:rPr lang="en-US" dirty="0"/>
              <a:t>evolutionary </a:t>
            </a:r>
            <a:r>
              <a:rPr lang="en-US" dirty="0" smtClean="0"/>
              <a:t>algorithms</a:t>
            </a:r>
          </a:p>
          <a:p>
            <a:pPr lvl="1" algn="l" rtl="0"/>
            <a:r>
              <a:rPr lang="en-US" dirty="0" smtClean="0"/>
              <a:t>Generation </a:t>
            </a:r>
            <a:r>
              <a:rPr lang="en-US" dirty="0"/>
              <a:t>of new solutions is based </a:t>
            </a:r>
            <a:r>
              <a:rPr lang="en-US" dirty="0" smtClean="0"/>
              <a:t>on sampling </a:t>
            </a:r>
            <a:r>
              <a:rPr lang="en-US" dirty="0"/>
              <a:t>and </a:t>
            </a:r>
            <a:r>
              <a:rPr lang="en-US" dirty="0" smtClean="0"/>
              <a:t>estimation</a:t>
            </a:r>
          </a:p>
          <a:p>
            <a:pPr algn="l" rtl="0"/>
            <a:r>
              <a:rPr lang="en-US" dirty="0" smtClean="0"/>
              <a:t>Inherently </a:t>
            </a:r>
            <a:r>
              <a:rPr lang="en-US" dirty="0"/>
              <a:t>a global search </a:t>
            </a:r>
            <a:r>
              <a:rPr lang="en-US" dirty="0" smtClean="0"/>
              <a:t>method</a:t>
            </a:r>
          </a:p>
          <a:p>
            <a:pPr lvl="1" algn="l" rtl="0"/>
            <a:r>
              <a:rPr lang="en-US" dirty="0" smtClean="0"/>
              <a:t>Reduced risk </a:t>
            </a:r>
            <a:r>
              <a:rPr lang="en-US" dirty="0"/>
              <a:t>of getting trapped in a local </a:t>
            </a:r>
            <a:r>
              <a:rPr lang="en-US" dirty="0" smtClean="0"/>
              <a:t>minimum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Cross Entropy Optimization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25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513"/>
            <a:ext cx="8929718" cy="1804983"/>
          </a:xfrm>
        </p:spPr>
        <p:txBody>
          <a:bodyPr>
            <a:normAutofit fontScale="55000" lnSpcReduction="20000"/>
          </a:bodyPr>
          <a:lstStyle/>
          <a:p>
            <a:pPr lvl="0" algn="l" rtl="0"/>
            <a:r>
              <a:rPr lang="en-US" sz="2600" dirty="0">
                <a:latin typeface="Courier New" pitchFamily="49" charset="0"/>
                <a:cs typeface="Courier New" pitchFamily="49" charset="0"/>
              </a:rPr>
              <a:t>Given an initial parameter vector v=v</a:t>
            </a:r>
            <a:r>
              <a:rPr lang="en-US" sz="2600" baseline="-250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, sample a random population of K solutions x</a:t>
            </a:r>
            <a:r>
              <a:rPr lang="en-US" sz="2600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,x</a:t>
            </a:r>
            <a:r>
              <a:rPr lang="en-US" sz="2600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,…,</a:t>
            </a: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600" baseline="-25000" dirty="0" err="1"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 from the distribution given by f(</a:t>
            </a: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x;v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lvl="0" algn="l" rtl="0"/>
            <a:r>
              <a:rPr lang="en-US" sz="2600" dirty="0">
                <a:latin typeface="Courier New" pitchFamily="49" charset="0"/>
                <a:cs typeface="Courier New" pitchFamily="49" charset="0"/>
              </a:rPr>
              <a:t>Evaluate the costs S(xi),</a:t>
            </a: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=1,…,K.</a:t>
            </a:r>
          </a:p>
          <a:p>
            <a:pPr lvl="0" algn="l" rtl="0"/>
            <a:r>
              <a:rPr lang="en-US" sz="2600" dirty="0">
                <a:latin typeface="Courier New" pitchFamily="49" charset="0"/>
                <a:cs typeface="Courier New" pitchFamily="49" charset="0"/>
              </a:rPr>
              <a:t>Using the </a:t>
            </a: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ρK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 (0&lt;ρ&lt;1) elite (lowest cost) samples, obtain a new density function f(</a:t>
            </a: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x;v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) by calculating a new vector v via Maximum Likelihood (ML) estimation.</a:t>
            </a:r>
          </a:p>
          <a:p>
            <a:pPr lvl="0" algn="l" rtl="0"/>
            <a:r>
              <a:rPr lang="en-US" sz="2600" dirty="0">
                <a:latin typeface="Courier New" pitchFamily="49" charset="0"/>
                <a:cs typeface="Courier New" pitchFamily="49" charset="0"/>
              </a:rPr>
              <a:t>Repeat steps 1-3 with the new vector v unless maximum number of iterations is reached or no improvement is obtained for a predefined number of iterations.</a:t>
            </a:r>
          </a:p>
          <a:p>
            <a:pPr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Black" pitchFamily="34" charset="0"/>
              </a:rPr>
              <a:t>Cross Entropy </a:t>
            </a:r>
            <a:r>
              <a:rPr lang="en-US" sz="3600" dirty="0" smtClean="0">
                <a:latin typeface="Arial Black" pitchFamily="34" charset="0"/>
              </a:rPr>
              <a:t>Optimization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0" y="3286124"/>
            <a:ext cx="91440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971550" lvl="1" indent="-5143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+mj-lt"/>
              <a:buAutoNum type="arabicPeriod"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Generate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random mappings: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, …,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10</a:t>
            </a:r>
          </a:p>
          <a:p>
            <a:pPr marL="971550" lvl="1" indent="-5143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+mj-lt"/>
              <a:buAutoNum type="arabicPeriod"/>
            </a:pPr>
            <a:r>
              <a:rPr lang="en-US" sz="2800" kern="0" dirty="0" smtClean="0">
                <a:solidFill>
                  <a:schemeClr val="accent5">
                    <a:lumMod val="25000"/>
                  </a:schemeClr>
                </a:solidFill>
              </a:rPr>
              <a:t>Find 3 lowest cost mappings: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5</a:t>
            </a:r>
            <a:r>
              <a:rPr lang="en-US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l-GR" sz="28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π</a:t>
            </a:r>
            <a:r>
              <a:rPr lang="en-US" sz="2800" baseline="-25000" dirty="0" smtClean="0">
                <a:solidFill>
                  <a:schemeClr val="accent5">
                    <a:lumMod val="25000"/>
                  </a:schemeClr>
                </a:solidFill>
                <a:latin typeface="Times New Roman"/>
                <a:cs typeface="Times New Roman"/>
              </a:rPr>
              <a:t>7</a:t>
            </a:r>
          </a:p>
          <a:p>
            <a:pPr marL="971550" lvl="1" indent="-5143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+mj-lt"/>
              <a:buAutoNum type="arabicPeriod"/>
            </a:pPr>
            <a:r>
              <a:rPr lang="en-US" sz="2800" kern="0" noProof="0" dirty="0" smtClean="0">
                <a:solidFill>
                  <a:schemeClr val="accent5">
                    <a:lumMod val="25000"/>
                  </a:schemeClr>
                </a:solidFill>
              </a:rPr>
              <a:t>Examine those 3 best mappings:</a:t>
            </a:r>
          </a:p>
          <a:p>
            <a:pPr marL="1428750" lvl="2" indent="-5143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+mj-lt"/>
              <a:buAutoNum type="alphaUcPeriod"/>
            </a:pPr>
            <a:r>
              <a:rPr lang="en-US" sz="2800" kern="0" dirty="0" smtClean="0">
                <a:solidFill>
                  <a:schemeClr val="accent5">
                    <a:lumMod val="25000"/>
                  </a:schemeClr>
                </a:solidFill>
              </a:rPr>
              <a:t>For </a:t>
            </a:r>
            <a:r>
              <a:rPr kumimoji="0" lang="en-US" sz="2800" b="0" i="0" u="none" strike="noStrike" kern="0" cap="none" spc="0" normalizeH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each tile, calculate the probability core </a:t>
            </a:r>
            <a:r>
              <a:rPr kumimoji="0" lang="en-US" sz="2800" b="0" i="0" u="none" strike="noStrike" kern="0" cap="none" spc="0" normalizeH="0" dirty="0" err="1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PE</a:t>
            </a:r>
            <a:r>
              <a:rPr kumimoji="0" lang="en-US" sz="2800" b="0" i="0" u="none" strike="noStrike" kern="0" cap="none" spc="0" normalizeH="0" baseline="-25000" dirty="0" err="1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i</a:t>
            </a:r>
            <a:r>
              <a:rPr kumimoji="0" lang="en-US" sz="2800" b="0" i="0" u="none" strike="noStrike" kern="0" cap="none" spc="0" normalizeH="0" dirty="0" smtClean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 is mapped to that tile</a:t>
            </a:r>
          </a:p>
          <a:p>
            <a:pPr marL="1428750" lvl="2" indent="-5143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+mj-lt"/>
              <a:buAutoNum type="alphaUcPeriod"/>
            </a:pPr>
            <a:r>
              <a:rPr lang="en-US" sz="2800" kern="0" dirty="0" smtClean="0">
                <a:solidFill>
                  <a:schemeClr val="accent5">
                    <a:lumMod val="25000"/>
                  </a:schemeClr>
                </a:solidFill>
              </a:rPr>
              <a:t>Update probabilities accordingly</a:t>
            </a:r>
            <a:endParaRPr lang="en-US" sz="3200" kern="0" dirty="0" smtClean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2571744"/>
            <a:ext cx="91440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kern="0" dirty="0" smtClean="0"/>
              <a:t>For example: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26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406" y="5357826"/>
            <a:ext cx="9072594" cy="1285884"/>
          </a:xfrm>
        </p:spPr>
        <p:txBody>
          <a:bodyPr/>
          <a:lstStyle/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3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)=0.25</a:t>
            </a:r>
          </a:p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3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)=0.25</a:t>
            </a:r>
          </a:p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3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)=0.25</a:t>
            </a:r>
          </a:p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3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16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)=0.25</a:t>
            </a:r>
          </a:p>
          <a:p>
            <a:endParaRPr lang="en-US" sz="1600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endParaRPr lang="he-IL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 Example</a:t>
            </a:r>
            <a:endParaRPr lang="he-IL" dirty="0"/>
          </a:p>
        </p:txBody>
      </p:sp>
      <p:grpSp>
        <p:nvGrpSpPr>
          <p:cNvPr id="84" name="Group 83"/>
          <p:cNvGrpSpPr/>
          <p:nvPr/>
        </p:nvGrpSpPr>
        <p:grpSpPr>
          <a:xfrm>
            <a:off x="428596" y="2143116"/>
            <a:ext cx="1000132" cy="1000132"/>
            <a:chOff x="642910" y="1357298"/>
            <a:chExt cx="1000132" cy="1000132"/>
          </a:xfrm>
        </p:grpSpPr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7358082" y="1857364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C</a:t>
            </a:r>
            <a:endParaRPr lang="en-US" sz="1600" dirty="0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358082" y="1071546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A</a:t>
            </a:r>
            <a:endParaRPr lang="en-US" sz="1600" dirty="0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143900" y="1857364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D</a:t>
            </a:r>
            <a:endParaRPr lang="en-US" sz="1600" dirty="0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8143900" y="1071546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B</a:t>
            </a:r>
            <a:endParaRPr lang="en-US" sz="1600" dirty="0"/>
          </a:p>
        </p:txBody>
      </p:sp>
      <p:sp>
        <p:nvSpPr>
          <p:cNvPr id="61" name="Rectangle 60"/>
          <p:cNvSpPr/>
          <p:nvPr/>
        </p:nvSpPr>
        <p:spPr>
          <a:xfrm>
            <a:off x="764347" y="178592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endParaRPr lang="he-IL" dirty="0"/>
          </a:p>
        </p:txBody>
      </p:sp>
      <p:grpSp>
        <p:nvGrpSpPr>
          <p:cNvPr id="85" name="Group 84"/>
          <p:cNvGrpSpPr/>
          <p:nvPr/>
        </p:nvGrpSpPr>
        <p:grpSpPr>
          <a:xfrm>
            <a:off x="1714480" y="2143116"/>
            <a:ext cx="1000132" cy="1000132"/>
            <a:chOff x="642910" y="1357298"/>
            <a:chExt cx="1000132" cy="1000132"/>
          </a:xfrm>
        </p:grpSpPr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90" name="Rectangle 89"/>
          <p:cNvSpPr/>
          <p:nvPr/>
        </p:nvSpPr>
        <p:spPr>
          <a:xfrm>
            <a:off x="2071670" y="1773784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endParaRPr lang="he-IL" dirty="0"/>
          </a:p>
        </p:txBody>
      </p:sp>
      <p:grpSp>
        <p:nvGrpSpPr>
          <p:cNvPr id="101" name="Group 100"/>
          <p:cNvGrpSpPr/>
          <p:nvPr/>
        </p:nvGrpSpPr>
        <p:grpSpPr>
          <a:xfrm>
            <a:off x="3000364" y="2143116"/>
            <a:ext cx="1000132" cy="1000132"/>
            <a:chOff x="642910" y="1357298"/>
            <a:chExt cx="1000132" cy="1000132"/>
          </a:xfrm>
        </p:grpSpPr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06" name="Rectangle 105"/>
          <p:cNvSpPr/>
          <p:nvPr/>
        </p:nvSpPr>
        <p:spPr>
          <a:xfrm>
            <a:off x="3336115" y="178592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endParaRPr lang="he-IL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4286248" y="2143116"/>
            <a:ext cx="1000132" cy="1000132"/>
            <a:chOff x="642910" y="1357298"/>
            <a:chExt cx="1000132" cy="1000132"/>
          </a:xfrm>
        </p:grpSpPr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4550561" y="178592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4</a:t>
            </a:r>
            <a:endParaRPr lang="he-IL" dirty="0"/>
          </a:p>
        </p:txBody>
      </p:sp>
      <p:grpSp>
        <p:nvGrpSpPr>
          <p:cNvPr id="149" name="Group 148"/>
          <p:cNvGrpSpPr/>
          <p:nvPr/>
        </p:nvGrpSpPr>
        <p:grpSpPr>
          <a:xfrm>
            <a:off x="5643570" y="2143116"/>
            <a:ext cx="1000132" cy="1000132"/>
            <a:chOff x="642910" y="1357298"/>
            <a:chExt cx="1000132" cy="1000132"/>
          </a:xfrm>
        </p:grpSpPr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54" name="Rectangle 153"/>
          <p:cNvSpPr/>
          <p:nvPr/>
        </p:nvSpPr>
        <p:spPr>
          <a:xfrm>
            <a:off x="5929322" y="178592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5</a:t>
            </a:r>
            <a:endParaRPr lang="he-IL" dirty="0"/>
          </a:p>
        </p:txBody>
      </p:sp>
      <p:grpSp>
        <p:nvGrpSpPr>
          <p:cNvPr id="155" name="Group 154"/>
          <p:cNvGrpSpPr/>
          <p:nvPr/>
        </p:nvGrpSpPr>
        <p:grpSpPr>
          <a:xfrm>
            <a:off x="428596" y="3571876"/>
            <a:ext cx="1000132" cy="1000132"/>
            <a:chOff x="642910" y="1357298"/>
            <a:chExt cx="1000132" cy="1000132"/>
          </a:xfrm>
        </p:grpSpPr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60" name="Rectangle 159"/>
          <p:cNvSpPr/>
          <p:nvPr/>
        </p:nvSpPr>
        <p:spPr>
          <a:xfrm>
            <a:off x="764347" y="321468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6</a:t>
            </a:r>
            <a:endParaRPr lang="he-IL" dirty="0"/>
          </a:p>
        </p:txBody>
      </p:sp>
      <p:grpSp>
        <p:nvGrpSpPr>
          <p:cNvPr id="161" name="Group 160"/>
          <p:cNvGrpSpPr/>
          <p:nvPr/>
        </p:nvGrpSpPr>
        <p:grpSpPr>
          <a:xfrm>
            <a:off x="1714480" y="3571876"/>
            <a:ext cx="1000132" cy="1000132"/>
            <a:chOff x="642910" y="1357298"/>
            <a:chExt cx="1000132" cy="1000132"/>
          </a:xfrm>
        </p:grpSpPr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66" name="Rectangle 165"/>
          <p:cNvSpPr/>
          <p:nvPr/>
        </p:nvSpPr>
        <p:spPr>
          <a:xfrm>
            <a:off x="1978793" y="321468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7</a:t>
            </a:r>
            <a:endParaRPr lang="he-IL" dirty="0"/>
          </a:p>
        </p:txBody>
      </p:sp>
      <p:grpSp>
        <p:nvGrpSpPr>
          <p:cNvPr id="167" name="Group 166"/>
          <p:cNvGrpSpPr/>
          <p:nvPr/>
        </p:nvGrpSpPr>
        <p:grpSpPr>
          <a:xfrm>
            <a:off x="3000364" y="3571876"/>
            <a:ext cx="1000132" cy="1000132"/>
            <a:chOff x="642910" y="1357298"/>
            <a:chExt cx="1000132" cy="1000132"/>
          </a:xfrm>
        </p:grpSpPr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70" name="Rectangle 169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72" name="Rectangle 171"/>
          <p:cNvSpPr/>
          <p:nvPr/>
        </p:nvSpPr>
        <p:spPr>
          <a:xfrm>
            <a:off x="3336115" y="321468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8</a:t>
            </a:r>
            <a:endParaRPr lang="he-IL" dirty="0"/>
          </a:p>
        </p:txBody>
      </p:sp>
      <p:grpSp>
        <p:nvGrpSpPr>
          <p:cNvPr id="173" name="Group 172"/>
          <p:cNvGrpSpPr/>
          <p:nvPr/>
        </p:nvGrpSpPr>
        <p:grpSpPr>
          <a:xfrm>
            <a:off x="4286248" y="3571876"/>
            <a:ext cx="1000132" cy="1000132"/>
            <a:chOff x="642910" y="1357298"/>
            <a:chExt cx="1000132" cy="1000132"/>
          </a:xfrm>
        </p:grpSpPr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4550561" y="3214686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9</a:t>
            </a:r>
            <a:endParaRPr lang="he-IL" dirty="0"/>
          </a:p>
        </p:txBody>
      </p:sp>
      <p:grpSp>
        <p:nvGrpSpPr>
          <p:cNvPr id="179" name="Group 178"/>
          <p:cNvGrpSpPr/>
          <p:nvPr/>
        </p:nvGrpSpPr>
        <p:grpSpPr>
          <a:xfrm>
            <a:off x="5643570" y="3571876"/>
            <a:ext cx="1000132" cy="1000132"/>
            <a:chOff x="642910" y="1357298"/>
            <a:chExt cx="1000132" cy="1000132"/>
          </a:xfrm>
        </p:grpSpPr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1142976" y="1357298"/>
              <a:ext cx="500066" cy="50006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42910" y="1857364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1142976" y="1857364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642910" y="1357298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sp>
        <p:nvSpPr>
          <p:cNvPr id="184" name="Rectangle 183"/>
          <p:cNvSpPr/>
          <p:nvPr/>
        </p:nvSpPr>
        <p:spPr>
          <a:xfrm>
            <a:off x="5830938" y="3214686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10</a:t>
            </a:r>
            <a:endParaRPr lang="he-IL" dirty="0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27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90" grpId="0"/>
      <p:bldP spid="106" grpId="0"/>
      <p:bldP spid="112" grpId="0"/>
      <p:bldP spid="154" grpId="0"/>
      <p:bldP spid="160" grpId="0"/>
      <p:bldP spid="166" grpId="0"/>
      <p:bldP spid="172" grpId="0"/>
      <p:bldP spid="178" grpId="0"/>
      <p:bldP spid="1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3214686"/>
            <a:ext cx="4248150" cy="857256"/>
          </a:xfrm>
        </p:spPr>
        <p:txBody>
          <a:bodyPr/>
          <a:lstStyle/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</a:t>
            </a:r>
            <a:r>
              <a:rPr lang="en-US" sz="2400" baseline="-250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)=1</a:t>
            </a:r>
          </a:p>
          <a:p>
            <a:endParaRPr lang="en-US" sz="2400" dirty="0" smtClean="0">
              <a:sym typeface="Wingdings" pitchFamily="2" charset="2"/>
            </a:endParaRPr>
          </a:p>
          <a:p>
            <a:endParaRPr lang="en-US" sz="2400" dirty="0" smtClean="0">
              <a:sym typeface="Wingdings" pitchFamily="2" charset="2"/>
            </a:endParaRPr>
          </a:p>
          <a:p>
            <a:endParaRPr lang="he-IL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Probabilities</a:t>
            </a:r>
            <a:endParaRPr lang="he-IL" dirty="0"/>
          </a:p>
        </p:txBody>
      </p:sp>
      <p:grpSp>
        <p:nvGrpSpPr>
          <p:cNvPr id="64" name="Group 63"/>
          <p:cNvGrpSpPr/>
          <p:nvPr/>
        </p:nvGrpSpPr>
        <p:grpSpPr>
          <a:xfrm>
            <a:off x="4500562" y="1285860"/>
            <a:ext cx="1500198" cy="1500198"/>
            <a:chOff x="142844" y="1285860"/>
            <a:chExt cx="1500198" cy="1500198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42844" y="128586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28662" y="1285860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28662" y="2071678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42844" y="2071678"/>
              <a:ext cx="714380" cy="714380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785786" y="1285860"/>
            <a:ext cx="1500198" cy="1500198"/>
            <a:chOff x="0" y="2928934"/>
            <a:chExt cx="1500198" cy="1500198"/>
          </a:xfrm>
        </p:grpSpPr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0" y="3714752"/>
              <a:ext cx="714380" cy="714380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0" y="2928934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785818" y="3714752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785818" y="2928934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643174" y="1285860"/>
            <a:ext cx="1500198" cy="1500198"/>
            <a:chOff x="2000232" y="1285860"/>
            <a:chExt cx="1500198" cy="1500198"/>
          </a:xfrm>
        </p:grpSpPr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2000232" y="1285860"/>
              <a:ext cx="714380" cy="7143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PE1</a:t>
              </a:r>
              <a:endParaRPr lang="en-US" sz="1600" dirty="0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2786050" y="1285860"/>
              <a:ext cx="714380" cy="71438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PE2</a:t>
              </a:r>
              <a:endParaRPr lang="en-US" sz="1600" dirty="0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2000232" y="2071678"/>
              <a:ext cx="714380" cy="71438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PE4</a:t>
              </a:r>
              <a:endParaRPr lang="en-US" sz="1600" dirty="0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2786050" y="2071678"/>
              <a:ext cx="714380" cy="714380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PE3</a:t>
              </a:r>
              <a:endParaRPr lang="en-US" sz="1600" dirty="0"/>
            </a:p>
          </p:txBody>
        </p:sp>
      </p:grpSp>
      <p:sp>
        <p:nvSpPr>
          <p:cNvPr id="58" name="Content Placeholder 1"/>
          <p:cNvSpPr txBox="1">
            <a:spLocks/>
          </p:cNvSpPr>
          <p:nvPr/>
        </p:nvSpPr>
        <p:spPr bwMode="auto">
          <a:xfrm>
            <a:off x="4967320" y="3143248"/>
            <a:ext cx="424815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fontAlgn="base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PE2)=2/3</a:t>
            </a:r>
          </a:p>
          <a:p>
            <a:pPr marL="342900" marR="0" lvl="0" indent="-342900" algn="l" defTabSz="914400" rtl="0" fontAlgn="base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PE4)=1/3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" name="Content Placeholder 1"/>
          <p:cNvSpPr txBox="1">
            <a:spLocks/>
          </p:cNvSpPr>
          <p:nvPr/>
        </p:nvSpPr>
        <p:spPr bwMode="auto">
          <a:xfrm>
            <a:off x="4929190" y="4357694"/>
            <a:ext cx="424815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PE2)=1/3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PE3)=1/3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PE4)=1/3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0" name="Content Placeholder 1"/>
          <p:cNvSpPr txBox="1">
            <a:spLocks/>
          </p:cNvSpPr>
          <p:nvPr/>
        </p:nvSpPr>
        <p:spPr bwMode="auto">
          <a:xfrm>
            <a:off x="142844" y="4429132"/>
            <a:ext cx="424815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PE3)=2/3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Prob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(TileC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PE4)=1/3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he-IL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285852" y="928670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endParaRPr lang="he-IL" dirty="0"/>
          </a:p>
        </p:txBody>
      </p:sp>
      <p:sp>
        <p:nvSpPr>
          <p:cNvPr id="62" name="Rectangle 61"/>
          <p:cNvSpPr/>
          <p:nvPr/>
        </p:nvSpPr>
        <p:spPr>
          <a:xfrm>
            <a:off x="3214678" y="928670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5</a:t>
            </a:r>
            <a:endParaRPr lang="he-IL" dirty="0"/>
          </a:p>
        </p:txBody>
      </p:sp>
      <p:sp>
        <p:nvSpPr>
          <p:cNvPr id="63" name="Rectangle 62"/>
          <p:cNvSpPr/>
          <p:nvPr/>
        </p:nvSpPr>
        <p:spPr>
          <a:xfrm>
            <a:off x="5072066" y="928670"/>
            <a:ext cx="378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π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endParaRPr lang="he-IL" dirty="0"/>
          </a:p>
        </p:txBody>
      </p:sp>
      <p:sp>
        <p:nvSpPr>
          <p:cNvPr id="29" name="Content Placeholder 1"/>
          <p:cNvSpPr txBox="1">
            <a:spLocks/>
          </p:cNvSpPr>
          <p:nvPr/>
        </p:nvSpPr>
        <p:spPr bwMode="auto">
          <a:xfrm>
            <a:off x="142844" y="5929330"/>
            <a:ext cx="900115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400" kern="0" dirty="0" smtClean="0"/>
              <a:t>Following iteration uses these updates probabilities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Gradually, probabilities converge to 0/1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358082" y="1857364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C</a:t>
            </a:r>
            <a:endParaRPr lang="en-US" sz="1600" dirty="0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7358082" y="1071546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A</a:t>
            </a:r>
            <a:endParaRPr lang="en-US" sz="1600" dirty="0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8143900" y="1857364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D</a:t>
            </a:r>
            <a:endParaRPr lang="en-US" sz="1600" dirty="0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8143900" y="1071546"/>
            <a:ext cx="714380" cy="714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Tile</a:t>
            </a:r>
            <a:br>
              <a:rPr lang="en-US" sz="1600" dirty="0" smtClean="0"/>
            </a:br>
            <a:r>
              <a:rPr lang="en-US" sz="1600" dirty="0" smtClean="0"/>
              <a:t>B</a:t>
            </a:r>
            <a:endParaRPr lang="en-US" sz="1600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28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8" grpId="0"/>
      <p:bldP spid="59" grpId="0"/>
      <p:bldP spid="60" grpId="0"/>
      <p:bldP spid="61" grpId="0"/>
      <p:bldP spid="62" grpId="0"/>
      <p:bldP spid="63" grpId="0"/>
      <p:bldP spid="2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Era of Many Module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SoC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Revisiting the Mapping Problem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Cross-Entropy Optimization</a:t>
            </a:r>
          </a:p>
          <a:p>
            <a:r>
              <a:rPr lang="en-US" dirty="0" smtClean="0"/>
              <a:t>Evaluation</a:t>
            </a:r>
            <a:endParaRPr lang="he-IL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29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Black" pitchFamily="34" charset="0"/>
              </a:rPr>
              <a:t>SoC</a:t>
            </a:r>
            <a:r>
              <a:rPr lang="en-US" dirty="0" smtClean="0">
                <a:latin typeface="Arial Black" pitchFamily="34" charset="0"/>
              </a:rPr>
              <a:t> Evolution</a:t>
            </a:r>
            <a:endParaRPr lang="he-IL" dirty="0">
              <a:latin typeface="Arial Black" pitchFamily="34" charset="0"/>
            </a:endParaRPr>
          </a:p>
        </p:txBody>
      </p:sp>
      <p:grpSp>
        <p:nvGrpSpPr>
          <p:cNvPr id="3" name="Group 332"/>
          <p:cNvGrpSpPr/>
          <p:nvPr/>
        </p:nvGrpSpPr>
        <p:grpSpPr>
          <a:xfrm>
            <a:off x="6215073" y="3857628"/>
            <a:ext cx="2857521" cy="2857520"/>
            <a:chOff x="6215073" y="3857628"/>
            <a:chExt cx="2857521" cy="2857520"/>
          </a:xfrm>
        </p:grpSpPr>
        <p:sp>
          <p:nvSpPr>
            <p:cNvPr id="443" name="Line 34"/>
            <p:cNvSpPr>
              <a:spLocks noChangeShapeType="1"/>
            </p:cNvSpPr>
            <p:nvPr/>
          </p:nvSpPr>
          <p:spPr bwMode="auto">
            <a:xfrm>
              <a:off x="650082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4" name="Line 34"/>
            <p:cNvSpPr>
              <a:spLocks noChangeShapeType="1"/>
            </p:cNvSpPr>
            <p:nvPr/>
          </p:nvSpPr>
          <p:spPr bwMode="auto">
            <a:xfrm>
              <a:off x="685801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5" name="Line 34"/>
            <p:cNvSpPr>
              <a:spLocks noChangeShapeType="1"/>
            </p:cNvSpPr>
            <p:nvPr/>
          </p:nvSpPr>
          <p:spPr bwMode="auto">
            <a:xfrm>
              <a:off x="685801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6" name="Line 34"/>
            <p:cNvSpPr>
              <a:spLocks noChangeShapeType="1"/>
            </p:cNvSpPr>
            <p:nvPr/>
          </p:nvSpPr>
          <p:spPr bwMode="auto">
            <a:xfrm>
              <a:off x="685801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6" name="Line 34"/>
            <p:cNvSpPr>
              <a:spLocks noChangeShapeType="1"/>
            </p:cNvSpPr>
            <p:nvPr/>
          </p:nvSpPr>
          <p:spPr bwMode="auto">
            <a:xfrm>
              <a:off x="650082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2" name="Line 34"/>
            <p:cNvSpPr>
              <a:spLocks noChangeShapeType="1"/>
            </p:cNvSpPr>
            <p:nvPr/>
          </p:nvSpPr>
          <p:spPr bwMode="auto">
            <a:xfrm>
              <a:off x="650082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21" name="Rectangle 420"/>
            <p:cNvSpPr>
              <a:spLocks noChangeArrowheads="1"/>
            </p:cNvSpPr>
            <p:nvPr/>
          </p:nvSpPr>
          <p:spPr bwMode="auto">
            <a:xfrm>
              <a:off x="621507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26" name="Line 34"/>
            <p:cNvSpPr>
              <a:spLocks noChangeShapeType="1"/>
            </p:cNvSpPr>
            <p:nvPr/>
          </p:nvSpPr>
          <p:spPr bwMode="auto">
            <a:xfrm>
              <a:off x="650082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2" name="AutoShape 97"/>
            <p:cNvSpPr>
              <a:spLocks noChangeArrowheads="1"/>
            </p:cNvSpPr>
            <p:nvPr/>
          </p:nvSpPr>
          <p:spPr bwMode="auto">
            <a:xfrm>
              <a:off x="642938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621507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35" name="AutoShape 97"/>
            <p:cNvSpPr>
              <a:spLocks noChangeArrowheads="1"/>
            </p:cNvSpPr>
            <p:nvPr/>
          </p:nvSpPr>
          <p:spPr bwMode="auto">
            <a:xfrm>
              <a:off x="642938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37" name="Rectangle 436"/>
            <p:cNvSpPr>
              <a:spLocks noChangeArrowheads="1"/>
            </p:cNvSpPr>
            <p:nvPr/>
          </p:nvSpPr>
          <p:spPr bwMode="auto">
            <a:xfrm>
              <a:off x="657226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38" name="Line 34"/>
            <p:cNvSpPr>
              <a:spLocks noChangeShapeType="1"/>
            </p:cNvSpPr>
            <p:nvPr/>
          </p:nvSpPr>
          <p:spPr bwMode="auto">
            <a:xfrm>
              <a:off x="685801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9" name="AutoShape 97"/>
            <p:cNvSpPr>
              <a:spLocks noChangeArrowheads="1"/>
            </p:cNvSpPr>
            <p:nvPr/>
          </p:nvSpPr>
          <p:spPr bwMode="auto">
            <a:xfrm>
              <a:off x="678657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40" name="Rectangle 439"/>
            <p:cNvSpPr>
              <a:spLocks noChangeArrowheads="1"/>
            </p:cNvSpPr>
            <p:nvPr/>
          </p:nvSpPr>
          <p:spPr bwMode="auto">
            <a:xfrm>
              <a:off x="657226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41" name="AutoShape 97"/>
            <p:cNvSpPr>
              <a:spLocks noChangeArrowheads="1"/>
            </p:cNvSpPr>
            <p:nvPr/>
          </p:nvSpPr>
          <p:spPr bwMode="auto">
            <a:xfrm>
              <a:off x="678657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47" name="Line 34"/>
            <p:cNvSpPr>
              <a:spLocks noChangeShapeType="1"/>
            </p:cNvSpPr>
            <p:nvPr/>
          </p:nvSpPr>
          <p:spPr bwMode="auto">
            <a:xfrm>
              <a:off x="721520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8" name="Line 34"/>
            <p:cNvSpPr>
              <a:spLocks noChangeShapeType="1"/>
            </p:cNvSpPr>
            <p:nvPr/>
          </p:nvSpPr>
          <p:spPr bwMode="auto">
            <a:xfrm>
              <a:off x="757239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9" name="Line 34"/>
            <p:cNvSpPr>
              <a:spLocks noChangeShapeType="1"/>
            </p:cNvSpPr>
            <p:nvPr/>
          </p:nvSpPr>
          <p:spPr bwMode="auto">
            <a:xfrm>
              <a:off x="757239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0" name="Line 34"/>
            <p:cNvSpPr>
              <a:spLocks noChangeShapeType="1"/>
            </p:cNvSpPr>
            <p:nvPr/>
          </p:nvSpPr>
          <p:spPr bwMode="auto">
            <a:xfrm>
              <a:off x="757239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1" name="Line 34"/>
            <p:cNvSpPr>
              <a:spLocks noChangeShapeType="1"/>
            </p:cNvSpPr>
            <p:nvPr/>
          </p:nvSpPr>
          <p:spPr bwMode="auto">
            <a:xfrm>
              <a:off x="721520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2" name="Line 34"/>
            <p:cNvSpPr>
              <a:spLocks noChangeShapeType="1"/>
            </p:cNvSpPr>
            <p:nvPr/>
          </p:nvSpPr>
          <p:spPr bwMode="auto">
            <a:xfrm>
              <a:off x="721520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3" name="Rectangle 452"/>
            <p:cNvSpPr>
              <a:spLocks noChangeArrowheads="1"/>
            </p:cNvSpPr>
            <p:nvPr/>
          </p:nvSpPr>
          <p:spPr bwMode="auto">
            <a:xfrm>
              <a:off x="692945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54" name="Line 34"/>
            <p:cNvSpPr>
              <a:spLocks noChangeShapeType="1"/>
            </p:cNvSpPr>
            <p:nvPr/>
          </p:nvSpPr>
          <p:spPr bwMode="auto">
            <a:xfrm>
              <a:off x="721520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5" name="AutoShape 97"/>
            <p:cNvSpPr>
              <a:spLocks noChangeArrowheads="1"/>
            </p:cNvSpPr>
            <p:nvPr/>
          </p:nvSpPr>
          <p:spPr bwMode="auto">
            <a:xfrm>
              <a:off x="714376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56" name="Rectangle 455"/>
            <p:cNvSpPr>
              <a:spLocks noChangeArrowheads="1"/>
            </p:cNvSpPr>
            <p:nvPr/>
          </p:nvSpPr>
          <p:spPr bwMode="auto">
            <a:xfrm>
              <a:off x="692945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57" name="AutoShape 97"/>
            <p:cNvSpPr>
              <a:spLocks noChangeArrowheads="1"/>
            </p:cNvSpPr>
            <p:nvPr/>
          </p:nvSpPr>
          <p:spPr bwMode="auto">
            <a:xfrm>
              <a:off x="714376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58" name="Rectangle 457"/>
            <p:cNvSpPr>
              <a:spLocks noChangeArrowheads="1"/>
            </p:cNvSpPr>
            <p:nvPr/>
          </p:nvSpPr>
          <p:spPr bwMode="auto">
            <a:xfrm>
              <a:off x="728664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59" name="Line 34"/>
            <p:cNvSpPr>
              <a:spLocks noChangeShapeType="1"/>
            </p:cNvSpPr>
            <p:nvPr/>
          </p:nvSpPr>
          <p:spPr bwMode="auto">
            <a:xfrm>
              <a:off x="757239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0" name="AutoShape 97"/>
            <p:cNvSpPr>
              <a:spLocks noChangeArrowheads="1"/>
            </p:cNvSpPr>
            <p:nvPr/>
          </p:nvSpPr>
          <p:spPr bwMode="auto">
            <a:xfrm>
              <a:off x="750095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61" name="Rectangle 460"/>
            <p:cNvSpPr>
              <a:spLocks noChangeArrowheads="1"/>
            </p:cNvSpPr>
            <p:nvPr/>
          </p:nvSpPr>
          <p:spPr bwMode="auto">
            <a:xfrm>
              <a:off x="728664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62" name="AutoShape 97"/>
            <p:cNvSpPr>
              <a:spLocks noChangeArrowheads="1"/>
            </p:cNvSpPr>
            <p:nvPr/>
          </p:nvSpPr>
          <p:spPr bwMode="auto">
            <a:xfrm>
              <a:off x="750095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63" name="Line 34"/>
            <p:cNvSpPr>
              <a:spLocks noChangeShapeType="1"/>
            </p:cNvSpPr>
            <p:nvPr/>
          </p:nvSpPr>
          <p:spPr bwMode="auto">
            <a:xfrm>
              <a:off x="650082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4" name="Line 34"/>
            <p:cNvSpPr>
              <a:spLocks noChangeShapeType="1"/>
            </p:cNvSpPr>
            <p:nvPr/>
          </p:nvSpPr>
          <p:spPr bwMode="auto">
            <a:xfrm>
              <a:off x="685801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5" name="Line 34"/>
            <p:cNvSpPr>
              <a:spLocks noChangeShapeType="1"/>
            </p:cNvSpPr>
            <p:nvPr/>
          </p:nvSpPr>
          <p:spPr bwMode="auto">
            <a:xfrm>
              <a:off x="685801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6" name="Line 34"/>
            <p:cNvSpPr>
              <a:spLocks noChangeShapeType="1"/>
            </p:cNvSpPr>
            <p:nvPr/>
          </p:nvSpPr>
          <p:spPr bwMode="auto">
            <a:xfrm>
              <a:off x="685801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7" name="Line 34"/>
            <p:cNvSpPr>
              <a:spLocks noChangeShapeType="1"/>
            </p:cNvSpPr>
            <p:nvPr/>
          </p:nvSpPr>
          <p:spPr bwMode="auto">
            <a:xfrm>
              <a:off x="650082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8" name="Line 34"/>
            <p:cNvSpPr>
              <a:spLocks noChangeShapeType="1"/>
            </p:cNvSpPr>
            <p:nvPr/>
          </p:nvSpPr>
          <p:spPr bwMode="auto">
            <a:xfrm>
              <a:off x="650082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9" name="Rectangle 468"/>
            <p:cNvSpPr>
              <a:spLocks noChangeArrowheads="1"/>
            </p:cNvSpPr>
            <p:nvPr/>
          </p:nvSpPr>
          <p:spPr bwMode="auto">
            <a:xfrm>
              <a:off x="621507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70" name="Line 34"/>
            <p:cNvSpPr>
              <a:spLocks noChangeShapeType="1"/>
            </p:cNvSpPr>
            <p:nvPr/>
          </p:nvSpPr>
          <p:spPr bwMode="auto">
            <a:xfrm>
              <a:off x="650082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1" name="AutoShape 97"/>
            <p:cNvSpPr>
              <a:spLocks noChangeArrowheads="1"/>
            </p:cNvSpPr>
            <p:nvPr/>
          </p:nvSpPr>
          <p:spPr bwMode="auto">
            <a:xfrm>
              <a:off x="642938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2" name="Rectangle 471"/>
            <p:cNvSpPr>
              <a:spLocks noChangeArrowheads="1"/>
            </p:cNvSpPr>
            <p:nvPr/>
          </p:nvSpPr>
          <p:spPr bwMode="auto">
            <a:xfrm>
              <a:off x="621507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73" name="AutoShape 97"/>
            <p:cNvSpPr>
              <a:spLocks noChangeArrowheads="1"/>
            </p:cNvSpPr>
            <p:nvPr/>
          </p:nvSpPr>
          <p:spPr bwMode="auto">
            <a:xfrm>
              <a:off x="642938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4" name="Rectangle 473"/>
            <p:cNvSpPr>
              <a:spLocks noChangeArrowheads="1"/>
            </p:cNvSpPr>
            <p:nvPr/>
          </p:nvSpPr>
          <p:spPr bwMode="auto">
            <a:xfrm>
              <a:off x="657226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75" name="Line 34"/>
            <p:cNvSpPr>
              <a:spLocks noChangeShapeType="1"/>
            </p:cNvSpPr>
            <p:nvPr/>
          </p:nvSpPr>
          <p:spPr bwMode="auto">
            <a:xfrm>
              <a:off x="685801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6" name="AutoShape 97"/>
            <p:cNvSpPr>
              <a:spLocks noChangeArrowheads="1"/>
            </p:cNvSpPr>
            <p:nvPr/>
          </p:nvSpPr>
          <p:spPr bwMode="auto">
            <a:xfrm>
              <a:off x="678657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7" name="Rectangle 476"/>
            <p:cNvSpPr>
              <a:spLocks noChangeArrowheads="1"/>
            </p:cNvSpPr>
            <p:nvPr/>
          </p:nvSpPr>
          <p:spPr bwMode="auto">
            <a:xfrm>
              <a:off x="657226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78" name="AutoShape 97"/>
            <p:cNvSpPr>
              <a:spLocks noChangeArrowheads="1"/>
            </p:cNvSpPr>
            <p:nvPr/>
          </p:nvSpPr>
          <p:spPr bwMode="auto">
            <a:xfrm>
              <a:off x="678657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9" name="Line 34"/>
            <p:cNvSpPr>
              <a:spLocks noChangeShapeType="1"/>
            </p:cNvSpPr>
            <p:nvPr/>
          </p:nvSpPr>
          <p:spPr bwMode="auto">
            <a:xfrm>
              <a:off x="721520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0" name="Line 34"/>
            <p:cNvSpPr>
              <a:spLocks noChangeShapeType="1"/>
            </p:cNvSpPr>
            <p:nvPr/>
          </p:nvSpPr>
          <p:spPr bwMode="auto">
            <a:xfrm>
              <a:off x="757239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1" name="Line 34"/>
            <p:cNvSpPr>
              <a:spLocks noChangeShapeType="1"/>
            </p:cNvSpPr>
            <p:nvPr/>
          </p:nvSpPr>
          <p:spPr bwMode="auto">
            <a:xfrm>
              <a:off x="757239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2" name="Line 34"/>
            <p:cNvSpPr>
              <a:spLocks noChangeShapeType="1"/>
            </p:cNvSpPr>
            <p:nvPr/>
          </p:nvSpPr>
          <p:spPr bwMode="auto">
            <a:xfrm>
              <a:off x="757239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3" name="Line 34"/>
            <p:cNvSpPr>
              <a:spLocks noChangeShapeType="1"/>
            </p:cNvSpPr>
            <p:nvPr/>
          </p:nvSpPr>
          <p:spPr bwMode="auto">
            <a:xfrm>
              <a:off x="721520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4" name="Line 34"/>
            <p:cNvSpPr>
              <a:spLocks noChangeShapeType="1"/>
            </p:cNvSpPr>
            <p:nvPr/>
          </p:nvSpPr>
          <p:spPr bwMode="auto">
            <a:xfrm>
              <a:off x="721520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5" name="Rectangle 484"/>
            <p:cNvSpPr>
              <a:spLocks noChangeArrowheads="1"/>
            </p:cNvSpPr>
            <p:nvPr/>
          </p:nvSpPr>
          <p:spPr bwMode="auto">
            <a:xfrm>
              <a:off x="692945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86" name="Line 34"/>
            <p:cNvSpPr>
              <a:spLocks noChangeShapeType="1"/>
            </p:cNvSpPr>
            <p:nvPr/>
          </p:nvSpPr>
          <p:spPr bwMode="auto">
            <a:xfrm>
              <a:off x="721520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7" name="AutoShape 97"/>
            <p:cNvSpPr>
              <a:spLocks noChangeArrowheads="1"/>
            </p:cNvSpPr>
            <p:nvPr/>
          </p:nvSpPr>
          <p:spPr bwMode="auto">
            <a:xfrm>
              <a:off x="714376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88" name="Rectangle 487"/>
            <p:cNvSpPr>
              <a:spLocks noChangeArrowheads="1"/>
            </p:cNvSpPr>
            <p:nvPr/>
          </p:nvSpPr>
          <p:spPr bwMode="auto">
            <a:xfrm>
              <a:off x="692945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89" name="AutoShape 97"/>
            <p:cNvSpPr>
              <a:spLocks noChangeArrowheads="1"/>
            </p:cNvSpPr>
            <p:nvPr/>
          </p:nvSpPr>
          <p:spPr bwMode="auto">
            <a:xfrm>
              <a:off x="714376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0" name="Rectangle 489"/>
            <p:cNvSpPr>
              <a:spLocks noChangeArrowheads="1"/>
            </p:cNvSpPr>
            <p:nvPr/>
          </p:nvSpPr>
          <p:spPr bwMode="auto">
            <a:xfrm>
              <a:off x="728664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91" name="Line 34"/>
            <p:cNvSpPr>
              <a:spLocks noChangeShapeType="1"/>
            </p:cNvSpPr>
            <p:nvPr/>
          </p:nvSpPr>
          <p:spPr bwMode="auto">
            <a:xfrm>
              <a:off x="757239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2" name="AutoShape 97"/>
            <p:cNvSpPr>
              <a:spLocks noChangeArrowheads="1"/>
            </p:cNvSpPr>
            <p:nvPr/>
          </p:nvSpPr>
          <p:spPr bwMode="auto">
            <a:xfrm>
              <a:off x="750095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3" name="Rectangle 492"/>
            <p:cNvSpPr>
              <a:spLocks noChangeArrowheads="1"/>
            </p:cNvSpPr>
            <p:nvPr/>
          </p:nvSpPr>
          <p:spPr bwMode="auto">
            <a:xfrm>
              <a:off x="728664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94" name="AutoShape 97"/>
            <p:cNvSpPr>
              <a:spLocks noChangeArrowheads="1"/>
            </p:cNvSpPr>
            <p:nvPr/>
          </p:nvSpPr>
          <p:spPr bwMode="auto">
            <a:xfrm>
              <a:off x="750095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5" name="Line 34"/>
            <p:cNvSpPr>
              <a:spLocks noChangeShapeType="1"/>
            </p:cNvSpPr>
            <p:nvPr/>
          </p:nvSpPr>
          <p:spPr bwMode="auto">
            <a:xfrm>
              <a:off x="792958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6" name="Line 34"/>
            <p:cNvSpPr>
              <a:spLocks noChangeShapeType="1"/>
            </p:cNvSpPr>
            <p:nvPr/>
          </p:nvSpPr>
          <p:spPr bwMode="auto">
            <a:xfrm>
              <a:off x="828677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7" name="Line 34"/>
            <p:cNvSpPr>
              <a:spLocks noChangeShapeType="1"/>
            </p:cNvSpPr>
            <p:nvPr/>
          </p:nvSpPr>
          <p:spPr bwMode="auto">
            <a:xfrm>
              <a:off x="828677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8" name="Line 34"/>
            <p:cNvSpPr>
              <a:spLocks noChangeShapeType="1"/>
            </p:cNvSpPr>
            <p:nvPr/>
          </p:nvSpPr>
          <p:spPr bwMode="auto">
            <a:xfrm>
              <a:off x="828677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9" name="Line 34"/>
            <p:cNvSpPr>
              <a:spLocks noChangeShapeType="1"/>
            </p:cNvSpPr>
            <p:nvPr/>
          </p:nvSpPr>
          <p:spPr bwMode="auto">
            <a:xfrm>
              <a:off x="792958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0" name="Line 34"/>
            <p:cNvSpPr>
              <a:spLocks noChangeShapeType="1"/>
            </p:cNvSpPr>
            <p:nvPr/>
          </p:nvSpPr>
          <p:spPr bwMode="auto">
            <a:xfrm>
              <a:off x="792958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1" name="Rectangle 500"/>
            <p:cNvSpPr>
              <a:spLocks noChangeArrowheads="1"/>
            </p:cNvSpPr>
            <p:nvPr/>
          </p:nvSpPr>
          <p:spPr bwMode="auto">
            <a:xfrm>
              <a:off x="764383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02" name="Line 34"/>
            <p:cNvSpPr>
              <a:spLocks noChangeShapeType="1"/>
            </p:cNvSpPr>
            <p:nvPr/>
          </p:nvSpPr>
          <p:spPr bwMode="auto">
            <a:xfrm>
              <a:off x="792958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3" name="AutoShape 97"/>
            <p:cNvSpPr>
              <a:spLocks noChangeArrowheads="1"/>
            </p:cNvSpPr>
            <p:nvPr/>
          </p:nvSpPr>
          <p:spPr bwMode="auto">
            <a:xfrm>
              <a:off x="785814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04" name="Rectangle 503"/>
            <p:cNvSpPr>
              <a:spLocks noChangeArrowheads="1"/>
            </p:cNvSpPr>
            <p:nvPr/>
          </p:nvSpPr>
          <p:spPr bwMode="auto">
            <a:xfrm>
              <a:off x="764383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05" name="AutoShape 97"/>
            <p:cNvSpPr>
              <a:spLocks noChangeArrowheads="1"/>
            </p:cNvSpPr>
            <p:nvPr/>
          </p:nvSpPr>
          <p:spPr bwMode="auto">
            <a:xfrm>
              <a:off x="785814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06" name="Rectangle 505"/>
            <p:cNvSpPr>
              <a:spLocks noChangeArrowheads="1"/>
            </p:cNvSpPr>
            <p:nvPr/>
          </p:nvSpPr>
          <p:spPr bwMode="auto">
            <a:xfrm>
              <a:off x="800102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07" name="Line 34"/>
            <p:cNvSpPr>
              <a:spLocks noChangeShapeType="1"/>
            </p:cNvSpPr>
            <p:nvPr/>
          </p:nvSpPr>
          <p:spPr bwMode="auto">
            <a:xfrm>
              <a:off x="828677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8" name="AutoShape 97"/>
            <p:cNvSpPr>
              <a:spLocks noChangeArrowheads="1"/>
            </p:cNvSpPr>
            <p:nvPr/>
          </p:nvSpPr>
          <p:spPr bwMode="auto">
            <a:xfrm>
              <a:off x="821533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09" name="Rectangle 508"/>
            <p:cNvSpPr>
              <a:spLocks noChangeArrowheads="1"/>
            </p:cNvSpPr>
            <p:nvPr/>
          </p:nvSpPr>
          <p:spPr bwMode="auto">
            <a:xfrm>
              <a:off x="800102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10" name="AutoShape 97"/>
            <p:cNvSpPr>
              <a:spLocks noChangeArrowheads="1"/>
            </p:cNvSpPr>
            <p:nvPr/>
          </p:nvSpPr>
          <p:spPr bwMode="auto">
            <a:xfrm>
              <a:off x="821533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11" name="Line 34"/>
            <p:cNvSpPr>
              <a:spLocks noChangeShapeType="1"/>
            </p:cNvSpPr>
            <p:nvPr/>
          </p:nvSpPr>
          <p:spPr bwMode="auto">
            <a:xfrm>
              <a:off x="864396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2" name="Line 34"/>
            <p:cNvSpPr>
              <a:spLocks noChangeShapeType="1"/>
            </p:cNvSpPr>
            <p:nvPr/>
          </p:nvSpPr>
          <p:spPr bwMode="auto">
            <a:xfrm>
              <a:off x="900115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3" name="Line 34"/>
            <p:cNvSpPr>
              <a:spLocks noChangeShapeType="1"/>
            </p:cNvSpPr>
            <p:nvPr/>
          </p:nvSpPr>
          <p:spPr bwMode="auto">
            <a:xfrm>
              <a:off x="864396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4" name="Line 34"/>
            <p:cNvSpPr>
              <a:spLocks noChangeShapeType="1"/>
            </p:cNvSpPr>
            <p:nvPr/>
          </p:nvSpPr>
          <p:spPr bwMode="auto">
            <a:xfrm>
              <a:off x="864396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5" name="Rectangle 514"/>
            <p:cNvSpPr>
              <a:spLocks noChangeArrowheads="1"/>
            </p:cNvSpPr>
            <p:nvPr/>
          </p:nvSpPr>
          <p:spPr bwMode="auto">
            <a:xfrm>
              <a:off x="835821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16" name="Line 34"/>
            <p:cNvSpPr>
              <a:spLocks noChangeShapeType="1"/>
            </p:cNvSpPr>
            <p:nvPr/>
          </p:nvSpPr>
          <p:spPr bwMode="auto">
            <a:xfrm>
              <a:off x="864396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7" name="AutoShape 97"/>
            <p:cNvSpPr>
              <a:spLocks noChangeArrowheads="1"/>
            </p:cNvSpPr>
            <p:nvPr/>
          </p:nvSpPr>
          <p:spPr bwMode="auto">
            <a:xfrm>
              <a:off x="857252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18" name="Rectangle 517"/>
            <p:cNvSpPr>
              <a:spLocks noChangeArrowheads="1"/>
            </p:cNvSpPr>
            <p:nvPr/>
          </p:nvSpPr>
          <p:spPr bwMode="auto">
            <a:xfrm>
              <a:off x="835821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19" name="AutoShape 97"/>
            <p:cNvSpPr>
              <a:spLocks noChangeArrowheads="1"/>
            </p:cNvSpPr>
            <p:nvPr/>
          </p:nvSpPr>
          <p:spPr bwMode="auto">
            <a:xfrm>
              <a:off x="857252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0" name="Rectangle 519"/>
            <p:cNvSpPr>
              <a:spLocks noChangeArrowheads="1"/>
            </p:cNvSpPr>
            <p:nvPr/>
          </p:nvSpPr>
          <p:spPr bwMode="auto">
            <a:xfrm>
              <a:off x="871540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21" name="Line 34"/>
            <p:cNvSpPr>
              <a:spLocks noChangeShapeType="1"/>
            </p:cNvSpPr>
            <p:nvPr/>
          </p:nvSpPr>
          <p:spPr bwMode="auto">
            <a:xfrm>
              <a:off x="900115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2" name="AutoShape 97"/>
            <p:cNvSpPr>
              <a:spLocks noChangeArrowheads="1"/>
            </p:cNvSpPr>
            <p:nvPr/>
          </p:nvSpPr>
          <p:spPr bwMode="auto">
            <a:xfrm>
              <a:off x="892971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3" name="Rectangle 522"/>
            <p:cNvSpPr>
              <a:spLocks noChangeArrowheads="1"/>
            </p:cNvSpPr>
            <p:nvPr/>
          </p:nvSpPr>
          <p:spPr bwMode="auto">
            <a:xfrm>
              <a:off x="871540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24" name="AutoShape 97"/>
            <p:cNvSpPr>
              <a:spLocks noChangeArrowheads="1"/>
            </p:cNvSpPr>
            <p:nvPr/>
          </p:nvSpPr>
          <p:spPr bwMode="auto">
            <a:xfrm>
              <a:off x="892971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5" name="Line 34"/>
            <p:cNvSpPr>
              <a:spLocks noChangeShapeType="1"/>
            </p:cNvSpPr>
            <p:nvPr/>
          </p:nvSpPr>
          <p:spPr bwMode="auto">
            <a:xfrm>
              <a:off x="792958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6" name="Line 34"/>
            <p:cNvSpPr>
              <a:spLocks noChangeShapeType="1"/>
            </p:cNvSpPr>
            <p:nvPr/>
          </p:nvSpPr>
          <p:spPr bwMode="auto">
            <a:xfrm>
              <a:off x="828677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7" name="Line 34"/>
            <p:cNvSpPr>
              <a:spLocks noChangeShapeType="1"/>
            </p:cNvSpPr>
            <p:nvPr/>
          </p:nvSpPr>
          <p:spPr bwMode="auto">
            <a:xfrm>
              <a:off x="828677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8" name="Line 34"/>
            <p:cNvSpPr>
              <a:spLocks noChangeShapeType="1"/>
            </p:cNvSpPr>
            <p:nvPr/>
          </p:nvSpPr>
          <p:spPr bwMode="auto">
            <a:xfrm>
              <a:off x="828677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9" name="Line 34"/>
            <p:cNvSpPr>
              <a:spLocks noChangeShapeType="1"/>
            </p:cNvSpPr>
            <p:nvPr/>
          </p:nvSpPr>
          <p:spPr bwMode="auto">
            <a:xfrm>
              <a:off x="792958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0" name="Line 34"/>
            <p:cNvSpPr>
              <a:spLocks noChangeShapeType="1"/>
            </p:cNvSpPr>
            <p:nvPr/>
          </p:nvSpPr>
          <p:spPr bwMode="auto">
            <a:xfrm>
              <a:off x="792958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1" name="Rectangle 530"/>
            <p:cNvSpPr>
              <a:spLocks noChangeArrowheads="1"/>
            </p:cNvSpPr>
            <p:nvPr/>
          </p:nvSpPr>
          <p:spPr bwMode="auto">
            <a:xfrm>
              <a:off x="764383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32" name="Line 34"/>
            <p:cNvSpPr>
              <a:spLocks noChangeShapeType="1"/>
            </p:cNvSpPr>
            <p:nvPr/>
          </p:nvSpPr>
          <p:spPr bwMode="auto">
            <a:xfrm>
              <a:off x="792958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3" name="AutoShape 97"/>
            <p:cNvSpPr>
              <a:spLocks noChangeArrowheads="1"/>
            </p:cNvSpPr>
            <p:nvPr/>
          </p:nvSpPr>
          <p:spPr bwMode="auto">
            <a:xfrm>
              <a:off x="785814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34" name="Rectangle 533"/>
            <p:cNvSpPr>
              <a:spLocks noChangeArrowheads="1"/>
            </p:cNvSpPr>
            <p:nvPr/>
          </p:nvSpPr>
          <p:spPr bwMode="auto">
            <a:xfrm>
              <a:off x="764383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35" name="AutoShape 97"/>
            <p:cNvSpPr>
              <a:spLocks noChangeArrowheads="1"/>
            </p:cNvSpPr>
            <p:nvPr/>
          </p:nvSpPr>
          <p:spPr bwMode="auto">
            <a:xfrm>
              <a:off x="785814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36" name="Rectangle 535"/>
            <p:cNvSpPr>
              <a:spLocks noChangeArrowheads="1"/>
            </p:cNvSpPr>
            <p:nvPr/>
          </p:nvSpPr>
          <p:spPr bwMode="auto">
            <a:xfrm>
              <a:off x="800102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37" name="Line 34"/>
            <p:cNvSpPr>
              <a:spLocks noChangeShapeType="1"/>
            </p:cNvSpPr>
            <p:nvPr/>
          </p:nvSpPr>
          <p:spPr bwMode="auto">
            <a:xfrm>
              <a:off x="828677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8" name="AutoShape 97"/>
            <p:cNvSpPr>
              <a:spLocks noChangeArrowheads="1"/>
            </p:cNvSpPr>
            <p:nvPr/>
          </p:nvSpPr>
          <p:spPr bwMode="auto">
            <a:xfrm>
              <a:off x="821533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39" name="Rectangle 538"/>
            <p:cNvSpPr>
              <a:spLocks noChangeArrowheads="1"/>
            </p:cNvSpPr>
            <p:nvPr/>
          </p:nvSpPr>
          <p:spPr bwMode="auto">
            <a:xfrm>
              <a:off x="800102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40" name="AutoShape 97"/>
            <p:cNvSpPr>
              <a:spLocks noChangeArrowheads="1"/>
            </p:cNvSpPr>
            <p:nvPr/>
          </p:nvSpPr>
          <p:spPr bwMode="auto">
            <a:xfrm>
              <a:off x="821533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41" name="Line 34"/>
            <p:cNvSpPr>
              <a:spLocks noChangeShapeType="1"/>
            </p:cNvSpPr>
            <p:nvPr/>
          </p:nvSpPr>
          <p:spPr bwMode="auto">
            <a:xfrm>
              <a:off x="864396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2" name="Line 34"/>
            <p:cNvSpPr>
              <a:spLocks noChangeShapeType="1"/>
            </p:cNvSpPr>
            <p:nvPr/>
          </p:nvSpPr>
          <p:spPr bwMode="auto">
            <a:xfrm>
              <a:off x="900115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3" name="Line 34"/>
            <p:cNvSpPr>
              <a:spLocks noChangeShapeType="1"/>
            </p:cNvSpPr>
            <p:nvPr/>
          </p:nvSpPr>
          <p:spPr bwMode="auto">
            <a:xfrm>
              <a:off x="864396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4" name="Line 34"/>
            <p:cNvSpPr>
              <a:spLocks noChangeShapeType="1"/>
            </p:cNvSpPr>
            <p:nvPr/>
          </p:nvSpPr>
          <p:spPr bwMode="auto">
            <a:xfrm>
              <a:off x="864396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5" name="Rectangle 544"/>
            <p:cNvSpPr>
              <a:spLocks noChangeArrowheads="1"/>
            </p:cNvSpPr>
            <p:nvPr/>
          </p:nvSpPr>
          <p:spPr bwMode="auto">
            <a:xfrm>
              <a:off x="835821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46" name="Line 34"/>
            <p:cNvSpPr>
              <a:spLocks noChangeShapeType="1"/>
            </p:cNvSpPr>
            <p:nvPr/>
          </p:nvSpPr>
          <p:spPr bwMode="auto">
            <a:xfrm>
              <a:off x="864396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7" name="AutoShape 97"/>
            <p:cNvSpPr>
              <a:spLocks noChangeArrowheads="1"/>
            </p:cNvSpPr>
            <p:nvPr/>
          </p:nvSpPr>
          <p:spPr bwMode="auto">
            <a:xfrm>
              <a:off x="857252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48" name="Rectangle 547"/>
            <p:cNvSpPr>
              <a:spLocks noChangeArrowheads="1"/>
            </p:cNvSpPr>
            <p:nvPr/>
          </p:nvSpPr>
          <p:spPr bwMode="auto">
            <a:xfrm>
              <a:off x="835821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49" name="AutoShape 97"/>
            <p:cNvSpPr>
              <a:spLocks noChangeArrowheads="1"/>
            </p:cNvSpPr>
            <p:nvPr/>
          </p:nvSpPr>
          <p:spPr bwMode="auto">
            <a:xfrm>
              <a:off x="857252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871540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51" name="Line 34"/>
            <p:cNvSpPr>
              <a:spLocks noChangeShapeType="1"/>
            </p:cNvSpPr>
            <p:nvPr/>
          </p:nvSpPr>
          <p:spPr bwMode="auto">
            <a:xfrm>
              <a:off x="900115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2" name="AutoShape 97"/>
            <p:cNvSpPr>
              <a:spLocks noChangeArrowheads="1"/>
            </p:cNvSpPr>
            <p:nvPr/>
          </p:nvSpPr>
          <p:spPr bwMode="auto">
            <a:xfrm>
              <a:off x="892971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3" name="Rectangle 552"/>
            <p:cNvSpPr>
              <a:spLocks noChangeArrowheads="1"/>
            </p:cNvSpPr>
            <p:nvPr/>
          </p:nvSpPr>
          <p:spPr bwMode="auto">
            <a:xfrm>
              <a:off x="871540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54" name="AutoShape 97"/>
            <p:cNvSpPr>
              <a:spLocks noChangeArrowheads="1"/>
            </p:cNvSpPr>
            <p:nvPr/>
          </p:nvSpPr>
          <p:spPr bwMode="auto">
            <a:xfrm>
              <a:off x="892971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5" name="Line 34"/>
            <p:cNvSpPr>
              <a:spLocks noChangeShapeType="1"/>
            </p:cNvSpPr>
            <p:nvPr/>
          </p:nvSpPr>
          <p:spPr bwMode="auto">
            <a:xfrm>
              <a:off x="650082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6" name="Line 34"/>
            <p:cNvSpPr>
              <a:spLocks noChangeShapeType="1"/>
            </p:cNvSpPr>
            <p:nvPr/>
          </p:nvSpPr>
          <p:spPr bwMode="auto">
            <a:xfrm>
              <a:off x="685801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7" name="Line 34"/>
            <p:cNvSpPr>
              <a:spLocks noChangeShapeType="1"/>
            </p:cNvSpPr>
            <p:nvPr/>
          </p:nvSpPr>
          <p:spPr bwMode="auto">
            <a:xfrm>
              <a:off x="685801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8" name="Line 34"/>
            <p:cNvSpPr>
              <a:spLocks noChangeShapeType="1"/>
            </p:cNvSpPr>
            <p:nvPr/>
          </p:nvSpPr>
          <p:spPr bwMode="auto">
            <a:xfrm>
              <a:off x="685801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9" name="Line 34"/>
            <p:cNvSpPr>
              <a:spLocks noChangeShapeType="1"/>
            </p:cNvSpPr>
            <p:nvPr/>
          </p:nvSpPr>
          <p:spPr bwMode="auto">
            <a:xfrm>
              <a:off x="650082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0" name="Line 34"/>
            <p:cNvSpPr>
              <a:spLocks noChangeShapeType="1"/>
            </p:cNvSpPr>
            <p:nvPr/>
          </p:nvSpPr>
          <p:spPr bwMode="auto">
            <a:xfrm>
              <a:off x="650082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1" name="Rectangle 560"/>
            <p:cNvSpPr>
              <a:spLocks noChangeArrowheads="1"/>
            </p:cNvSpPr>
            <p:nvPr/>
          </p:nvSpPr>
          <p:spPr bwMode="auto">
            <a:xfrm>
              <a:off x="621507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62" name="Line 34"/>
            <p:cNvSpPr>
              <a:spLocks noChangeShapeType="1"/>
            </p:cNvSpPr>
            <p:nvPr/>
          </p:nvSpPr>
          <p:spPr bwMode="auto">
            <a:xfrm>
              <a:off x="650082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3" name="AutoShape 97"/>
            <p:cNvSpPr>
              <a:spLocks noChangeArrowheads="1"/>
            </p:cNvSpPr>
            <p:nvPr/>
          </p:nvSpPr>
          <p:spPr bwMode="auto">
            <a:xfrm>
              <a:off x="642938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64" name="Rectangle 563"/>
            <p:cNvSpPr>
              <a:spLocks noChangeArrowheads="1"/>
            </p:cNvSpPr>
            <p:nvPr/>
          </p:nvSpPr>
          <p:spPr bwMode="auto">
            <a:xfrm>
              <a:off x="621507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65" name="AutoShape 97"/>
            <p:cNvSpPr>
              <a:spLocks noChangeArrowheads="1"/>
            </p:cNvSpPr>
            <p:nvPr/>
          </p:nvSpPr>
          <p:spPr bwMode="auto">
            <a:xfrm>
              <a:off x="642938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657226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67" name="Line 34"/>
            <p:cNvSpPr>
              <a:spLocks noChangeShapeType="1"/>
            </p:cNvSpPr>
            <p:nvPr/>
          </p:nvSpPr>
          <p:spPr bwMode="auto">
            <a:xfrm>
              <a:off x="685801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8" name="AutoShape 97"/>
            <p:cNvSpPr>
              <a:spLocks noChangeArrowheads="1"/>
            </p:cNvSpPr>
            <p:nvPr/>
          </p:nvSpPr>
          <p:spPr bwMode="auto">
            <a:xfrm>
              <a:off x="678657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69" name="Rectangle 568"/>
            <p:cNvSpPr>
              <a:spLocks noChangeArrowheads="1"/>
            </p:cNvSpPr>
            <p:nvPr/>
          </p:nvSpPr>
          <p:spPr bwMode="auto">
            <a:xfrm>
              <a:off x="657226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70" name="AutoShape 97"/>
            <p:cNvSpPr>
              <a:spLocks noChangeArrowheads="1"/>
            </p:cNvSpPr>
            <p:nvPr/>
          </p:nvSpPr>
          <p:spPr bwMode="auto">
            <a:xfrm>
              <a:off x="678657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71" name="Line 34"/>
            <p:cNvSpPr>
              <a:spLocks noChangeShapeType="1"/>
            </p:cNvSpPr>
            <p:nvPr/>
          </p:nvSpPr>
          <p:spPr bwMode="auto">
            <a:xfrm>
              <a:off x="721520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2" name="Line 34"/>
            <p:cNvSpPr>
              <a:spLocks noChangeShapeType="1"/>
            </p:cNvSpPr>
            <p:nvPr/>
          </p:nvSpPr>
          <p:spPr bwMode="auto">
            <a:xfrm>
              <a:off x="757239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3" name="Line 34"/>
            <p:cNvSpPr>
              <a:spLocks noChangeShapeType="1"/>
            </p:cNvSpPr>
            <p:nvPr/>
          </p:nvSpPr>
          <p:spPr bwMode="auto">
            <a:xfrm>
              <a:off x="757239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4" name="Line 34"/>
            <p:cNvSpPr>
              <a:spLocks noChangeShapeType="1"/>
            </p:cNvSpPr>
            <p:nvPr/>
          </p:nvSpPr>
          <p:spPr bwMode="auto">
            <a:xfrm>
              <a:off x="757239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5" name="Line 34"/>
            <p:cNvSpPr>
              <a:spLocks noChangeShapeType="1"/>
            </p:cNvSpPr>
            <p:nvPr/>
          </p:nvSpPr>
          <p:spPr bwMode="auto">
            <a:xfrm>
              <a:off x="721520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6" name="Line 34"/>
            <p:cNvSpPr>
              <a:spLocks noChangeShapeType="1"/>
            </p:cNvSpPr>
            <p:nvPr/>
          </p:nvSpPr>
          <p:spPr bwMode="auto">
            <a:xfrm>
              <a:off x="721520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7" name="Rectangle 576"/>
            <p:cNvSpPr>
              <a:spLocks noChangeArrowheads="1"/>
            </p:cNvSpPr>
            <p:nvPr/>
          </p:nvSpPr>
          <p:spPr bwMode="auto">
            <a:xfrm>
              <a:off x="692945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78" name="Line 34"/>
            <p:cNvSpPr>
              <a:spLocks noChangeShapeType="1"/>
            </p:cNvSpPr>
            <p:nvPr/>
          </p:nvSpPr>
          <p:spPr bwMode="auto">
            <a:xfrm>
              <a:off x="721520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9" name="AutoShape 97"/>
            <p:cNvSpPr>
              <a:spLocks noChangeArrowheads="1"/>
            </p:cNvSpPr>
            <p:nvPr/>
          </p:nvSpPr>
          <p:spPr bwMode="auto">
            <a:xfrm>
              <a:off x="714376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0" name="Rectangle 579"/>
            <p:cNvSpPr>
              <a:spLocks noChangeArrowheads="1"/>
            </p:cNvSpPr>
            <p:nvPr/>
          </p:nvSpPr>
          <p:spPr bwMode="auto">
            <a:xfrm>
              <a:off x="692945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81" name="AutoShape 97"/>
            <p:cNvSpPr>
              <a:spLocks noChangeArrowheads="1"/>
            </p:cNvSpPr>
            <p:nvPr/>
          </p:nvSpPr>
          <p:spPr bwMode="auto">
            <a:xfrm>
              <a:off x="714376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2" name="Rectangle 581"/>
            <p:cNvSpPr>
              <a:spLocks noChangeArrowheads="1"/>
            </p:cNvSpPr>
            <p:nvPr/>
          </p:nvSpPr>
          <p:spPr bwMode="auto">
            <a:xfrm>
              <a:off x="728664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83" name="Line 34"/>
            <p:cNvSpPr>
              <a:spLocks noChangeShapeType="1"/>
            </p:cNvSpPr>
            <p:nvPr/>
          </p:nvSpPr>
          <p:spPr bwMode="auto">
            <a:xfrm>
              <a:off x="757239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84" name="AutoShape 97"/>
            <p:cNvSpPr>
              <a:spLocks noChangeArrowheads="1"/>
            </p:cNvSpPr>
            <p:nvPr/>
          </p:nvSpPr>
          <p:spPr bwMode="auto">
            <a:xfrm>
              <a:off x="750095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5" name="Rectangle 584"/>
            <p:cNvSpPr>
              <a:spLocks noChangeArrowheads="1"/>
            </p:cNvSpPr>
            <p:nvPr/>
          </p:nvSpPr>
          <p:spPr bwMode="auto">
            <a:xfrm>
              <a:off x="728664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86" name="AutoShape 97"/>
            <p:cNvSpPr>
              <a:spLocks noChangeArrowheads="1"/>
            </p:cNvSpPr>
            <p:nvPr/>
          </p:nvSpPr>
          <p:spPr bwMode="auto">
            <a:xfrm>
              <a:off x="750095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9" name="Line 34"/>
            <p:cNvSpPr>
              <a:spLocks noChangeShapeType="1"/>
            </p:cNvSpPr>
            <p:nvPr/>
          </p:nvSpPr>
          <p:spPr bwMode="auto">
            <a:xfrm>
              <a:off x="685801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0" name="Line 34"/>
            <p:cNvSpPr>
              <a:spLocks noChangeShapeType="1"/>
            </p:cNvSpPr>
            <p:nvPr/>
          </p:nvSpPr>
          <p:spPr bwMode="auto">
            <a:xfrm>
              <a:off x="685801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1" name="Line 34"/>
            <p:cNvSpPr>
              <a:spLocks noChangeShapeType="1"/>
            </p:cNvSpPr>
            <p:nvPr/>
          </p:nvSpPr>
          <p:spPr bwMode="auto">
            <a:xfrm>
              <a:off x="650082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2" name="Line 34"/>
            <p:cNvSpPr>
              <a:spLocks noChangeShapeType="1"/>
            </p:cNvSpPr>
            <p:nvPr/>
          </p:nvSpPr>
          <p:spPr bwMode="auto">
            <a:xfrm>
              <a:off x="650082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3" name="Rectangle 592"/>
            <p:cNvSpPr>
              <a:spLocks noChangeArrowheads="1"/>
            </p:cNvSpPr>
            <p:nvPr/>
          </p:nvSpPr>
          <p:spPr bwMode="auto">
            <a:xfrm>
              <a:off x="621507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94" name="Line 34"/>
            <p:cNvSpPr>
              <a:spLocks noChangeShapeType="1"/>
            </p:cNvSpPr>
            <p:nvPr/>
          </p:nvSpPr>
          <p:spPr bwMode="auto">
            <a:xfrm>
              <a:off x="650082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5" name="AutoShape 97"/>
            <p:cNvSpPr>
              <a:spLocks noChangeArrowheads="1"/>
            </p:cNvSpPr>
            <p:nvPr/>
          </p:nvSpPr>
          <p:spPr bwMode="auto">
            <a:xfrm>
              <a:off x="642938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96" name="Rectangle 595"/>
            <p:cNvSpPr>
              <a:spLocks noChangeArrowheads="1"/>
            </p:cNvSpPr>
            <p:nvPr/>
          </p:nvSpPr>
          <p:spPr bwMode="auto">
            <a:xfrm>
              <a:off x="621507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97" name="AutoShape 97"/>
            <p:cNvSpPr>
              <a:spLocks noChangeArrowheads="1"/>
            </p:cNvSpPr>
            <p:nvPr/>
          </p:nvSpPr>
          <p:spPr bwMode="auto">
            <a:xfrm>
              <a:off x="642938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98" name="Rectangle 597"/>
            <p:cNvSpPr>
              <a:spLocks noChangeArrowheads="1"/>
            </p:cNvSpPr>
            <p:nvPr/>
          </p:nvSpPr>
          <p:spPr bwMode="auto">
            <a:xfrm>
              <a:off x="657226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99" name="Line 34"/>
            <p:cNvSpPr>
              <a:spLocks noChangeShapeType="1"/>
            </p:cNvSpPr>
            <p:nvPr/>
          </p:nvSpPr>
          <p:spPr bwMode="auto">
            <a:xfrm>
              <a:off x="685801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0" name="AutoShape 97"/>
            <p:cNvSpPr>
              <a:spLocks noChangeArrowheads="1"/>
            </p:cNvSpPr>
            <p:nvPr/>
          </p:nvSpPr>
          <p:spPr bwMode="auto">
            <a:xfrm>
              <a:off x="678657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01" name="Rectangle 600"/>
            <p:cNvSpPr>
              <a:spLocks noChangeArrowheads="1"/>
            </p:cNvSpPr>
            <p:nvPr/>
          </p:nvSpPr>
          <p:spPr bwMode="auto">
            <a:xfrm>
              <a:off x="657226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02" name="AutoShape 97"/>
            <p:cNvSpPr>
              <a:spLocks noChangeArrowheads="1"/>
            </p:cNvSpPr>
            <p:nvPr/>
          </p:nvSpPr>
          <p:spPr bwMode="auto">
            <a:xfrm>
              <a:off x="678657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05" name="Line 34"/>
            <p:cNvSpPr>
              <a:spLocks noChangeShapeType="1"/>
            </p:cNvSpPr>
            <p:nvPr/>
          </p:nvSpPr>
          <p:spPr bwMode="auto">
            <a:xfrm>
              <a:off x="757239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6" name="Line 34"/>
            <p:cNvSpPr>
              <a:spLocks noChangeShapeType="1"/>
            </p:cNvSpPr>
            <p:nvPr/>
          </p:nvSpPr>
          <p:spPr bwMode="auto">
            <a:xfrm>
              <a:off x="757239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7" name="Line 34"/>
            <p:cNvSpPr>
              <a:spLocks noChangeShapeType="1"/>
            </p:cNvSpPr>
            <p:nvPr/>
          </p:nvSpPr>
          <p:spPr bwMode="auto">
            <a:xfrm>
              <a:off x="721520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8" name="Line 34"/>
            <p:cNvSpPr>
              <a:spLocks noChangeShapeType="1"/>
            </p:cNvSpPr>
            <p:nvPr/>
          </p:nvSpPr>
          <p:spPr bwMode="auto">
            <a:xfrm>
              <a:off x="721520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9" name="Rectangle 608"/>
            <p:cNvSpPr>
              <a:spLocks noChangeArrowheads="1"/>
            </p:cNvSpPr>
            <p:nvPr/>
          </p:nvSpPr>
          <p:spPr bwMode="auto">
            <a:xfrm>
              <a:off x="692945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10" name="Line 34"/>
            <p:cNvSpPr>
              <a:spLocks noChangeShapeType="1"/>
            </p:cNvSpPr>
            <p:nvPr/>
          </p:nvSpPr>
          <p:spPr bwMode="auto">
            <a:xfrm>
              <a:off x="721520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11" name="AutoShape 97"/>
            <p:cNvSpPr>
              <a:spLocks noChangeArrowheads="1"/>
            </p:cNvSpPr>
            <p:nvPr/>
          </p:nvSpPr>
          <p:spPr bwMode="auto">
            <a:xfrm>
              <a:off x="714376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2" name="Rectangle 611"/>
            <p:cNvSpPr>
              <a:spLocks noChangeArrowheads="1"/>
            </p:cNvSpPr>
            <p:nvPr/>
          </p:nvSpPr>
          <p:spPr bwMode="auto">
            <a:xfrm>
              <a:off x="692945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13" name="AutoShape 97"/>
            <p:cNvSpPr>
              <a:spLocks noChangeArrowheads="1"/>
            </p:cNvSpPr>
            <p:nvPr/>
          </p:nvSpPr>
          <p:spPr bwMode="auto">
            <a:xfrm>
              <a:off x="714376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4" name="Rectangle 613"/>
            <p:cNvSpPr>
              <a:spLocks noChangeArrowheads="1"/>
            </p:cNvSpPr>
            <p:nvPr/>
          </p:nvSpPr>
          <p:spPr bwMode="auto">
            <a:xfrm>
              <a:off x="728664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15" name="Line 34"/>
            <p:cNvSpPr>
              <a:spLocks noChangeShapeType="1"/>
            </p:cNvSpPr>
            <p:nvPr/>
          </p:nvSpPr>
          <p:spPr bwMode="auto">
            <a:xfrm>
              <a:off x="757239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16" name="AutoShape 97"/>
            <p:cNvSpPr>
              <a:spLocks noChangeArrowheads="1"/>
            </p:cNvSpPr>
            <p:nvPr/>
          </p:nvSpPr>
          <p:spPr bwMode="auto">
            <a:xfrm>
              <a:off x="750095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7" name="Rectangle 616"/>
            <p:cNvSpPr>
              <a:spLocks noChangeArrowheads="1"/>
            </p:cNvSpPr>
            <p:nvPr/>
          </p:nvSpPr>
          <p:spPr bwMode="auto">
            <a:xfrm>
              <a:off x="728664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18" name="AutoShape 97"/>
            <p:cNvSpPr>
              <a:spLocks noChangeArrowheads="1"/>
            </p:cNvSpPr>
            <p:nvPr/>
          </p:nvSpPr>
          <p:spPr bwMode="auto">
            <a:xfrm>
              <a:off x="750095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9" name="Line 34"/>
            <p:cNvSpPr>
              <a:spLocks noChangeShapeType="1"/>
            </p:cNvSpPr>
            <p:nvPr/>
          </p:nvSpPr>
          <p:spPr bwMode="auto">
            <a:xfrm>
              <a:off x="792958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0" name="Line 34"/>
            <p:cNvSpPr>
              <a:spLocks noChangeShapeType="1"/>
            </p:cNvSpPr>
            <p:nvPr/>
          </p:nvSpPr>
          <p:spPr bwMode="auto">
            <a:xfrm>
              <a:off x="828677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1" name="Line 34"/>
            <p:cNvSpPr>
              <a:spLocks noChangeShapeType="1"/>
            </p:cNvSpPr>
            <p:nvPr/>
          </p:nvSpPr>
          <p:spPr bwMode="auto">
            <a:xfrm>
              <a:off x="828677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2" name="Line 34"/>
            <p:cNvSpPr>
              <a:spLocks noChangeShapeType="1"/>
            </p:cNvSpPr>
            <p:nvPr/>
          </p:nvSpPr>
          <p:spPr bwMode="auto">
            <a:xfrm>
              <a:off x="828677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3" name="Line 34"/>
            <p:cNvSpPr>
              <a:spLocks noChangeShapeType="1"/>
            </p:cNvSpPr>
            <p:nvPr/>
          </p:nvSpPr>
          <p:spPr bwMode="auto">
            <a:xfrm>
              <a:off x="792958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4" name="Line 34"/>
            <p:cNvSpPr>
              <a:spLocks noChangeShapeType="1"/>
            </p:cNvSpPr>
            <p:nvPr/>
          </p:nvSpPr>
          <p:spPr bwMode="auto">
            <a:xfrm>
              <a:off x="792958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5" name="Rectangle 624"/>
            <p:cNvSpPr>
              <a:spLocks noChangeArrowheads="1"/>
            </p:cNvSpPr>
            <p:nvPr/>
          </p:nvSpPr>
          <p:spPr bwMode="auto">
            <a:xfrm>
              <a:off x="764383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26" name="Line 34"/>
            <p:cNvSpPr>
              <a:spLocks noChangeShapeType="1"/>
            </p:cNvSpPr>
            <p:nvPr/>
          </p:nvSpPr>
          <p:spPr bwMode="auto">
            <a:xfrm>
              <a:off x="792958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7" name="AutoShape 97"/>
            <p:cNvSpPr>
              <a:spLocks noChangeArrowheads="1"/>
            </p:cNvSpPr>
            <p:nvPr/>
          </p:nvSpPr>
          <p:spPr bwMode="auto">
            <a:xfrm>
              <a:off x="785814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28" name="Rectangle 627"/>
            <p:cNvSpPr>
              <a:spLocks noChangeArrowheads="1"/>
            </p:cNvSpPr>
            <p:nvPr/>
          </p:nvSpPr>
          <p:spPr bwMode="auto">
            <a:xfrm>
              <a:off x="764383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29" name="AutoShape 97"/>
            <p:cNvSpPr>
              <a:spLocks noChangeArrowheads="1"/>
            </p:cNvSpPr>
            <p:nvPr/>
          </p:nvSpPr>
          <p:spPr bwMode="auto">
            <a:xfrm>
              <a:off x="785814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0" name="Rectangle 629"/>
            <p:cNvSpPr>
              <a:spLocks noChangeArrowheads="1"/>
            </p:cNvSpPr>
            <p:nvPr/>
          </p:nvSpPr>
          <p:spPr bwMode="auto">
            <a:xfrm>
              <a:off x="800102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31" name="Line 34"/>
            <p:cNvSpPr>
              <a:spLocks noChangeShapeType="1"/>
            </p:cNvSpPr>
            <p:nvPr/>
          </p:nvSpPr>
          <p:spPr bwMode="auto">
            <a:xfrm>
              <a:off x="828677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2" name="AutoShape 97"/>
            <p:cNvSpPr>
              <a:spLocks noChangeArrowheads="1"/>
            </p:cNvSpPr>
            <p:nvPr/>
          </p:nvSpPr>
          <p:spPr bwMode="auto">
            <a:xfrm>
              <a:off x="821533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3" name="Rectangle 632"/>
            <p:cNvSpPr>
              <a:spLocks noChangeArrowheads="1"/>
            </p:cNvSpPr>
            <p:nvPr/>
          </p:nvSpPr>
          <p:spPr bwMode="auto">
            <a:xfrm>
              <a:off x="800102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34" name="AutoShape 97"/>
            <p:cNvSpPr>
              <a:spLocks noChangeArrowheads="1"/>
            </p:cNvSpPr>
            <p:nvPr/>
          </p:nvSpPr>
          <p:spPr bwMode="auto">
            <a:xfrm>
              <a:off x="821533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5" name="Line 34"/>
            <p:cNvSpPr>
              <a:spLocks noChangeShapeType="1"/>
            </p:cNvSpPr>
            <p:nvPr/>
          </p:nvSpPr>
          <p:spPr bwMode="auto">
            <a:xfrm>
              <a:off x="864396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6" name="Line 34"/>
            <p:cNvSpPr>
              <a:spLocks noChangeShapeType="1"/>
            </p:cNvSpPr>
            <p:nvPr/>
          </p:nvSpPr>
          <p:spPr bwMode="auto">
            <a:xfrm>
              <a:off x="900115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7" name="Line 34"/>
            <p:cNvSpPr>
              <a:spLocks noChangeShapeType="1"/>
            </p:cNvSpPr>
            <p:nvPr/>
          </p:nvSpPr>
          <p:spPr bwMode="auto">
            <a:xfrm>
              <a:off x="864396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8" name="Line 34"/>
            <p:cNvSpPr>
              <a:spLocks noChangeShapeType="1"/>
            </p:cNvSpPr>
            <p:nvPr/>
          </p:nvSpPr>
          <p:spPr bwMode="auto">
            <a:xfrm>
              <a:off x="864396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9" name="Rectangle 638"/>
            <p:cNvSpPr>
              <a:spLocks noChangeArrowheads="1"/>
            </p:cNvSpPr>
            <p:nvPr/>
          </p:nvSpPr>
          <p:spPr bwMode="auto">
            <a:xfrm>
              <a:off x="835821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40" name="Line 34"/>
            <p:cNvSpPr>
              <a:spLocks noChangeShapeType="1"/>
            </p:cNvSpPr>
            <p:nvPr/>
          </p:nvSpPr>
          <p:spPr bwMode="auto">
            <a:xfrm>
              <a:off x="864396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41" name="AutoShape 97"/>
            <p:cNvSpPr>
              <a:spLocks noChangeArrowheads="1"/>
            </p:cNvSpPr>
            <p:nvPr/>
          </p:nvSpPr>
          <p:spPr bwMode="auto">
            <a:xfrm>
              <a:off x="857252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2" name="Rectangle 641"/>
            <p:cNvSpPr>
              <a:spLocks noChangeArrowheads="1"/>
            </p:cNvSpPr>
            <p:nvPr/>
          </p:nvSpPr>
          <p:spPr bwMode="auto">
            <a:xfrm>
              <a:off x="835821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43" name="AutoShape 97"/>
            <p:cNvSpPr>
              <a:spLocks noChangeArrowheads="1"/>
            </p:cNvSpPr>
            <p:nvPr/>
          </p:nvSpPr>
          <p:spPr bwMode="auto">
            <a:xfrm>
              <a:off x="857252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4" name="Rectangle 643"/>
            <p:cNvSpPr>
              <a:spLocks noChangeArrowheads="1"/>
            </p:cNvSpPr>
            <p:nvPr/>
          </p:nvSpPr>
          <p:spPr bwMode="auto">
            <a:xfrm>
              <a:off x="871540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45" name="Line 34"/>
            <p:cNvSpPr>
              <a:spLocks noChangeShapeType="1"/>
            </p:cNvSpPr>
            <p:nvPr/>
          </p:nvSpPr>
          <p:spPr bwMode="auto">
            <a:xfrm>
              <a:off x="900115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46" name="AutoShape 97"/>
            <p:cNvSpPr>
              <a:spLocks noChangeArrowheads="1"/>
            </p:cNvSpPr>
            <p:nvPr/>
          </p:nvSpPr>
          <p:spPr bwMode="auto">
            <a:xfrm>
              <a:off x="892971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7" name="Rectangle 646"/>
            <p:cNvSpPr>
              <a:spLocks noChangeArrowheads="1"/>
            </p:cNvSpPr>
            <p:nvPr/>
          </p:nvSpPr>
          <p:spPr bwMode="auto">
            <a:xfrm>
              <a:off x="871540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48" name="AutoShape 97"/>
            <p:cNvSpPr>
              <a:spLocks noChangeArrowheads="1"/>
            </p:cNvSpPr>
            <p:nvPr/>
          </p:nvSpPr>
          <p:spPr bwMode="auto">
            <a:xfrm>
              <a:off x="892971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51" name="Line 34"/>
            <p:cNvSpPr>
              <a:spLocks noChangeShapeType="1"/>
            </p:cNvSpPr>
            <p:nvPr/>
          </p:nvSpPr>
          <p:spPr bwMode="auto">
            <a:xfrm>
              <a:off x="828677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2" name="Line 34"/>
            <p:cNvSpPr>
              <a:spLocks noChangeShapeType="1"/>
            </p:cNvSpPr>
            <p:nvPr/>
          </p:nvSpPr>
          <p:spPr bwMode="auto">
            <a:xfrm>
              <a:off x="828677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3" name="Line 34"/>
            <p:cNvSpPr>
              <a:spLocks noChangeShapeType="1"/>
            </p:cNvSpPr>
            <p:nvPr/>
          </p:nvSpPr>
          <p:spPr bwMode="auto">
            <a:xfrm>
              <a:off x="792958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4" name="Line 34"/>
            <p:cNvSpPr>
              <a:spLocks noChangeShapeType="1"/>
            </p:cNvSpPr>
            <p:nvPr/>
          </p:nvSpPr>
          <p:spPr bwMode="auto">
            <a:xfrm>
              <a:off x="792958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5" name="Rectangle 654"/>
            <p:cNvSpPr>
              <a:spLocks noChangeArrowheads="1"/>
            </p:cNvSpPr>
            <p:nvPr/>
          </p:nvSpPr>
          <p:spPr bwMode="auto">
            <a:xfrm>
              <a:off x="764383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56" name="Line 34"/>
            <p:cNvSpPr>
              <a:spLocks noChangeShapeType="1"/>
            </p:cNvSpPr>
            <p:nvPr/>
          </p:nvSpPr>
          <p:spPr bwMode="auto">
            <a:xfrm>
              <a:off x="792958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7" name="AutoShape 97"/>
            <p:cNvSpPr>
              <a:spLocks noChangeArrowheads="1"/>
            </p:cNvSpPr>
            <p:nvPr/>
          </p:nvSpPr>
          <p:spPr bwMode="auto">
            <a:xfrm>
              <a:off x="785814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58" name="Rectangle 657"/>
            <p:cNvSpPr>
              <a:spLocks noChangeArrowheads="1"/>
            </p:cNvSpPr>
            <p:nvPr/>
          </p:nvSpPr>
          <p:spPr bwMode="auto">
            <a:xfrm>
              <a:off x="764383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59" name="AutoShape 97"/>
            <p:cNvSpPr>
              <a:spLocks noChangeArrowheads="1"/>
            </p:cNvSpPr>
            <p:nvPr/>
          </p:nvSpPr>
          <p:spPr bwMode="auto">
            <a:xfrm>
              <a:off x="785814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0" name="Rectangle 659"/>
            <p:cNvSpPr>
              <a:spLocks noChangeArrowheads="1"/>
            </p:cNvSpPr>
            <p:nvPr/>
          </p:nvSpPr>
          <p:spPr bwMode="auto">
            <a:xfrm>
              <a:off x="800102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61" name="Line 34"/>
            <p:cNvSpPr>
              <a:spLocks noChangeShapeType="1"/>
            </p:cNvSpPr>
            <p:nvPr/>
          </p:nvSpPr>
          <p:spPr bwMode="auto">
            <a:xfrm>
              <a:off x="828677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62" name="AutoShape 97"/>
            <p:cNvSpPr>
              <a:spLocks noChangeArrowheads="1"/>
            </p:cNvSpPr>
            <p:nvPr/>
          </p:nvSpPr>
          <p:spPr bwMode="auto">
            <a:xfrm>
              <a:off x="821533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3" name="Rectangle 662"/>
            <p:cNvSpPr>
              <a:spLocks noChangeArrowheads="1"/>
            </p:cNvSpPr>
            <p:nvPr/>
          </p:nvSpPr>
          <p:spPr bwMode="auto">
            <a:xfrm>
              <a:off x="800102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64" name="AutoShape 97"/>
            <p:cNvSpPr>
              <a:spLocks noChangeArrowheads="1"/>
            </p:cNvSpPr>
            <p:nvPr/>
          </p:nvSpPr>
          <p:spPr bwMode="auto">
            <a:xfrm>
              <a:off x="821533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7" name="Line 34"/>
            <p:cNvSpPr>
              <a:spLocks noChangeShapeType="1"/>
            </p:cNvSpPr>
            <p:nvPr/>
          </p:nvSpPr>
          <p:spPr bwMode="auto">
            <a:xfrm>
              <a:off x="864396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68" name="Line 34"/>
            <p:cNvSpPr>
              <a:spLocks noChangeShapeType="1"/>
            </p:cNvSpPr>
            <p:nvPr/>
          </p:nvSpPr>
          <p:spPr bwMode="auto">
            <a:xfrm>
              <a:off x="864396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69" name="Rectangle 668"/>
            <p:cNvSpPr>
              <a:spLocks noChangeArrowheads="1"/>
            </p:cNvSpPr>
            <p:nvPr/>
          </p:nvSpPr>
          <p:spPr bwMode="auto">
            <a:xfrm>
              <a:off x="835821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70" name="Line 34"/>
            <p:cNvSpPr>
              <a:spLocks noChangeShapeType="1"/>
            </p:cNvSpPr>
            <p:nvPr/>
          </p:nvSpPr>
          <p:spPr bwMode="auto">
            <a:xfrm>
              <a:off x="864396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1" name="AutoShape 97"/>
            <p:cNvSpPr>
              <a:spLocks noChangeArrowheads="1"/>
            </p:cNvSpPr>
            <p:nvPr/>
          </p:nvSpPr>
          <p:spPr bwMode="auto">
            <a:xfrm>
              <a:off x="857252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2" name="Rectangle 671"/>
            <p:cNvSpPr>
              <a:spLocks noChangeArrowheads="1"/>
            </p:cNvSpPr>
            <p:nvPr/>
          </p:nvSpPr>
          <p:spPr bwMode="auto">
            <a:xfrm>
              <a:off x="835821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73" name="AutoShape 97"/>
            <p:cNvSpPr>
              <a:spLocks noChangeArrowheads="1"/>
            </p:cNvSpPr>
            <p:nvPr/>
          </p:nvSpPr>
          <p:spPr bwMode="auto">
            <a:xfrm>
              <a:off x="857252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4" name="Rectangle 673"/>
            <p:cNvSpPr>
              <a:spLocks noChangeArrowheads="1"/>
            </p:cNvSpPr>
            <p:nvPr/>
          </p:nvSpPr>
          <p:spPr bwMode="auto">
            <a:xfrm>
              <a:off x="871540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75" name="Line 34"/>
            <p:cNvSpPr>
              <a:spLocks noChangeShapeType="1"/>
            </p:cNvSpPr>
            <p:nvPr/>
          </p:nvSpPr>
          <p:spPr bwMode="auto">
            <a:xfrm>
              <a:off x="900115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6" name="AutoShape 97"/>
            <p:cNvSpPr>
              <a:spLocks noChangeArrowheads="1"/>
            </p:cNvSpPr>
            <p:nvPr/>
          </p:nvSpPr>
          <p:spPr bwMode="auto">
            <a:xfrm>
              <a:off x="892971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7" name="Rectangle 676"/>
            <p:cNvSpPr>
              <a:spLocks noChangeArrowheads="1"/>
            </p:cNvSpPr>
            <p:nvPr/>
          </p:nvSpPr>
          <p:spPr bwMode="auto">
            <a:xfrm>
              <a:off x="871540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78" name="AutoShape 97"/>
            <p:cNvSpPr>
              <a:spLocks noChangeArrowheads="1"/>
            </p:cNvSpPr>
            <p:nvPr/>
          </p:nvSpPr>
          <p:spPr bwMode="auto">
            <a:xfrm>
              <a:off x="892971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</p:grpSp>
      <p:grpSp>
        <p:nvGrpSpPr>
          <p:cNvPr id="880" name="Group 879"/>
          <p:cNvGrpSpPr/>
          <p:nvPr/>
        </p:nvGrpSpPr>
        <p:grpSpPr>
          <a:xfrm>
            <a:off x="285720" y="785794"/>
            <a:ext cx="2571768" cy="2643206"/>
            <a:chOff x="285720" y="785794"/>
            <a:chExt cx="2571768" cy="2643206"/>
          </a:xfrm>
        </p:grpSpPr>
        <p:sp>
          <p:nvSpPr>
            <p:cNvPr id="341" name="Line 34"/>
            <p:cNvSpPr>
              <a:spLocks noChangeShapeType="1"/>
            </p:cNvSpPr>
            <p:nvPr/>
          </p:nvSpPr>
          <p:spPr bwMode="auto">
            <a:xfrm>
              <a:off x="1071538" y="893158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67" name="Line 34"/>
            <p:cNvSpPr>
              <a:spLocks noChangeShapeType="1"/>
            </p:cNvSpPr>
            <p:nvPr/>
          </p:nvSpPr>
          <p:spPr bwMode="auto">
            <a:xfrm>
              <a:off x="1857356" y="892744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0" name="Line 34"/>
            <p:cNvSpPr>
              <a:spLocks noChangeShapeType="1"/>
            </p:cNvSpPr>
            <p:nvPr/>
          </p:nvSpPr>
          <p:spPr bwMode="auto">
            <a:xfrm>
              <a:off x="1036026" y="982352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1" name="Line 34"/>
            <p:cNvSpPr>
              <a:spLocks noChangeShapeType="1"/>
            </p:cNvSpPr>
            <p:nvPr/>
          </p:nvSpPr>
          <p:spPr bwMode="auto">
            <a:xfrm>
              <a:off x="1071538" y="1750414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4" name="Line 34"/>
            <p:cNvSpPr>
              <a:spLocks noChangeShapeType="1"/>
            </p:cNvSpPr>
            <p:nvPr/>
          </p:nvSpPr>
          <p:spPr bwMode="auto">
            <a:xfrm>
              <a:off x="1036026" y="1768170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5" name="Line 34"/>
            <p:cNvSpPr>
              <a:spLocks noChangeShapeType="1"/>
            </p:cNvSpPr>
            <p:nvPr/>
          </p:nvSpPr>
          <p:spPr bwMode="auto">
            <a:xfrm>
              <a:off x="1857356" y="1750414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6" name="Rectangle 375"/>
            <p:cNvSpPr>
              <a:spLocks noChangeArrowheads="1"/>
            </p:cNvSpPr>
            <p:nvPr/>
          </p:nvSpPr>
          <p:spPr bwMode="auto">
            <a:xfrm>
              <a:off x="1142976" y="1857364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78" name="Line 34"/>
            <p:cNvSpPr>
              <a:spLocks noChangeShapeType="1"/>
            </p:cNvSpPr>
            <p:nvPr/>
          </p:nvSpPr>
          <p:spPr bwMode="auto">
            <a:xfrm>
              <a:off x="1893282" y="1768170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9" name="Line 34"/>
            <p:cNvSpPr>
              <a:spLocks noChangeShapeType="1"/>
            </p:cNvSpPr>
            <p:nvPr/>
          </p:nvSpPr>
          <p:spPr bwMode="auto">
            <a:xfrm>
              <a:off x="2750538" y="1000108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82" name="Line 34"/>
            <p:cNvSpPr>
              <a:spLocks noChangeShapeType="1"/>
            </p:cNvSpPr>
            <p:nvPr/>
          </p:nvSpPr>
          <p:spPr bwMode="auto">
            <a:xfrm>
              <a:off x="2750538" y="1785926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83" name="Line 34"/>
            <p:cNvSpPr>
              <a:spLocks noChangeShapeType="1"/>
            </p:cNvSpPr>
            <p:nvPr/>
          </p:nvSpPr>
          <p:spPr bwMode="auto">
            <a:xfrm>
              <a:off x="1892868" y="955304"/>
              <a:ext cx="0" cy="857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85720" y="1000108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40" name="AutoShape 98"/>
            <p:cNvSpPr>
              <a:spLocks noChangeArrowheads="1"/>
            </p:cNvSpPr>
            <p:nvPr/>
          </p:nvSpPr>
          <p:spPr bwMode="auto">
            <a:xfrm>
              <a:off x="2643174" y="785794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1142976" y="1000108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2000232" y="1000108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66" name="AutoShape 98"/>
            <p:cNvSpPr>
              <a:spLocks noChangeArrowheads="1"/>
            </p:cNvSpPr>
            <p:nvPr/>
          </p:nvSpPr>
          <p:spPr bwMode="auto">
            <a:xfrm>
              <a:off x="1785918" y="785794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285720" y="1857364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73" name="AutoShape 98"/>
            <p:cNvSpPr>
              <a:spLocks noChangeArrowheads="1"/>
            </p:cNvSpPr>
            <p:nvPr/>
          </p:nvSpPr>
          <p:spPr bwMode="auto">
            <a:xfrm>
              <a:off x="928662" y="1643050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2000232" y="1875120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81" name="AutoShape 98"/>
            <p:cNvSpPr>
              <a:spLocks noChangeArrowheads="1"/>
            </p:cNvSpPr>
            <p:nvPr/>
          </p:nvSpPr>
          <p:spPr bwMode="auto">
            <a:xfrm>
              <a:off x="2643174" y="1660806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77" name="AutoShape 98"/>
            <p:cNvSpPr>
              <a:spLocks noChangeArrowheads="1"/>
            </p:cNvSpPr>
            <p:nvPr/>
          </p:nvSpPr>
          <p:spPr bwMode="auto">
            <a:xfrm>
              <a:off x="1785918" y="1643050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84" name="Line 34"/>
            <p:cNvSpPr>
              <a:spLocks noChangeShapeType="1"/>
            </p:cNvSpPr>
            <p:nvPr/>
          </p:nvSpPr>
          <p:spPr bwMode="auto">
            <a:xfrm>
              <a:off x="1071538" y="2620294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86" name="Line 34"/>
            <p:cNvSpPr>
              <a:spLocks noChangeShapeType="1"/>
            </p:cNvSpPr>
            <p:nvPr/>
          </p:nvSpPr>
          <p:spPr bwMode="auto">
            <a:xfrm>
              <a:off x="1857356" y="2620294"/>
              <a:ext cx="857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1142976" y="2727244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90" name="Rectangle 389"/>
            <p:cNvSpPr>
              <a:spLocks noChangeArrowheads="1"/>
            </p:cNvSpPr>
            <p:nvPr/>
          </p:nvSpPr>
          <p:spPr bwMode="auto">
            <a:xfrm>
              <a:off x="285720" y="2727244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91" name="AutoShape 98"/>
            <p:cNvSpPr>
              <a:spLocks noChangeArrowheads="1"/>
            </p:cNvSpPr>
            <p:nvPr/>
          </p:nvSpPr>
          <p:spPr bwMode="auto">
            <a:xfrm>
              <a:off x="928662" y="2512930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92" name="Rectangle 391"/>
            <p:cNvSpPr>
              <a:spLocks noChangeArrowheads="1"/>
            </p:cNvSpPr>
            <p:nvPr/>
          </p:nvSpPr>
          <p:spPr bwMode="auto">
            <a:xfrm>
              <a:off x="2000232" y="2745000"/>
              <a:ext cx="684000" cy="684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93" name="AutoShape 98"/>
            <p:cNvSpPr>
              <a:spLocks noChangeArrowheads="1"/>
            </p:cNvSpPr>
            <p:nvPr/>
          </p:nvSpPr>
          <p:spPr bwMode="auto">
            <a:xfrm>
              <a:off x="2643174" y="2530686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394" name="AutoShape 98"/>
            <p:cNvSpPr>
              <a:spLocks noChangeArrowheads="1"/>
            </p:cNvSpPr>
            <p:nvPr/>
          </p:nvSpPr>
          <p:spPr bwMode="auto">
            <a:xfrm>
              <a:off x="1785918" y="2512930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686" name="AutoShape 98"/>
            <p:cNvSpPr>
              <a:spLocks noChangeArrowheads="1"/>
            </p:cNvSpPr>
            <p:nvPr/>
          </p:nvSpPr>
          <p:spPr bwMode="auto">
            <a:xfrm>
              <a:off x="928662" y="785794"/>
              <a:ext cx="214314" cy="214314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</p:grpSp>
      <p:grpSp>
        <p:nvGrpSpPr>
          <p:cNvPr id="879" name="Group 878"/>
          <p:cNvGrpSpPr/>
          <p:nvPr/>
        </p:nvGrpSpPr>
        <p:grpSpPr>
          <a:xfrm>
            <a:off x="3143240" y="2357431"/>
            <a:ext cx="2857520" cy="2860891"/>
            <a:chOff x="3143240" y="2357431"/>
            <a:chExt cx="2857520" cy="2860891"/>
          </a:xfrm>
        </p:grpSpPr>
        <p:sp>
          <p:nvSpPr>
            <p:cNvPr id="666" name="Line 32"/>
            <p:cNvSpPr>
              <a:spLocks noChangeShapeType="1"/>
            </p:cNvSpPr>
            <p:nvPr/>
          </p:nvSpPr>
          <p:spPr bwMode="auto">
            <a:xfrm>
              <a:off x="3643306" y="2428870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1" name="Line 32"/>
            <p:cNvSpPr>
              <a:spLocks noChangeShapeType="1"/>
            </p:cNvSpPr>
            <p:nvPr/>
          </p:nvSpPr>
          <p:spPr bwMode="auto">
            <a:xfrm>
              <a:off x="3643306" y="2428869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2" name="Line 32"/>
            <p:cNvSpPr>
              <a:spLocks noChangeShapeType="1"/>
            </p:cNvSpPr>
            <p:nvPr/>
          </p:nvSpPr>
          <p:spPr bwMode="auto">
            <a:xfrm>
              <a:off x="4214810" y="2428870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3" name="Line 32"/>
            <p:cNvSpPr>
              <a:spLocks noChangeShapeType="1"/>
            </p:cNvSpPr>
            <p:nvPr/>
          </p:nvSpPr>
          <p:spPr bwMode="auto">
            <a:xfrm>
              <a:off x="4786314" y="2428870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4" name="Line 32"/>
            <p:cNvSpPr>
              <a:spLocks noChangeShapeType="1"/>
            </p:cNvSpPr>
            <p:nvPr/>
          </p:nvSpPr>
          <p:spPr bwMode="auto">
            <a:xfrm>
              <a:off x="4786314" y="2428869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5" name="Line 32"/>
            <p:cNvSpPr>
              <a:spLocks noChangeShapeType="1"/>
            </p:cNvSpPr>
            <p:nvPr/>
          </p:nvSpPr>
          <p:spPr bwMode="auto">
            <a:xfrm>
              <a:off x="5357818" y="2428870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6" name="Line 32"/>
            <p:cNvSpPr>
              <a:spLocks noChangeShapeType="1"/>
            </p:cNvSpPr>
            <p:nvPr/>
          </p:nvSpPr>
          <p:spPr bwMode="auto">
            <a:xfrm>
              <a:off x="5357818" y="2428869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7" name="Line 32"/>
            <p:cNvSpPr>
              <a:spLocks noChangeShapeType="1"/>
            </p:cNvSpPr>
            <p:nvPr/>
          </p:nvSpPr>
          <p:spPr bwMode="auto">
            <a:xfrm>
              <a:off x="5929322" y="2428870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8" name="Line 32"/>
            <p:cNvSpPr>
              <a:spLocks noChangeShapeType="1"/>
            </p:cNvSpPr>
            <p:nvPr/>
          </p:nvSpPr>
          <p:spPr bwMode="auto">
            <a:xfrm>
              <a:off x="4214810" y="2428869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9" name="Line 32"/>
            <p:cNvSpPr>
              <a:spLocks noChangeShapeType="1"/>
            </p:cNvSpPr>
            <p:nvPr/>
          </p:nvSpPr>
          <p:spPr bwMode="auto">
            <a:xfrm flipV="1">
              <a:off x="3357554" y="24288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0" name="Line 32"/>
            <p:cNvSpPr>
              <a:spLocks noChangeShapeType="1"/>
            </p:cNvSpPr>
            <p:nvPr/>
          </p:nvSpPr>
          <p:spPr bwMode="auto">
            <a:xfrm flipV="1">
              <a:off x="3929058" y="24288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1" name="Line 32"/>
            <p:cNvSpPr>
              <a:spLocks noChangeShapeType="1"/>
            </p:cNvSpPr>
            <p:nvPr/>
          </p:nvSpPr>
          <p:spPr bwMode="auto">
            <a:xfrm flipV="1">
              <a:off x="4500562" y="24288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2" name="Line 32"/>
            <p:cNvSpPr>
              <a:spLocks noChangeShapeType="1"/>
            </p:cNvSpPr>
            <p:nvPr/>
          </p:nvSpPr>
          <p:spPr bwMode="auto">
            <a:xfrm flipV="1">
              <a:off x="5072066" y="24288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3" name="Line 32"/>
            <p:cNvSpPr>
              <a:spLocks noChangeShapeType="1"/>
            </p:cNvSpPr>
            <p:nvPr/>
          </p:nvSpPr>
          <p:spPr bwMode="auto">
            <a:xfrm flipV="1">
              <a:off x="5643570" y="24288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4" name="Rectangle 703"/>
            <p:cNvSpPr>
              <a:spLocks noChangeArrowheads="1"/>
            </p:cNvSpPr>
            <p:nvPr/>
          </p:nvSpPr>
          <p:spPr bwMode="auto">
            <a:xfrm>
              <a:off x="3143240" y="2500307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5" name="Rectangle 704"/>
            <p:cNvSpPr>
              <a:spLocks noChangeArrowheads="1"/>
            </p:cNvSpPr>
            <p:nvPr/>
          </p:nvSpPr>
          <p:spPr bwMode="auto">
            <a:xfrm>
              <a:off x="3714744" y="2500307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6" name="AutoShape 96"/>
            <p:cNvSpPr>
              <a:spLocks noChangeArrowheads="1"/>
            </p:cNvSpPr>
            <p:nvPr/>
          </p:nvSpPr>
          <p:spPr bwMode="auto">
            <a:xfrm>
              <a:off x="3571868" y="2357431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07" name="AutoShape 96"/>
            <p:cNvSpPr>
              <a:spLocks noChangeArrowheads="1"/>
            </p:cNvSpPr>
            <p:nvPr/>
          </p:nvSpPr>
          <p:spPr bwMode="auto">
            <a:xfrm>
              <a:off x="4143372" y="2357431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08" name="Rectangle 707"/>
            <p:cNvSpPr>
              <a:spLocks noChangeArrowheads="1"/>
            </p:cNvSpPr>
            <p:nvPr/>
          </p:nvSpPr>
          <p:spPr bwMode="auto">
            <a:xfrm>
              <a:off x="4286248" y="2500307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9" name="AutoShape 96"/>
            <p:cNvSpPr>
              <a:spLocks noChangeArrowheads="1"/>
            </p:cNvSpPr>
            <p:nvPr/>
          </p:nvSpPr>
          <p:spPr bwMode="auto">
            <a:xfrm>
              <a:off x="4714876" y="2357431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10" name="Rectangle 709"/>
            <p:cNvSpPr>
              <a:spLocks noChangeArrowheads="1"/>
            </p:cNvSpPr>
            <p:nvPr/>
          </p:nvSpPr>
          <p:spPr bwMode="auto">
            <a:xfrm>
              <a:off x="4857752" y="2500307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11" name="AutoShape 96"/>
            <p:cNvSpPr>
              <a:spLocks noChangeArrowheads="1"/>
            </p:cNvSpPr>
            <p:nvPr/>
          </p:nvSpPr>
          <p:spPr bwMode="auto">
            <a:xfrm>
              <a:off x="5286380" y="2357431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12" name="Rectangle 711"/>
            <p:cNvSpPr>
              <a:spLocks noChangeArrowheads="1"/>
            </p:cNvSpPr>
            <p:nvPr/>
          </p:nvSpPr>
          <p:spPr bwMode="auto">
            <a:xfrm>
              <a:off x="5429256" y="2500307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13" name="AutoShape 96"/>
            <p:cNvSpPr>
              <a:spLocks noChangeArrowheads="1"/>
            </p:cNvSpPr>
            <p:nvPr/>
          </p:nvSpPr>
          <p:spPr bwMode="auto">
            <a:xfrm>
              <a:off x="5857884" y="2357431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14" name="Line 32"/>
            <p:cNvSpPr>
              <a:spLocks noChangeShapeType="1"/>
            </p:cNvSpPr>
            <p:nvPr/>
          </p:nvSpPr>
          <p:spPr bwMode="auto">
            <a:xfrm>
              <a:off x="3643306" y="3000373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5" name="Line 32"/>
            <p:cNvSpPr>
              <a:spLocks noChangeShapeType="1"/>
            </p:cNvSpPr>
            <p:nvPr/>
          </p:nvSpPr>
          <p:spPr bwMode="auto">
            <a:xfrm>
              <a:off x="3643306" y="3000372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6" name="Line 32"/>
            <p:cNvSpPr>
              <a:spLocks noChangeShapeType="1"/>
            </p:cNvSpPr>
            <p:nvPr/>
          </p:nvSpPr>
          <p:spPr bwMode="auto">
            <a:xfrm>
              <a:off x="4214810" y="3000373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7" name="Line 32"/>
            <p:cNvSpPr>
              <a:spLocks noChangeShapeType="1"/>
            </p:cNvSpPr>
            <p:nvPr/>
          </p:nvSpPr>
          <p:spPr bwMode="auto">
            <a:xfrm>
              <a:off x="4786314" y="3000373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8" name="Line 32"/>
            <p:cNvSpPr>
              <a:spLocks noChangeShapeType="1"/>
            </p:cNvSpPr>
            <p:nvPr/>
          </p:nvSpPr>
          <p:spPr bwMode="auto">
            <a:xfrm>
              <a:off x="4786314" y="3000372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9" name="Line 32"/>
            <p:cNvSpPr>
              <a:spLocks noChangeShapeType="1"/>
            </p:cNvSpPr>
            <p:nvPr/>
          </p:nvSpPr>
          <p:spPr bwMode="auto">
            <a:xfrm>
              <a:off x="5357818" y="3000373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20" name="Line 32"/>
            <p:cNvSpPr>
              <a:spLocks noChangeShapeType="1"/>
            </p:cNvSpPr>
            <p:nvPr/>
          </p:nvSpPr>
          <p:spPr bwMode="auto">
            <a:xfrm>
              <a:off x="5357818" y="3000372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21" name="Line 32"/>
            <p:cNvSpPr>
              <a:spLocks noChangeShapeType="1"/>
            </p:cNvSpPr>
            <p:nvPr/>
          </p:nvSpPr>
          <p:spPr bwMode="auto">
            <a:xfrm>
              <a:off x="5929322" y="3000373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22" name="Line 32"/>
            <p:cNvSpPr>
              <a:spLocks noChangeShapeType="1"/>
            </p:cNvSpPr>
            <p:nvPr/>
          </p:nvSpPr>
          <p:spPr bwMode="auto">
            <a:xfrm>
              <a:off x="4214810" y="3000372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26" name="Line 32"/>
            <p:cNvSpPr>
              <a:spLocks noChangeShapeType="1"/>
            </p:cNvSpPr>
            <p:nvPr/>
          </p:nvSpPr>
          <p:spPr bwMode="auto">
            <a:xfrm flipV="1">
              <a:off x="3357554" y="3000372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35" name="Line 32"/>
            <p:cNvSpPr>
              <a:spLocks noChangeShapeType="1"/>
            </p:cNvSpPr>
            <p:nvPr/>
          </p:nvSpPr>
          <p:spPr bwMode="auto">
            <a:xfrm flipV="1">
              <a:off x="3929058" y="3000372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39" name="Line 32"/>
            <p:cNvSpPr>
              <a:spLocks noChangeShapeType="1"/>
            </p:cNvSpPr>
            <p:nvPr/>
          </p:nvSpPr>
          <p:spPr bwMode="auto">
            <a:xfrm flipV="1">
              <a:off x="4500562" y="3000372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44" name="Line 32"/>
            <p:cNvSpPr>
              <a:spLocks noChangeShapeType="1"/>
            </p:cNvSpPr>
            <p:nvPr/>
          </p:nvSpPr>
          <p:spPr bwMode="auto">
            <a:xfrm flipV="1">
              <a:off x="5072066" y="3000372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48" name="Line 32"/>
            <p:cNvSpPr>
              <a:spLocks noChangeShapeType="1"/>
            </p:cNvSpPr>
            <p:nvPr/>
          </p:nvSpPr>
          <p:spPr bwMode="auto">
            <a:xfrm flipV="1">
              <a:off x="5643570" y="3000372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53" name="Rectangle 752"/>
            <p:cNvSpPr>
              <a:spLocks noChangeArrowheads="1"/>
            </p:cNvSpPr>
            <p:nvPr/>
          </p:nvSpPr>
          <p:spPr bwMode="auto">
            <a:xfrm>
              <a:off x="3143240" y="3071810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2" name="Rectangle 761"/>
            <p:cNvSpPr>
              <a:spLocks noChangeArrowheads="1"/>
            </p:cNvSpPr>
            <p:nvPr/>
          </p:nvSpPr>
          <p:spPr bwMode="auto">
            <a:xfrm>
              <a:off x="3714744" y="3071810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6" name="AutoShape 96"/>
            <p:cNvSpPr>
              <a:spLocks noChangeArrowheads="1"/>
            </p:cNvSpPr>
            <p:nvPr/>
          </p:nvSpPr>
          <p:spPr bwMode="auto">
            <a:xfrm>
              <a:off x="3571868" y="2928934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71" name="AutoShape 96"/>
            <p:cNvSpPr>
              <a:spLocks noChangeArrowheads="1"/>
            </p:cNvSpPr>
            <p:nvPr/>
          </p:nvSpPr>
          <p:spPr bwMode="auto">
            <a:xfrm>
              <a:off x="4143372" y="2928934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75" name="Rectangle 774"/>
            <p:cNvSpPr>
              <a:spLocks noChangeArrowheads="1"/>
            </p:cNvSpPr>
            <p:nvPr/>
          </p:nvSpPr>
          <p:spPr bwMode="auto">
            <a:xfrm>
              <a:off x="4286248" y="3071810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80" name="AutoShape 96"/>
            <p:cNvSpPr>
              <a:spLocks noChangeArrowheads="1"/>
            </p:cNvSpPr>
            <p:nvPr/>
          </p:nvSpPr>
          <p:spPr bwMode="auto">
            <a:xfrm>
              <a:off x="4714876" y="2928934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84" name="Rectangle 783"/>
            <p:cNvSpPr>
              <a:spLocks noChangeArrowheads="1"/>
            </p:cNvSpPr>
            <p:nvPr/>
          </p:nvSpPr>
          <p:spPr bwMode="auto">
            <a:xfrm>
              <a:off x="4857752" y="3071810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89" name="AutoShape 96"/>
            <p:cNvSpPr>
              <a:spLocks noChangeArrowheads="1"/>
            </p:cNvSpPr>
            <p:nvPr/>
          </p:nvSpPr>
          <p:spPr bwMode="auto">
            <a:xfrm>
              <a:off x="5286380" y="2928934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793" name="Rectangle 792"/>
            <p:cNvSpPr>
              <a:spLocks noChangeArrowheads="1"/>
            </p:cNvSpPr>
            <p:nvPr/>
          </p:nvSpPr>
          <p:spPr bwMode="auto">
            <a:xfrm>
              <a:off x="5429256" y="3071810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95" name="AutoShape 96"/>
            <p:cNvSpPr>
              <a:spLocks noChangeArrowheads="1"/>
            </p:cNvSpPr>
            <p:nvPr/>
          </p:nvSpPr>
          <p:spPr bwMode="auto">
            <a:xfrm>
              <a:off x="5857884" y="2928934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02" name="Line 32"/>
            <p:cNvSpPr>
              <a:spLocks noChangeShapeType="1"/>
            </p:cNvSpPr>
            <p:nvPr/>
          </p:nvSpPr>
          <p:spPr bwMode="auto">
            <a:xfrm>
              <a:off x="3643306" y="3571877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3" name="Line 32"/>
            <p:cNvSpPr>
              <a:spLocks noChangeShapeType="1"/>
            </p:cNvSpPr>
            <p:nvPr/>
          </p:nvSpPr>
          <p:spPr bwMode="auto">
            <a:xfrm>
              <a:off x="3643306" y="3571876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4" name="Line 32"/>
            <p:cNvSpPr>
              <a:spLocks noChangeShapeType="1"/>
            </p:cNvSpPr>
            <p:nvPr/>
          </p:nvSpPr>
          <p:spPr bwMode="auto">
            <a:xfrm>
              <a:off x="4214810" y="3571877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5" name="Line 32"/>
            <p:cNvSpPr>
              <a:spLocks noChangeShapeType="1"/>
            </p:cNvSpPr>
            <p:nvPr/>
          </p:nvSpPr>
          <p:spPr bwMode="auto">
            <a:xfrm>
              <a:off x="4786314" y="3571877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6" name="Line 32"/>
            <p:cNvSpPr>
              <a:spLocks noChangeShapeType="1"/>
            </p:cNvSpPr>
            <p:nvPr/>
          </p:nvSpPr>
          <p:spPr bwMode="auto">
            <a:xfrm>
              <a:off x="4786314" y="3571876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7" name="Line 32"/>
            <p:cNvSpPr>
              <a:spLocks noChangeShapeType="1"/>
            </p:cNvSpPr>
            <p:nvPr/>
          </p:nvSpPr>
          <p:spPr bwMode="auto">
            <a:xfrm>
              <a:off x="5357818" y="3571877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8" name="Line 32"/>
            <p:cNvSpPr>
              <a:spLocks noChangeShapeType="1"/>
            </p:cNvSpPr>
            <p:nvPr/>
          </p:nvSpPr>
          <p:spPr bwMode="auto">
            <a:xfrm>
              <a:off x="5357818" y="3571876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19" name="Line 32"/>
            <p:cNvSpPr>
              <a:spLocks noChangeShapeType="1"/>
            </p:cNvSpPr>
            <p:nvPr/>
          </p:nvSpPr>
          <p:spPr bwMode="auto">
            <a:xfrm>
              <a:off x="5929322" y="3571877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0" name="Line 32"/>
            <p:cNvSpPr>
              <a:spLocks noChangeShapeType="1"/>
            </p:cNvSpPr>
            <p:nvPr/>
          </p:nvSpPr>
          <p:spPr bwMode="auto">
            <a:xfrm>
              <a:off x="4214810" y="3571876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1" name="Line 32"/>
            <p:cNvSpPr>
              <a:spLocks noChangeShapeType="1"/>
            </p:cNvSpPr>
            <p:nvPr/>
          </p:nvSpPr>
          <p:spPr bwMode="auto">
            <a:xfrm flipV="1">
              <a:off x="3357554" y="3571876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2" name="Line 32"/>
            <p:cNvSpPr>
              <a:spLocks noChangeShapeType="1"/>
            </p:cNvSpPr>
            <p:nvPr/>
          </p:nvSpPr>
          <p:spPr bwMode="auto">
            <a:xfrm flipV="1">
              <a:off x="3929058" y="3571876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3" name="Line 32"/>
            <p:cNvSpPr>
              <a:spLocks noChangeShapeType="1"/>
            </p:cNvSpPr>
            <p:nvPr/>
          </p:nvSpPr>
          <p:spPr bwMode="auto">
            <a:xfrm flipV="1">
              <a:off x="4500562" y="3571876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4" name="Line 32"/>
            <p:cNvSpPr>
              <a:spLocks noChangeShapeType="1"/>
            </p:cNvSpPr>
            <p:nvPr/>
          </p:nvSpPr>
          <p:spPr bwMode="auto">
            <a:xfrm flipV="1">
              <a:off x="5072066" y="3571876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5" name="Line 32"/>
            <p:cNvSpPr>
              <a:spLocks noChangeShapeType="1"/>
            </p:cNvSpPr>
            <p:nvPr/>
          </p:nvSpPr>
          <p:spPr bwMode="auto">
            <a:xfrm flipV="1">
              <a:off x="5643570" y="3571876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26" name="Rectangle 825"/>
            <p:cNvSpPr>
              <a:spLocks noChangeArrowheads="1"/>
            </p:cNvSpPr>
            <p:nvPr/>
          </p:nvSpPr>
          <p:spPr bwMode="auto">
            <a:xfrm>
              <a:off x="3143240" y="3643314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7" name="Rectangle 826"/>
            <p:cNvSpPr>
              <a:spLocks noChangeArrowheads="1"/>
            </p:cNvSpPr>
            <p:nvPr/>
          </p:nvSpPr>
          <p:spPr bwMode="auto">
            <a:xfrm>
              <a:off x="3714744" y="3643314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8" name="AutoShape 96"/>
            <p:cNvSpPr>
              <a:spLocks noChangeArrowheads="1"/>
            </p:cNvSpPr>
            <p:nvPr/>
          </p:nvSpPr>
          <p:spPr bwMode="auto">
            <a:xfrm>
              <a:off x="3571868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29" name="AutoShape 96"/>
            <p:cNvSpPr>
              <a:spLocks noChangeArrowheads="1"/>
            </p:cNvSpPr>
            <p:nvPr/>
          </p:nvSpPr>
          <p:spPr bwMode="auto">
            <a:xfrm>
              <a:off x="4143372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30" name="Rectangle 829"/>
            <p:cNvSpPr>
              <a:spLocks noChangeArrowheads="1"/>
            </p:cNvSpPr>
            <p:nvPr/>
          </p:nvSpPr>
          <p:spPr bwMode="auto">
            <a:xfrm>
              <a:off x="4286248" y="3643314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1" name="AutoShape 96"/>
            <p:cNvSpPr>
              <a:spLocks noChangeArrowheads="1"/>
            </p:cNvSpPr>
            <p:nvPr/>
          </p:nvSpPr>
          <p:spPr bwMode="auto">
            <a:xfrm>
              <a:off x="4714876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32" name="Rectangle 831"/>
            <p:cNvSpPr>
              <a:spLocks noChangeArrowheads="1"/>
            </p:cNvSpPr>
            <p:nvPr/>
          </p:nvSpPr>
          <p:spPr bwMode="auto">
            <a:xfrm>
              <a:off x="4857752" y="3643314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3" name="AutoShape 96"/>
            <p:cNvSpPr>
              <a:spLocks noChangeArrowheads="1"/>
            </p:cNvSpPr>
            <p:nvPr/>
          </p:nvSpPr>
          <p:spPr bwMode="auto">
            <a:xfrm>
              <a:off x="5286380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34" name="Rectangle 833"/>
            <p:cNvSpPr>
              <a:spLocks noChangeArrowheads="1"/>
            </p:cNvSpPr>
            <p:nvPr/>
          </p:nvSpPr>
          <p:spPr bwMode="auto">
            <a:xfrm>
              <a:off x="5429256" y="3643314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5" name="AutoShape 96"/>
            <p:cNvSpPr>
              <a:spLocks noChangeArrowheads="1"/>
            </p:cNvSpPr>
            <p:nvPr/>
          </p:nvSpPr>
          <p:spPr bwMode="auto">
            <a:xfrm>
              <a:off x="5857884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36" name="Line 32"/>
            <p:cNvSpPr>
              <a:spLocks noChangeShapeType="1"/>
            </p:cNvSpPr>
            <p:nvPr/>
          </p:nvSpPr>
          <p:spPr bwMode="auto">
            <a:xfrm>
              <a:off x="3643306" y="4143381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37" name="Line 32"/>
            <p:cNvSpPr>
              <a:spLocks noChangeShapeType="1"/>
            </p:cNvSpPr>
            <p:nvPr/>
          </p:nvSpPr>
          <p:spPr bwMode="auto">
            <a:xfrm>
              <a:off x="3643306" y="4143380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38" name="Line 32"/>
            <p:cNvSpPr>
              <a:spLocks noChangeShapeType="1"/>
            </p:cNvSpPr>
            <p:nvPr/>
          </p:nvSpPr>
          <p:spPr bwMode="auto">
            <a:xfrm>
              <a:off x="4214810" y="4143381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39" name="Line 32"/>
            <p:cNvSpPr>
              <a:spLocks noChangeShapeType="1"/>
            </p:cNvSpPr>
            <p:nvPr/>
          </p:nvSpPr>
          <p:spPr bwMode="auto">
            <a:xfrm>
              <a:off x="4786314" y="4143381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0" name="Line 32"/>
            <p:cNvSpPr>
              <a:spLocks noChangeShapeType="1"/>
            </p:cNvSpPr>
            <p:nvPr/>
          </p:nvSpPr>
          <p:spPr bwMode="auto">
            <a:xfrm>
              <a:off x="4786314" y="4143380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1" name="Line 32"/>
            <p:cNvSpPr>
              <a:spLocks noChangeShapeType="1"/>
            </p:cNvSpPr>
            <p:nvPr/>
          </p:nvSpPr>
          <p:spPr bwMode="auto">
            <a:xfrm>
              <a:off x="5357818" y="4143381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2" name="Line 32"/>
            <p:cNvSpPr>
              <a:spLocks noChangeShapeType="1"/>
            </p:cNvSpPr>
            <p:nvPr/>
          </p:nvSpPr>
          <p:spPr bwMode="auto">
            <a:xfrm>
              <a:off x="5357818" y="4143380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3" name="Line 32"/>
            <p:cNvSpPr>
              <a:spLocks noChangeShapeType="1"/>
            </p:cNvSpPr>
            <p:nvPr/>
          </p:nvSpPr>
          <p:spPr bwMode="auto">
            <a:xfrm>
              <a:off x="5929322" y="4143381"/>
              <a:ext cx="0" cy="5715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4" name="Line 32"/>
            <p:cNvSpPr>
              <a:spLocks noChangeShapeType="1"/>
            </p:cNvSpPr>
            <p:nvPr/>
          </p:nvSpPr>
          <p:spPr bwMode="auto">
            <a:xfrm>
              <a:off x="4214810" y="4143380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5" name="Line 32"/>
            <p:cNvSpPr>
              <a:spLocks noChangeShapeType="1"/>
            </p:cNvSpPr>
            <p:nvPr/>
          </p:nvSpPr>
          <p:spPr bwMode="auto">
            <a:xfrm flipV="1">
              <a:off x="3357554" y="4143380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6" name="Line 32"/>
            <p:cNvSpPr>
              <a:spLocks noChangeShapeType="1"/>
            </p:cNvSpPr>
            <p:nvPr/>
          </p:nvSpPr>
          <p:spPr bwMode="auto">
            <a:xfrm flipV="1">
              <a:off x="3929058" y="4143380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7" name="Line 32"/>
            <p:cNvSpPr>
              <a:spLocks noChangeShapeType="1"/>
            </p:cNvSpPr>
            <p:nvPr/>
          </p:nvSpPr>
          <p:spPr bwMode="auto">
            <a:xfrm flipV="1">
              <a:off x="4500562" y="4143380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8" name="Line 32"/>
            <p:cNvSpPr>
              <a:spLocks noChangeShapeType="1"/>
            </p:cNvSpPr>
            <p:nvPr/>
          </p:nvSpPr>
          <p:spPr bwMode="auto">
            <a:xfrm flipV="1">
              <a:off x="5072066" y="4143380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9" name="Line 32"/>
            <p:cNvSpPr>
              <a:spLocks noChangeShapeType="1"/>
            </p:cNvSpPr>
            <p:nvPr/>
          </p:nvSpPr>
          <p:spPr bwMode="auto">
            <a:xfrm flipV="1">
              <a:off x="5643570" y="4143380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50" name="Rectangle 849"/>
            <p:cNvSpPr>
              <a:spLocks noChangeArrowheads="1"/>
            </p:cNvSpPr>
            <p:nvPr/>
          </p:nvSpPr>
          <p:spPr bwMode="auto">
            <a:xfrm>
              <a:off x="3143240" y="4214818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51" name="Rectangle 850"/>
            <p:cNvSpPr>
              <a:spLocks noChangeArrowheads="1"/>
            </p:cNvSpPr>
            <p:nvPr/>
          </p:nvSpPr>
          <p:spPr bwMode="auto">
            <a:xfrm>
              <a:off x="3714744" y="4214818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52" name="AutoShape 96"/>
            <p:cNvSpPr>
              <a:spLocks noChangeArrowheads="1"/>
            </p:cNvSpPr>
            <p:nvPr/>
          </p:nvSpPr>
          <p:spPr bwMode="auto">
            <a:xfrm>
              <a:off x="3571868" y="4071942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53" name="AutoShape 96"/>
            <p:cNvSpPr>
              <a:spLocks noChangeArrowheads="1"/>
            </p:cNvSpPr>
            <p:nvPr/>
          </p:nvSpPr>
          <p:spPr bwMode="auto">
            <a:xfrm>
              <a:off x="4143372" y="4071942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54" name="Rectangle 853"/>
            <p:cNvSpPr>
              <a:spLocks noChangeArrowheads="1"/>
            </p:cNvSpPr>
            <p:nvPr/>
          </p:nvSpPr>
          <p:spPr bwMode="auto">
            <a:xfrm>
              <a:off x="4286248" y="4214818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55" name="AutoShape 96"/>
            <p:cNvSpPr>
              <a:spLocks noChangeArrowheads="1"/>
            </p:cNvSpPr>
            <p:nvPr/>
          </p:nvSpPr>
          <p:spPr bwMode="auto">
            <a:xfrm>
              <a:off x="4714876" y="4071942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56" name="Rectangle 855"/>
            <p:cNvSpPr>
              <a:spLocks noChangeArrowheads="1"/>
            </p:cNvSpPr>
            <p:nvPr/>
          </p:nvSpPr>
          <p:spPr bwMode="auto">
            <a:xfrm>
              <a:off x="4857752" y="4214818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57" name="AutoShape 96"/>
            <p:cNvSpPr>
              <a:spLocks noChangeArrowheads="1"/>
            </p:cNvSpPr>
            <p:nvPr/>
          </p:nvSpPr>
          <p:spPr bwMode="auto">
            <a:xfrm>
              <a:off x="5286380" y="4071942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58" name="Rectangle 857"/>
            <p:cNvSpPr>
              <a:spLocks noChangeArrowheads="1"/>
            </p:cNvSpPr>
            <p:nvPr/>
          </p:nvSpPr>
          <p:spPr bwMode="auto">
            <a:xfrm>
              <a:off x="5429256" y="4214818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59" name="AutoShape 96"/>
            <p:cNvSpPr>
              <a:spLocks noChangeArrowheads="1"/>
            </p:cNvSpPr>
            <p:nvPr/>
          </p:nvSpPr>
          <p:spPr bwMode="auto">
            <a:xfrm>
              <a:off x="5857884" y="4071942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60" name="Line 32"/>
            <p:cNvSpPr>
              <a:spLocks noChangeShapeType="1"/>
            </p:cNvSpPr>
            <p:nvPr/>
          </p:nvSpPr>
          <p:spPr bwMode="auto">
            <a:xfrm>
              <a:off x="3643306" y="4714884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1" name="Line 32"/>
            <p:cNvSpPr>
              <a:spLocks noChangeShapeType="1"/>
            </p:cNvSpPr>
            <p:nvPr/>
          </p:nvSpPr>
          <p:spPr bwMode="auto">
            <a:xfrm>
              <a:off x="4786314" y="4714884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2" name="Line 32"/>
            <p:cNvSpPr>
              <a:spLocks noChangeShapeType="1"/>
            </p:cNvSpPr>
            <p:nvPr/>
          </p:nvSpPr>
          <p:spPr bwMode="auto">
            <a:xfrm>
              <a:off x="5357818" y="4714884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3" name="Line 32"/>
            <p:cNvSpPr>
              <a:spLocks noChangeShapeType="1"/>
            </p:cNvSpPr>
            <p:nvPr/>
          </p:nvSpPr>
          <p:spPr bwMode="auto">
            <a:xfrm>
              <a:off x="4214810" y="4714884"/>
              <a:ext cx="571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4" name="Line 32"/>
            <p:cNvSpPr>
              <a:spLocks noChangeShapeType="1"/>
            </p:cNvSpPr>
            <p:nvPr/>
          </p:nvSpPr>
          <p:spPr bwMode="auto">
            <a:xfrm flipV="1">
              <a:off x="3357554" y="4714884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5" name="Line 32"/>
            <p:cNvSpPr>
              <a:spLocks noChangeShapeType="1"/>
            </p:cNvSpPr>
            <p:nvPr/>
          </p:nvSpPr>
          <p:spPr bwMode="auto">
            <a:xfrm flipV="1">
              <a:off x="3929058" y="4714884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6" name="Line 32"/>
            <p:cNvSpPr>
              <a:spLocks noChangeShapeType="1"/>
            </p:cNvSpPr>
            <p:nvPr/>
          </p:nvSpPr>
          <p:spPr bwMode="auto">
            <a:xfrm flipV="1">
              <a:off x="4500562" y="4714884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7" name="Line 32"/>
            <p:cNvSpPr>
              <a:spLocks noChangeShapeType="1"/>
            </p:cNvSpPr>
            <p:nvPr/>
          </p:nvSpPr>
          <p:spPr bwMode="auto">
            <a:xfrm flipV="1">
              <a:off x="5072066" y="4714884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8" name="Line 32"/>
            <p:cNvSpPr>
              <a:spLocks noChangeShapeType="1"/>
            </p:cNvSpPr>
            <p:nvPr/>
          </p:nvSpPr>
          <p:spPr bwMode="auto">
            <a:xfrm flipV="1">
              <a:off x="5643570" y="4714884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9" name="Rectangle 868"/>
            <p:cNvSpPr>
              <a:spLocks noChangeArrowheads="1"/>
            </p:cNvSpPr>
            <p:nvPr/>
          </p:nvSpPr>
          <p:spPr bwMode="auto">
            <a:xfrm>
              <a:off x="3143240" y="4786322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70" name="Rectangle 869"/>
            <p:cNvSpPr>
              <a:spLocks noChangeArrowheads="1"/>
            </p:cNvSpPr>
            <p:nvPr/>
          </p:nvSpPr>
          <p:spPr bwMode="auto">
            <a:xfrm>
              <a:off x="3714744" y="4786322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71" name="AutoShape 96"/>
            <p:cNvSpPr>
              <a:spLocks noChangeArrowheads="1"/>
            </p:cNvSpPr>
            <p:nvPr/>
          </p:nvSpPr>
          <p:spPr bwMode="auto">
            <a:xfrm>
              <a:off x="3571868" y="4643446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72" name="AutoShape 96"/>
            <p:cNvSpPr>
              <a:spLocks noChangeArrowheads="1"/>
            </p:cNvSpPr>
            <p:nvPr/>
          </p:nvSpPr>
          <p:spPr bwMode="auto">
            <a:xfrm>
              <a:off x="4143372" y="4643446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73" name="Rectangle 872"/>
            <p:cNvSpPr>
              <a:spLocks noChangeArrowheads="1"/>
            </p:cNvSpPr>
            <p:nvPr/>
          </p:nvSpPr>
          <p:spPr bwMode="auto">
            <a:xfrm>
              <a:off x="4286248" y="4786322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74" name="AutoShape 96"/>
            <p:cNvSpPr>
              <a:spLocks noChangeArrowheads="1"/>
            </p:cNvSpPr>
            <p:nvPr/>
          </p:nvSpPr>
          <p:spPr bwMode="auto">
            <a:xfrm>
              <a:off x="4714876" y="4643446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75" name="Rectangle 874"/>
            <p:cNvSpPr>
              <a:spLocks noChangeArrowheads="1"/>
            </p:cNvSpPr>
            <p:nvPr/>
          </p:nvSpPr>
          <p:spPr bwMode="auto">
            <a:xfrm>
              <a:off x="4857752" y="4786322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76" name="AutoShape 96"/>
            <p:cNvSpPr>
              <a:spLocks noChangeArrowheads="1"/>
            </p:cNvSpPr>
            <p:nvPr/>
          </p:nvSpPr>
          <p:spPr bwMode="auto">
            <a:xfrm>
              <a:off x="5286380" y="4643446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  <p:sp>
          <p:nvSpPr>
            <p:cNvPr id="877" name="Rectangle 876"/>
            <p:cNvSpPr>
              <a:spLocks noChangeArrowheads="1"/>
            </p:cNvSpPr>
            <p:nvPr/>
          </p:nvSpPr>
          <p:spPr bwMode="auto">
            <a:xfrm>
              <a:off x="5429256" y="4786322"/>
              <a:ext cx="432000" cy="432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78" name="AutoShape 96"/>
            <p:cNvSpPr>
              <a:spLocks noChangeArrowheads="1"/>
            </p:cNvSpPr>
            <p:nvPr/>
          </p:nvSpPr>
          <p:spPr bwMode="auto">
            <a:xfrm>
              <a:off x="5857884" y="4643446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dirty="0"/>
                <a:t>R</a:t>
              </a:r>
            </a:p>
          </p:txBody>
        </p:sp>
      </p:grpSp>
      <p:sp>
        <p:nvSpPr>
          <p:cNvPr id="881" name="Bent Arrow 880"/>
          <p:cNvSpPr/>
          <p:nvPr/>
        </p:nvSpPr>
        <p:spPr>
          <a:xfrm rot="5400000">
            <a:off x="3144477" y="1356061"/>
            <a:ext cx="870098" cy="872572"/>
          </a:xfrm>
          <a:prstGeom prst="bentArrow">
            <a:avLst>
              <a:gd name="adj1" fmla="val 19734"/>
              <a:gd name="adj2" fmla="val 19341"/>
              <a:gd name="adj3" fmla="val 25000"/>
              <a:gd name="adj4" fmla="val 8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882" name="Bent Arrow 881"/>
          <p:cNvSpPr/>
          <p:nvPr/>
        </p:nvSpPr>
        <p:spPr>
          <a:xfrm flipV="1">
            <a:off x="5143504" y="5522304"/>
            <a:ext cx="870098" cy="907092"/>
          </a:xfrm>
          <a:prstGeom prst="bentArrow">
            <a:avLst>
              <a:gd name="adj1" fmla="val 19734"/>
              <a:gd name="adj2" fmla="val 19341"/>
              <a:gd name="adj3" fmla="val 25000"/>
              <a:gd name="adj4" fmla="val 8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95" name="Slide Number Placeholder 39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" dur="indefinite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" grpId="0" animBg="1"/>
      <p:bldP spid="881" grpId="1" animBg="1"/>
      <p:bldP spid="88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513"/>
            <a:ext cx="8955088" cy="5545137"/>
          </a:xfrm>
        </p:spPr>
        <p:txBody>
          <a:bodyPr/>
          <a:lstStyle/>
          <a:p>
            <a:pPr algn="l" rtl="0"/>
            <a:r>
              <a:rPr lang="en-US" dirty="0" smtClean="0"/>
              <a:t>Scenario</a:t>
            </a:r>
          </a:p>
          <a:p>
            <a:pPr lvl="1" algn="l" rtl="0"/>
            <a:r>
              <a:rPr lang="en-US" dirty="0" smtClean="0"/>
              <a:t>6x6 mesh </a:t>
            </a:r>
            <a:r>
              <a:rPr lang="en-US" dirty="0" err="1" smtClean="0"/>
              <a:t>NoC</a:t>
            </a:r>
            <a:endParaRPr lang="en-US" dirty="0" smtClean="0"/>
          </a:p>
          <a:p>
            <a:pPr lvl="1" algn="l" rtl="0"/>
            <a:r>
              <a:rPr lang="en-US" dirty="0" smtClean="0"/>
              <a:t>Synthetic, randomized </a:t>
            </a:r>
            <a:r>
              <a:rPr lang="en-US" dirty="0" err="1" smtClean="0"/>
              <a:t>SoC</a:t>
            </a:r>
            <a:endParaRPr lang="en-US" dirty="0" smtClean="0"/>
          </a:p>
          <a:p>
            <a:pPr lvl="2"/>
            <a:r>
              <a:rPr lang="en-US" dirty="0" smtClean="0"/>
              <a:t>Task graphs (and task-to-core mapping)</a:t>
            </a:r>
          </a:p>
          <a:p>
            <a:pPr lvl="2"/>
            <a:r>
              <a:rPr lang="en-US" dirty="0" smtClean="0"/>
              <a:t>Varying number of replicated modules</a:t>
            </a:r>
          </a:p>
          <a:p>
            <a:pPr lvl="2" algn="l" rtl="0"/>
            <a:r>
              <a:rPr lang="en-US" dirty="0" smtClean="0"/>
              <a:t>Varying timing constraints</a:t>
            </a:r>
          </a:p>
          <a:p>
            <a:pPr lvl="2" algn="l" rtl="0"/>
            <a:r>
              <a:rPr lang="en-US" dirty="0" smtClean="0"/>
              <a:t>(Real application in DATE10 paper)</a:t>
            </a:r>
          </a:p>
          <a:p>
            <a:r>
              <a:rPr lang="en-US" dirty="0" smtClean="0"/>
              <a:t>Compare with best cost of classic mapping</a:t>
            </a:r>
          </a:p>
          <a:p>
            <a:pPr lvl="1"/>
            <a:r>
              <a:rPr lang="en-US" dirty="0" smtClean="0"/>
              <a:t>Averaging multiple runs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Black" pitchFamily="34" charset="0"/>
              </a:rPr>
              <a:t>Evaluation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30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5288" y="5000636"/>
            <a:ext cx="8559800" cy="1643074"/>
          </a:xfrm>
        </p:spPr>
        <p:txBody>
          <a:bodyPr/>
          <a:lstStyle/>
          <a:p>
            <a:r>
              <a:rPr lang="en-US" dirty="0" smtClean="0"/>
              <a:t>“Class”: a group of identical PEs</a:t>
            </a:r>
          </a:p>
          <a:p>
            <a:pPr lvl="1"/>
            <a:r>
              <a:rPr lang="en-US" dirty="0" smtClean="0"/>
              <a:t>Total number of replicated cores=</a:t>
            </a:r>
          </a:p>
          <a:p>
            <a:pPr lvl="2">
              <a:buNone/>
            </a:pPr>
            <a:r>
              <a:rPr lang="en-US" dirty="0" smtClean="0"/>
              <a:t>{Number of classes}*{class size}</a:t>
            </a:r>
          </a:p>
          <a:p>
            <a:endParaRPr lang="he-IL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for Replication</a:t>
            </a:r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31</a:t>
            </a:fld>
            <a:endParaRPr lang="he-IL"/>
          </a:p>
        </p:txBody>
      </p:sp>
      <p:grpSp>
        <p:nvGrpSpPr>
          <p:cNvPr id="16" name="Group 15"/>
          <p:cNvGrpSpPr/>
          <p:nvPr/>
        </p:nvGrpSpPr>
        <p:grpSpPr>
          <a:xfrm>
            <a:off x="1855097" y="1142984"/>
            <a:ext cx="5363343" cy="3379611"/>
            <a:chOff x="1855097" y="1142984"/>
            <a:chExt cx="5363343" cy="337961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b="8511"/>
            <a:stretch>
              <a:fillRect/>
            </a:stretch>
          </p:blipFill>
          <p:spPr bwMode="auto">
            <a:xfrm>
              <a:off x="1857356" y="1142984"/>
              <a:ext cx="5361084" cy="3071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855097" y="1357298"/>
              <a:ext cx="430887" cy="2286016"/>
            </a:xfrm>
            <a:prstGeom prst="rect">
              <a:avLst/>
            </a:prstGeom>
            <a:solidFill>
              <a:schemeClr val="bg1"/>
            </a:solidFill>
          </p:spPr>
          <p:txBody>
            <a:bodyPr vert="vert270" wrap="square" rtlCol="1">
              <a:spAutoFit/>
            </a:bodyPr>
            <a:lstStyle/>
            <a:p>
              <a:pPr algn="ctr"/>
              <a:r>
                <a:rPr lang="en-US" sz="1600" dirty="0" smtClean="0"/>
                <a:t>Cost Reduction [%]</a:t>
              </a:r>
              <a:endParaRPr lang="he-IL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71736" y="4000504"/>
              <a:ext cx="85725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200" dirty="0" smtClean="0"/>
                <a:t>10</a:t>
              </a:r>
              <a:endParaRPr lang="he-IL" sz="1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8992" y="4000504"/>
              <a:ext cx="85725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200" dirty="0" smtClean="0"/>
                <a:t>20</a:t>
              </a:r>
              <a:endParaRPr lang="he-IL" sz="1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28926" y="4214818"/>
              <a:ext cx="3786214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400" dirty="0" smtClean="0"/>
                <a:t> Total number of Replicated Modules [%]</a:t>
              </a:r>
              <a:endParaRPr lang="he-IL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57686" y="4000504"/>
              <a:ext cx="85725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200" dirty="0" smtClean="0"/>
                <a:t>30</a:t>
              </a:r>
              <a:endParaRPr lang="he-IL" sz="12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14942" y="4000504"/>
              <a:ext cx="85725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200" dirty="0" smtClean="0"/>
                <a:t>40</a:t>
              </a:r>
              <a:endParaRPr lang="he-IL" sz="12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43636" y="4000504"/>
              <a:ext cx="85725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200" dirty="0" smtClean="0"/>
                <a:t>50</a:t>
              </a:r>
              <a:endParaRPr lang="he-IL" sz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5288" y="4572008"/>
            <a:ext cx="8559800" cy="2025642"/>
          </a:xfrm>
        </p:spPr>
        <p:txBody>
          <a:bodyPr/>
          <a:lstStyle/>
          <a:p>
            <a:r>
              <a:rPr lang="en-US" dirty="0" err="1" smtClean="0"/>
              <a:t>SoCs</a:t>
            </a:r>
            <a:r>
              <a:rPr lang="en-US" dirty="0" smtClean="0"/>
              <a:t> with a pipeline data path and background P2P traffic</a:t>
            </a:r>
          </a:p>
          <a:p>
            <a:pPr lvl="1"/>
            <a:r>
              <a:rPr lang="en-US" dirty="0" smtClean="0"/>
              <a:t>Varying pipeline slack</a:t>
            </a:r>
          </a:p>
          <a:p>
            <a:pPr lvl="1"/>
            <a:r>
              <a:rPr lang="en-US" dirty="0" smtClean="0"/>
              <a:t>Different amounts of background constraints</a:t>
            </a:r>
            <a:endParaRPr lang="he-IL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Application-Level Requirements</a:t>
            </a:r>
            <a:endParaRPr lang="he-IL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071546"/>
            <a:ext cx="513797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32</a:t>
            </a:fld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1855097" y="1357298"/>
            <a:ext cx="430887" cy="2286016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1">
            <a:spAutoFit/>
          </a:bodyPr>
          <a:lstStyle/>
          <a:p>
            <a:pPr algn="ctr"/>
            <a:r>
              <a:rPr lang="en-US" sz="1600" dirty="0" smtClean="0"/>
              <a:t>Cost Reduction [%]</a:t>
            </a:r>
            <a:endParaRPr lang="he-IL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357554" y="4071942"/>
            <a:ext cx="271464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1400" dirty="0" smtClean="0"/>
              <a:t>Pipeline Slack</a:t>
            </a:r>
            <a:endParaRPr lang="he-I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545137"/>
          </a:xfrm>
        </p:spPr>
        <p:txBody>
          <a:bodyPr/>
          <a:lstStyle/>
          <a:p>
            <a:pPr algn="l" rtl="0"/>
            <a:r>
              <a:rPr lang="en-US" dirty="0" smtClean="0"/>
              <a:t>We are going into the era of “Many module </a:t>
            </a:r>
            <a:r>
              <a:rPr lang="en-US" dirty="0" err="1" smtClean="0"/>
              <a:t>SoC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Extend the mapping to account for</a:t>
            </a:r>
          </a:p>
          <a:p>
            <a:pPr lvl="1"/>
            <a:r>
              <a:rPr lang="en-US" dirty="0" smtClean="0"/>
              <a:t>Classes of replicated modules</a:t>
            </a:r>
          </a:p>
          <a:p>
            <a:pPr lvl="1"/>
            <a:r>
              <a:rPr lang="en-US" dirty="0" smtClean="0"/>
              <a:t>Application-level requirements</a:t>
            </a:r>
          </a:p>
          <a:p>
            <a:r>
              <a:rPr lang="en-US" dirty="0" smtClean="0"/>
              <a:t>Meaningful power savings</a:t>
            </a:r>
          </a:p>
          <a:p>
            <a:endParaRPr lang="en-US" dirty="0" smtClean="0"/>
          </a:p>
          <a:p>
            <a:r>
              <a:rPr lang="en-US" dirty="0" smtClean="0"/>
              <a:t>But mapping is an example</a:t>
            </a:r>
          </a:p>
          <a:p>
            <a:pPr lvl="1"/>
            <a:r>
              <a:rPr lang="en-US" dirty="0" smtClean="0"/>
              <a:t>Routing? Task assignment? Link design? Topology selection?</a:t>
            </a:r>
          </a:p>
          <a:p>
            <a:pPr algn="l" rtl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Black" pitchFamily="34" charset="0"/>
              </a:rPr>
              <a:t>Conclusions and Future Work</a:t>
            </a:r>
            <a:endParaRPr lang="he-IL" sz="3600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33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1712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2170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1341438"/>
            <a:ext cx="8424863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4000"/>
              <a:t>	Thank you!</a:t>
            </a:r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/>
              <a:t>	Questions?</a:t>
            </a:r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 algn="l" rtl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			</a:t>
            </a:r>
            <a:r>
              <a:rPr lang="en-US"/>
              <a:t>zigi@tx.technion.ac.il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1008063" y="-90488"/>
            <a:ext cx="813593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sz="4000" dirty="0" smtClean="0">
                <a:solidFill>
                  <a:schemeClr val="tx2"/>
                </a:solidFill>
              </a:rPr>
              <a:t>The Era of Many-Module </a:t>
            </a:r>
            <a:r>
              <a:rPr lang="en-US" sz="4000" dirty="0" err="1" smtClean="0">
                <a:solidFill>
                  <a:schemeClr val="tx2"/>
                </a:solidFill>
              </a:rPr>
              <a:t>SoC</a:t>
            </a:r>
            <a:endParaRPr lang="en-US" sz="4000" dirty="0">
              <a:solidFill>
                <a:schemeClr val="tx2"/>
              </a:solidFill>
            </a:endParaRPr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6875463" y="5410200"/>
          <a:ext cx="865187" cy="857250"/>
        </p:xfrm>
        <a:graphic>
          <a:graphicData uri="http://schemas.openxmlformats.org/presentationml/2006/ole">
            <p:oleObj spid="_x0000_s96258" name="VISIO" r:id="rId4" imgW="2376360" imgH="2357280" progId="Visio.Drawing.5">
              <p:embed/>
            </p:oleObj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840413" y="5473700"/>
            <a:ext cx="1017587" cy="706438"/>
            <a:chOff x="231" y="2556"/>
            <a:chExt cx="641" cy="445"/>
          </a:xfrm>
        </p:grpSpPr>
        <p:sp>
          <p:nvSpPr>
            <p:cNvPr id="60424" name="Text Box 8"/>
            <p:cNvSpPr txBox="1">
              <a:spLocks noChangeArrowheads="1"/>
            </p:cNvSpPr>
            <p:nvPr/>
          </p:nvSpPr>
          <p:spPr bwMode="auto">
            <a:xfrm>
              <a:off x="231" y="2556"/>
              <a:ext cx="63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0">
                <a:spcBef>
                  <a:spcPct val="50000"/>
                </a:spcBef>
              </a:pPr>
              <a:r>
                <a:rPr lang="en-US" sz="1200">
                  <a:solidFill>
                    <a:srgbClr val="DDDDDD"/>
                  </a:solidFill>
                  <a:latin typeface="Arial Black" pitchFamily="34" charset="0"/>
                </a:rPr>
                <a:t>QNoC</a:t>
              </a:r>
            </a:p>
          </p:txBody>
        </p:sp>
        <p:sp>
          <p:nvSpPr>
            <p:cNvPr id="60425" name="Text Box 9"/>
            <p:cNvSpPr txBox="1">
              <a:spLocks noChangeArrowheads="1"/>
            </p:cNvSpPr>
            <p:nvPr/>
          </p:nvSpPr>
          <p:spPr bwMode="auto">
            <a:xfrm>
              <a:off x="237" y="2692"/>
              <a:ext cx="63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0">
                <a:spcBef>
                  <a:spcPct val="50000"/>
                </a:spcBef>
              </a:pPr>
              <a:r>
                <a:rPr lang="en-US" sz="1200">
                  <a:solidFill>
                    <a:srgbClr val="DDDDDD"/>
                  </a:solidFill>
                  <a:latin typeface="Arial Black" pitchFamily="34" charset="0"/>
                </a:rPr>
                <a:t>Research</a:t>
              </a:r>
            </a:p>
          </p:txBody>
        </p:sp>
        <p:sp>
          <p:nvSpPr>
            <p:cNvPr id="60426" name="Text Box 10"/>
            <p:cNvSpPr txBox="1">
              <a:spLocks noChangeArrowheads="1"/>
            </p:cNvSpPr>
            <p:nvPr/>
          </p:nvSpPr>
          <p:spPr bwMode="auto">
            <a:xfrm>
              <a:off x="231" y="2828"/>
              <a:ext cx="63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0">
                <a:spcBef>
                  <a:spcPct val="50000"/>
                </a:spcBef>
              </a:pPr>
              <a:r>
                <a:rPr lang="en-US" sz="1200">
                  <a:solidFill>
                    <a:srgbClr val="DDDDDD"/>
                  </a:solidFill>
                  <a:latin typeface="Arial Black" pitchFamily="34" charset="0"/>
                </a:rPr>
                <a:t>Group</a:t>
              </a:r>
            </a:p>
          </p:txBody>
        </p:sp>
      </p:grp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7729538" y="6107113"/>
            <a:ext cx="936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sz="1200">
                <a:solidFill>
                  <a:srgbClr val="00FF00"/>
                </a:solidFill>
                <a:latin typeface="Arial Black" pitchFamily="34" charset="0"/>
              </a:rPr>
              <a:t>Group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7669213" y="5900738"/>
            <a:ext cx="1079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sz="1200">
                <a:solidFill>
                  <a:srgbClr val="FF3300"/>
                </a:solidFill>
                <a:latin typeface="Arial Black" pitchFamily="34" charset="0"/>
              </a:rPr>
              <a:t>Research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7669213" y="5708650"/>
            <a:ext cx="10080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Arial Black" pitchFamily="34" charset="0"/>
              </a:rPr>
              <a:t>QNoC</a:t>
            </a:r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6877050" y="5421313"/>
            <a:ext cx="865188" cy="863600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34</a:t>
            </a:fld>
            <a:endParaRPr lang="he-IL"/>
          </a:p>
        </p:txBody>
      </p:sp>
      <p:grpSp>
        <p:nvGrpSpPr>
          <p:cNvPr id="19" name="Group 18"/>
          <p:cNvGrpSpPr/>
          <p:nvPr/>
        </p:nvGrpSpPr>
        <p:grpSpPr>
          <a:xfrm>
            <a:off x="4572000" y="1857364"/>
            <a:ext cx="3500462" cy="2500330"/>
            <a:chOff x="3571868" y="1928802"/>
            <a:chExt cx="2000264" cy="2000264"/>
          </a:xfrm>
          <a:scene3d>
            <a:camera prst="perspectiveContrastingLeftFacing"/>
            <a:lightRig rig="threePt" dir="t"/>
          </a:scene3d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571868" y="2928934"/>
              <a:ext cx="500066" cy="500066"/>
            </a:xfrm>
            <a:prstGeom prst="rect">
              <a:avLst/>
            </a:prstGeom>
            <a:solidFill>
              <a:schemeClr val="accent5">
                <a:lumMod val="1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071934" y="2428868"/>
              <a:ext cx="500066" cy="50006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071934" y="1928802"/>
              <a:ext cx="500066" cy="5000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572000" y="2928934"/>
              <a:ext cx="500066" cy="500066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571868" y="2428868"/>
              <a:ext cx="500066" cy="500066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572000" y="1928802"/>
              <a:ext cx="500066" cy="50006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071934" y="2928934"/>
              <a:ext cx="50006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572000" y="2428868"/>
              <a:ext cx="500066" cy="50006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571868" y="1928802"/>
              <a:ext cx="500066" cy="5000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5072066" y="1928802"/>
              <a:ext cx="500066" cy="50006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072066" y="2428868"/>
              <a:ext cx="500066" cy="500066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072066" y="3429000"/>
              <a:ext cx="500066" cy="500066"/>
            </a:xfrm>
            <a:prstGeom prst="rect">
              <a:avLst/>
            </a:prstGeom>
            <a:solidFill>
              <a:schemeClr val="accent4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072066" y="2928934"/>
              <a:ext cx="500066" cy="50006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4572000" y="3429000"/>
              <a:ext cx="500066" cy="5000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3571868" y="3429000"/>
              <a:ext cx="500066" cy="500066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071934" y="3429000"/>
              <a:ext cx="500066" cy="50006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05556E-6 2.22222E-6 L -0.075 2.22222E-6 L -0.075 -0.06111 L -0.09636 -0.06111 L -0.09636 -0.00278 L -0.12032 -0.00278 L -0.12032 -0.03264 L -0.19948 -0.03264 " pathEditMode="relative" rAng="0" ptsTypes="AAAAAAAA">
                                      <p:cBhvr>
                                        <p:cTn id="6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autoRev="1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-1.85185E-6 L -0.07656 -1.85185E-6 L -0.07656 0.02848 L -0.11927 0.02848 L -0.11927 -0.03055 L -0.20156 -0.03055 " pathEditMode="relative" rAng="0" ptsTypes="AAAAAA">
                                      <p:cBhvr>
                                        <p:cTn id="8" dur="3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autoRev="1" fill="hold" grpId="0" nodeType="withEffect">
                                  <p:stCondLst>
                                    <p:cond delay="4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16667E-6 -3.7037E-7 L -0.07864 -3.7037E-7 L -0.07864 -0.06042 L -0.10052 -0.06042 L -0.10052 -0.0875 L -0.12239 -0.0875 L -0.12239 -0.02987 L -0.20156 -0.02987 " pathEditMode="relative" ptsTypes="AAAAAAAA">
                                      <p:cBhvr>
                                        <p:cTn id="10" dur="1000" fill="hold"/>
                                        <p:tgtEl>
                                          <p:spTgt spid="60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7" grpId="0"/>
      <p:bldP spid="60428" grpId="0"/>
      <p:bldP spid="604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Processor Evolution</a:t>
            </a:r>
            <a:endParaRPr lang="he-IL" dirty="0">
              <a:latin typeface="Arial Black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2844" y="919146"/>
            <a:ext cx="2714644" cy="3009920"/>
            <a:chOff x="142844" y="919146"/>
            <a:chExt cx="2714644" cy="3009920"/>
          </a:xfrm>
        </p:grpSpPr>
        <p:sp>
          <p:nvSpPr>
            <p:cNvPr id="681" name="Rectangle 680"/>
            <p:cNvSpPr>
              <a:spLocks noChangeArrowheads="1"/>
            </p:cNvSpPr>
            <p:nvPr/>
          </p:nvSpPr>
          <p:spPr bwMode="auto">
            <a:xfrm>
              <a:off x="142844" y="1276336"/>
              <a:ext cx="2714644" cy="264320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3600" dirty="0" smtClean="0"/>
                <a:t>CPU</a:t>
              </a:r>
              <a:endParaRPr lang="en-US" sz="3600" dirty="0"/>
            </a:p>
          </p:txBody>
        </p:sp>
        <p:sp>
          <p:nvSpPr>
            <p:cNvPr id="333" name="Rectangle 332"/>
            <p:cNvSpPr>
              <a:spLocks noChangeArrowheads="1"/>
            </p:cNvSpPr>
            <p:nvPr/>
          </p:nvSpPr>
          <p:spPr bwMode="auto">
            <a:xfrm>
              <a:off x="142844" y="3062286"/>
              <a:ext cx="2714644" cy="86678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Cache</a:t>
              </a:r>
              <a:endParaRPr lang="en-US" sz="2000" dirty="0"/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571472" y="919146"/>
              <a:ext cx="178595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dirty="0" smtClean="0"/>
                <a:t>Single Core</a:t>
              </a:r>
              <a:endParaRPr lang="he-IL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286116" y="2214554"/>
            <a:ext cx="2714644" cy="3031586"/>
            <a:chOff x="3286116" y="2254802"/>
            <a:chExt cx="2714644" cy="3031586"/>
          </a:xfrm>
        </p:grpSpPr>
        <p:sp>
          <p:nvSpPr>
            <p:cNvPr id="334" name="Rectangle 333"/>
            <p:cNvSpPr>
              <a:spLocks noChangeArrowheads="1"/>
            </p:cNvSpPr>
            <p:nvPr/>
          </p:nvSpPr>
          <p:spPr bwMode="auto">
            <a:xfrm>
              <a:off x="3286116" y="2624134"/>
              <a:ext cx="1285884" cy="264320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CPU1</a:t>
              </a:r>
              <a:endParaRPr lang="en-US" sz="2800" dirty="0"/>
            </a:p>
          </p:txBody>
        </p:sp>
        <p:sp>
          <p:nvSpPr>
            <p:cNvPr id="335" name="Rectangle 334"/>
            <p:cNvSpPr>
              <a:spLocks noChangeArrowheads="1"/>
            </p:cNvSpPr>
            <p:nvPr/>
          </p:nvSpPr>
          <p:spPr bwMode="auto">
            <a:xfrm>
              <a:off x="3286116" y="4410084"/>
              <a:ext cx="1285884" cy="876304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3714744" y="2254802"/>
              <a:ext cx="178595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dirty="0" smtClean="0"/>
                <a:t>Dual Core</a:t>
              </a:r>
              <a:endParaRPr lang="he-IL" dirty="0"/>
            </a:p>
          </p:txBody>
        </p:sp>
        <p:sp>
          <p:nvSpPr>
            <p:cNvPr id="356" name="Rectangle 355"/>
            <p:cNvSpPr>
              <a:spLocks noChangeArrowheads="1"/>
            </p:cNvSpPr>
            <p:nvPr/>
          </p:nvSpPr>
          <p:spPr bwMode="auto">
            <a:xfrm>
              <a:off x="4714876" y="2624134"/>
              <a:ext cx="1285884" cy="264320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CPU2</a:t>
              </a:r>
              <a:endParaRPr lang="en-US" sz="2800" dirty="0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4714876" y="4410084"/>
              <a:ext cx="1285884" cy="876304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357950" y="3643314"/>
            <a:ext cx="2714644" cy="3019444"/>
            <a:chOff x="6357950" y="3702610"/>
            <a:chExt cx="2714644" cy="3019444"/>
          </a:xfrm>
        </p:grpSpPr>
        <p:sp>
          <p:nvSpPr>
            <p:cNvPr id="340" name="Rectangle 339"/>
            <p:cNvSpPr>
              <a:spLocks noChangeArrowheads="1"/>
            </p:cNvSpPr>
            <p:nvPr/>
          </p:nvSpPr>
          <p:spPr bwMode="auto">
            <a:xfrm>
              <a:off x="6357950" y="4059800"/>
              <a:ext cx="1285884" cy="128588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CPU1</a:t>
              </a:r>
              <a:endParaRPr lang="en-US" sz="2800" dirty="0"/>
            </a:p>
          </p:txBody>
        </p:sp>
        <p:sp>
          <p:nvSpPr>
            <p:cNvPr id="341" name="Rectangle 340"/>
            <p:cNvSpPr>
              <a:spLocks noChangeArrowheads="1"/>
            </p:cNvSpPr>
            <p:nvPr/>
          </p:nvSpPr>
          <p:spPr bwMode="auto">
            <a:xfrm>
              <a:off x="6357950" y="5059932"/>
              <a:ext cx="1285884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6786578" y="3702610"/>
              <a:ext cx="178595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dirty="0" smtClean="0"/>
                <a:t>Quad Core</a:t>
              </a:r>
              <a:endParaRPr lang="he-IL" dirty="0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6357950" y="5417122"/>
              <a:ext cx="1285884" cy="128588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CPU3</a:t>
              </a:r>
              <a:endParaRPr lang="en-US" sz="2800" dirty="0"/>
            </a:p>
          </p:txBody>
        </p:sp>
        <p:sp>
          <p:nvSpPr>
            <p:cNvPr id="360" name="Rectangle 359"/>
            <p:cNvSpPr>
              <a:spLocks noChangeArrowheads="1"/>
            </p:cNvSpPr>
            <p:nvPr/>
          </p:nvSpPr>
          <p:spPr bwMode="auto">
            <a:xfrm>
              <a:off x="6357950" y="6417254"/>
              <a:ext cx="1285884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7786710" y="4059800"/>
              <a:ext cx="1285884" cy="128588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CPU2</a:t>
              </a:r>
              <a:endParaRPr lang="en-US" sz="2800" dirty="0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7786710" y="5059932"/>
              <a:ext cx="1285884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7786710" y="5417122"/>
              <a:ext cx="1285884" cy="128588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CPU4</a:t>
              </a:r>
              <a:endParaRPr lang="en-US" sz="2800" dirty="0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7786710" y="6417254"/>
              <a:ext cx="1285884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r>
                <a:rPr lang="en-US" sz="1600" dirty="0" smtClean="0"/>
                <a:t>Cache</a:t>
              </a:r>
              <a:endParaRPr lang="en-US" sz="1600" dirty="0"/>
            </a:p>
          </p:txBody>
        </p:sp>
      </p:grpSp>
      <p:sp>
        <p:nvSpPr>
          <p:cNvPr id="21" name="Bent Arrow 20"/>
          <p:cNvSpPr/>
          <p:nvPr/>
        </p:nvSpPr>
        <p:spPr>
          <a:xfrm rot="5400000">
            <a:off x="3287353" y="1498937"/>
            <a:ext cx="870098" cy="872572"/>
          </a:xfrm>
          <a:prstGeom prst="bentArrow">
            <a:avLst>
              <a:gd name="adj1" fmla="val 19734"/>
              <a:gd name="adj2" fmla="val 19341"/>
              <a:gd name="adj3" fmla="val 25000"/>
              <a:gd name="adj4" fmla="val 8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2" name="Bent Arrow 21"/>
          <p:cNvSpPr/>
          <p:nvPr/>
        </p:nvSpPr>
        <p:spPr>
          <a:xfrm flipV="1">
            <a:off x="5143504" y="5500702"/>
            <a:ext cx="870098" cy="907092"/>
          </a:xfrm>
          <a:prstGeom prst="bentArrow">
            <a:avLst>
              <a:gd name="adj1" fmla="val 19734"/>
              <a:gd name="adj2" fmla="val 19341"/>
              <a:gd name="adj3" fmla="val 25000"/>
              <a:gd name="adj4" fmla="val 8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052513"/>
            <a:ext cx="6357982" cy="5545137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How would such chips be like?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Most likely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smtClean="0"/>
              <a:t>Power still important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smtClean="0"/>
              <a:t>Highly parallel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smtClean="0"/>
              <a:t>IP reuse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Ease of design and verification</a:t>
            </a:r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The Era of Many-Module </a:t>
            </a:r>
            <a:r>
              <a:rPr lang="en-US" dirty="0" err="1" smtClean="0">
                <a:latin typeface="Arial Black" pitchFamily="34" charset="0"/>
              </a:rPr>
              <a:t>SoC</a:t>
            </a:r>
            <a:endParaRPr lang="he-IL" dirty="0">
              <a:latin typeface="Arial Black" pitchFamily="34" charset="0"/>
            </a:endParaRPr>
          </a:p>
        </p:txBody>
      </p:sp>
      <p:sp>
        <p:nvSpPr>
          <p:cNvPr id="245" name="Up-Down Arrow 244"/>
          <p:cNvSpPr/>
          <p:nvPr/>
        </p:nvSpPr>
        <p:spPr>
          <a:xfrm>
            <a:off x="7143768" y="2059536"/>
            <a:ext cx="500066" cy="3071834"/>
          </a:xfrm>
          <a:prstGeom prst="upDownArrow">
            <a:avLst/>
          </a:prstGeom>
          <a:gradFill>
            <a:gsLst>
              <a:gs pos="5000">
                <a:srgbClr val="0000FF"/>
              </a:gs>
              <a:gs pos="100000">
                <a:srgbClr val="FF0000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9" name="TextBox 248"/>
          <p:cNvSpPr txBox="1"/>
          <p:nvPr/>
        </p:nvSpPr>
        <p:spPr>
          <a:xfrm>
            <a:off x="6286512" y="1702346"/>
            <a:ext cx="22145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ctr"/>
            <a:r>
              <a:rPr lang="en-US" dirty="0" smtClean="0">
                <a:solidFill>
                  <a:srgbClr val="0000FF"/>
                </a:solidFill>
              </a:rPr>
              <a:t>High Certainty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6286512" y="5131370"/>
            <a:ext cx="22145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ctr"/>
            <a:r>
              <a:rPr lang="en-US" dirty="0" smtClean="0">
                <a:solidFill>
                  <a:srgbClr val="FF0000"/>
                </a:solidFill>
              </a:rPr>
              <a:t>Totally unknown</a:t>
            </a:r>
          </a:p>
        </p:txBody>
      </p:sp>
      <p:sp>
        <p:nvSpPr>
          <p:cNvPr id="252" name="Slide Number Placeholder 25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5</a:t>
            </a:fld>
            <a:endParaRPr lang="he-IL"/>
          </a:p>
        </p:txBody>
      </p:sp>
      <p:grpSp>
        <p:nvGrpSpPr>
          <p:cNvPr id="259" name="Group 258"/>
          <p:cNvGrpSpPr/>
          <p:nvPr/>
        </p:nvGrpSpPr>
        <p:grpSpPr>
          <a:xfrm>
            <a:off x="7500958" y="2571744"/>
            <a:ext cx="1857388" cy="646331"/>
            <a:chOff x="7500958" y="2571744"/>
            <a:chExt cx="1857388" cy="646331"/>
          </a:xfrm>
        </p:grpSpPr>
        <p:sp>
          <p:nvSpPr>
            <p:cNvPr id="246" name="TextBox 245"/>
            <p:cNvSpPr txBox="1"/>
            <p:nvPr/>
          </p:nvSpPr>
          <p:spPr>
            <a:xfrm>
              <a:off x="7500958" y="2571744"/>
              <a:ext cx="185738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lvl="1" algn="ctr"/>
              <a:r>
                <a:rPr lang="en-US" dirty="0" smtClean="0"/>
                <a:t>Large number of modules</a:t>
              </a:r>
            </a:p>
          </p:txBody>
        </p:sp>
        <p:cxnSp>
          <p:nvCxnSpPr>
            <p:cNvPr id="255" name="Straight Arrow Connector 254"/>
            <p:cNvCxnSpPr/>
            <p:nvPr/>
          </p:nvCxnSpPr>
          <p:spPr>
            <a:xfrm rot="10800000">
              <a:off x="7572396" y="2928934"/>
              <a:ext cx="21431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Group 259"/>
          <p:cNvGrpSpPr/>
          <p:nvPr/>
        </p:nvGrpSpPr>
        <p:grpSpPr>
          <a:xfrm>
            <a:off x="5715008" y="3202544"/>
            <a:ext cx="1500198" cy="646331"/>
            <a:chOff x="5715008" y="3202544"/>
            <a:chExt cx="1500198" cy="646331"/>
          </a:xfrm>
        </p:grpSpPr>
        <p:sp>
          <p:nvSpPr>
            <p:cNvPr id="251" name="TextBox 250"/>
            <p:cNvSpPr txBox="1"/>
            <p:nvPr/>
          </p:nvSpPr>
          <p:spPr>
            <a:xfrm>
              <a:off x="5715008" y="3202544"/>
              <a:ext cx="150019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lvl="1" algn="ctr"/>
              <a:r>
                <a:rPr lang="en-US" dirty="0" err="1" smtClean="0"/>
                <a:t>NoC</a:t>
              </a:r>
              <a:r>
                <a:rPr lang="en-US" dirty="0" smtClean="0"/>
                <a:t> Interconnect</a:t>
              </a:r>
            </a:p>
          </p:txBody>
        </p:sp>
        <p:cxnSp>
          <p:nvCxnSpPr>
            <p:cNvPr id="256" name="Straight Arrow Connector 255"/>
            <p:cNvCxnSpPr/>
            <p:nvPr/>
          </p:nvCxnSpPr>
          <p:spPr>
            <a:xfrm flipV="1">
              <a:off x="7000892" y="3498850"/>
              <a:ext cx="21431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1" name="Group 260"/>
          <p:cNvGrpSpPr/>
          <p:nvPr/>
        </p:nvGrpSpPr>
        <p:grpSpPr>
          <a:xfrm>
            <a:off x="7358082" y="4214818"/>
            <a:ext cx="2214578" cy="369332"/>
            <a:chOff x="7358082" y="4214818"/>
            <a:chExt cx="2214578" cy="369332"/>
          </a:xfrm>
        </p:grpSpPr>
        <p:sp>
          <p:nvSpPr>
            <p:cNvPr id="248" name="TextBox 247"/>
            <p:cNvSpPr txBox="1"/>
            <p:nvPr/>
          </p:nvSpPr>
          <p:spPr>
            <a:xfrm>
              <a:off x="7358082" y="4214818"/>
              <a:ext cx="221457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lvl="1" algn="ctr"/>
              <a:r>
                <a:rPr lang="en-US" dirty="0" smtClean="0"/>
                <a:t>Applications</a:t>
              </a:r>
            </a:p>
          </p:txBody>
        </p:sp>
        <p:cxnSp>
          <p:nvCxnSpPr>
            <p:cNvPr id="258" name="Straight Arrow Connector 257"/>
            <p:cNvCxnSpPr/>
            <p:nvPr/>
          </p:nvCxnSpPr>
          <p:spPr>
            <a:xfrm rot="10800000">
              <a:off x="7572396" y="4429132"/>
              <a:ext cx="21431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332"/>
          <p:cNvGrpSpPr/>
          <p:nvPr/>
        </p:nvGrpSpPr>
        <p:grpSpPr>
          <a:xfrm>
            <a:off x="2928926" y="1714488"/>
            <a:ext cx="2143139" cy="2000264"/>
            <a:chOff x="6215073" y="3857628"/>
            <a:chExt cx="2857521" cy="2857520"/>
          </a:xfrm>
        </p:grpSpPr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650082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" name="Line 34"/>
            <p:cNvSpPr>
              <a:spLocks noChangeShapeType="1"/>
            </p:cNvSpPr>
            <p:nvPr/>
          </p:nvSpPr>
          <p:spPr bwMode="auto">
            <a:xfrm>
              <a:off x="685801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" name="Line 34"/>
            <p:cNvSpPr>
              <a:spLocks noChangeShapeType="1"/>
            </p:cNvSpPr>
            <p:nvPr/>
          </p:nvSpPr>
          <p:spPr bwMode="auto">
            <a:xfrm>
              <a:off x="685801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1" name="Line 34"/>
            <p:cNvSpPr>
              <a:spLocks noChangeShapeType="1"/>
            </p:cNvSpPr>
            <p:nvPr/>
          </p:nvSpPr>
          <p:spPr bwMode="auto">
            <a:xfrm>
              <a:off x="685801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" name="Line 34"/>
            <p:cNvSpPr>
              <a:spLocks noChangeShapeType="1"/>
            </p:cNvSpPr>
            <p:nvPr/>
          </p:nvSpPr>
          <p:spPr bwMode="auto">
            <a:xfrm>
              <a:off x="650082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" name="Line 34"/>
            <p:cNvSpPr>
              <a:spLocks noChangeShapeType="1"/>
            </p:cNvSpPr>
            <p:nvPr/>
          </p:nvSpPr>
          <p:spPr bwMode="auto">
            <a:xfrm>
              <a:off x="650082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621507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5" name="Line 34"/>
            <p:cNvSpPr>
              <a:spLocks noChangeShapeType="1"/>
            </p:cNvSpPr>
            <p:nvPr/>
          </p:nvSpPr>
          <p:spPr bwMode="auto">
            <a:xfrm>
              <a:off x="650082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6" name="AutoShape 97"/>
            <p:cNvSpPr>
              <a:spLocks noChangeArrowheads="1"/>
            </p:cNvSpPr>
            <p:nvPr/>
          </p:nvSpPr>
          <p:spPr bwMode="auto">
            <a:xfrm>
              <a:off x="642938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621507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8" name="AutoShape 97"/>
            <p:cNvSpPr>
              <a:spLocks noChangeArrowheads="1"/>
            </p:cNvSpPr>
            <p:nvPr/>
          </p:nvSpPr>
          <p:spPr bwMode="auto">
            <a:xfrm>
              <a:off x="642938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657226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0" name="Line 34"/>
            <p:cNvSpPr>
              <a:spLocks noChangeShapeType="1"/>
            </p:cNvSpPr>
            <p:nvPr/>
          </p:nvSpPr>
          <p:spPr bwMode="auto">
            <a:xfrm>
              <a:off x="685801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1" name="AutoShape 97"/>
            <p:cNvSpPr>
              <a:spLocks noChangeArrowheads="1"/>
            </p:cNvSpPr>
            <p:nvPr/>
          </p:nvSpPr>
          <p:spPr bwMode="auto">
            <a:xfrm>
              <a:off x="678657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657226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3" name="AutoShape 97"/>
            <p:cNvSpPr>
              <a:spLocks noChangeArrowheads="1"/>
            </p:cNvSpPr>
            <p:nvPr/>
          </p:nvSpPr>
          <p:spPr bwMode="auto">
            <a:xfrm>
              <a:off x="678657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721520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757239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757239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7" name="Line 34"/>
            <p:cNvSpPr>
              <a:spLocks noChangeShapeType="1"/>
            </p:cNvSpPr>
            <p:nvPr/>
          </p:nvSpPr>
          <p:spPr bwMode="auto">
            <a:xfrm>
              <a:off x="757239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>
              <a:off x="721520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39" name="Line 34"/>
            <p:cNvSpPr>
              <a:spLocks noChangeShapeType="1"/>
            </p:cNvSpPr>
            <p:nvPr/>
          </p:nvSpPr>
          <p:spPr bwMode="auto">
            <a:xfrm>
              <a:off x="721520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692945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1" name="Line 34"/>
            <p:cNvSpPr>
              <a:spLocks noChangeShapeType="1"/>
            </p:cNvSpPr>
            <p:nvPr/>
          </p:nvSpPr>
          <p:spPr bwMode="auto">
            <a:xfrm>
              <a:off x="721520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2" name="AutoShape 97"/>
            <p:cNvSpPr>
              <a:spLocks noChangeArrowheads="1"/>
            </p:cNvSpPr>
            <p:nvPr/>
          </p:nvSpPr>
          <p:spPr bwMode="auto">
            <a:xfrm>
              <a:off x="714376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92945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4" name="AutoShape 97"/>
            <p:cNvSpPr>
              <a:spLocks noChangeArrowheads="1"/>
            </p:cNvSpPr>
            <p:nvPr/>
          </p:nvSpPr>
          <p:spPr bwMode="auto">
            <a:xfrm>
              <a:off x="714376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728664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>
              <a:off x="757239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" name="AutoShape 97"/>
            <p:cNvSpPr>
              <a:spLocks noChangeArrowheads="1"/>
            </p:cNvSpPr>
            <p:nvPr/>
          </p:nvSpPr>
          <p:spPr bwMode="auto">
            <a:xfrm>
              <a:off x="750095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728664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49" name="AutoShape 97"/>
            <p:cNvSpPr>
              <a:spLocks noChangeArrowheads="1"/>
            </p:cNvSpPr>
            <p:nvPr/>
          </p:nvSpPr>
          <p:spPr bwMode="auto">
            <a:xfrm>
              <a:off x="750095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650082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" name="Line 34"/>
            <p:cNvSpPr>
              <a:spLocks noChangeShapeType="1"/>
            </p:cNvSpPr>
            <p:nvPr/>
          </p:nvSpPr>
          <p:spPr bwMode="auto">
            <a:xfrm>
              <a:off x="685801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" name="Line 34"/>
            <p:cNvSpPr>
              <a:spLocks noChangeShapeType="1"/>
            </p:cNvSpPr>
            <p:nvPr/>
          </p:nvSpPr>
          <p:spPr bwMode="auto">
            <a:xfrm>
              <a:off x="685801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" name="Line 34"/>
            <p:cNvSpPr>
              <a:spLocks noChangeShapeType="1"/>
            </p:cNvSpPr>
            <p:nvPr/>
          </p:nvSpPr>
          <p:spPr bwMode="auto">
            <a:xfrm>
              <a:off x="685801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" name="Line 34"/>
            <p:cNvSpPr>
              <a:spLocks noChangeShapeType="1"/>
            </p:cNvSpPr>
            <p:nvPr/>
          </p:nvSpPr>
          <p:spPr bwMode="auto">
            <a:xfrm>
              <a:off x="650082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" name="Line 34"/>
            <p:cNvSpPr>
              <a:spLocks noChangeShapeType="1"/>
            </p:cNvSpPr>
            <p:nvPr/>
          </p:nvSpPr>
          <p:spPr bwMode="auto">
            <a:xfrm>
              <a:off x="650082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621507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7" name="Line 34"/>
            <p:cNvSpPr>
              <a:spLocks noChangeShapeType="1"/>
            </p:cNvSpPr>
            <p:nvPr/>
          </p:nvSpPr>
          <p:spPr bwMode="auto">
            <a:xfrm>
              <a:off x="650082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8" name="AutoShape 97"/>
            <p:cNvSpPr>
              <a:spLocks noChangeArrowheads="1"/>
            </p:cNvSpPr>
            <p:nvPr/>
          </p:nvSpPr>
          <p:spPr bwMode="auto">
            <a:xfrm>
              <a:off x="642938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621507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0" name="AutoShape 97"/>
            <p:cNvSpPr>
              <a:spLocks noChangeArrowheads="1"/>
            </p:cNvSpPr>
            <p:nvPr/>
          </p:nvSpPr>
          <p:spPr bwMode="auto">
            <a:xfrm>
              <a:off x="642938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657226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2" name="Line 34"/>
            <p:cNvSpPr>
              <a:spLocks noChangeShapeType="1"/>
            </p:cNvSpPr>
            <p:nvPr/>
          </p:nvSpPr>
          <p:spPr bwMode="auto">
            <a:xfrm>
              <a:off x="685801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" name="AutoShape 97"/>
            <p:cNvSpPr>
              <a:spLocks noChangeArrowheads="1"/>
            </p:cNvSpPr>
            <p:nvPr/>
          </p:nvSpPr>
          <p:spPr bwMode="auto">
            <a:xfrm>
              <a:off x="678657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657226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5" name="AutoShape 97"/>
            <p:cNvSpPr>
              <a:spLocks noChangeArrowheads="1"/>
            </p:cNvSpPr>
            <p:nvPr/>
          </p:nvSpPr>
          <p:spPr bwMode="auto">
            <a:xfrm>
              <a:off x="678657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6" name="Line 34"/>
            <p:cNvSpPr>
              <a:spLocks noChangeShapeType="1"/>
            </p:cNvSpPr>
            <p:nvPr/>
          </p:nvSpPr>
          <p:spPr bwMode="auto">
            <a:xfrm>
              <a:off x="721520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" name="Line 34"/>
            <p:cNvSpPr>
              <a:spLocks noChangeShapeType="1"/>
            </p:cNvSpPr>
            <p:nvPr/>
          </p:nvSpPr>
          <p:spPr bwMode="auto">
            <a:xfrm>
              <a:off x="757239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8" name="Line 34"/>
            <p:cNvSpPr>
              <a:spLocks noChangeShapeType="1"/>
            </p:cNvSpPr>
            <p:nvPr/>
          </p:nvSpPr>
          <p:spPr bwMode="auto">
            <a:xfrm>
              <a:off x="757239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9" name="Line 34"/>
            <p:cNvSpPr>
              <a:spLocks noChangeShapeType="1"/>
            </p:cNvSpPr>
            <p:nvPr/>
          </p:nvSpPr>
          <p:spPr bwMode="auto">
            <a:xfrm>
              <a:off x="757239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0" name="Line 34"/>
            <p:cNvSpPr>
              <a:spLocks noChangeShapeType="1"/>
            </p:cNvSpPr>
            <p:nvPr/>
          </p:nvSpPr>
          <p:spPr bwMode="auto">
            <a:xfrm>
              <a:off x="721520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1" name="Line 34"/>
            <p:cNvSpPr>
              <a:spLocks noChangeShapeType="1"/>
            </p:cNvSpPr>
            <p:nvPr/>
          </p:nvSpPr>
          <p:spPr bwMode="auto">
            <a:xfrm>
              <a:off x="721520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692945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3" name="Line 34"/>
            <p:cNvSpPr>
              <a:spLocks noChangeShapeType="1"/>
            </p:cNvSpPr>
            <p:nvPr/>
          </p:nvSpPr>
          <p:spPr bwMode="auto">
            <a:xfrm>
              <a:off x="721520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4" name="AutoShape 97"/>
            <p:cNvSpPr>
              <a:spLocks noChangeArrowheads="1"/>
            </p:cNvSpPr>
            <p:nvPr/>
          </p:nvSpPr>
          <p:spPr bwMode="auto">
            <a:xfrm>
              <a:off x="714376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692945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" name="AutoShape 97"/>
            <p:cNvSpPr>
              <a:spLocks noChangeArrowheads="1"/>
            </p:cNvSpPr>
            <p:nvPr/>
          </p:nvSpPr>
          <p:spPr bwMode="auto">
            <a:xfrm>
              <a:off x="714376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728664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8" name="Line 34"/>
            <p:cNvSpPr>
              <a:spLocks noChangeShapeType="1"/>
            </p:cNvSpPr>
            <p:nvPr/>
          </p:nvSpPr>
          <p:spPr bwMode="auto">
            <a:xfrm>
              <a:off x="757239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79" name="AutoShape 97"/>
            <p:cNvSpPr>
              <a:spLocks noChangeArrowheads="1"/>
            </p:cNvSpPr>
            <p:nvPr/>
          </p:nvSpPr>
          <p:spPr bwMode="auto">
            <a:xfrm>
              <a:off x="750095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728664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1" name="AutoShape 97"/>
            <p:cNvSpPr>
              <a:spLocks noChangeArrowheads="1"/>
            </p:cNvSpPr>
            <p:nvPr/>
          </p:nvSpPr>
          <p:spPr bwMode="auto">
            <a:xfrm>
              <a:off x="750095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" name="Line 34"/>
            <p:cNvSpPr>
              <a:spLocks noChangeShapeType="1"/>
            </p:cNvSpPr>
            <p:nvPr/>
          </p:nvSpPr>
          <p:spPr bwMode="auto">
            <a:xfrm>
              <a:off x="792958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3" name="Line 34"/>
            <p:cNvSpPr>
              <a:spLocks noChangeShapeType="1"/>
            </p:cNvSpPr>
            <p:nvPr/>
          </p:nvSpPr>
          <p:spPr bwMode="auto">
            <a:xfrm>
              <a:off x="828677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4" name="Line 34"/>
            <p:cNvSpPr>
              <a:spLocks noChangeShapeType="1"/>
            </p:cNvSpPr>
            <p:nvPr/>
          </p:nvSpPr>
          <p:spPr bwMode="auto">
            <a:xfrm>
              <a:off x="828677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5" name="Line 34"/>
            <p:cNvSpPr>
              <a:spLocks noChangeShapeType="1"/>
            </p:cNvSpPr>
            <p:nvPr/>
          </p:nvSpPr>
          <p:spPr bwMode="auto">
            <a:xfrm>
              <a:off x="828677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6" name="Line 34"/>
            <p:cNvSpPr>
              <a:spLocks noChangeShapeType="1"/>
            </p:cNvSpPr>
            <p:nvPr/>
          </p:nvSpPr>
          <p:spPr bwMode="auto">
            <a:xfrm>
              <a:off x="792958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7" name="Line 34"/>
            <p:cNvSpPr>
              <a:spLocks noChangeShapeType="1"/>
            </p:cNvSpPr>
            <p:nvPr/>
          </p:nvSpPr>
          <p:spPr bwMode="auto">
            <a:xfrm>
              <a:off x="792958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764383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9" name="Line 34"/>
            <p:cNvSpPr>
              <a:spLocks noChangeShapeType="1"/>
            </p:cNvSpPr>
            <p:nvPr/>
          </p:nvSpPr>
          <p:spPr bwMode="auto">
            <a:xfrm>
              <a:off x="792958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90" name="AutoShape 97"/>
            <p:cNvSpPr>
              <a:spLocks noChangeArrowheads="1"/>
            </p:cNvSpPr>
            <p:nvPr/>
          </p:nvSpPr>
          <p:spPr bwMode="auto">
            <a:xfrm>
              <a:off x="785814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764383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2" name="AutoShape 97"/>
            <p:cNvSpPr>
              <a:spLocks noChangeArrowheads="1"/>
            </p:cNvSpPr>
            <p:nvPr/>
          </p:nvSpPr>
          <p:spPr bwMode="auto">
            <a:xfrm>
              <a:off x="785814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800102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4" name="Line 34"/>
            <p:cNvSpPr>
              <a:spLocks noChangeShapeType="1"/>
            </p:cNvSpPr>
            <p:nvPr/>
          </p:nvSpPr>
          <p:spPr bwMode="auto">
            <a:xfrm>
              <a:off x="828677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95" name="AutoShape 97"/>
            <p:cNvSpPr>
              <a:spLocks noChangeArrowheads="1"/>
            </p:cNvSpPr>
            <p:nvPr/>
          </p:nvSpPr>
          <p:spPr bwMode="auto">
            <a:xfrm>
              <a:off x="821533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800102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7" name="AutoShape 97"/>
            <p:cNvSpPr>
              <a:spLocks noChangeArrowheads="1"/>
            </p:cNvSpPr>
            <p:nvPr/>
          </p:nvSpPr>
          <p:spPr bwMode="auto">
            <a:xfrm>
              <a:off x="821533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8" name="Line 34"/>
            <p:cNvSpPr>
              <a:spLocks noChangeShapeType="1"/>
            </p:cNvSpPr>
            <p:nvPr/>
          </p:nvSpPr>
          <p:spPr bwMode="auto">
            <a:xfrm>
              <a:off x="864396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99" name="Line 34"/>
            <p:cNvSpPr>
              <a:spLocks noChangeShapeType="1"/>
            </p:cNvSpPr>
            <p:nvPr/>
          </p:nvSpPr>
          <p:spPr bwMode="auto">
            <a:xfrm>
              <a:off x="9001155" y="428625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0" name="Line 34"/>
            <p:cNvSpPr>
              <a:spLocks noChangeShapeType="1"/>
            </p:cNvSpPr>
            <p:nvPr/>
          </p:nvSpPr>
          <p:spPr bwMode="auto">
            <a:xfrm>
              <a:off x="8643965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1" name="Line 34"/>
            <p:cNvSpPr>
              <a:spLocks noChangeShapeType="1"/>
            </p:cNvSpPr>
            <p:nvPr/>
          </p:nvSpPr>
          <p:spPr bwMode="auto">
            <a:xfrm>
              <a:off x="8643965" y="428625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835821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>
              <a:off x="864396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" name="AutoShape 97"/>
            <p:cNvSpPr>
              <a:spLocks noChangeArrowheads="1"/>
            </p:cNvSpPr>
            <p:nvPr/>
          </p:nvSpPr>
          <p:spPr bwMode="auto">
            <a:xfrm>
              <a:off x="857252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835821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06" name="AutoShape 97"/>
            <p:cNvSpPr>
              <a:spLocks noChangeArrowheads="1"/>
            </p:cNvSpPr>
            <p:nvPr/>
          </p:nvSpPr>
          <p:spPr bwMode="auto">
            <a:xfrm>
              <a:off x="8572527" y="421481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8715403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>
              <a:off x="9001155" y="392906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" name="AutoShape 97"/>
            <p:cNvSpPr>
              <a:spLocks noChangeArrowheads="1"/>
            </p:cNvSpPr>
            <p:nvPr/>
          </p:nvSpPr>
          <p:spPr bwMode="auto">
            <a:xfrm>
              <a:off x="8929718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8715403" y="435769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2" name="Line 34"/>
            <p:cNvSpPr>
              <a:spLocks noChangeShapeType="1"/>
            </p:cNvSpPr>
            <p:nvPr/>
          </p:nvSpPr>
          <p:spPr bwMode="auto">
            <a:xfrm>
              <a:off x="792958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" name="Line 34"/>
            <p:cNvSpPr>
              <a:spLocks noChangeShapeType="1"/>
            </p:cNvSpPr>
            <p:nvPr/>
          </p:nvSpPr>
          <p:spPr bwMode="auto">
            <a:xfrm>
              <a:off x="828677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" name="Line 34"/>
            <p:cNvSpPr>
              <a:spLocks noChangeShapeType="1"/>
            </p:cNvSpPr>
            <p:nvPr/>
          </p:nvSpPr>
          <p:spPr bwMode="auto">
            <a:xfrm>
              <a:off x="828677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5" name="Line 34"/>
            <p:cNvSpPr>
              <a:spLocks noChangeShapeType="1"/>
            </p:cNvSpPr>
            <p:nvPr/>
          </p:nvSpPr>
          <p:spPr bwMode="auto">
            <a:xfrm>
              <a:off x="828677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6" name="Line 34"/>
            <p:cNvSpPr>
              <a:spLocks noChangeShapeType="1"/>
            </p:cNvSpPr>
            <p:nvPr/>
          </p:nvSpPr>
          <p:spPr bwMode="auto">
            <a:xfrm>
              <a:off x="792958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7" name="Line 34"/>
            <p:cNvSpPr>
              <a:spLocks noChangeShapeType="1"/>
            </p:cNvSpPr>
            <p:nvPr/>
          </p:nvSpPr>
          <p:spPr bwMode="auto">
            <a:xfrm>
              <a:off x="792958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764383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9" name="Line 34"/>
            <p:cNvSpPr>
              <a:spLocks noChangeShapeType="1"/>
            </p:cNvSpPr>
            <p:nvPr/>
          </p:nvSpPr>
          <p:spPr bwMode="auto">
            <a:xfrm>
              <a:off x="792958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20" name="AutoShape 97"/>
            <p:cNvSpPr>
              <a:spLocks noChangeArrowheads="1"/>
            </p:cNvSpPr>
            <p:nvPr/>
          </p:nvSpPr>
          <p:spPr bwMode="auto">
            <a:xfrm>
              <a:off x="785814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764383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2" name="AutoShape 97"/>
            <p:cNvSpPr>
              <a:spLocks noChangeArrowheads="1"/>
            </p:cNvSpPr>
            <p:nvPr/>
          </p:nvSpPr>
          <p:spPr bwMode="auto">
            <a:xfrm>
              <a:off x="785814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800102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4" name="Line 34"/>
            <p:cNvSpPr>
              <a:spLocks noChangeShapeType="1"/>
            </p:cNvSpPr>
            <p:nvPr/>
          </p:nvSpPr>
          <p:spPr bwMode="auto">
            <a:xfrm>
              <a:off x="828677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25" name="AutoShape 97"/>
            <p:cNvSpPr>
              <a:spLocks noChangeArrowheads="1"/>
            </p:cNvSpPr>
            <p:nvPr/>
          </p:nvSpPr>
          <p:spPr bwMode="auto">
            <a:xfrm>
              <a:off x="821533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800102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7" name="AutoShape 97"/>
            <p:cNvSpPr>
              <a:spLocks noChangeArrowheads="1"/>
            </p:cNvSpPr>
            <p:nvPr/>
          </p:nvSpPr>
          <p:spPr bwMode="auto">
            <a:xfrm>
              <a:off x="821533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8" name="Line 34"/>
            <p:cNvSpPr>
              <a:spLocks noChangeShapeType="1"/>
            </p:cNvSpPr>
            <p:nvPr/>
          </p:nvSpPr>
          <p:spPr bwMode="auto">
            <a:xfrm>
              <a:off x="864396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29" name="Line 34"/>
            <p:cNvSpPr>
              <a:spLocks noChangeShapeType="1"/>
            </p:cNvSpPr>
            <p:nvPr/>
          </p:nvSpPr>
          <p:spPr bwMode="auto">
            <a:xfrm>
              <a:off x="9001155" y="50006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0" name="Line 34"/>
            <p:cNvSpPr>
              <a:spLocks noChangeShapeType="1"/>
            </p:cNvSpPr>
            <p:nvPr/>
          </p:nvSpPr>
          <p:spPr bwMode="auto">
            <a:xfrm>
              <a:off x="8643965" y="464344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1" name="Line 34"/>
            <p:cNvSpPr>
              <a:spLocks noChangeShapeType="1"/>
            </p:cNvSpPr>
            <p:nvPr/>
          </p:nvSpPr>
          <p:spPr bwMode="auto">
            <a:xfrm>
              <a:off x="8643965" y="50006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835821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3" name="Line 34"/>
            <p:cNvSpPr>
              <a:spLocks noChangeShapeType="1"/>
            </p:cNvSpPr>
            <p:nvPr/>
          </p:nvSpPr>
          <p:spPr bwMode="auto">
            <a:xfrm>
              <a:off x="864396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4" name="AutoShape 97"/>
            <p:cNvSpPr>
              <a:spLocks noChangeArrowheads="1"/>
            </p:cNvSpPr>
            <p:nvPr/>
          </p:nvSpPr>
          <p:spPr bwMode="auto">
            <a:xfrm>
              <a:off x="857252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835821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6" name="AutoShape 97"/>
            <p:cNvSpPr>
              <a:spLocks noChangeArrowheads="1"/>
            </p:cNvSpPr>
            <p:nvPr/>
          </p:nvSpPr>
          <p:spPr bwMode="auto">
            <a:xfrm>
              <a:off x="857252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8715403" y="471488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8" name="Line 34"/>
            <p:cNvSpPr>
              <a:spLocks noChangeShapeType="1"/>
            </p:cNvSpPr>
            <p:nvPr/>
          </p:nvSpPr>
          <p:spPr bwMode="auto">
            <a:xfrm>
              <a:off x="9001155" y="464344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9" name="AutoShape 97"/>
            <p:cNvSpPr>
              <a:spLocks noChangeArrowheads="1"/>
            </p:cNvSpPr>
            <p:nvPr/>
          </p:nvSpPr>
          <p:spPr bwMode="auto">
            <a:xfrm>
              <a:off x="8929718" y="457200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8715403" y="50720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41" name="AutoShape 97"/>
            <p:cNvSpPr>
              <a:spLocks noChangeArrowheads="1"/>
            </p:cNvSpPr>
            <p:nvPr/>
          </p:nvSpPr>
          <p:spPr bwMode="auto">
            <a:xfrm>
              <a:off x="8929717" y="49291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42" name="Line 34"/>
            <p:cNvSpPr>
              <a:spLocks noChangeShapeType="1"/>
            </p:cNvSpPr>
            <p:nvPr/>
          </p:nvSpPr>
          <p:spPr bwMode="auto">
            <a:xfrm>
              <a:off x="650082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" name="Line 34"/>
            <p:cNvSpPr>
              <a:spLocks noChangeShapeType="1"/>
            </p:cNvSpPr>
            <p:nvPr/>
          </p:nvSpPr>
          <p:spPr bwMode="auto">
            <a:xfrm>
              <a:off x="685801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" name="Line 34"/>
            <p:cNvSpPr>
              <a:spLocks noChangeShapeType="1"/>
            </p:cNvSpPr>
            <p:nvPr/>
          </p:nvSpPr>
          <p:spPr bwMode="auto">
            <a:xfrm>
              <a:off x="685801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" name="Line 34"/>
            <p:cNvSpPr>
              <a:spLocks noChangeShapeType="1"/>
            </p:cNvSpPr>
            <p:nvPr/>
          </p:nvSpPr>
          <p:spPr bwMode="auto">
            <a:xfrm>
              <a:off x="685801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" name="Line 34"/>
            <p:cNvSpPr>
              <a:spLocks noChangeShapeType="1"/>
            </p:cNvSpPr>
            <p:nvPr/>
          </p:nvSpPr>
          <p:spPr bwMode="auto">
            <a:xfrm>
              <a:off x="650082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" name="Line 34"/>
            <p:cNvSpPr>
              <a:spLocks noChangeShapeType="1"/>
            </p:cNvSpPr>
            <p:nvPr/>
          </p:nvSpPr>
          <p:spPr bwMode="auto">
            <a:xfrm>
              <a:off x="650082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621507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49" name="Line 34"/>
            <p:cNvSpPr>
              <a:spLocks noChangeShapeType="1"/>
            </p:cNvSpPr>
            <p:nvPr/>
          </p:nvSpPr>
          <p:spPr bwMode="auto">
            <a:xfrm>
              <a:off x="650082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50" name="AutoShape 97"/>
            <p:cNvSpPr>
              <a:spLocks noChangeArrowheads="1"/>
            </p:cNvSpPr>
            <p:nvPr/>
          </p:nvSpPr>
          <p:spPr bwMode="auto">
            <a:xfrm>
              <a:off x="642938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621507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2" name="AutoShape 97"/>
            <p:cNvSpPr>
              <a:spLocks noChangeArrowheads="1"/>
            </p:cNvSpPr>
            <p:nvPr/>
          </p:nvSpPr>
          <p:spPr bwMode="auto">
            <a:xfrm>
              <a:off x="642938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657226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4" name="Line 34"/>
            <p:cNvSpPr>
              <a:spLocks noChangeShapeType="1"/>
            </p:cNvSpPr>
            <p:nvPr/>
          </p:nvSpPr>
          <p:spPr bwMode="auto">
            <a:xfrm>
              <a:off x="685801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55" name="AutoShape 97"/>
            <p:cNvSpPr>
              <a:spLocks noChangeArrowheads="1"/>
            </p:cNvSpPr>
            <p:nvPr/>
          </p:nvSpPr>
          <p:spPr bwMode="auto">
            <a:xfrm>
              <a:off x="678657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 smtClean="0"/>
                <a:t>R</a:t>
              </a:r>
              <a:endParaRPr lang="en-US" sz="1000" dirty="0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657226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7" name="AutoShape 97"/>
            <p:cNvSpPr>
              <a:spLocks noChangeArrowheads="1"/>
            </p:cNvSpPr>
            <p:nvPr/>
          </p:nvSpPr>
          <p:spPr bwMode="auto">
            <a:xfrm>
              <a:off x="678657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8" name="Line 34"/>
            <p:cNvSpPr>
              <a:spLocks noChangeShapeType="1"/>
            </p:cNvSpPr>
            <p:nvPr/>
          </p:nvSpPr>
          <p:spPr bwMode="auto">
            <a:xfrm>
              <a:off x="721520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59" name="Line 34"/>
            <p:cNvSpPr>
              <a:spLocks noChangeShapeType="1"/>
            </p:cNvSpPr>
            <p:nvPr/>
          </p:nvSpPr>
          <p:spPr bwMode="auto">
            <a:xfrm>
              <a:off x="757239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0" name="Line 34"/>
            <p:cNvSpPr>
              <a:spLocks noChangeShapeType="1"/>
            </p:cNvSpPr>
            <p:nvPr/>
          </p:nvSpPr>
          <p:spPr bwMode="auto">
            <a:xfrm>
              <a:off x="757239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1" name="Line 34"/>
            <p:cNvSpPr>
              <a:spLocks noChangeShapeType="1"/>
            </p:cNvSpPr>
            <p:nvPr/>
          </p:nvSpPr>
          <p:spPr bwMode="auto">
            <a:xfrm>
              <a:off x="757239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2" name="Line 34"/>
            <p:cNvSpPr>
              <a:spLocks noChangeShapeType="1"/>
            </p:cNvSpPr>
            <p:nvPr/>
          </p:nvSpPr>
          <p:spPr bwMode="auto">
            <a:xfrm>
              <a:off x="721520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3" name="Line 34"/>
            <p:cNvSpPr>
              <a:spLocks noChangeShapeType="1"/>
            </p:cNvSpPr>
            <p:nvPr/>
          </p:nvSpPr>
          <p:spPr bwMode="auto">
            <a:xfrm>
              <a:off x="721520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692945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65" name="Line 34"/>
            <p:cNvSpPr>
              <a:spLocks noChangeShapeType="1"/>
            </p:cNvSpPr>
            <p:nvPr/>
          </p:nvSpPr>
          <p:spPr bwMode="auto">
            <a:xfrm>
              <a:off x="721520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66" name="AutoShape 97"/>
            <p:cNvSpPr>
              <a:spLocks noChangeArrowheads="1"/>
            </p:cNvSpPr>
            <p:nvPr/>
          </p:nvSpPr>
          <p:spPr bwMode="auto">
            <a:xfrm>
              <a:off x="714376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692945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68" name="AutoShape 97"/>
            <p:cNvSpPr>
              <a:spLocks noChangeArrowheads="1"/>
            </p:cNvSpPr>
            <p:nvPr/>
          </p:nvSpPr>
          <p:spPr bwMode="auto">
            <a:xfrm>
              <a:off x="714376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728664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70" name="Line 34"/>
            <p:cNvSpPr>
              <a:spLocks noChangeShapeType="1"/>
            </p:cNvSpPr>
            <p:nvPr/>
          </p:nvSpPr>
          <p:spPr bwMode="auto">
            <a:xfrm>
              <a:off x="757239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71" name="AutoShape 97"/>
            <p:cNvSpPr>
              <a:spLocks noChangeArrowheads="1"/>
            </p:cNvSpPr>
            <p:nvPr/>
          </p:nvSpPr>
          <p:spPr bwMode="auto">
            <a:xfrm>
              <a:off x="750095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728664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73" name="AutoShape 97"/>
            <p:cNvSpPr>
              <a:spLocks noChangeArrowheads="1"/>
            </p:cNvSpPr>
            <p:nvPr/>
          </p:nvSpPr>
          <p:spPr bwMode="auto">
            <a:xfrm>
              <a:off x="750095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74" name="Line 34"/>
            <p:cNvSpPr>
              <a:spLocks noChangeShapeType="1"/>
            </p:cNvSpPr>
            <p:nvPr/>
          </p:nvSpPr>
          <p:spPr bwMode="auto">
            <a:xfrm>
              <a:off x="685801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75" name="Line 34"/>
            <p:cNvSpPr>
              <a:spLocks noChangeShapeType="1"/>
            </p:cNvSpPr>
            <p:nvPr/>
          </p:nvSpPr>
          <p:spPr bwMode="auto">
            <a:xfrm>
              <a:off x="685801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76" name="Line 34"/>
            <p:cNvSpPr>
              <a:spLocks noChangeShapeType="1"/>
            </p:cNvSpPr>
            <p:nvPr/>
          </p:nvSpPr>
          <p:spPr bwMode="auto">
            <a:xfrm>
              <a:off x="650082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77" name="Line 34"/>
            <p:cNvSpPr>
              <a:spLocks noChangeShapeType="1"/>
            </p:cNvSpPr>
            <p:nvPr/>
          </p:nvSpPr>
          <p:spPr bwMode="auto">
            <a:xfrm>
              <a:off x="650082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621507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79" name="Line 34"/>
            <p:cNvSpPr>
              <a:spLocks noChangeShapeType="1"/>
            </p:cNvSpPr>
            <p:nvPr/>
          </p:nvSpPr>
          <p:spPr bwMode="auto">
            <a:xfrm>
              <a:off x="650082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80" name="AutoShape 97"/>
            <p:cNvSpPr>
              <a:spLocks noChangeArrowheads="1"/>
            </p:cNvSpPr>
            <p:nvPr/>
          </p:nvSpPr>
          <p:spPr bwMode="auto">
            <a:xfrm>
              <a:off x="642938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21507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2" name="AutoShape 97"/>
            <p:cNvSpPr>
              <a:spLocks noChangeArrowheads="1"/>
            </p:cNvSpPr>
            <p:nvPr/>
          </p:nvSpPr>
          <p:spPr bwMode="auto">
            <a:xfrm>
              <a:off x="642938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657226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4" name="Line 34"/>
            <p:cNvSpPr>
              <a:spLocks noChangeShapeType="1"/>
            </p:cNvSpPr>
            <p:nvPr/>
          </p:nvSpPr>
          <p:spPr bwMode="auto">
            <a:xfrm>
              <a:off x="685801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85" name="AutoShape 97"/>
            <p:cNvSpPr>
              <a:spLocks noChangeArrowheads="1"/>
            </p:cNvSpPr>
            <p:nvPr/>
          </p:nvSpPr>
          <p:spPr bwMode="auto">
            <a:xfrm>
              <a:off x="678657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57226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7" name="AutoShape 97"/>
            <p:cNvSpPr>
              <a:spLocks noChangeArrowheads="1"/>
            </p:cNvSpPr>
            <p:nvPr/>
          </p:nvSpPr>
          <p:spPr bwMode="auto">
            <a:xfrm>
              <a:off x="678657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88" name="Line 34"/>
            <p:cNvSpPr>
              <a:spLocks noChangeShapeType="1"/>
            </p:cNvSpPr>
            <p:nvPr/>
          </p:nvSpPr>
          <p:spPr bwMode="auto">
            <a:xfrm>
              <a:off x="757239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89" name="Line 34"/>
            <p:cNvSpPr>
              <a:spLocks noChangeShapeType="1"/>
            </p:cNvSpPr>
            <p:nvPr/>
          </p:nvSpPr>
          <p:spPr bwMode="auto">
            <a:xfrm>
              <a:off x="757239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0" name="Line 34"/>
            <p:cNvSpPr>
              <a:spLocks noChangeShapeType="1"/>
            </p:cNvSpPr>
            <p:nvPr/>
          </p:nvSpPr>
          <p:spPr bwMode="auto">
            <a:xfrm>
              <a:off x="721520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1" name="Line 34"/>
            <p:cNvSpPr>
              <a:spLocks noChangeShapeType="1"/>
            </p:cNvSpPr>
            <p:nvPr/>
          </p:nvSpPr>
          <p:spPr bwMode="auto">
            <a:xfrm>
              <a:off x="721520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692945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93" name="Line 34"/>
            <p:cNvSpPr>
              <a:spLocks noChangeShapeType="1"/>
            </p:cNvSpPr>
            <p:nvPr/>
          </p:nvSpPr>
          <p:spPr bwMode="auto">
            <a:xfrm>
              <a:off x="721520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4" name="AutoShape 97"/>
            <p:cNvSpPr>
              <a:spLocks noChangeArrowheads="1"/>
            </p:cNvSpPr>
            <p:nvPr/>
          </p:nvSpPr>
          <p:spPr bwMode="auto">
            <a:xfrm>
              <a:off x="714376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92945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96" name="AutoShape 97"/>
            <p:cNvSpPr>
              <a:spLocks noChangeArrowheads="1"/>
            </p:cNvSpPr>
            <p:nvPr/>
          </p:nvSpPr>
          <p:spPr bwMode="auto">
            <a:xfrm>
              <a:off x="714376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728664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98" name="Line 34"/>
            <p:cNvSpPr>
              <a:spLocks noChangeShapeType="1"/>
            </p:cNvSpPr>
            <p:nvPr/>
          </p:nvSpPr>
          <p:spPr bwMode="auto">
            <a:xfrm>
              <a:off x="757239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99" name="AutoShape 97"/>
            <p:cNvSpPr>
              <a:spLocks noChangeArrowheads="1"/>
            </p:cNvSpPr>
            <p:nvPr/>
          </p:nvSpPr>
          <p:spPr bwMode="auto">
            <a:xfrm>
              <a:off x="750095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728664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01" name="AutoShape 97"/>
            <p:cNvSpPr>
              <a:spLocks noChangeArrowheads="1"/>
            </p:cNvSpPr>
            <p:nvPr/>
          </p:nvSpPr>
          <p:spPr bwMode="auto">
            <a:xfrm>
              <a:off x="750095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02" name="Line 34"/>
            <p:cNvSpPr>
              <a:spLocks noChangeShapeType="1"/>
            </p:cNvSpPr>
            <p:nvPr/>
          </p:nvSpPr>
          <p:spPr bwMode="auto">
            <a:xfrm>
              <a:off x="792958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3" name="Line 34"/>
            <p:cNvSpPr>
              <a:spLocks noChangeShapeType="1"/>
            </p:cNvSpPr>
            <p:nvPr/>
          </p:nvSpPr>
          <p:spPr bwMode="auto">
            <a:xfrm>
              <a:off x="828677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4" name="Line 34"/>
            <p:cNvSpPr>
              <a:spLocks noChangeShapeType="1"/>
            </p:cNvSpPr>
            <p:nvPr/>
          </p:nvSpPr>
          <p:spPr bwMode="auto">
            <a:xfrm>
              <a:off x="828677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5" name="Line 34"/>
            <p:cNvSpPr>
              <a:spLocks noChangeShapeType="1"/>
            </p:cNvSpPr>
            <p:nvPr/>
          </p:nvSpPr>
          <p:spPr bwMode="auto">
            <a:xfrm>
              <a:off x="828677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6" name="Line 34"/>
            <p:cNvSpPr>
              <a:spLocks noChangeShapeType="1"/>
            </p:cNvSpPr>
            <p:nvPr/>
          </p:nvSpPr>
          <p:spPr bwMode="auto">
            <a:xfrm>
              <a:off x="792958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7" name="Line 34"/>
            <p:cNvSpPr>
              <a:spLocks noChangeShapeType="1"/>
            </p:cNvSpPr>
            <p:nvPr/>
          </p:nvSpPr>
          <p:spPr bwMode="auto">
            <a:xfrm>
              <a:off x="792958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764383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09" name="Line 34"/>
            <p:cNvSpPr>
              <a:spLocks noChangeShapeType="1"/>
            </p:cNvSpPr>
            <p:nvPr/>
          </p:nvSpPr>
          <p:spPr bwMode="auto">
            <a:xfrm>
              <a:off x="792958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10" name="AutoShape 97"/>
            <p:cNvSpPr>
              <a:spLocks noChangeArrowheads="1"/>
            </p:cNvSpPr>
            <p:nvPr/>
          </p:nvSpPr>
          <p:spPr bwMode="auto">
            <a:xfrm>
              <a:off x="785814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764383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2" name="AutoShape 97"/>
            <p:cNvSpPr>
              <a:spLocks noChangeArrowheads="1"/>
            </p:cNvSpPr>
            <p:nvPr/>
          </p:nvSpPr>
          <p:spPr bwMode="auto">
            <a:xfrm>
              <a:off x="785814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800102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4" name="Line 34"/>
            <p:cNvSpPr>
              <a:spLocks noChangeShapeType="1"/>
            </p:cNvSpPr>
            <p:nvPr/>
          </p:nvSpPr>
          <p:spPr bwMode="auto">
            <a:xfrm>
              <a:off x="828677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15" name="AutoShape 97"/>
            <p:cNvSpPr>
              <a:spLocks noChangeArrowheads="1"/>
            </p:cNvSpPr>
            <p:nvPr/>
          </p:nvSpPr>
          <p:spPr bwMode="auto">
            <a:xfrm>
              <a:off x="821533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800102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7" name="AutoShape 97"/>
            <p:cNvSpPr>
              <a:spLocks noChangeArrowheads="1"/>
            </p:cNvSpPr>
            <p:nvPr/>
          </p:nvSpPr>
          <p:spPr bwMode="auto">
            <a:xfrm>
              <a:off x="821533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18" name="Line 34"/>
            <p:cNvSpPr>
              <a:spLocks noChangeShapeType="1"/>
            </p:cNvSpPr>
            <p:nvPr/>
          </p:nvSpPr>
          <p:spPr bwMode="auto">
            <a:xfrm>
              <a:off x="864396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19" name="Line 34"/>
            <p:cNvSpPr>
              <a:spLocks noChangeShapeType="1"/>
            </p:cNvSpPr>
            <p:nvPr/>
          </p:nvSpPr>
          <p:spPr bwMode="auto">
            <a:xfrm>
              <a:off x="9001155" y="57150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0" name="Line 34"/>
            <p:cNvSpPr>
              <a:spLocks noChangeShapeType="1"/>
            </p:cNvSpPr>
            <p:nvPr/>
          </p:nvSpPr>
          <p:spPr bwMode="auto">
            <a:xfrm>
              <a:off x="8643965" y="53578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1" name="Line 34"/>
            <p:cNvSpPr>
              <a:spLocks noChangeShapeType="1"/>
            </p:cNvSpPr>
            <p:nvPr/>
          </p:nvSpPr>
          <p:spPr bwMode="auto">
            <a:xfrm>
              <a:off x="8643965" y="57150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835821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23" name="Line 34"/>
            <p:cNvSpPr>
              <a:spLocks noChangeShapeType="1"/>
            </p:cNvSpPr>
            <p:nvPr/>
          </p:nvSpPr>
          <p:spPr bwMode="auto">
            <a:xfrm>
              <a:off x="864396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4" name="AutoShape 97"/>
            <p:cNvSpPr>
              <a:spLocks noChangeArrowheads="1"/>
            </p:cNvSpPr>
            <p:nvPr/>
          </p:nvSpPr>
          <p:spPr bwMode="auto">
            <a:xfrm>
              <a:off x="857252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835821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26" name="AutoShape 97"/>
            <p:cNvSpPr>
              <a:spLocks noChangeArrowheads="1"/>
            </p:cNvSpPr>
            <p:nvPr/>
          </p:nvSpPr>
          <p:spPr bwMode="auto">
            <a:xfrm>
              <a:off x="857252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8715403" y="54292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28" name="Line 34"/>
            <p:cNvSpPr>
              <a:spLocks noChangeShapeType="1"/>
            </p:cNvSpPr>
            <p:nvPr/>
          </p:nvSpPr>
          <p:spPr bwMode="auto">
            <a:xfrm>
              <a:off x="9001155" y="53578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29" name="AutoShape 97"/>
            <p:cNvSpPr>
              <a:spLocks noChangeArrowheads="1"/>
            </p:cNvSpPr>
            <p:nvPr/>
          </p:nvSpPr>
          <p:spPr bwMode="auto">
            <a:xfrm>
              <a:off x="8929718" y="52863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8715403" y="57864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31" name="AutoShape 97"/>
            <p:cNvSpPr>
              <a:spLocks noChangeArrowheads="1"/>
            </p:cNvSpPr>
            <p:nvPr/>
          </p:nvSpPr>
          <p:spPr bwMode="auto">
            <a:xfrm>
              <a:off x="8929717" y="56435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32" name="Line 34"/>
            <p:cNvSpPr>
              <a:spLocks noChangeShapeType="1"/>
            </p:cNvSpPr>
            <p:nvPr/>
          </p:nvSpPr>
          <p:spPr bwMode="auto">
            <a:xfrm>
              <a:off x="828677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3" name="Line 34"/>
            <p:cNvSpPr>
              <a:spLocks noChangeShapeType="1"/>
            </p:cNvSpPr>
            <p:nvPr/>
          </p:nvSpPr>
          <p:spPr bwMode="auto">
            <a:xfrm>
              <a:off x="828677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4" name="Line 34"/>
            <p:cNvSpPr>
              <a:spLocks noChangeShapeType="1"/>
            </p:cNvSpPr>
            <p:nvPr/>
          </p:nvSpPr>
          <p:spPr bwMode="auto">
            <a:xfrm>
              <a:off x="792958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5" name="Line 34"/>
            <p:cNvSpPr>
              <a:spLocks noChangeShapeType="1"/>
            </p:cNvSpPr>
            <p:nvPr/>
          </p:nvSpPr>
          <p:spPr bwMode="auto">
            <a:xfrm>
              <a:off x="792958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764383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37" name="Line 34"/>
            <p:cNvSpPr>
              <a:spLocks noChangeShapeType="1"/>
            </p:cNvSpPr>
            <p:nvPr/>
          </p:nvSpPr>
          <p:spPr bwMode="auto">
            <a:xfrm>
              <a:off x="792958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38" name="AutoShape 97"/>
            <p:cNvSpPr>
              <a:spLocks noChangeArrowheads="1"/>
            </p:cNvSpPr>
            <p:nvPr/>
          </p:nvSpPr>
          <p:spPr bwMode="auto">
            <a:xfrm>
              <a:off x="785814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764383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40" name="AutoShape 97"/>
            <p:cNvSpPr>
              <a:spLocks noChangeArrowheads="1"/>
            </p:cNvSpPr>
            <p:nvPr/>
          </p:nvSpPr>
          <p:spPr bwMode="auto">
            <a:xfrm>
              <a:off x="785814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800102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42" name="Line 34"/>
            <p:cNvSpPr>
              <a:spLocks noChangeShapeType="1"/>
            </p:cNvSpPr>
            <p:nvPr/>
          </p:nvSpPr>
          <p:spPr bwMode="auto">
            <a:xfrm>
              <a:off x="828677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43" name="AutoShape 97"/>
            <p:cNvSpPr>
              <a:spLocks noChangeArrowheads="1"/>
            </p:cNvSpPr>
            <p:nvPr/>
          </p:nvSpPr>
          <p:spPr bwMode="auto">
            <a:xfrm>
              <a:off x="821533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800102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53" name="Line 34"/>
            <p:cNvSpPr>
              <a:spLocks noChangeShapeType="1"/>
            </p:cNvSpPr>
            <p:nvPr/>
          </p:nvSpPr>
          <p:spPr bwMode="auto">
            <a:xfrm>
              <a:off x="8643965" y="60722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54" name="Line 34"/>
            <p:cNvSpPr>
              <a:spLocks noChangeShapeType="1"/>
            </p:cNvSpPr>
            <p:nvPr/>
          </p:nvSpPr>
          <p:spPr bwMode="auto">
            <a:xfrm>
              <a:off x="8643965" y="64293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57" name="Rectangle 256"/>
            <p:cNvSpPr>
              <a:spLocks noChangeArrowheads="1"/>
            </p:cNvSpPr>
            <p:nvPr/>
          </p:nvSpPr>
          <p:spPr bwMode="auto">
            <a:xfrm>
              <a:off x="835821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2" name="Line 34"/>
            <p:cNvSpPr>
              <a:spLocks noChangeShapeType="1"/>
            </p:cNvSpPr>
            <p:nvPr/>
          </p:nvSpPr>
          <p:spPr bwMode="auto">
            <a:xfrm>
              <a:off x="864396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63" name="AutoShape 97"/>
            <p:cNvSpPr>
              <a:spLocks noChangeArrowheads="1"/>
            </p:cNvSpPr>
            <p:nvPr/>
          </p:nvSpPr>
          <p:spPr bwMode="auto">
            <a:xfrm>
              <a:off x="857252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835821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5" name="AutoShape 97"/>
            <p:cNvSpPr>
              <a:spLocks noChangeArrowheads="1"/>
            </p:cNvSpPr>
            <p:nvPr/>
          </p:nvSpPr>
          <p:spPr bwMode="auto">
            <a:xfrm>
              <a:off x="857252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8715403" y="61436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7" name="Line 34"/>
            <p:cNvSpPr>
              <a:spLocks noChangeShapeType="1"/>
            </p:cNvSpPr>
            <p:nvPr/>
          </p:nvSpPr>
          <p:spPr bwMode="auto">
            <a:xfrm>
              <a:off x="9001155" y="60722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268" name="AutoShape 97"/>
            <p:cNvSpPr>
              <a:spLocks noChangeArrowheads="1"/>
            </p:cNvSpPr>
            <p:nvPr/>
          </p:nvSpPr>
          <p:spPr bwMode="auto">
            <a:xfrm>
              <a:off x="8929718" y="60007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69" name="Rectangle 268"/>
            <p:cNvSpPr>
              <a:spLocks noChangeArrowheads="1"/>
            </p:cNvSpPr>
            <p:nvPr/>
          </p:nvSpPr>
          <p:spPr bwMode="auto">
            <a:xfrm>
              <a:off x="8715403" y="65008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270" name="AutoShape 97"/>
            <p:cNvSpPr>
              <a:spLocks noChangeArrowheads="1"/>
            </p:cNvSpPr>
            <p:nvPr/>
          </p:nvSpPr>
          <p:spPr bwMode="auto">
            <a:xfrm>
              <a:off x="8929717" y="63579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 animBg="1"/>
      <p:bldP spid="249" grpId="0"/>
      <p:bldP spid="2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00107"/>
            <a:ext cx="8559800" cy="2357455"/>
          </a:xfrm>
        </p:spPr>
        <p:txBody>
          <a:bodyPr/>
          <a:lstStyle/>
          <a:p>
            <a:pPr algn="l" rtl="0"/>
            <a:r>
              <a:rPr lang="en-US" dirty="0" smtClean="0"/>
              <a:t>Special purpose cores replace general purpose processors</a:t>
            </a:r>
          </a:p>
          <a:p>
            <a:pPr lvl="1" algn="l" rtl="0"/>
            <a:r>
              <a:rPr lang="en-US" dirty="0" smtClean="0"/>
              <a:t>Power considerations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Future </a:t>
            </a:r>
            <a:r>
              <a:rPr lang="en-US" dirty="0" err="1" smtClean="0">
                <a:latin typeface="Arial Black" pitchFamily="34" charset="0"/>
              </a:rPr>
              <a:t>SoCs</a:t>
            </a:r>
            <a:r>
              <a:rPr lang="en-US" dirty="0" smtClean="0">
                <a:latin typeface="Arial Black" pitchFamily="34" charset="0"/>
              </a:rPr>
              <a:t> - Observation#1</a:t>
            </a:r>
            <a:endParaRPr lang="he-IL" dirty="0">
              <a:latin typeface="Arial Black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4429132"/>
            <a:ext cx="1500198" cy="142876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General</a:t>
            </a:r>
            <a:br>
              <a:rPr lang="en-US" sz="1600" dirty="0" smtClean="0"/>
            </a:br>
            <a:r>
              <a:rPr lang="en-US" sz="1600" dirty="0" smtClean="0"/>
              <a:t>Purpose</a:t>
            </a:r>
            <a:br>
              <a:rPr lang="en-US" sz="1600" dirty="0" smtClean="0"/>
            </a:br>
            <a:r>
              <a:rPr lang="en-US" sz="1600" dirty="0" smtClean="0"/>
              <a:t>CPU</a:t>
            </a:r>
            <a:endParaRPr lang="en-US" sz="1600" dirty="0"/>
          </a:p>
        </p:txBody>
      </p:sp>
      <p:sp>
        <p:nvSpPr>
          <p:cNvPr id="5" name="Striped Right Arrow 4"/>
          <p:cNvSpPr/>
          <p:nvPr/>
        </p:nvSpPr>
        <p:spPr>
          <a:xfrm>
            <a:off x="3643306" y="3286124"/>
            <a:ext cx="1714512" cy="1285884"/>
          </a:xfrm>
          <a:prstGeom prst="stripedRightArrow">
            <a:avLst>
              <a:gd name="adj1" fmla="val 29036"/>
              <a:gd name="adj2" fmla="val 404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643570" y="4500570"/>
            <a:ext cx="500066" cy="500066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400" dirty="0" smtClean="0"/>
              <a:t>Pre.</a:t>
            </a:r>
          </a:p>
          <a:p>
            <a:pPr algn="ctr"/>
            <a:r>
              <a:rPr lang="en-US" sz="1400" dirty="0" smtClean="0"/>
              <a:t>Proc.</a:t>
            </a:r>
            <a:endParaRPr lang="en-US" sz="1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429388" y="4286256"/>
            <a:ext cx="857256" cy="857256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600" dirty="0" smtClean="0"/>
              <a:t>DSP</a:t>
            </a:r>
            <a:endParaRPr lang="en-US" sz="1600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7572396" y="4500570"/>
            <a:ext cx="571504" cy="50006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400" dirty="0" smtClean="0"/>
              <a:t>CPU</a:t>
            </a:r>
            <a:endParaRPr lang="en-US" sz="1400" dirty="0"/>
          </a:p>
        </p:txBody>
      </p:sp>
      <p:sp>
        <p:nvSpPr>
          <p:cNvPr id="25" name="Right Arrow 24"/>
          <p:cNvSpPr/>
          <p:nvPr/>
        </p:nvSpPr>
        <p:spPr>
          <a:xfrm>
            <a:off x="6143636" y="4643446"/>
            <a:ext cx="285752" cy="214314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Oval 12"/>
          <p:cNvSpPr/>
          <p:nvPr/>
        </p:nvSpPr>
        <p:spPr>
          <a:xfrm>
            <a:off x="142844" y="3000372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714348" y="2714620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Oval 14"/>
          <p:cNvSpPr/>
          <p:nvPr/>
        </p:nvSpPr>
        <p:spPr>
          <a:xfrm>
            <a:off x="714348" y="3429000"/>
            <a:ext cx="428628" cy="42862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MEM</a:t>
            </a:r>
          </a:p>
        </p:txBody>
      </p:sp>
      <p:sp>
        <p:nvSpPr>
          <p:cNvPr id="16" name="Oval 15"/>
          <p:cNvSpPr/>
          <p:nvPr/>
        </p:nvSpPr>
        <p:spPr>
          <a:xfrm>
            <a:off x="1500166" y="2714620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/>
          <p:cNvSpPr/>
          <p:nvPr/>
        </p:nvSpPr>
        <p:spPr>
          <a:xfrm>
            <a:off x="2143108" y="3071810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" name="Oval 17"/>
          <p:cNvSpPr/>
          <p:nvPr/>
        </p:nvSpPr>
        <p:spPr>
          <a:xfrm>
            <a:off x="1500166" y="3429000"/>
            <a:ext cx="428628" cy="42862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MEM</a:t>
            </a:r>
          </a:p>
        </p:txBody>
      </p:sp>
      <p:cxnSp>
        <p:nvCxnSpPr>
          <p:cNvPr id="20" name="Straight Arrow Connector 19"/>
          <p:cNvCxnSpPr>
            <a:stCxn id="13" idx="7"/>
            <a:endCxn id="14" idx="2"/>
          </p:cNvCxnSpPr>
          <p:nvPr/>
        </p:nvCxnSpPr>
        <p:spPr>
          <a:xfrm rot="5400000" flipH="1" flipV="1">
            <a:off x="544420" y="2893216"/>
            <a:ext cx="134209" cy="2056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6"/>
            <a:endCxn id="16" idx="2"/>
          </p:cNvCxnSpPr>
          <p:nvPr/>
        </p:nvCxnSpPr>
        <p:spPr>
          <a:xfrm>
            <a:off x="1142976" y="292893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3" idx="5"/>
            <a:endCxn id="15" idx="1"/>
          </p:cNvCxnSpPr>
          <p:nvPr/>
        </p:nvCxnSpPr>
        <p:spPr>
          <a:xfrm rot="16200000" flipH="1">
            <a:off x="580139" y="3294791"/>
            <a:ext cx="125542" cy="26841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0"/>
            <a:endCxn id="14" idx="4"/>
          </p:cNvCxnSpPr>
          <p:nvPr/>
        </p:nvCxnSpPr>
        <p:spPr>
          <a:xfrm rot="5400000" flipH="1" flipV="1">
            <a:off x="785786" y="328612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" idx="6"/>
            <a:endCxn id="17" idx="1"/>
          </p:cNvCxnSpPr>
          <p:nvPr/>
        </p:nvCxnSpPr>
        <p:spPr>
          <a:xfrm>
            <a:off x="1928794" y="2928934"/>
            <a:ext cx="277085" cy="2056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6" idx="4"/>
            <a:endCxn id="18" idx="0"/>
          </p:cNvCxnSpPr>
          <p:nvPr/>
        </p:nvCxnSpPr>
        <p:spPr>
          <a:xfrm rot="5400000">
            <a:off x="1571604" y="328612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8" idx="7"/>
          </p:cNvCxnSpPr>
          <p:nvPr/>
        </p:nvCxnSpPr>
        <p:spPr>
          <a:xfrm rot="5400000" flipH="1" flipV="1">
            <a:off x="1901742" y="3250406"/>
            <a:ext cx="205647" cy="2770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2285984" y="4786322"/>
            <a:ext cx="714380" cy="78581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Memory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5857884" y="3071810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3" name="Oval 62"/>
          <p:cNvSpPr/>
          <p:nvPr/>
        </p:nvSpPr>
        <p:spPr>
          <a:xfrm>
            <a:off x="6429388" y="2786058"/>
            <a:ext cx="428628" cy="42862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Oval 63"/>
          <p:cNvSpPr/>
          <p:nvPr/>
        </p:nvSpPr>
        <p:spPr>
          <a:xfrm>
            <a:off x="6429388" y="3500438"/>
            <a:ext cx="428628" cy="42862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MEM</a:t>
            </a:r>
          </a:p>
        </p:txBody>
      </p:sp>
      <p:sp>
        <p:nvSpPr>
          <p:cNvPr id="65" name="Oval 64"/>
          <p:cNvSpPr/>
          <p:nvPr/>
        </p:nvSpPr>
        <p:spPr>
          <a:xfrm>
            <a:off x="7215206" y="2786058"/>
            <a:ext cx="428628" cy="42862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6" name="Oval 65"/>
          <p:cNvSpPr/>
          <p:nvPr/>
        </p:nvSpPr>
        <p:spPr>
          <a:xfrm>
            <a:off x="7858148" y="3143248"/>
            <a:ext cx="428628" cy="42862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7" name="Oval 66"/>
          <p:cNvSpPr/>
          <p:nvPr/>
        </p:nvSpPr>
        <p:spPr>
          <a:xfrm>
            <a:off x="7215206" y="3500438"/>
            <a:ext cx="428628" cy="42862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MEM</a:t>
            </a:r>
          </a:p>
        </p:txBody>
      </p:sp>
      <p:cxnSp>
        <p:nvCxnSpPr>
          <p:cNvPr id="68" name="Straight Arrow Connector 67"/>
          <p:cNvCxnSpPr>
            <a:stCxn id="62" idx="7"/>
            <a:endCxn id="63" idx="2"/>
          </p:cNvCxnSpPr>
          <p:nvPr/>
        </p:nvCxnSpPr>
        <p:spPr>
          <a:xfrm rot="5400000" flipH="1" flipV="1">
            <a:off x="6259460" y="2964654"/>
            <a:ext cx="134209" cy="2056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3" idx="6"/>
            <a:endCxn id="65" idx="2"/>
          </p:cNvCxnSpPr>
          <p:nvPr/>
        </p:nvCxnSpPr>
        <p:spPr>
          <a:xfrm>
            <a:off x="6858016" y="3000372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2" idx="5"/>
            <a:endCxn id="64" idx="1"/>
          </p:cNvCxnSpPr>
          <p:nvPr/>
        </p:nvCxnSpPr>
        <p:spPr>
          <a:xfrm rot="16200000" flipH="1">
            <a:off x="6295179" y="3366229"/>
            <a:ext cx="125542" cy="26841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4" idx="0"/>
            <a:endCxn id="63" idx="4"/>
          </p:cNvCxnSpPr>
          <p:nvPr/>
        </p:nvCxnSpPr>
        <p:spPr>
          <a:xfrm rot="5400000" flipH="1" flipV="1">
            <a:off x="6500826" y="335756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5" idx="6"/>
            <a:endCxn id="66" idx="1"/>
          </p:cNvCxnSpPr>
          <p:nvPr/>
        </p:nvCxnSpPr>
        <p:spPr>
          <a:xfrm>
            <a:off x="7643834" y="3000372"/>
            <a:ext cx="277085" cy="2056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5" idx="4"/>
            <a:endCxn id="67" idx="0"/>
          </p:cNvCxnSpPr>
          <p:nvPr/>
        </p:nvCxnSpPr>
        <p:spPr>
          <a:xfrm rot="5400000">
            <a:off x="7286644" y="335756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67" idx="7"/>
          </p:cNvCxnSpPr>
          <p:nvPr/>
        </p:nvCxnSpPr>
        <p:spPr>
          <a:xfrm rot="5400000" flipH="1" flipV="1">
            <a:off x="7616782" y="3321844"/>
            <a:ext cx="205647" cy="2770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786446" y="5500702"/>
            <a:ext cx="2357454" cy="35719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Memory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7" name="Right Arrow 76"/>
          <p:cNvSpPr/>
          <p:nvPr/>
        </p:nvSpPr>
        <p:spPr>
          <a:xfrm>
            <a:off x="7286644" y="4643446"/>
            <a:ext cx="285752" cy="214314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8" name="Right Arrow 77"/>
          <p:cNvSpPr/>
          <p:nvPr/>
        </p:nvSpPr>
        <p:spPr>
          <a:xfrm rot="5400000">
            <a:off x="5643570" y="5143512"/>
            <a:ext cx="500066" cy="214314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5" name="Left-Right Arrow 84"/>
          <p:cNvSpPr/>
          <p:nvPr/>
        </p:nvSpPr>
        <p:spPr>
          <a:xfrm rot="16200000">
            <a:off x="6643702" y="5214950"/>
            <a:ext cx="357190" cy="214314"/>
          </a:xfrm>
          <a:prstGeom prst="left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6" name="Right Arrow 85"/>
          <p:cNvSpPr/>
          <p:nvPr/>
        </p:nvSpPr>
        <p:spPr>
          <a:xfrm rot="5400000">
            <a:off x="7572396" y="5143512"/>
            <a:ext cx="500066" cy="214314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7" name="Left-Right Arrow 86"/>
          <p:cNvSpPr/>
          <p:nvPr/>
        </p:nvSpPr>
        <p:spPr>
          <a:xfrm rot="10800000">
            <a:off x="1928794" y="5072074"/>
            <a:ext cx="357190" cy="214314"/>
          </a:xfrm>
          <a:prstGeom prst="left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Oval 42"/>
          <p:cNvSpPr/>
          <p:nvPr/>
        </p:nvSpPr>
        <p:spPr>
          <a:xfrm>
            <a:off x="2857488" y="3071810"/>
            <a:ext cx="428628" cy="42862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44" name="Straight Arrow Connector 43"/>
          <p:cNvCxnSpPr>
            <a:stCxn id="17" idx="6"/>
            <a:endCxn id="43" idx="2"/>
          </p:cNvCxnSpPr>
          <p:nvPr/>
        </p:nvCxnSpPr>
        <p:spPr>
          <a:xfrm>
            <a:off x="2571736" y="328612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8572528" y="3143248"/>
            <a:ext cx="428628" cy="428628"/>
          </a:xfrm>
          <a:prstGeom prst="ellipse">
            <a:avLst/>
          </a:prstGeom>
          <a:solidFill>
            <a:srgbClr val="FF33CC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 anchorCtr="0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Task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49" name="Straight Arrow Connector 48"/>
          <p:cNvCxnSpPr>
            <a:stCxn id="66" idx="6"/>
            <a:endCxn id="48" idx="2"/>
          </p:cNvCxnSpPr>
          <p:nvPr/>
        </p:nvCxnSpPr>
        <p:spPr>
          <a:xfrm>
            <a:off x="8286776" y="335756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ight Arrow 52"/>
          <p:cNvSpPr/>
          <p:nvPr/>
        </p:nvSpPr>
        <p:spPr>
          <a:xfrm>
            <a:off x="8143900" y="4643446"/>
            <a:ext cx="285752" cy="214314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8429652" y="4500570"/>
            <a:ext cx="571504" cy="500066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r>
              <a:rPr lang="en-US" sz="1400" dirty="0" smtClean="0"/>
              <a:t>GPU</a:t>
            </a:r>
            <a:endParaRPr lang="en-US" sz="1400" dirty="0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1"/>
          </p:nvPr>
        </p:nvSpPr>
        <p:spPr>
          <a:xfrm>
            <a:off x="7275513" y="6400824"/>
            <a:ext cx="1905000" cy="457200"/>
          </a:xfrm>
        </p:spPr>
        <p:txBody>
          <a:bodyPr/>
          <a:lstStyle/>
          <a:p>
            <a:fld id="{E5E78F0E-4832-425E-BAC7-1EAF93784EBA}" type="slidenum">
              <a:rPr lang="he-IL" smtClean="0"/>
              <a:pPr/>
              <a:t>6</a:t>
            </a:fld>
            <a:endParaRPr lang="he-IL" dirty="0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 bwMode="auto">
          <a:xfrm>
            <a:off x="357158" y="6143643"/>
            <a:ext cx="8559800" cy="571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Processing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cs typeface="+mn-cs"/>
              </a:rPr>
              <a:t>pipes are getting longer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he-IL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9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  <p:bldP spid="5" grpId="0" animBg="1"/>
      <p:bldP spid="6" grpId="0" animBg="1"/>
      <p:bldP spid="21" grpId="0" animBg="1"/>
      <p:bldP spid="22" grpId="0" animBg="1"/>
      <p:bldP spid="25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76" grpId="0" animBg="1"/>
      <p:bldP spid="87" grpId="0" animBg="1"/>
      <p:bldP spid="48" grpId="0" animBg="1"/>
      <p:bldP spid="54" grpId="0" animBg="1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Future </a:t>
            </a:r>
            <a:r>
              <a:rPr lang="en-US" dirty="0" err="1" smtClean="0">
                <a:latin typeface="Arial Black" pitchFamily="34" charset="0"/>
              </a:rPr>
              <a:t>SoCs</a:t>
            </a:r>
            <a:r>
              <a:rPr lang="en-US" dirty="0" smtClean="0">
                <a:latin typeface="Arial Black" pitchFamily="34" charset="0"/>
              </a:rPr>
              <a:t> - Observation#2</a:t>
            </a:r>
            <a:endParaRPr lang="he-IL" dirty="0">
              <a:latin typeface="Arial Black" pitchFamily="34" charset="0"/>
            </a:endParaRPr>
          </a:p>
        </p:txBody>
      </p:sp>
      <p:grpSp>
        <p:nvGrpSpPr>
          <p:cNvPr id="1002" name="Group 1001"/>
          <p:cNvGrpSpPr/>
          <p:nvPr/>
        </p:nvGrpSpPr>
        <p:grpSpPr>
          <a:xfrm>
            <a:off x="571471" y="1357298"/>
            <a:ext cx="2643207" cy="2643206"/>
            <a:chOff x="571472" y="1357298"/>
            <a:chExt cx="2643207" cy="2643206"/>
          </a:xfrm>
        </p:grpSpPr>
        <p:sp>
          <p:nvSpPr>
            <p:cNvPr id="443" name="Line 34"/>
            <p:cNvSpPr>
              <a:spLocks noChangeShapeType="1"/>
            </p:cNvSpPr>
            <p:nvPr/>
          </p:nvSpPr>
          <p:spPr bwMode="auto">
            <a:xfrm>
              <a:off x="64291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4" name="Line 34"/>
            <p:cNvSpPr>
              <a:spLocks noChangeShapeType="1"/>
            </p:cNvSpPr>
            <p:nvPr/>
          </p:nvSpPr>
          <p:spPr bwMode="auto">
            <a:xfrm>
              <a:off x="100010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5" name="Line 34"/>
            <p:cNvSpPr>
              <a:spLocks noChangeShapeType="1"/>
            </p:cNvSpPr>
            <p:nvPr/>
          </p:nvSpPr>
          <p:spPr bwMode="auto">
            <a:xfrm>
              <a:off x="100010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6" name="Line 34"/>
            <p:cNvSpPr>
              <a:spLocks noChangeShapeType="1"/>
            </p:cNvSpPr>
            <p:nvPr/>
          </p:nvSpPr>
          <p:spPr bwMode="auto">
            <a:xfrm>
              <a:off x="100010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6" name="Line 34"/>
            <p:cNvSpPr>
              <a:spLocks noChangeShapeType="1"/>
            </p:cNvSpPr>
            <p:nvPr/>
          </p:nvSpPr>
          <p:spPr bwMode="auto">
            <a:xfrm>
              <a:off x="64291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2" name="Line 34"/>
            <p:cNvSpPr>
              <a:spLocks noChangeShapeType="1"/>
            </p:cNvSpPr>
            <p:nvPr/>
          </p:nvSpPr>
          <p:spPr bwMode="auto">
            <a:xfrm>
              <a:off x="64291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26" name="Line 34"/>
            <p:cNvSpPr>
              <a:spLocks noChangeShapeType="1"/>
            </p:cNvSpPr>
            <p:nvPr/>
          </p:nvSpPr>
          <p:spPr bwMode="auto">
            <a:xfrm>
              <a:off x="64291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2" name="AutoShape 97"/>
            <p:cNvSpPr>
              <a:spLocks noChangeArrowheads="1"/>
            </p:cNvSpPr>
            <p:nvPr/>
          </p:nvSpPr>
          <p:spPr bwMode="auto">
            <a:xfrm>
              <a:off x="57147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35" name="AutoShape 97"/>
            <p:cNvSpPr>
              <a:spLocks noChangeArrowheads="1"/>
            </p:cNvSpPr>
            <p:nvPr/>
          </p:nvSpPr>
          <p:spPr bwMode="auto">
            <a:xfrm>
              <a:off x="57147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38" name="Line 34"/>
            <p:cNvSpPr>
              <a:spLocks noChangeShapeType="1"/>
            </p:cNvSpPr>
            <p:nvPr/>
          </p:nvSpPr>
          <p:spPr bwMode="auto">
            <a:xfrm>
              <a:off x="100010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39" name="AutoShape 97"/>
            <p:cNvSpPr>
              <a:spLocks noChangeArrowheads="1"/>
            </p:cNvSpPr>
            <p:nvPr/>
          </p:nvSpPr>
          <p:spPr bwMode="auto">
            <a:xfrm>
              <a:off x="92866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41" name="AutoShape 97"/>
            <p:cNvSpPr>
              <a:spLocks noChangeArrowheads="1"/>
            </p:cNvSpPr>
            <p:nvPr/>
          </p:nvSpPr>
          <p:spPr bwMode="auto">
            <a:xfrm>
              <a:off x="92866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47" name="Line 34"/>
            <p:cNvSpPr>
              <a:spLocks noChangeShapeType="1"/>
            </p:cNvSpPr>
            <p:nvPr/>
          </p:nvSpPr>
          <p:spPr bwMode="auto">
            <a:xfrm>
              <a:off x="135729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8" name="Line 34"/>
            <p:cNvSpPr>
              <a:spLocks noChangeShapeType="1"/>
            </p:cNvSpPr>
            <p:nvPr/>
          </p:nvSpPr>
          <p:spPr bwMode="auto">
            <a:xfrm>
              <a:off x="171448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49" name="Line 34"/>
            <p:cNvSpPr>
              <a:spLocks noChangeShapeType="1"/>
            </p:cNvSpPr>
            <p:nvPr/>
          </p:nvSpPr>
          <p:spPr bwMode="auto">
            <a:xfrm>
              <a:off x="171448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0" name="Line 34"/>
            <p:cNvSpPr>
              <a:spLocks noChangeShapeType="1"/>
            </p:cNvSpPr>
            <p:nvPr/>
          </p:nvSpPr>
          <p:spPr bwMode="auto">
            <a:xfrm>
              <a:off x="171448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1" name="Line 34"/>
            <p:cNvSpPr>
              <a:spLocks noChangeShapeType="1"/>
            </p:cNvSpPr>
            <p:nvPr/>
          </p:nvSpPr>
          <p:spPr bwMode="auto">
            <a:xfrm>
              <a:off x="135729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2" name="Line 34"/>
            <p:cNvSpPr>
              <a:spLocks noChangeShapeType="1"/>
            </p:cNvSpPr>
            <p:nvPr/>
          </p:nvSpPr>
          <p:spPr bwMode="auto">
            <a:xfrm>
              <a:off x="135729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4" name="Line 34"/>
            <p:cNvSpPr>
              <a:spLocks noChangeShapeType="1"/>
            </p:cNvSpPr>
            <p:nvPr/>
          </p:nvSpPr>
          <p:spPr bwMode="auto">
            <a:xfrm>
              <a:off x="135729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55" name="AutoShape 97"/>
            <p:cNvSpPr>
              <a:spLocks noChangeArrowheads="1"/>
            </p:cNvSpPr>
            <p:nvPr/>
          </p:nvSpPr>
          <p:spPr bwMode="auto">
            <a:xfrm>
              <a:off x="128585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57" name="AutoShape 97"/>
            <p:cNvSpPr>
              <a:spLocks noChangeArrowheads="1"/>
            </p:cNvSpPr>
            <p:nvPr/>
          </p:nvSpPr>
          <p:spPr bwMode="auto">
            <a:xfrm>
              <a:off x="128585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59" name="Line 34"/>
            <p:cNvSpPr>
              <a:spLocks noChangeShapeType="1"/>
            </p:cNvSpPr>
            <p:nvPr/>
          </p:nvSpPr>
          <p:spPr bwMode="auto">
            <a:xfrm>
              <a:off x="171448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0" name="AutoShape 97"/>
            <p:cNvSpPr>
              <a:spLocks noChangeArrowheads="1"/>
            </p:cNvSpPr>
            <p:nvPr/>
          </p:nvSpPr>
          <p:spPr bwMode="auto">
            <a:xfrm>
              <a:off x="164304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62" name="AutoShape 97"/>
            <p:cNvSpPr>
              <a:spLocks noChangeArrowheads="1"/>
            </p:cNvSpPr>
            <p:nvPr/>
          </p:nvSpPr>
          <p:spPr bwMode="auto">
            <a:xfrm>
              <a:off x="164304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63" name="Line 34"/>
            <p:cNvSpPr>
              <a:spLocks noChangeShapeType="1"/>
            </p:cNvSpPr>
            <p:nvPr/>
          </p:nvSpPr>
          <p:spPr bwMode="auto">
            <a:xfrm>
              <a:off x="64291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4" name="Line 34"/>
            <p:cNvSpPr>
              <a:spLocks noChangeShapeType="1"/>
            </p:cNvSpPr>
            <p:nvPr/>
          </p:nvSpPr>
          <p:spPr bwMode="auto">
            <a:xfrm>
              <a:off x="100010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5" name="Line 34"/>
            <p:cNvSpPr>
              <a:spLocks noChangeShapeType="1"/>
            </p:cNvSpPr>
            <p:nvPr/>
          </p:nvSpPr>
          <p:spPr bwMode="auto">
            <a:xfrm>
              <a:off x="100010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6" name="Line 34"/>
            <p:cNvSpPr>
              <a:spLocks noChangeShapeType="1"/>
            </p:cNvSpPr>
            <p:nvPr/>
          </p:nvSpPr>
          <p:spPr bwMode="auto">
            <a:xfrm>
              <a:off x="100010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7" name="Line 34"/>
            <p:cNvSpPr>
              <a:spLocks noChangeShapeType="1"/>
            </p:cNvSpPr>
            <p:nvPr/>
          </p:nvSpPr>
          <p:spPr bwMode="auto">
            <a:xfrm>
              <a:off x="64291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68" name="Line 34"/>
            <p:cNvSpPr>
              <a:spLocks noChangeShapeType="1"/>
            </p:cNvSpPr>
            <p:nvPr/>
          </p:nvSpPr>
          <p:spPr bwMode="auto">
            <a:xfrm>
              <a:off x="64291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0" name="Line 34"/>
            <p:cNvSpPr>
              <a:spLocks noChangeShapeType="1"/>
            </p:cNvSpPr>
            <p:nvPr/>
          </p:nvSpPr>
          <p:spPr bwMode="auto">
            <a:xfrm>
              <a:off x="64291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1" name="AutoShape 97"/>
            <p:cNvSpPr>
              <a:spLocks noChangeArrowheads="1"/>
            </p:cNvSpPr>
            <p:nvPr/>
          </p:nvSpPr>
          <p:spPr bwMode="auto">
            <a:xfrm>
              <a:off x="57147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3" name="AutoShape 97"/>
            <p:cNvSpPr>
              <a:spLocks noChangeArrowheads="1"/>
            </p:cNvSpPr>
            <p:nvPr/>
          </p:nvSpPr>
          <p:spPr bwMode="auto">
            <a:xfrm>
              <a:off x="57147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5" name="Line 34"/>
            <p:cNvSpPr>
              <a:spLocks noChangeShapeType="1"/>
            </p:cNvSpPr>
            <p:nvPr/>
          </p:nvSpPr>
          <p:spPr bwMode="auto">
            <a:xfrm>
              <a:off x="100010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76" name="AutoShape 97"/>
            <p:cNvSpPr>
              <a:spLocks noChangeArrowheads="1"/>
            </p:cNvSpPr>
            <p:nvPr/>
          </p:nvSpPr>
          <p:spPr bwMode="auto">
            <a:xfrm>
              <a:off x="92866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8" name="AutoShape 97"/>
            <p:cNvSpPr>
              <a:spLocks noChangeArrowheads="1"/>
            </p:cNvSpPr>
            <p:nvPr/>
          </p:nvSpPr>
          <p:spPr bwMode="auto">
            <a:xfrm>
              <a:off x="92866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79" name="Line 34"/>
            <p:cNvSpPr>
              <a:spLocks noChangeShapeType="1"/>
            </p:cNvSpPr>
            <p:nvPr/>
          </p:nvSpPr>
          <p:spPr bwMode="auto">
            <a:xfrm>
              <a:off x="135729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0" name="Line 34"/>
            <p:cNvSpPr>
              <a:spLocks noChangeShapeType="1"/>
            </p:cNvSpPr>
            <p:nvPr/>
          </p:nvSpPr>
          <p:spPr bwMode="auto">
            <a:xfrm>
              <a:off x="171448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1" name="Line 34"/>
            <p:cNvSpPr>
              <a:spLocks noChangeShapeType="1"/>
            </p:cNvSpPr>
            <p:nvPr/>
          </p:nvSpPr>
          <p:spPr bwMode="auto">
            <a:xfrm>
              <a:off x="171448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2" name="Line 34"/>
            <p:cNvSpPr>
              <a:spLocks noChangeShapeType="1"/>
            </p:cNvSpPr>
            <p:nvPr/>
          </p:nvSpPr>
          <p:spPr bwMode="auto">
            <a:xfrm>
              <a:off x="171448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3" name="Line 34"/>
            <p:cNvSpPr>
              <a:spLocks noChangeShapeType="1"/>
            </p:cNvSpPr>
            <p:nvPr/>
          </p:nvSpPr>
          <p:spPr bwMode="auto">
            <a:xfrm>
              <a:off x="135729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4" name="Line 34"/>
            <p:cNvSpPr>
              <a:spLocks noChangeShapeType="1"/>
            </p:cNvSpPr>
            <p:nvPr/>
          </p:nvSpPr>
          <p:spPr bwMode="auto">
            <a:xfrm>
              <a:off x="135729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6" name="Line 34"/>
            <p:cNvSpPr>
              <a:spLocks noChangeShapeType="1"/>
            </p:cNvSpPr>
            <p:nvPr/>
          </p:nvSpPr>
          <p:spPr bwMode="auto">
            <a:xfrm>
              <a:off x="135729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87" name="AutoShape 97"/>
            <p:cNvSpPr>
              <a:spLocks noChangeArrowheads="1"/>
            </p:cNvSpPr>
            <p:nvPr/>
          </p:nvSpPr>
          <p:spPr bwMode="auto">
            <a:xfrm>
              <a:off x="128585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89" name="AutoShape 97"/>
            <p:cNvSpPr>
              <a:spLocks noChangeArrowheads="1"/>
            </p:cNvSpPr>
            <p:nvPr/>
          </p:nvSpPr>
          <p:spPr bwMode="auto">
            <a:xfrm>
              <a:off x="128585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1" name="Line 34"/>
            <p:cNvSpPr>
              <a:spLocks noChangeShapeType="1"/>
            </p:cNvSpPr>
            <p:nvPr/>
          </p:nvSpPr>
          <p:spPr bwMode="auto">
            <a:xfrm>
              <a:off x="171448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2" name="AutoShape 97"/>
            <p:cNvSpPr>
              <a:spLocks noChangeArrowheads="1"/>
            </p:cNvSpPr>
            <p:nvPr/>
          </p:nvSpPr>
          <p:spPr bwMode="auto">
            <a:xfrm>
              <a:off x="164304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4" name="AutoShape 97"/>
            <p:cNvSpPr>
              <a:spLocks noChangeArrowheads="1"/>
            </p:cNvSpPr>
            <p:nvPr/>
          </p:nvSpPr>
          <p:spPr bwMode="auto">
            <a:xfrm>
              <a:off x="164304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495" name="Line 34"/>
            <p:cNvSpPr>
              <a:spLocks noChangeShapeType="1"/>
            </p:cNvSpPr>
            <p:nvPr/>
          </p:nvSpPr>
          <p:spPr bwMode="auto">
            <a:xfrm>
              <a:off x="207167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6" name="Line 34"/>
            <p:cNvSpPr>
              <a:spLocks noChangeShapeType="1"/>
            </p:cNvSpPr>
            <p:nvPr/>
          </p:nvSpPr>
          <p:spPr bwMode="auto">
            <a:xfrm>
              <a:off x="242886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7" name="Line 34"/>
            <p:cNvSpPr>
              <a:spLocks noChangeShapeType="1"/>
            </p:cNvSpPr>
            <p:nvPr/>
          </p:nvSpPr>
          <p:spPr bwMode="auto">
            <a:xfrm>
              <a:off x="242886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8" name="Line 34"/>
            <p:cNvSpPr>
              <a:spLocks noChangeShapeType="1"/>
            </p:cNvSpPr>
            <p:nvPr/>
          </p:nvSpPr>
          <p:spPr bwMode="auto">
            <a:xfrm>
              <a:off x="242886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499" name="Line 34"/>
            <p:cNvSpPr>
              <a:spLocks noChangeShapeType="1"/>
            </p:cNvSpPr>
            <p:nvPr/>
          </p:nvSpPr>
          <p:spPr bwMode="auto">
            <a:xfrm>
              <a:off x="207167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0" name="Line 34"/>
            <p:cNvSpPr>
              <a:spLocks noChangeShapeType="1"/>
            </p:cNvSpPr>
            <p:nvPr/>
          </p:nvSpPr>
          <p:spPr bwMode="auto">
            <a:xfrm>
              <a:off x="207167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2" name="Line 34"/>
            <p:cNvSpPr>
              <a:spLocks noChangeShapeType="1"/>
            </p:cNvSpPr>
            <p:nvPr/>
          </p:nvSpPr>
          <p:spPr bwMode="auto">
            <a:xfrm>
              <a:off x="207167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3" name="AutoShape 97"/>
            <p:cNvSpPr>
              <a:spLocks noChangeArrowheads="1"/>
            </p:cNvSpPr>
            <p:nvPr/>
          </p:nvSpPr>
          <p:spPr bwMode="auto">
            <a:xfrm>
              <a:off x="200023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05" name="AutoShape 97"/>
            <p:cNvSpPr>
              <a:spLocks noChangeArrowheads="1"/>
            </p:cNvSpPr>
            <p:nvPr/>
          </p:nvSpPr>
          <p:spPr bwMode="auto">
            <a:xfrm>
              <a:off x="200023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07" name="Line 34"/>
            <p:cNvSpPr>
              <a:spLocks noChangeShapeType="1"/>
            </p:cNvSpPr>
            <p:nvPr/>
          </p:nvSpPr>
          <p:spPr bwMode="auto">
            <a:xfrm>
              <a:off x="242886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08" name="AutoShape 97"/>
            <p:cNvSpPr>
              <a:spLocks noChangeArrowheads="1"/>
            </p:cNvSpPr>
            <p:nvPr/>
          </p:nvSpPr>
          <p:spPr bwMode="auto">
            <a:xfrm>
              <a:off x="235742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10" name="AutoShape 97"/>
            <p:cNvSpPr>
              <a:spLocks noChangeArrowheads="1"/>
            </p:cNvSpPr>
            <p:nvPr/>
          </p:nvSpPr>
          <p:spPr bwMode="auto">
            <a:xfrm>
              <a:off x="235742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11" name="Line 34"/>
            <p:cNvSpPr>
              <a:spLocks noChangeShapeType="1"/>
            </p:cNvSpPr>
            <p:nvPr/>
          </p:nvSpPr>
          <p:spPr bwMode="auto">
            <a:xfrm>
              <a:off x="278605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2" name="Line 34"/>
            <p:cNvSpPr>
              <a:spLocks noChangeShapeType="1"/>
            </p:cNvSpPr>
            <p:nvPr/>
          </p:nvSpPr>
          <p:spPr bwMode="auto">
            <a:xfrm>
              <a:off x="314324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3" name="Line 34"/>
            <p:cNvSpPr>
              <a:spLocks noChangeShapeType="1"/>
            </p:cNvSpPr>
            <p:nvPr/>
          </p:nvSpPr>
          <p:spPr bwMode="auto">
            <a:xfrm>
              <a:off x="278605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4" name="Line 34"/>
            <p:cNvSpPr>
              <a:spLocks noChangeShapeType="1"/>
            </p:cNvSpPr>
            <p:nvPr/>
          </p:nvSpPr>
          <p:spPr bwMode="auto">
            <a:xfrm>
              <a:off x="278605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6" name="Line 34"/>
            <p:cNvSpPr>
              <a:spLocks noChangeShapeType="1"/>
            </p:cNvSpPr>
            <p:nvPr/>
          </p:nvSpPr>
          <p:spPr bwMode="auto">
            <a:xfrm>
              <a:off x="278605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17" name="AutoShape 97"/>
            <p:cNvSpPr>
              <a:spLocks noChangeArrowheads="1"/>
            </p:cNvSpPr>
            <p:nvPr/>
          </p:nvSpPr>
          <p:spPr bwMode="auto">
            <a:xfrm>
              <a:off x="271461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19" name="AutoShape 97"/>
            <p:cNvSpPr>
              <a:spLocks noChangeArrowheads="1"/>
            </p:cNvSpPr>
            <p:nvPr/>
          </p:nvSpPr>
          <p:spPr bwMode="auto">
            <a:xfrm>
              <a:off x="271461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1" name="Line 34"/>
            <p:cNvSpPr>
              <a:spLocks noChangeShapeType="1"/>
            </p:cNvSpPr>
            <p:nvPr/>
          </p:nvSpPr>
          <p:spPr bwMode="auto">
            <a:xfrm>
              <a:off x="314324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2" name="AutoShape 97"/>
            <p:cNvSpPr>
              <a:spLocks noChangeArrowheads="1"/>
            </p:cNvSpPr>
            <p:nvPr/>
          </p:nvSpPr>
          <p:spPr bwMode="auto">
            <a:xfrm>
              <a:off x="307180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4" name="AutoShape 97"/>
            <p:cNvSpPr>
              <a:spLocks noChangeArrowheads="1"/>
            </p:cNvSpPr>
            <p:nvPr/>
          </p:nvSpPr>
          <p:spPr bwMode="auto">
            <a:xfrm>
              <a:off x="307180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25" name="Line 34"/>
            <p:cNvSpPr>
              <a:spLocks noChangeShapeType="1"/>
            </p:cNvSpPr>
            <p:nvPr/>
          </p:nvSpPr>
          <p:spPr bwMode="auto">
            <a:xfrm>
              <a:off x="207167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6" name="Line 34"/>
            <p:cNvSpPr>
              <a:spLocks noChangeShapeType="1"/>
            </p:cNvSpPr>
            <p:nvPr/>
          </p:nvSpPr>
          <p:spPr bwMode="auto">
            <a:xfrm>
              <a:off x="242886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7" name="Line 34"/>
            <p:cNvSpPr>
              <a:spLocks noChangeShapeType="1"/>
            </p:cNvSpPr>
            <p:nvPr/>
          </p:nvSpPr>
          <p:spPr bwMode="auto">
            <a:xfrm>
              <a:off x="242886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8" name="Line 34"/>
            <p:cNvSpPr>
              <a:spLocks noChangeShapeType="1"/>
            </p:cNvSpPr>
            <p:nvPr/>
          </p:nvSpPr>
          <p:spPr bwMode="auto">
            <a:xfrm>
              <a:off x="242886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29" name="Line 34"/>
            <p:cNvSpPr>
              <a:spLocks noChangeShapeType="1"/>
            </p:cNvSpPr>
            <p:nvPr/>
          </p:nvSpPr>
          <p:spPr bwMode="auto">
            <a:xfrm>
              <a:off x="207167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0" name="Line 34"/>
            <p:cNvSpPr>
              <a:spLocks noChangeShapeType="1"/>
            </p:cNvSpPr>
            <p:nvPr/>
          </p:nvSpPr>
          <p:spPr bwMode="auto">
            <a:xfrm>
              <a:off x="207167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2" name="Line 34"/>
            <p:cNvSpPr>
              <a:spLocks noChangeShapeType="1"/>
            </p:cNvSpPr>
            <p:nvPr/>
          </p:nvSpPr>
          <p:spPr bwMode="auto">
            <a:xfrm>
              <a:off x="207167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3" name="AutoShape 97"/>
            <p:cNvSpPr>
              <a:spLocks noChangeArrowheads="1"/>
            </p:cNvSpPr>
            <p:nvPr/>
          </p:nvSpPr>
          <p:spPr bwMode="auto">
            <a:xfrm>
              <a:off x="200023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35" name="AutoShape 97"/>
            <p:cNvSpPr>
              <a:spLocks noChangeArrowheads="1"/>
            </p:cNvSpPr>
            <p:nvPr/>
          </p:nvSpPr>
          <p:spPr bwMode="auto">
            <a:xfrm>
              <a:off x="200023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37" name="Line 34"/>
            <p:cNvSpPr>
              <a:spLocks noChangeShapeType="1"/>
            </p:cNvSpPr>
            <p:nvPr/>
          </p:nvSpPr>
          <p:spPr bwMode="auto">
            <a:xfrm>
              <a:off x="242886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38" name="AutoShape 97"/>
            <p:cNvSpPr>
              <a:spLocks noChangeArrowheads="1"/>
            </p:cNvSpPr>
            <p:nvPr/>
          </p:nvSpPr>
          <p:spPr bwMode="auto">
            <a:xfrm>
              <a:off x="235742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40" name="AutoShape 97"/>
            <p:cNvSpPr>
              <a:spLocks noChangeArrowheads="1"/>
            </p:cNvSpPr>
            <p:nvPr/>
          </p:nvSpPr>
          <p:spPr bwMode="auto">
            <a:xfrm>
              <a:off x="235742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41" name="Line 34"/>
            <p:cNvSpPr>
              <a:spLocks noChangeShapeType="1"/>
            </p:cNvSpPr>
            <p:nvPr/>
          </p:nvSpPr>
          <p:spPr bwMode="auto">
            <a:xfrm>
              <a:off x="278605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2" name="Line 34"/>
            <p:cNvSpPr>
              <a:spLocks noChangeShapeType="1"/>
            </p:cNvSpPr>
            <p:nvPr/>
          </p:nvSpPr>
          <p:spPr bwMode="auto">
            <a:xfrm>
              <a:off x="314324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3" name="Line 34"/>
            <p:cNvSpPr>
              <a:spLocks noChangeShapeType="1"/>
            </p:cNvSpPr>
            <p:nvPr/>
          </p:nvSpPr>
          <p:spPr bwMode="auto">
            <a:xfrm>
              <a:off x="278605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4" name="Line 34"/>
            <p:cNvSpPr>
              <a:spLocks noChangeShapeType="1"/>
            </p:cNvSpPr>
            <p:nvPr/>
          </p:nvSpPr>
          <p:spPr bwMode="auto">
            <a:xfrm>
              <a:off x="278605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6" name="Line 34"/>
            <p:cNvSpPr>
              <a:spLocks noChangeShapeType="1"/>
            </p:cNvSpPr>
            <p:nvPr/>
          </p:nvSpPr>
          <p:spPr bwMode="auto">
            <a:xfrm>
              <a:off x="278605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47" name="AutoShape 97"/>
            <p:cNvSpPr>
              <a:spLocks noChangeArrowheads="1"/>
            </p:cNvSpPr>
            <p:nvPr/>
          </p:nvSpPr>
          <p:spPr bwMode="auto">
            <a:xfrm>
              <a:off x="271461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49" name="AutoShape 97"/>
            <p:cNvSpPr>
              <a:spLocks noChangeArrowheads="1"/>
            </p:cNvSpPr>
            <p:nvPr/>
          </p:nvSpPr>
          <p:spPr bwMode="auto">
            <a:xfrm>
              <a:off x="271461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1" name="Line 34"/>
            <p:cNvSpPr>
              <a:spLocks noChangeShapeType="1"/>
            </p:cNvSpPr>
            <p:nvPr/>
          </p:nvSpPr>
          <p:spPr bwMode="auto">
            <a:xfrm>
              <a:off x="314324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2" name="AutoShape 97"/>
            <p:cNvSpPr>
              <a:spLocks noChangeArrowheads="1"/>
            </p:cNvSpPr>
            <p:nvPr/>
          </p:nvSpPr>
          <p:spPr bwMode="auto">
            <a:xfrm>
              <a:off x="307180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4" name="AutoShape 97"/>
            <p:cNvSpPr>
              <a:spLocks noChangeArrowheads="1"/>
            </p:cNvSpPr>
            <p:nvPr/>
          </p:nvSpPr>
          <p:spPr bwMode="auto">
            <a:xfrm>
              <a:off x="307180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55" name="Line 34"/>
            <p:cNvSpPr>
              <a:spLocks noChangeShapeType="1"/>
            </p:cNvSpPr>
            <p:nvPr/>
          </p:nvSpPr>
          <p:spPr bwMode="auto">
            <a:xfrm>
              <a:off x="64291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6" name="Line 34"/>
            <p:cNvSpPr>
              <a:spLocks noChangeShapeType="1"/>
            </p:cNvSpPr>
            <p:nvPr/>
          </p:nvSpPr>
          <p:spPr bwMode="auto">
            <a:xfrm>
              <a:off x="100010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7" name="Line 34"/>
            <p:cNvSpPr>
              <a:spLocks noChangeShapeType="1"/>
            </p:cNvSpPr>
            <p:nvPr/>
          </p:nvSpPr>
          <p:spPr bwMode="auto">
            <a:xfrm>
              <a:off x="100010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8" name="Line 34"/>
            <p:cNvSpPr>
              <a:spLocks noChangeShapeType="1"/>
            </p:cNvSpPr>
            <p:nvPr/>
          </p:nvSpPr>
          <p:spPr bwMode="auto">
            <a:xfrm>
              <a:off x="100010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59" name="Line 34"/>
            <p:cNvSpPr>
              <a:spLocks noChangeShapeType="1"/>
            </p:cNvSpPr>
            <p:nvPr/>
          </p:nvSpPr>
          <p:spPr bwMode="auto">
            <a:xfrm>
              <a:off x="64291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0" name="Line 34"/>
            <p:cNvSpPr>
              <a:spLocks noChangeShapeType="1"/>
            </p:cNvSpPr>
            <p:nvPr/>
          </p:nvSpPr>
          <p:spPr bwMode="auto">
            <a:xfrm>
              <a:off x="64291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2" name="Line 34"/>
            <p:cNvSpPr>
              <a:spLocks noChangeShapeType="1"/>
            </p:cNvSpPr>
            <p:nvPr/>
          </p:nvSpPr>
          <p:spPr bwMode="auto">
            <a:xfrm>
              <a:off x="64291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3" name="AutoShape 97"/>
            <p:cNvSpPr>
              <a:spLocks noChangeArrowheads="1"/>
            </p:cNvSpPr>
            <p:nvPr/>
          </p:nvSpPr>
          <p:spPr bwMode="auto">
            <a:xfrm>
              <a:off x="57147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65" name="AutoShape 97"/>
            <p:cNvSpPr>
              <a:spLocks noChangeArrowheads="1"/>
            </p:cNvSpPr>
            <p:nvPr/>
          </p:nvSpPr>
          <p:spPr bwMode="auto">
            <a:xfrm>
              <a:off x="57147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67" name="Line 34"/>
            <p:cNvSpPr>
              <a:spLocks noChangeShapeType="1"/>
            </p:cNvSpPr>
            <p:nvPr/>
          </p:nvSpPr>
          <p:spPr bwMode="auto">
            <a:xfrm>
              <a:off x="100010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68" name="AutoShape 97"/>
            <p:cNvSpPr>
              <a:spLocks noChangeArrowheads="1"/>
            </p:cNvSpPr>
            <p:nvPr/>
          </p:nvSpPr>
          <p:spPr bwMode="auto">
            <a:xfrm>
              <a:off x="92866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70" name="AutoShape 97"/>
            <p:cNvSpPr>
              <a:spLocks noChangeArrowheads="1"/>
            </p:cNvSpPr>
            <p:nvPr/>
          </p:nvSpPr>
          <p:spPr bwMode="auto">
            <a:xfrm>
              <a:off x="92866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71" name="Line 34"/>
            <p:cNvSpPr>
              <a:spLocks noChangeShapeType="1"/>
            </p:cNvSpPr>
            <p:nvPr/>
          </p:nvSpPr>
          <p:spPr bwMode="auto">
            <a:xfrm>
              <a:off x="135729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2" name="Line 34"/>
            <p:cNvSpPr>
              <a:spLocks noChangeShapeType="1"/>
            </p:cNvSpPr>
            <p:nvPr/>
          </p:nvSpPr>
          <p:spPr bwMode="auto">
            <a:xfrm>
              <a:off x="171448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3" name="Line 34"/>
            <p:cNvSpPr>
              <a:spLocks noChangeShapeType="1"/>
            </p:cNvSpPr>
            <p:nvPr/>
          </p:nvSpPr>
          <p:spPr bwMode="auto">
            <a:xfrm>
              <a:off x="171448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4" name="Line 34"/>
            <p:cNvSpPr>
              <a:spLocks noChangeShapeType="1"/>
            </p:cNvSpPr>
            <p:nvPr/>
          </p:nvSpPr>
          <p:spPr bwMode="auto">
            <a:xfrm>
              <a:off x="171448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5" name="Line 34"/>
            <p:cNvSpPr>
              <a:spLocks noChangeShapeType="1"/>
            </p:cNvSpPr>
            <p:nvPr/>
          </p:nvSpPr>
          <p:spPr bwMode="auto">
            <a:xfrm>
              <a:off x="135729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6" name="Line 34"/>
            <p:cNvSpPr>
              <a:spLocks noChangeShapeType="1"/>
            </p:cNvSpPr>
            <p:nvPr/>
          </p:nvSpPr>
          <p:spPr bwMode="auto">
            <a:xfrm>
              <a:off x="135729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8" name="Line 34"/>
            <p:cNvSpPr>
              <a:spLocks noChangeShapeType="1"/>
            </p:cNvSpPr>
            <p:nvPr/>
          </p:nvSpPr>
          <p:spPr bwMode="auto">
            <a:xfrm>
              <a:off x="135729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79" name="AutoShape 97"/>
            <p:cNvSpPr>
              <a:spLocks noChangeArrowheads="1"/>
            </p:cNvSpPr>
            <p:nvPr/>
          </p:nvSpPr>
          <p:spPr bwMode="auto">
            <a:xfrm>
              <a:off x="128585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1" name="AutoShape 97"/>
            <p:cNvSpPr>
              <a:spLocks noChangeArrowheads="1"/>
            </p:cNvSpPr>
            <p:nvPr/>
          </p:nvSpPr>
          <p:spPr bwMode="auto">
            <a:xfrm>
              <a:off x="128585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3" name="Line 34"/>
            <p:cNvSpPr>
              <a:spLocks noChangeShapeType="1"/>
            </p:cNvSpPr>
            <p:nvPr/>
          </p:nvSpPr>
          <p:spPr bwMode="auto">
            <a:xfrm>
              <a:off x="171448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84" name="AutoShape 97"/>
            <p:cNvSpPr>
              <a:spLocks noChangeArrowheads="1"/>
            </p:cNvSpPr>
            <p:nvPr/>
          </p:nvSpPr>
          <p:spPr bwMode="auto">
            <a:xfrm>
              <a:off x="164304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6" name="AutoShape 97"/>
            <p:cNvSpPr>
              <a:spLocks noChangeArrowheads="1"/>
            </p:cNvSpPr>
            <p:nvPr/>
          </p:nvSpPr>
          <p:spPr bwMode="auto">
            <a:xfrm>
              <a:off x="164304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89" name="Line 34"/>
            <p:cNvSpPr>
              <a:spLocks noChangeShapeType="1"/>
            </p:cNvSpPr>
            <p:nvPr/>
          </p:nvSpPr>
          <p:spPr bwMode="auto">
            <a:xfrm>
              <a:off x="100010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0" name="Line 34"/>
            <p:cNvSpPr>
              <a:spLocks noChangeShapeType="1"/>
            </p:cNvSpPr>
            <p:nvPr/>
          </p:nvSpPr>
          <p:spPr bwMode="auto">
            <a:xfrm>
              <a:off x="100010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1" name="Line 34"/>
            <p:cNvSpPr>
              <a:spLocks noChangeShapeType="1"/>
            </p:cNvSpPr>
            <p:nvPr/>
          </p:nvSpPr>
          <p:spPr bwMode="auto">
            <a:xfrm>
              <a:off x="64291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2" name="Line 34"/>
            <p:cNvSpPr>
              <a:spLocks noChangeShapeType="1"/>
            </p:cNvSpPr>
            <p:nvPr/>
          </p:nvSpPr>
          <p:spPr bwMode="auto">
            <a:xfrm>
              <a:off x="64291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4" name="Line 34"/>
            <p:cNvSpPr>
              <a:spLocks noChangeShapeType="1"/>
            </p:cNvSpPr>
            <p:nvPr/>
          </p:nvSpPr>
          <p:spPr bwMode="auto">
            <a:xfrm>
              <a:off x="64291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595" name="AutoShape 97"/>
            <p:cNvSpPr>
              <a:spLocks noChangeArrowheads="1"/>
            </p:cNvSpPr>
            <p:nvPr/>
          </p:nvSpPr>
          <p:spPr bwMode="auto">
            <a:xfrm>
              <a:off x="57147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97" name="AutoShape 97"/>
            <p:cNvSpPr>
              <a:spLocks noChangeArrowheads="1"/>
            </p:cNvSpPr>
            <p:nvPr/>
          </p:nvSpPr>
          <p:spPr bwMode="auto">
            <a:xfrm>
              <a:off x="57147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599" name="Line 34"/>
            <p:cNvSpPr>
              <a:spLocks noChangeShapeType="1"/>
            </p:cNvSpPr>
            <p:nvPr/>
          </p:nvSpPr>
          <p:spPr bwMode="auto">
            <a:xfrm>
              <a:off x="100010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0" name="AutoShape 97"/>
            <p:cNvSpPr>
              <a:spLocks noChangeArrowheads="1"/>
            </p:cNvSpPr>
            <p:nvPr/>
          </p:nvSpPr>
          <p:spPr bwMode="auto">
            <a:xfrm>
              <a:off x="92866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02" name="AutoShape 97"/>
            <p:cNvSpPr>
              <a:spLocks noChangeArrowheads="1"/>
            </p:cNvSpPr>
            <p:nvPr/>
          </p:nvSpPr>
          <p:spPr bwMode="auto">
            <a:xfrm>
              <a:off x="92866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05" name="Line 34"/>
            <p:cNvSpPr>
              <a:spLocks noChangeShapeType="1"/>
            </p:cNvSpPr>
            <p:nvPr/>
          </p:nvSpPr>
          <p:spPr bwMode="auto">
            <a:xfrm>
              <a:off x="171448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6" name="Line 34"/>
            <p:cNvSpPr>
              <a:spLocks noChangeShapeType="1"/>
            </p:cNvSpPr>
            <p:nvPr/>
          </p:nvSpPr>
          <p:spPr bwMode="auto">
            <a:xfrm>
              <a:off x="171448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7" name="Line 34"/>
            <p:cNvSpPr>
              <a:spLocks noChangeShapeType="1"/>
            </p:cNvSpPr>
            <p:nvPr/>
          </p:nvSpPr>
          <p:spPr bwMode="auto">
            <a:xfrm>
              <a:off x="135729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08" name="Line 34"/>
            <p:cNvSpPr>
              <a:spLocks noChangeShapeType="1"/>
            </p:cNvSpPr>
            <p:nvPr/>
          </p:nvSpPr>
          <p:spPr bwMode="auto">
            <a:xfrm>
              <a:off x="135729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10" name="Line 34"/>
            <p:cNvSpPr>
              <a:spLocks noChangeShapeType="1"/>
            </p:cNvSpPr>
            <p:nvPr/>
          </p:nvSpPr>
          <p:spPr bwMode="auto">
            <a:xfrm>
              <a:off x="135729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11" name="AutoShape 97"/>
            <p:cNvSpPr>
              <a:spLocks noChangeArrowheads="1"/>
            </p:cNvSpPr>
            <p:nvPr/>
          </p:nvSpPr>
          <p:spPr bwMode="auto">
            <a:xfrm>
              <a:off x="128585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3" name="AutoShape 97"/>
            <p:cNvSpPr>
              <a:spLocks noChangeArrowheads="1"/>
            </p:cNvSpPr>
            <p:nvPr/>
          </p:nvSpPr>
          <p:spPr bwMode="auto">
            <a:xfrm>
              <a:off x="128585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5" name="Line 34"/>
            <p:cNvSpPr>
              <a:spLocks noChangeShapeType="1"/>
            </p:cNvSpPr>
            <p:nvPr/>
          </p:nvSpPr>
          <p:spPr bwMode="auto">
            <a:xfrm>
              <a:off x="171448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16" name="AutoShape 97"/>
            <p:cNvSpPr>
              <a:spLocks noChangeArrowheads="1"/>
            </p:cNvSpPr>
            <p:nvPr/>
          </p:nvSpPr>
          <p:spPr bwMode="auto">
            <a:xfrm>
              <a:off x="164304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8" name="AutoShape 97"/>
            <p:cNvSpPr>
              <a:spLocks noChangeArrowheads="1"/>
            </p:cNvSpPr>
            <p:nvPr/>
          </p:nvSpPr>
          <p:spPr bwMode="auto">
            <a:xfrm>
              <a:off x="164304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19" name="Line 34"/>
            <p:cNvSpPr>
              <a:spLocks noChangeShapeType="1"/>
            </p:cNvSpPr>
            <p:nvPr/>
          </p:nvSpPr>
          <p:spPr bwMode="auto">
            <a:xfrm>
              <a:off x="207167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0" name="Line 34"/>
            <p:cNvSpPr>
              <a:spLocks noChangeShapeType="1"/>
            </p:cNvSpPr>
            <p:nvPr/>
          </p:nvSpPr>
          <p:spPr bwMode="auto">
            <a:xfrm>
              <a:off x="242886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1" name="Line 34"/>
            <p:cNvSpPr>
              <a:spLocks noChangeShapeType="1"/>
            </p:cNvSpPr>
            <p:nvPr/>
          </p:nvSpPr>
          <p:spPr bwMode="auto">
            <a:xfrm>
              <a:off x="242886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2" name="Line 34"/>
            <p:cNvSpPr>
              <a:spLocks noChangeShapeType="1"/>
            </p:cNvSpPr>
            <p:nvPr/>
          </p:nvSpPr>
          <p:spPr bwMode="auto">
            <a:xfrm>
              <a:off x="242886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3" name="Line 34"/>
            <p:cNvSpPr>
              <a:spLocks noChangeShapeType="1"/>
            </p:cNvSpPr>
            <p:nvPr/>
          </p:nvSpPr>
          <p:spPr bwMode="auto">
            <a:xfrm>
              <a:off x="207167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4" name="Line 34"/>
            <p:cNvSpPr>
              <a:spLocks noChangeShapeType="1"/>
            </p:cNvSpPr>
            <p:nvPr/>
          </p:nvSpPr>
          <p:spPr bwMode="auto">
            <a:xfrm>
              <a:off x="207167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6" name="Line 34"/>
            <p:cNvSpPr>
              <a:spLocks noChangeShapeType="1"/>
            </p:cNvSpPr>
            <p:nvPr/>
          </p:nvSpPr>
          <p:spPr bwMode="auto">
            <a:xfrm>
              <a:off x="207167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27" name="AutoShape 97"/>
            <p:cNvSpPr>
              <a:spLocks noChangeArrowheads="1"/>
            </p:cNvSpPr>
            <p:nvPr/>
          </p:nvSpPr>
          <p:spPr bwMode="auto">
            <a:xfrm>
              <a:off x="200023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29" name="AutoShape 97"/>
            <p:cNvSpPr>
              <a:spLocks noChangeArrowheads="1"/>
            </p:cNvSpPr>
            <p:nvPr/>
          </p:nvSpPr>
          <p:spPr bwMode="auto">
            <a:xfrm>
              <a:off x="200023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1" name="Line 34"/>
            <p:cNvSpPr>
              <a:spLocks noChangeShapeType="1"/>
            </p:cNvSpPr>
            <p:nvPr/>
          </p:nvSpPr>
          <p:spPr bwMode="auto">
            <a:xfrm>
              <a:off x="242886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2" name="AutoShape 97"/>
            <p:cNvSpPr>
              <a:spLocks noChangeArrowheads="1"/>
            </p:cNvSpPr>
            <p:nvPr/>
          </p:nvSpPr>
          <p:spPr bwMode="auto">
            <a:xfrm>
              <a:off x="235742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4" name="AutoShape 97"/>
            <p:cNvSpPr>
              <a:spLocks noChangeArrowheads="1"/>
            </p:cNvSpPr>
            <p:nvPr/>
          </p:nvSpPr>
          <p:spPr bwMode="auto">
            <a:xfrm>
              <a:off x="235742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35" name="Line 34"/>
            <p:cNvSpPr>
              <a:spLocks noChangeShapeType="1"/>
            </p:cNvSpPr>
            <p:nvPr/>
          </p:nvSpPr>
          <p:spPr bwMode="auto">
            <a:xfrm>
              <a:off x="278605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6" name="Line 34"/>
            <p:cNvSpPr>
              <a:spLocks noChangeShapeType="1"/>
            </p:cNvSpPr>
            <p:nvPr/>
          </p:nvSpPr>
          <p:spPr bwMode="auto">
            <a:xfrm>
              <a:off x="314324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7" name="Line 34"/>
            <p:cNvSpPr>
              <a:spLocks noChangeShapeType="1"/>
            </p:cNvSpPr>
            <p:nvPr/>
          </p:nvSpPr>
          <p:spPr bwMode="auto">
            <a:xfrm>
              <a:off x="278605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38" name="Line 34"/>
            <p:cNvSpPr>
              <a:spLocks noChangeShapeType="1"/>
            </p:cNvSpPr>
            <p:nvPr/>
          </p:nvSpPr>
          <p:spPr bwMode="auto">
            <a:xfrm>
              <a:off x="278605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40" name="Line 34"/>
            <p:cNvSpPr>
              <a:spLocks noChangeShapeType="1"/>
            </p:cNvSpPr>
            <p:nvPr/>
          </p:nvSpPr>
          <p:spPr bwMode="auto">
            <a:xfrm>
              <a:off x="278605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41" name="AutoShape 97"/>
            <p:cNvSpPr>
              <a:spLocks noChangeArrowheads="1"/>
            </p:cNvSpPr>
            <p:nvPr/>
          </p:nvSpPr>
          <p:spPr bwMode="auto">
            <a:xfrm>
              <a:off x="271461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3" name="AutoShape 97"/>
            <p:cNvSpPr>
              <a:spLocks noChangeArrowheads="1"/>
            </p:cNvSpPr>
            <p:nvPr/>
          </p:nvSpPr>
          <p:spPr bwMode="auto">
            <a:xfrm>
              <a:off x="271461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5" name="Line 34"/>
            <p:cNvSpPr>
              <a:spLocks noChangeShapeType="1"/>
            </p:cNvSpPr>
            <p:nvPr/>
          </p:nvSpPr>
          <p:spPr bwMode="auto">
            <a:xfrm>
              <a:off x="314324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46" name="AutoShape 97"/>
            <p:cNvSpPr>
              <a:spLocks noChangeArrowheads="1"/>
            </p:cNvSpPr>
            <p:nvPr/>
          </p:nvSpPr>
          <p:spPr bwMode="auto">
            <a:xfrm>
              <a:off x="307180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48" name="AutoShape 97"/>
            <p:cNvSpPr>
              <a:spLocks noChangeArrowheads="1"/>
            </p:cNvSpPr>
            <p:nvPr/>
          </p:nvSpPr>
          <p:spPr bwMode="auto">
            <a:xfrm>
              <a:off x="307180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51" name="Line 34"/>
            <p:cNvSpPr>
              <a:spLocks noChangeShapeType="1"/>
            </p:cNvSpPr>
            <p:nvPr/>
          </p:nvSpPr>
          <p:spPr bwMode="auto">
            <a:xfrm>
              <a:off x="242886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2" name="Line 34"/>
            <p:cNvSpPr>
              <a:spLocks noChangeShapeType="1"/>
            </p:cNvSpPr>
            <p:nvPr/>
          </p:nvSpPr>
          <p:spPr bwMode="auto">
            <a:xfrm>
              <a:off x="242886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3" name="Line 34"/>
            <p:cNvSpPr>
              <a:spLocks noChangeShapeType="1"/>
            </p:cNvSpPr>
            <p:nvPr/>
          </p:nvSpPr>
          <p:spPr bwMode="auto">
            <a:xfrm>
              <a:off x="207167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4" name="Line 34"/>
            <p:cNvSpPr>
              <a:spLocks noChangeShapeType="1"/>
            </p:cNvSpPr>
            <p:nvPr/>
          </p:nvSpPr>
          <p:spPr bwMode="auto">
            <a:xfrm>
              <a:off x="207167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6" name="Line 34"/>
            <p:cNvSpPr>
              <a:spLocks noChangeShapeType="1"/>
            </p:cNvSpPr>
            <p:nvPr/>
          </p:nvSpPr>
          <p:spPr bwMode="auto">
            <a:xfrm>
              <a:off x="207167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57" name="AutoShape 97"/>
            <p:cNvSpPr>
              <a:spLocks noChangeArrowheads="1"/>
            </p:cNvSpPr>
            <p:nvPr/>
          </p:nvSpPr>
          <p:spPr bwMode="auto">
            <a:xfrm>
              <a:off x="200023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59" name="AutoShape 97"/>
            <p:cNvSpPr>
              <a:spLocks noChangeArrowheads="1"/>
            </p:cNvSpPr>
            <p:nvPr/>
          </p:nvSpPr>
          <p:spPr bwMode="auto">
            <a:xfrm>
              <a:off x="200023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1" name="Line 34"/>
            <p:cNvSpPr>
              <a:spLocks noChangeShapeType="1"/>
            </p:cNvSpPr>
            <p:nvPr/>
          </p:nvSpPr>
          <p:spPr bwMode="auto">
            <a:xfrm>
              <a:off x="242886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62" name="AutoShape 97"/>
            <p:cNvSpPr>
              <a:spLocks noChangeArrowheads="1"/>
            </p:cNvSpPr>
            <p:nvPr/>
          </p:nvSpPr>
          <p:spPr bwMode="auto">
            <a:xfrm>
              <a:off x="235742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4" name="AutoShape 97"/>
            <p:cNvSpPr>
              <a:spLocks noChangeArrowheads="1"/>
            </p:cNvSpPr>
            <p:nvPr/>
          </p:nvSpPr>
          <p:spPr bwMode="auto">
            <a:xfrm>
              <a:off x="235742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67" name="Line 34"/>
            <p:cNvSpPr>
              <a:spLocks noChangeShapeType="1"/>
            </p:cNvSpPr>
            <p:nvPr/>
          </p:nvSpPr>
          <p:spPr bwMode="auto">
            <a:xfrm>
              <a:off x="278605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68" name="Line 34"/>
            <p:cNvSpPr>
              <a:spLocks noChangeShapeType="1"/>
            </p:cNvSpPr>
            <p:nvPr/>
          </p:nvSpPr>
          <p:spPr bwMode="auto">
            <a:xfrm>
              <a:off x="278605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0" name="Line 34"/>
            <p:cNvSpPr>
              <a:spLocks noChangeShapeType="1"/>
            </p:cNvSpPr>
            <p:nvPr/>
          </p:nvSpPr>
          <p:spPr bwMode="auto">
            <a:xfrm>
              <a:off x="278605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1" name="AutoShape 97"/>
            <p:cNvSpPr>
              <a:spLocks noChangeArrowheads="1"/>
            </p:cNvSpPr>
            <p:nvPr/>
          </p:nvSpPr>
          <p:spPr bwMode="auto">
            <a:xfrm>
              <a:off x="271461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3" name="AutoShape 97"/>
            <p:cNvSpPr>
              <a:spLocks noChangeArrowheads="1"/>
            </p:cNvSpPr>
            <p:nvPr/>
          </p:nvSpPr>
          <p:spPr bwMode="auto">
            <a:xfrm>
              <a:off x="271461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5" name="Line 34"/>
            <p:cNvSpPr>
              <a:spLocks noChangeShapeType="1"/>
            </p:cNvSpPr>
            <p:nvPr/>
          </p:nvSpPr>
          <p:spPr bwMode="auto">
            <a:xfrm>
              <a:off x="314324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676" name="AutoShape 97"/>
            <p:cNvSpPr>
              <a:spLocks noChangeArrowheads="1"/>
            </p:cNvSpPr>
            <p:nvPr/>
          </p:nvSpPr>
          <p:spPr bwMode="auto">
            <a:xfrm>
              <a:off x="307180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678" name="AutoShape 97"/>
            <p:cNvSpPr>
              <a:spLocks noChangeArrowheads="1"/>
            </p:cNvSpPr>
            <p:nvPr/>
          </p:nvSpPr>
          <p:spPr bwMode="auto">
            <a:xfrm>
              <a:off x="307180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</p:grpSp>
      <p:sp>
        <p:nvSpPr>
          <p:cNvPr id="1139" name="TextBox 1138"/>
          <p:cNvSpPr txBox="1"/>
          <p:nvPr/>
        </p:nvSpPr>
        <p:spPr>
          <a:xfrm>
            <a:off x="3643306" y="1285860"/>
            <a:ext cx="142876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9600" dirty="0" smtClean="0">
                <a:latin typeface="Arial Black" pitchFamily="34" charset="0"/>
              </a:rPr>
              <a:t>?</a:t>
            </a:r>
            <a:endParaRPr lang="he-IL" sz="9600" dirty="0">
              <a:latin typeface="Arial Black" pitchFamily="34" charset="0"/>
            </a:endParaRPr>
          </a:p>
        </p:txBody>
      </p:sp>
      <p:grpSp>
        <p:nvGrpSpPr>
          <p:cNvPr id="777" name="Group 776"/>
          <p:cNvGrpSpPr/>
          <p:nvPr/>
        </p:nvGrpSpPr>
        <p:grpSpPr>
          <a:xfrm>
            <a:off x="5715007" y="1500174"/>
            <a:ext cx="2714644" cy="2714644"/>
            <a:chOff x="5715007" y="1500174"/>
            <a:chExt cx="2714644" cy="2714644"/>
          </a:xfrm>
        </p:grpSpPr>
        <p:sp>
          <p:nvSpPr>
            <p:cNvPr id="1147" name="Rectangle 1146"/>
            <p:cNvSpPr>
              <a:spLocks noChangeArrowheads="1"/>
            </p:cNvSpPr>
            <p:nvPr/>
          </p:nvSpPr>
          <p:spPr bwMode="auto">
            <a:xfrm>
              <a:off x="5715007" y="15001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50" name="Rectangle 1149"/>
            <p:cNvSpPr>
              <a:spLocks noChangeArrowheads="1"/>
            </p:cNvSpPr>
            <p:nvPr/>
          </p:nvSpPr>
          <p:spPr bwMode="auto">
            <a:xfrm>
              <a:off x="5715007" y="18573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63" name="Rectangle 1162"/>
            <p:cNvSpPr>
              <a:spLocks noChangeArrowheads="1"/>
            </p:cNvSpPr>
            <p:nvPr/>
          </p:nvSpPr>
          <p:spPr bwMode="auto">
            <a:xfrm>
              <a:off x="6429387" y="15001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66" name="Rectangle 1165"/>
            <p:cNvSpPr>
              <a:spLocks noChangeArrowheads="1"/>
            </p:cNvSpPr>
            <p:nvPr/>
          </p:nvSpPr>
          <p:spPr bwMode="auto">
            <a:xfrm>
              <a:off x="6429387" y="18573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82" name="Rectangle 1181"/>
            <p:cNvSpPr>
              <a:spLocks noChangeArrowheads="1"/>
            </p:cNvSpPr>
            <p:nvPr/>
          </p:nvSpPr>
          <p:spPr bwMode="auto">
            <a:xfrm>
              <a:off x="571500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84" name="Rectangle 1183"/>
            <p:cNvSpPr>
              <a:spLocks noChangeArrowheads="1"/>
            </p:cNvSpPr>
            <p:nvPr/>
          </p:nvSpPr>
          <p:spPr bwMode="auto">
            <a:xfrm>
              <a:off x="6072197" y="22145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87" name="Rectangle 1186"/>
            <p:cNvSpPr>
              <a:spLocks noChangeArrowheads="1"/>
            </p:cNvSpPr>
            <p:nvPr/>
          </p:nvSpPr>
          <p:spPr bwMode="auto">
            <a:xfrm>
              <a:off x="607219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198" name="Rectangle 1197"/>
            <p:cNvSpPr>
              <a:spLocks noChangeArrowheads="1"/>
            </p:cNvSpPr>
            <p:nvPr/>
          </p:nvSpPr>
          <p:spPr bwMode="auto">
            <a:xfrm>
              <a:off x="642938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00" name="Rectangle 1199"/>
            <p:cNvSpPr>
              <a:spLocks noChangeArrowheads="1"/>
            </p:cNvSpPr>
            <p:nvPr/>
          </p:nvSpPr>
          <p:spPr bwMode="auto">
            <a:xfrm>
              <a:off x="6786577" y="22145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11" name="Rectangle 1210"/>
            <p:cNvSpPr>
              <a:spLocks noChangeArrowheads="1"/>
            </p:cNvSpPr>
            <p:nvPr/>
          </p:nvSpPr>
          <p:spPr bwMode="auto">
            <a:xfrm>
              <a:off x="7143767" y="15001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14" name="Rectangle 1213"/>
            <p:cNvSpPr>
              <a:spLocks noChangeArrowheads="1"/>
            </p:cNvSpPr>
            <p:nvPr/>
          </p:nvSpPr>
          <p:spPr bwMode="auto">
            <a:xfrm>
              <a:off x="7143767" y="18573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25" name="Rectangle 1224"/>
            <p:cNvSpPr>
              <a:spLocks noChangeArrowheads="1"/>
            </p:cNvSpPr>
            <p:nvPr/>
          </p:nvSpPr>
          <p:spPr bwMode="auto">
            <a:xfrm>
              <a:off x="7858147" y="150017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28" name="Rectangle 1227"/>
            <p:cNvSpPr>
              <a:spLocks noChangeArrowheads="1"/>
            </p:cNvSpPr>
            <p:nvPr/>
          </p:nvSpPr>
          <p:spPr bwMode="auto">
            <a:xfrm>
              <a:off x="7858147" y="185736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44" name="Rectangle 1243"/>
            <p:cNvSpPr>
              <a:spLocks noChangeArrowheads="1"/>
            </p:cNvSpPr>
            <p:nvPr/>
          </p:nvSpPr>
          <p:spPr bwMode="auto">
            <a:xfrm>
              <a:off x="714376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46" name="Rectangle 1245"/>
            <p:cNvSpPr>
              <a:spLocks noChangeArrowheads="1"/>
            </p:cNvSpPr>
            <p:nvPr/>
          </p:nvSpPr>
          <p:spPr bwMode="auto">
            <a:xfrm>
              <a:off x="7500957" y="221455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49" name="Rectangle 1248"/>
            <p:cNvSpPr>
              <a:spLocks noChangeArrowheads="1"/>
            </p:cNvSpPr>
            <p:nvPr/>
          </p:nvSpPr>
          <p:spPr bwMode="auto">
            <a:xfrm>
              <a:off x="750095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58" name="Rectangle 1257"/>
            <p:cNvSpPr>
              <a:spLocks noChangeArrowheads="1"/>
            </p:cNvSpPr>
            <p:nvPr/>
          </p:nvSpPr>
          <p:spPr bwMode="auto">
            <a:xfrm>
              <a:off x="7858147" y="257174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74" name="Rectangle 1273"/>
            <p:cNvSpPr>
              <a:spLocks noChangeArrowheads="1"/>
            </p:cNvSpPr>
            <p:nvPr/>
          </p:nvSpPr>
          <p:spPr bwMode="auto">
            <a:xfrm>
              <a:off x="5715007" y="328612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76" name="Rectangle 1275"/>
            <p:cNvSpPr>
              <a:spLocks noChangeArrowheads="1"/>
            </p:cNvSpPr>
            <p:nvPr/>
          </p:nvSpPr>
          <p:spPr bwMode="auto">
            <a:xfrm>
              <a:off x="6072197" y="29289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79" name="Rectangle 1278"/>
            <p:cNvSpPr>
              <a:spLocks noChangeArrowheads="1"/>
            </p:cNvSpPr>
            <p:nvPr/>
          </p:nvSpPr>
          <p:spPr bwMode="auto">
            <a:xfrm>
              <a:off x="6072197" y="328612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92" name="Rectangle 1291"/>
            <p:cNvSpPr>
              <a:spLocks noChangeArrowheads="1"/>
            </p:cNvSpPr>
            <p:nvPr/>
          </p:nvSpPr>
          <p:spPr bwMode="auto">
            <a:xfrm>
              <a:off x="6786577" y="29289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295" name="Rectangle 1294"/>
            <p:cNvSpPr>
              <a:spLocks noChangeArrowheads="1"/>
            </p:cNvSpPr>
            <p:nvPr/>
          </p:nvSpPr>
          <p:spPr bwMode="auto">
            <a:xfrm>
              <a:off x="6786577" y="328612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04" name="Rectangle 1303"/>
            <p:cNvSpPr>
              <a:spLocks noChangeArrowheads="1"/>
            </p:cNvSpPr>
            <p:nvPr/>
          </p:nvSpPr>
          <p:spPr bwMode="auto">
            <a:xfrm>
              <a:off x="5715007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06" name="Rectangle 1305"/>
            <p:cNvSpPr>
              <a:spLocks noChangeArrowheads="1"/>
            </p:cNvSpPr>
            <p:nvPr/>
          </p:nvSpPr>
          <p:spPr bwMode="auto">
            <a:xfrm>
              <a:off x="6072197" y="364331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20" name="Rectangle 1319"/>
            <p:cNvSpPr>
              <a:spLocks noChangeArrowheads="1"/>
            </p:cNvSpPr>
            <p:nvPr/>
          </p:nvSpPr>
          <p:spPr bwMode="auto">
            <a:xfrm>
              <a:off x="6786577" y="364331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39" name="Rectangle 1338"/>
            <p:cNvSpPr>
              <a:spLocks noChangeArrowheads="1"/>
            </p:cNvSpPr>
            <p:nvPr/>
          </p:nvSpPr>
          <p:spPr bwMode="auto">
            <a:xfrm>
              <a:off x="7500957" y="328612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48" name="Rectangle 1347"/>
            <p:cNvSpPr>
              <a:spLocks noChangeArrowheads="1"/>
            </p:cNvSpPr>
            <p:nvPr/>
          </p:nvSpPr>
          <p:spPr bwMode="auto">
            <a:xfrm>
              <a:off x="7858147" y="328612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50" name="Rectangle 1349"/>
            <p:cNvSpPr>
              <a:spLocks noChangeArrowheads="1"/>
            </p:cNvSpPr>
            <p:nvPr/>
          </p:nvSpPr>
          <p:spPr bwMode="auto">
            <a:xfrm>
              <a:off x="8215337" y="292893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62" name="Rectangle 1361"/>
            <p:cNvSpPr>
              <a:spLocks noChangeArrowheads="1"/>
            </p:cNvSpPr>
            <p:nvPr/>
          </p:nvSpPr>
          <p:spPr bwMode="auto">
            <a:xfrm>
              <a:off x="7143767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64" name="Rectangle 1363"/>
            <p:cNvSpPr>
              <a:spLocks noChangeArrowheads="1"/>
            </p:cNvSpPr>
            <p:nvPr/>
          </p:nvSpPr>
          <p:spPr bwMode="auto">
            <a:xfrm>
              <a:off x="7500957" y="364331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74" name="Rectangle 1373"/>
            <p:cNvSpPr>
              <a:spLocks noChangeArrowheads="1"/>
            </p:cNvSpPr>
            <p:nvPr/>
          </p:nvSpPr>
          <p:spPr bwMode="auto">
            <a:xfrm>
              <a:off x="7858147" y="400050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376" name="Rectangle 1375"/>
            <p:cNvSpPr>
              <a:spLocks noChangeArrowheads="1"/>
            </p:cNvSpPr>
            <p:nvPr/>
          </p:nvSpPr>
          <p:spPr bwMode="auto">
            <a:xfrm>
              <a:off x="8215337" y="3643314"/>
              <a:ext cx="214314" cy="2143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</p:grpSp>
      <p:sp>
        <p:nvSpPr>
          <p:cNvPr id="1414" name="Left-Right Arrow 1413"/>
          <p:cNvSpPr/>
          <p:nvPr/>
        </p:nvSpPr>
        <p:spPr>
          <a:xfrm>
            <a:off x="3643306" y="2500306"/>
            <a:ext cx="1428760" cy="7143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03" name="Group 1002"/>
          <p:cNvGrpSpPr/>
          <p:nvPr/>
        </p:nvGrpSpPr>
        <p:grpSpPr>
          <a:xfrm>
            <a:off x="714348" y="1500174"/>
            <a:ext cx="214314" cy="214314"/>
            <a:chOff x="714348" y="1500174"/>
            <a:chExt cx="214314" cy="214314"/>
          </a:xfrm>
        </p:grpSpPr>
        <p:sp>
          <p:nvSpPr>
            <p:cNvPr id="437" name="Rectangle 436"/>
            <p:cNvSpPr>
              <a:spLocks noChangeArrowheads="1"/>
            </p:cNvSpPr>
            <p:nvPr/>
          </p:nvSpPr>
          <p:spPr bwMode="auto">
            <a:xfrm>
              <a:off x="714348" y="150017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587" name="Cross 586"/>
            <p:cNvSpPr/>
            <p:nvPr/>
          </p:nvSpPr>
          <p:spPr>
            <a:xfrm>
              <a:off x="740982" y="1526808"/>
              <a:ext cx="142876" cy="142876"/>
            </a:xfrm>
            <a:prstGeom prst="plus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2" name="Group 1011"/>
          <p:cNvGrpSpPr/>
          <p:nvPr/>
        </p:nvGrpSpPr>
        <p:grpSpPr>
          <a:xfrm>
            <a:off x="1071538" y="1857364"/>
            <a:ext cx="214314" cy="214314"/>
            <a:chOff x="1071538" y="1857364"/>
            <a:chExt cx="214314" cy="214314"/>
          </a:xfrm>
        </p:grpSpPr>
        <p:sp>
          <p:nvSpPr>
            <p:cNvPr id="666" name="Rectangle 665"/>
            <p:cNvSpPr>
              <a:spLocks noChangeArrowheads="1"/>
            </p:cNvSpPr>
            <p:nvPr/>
          </p:nvSpPr>
          <p:spPr bwMode="auto">
            <a:xfrm>
              <a:off x="1071538" y="185736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79" name="Cross 678"/>
            <p:cNvSpPr/>
            <p:nvPr/>
          </p:nvSpPr>
          <p:spPr>
            <a:xfrm>
              <a:off x="1102935" y="1883998"/>
              <a:ext cx="142876" cy="142876"/>
            </a:xfrm>
            <a:prstGeom prst="plus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6" name="Group 1035"/>
          <p:cNvGrpSpPr/>
          <p:nvPr/>
        </p:nvGrpSpPr>
        <p:grpSpPr>
          <a:xfrm>
            <a:off x="2143108" y="3286124"/>
            <a:ext cx="214314" cy="214314"/>
            <a:chOff x="2143108" y="3286124"/>
            <a:chExt cx="214314" cy="214314"/>
          </a:xfrm>
        </p:grpSpPr>
        <p:sp>
          <p:nvSpPr>
            <p:cNvPr id="680" name="Rectangle 679"/>
            <p:cNvSpPr>
              <a:spLocks noChangeArrowheads="1"/>
            </p:cNvSpPr>
            <p:nvPr/>
          </p:nvSpPr>
          <p:spPr bwMode="auto">
            <a:xfrm>
              <a:off x="2143108" y="328612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81" name="Cross 680"/>
            <p:cNvSpPr/>
            <p:nvPr/>
          </p:nvSpPr>
          <p:spPr>
            <a:xfrm>
              <a:off x="2174505" y="3312758"/>
              <a:ext cx="142876" cy="142876"/>
            </a:xfrm>
            <a:prstGeom prst="plus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4" name="Group 1043"/>
          <p:cNvGrpSpPr/>
          <p:nvPr/>
        </p:nvGrpSpPr>
        <p:grpSpPr>
          <a:xfrm>
            <a:off x="1785918" y="3643314"/>
            <a:ext cx="214314" cy="214314"/>
            <a:chOff x="1785918" y="3643314"/>
            <a:chExt cx="214314" cy="214314"/>
          </a:xfrm>
        </p:grpSpPr>
        <p:sp>
          <p:nvSpPr>
            <p:cNvPr id="682" name="Rectangle 681"/>
            <p:cNvSpPr>
              <a:spLocks noChangeArrowheads="1"/>
            </p:cNvSpPr>
            <p:nvPr/>
          </p:nvSpPr>
          <p:spPr bwMode="auto">
            <a:xfrm>
              <a:off x="1785918" y="364331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83" name="Cross 682"/>
            <p:cNvSpPr/>
            <p:nvPr/>
          </p:nvSpPr>
          <p:spPr>
            <a:xfrm>
              <a:off x="1817315" y="3669948"/>
              <a:ext cx="142876" cy="142876"/>
            </a:xfrm>
            <a:prstGeom prst="plus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4" name="Group 1003"/>
          <p:cNvGrpSpPr/>
          <p:nvPr/>
        </p:nvGrpSpPr>
        <p:grpSpPr>
          <a:xfrm>
            <a:off x="1071538" y="1500174"/>
            <a:ext cx="214314" cy="214314"/>
            <a:chOff x="1071538" y="1500174"/>
            <a:chExt cx="214314" cy="214314"/>
          </a:xfrm>
        </p:grpSpPr>
        <p:sp>
          <p:nvSpPr>
            <p:cNvPr id="453" name="Rectangle 452"/>
            <p:cNvSpPr>
              <a:spLocks noChangeArrowheads="1"/>
            </p:cNvSpPr>
            <p:nvPr/>
          </p:nvSpPr>
          <p:spPr bwMode="auto">
            <a:xfrm>
              <a:off x="1071538" y="1500174"/>
              <a:ext cx="214314" cy="21431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86" name="Flowchart: Summing Junction 685"/>
            <p:cNvSpPr/>
            <p:nvPr/>
          </p:nvSpPr>
          <p:spPr>
            <a:xfrm>
              <a:off x="1119168" y="1547804"/>
              <a:ext cx="108000" cy="108000"/>
            </a:xfrm>
            <a:prstGeom prst="flowChartSummingJunction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2" name="Group 1021"/>
          <p:cNvGrpSpPr/>
          <p:nvPr/>
        </p:nvGrpSpPr>
        <p:grpSpPr>
          <a:xfrm>
            <a:off x="2500298" y="2571744"/>
            <a:ext cx="214314" cy="214314"/>
            <a:chOff x="2500298" y="2571744"/>
            <a:chExt cx="214314" cy="214314"/>
          </a:xfrm>
        </p:grpSpPr>
        <p:sp>
          <p:nvSpPr>
            <p:cNvPr id="696" name="Rectangle 695"/>
            <p:cNvSpPr>
              <a:spLocks noChangeArrowheads="1"/>
            </p:cNvSpPr>
            <p:nvPr/>
          </p:nvSpPr>
          <p:spPr bwMode="auto">
            <a:xfrm>
              <a:off x="2500298" y="2571744"/>
              <a:ext cx="214314" cy="21431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97" name="Flowchart: Summing Junction 696"/>
            <p:cNvSpPr/>
            <p:nvPr/>
          </p:nvSpPr>
          <p:spPr>
            <a:xfrm>
              <a:off x="2547928" y="2619374"/>
              <a:ext cx="108000" cy="108000"/>
            </a:xfrm>
            <a:prstGeom prst="flowChartSummingJunction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50" name="Group 1049"/>
          <p:cNvGrpSpPr/>
          <p:nvPr/>
        </p:nvGrpSpPr>
        <p:grpSpPr>
          <a:xfrm>
            <a:off x="1785918" y="4000504"/>
            <a:ext cx="214314" cy="214314"/>
            <a:chOff x="1785918" y="4000504"/>
            <a:chExt cx="214314" cy="214314"/>
          </a:xfrm>
        </p:grpSpPr>
        <p:sp>
          <p:nvSpPr>
            <p:cNvPr id="698" name="Rectangle 697"/>
            <p:cNvSpPr>
              <a:spLocks noChangeArrowheads="1"/>
            </p:cNvSpPr>
            <p:nvPr/>
          </p:nvSpPr>
          <p:spPr bwMode="auto">
            <a:xfrm>
              <a:off x="1785918" y="4000504"/>
              <a:ext cx="214314" cy="21431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699" name="Flowchart: Summing Junction 698"/>
            <p:cNvSpPr/>
            <p:nvPr/>
          </p:nvSpPr>
          <p:spPr>
            <a:xfrm>
              <a:off x="1833548" y="4048134"/>
              <a:ext cx="108000" cy="108000"/>
            </a:xfrm>
            <a:prstGeom prst="flowChartSummingJunction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9" name="Group 1038"/>
          <p:cNvGrpSpPr/>
          <p:nvPr/>
        </p:nvGrpSpPr>
        <p:grpSpPr>
          <a:xfrm>
            <a:off x="714348" y="3286124"/>
            <a:ext cx="214314" cy="214314"/>
            <a:chOff x="714348" y="3286124"/>
            <a:chExt cx="214314" cy="214314"/>
          </a:xfrm>
        </p:grpSpPr>
        <p:sp>
          <p:nvSpPr>
            <p:cNvPr id="700" name="Rectangle 699"/>
            <p:cNvSpPr>
              <a:spLocks noChangeArrowheads="1"/>
            </p:cNvSpPr>
            <p:nvPr/>
          </p:nvSpPr>
          <p:spPr bwMode="auto">
            <a:xfrm>
              <a:off x="714348" y="3286124"/>
              <a:ext cx="214314" cy="21431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1" name="Flowchart: Summing Junction 700"/>
            <p:cNvSpPr/>
            <p:nvPr/>
          </p:nvSpPr>
          <p:spPr>
            <a:xfrm>
              <a:off x="761978" y="3333754"/>
              <a:ext cx="108000" cy="108000"/>
            </a:xfrm>
            <a:prstGeom prst="flowChartSummingJunction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5" name="Group 1004"/>
          <p:cNvGrpSpPr/>
          <p:nvPr/>
        </p:nvGrpSpPr>
        <p:grpSpPr>
          <a:xfrm>
            <a:off x="1428728" y="1500174"/>
            <a:ext cx="214314" cy="214314"/>
            <a:chOff x="1428728" y="1500174"/>
            <a:chExt cx="214314" cy="214314"/>
          </a:xfrm>
        </p:grpSpPr>
        <p:sp>
          <p:nvSpPr>
            <p:cNvPr id="704" name="Rectangle 703"/>
            <p:cNvSpPr>
              <a:spLocks noChangeArrowheads="1"/>
            </p:cNvSpPr>
            <p:nvPr/>
          </p:nvSpPr>
          <p:spPr bwMode="auto">
            <a:xfrm>
              <a:off x="1428728" y="1500174"/>
              <a:ext cx="214314" cy="21431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5" name="7-Point Star 704"/>
            <p:cNvSpPr/>
            <p:nvPr/>
          </p:nvSpPr>
          <p:spPr>
            <a:xfrm>
              <a:off x="1462069" y="1523989"/>
              <a:ext cx="142876" cy="142876"/>
            </a:xfrm>
            <a:prstGeom prst="star7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6" name="Group 1025"/>
          <p:cNvGrpSpPr/>
          <p:nvPr/>
        </p:nvGrpSpPr>
        <p:grpSpPr>
          <a:xfrm>
            <a:off x="1071538" y="2571744"/>
            <a:ext cx="214314" cy="214314"/>
            <a:chOff x="1071538" y="2571744"/>
            <a:chExt cx="214314" cy="214314"/>
          </a:xfrm>
        </p:grpSpPr>
        <p:sp>
          <p:nvSpPr>
            <p:cNvPr id="706" name="Rectangle 705"/>
            <p:cNvSpPr>
              <a:spLocks noChangeArrowheads="1"/>
            </p:cNvSpPr>
            <p:nvPr/>
          </p:nvSpPr>
          <p:spPr bwMode="auto">
            <a:xfrm>
              <a:off x="1071538" y="2571744"/>
              <a:ext cx="214314" cy="21431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7" name="7-Point Star 706"/>
            <p:cNvSpPr/>
            <p:nvPr/>
          </p:nvSpPr>
          <p:spPr>
            <a:xfrm>
              <a:off x="1104879" y="2595559"/>
              <a:ext cx="142876" cy="142876"/>
            </a:xfrm>
            <a:prstGeom prst="star7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5" name="Group 1044"/>
          <p:cNvGrpSpPr/>
          <p:nvPr/>
        </p:nvGrpSpPr>
        <p:grpSpPr>
          <a:xfrm>
            <a:off x="2143108" y="3643314"/>
            <a:ext cx="214314" cy="214314"/>
            <a:chOff x="2143108" y="3643314"/>
            <a:chExt cx="214314" cy="214314"/>
          </a:xfrm>
        </p:grpSpPr>
        <p:sp>
          <p:nvSpPr>
            <p:cNvPr id="708" name="Rectangle 707"/>
            <p:cNvSpPr>
              <a:spLocks noChangeArrowheads="1"/>
            </p:cNvSpPr>
            <p:nvPr/>
          </p:nvSpPr>
          <p:spPr bwMode="auto">
            <a:xfrm>
              <a:off x="2143108" y="3643314"/>
              <a:ext cx="214314" cy="21431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09" name="7-Point Star 708"/>
            <p:cNvSpPr/>
            <p:nvPr/>
          </p:nvSpPr>
          <p:spPr>
            <a:xfrm>
              <a:off x="2176449" y="3667129"/>
              <a:ext cx="142876" cy="142876"/>
            </a:xfrm>
            <a:prstGeom prst="star7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712" name="Rectangle 711"/>
          <p:cNvSpPr>
            <a:spLocks noChangeArrowheads="1"/>
          </p:cNvSpPr>
          <p:nvPr/>
        </p:nvSpPr>
        <p:spPr bwMode="auto">
          <a:xfrm>
            <a:off x="1785918" y="150017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rgbClr val="47FFFF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14" name="Rectangle 713"/>
          <p:cNvSpPr>
            <a:spLocks noChangeArrowheads="1"/>
          </p:cNvSpPr>
          <p:nvPr/>
        </p:nvSpPr>
        <p:spPr bwMode="auto">
          <a:xfrm>
            <a:off x="1428728" y="185736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18" name="Rectangle 717"/>
          <p:cNvSpPr>
            <a:spLocks noChangeArrowheads="1"/>
          </p:cNvSpPr>
          <p:nvPr/>
        </p:nvSpPr>
        <p:spPr bwMode="auto">
          <a:xfrm>
            <a:off x="2143108" y="257174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0" name="Rectangle 719"/>
          <p:cNvSpPr>
            <a:spLocks noChangeArrowheads="1"/>
          </p:cNvSpPr>
          <p:nvPr/>
        </p:nvSpPr>
        <p:spPr bwMode="auto">
          <a:xfrm>
            <a:off x="2143108" y="292893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2" name="Rectangle 721"/>
          <p:cNvSpPr>
            <a:spLocks noChangeArrowheads="1"/>
          </p:cNvSpPr>
          <p:nvPr/>
        </p:nvSpPr>
        <p:spPr bwMode="auto">
          <a:xfrm>
            <a:off x="1428728" y="328612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4" name="Rectangle 723"/>
          <p:cNvSpPr>
            <a:spLocks noChangeArrowheads="1"/>
          </p:cNvSpPr>
          <p:nvPr/>
        </p:nvSpPr>
        <p:spPr bwMode="auto">
          <a:xfrm>
            <a:off x="714348" y="221455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6" name="Rectangle 725"/>
          <p:cNvSpPr>
            <a:spLocks noChangeArrowheads="1"/>
          </p:cNvSpPr>
          <p:nvPr/>
        </p:nvSpPr>
        <p:spPr bwMode="auto">
          <a:xfrm>
            <a:off x="357158" y="257174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8" name="Rectangle 727"/>
          <p:cNvSpPr>
            <a:spLocks noChangeArrowheads="1"/>
          </p:cNvSpPr>
          <p:nvPr/>
        </p:nvSpPr>
        <p:spPr bwMode="auto">
          <a:xfrm>
            <a:off x="357158" y="185736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30" name="Rectangle 729"/>
          <p:cNvSpPr>
            <a:spLocks noChangeArrowheads="1"/>
          </p:cNvSpPr>
          <p:nvPr/>
        </p:nvSpPr>
        <p:spPr bwMode="auto">
          <a:xfrm>
            <a:off x="1071538" y="400050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32" name="Rectangle 731"/>
          <p:cNvSpPr>
            <a:spLocks noChangeArrowheads="1"/>
          </p:cNvSpPr>
          <p:nvPr/>
        </p:nvSpPr>
        <p:spPr bwMode="auto">
          <a:xfrm>
            <a:off x="2143108" y="400050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34" name="Rectangle 733"/>
          <p:cNvSpPr>
            <a:spLocks noChangeArrowheads="1"/>
          </p:cNvSpPr>
          <p:nvPr/>
        </p:nvSpPr>
        <p:spPr bwMode="auto">
          <a:xfrm>
            <a:off x="2500298" y="328612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36" name="Rectangle 735"/>
          <p:cNvSpPr>
            <a:spLocks noChangeArrowheads="1"/>
          </p:cNvSpPr>
          <p:nvPr/>
        </p:nvSpPr>
        <p:spPr bwMode="auto">
          <a:xfrm>
            <a:off x="357158" y="364331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grpSp>
        <p:nvGrpSpPr>
          <p:cNvPr id="1009" name="Group 1008"/>
          <p:cNvGrpSpPr/>
          <p:nvPr/>
        </p:nvGrpSpPr>
        <p:grpSpPr>
          <a:xfrm>
            <a:off x="2857488" y="1857364"/>
            <a:ext cx="214314" cy="214314"/>
            <a:chOff x="2857488" y="1857364"/>
            <a:chExt cx="214314" cy="214314"/>
          </a:xfrm>
        </p:grpSpPr>
        <p:sp>
          <p:nvSpPr>
            <p:cNvPr id="740" name="Rectangle 739"/>
            <p:cNvSpPr>
              <a:spLocks noChangeArrowheads="1"/>
            </p:cNvSpPr>
            <p:nvPr/>
          </p:nvSpPr>
          <p:spPr bwMode="auto">
            <a:xfrm>
              <a:off x="2857488" y="1857364"/>
              <a:ext cx="214314" cy="214314"/>
            </a:xfrm>
            <a:prstGeom prst="rect">
              <a:avLst/>
            </a:prstGeom>
            <a:solidFill>
              <a:srgbClr val="47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41" name="Multiply 740"/>
            <p:cNvSpPr/>
            <p:nvPr/>
          </p:nvSpPr>
          <p:spPr>
            <a:xfrm>
              <a:off x="2890822" y="1885935"/>
              <a:ext cx="142876" cy="142876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1" name="Group 1030"/>
          <p:cNvGrpSpPr/>
          <p:nvPr/>
        </p:nvGrpSpPr>
        <p:grpSpPr>
          <a:xfrm>
            <a:off x="1428728" y="2928934"/>
            <a:ext cx="214314" cy="214314"/>
            <a:chOff x="1428728" y="2928934"/>
            <a:chExt cx="214314" cy="214314"/>
          </a:xfrm>
        </p:grpSpPr>
        <p:sp>
          <p:nvSpPr>
            <p:cNvPr id="742" name="Rectangle 741"/>
            <p:cNvSpPr>
              <a:spLocks noChangeArrowheads="1"/>
            </p:cNvSpPr>
            <p:nvPr/>
          </p:nvSpPr>
          <p:spPr bwMode="auto">
            <a:xfrm>
              <a:off x="1428728" y="2928934"/>
              <a:ext cx="214314" cy="214314"/>
            </a:xfrm>
            <a:prstGeom prst="rect">
              <a:avLst/>
            </a:prstGeom>
            <a:solidFill>
              <a:srgbClr val="47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43" name="Multiply 742"/>
            <p:cNvSpPr/>
            <p:nvPr/>
          </p:nvSpPr>
          <p:spPr>
            <a:xfrm>
              <a:off x="1462062" y="2957505"/>
              <a:ext cx="142876" cy="142876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3" name="Group 1012"/>
          <p:cNvGrpSpPr/>
          <p:nvPr/>
        </p:nvGrpSpPr>
        <p:grpSpPr>
          <a:xfrm>
            <a:off x="714348" y="1857364"/>
            <a:ext cx="214314" cy="214314"/>
            <a:chOff x="714348" y="1857364"/>
            <a:chExt cx="214314" cy="214314"/>
          </a:xfrm>
        </p:grpSpPr>
        <p:sp>
          <p:nvSpPr>
            <p:cNvPr id="744" name="Rectangle 743"/>
            <p:cNvSpPr>
              <a:spLocks noChangeArrowheads="1"/>
            </p:cNvSpPr>
            <p:nvPr/>
          </p:nvSpPr>
          <p:spPr bwMode="auto">
            <a:xfrm>
              <a:off x="714348" y="1857364"/>
              <a:ext cx="214314" cy="214314"/>
            </a:xfrm>
            <a:prstGeom prst="rect">
              <a:avLst/>
            </a:prstGeom>
            <a:solidFill>
              <a:srgbClr val="47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45" name="Multiply 744"/>
            <p:cNvSpPr/>
            <p:nvPr/>
          </p:nvSpPr>
          <p:spPr>
            <a:xfrm>
              <a:off x="747682" y="1885935"/>
              <a:ext cx="142876" cy="142876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6" name="Group 1005"/>
          <p:cNvGrpSpPr/>
          <p:nvPr/>
        </p:nvGrpSpPr>
        <p:grpSpPr>
          <a:xfrm>
            <a:off x="2143108" y="1500174"/>
            <a:ext cx="214314" cy="214314"/>
            <a:chOff x="2143108" y="1500174"/>
            <a:chExt cx="214314" cy="214314"/>
          </a:xfrm>
        </p:grpSpPr>
        <p:sp>
          <p:nvSpPr>
            <p:cNvPr id="748" name="Rectangle 747"/>
            <p:cNvSpPr>
              <a:spLocks noChangeArrowheads="1"/>
            </p:cNvSpPr>
            <p:nvPr/>
          </p:nvSpPr>
          <p:spPr bwMode="auto">
            <a:xfrm>
              <a:off x="2143108" y="1500174"/>
              <a:ext cx="214314" cy="21431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49" name="Oval 748"/>
            <p:cNvSpPr/>
            <p:nvPr/>
          </p:nvSpPr>
          <p:spPr>
            <a:xfrm>
              <a:off x="2214546" y="1571612"/>
              <a:ext cx="71438" cy="714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8" name="Group 1007"/>
          <p:cNvGrpSpPr/>
          <p:nvPr/>
        </p:nvGrpSpPr>
        <p:grpSpPr>
          <a:xfrm>
            <a:off x="2857488" y="1500174"/>
            <a:ext cx="214314" cy="214314"/>
            <a:chOff x="2857488" y="1500174"/>
            <a:chExt cx="214314" cy="214314"/>
          </a:xfrm>
        </p:grpSpPr>
        <p:sp>
          <p:nvSpPr>
            <p:cNvPr id="750" name="Rectangle 749"/>
            <p:cNvSpPr>
              <a:spLocks noChangeArrowheads="1"/>
            </p:cNvSpPr>
            <p:nvPr/>
          </p:nvSpPr>
          <p:spPr bwMode="auto">
            <a:xfrm>
              <a:off x="2857488" y="1500174"/>
              <a:ext cx="214314" cy="21431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51" name="Oval 750"/>
            <p:cNvSpPr/>
            <p:nvPr/>
          </p:nvSpPr>
          <p:spPr>
            <a:xfrm>
              <a:off x="2928926" y="1571612"/>
              <a:ext cx="71438" cy="714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0" name="Group 1039"/>
          <p:cNvGrpSpPr/>
          <p:nvPr/>
        </p:nvGrpSpPr>
        <p:grpSpPr>
          <a:xfrm>
            <a:off x="357158" y="3286124"/>
            <a:ext cx="214314" cy="214314"/>
            <a:chOff x="357158" y="3286124"/>
            <a:chExt cx="214314" cy="214314"/>
          </a:xfrm>
        </p:grpSpPr>
        <p:sp>
          <p:nvSpPr>
            <p:cNvPr id="752" name="Rectangle 751"/>
            <p:cNvSpPr>
              <a:spLocks noChangeArrowheads="1"/>
            </p:cNvSpPr>
            <p:nvPr/>
          </p:nvSpPr>
          <p:spPr bwMode="auto">
            <a:xfrm>
              <a:off x="357158" y="3286124"/>
              <a:ext cx="214314" cy="21431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53" name="Oval 752"/>
            <p:cNvSpPr/>
            <p:nvPr/>
          </p:nvSpPr>
          <p:spPr>
            <a:xfrm>
              <a:off x="428596" y="3357562"/>
              <a:ext cx="71438" cy="714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3" name="Group 1042"/>
          <p:cNvGrpSpPr/>
          <p:nvPr/>
        </p:nvGrpSpPr>
        <p:grpSpPr>
          <a:xfrm>
            <a:off x="1428728" y="3643314"/>
            <a:ext cx="214314" cy="214314"/>
            <a:chOff x="1428728" y="3643314"/>
            <a:chExt cx="214314" cy="214314"/>
          </a:xfrm>
        </p:grpSpPr>
        <p:sp>
          <p:nvSpPr>
            <p:cNvPr id="756" name="Rectangle 755"/>
            <p:cNvSpPr>
              <a:spLocks noChangeArrowheads="1"/>
            </p:cNvSpPr>
            <p:nvPr/>
          </p:nvSpPr>
          <p:spPr bwMode="auto">
            <a:xfrm>
              <a:off x="1428728" y="364331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57" name="Plus 756"/>
            <p:cNvSpPr/>
            <p:nvPr/>
          </p:nvSpPr>
          <p:spPr>
            <a:xfrm>
              <a:off x="1457306" y="3676655"/>
              <a:ext cx="142876" cy="142876"/>
            </a:xfrm>
            <a:prstGeom prst="mathPlus">
              <a:avLst/>
            </a:prstGeom>
            <a:solidFill>
              <a:schemeClr val="bg1"/>
            </a:solidFill>
            <a:ln>
              <a:solidFill>
                <a:srgbClr val="0B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3" name="Group 1032"/>
          <p:cNvGrpSpPr/>
          <p:nvPr/>
        </p:nvGrpSpPr>
        <p:grpSpPr>
          <a:xfrm>
            <a:off x="2500298" y="2928934"/>
            <a:ext cx="214314" cy="214314"/>
            <a:chOff x="2500298" y="2928934"/>
            <a:chExt cx="214314" cy="214314"/>
          </a:xfrm>
        </p:grpSpPr>
        <p:sp>
          <p:nvSpPr>
            <p:cNvPr id="758" name="Rectangle 757"/>
            <p:cNvSpPr>
              <a:spLocks noChangeArrowheads="1"/>
            </p:cNvSpPr>
            <p:nvPr/>
          </p:nvSpPr>
          <p:spPr bwMode="auto">
            <a:xfrm>
              <a:off x="2500298" y="292893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59" name="Plus 758"/>
            <p:cNvSpPr/>
            <p:nvPr/>
          </p:nvSpPr>
          <p:spPr>
            <a:xfrm>
              <a:off x="2528876" y="2962275"/>
              <a:ext cx="142876" cy="142876"/>
            </a:xfrm>
            <a:prstGeom prst="mathPlus">
              <a:avLst/>
            </a:prstGeom>
            <a:solidFill>
              <a:schemeClr val="bg1"/>
            </a:solidFill>
            <a:ln>
              <a:solidFill>
                <a:srgbClr val="0B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51" name="Group 1050"/>
          <p:cNvGrpSpPr/>
          <p:nvPr/>
        </p:nvGrpSpPr>
        <p:grpSpPr>
          <a:xfrm>
            <a:off x="1428728" y="4000504"/>
            <a:ext cx="214314" cy="214314"/>
            <a:chOff x="1428728" y="4000504"/>
            <a:chExt cx="214314" cy="214314"/>
          </a:xfrm>
        </p:grpSpPr>
        <p:sp>
          <p:nvSpPr>
            <p:cNvPr id="760" name="Rectangle 759"/>
            <p:cNvSpPr>
              <a:spLocks noChangeArrowheads="1"/>
            </p:cNvSpPr>
            <p:nvPr/>
          </p:nvSpPr>
          <p:spPr bwMode="auto">
            <a:xfrm>
              <a:off x="1428728" y="400050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1" name="Plus 760"/>
            <p:cNvSpPr/>
            <p:nvPr/>
          </p:nvSpPr>
          <p:spPr>
            <a:xfrm>
              <a:off x="1457306" y="4033845"/>
              <a:ext cx="142876" cy="142876"/>
            </a:xfrm>
            <a:prstGeom prst="mathPlus">
              <a:avLst/>
            </a:prstGeom>
            <a:solidFill>
              <a:schemeClr val="bg1"/>
            </a:solidFill>
            <a:ln>
              <a:solidFill>
                <a:srgbClr val="0B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8" name="Group 1047"/>
          <p:cNvGrpSpPr/>
          <p:nvPr/>
        </p:nvGrpSpPr>
        <p:grpSpPr>
          <a:xfrm>
            <a:off x="2857488" y="4000504"/>
            <a:ext cx="214314" cy="214314"/>
            <a:chOff x="2857488" y="4000504"/>
            <a:chExt cx="214314" cy="214314"/>
          </a:xfrm>
        </p:grpSpPr>
        <p:sp>
          <p:nvSpPr>
            <p:cNvPr id="762" name="Rectangle 761"/>
            <p:cNvSpPr>
              <a:spLocks noChangeArrowheads="1"/>
            </p:cNvSpPr>
            <p:nvPr/>
          </p:nvSpPr>
          <p:spPr bwMode="auto">
            <a:xfrm>
              <a:off x="2857488" y="400050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3" name="Plus 762"/>
            <p:cNvSpPr/>
            <p:nvPr/>
          </p:nvSpPr>
          <p:spPr>
            <a:xfrm>
              <a:off x="2886066" y="4033845"/>
              <a:ext cx="142876" cy="142876"/>
            </a:xfrm>
            <a:prstGeom prst="mathPlus">
              <a:avLst/>
            </a:prstGeom>
            <a:solidFill>
              <a:schemeClr val="bg1"/>
            </a:solidFill>
            <a:ln>
              <a:solidFill>
                <a:srgbClr val="0B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7" name="Group 1016"/>
          <p:cNvGrpSpPr/>
          <p:nvPr/>
        </p:nvGrpSpPr>
        <p:grpSpPr>
          <a:xfrm>
            <a:off x="1785918" y="2214554"/>
            <a:ext cx="214314" cy="214314"/>
            <a:chOff x="1785918" y="2214554"/>
            <a:chExt cx="214314" cy="214314"/>
          </a:xfrm>
        </p:grpSpPr>
        <p:sp>
          <p:nvSpPr>
            <p:cNvPr id="766" name="Rectangle 765"/>
            <p:cNvSpPr>
              <a:spLocks noChangeArrowheads="1"/>
            </p:cNvSpPr>
            <p:nvPr/>
          </p:nvSpPr>
          <p:spPr bwMode="auto">
            <a:xfrm>
              <a:off x="1785918" y="2214554"/>
              <a:ext cx="214314" cy="214314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7" name="Flowchart: Or 766"/>
            <p:cNvSpPr/>
            <p:nvPr/>
          </p:nvSpPr>
          <p:spPr>
            <a:xfrm>
              <a:off x="1833541" y="2262177"/>
              <a:ext cx="108000" cy="108000"/>
            </a:xfrm>
            <a:prstGeom prst="flowChartOr">
              <a:avLst/>
            </a:prstGeom>
            <a:solidFill>
              <a:srgbClr val="FF33C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8" name="Group 1027"/>
          <p:cNvGrpSpPr/>
          <p:nvPr/>
        </p:nvGrpSpPr>
        <p:grpSpPr>
          <a:xfrm>
            <a:off x="357158" y="2928934"/>
            <a:ext cx="214314" cy="214314"/>
            <a:chOff x="357158" y="2928934"/>
            <a:chExt cx="214314" cy="214314"/>
          </a:xfrm>
        </p:grpSpPr>
        <p:sp>
          <p:nvSpPr>
            <p:cNvPr id="768" name="Rectangle 767"/>
            <p:cNvSpPr>
              <a:spLocks noChangeArrowheads="1"/>
            </p:cNvSpPr>
            <p:nvPr/>
          </p:nvSpPr>
          <p:spPr bwMode="auto">
            <a:xfrm>
              <a:off x="357158" y="2928934"/>
              <a:ext cx="214314" cy="214314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69" name="Flowchart: Or 768"/>
            <p:cNvSpPr/>
            <p:nvPr/>
          </p:nvSpPr>
          <p:spPr>
            <a:xfrm>
              <a:off x="404781" y="2976557"/>
              <a:ext cx="108000" cy="108000"/>
            </a:xfrm>
            <a:prstGeom prst="flowChartOr">
              <a:avLst/>
            </a:prstGeom>
            <a:solidFill>
              <a:srgbClr val="FF33C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2" name="Group 1041"/>
          <p:cNvGrpSpPr/>
          <p:nvPr/>
        </p:nvGrpSpPr>
        <p:grpSpPr>
          <a:xfrm>
            <a:off x="1071538" y="3643314"/>
            <a:ext cx="214314" cy="214314"/>
            <a:chOff x="1071538" y="3643314"/>
            <a:chExt cx="214314" cy="214314"/>
          </a:xfrm>
        </p:grpSpPr>
        <p:sp>
          <p:nvSpPr>
            <p:cNvPr id="770" name="Rectangle 769"/>
            <p:cNvSpPr>
              <a:spLocks noChangeArrowheads="1"/>
            </p:cNvSpPr>
            <p:nvPr/>
          </p:nvSpPr>
          <p:spPr bwMode="auto">
            <a:xfrm>
              <a:off x="1071538" y="3643314"/>
              <a:ext cx="214314" cy="214314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71" name="Flowchart: Or 770"/>
            <p:cNvSpPr/>
            <p:nvPr/>
          </p:nvSpPr>
          <p:spPr>
            <a:xfrm>
              <a:off x="1119161" y="3690937"/>
              <a:ext cx="108000" cy="108000"/>
            </a:xfrm>
            <a:prstGeom prst="flowChartOr">
              <a:avLst/>
            </a:prstGeom>
            <a:solidFill>
              <a:srgbClr val="FF33C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4" name="Group 1033"/>
          <p:cNvGrpSpPr/>
          <p:nvPr/>
        </p:nvGrpSpPr>
        <p:grpSpPr>
          <a:xfrm>
            <a:off x="2857488" y="2928934"/>
            <a:ext cx="214314" cy="214314"/>
            <a:chOff x="2857488" y="2928934"/>
            <a:chExt cx="214314" cy="214314"/>
          </a:xfrm>
        </p:grpSpPr>
        <p:sp>
          <p:nvSpPr>
            <p:cNvPr id="778" name="Rectangle 777"/>
            <p:cNvSpPr>
              <a:spLocks noChangeArrowheads="1"/>
            </p:cNvSpPr>
            <p:nvPr/>
          </p:nvSpPr>
          <p:spPr bwMode="auto">
            <a:xfrm>
              <a:off x="2857488" y="2928934"/>
              <a:ext cx="214314" cy="21431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79" name="Flowchart: Extract 778"/>
            <p:cNvSpPr/>
            <p:nvPr/>
          </p:nvSpPr>
          <p:spPr>
            <a:xfrm>
              <a:off x="2905118" y="2976564"/>
              <a:ext cx="108000" cy="108000"/>
            </a:xfrm>
            <a:prstGeom prst="flowChartExtra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7" name="Group 1046"/>
          <p:cNvGrpSpPr/>
          <p:nvPr/>
        </p:nvGrpSpPr>
        <p:grpSpPr>
          <a:xfrm>
            <a:off x="2857488" y="3643314"/>
            <a:ext cx="214314" cy="214314"/>
            <a:chOff x="2857488" y="3643314"/>
            <a:chExt cx="214314" cy="214314"/>
          </a:xfrm>
        </p:grpSpPr>
        <p:sp>
          <p:nvSpPr>
            <p:cNvPr id="780" name="Rectangle 779"/>
            <p:cNvSpPr>
              <a:spLocks noChangeArrowheads="1"/>
            </p:cNvSpPr>
            <p:nvPr/>
          </p:nvSpPr>
          <p:spPr bwMode="auto">
            <a:xfrm>
              <a:off x="2857488" y="3643314"/>
              <a:ext cx="214314" cy="21431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81" name="Flowchart: Extract 780"/>
            <p:cNvSpPr/>
            <p:nvPr/>
          </p:nvSpPr>
          <p:spPr>
            <a:xfrm>
              <a:off x="2905118" y="3690944"/>
              <a:ext cx="108000" cy="108000"/>
            </a:xfrm>
            <a:prstGeom prst="flowChartExtra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9" name="Group 1028"/>
          <p:cNvGrpSpPr/>
          <p:nvPr/>
        </p:nvGrpSpPr>
        <p:grpSpPr>
          <a:xfrm>
            <a:off x="714348" y="2928934"/>
            <a:ext cx="214314" cy="214314"/>
            <a:chOff x="714348" y="2928934"/>
            <a:chExt cx="214314" cy="214314"/>
          </a:xfrm>
        </p:grpSpPr>
        <p:sp>
          <p:nvSpPr>
            <p:cNvPr id="782" name="Rectangle 781"/>
            <p:cNvSpPr>
              <a:spLocks noChangeArrowheads="1"/>
            </p:cNvSpPr>
            <p:nvPr/>
          </p:nvSpPr>
          <p:spPr bwMode="auto">
            <a:xfrm>
              <a:off x="714348" y="2928934"/>
              <a:ext cx="214314" cy="21431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83" name="Flowchart: Extract 782"/>
            <p:cNvSpPr/>
            <p:nvPr/>
          </p:nvSpPr>
          <p:spPr>
            <a:xfrm>
              <a:off x="761978" y="2976564"/>
              <a:ext cx="108000" cy="108000"/>
            </a:xfrm>
            <a:prstGeom prst="flowChartExtra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9" name="Group 1018"/>
          <p:cNvGrpSpPr/>
          <p:nvPr/>
        </p:nvGrpSpPr>
        <p:grpSpPr>
          <a:xfrm>
            <a:off x="2500298" y="2214554"/>
            <a:ext cx="214314" cy="214314"/>
            <a:chOff x="2500298" y="2214554"/>
            <a:chExt cx="214314" cy="214314"/>
          </a:xfrm>
        </p:grpSpPr>
        <p:sp>
          <p:nvSpPr>
            <p:cNvPr id="790" name="Rectangle 789"/>
            <p:cNvSpPr>
              <a:spLocks noChangeArrowheads="1"/>
            </p:cNvSpPr>
            <p:nvPr/>
          </p:nvSpPr>
          <p:spPr bwMode="auto">
            <a:xfrm>
              <a:off x="2500298" y="2214554"/>
              <a:ext cx="214314" cy="21431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91" name="Notched Right Arrow 790"/>
            <p:cNvSpPr/>
            <p:nvPr/>
          </p:nvSpPr>
          <p:spPr>
            <a:xfrm>
              <a:off x="2538395" y="2285992"/>
              <a:ext cx="142876" cy="71438"/>
            </a:xfrm>
            <a:prstGeom prst="notched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1" name="Group 1010"/>
          <p:cNvGrpSpPr/>
          <p:nvPr/>
        </p:nvGrpSpPr>
        <p:grpSpPr>
          <a:xfrm>
            <a:off x="1785918" y="1857364"/>
            <a:ext cx="214314" cy="214314"/>
            <a:chOff x="1785918" y="1857364"/>
            <a:chExt cx="214314" cy="214314"/>
          </a:xfrm>
        </p:grpSpPr>
        <p:sp>
          <p:nvSpPr>
            <p:cNvPr id="792" name="Rectangle 791"/>
            <p:cNvSpPr>
              <a:spLocks noChangeArrowheads="1"/>
            </p:cNvSpPr>
            <p:nvPr/>
          </p:nvSpPr>
          <p:spPr bwMode="auto">
            <a:xfrm>
              <a:off x="1785918" y="1857364"/>
              <a:ext cx="214314" cy="21431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93" name="Notched Right Arrow 792"/>
            <p:cNvSpPr/>
            <p:nvPr/>
          </p:nvSpPr>
          <p:spPr>
            <a:xfrm>
              <a:off x="1824015" y="1928802"/>
              <a:ext cx="142876" cy="71438"/>
            </a:xfrm>
            <a:prstGeom prst="notched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5" name="Group 1024"/>
          <p:cNvGrpSpPr/>
          <p:nvPr/>
        </p:nvGrpSpPr>
        <p:grpSpPr>
          <a:xfrm>
            <a:off x="1428728" y="2571744"/>
            <a:ext cx="214314" cy="214314"/>
            <a:chOff x="1428728" y="2571744"/>
            <a:chExt cx="214314" cy="214314"/>
          </a:xfrm>
        </p:grpSpPr>
        <p:sp>
          <p:nvSpPr>
            <p:cNvPr id="794" name="Rectangle 793"/>
            <p:cNvSpPr>
              <a:spLocks noChangeArrowheads="1"/>
            </p:cNvSpPr>
            <p:nvPr/>
          </p:nvSpPr>
          <p:spPr bwMode="auto">
            <a:xfrm>
              <a:off x="1428728" y="2571744"/>
              <a:ext cx="214314" cy="21431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95" name="Notched Right Arrow 794"/>
            <p:cNvSpPr/>
            <p:nvPr/>
          </p:nvSpPr>
          <p:spPr>
            <a:xfrm>
              <a:off x="1466825" y="2643182"/>
              <a:ext cx="142876" cy="71438"/>
            </a:xfrm>
            <a:prstGeom prst="notched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7" name="Group 1026"/>
          <p:cNvGrpSpPr/>
          <p:nvPr/>
        </p:nvGrpSpPr>
        <p:grpSpPr>
          <a:xfrm>
            <a:off x="714348" y="2571744"/>
            <a:ext cx="214314" cy="214314"/>
            <a:chOff x="714348" y="2571744"/>
            <a:chExt cx="214314" cy="214314"/>
          </a:xfrm>
        </p:grpSpPr>
        <p:sp>
          <p:nvSpPr>
            <p:cNvPr id="796" name="Rectangle 795"/>
            <p:cNvSpPr>
              <a:spLocks noChangeArrowheads="1"/>
            </p:cNvSpPr>
            <p:nvPr/>
          </p:nvSpPr>
          <p:spPr bwMode="auto">
            <a:xfrm>
              <a:off x="714348" y="2571744"/>
              <a:ext cx="214314" cy="21431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797" name="Notched Right Arrow 796"/>
            <p:cNvSpPr/>
            <p:nvPr/>
          </p:nvSpPr>
          <p:spPr>
            <a:xfrm>
              <a:off x="752445" y="2643182"/>
              <a:ext cx="142876" cy="71438"/>
            </a:xfrm>
            <a:prstGeom prst="notched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1" name="Group 1000"/>
          <p:cNvGrpSpPr/>
          <p:nvPr/>
        </p:nvGrpSpPr>
        <p:grpSpPr>
          <a:xfrm>
            <a:off x="357158" y="1500174"/>
            <a:ext cx="214314" cy="214314"/>
            <a:chOff x="357158" y="1500174"/>
            <a:chExt cx="214314" cy="214314"/>
          </a:xfrm>
        </p:grpSpPr>
        <p:sp>
          <p:nvSpPr>
            <p:cNvPr id="802" name="Rectangle 801"/>
            <p:cNvSpPr>
              <a:spLocks noChangeArrowheads="1"/>
            </p:cNvSpPr>
            <p:nvPr/>
          </p:nvSpPr>
          <p:spPr bwMode="auto">
            <a:xfrm>
              <a:off x="357158" y="1500174"/>
              <a:ext cx="214314" cy="21431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03" name="Diamond 802"/>
            <p:cNvSpPr/>
            <p:nvPr/>
          </p:nvSpPr>
          <p:spPr>
            <a:xfrm>
              <a:off x="409544" y="1552560"/>
              <a:ext cx="108000" cy="108000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5" name="Group 1014"/>
          <p:cNvGrpSpPr/>
          <p:nvPr/>
        </p:nvGrpSpPr>
        <p:grpSpPr>
          <a:xfrm>
            <a:off x="1071538" y="2214554"/>
            <a:ext cx="214314" cy="214314"/>
            <a:chOff x="1071538" y="2214554"/>
            <a:chExt cx="214314" cy="214314"/>
          </a:xfrm>
        </p:grpSpPr>
        <p:sp>
          <p:nvSpPr>
            <p:cNvPr id="804" name="Rectangle 803"/>
            <p:cNvSpPr>
              <a:spLocks noChangeArrowheads="1"/>
            </p:cNvSpPr>
            <p:nvPr/>
          </p:nvSpPr>
          <p:spPr bwMode="auto">
            <a:xfrm>
              <a:off x="1071538" y="2214554"/>
              <a:ext cx="214314" cy="21431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05" name="Diamond 804"/>
            <p:cNvSpPr/>
            <p:nvPr/>
          </p:nvSpPr>
          <p:spPr>
            <a:xfrm>
              <a:off x="1123924" y="2266940"/>
              <a:ext cx="108000" cy="108000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5" name="Group 1034"/>
          <p:cNvGrpSpPr/>
          <p:nvPr/>
        </p:nvGrpSpPr>
        <p:grpSpPr>
          <a:xfrm>
            <a:off x="2857488" y="3286124"/>
            <a:ext cx="214314" cy="214314"/>
            <a:chOff x="2857488" y="3286124"/>
            <a:chExt cx="214314" cy="214314"/>
          </a:xfrm>
        </p:grpSpPr>
        <p:sp>
          <p:nvSpPr>
            <p:cNvPr id="806" name="Rectangle 805"/>
            <p:cNvSpPr>
              <a:spLocks noChangeArrowheads="1"/>
            </p:cNvSpPr>
            <p:nvPr/>
          </p:nvSpPr>
          <p:spPr bwMode="auto">
            <a:xfrm>
              <a:off x="2857488" y="3286124"/>
              <a:ext cx="214314" cy="21431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07" name="Diamond 806"/>
            <p:cNvSpPr/>
            <p:nvPr/>
          </p:nvSpPr>
          <p:spPr>
            <a:xfrm>
              <a:off x="2909874" y="3338510"/>
              <a:ext cx="108000" cy="108000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0" name="Group 1019"/>
          <p:cNvGrpSpPr/>
          <p:nvPr/>
        </p:nvGrpSpPr>
        <p:grpSpPr>
          <a:xfrm>
            <a:off x="2857488" y="2214554"/>
            <a:ext cx="214314" cy="214314"/>
            <a:chOff x="2857488" y="2214554"/>
            <a:chExt cx="214314" cy="214314"/>
          </a:xfrm>
        </p:grpSpPr>
        <p:sp>
          <p:nvSpPr>
            <p:cNvPr id="808" name="Rectangle 807"/>
            <p:cNvSpPr>
              <a:spLocks noChangeArrowheads="1"/>
            </p:cNvSpPr>
            <p:nvPr/>
          </p:nvSpPr>
          <p:spPr bwMode="auto">
            <a:xfrm>
              <a:off x="2857488" y="2214554"/>
              <a:ext cx="214314" cy="21431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09" name="Regular Pentagon 808"/>
            <p:cNvSpPr/>
            <p:nvPr/>
          </p:nvSpPr>
          <p:spPr>
            <a:xfrm>
              <a:off x="2905111" y="2257421"/>
              <a:ext cx="108000" cy="108000"/>
            </a:xfrm>
            <a:prstGeom prst="pentag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0" name="Group 1029"/>
          <p:cNvGrpSpPr/>
          <p:nvPr/>
        </p:nvGrpSpPr>
        <p:grpSpPr>
          <a:xfrm>
            <a:off x="1071538" y="2928934"/>
            <a:ext cx="214314" cy="214314"/>
            <a:chOff x="1071538" y="2928934"/>
            <a:chExt cx="214314" cy="214314"/>
          </a:xfrm>
        </p:grpSpPr>
        <p:sp>
          <p:nvSpPr>
            <p:cNvPr id="810" name="Rectangle 809"/>
            <p:cNvSpPr>
              <a:spLocks noChangeArrowheads="1"/>
            </p:cNvSpPr>
            <p:nvPr/>
          </p:nvSpPr>
          <p:spPr bwMode="auto">
            <a:xfrm>
              <a:off x="1071538" y="2928934"/>
              <a:ext cx="214314" cy="21431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11" name="Regular Pentagon 810"/>
            <p:cNvSpPr/>
            <p:nvPr/>
          </p:nvSpPr>
          <p:spPr>
            <a:xfrm>
              <a:off x="1119161" y="2971801"/>
              <a:ext cx="108000" cy="108000"/>
            </a:xfrm>
            <a:prstGeom prst="pentag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1" name="Group 1040"/>
          <p:cNvGrpSpPr/>
          <p:nvPr/>
        </p:nvGrpSpPr>
        <p:grpSpPr>
          <a:xfrm>
            <a:off x="714348" y="3643314"/>
            <a:ext cx="214314" cy="214314"/>
            <a:chOff x="714348" y="3643314"/>
            <a:chExt cx="214314" cy="214314"/>
          </a:xfrm>
        </p:grpSpPr>
        <p:sp>
          <p:nvSpPr>
            <p:cNvPr id="812" name="Rectangle 811"/>
            <p:cNvSpPr>
              <a:spLocks noChangeArrowheads="1"/>
            </p:cNvSpPr>
            <p:nvPr/>
          </p:nvSpPr>
          <p:spPr bwMode="auto">
            <a:xfrm>
              <a:off x="714348" y="3643314"/>
              <a:ext cx="214314" cy="21431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13" name="Regular Pentagon 812"/>
            <p:cNvSpPr/>
            <p:nvPr/>
          </p:nvSpPr>
          <p:spPr>
            <a:xfrm>
              <a:off x="761971" y="3686181"/>
              <a:ext cx="108000" cy="108000"/>
            </a:xfrm>
            <a:prstGeom prst="pentag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0" name="Group 1009"/>
          <p:cNvGrpSpPr/>
          <p:nvPr/>
        </p:nvGrpSpPr>
        <p:grpSpPr>
          <a:xfrm>
            <a:off x="2500298" y="1857364"/>
            <a:ext cx="214314" cy="214314"/>
            <a:chOff x="2500298" y="1857364"/>
            <a:chExt cx="214314" cy="214314"/>
          </a:xfrm>
        </p:grpSpPr>
        <p:sp>
          <p:nvSpPr>
            <p:cNvPr id="818" name="Rectangle 817"/>
            <p:cNvSpPr>
              <a:spLocks noChangeArrowheads="1"/>
            </p:cNvSpPr>
            <p:nvPr/>
          </p:nvSpPr>
          <p:spPr bwMode="auto">
            <a:xfrm>
              <a:off x="2500298" y="1857364"/>
              <a:ext cx="214314" cy="214314"/>
            </a:xfrm>
            <a:prstGeom prst="rect">
              <a:avLst/>
            </a:prstGeom>
            <a:solidFill>
              <a:schemeClr val="accent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19" name="5-Point Star 818"/>
            <p:cNvSpPr/>
            <p:nvPr/>
          </p:nvSpPr>
          <p:spPr>
            <a:xfrm>
              <a:off x="2554226" y="1897003"/>
              <a:ext cx="108000" cy="108000"/>
            </a:xfrm>
            <a:prstGeom prst="star5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21" name="Group 1020"/>
          <p:cNvGrpSpPr/>
          <p:nvPr/>
        </p:nvGrpSpPr>
        <p:grpSpPr>
          <a:xfrm>
            <a:off x="2857488" y="2571744"/>
            <a:ext cx="214314" cy="214314"/>
            <a:chOff x="2857488" y="2571744"/>
            <a:chExt cx="214314" cy="214314"/>
          </a:xfrm>
        </p:grpSpPr>
        <p:sp>
          <p:nvSpPr>
            <p:cNvPr id="820" name="Rectangle 819"/>
            <p:cNvSpPr>
              <a:spLocks noChangeArrowheads="1"/>
            </p:cNvSpPr>
            <p:nvPr/>
          </p:nvSpPr>
          <p:spPr bwMode="auto">
            <a:xfrm>
              <a:off x="2857488" y="2571744"/>
              <a:ext cx="214314" cy="214314"/>
            </a:xfrm>
            <a:prstGeom prst="rect">
              <a:avLst/>
            </a:prstGeom>
            <a:solidFill>
              <a:schemeClr val="accent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1" name="5-Point Star 820"/>
            <p:cNvSpPr/>
            <p:nvPr/>
          </p:nvSpPr>
          <p:spPr>
            <a:xfrm>
              <a:off x="2911416" y="2611383"/>
              <a:ext cx="108000" cy="108000"/>
            </a:xfrm>
            <a:prstGeom prst="star5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4" name="Group 1013"/>
          <p:cNvGrpSpPr/>
          <p:nvPr/>
        </p:nvGrpSpPr>
        <p:grpSpPr>
          <a:xfrm>
            <a:off x="357158" y="2214554"/>
            <a:ext cx="214314" cy="214314"/>
            <a:chOff x="357158" y="2214554"/>
            <a:chExt cx="214314" cy="214314"/>
          </a:xfrm>
        </p:grpSpPr>
        <p:sp>
          <p:nvSpPr>
            <p:cNvPr id="822" name="Rectangle 821"/>
            <p:cNvSpPr>
              <a:spLocks noChangeArrowheads="1"/>
            </p:cNvSpPr>
            <p:nvPr/>
          </p:nvSpPr>
          <p:spPr bwMode="auto">
            <a:xfrm>
              <a:off x="357158" y="2214554"/>
              <a:ext cx="214314" cy="214314"/>
            </a:xfrm>
            <a:prstGeom prst="rect">
              <a:avLst/>
            </a:prstGeom>
            <a:solidFill>
              <a:schemeClr val="accent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3" name="5-Point Star 822"/>
            <p:cNvSpPr/>
            <p:nvPr/>
          </p:nvSpPr>
          <p:spPr>
            <a:xfrm>
              <a:off x="411086" y="2254193"/>
              <a:ext cx="108000" cy="108000"/>
            </a:xfrm>
            <a:prstGeom prst="star5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49" name="Group 1048"/>
          <p:cNvGrpSpPr/>
          <p:nvPr/>
        </p:nvGrpSpPr>
        <p:grpSpPr>
          <a:xfrm>
            <a:off x="2517815" y="4000504"/>
            <a:ext cx="214314" cy="214314"/>
            <a:chOff x="2517815" y="4000504"/>
            <a:chExt cx="214314" cy="214314"/>
          </a:xfrm>
        </p:grpSpPr>
        <p:sp>
          <p:nvSpPr>
            <p:cNvPr id="826" name="Rectangle 825"/>
            <p:cNvSpPr>
              <a:spLocks noChangeArrowheads="1"/>
            </p:cNvSpPr>
            <p:nvPr/>
          </p:nvSpPr>
          <p:spPr bwMode="auto">
            <a:xfrm>
              <a:off x="2517815" y="4000504"/>
              <a:ext cx="214314" cy="21431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7" name="Trapezoid 826"/>
            <p:cNvSpPr/>
            <p:nvPr/>
          </p:nvSpPr>
          <p:spPr>
            <a:xfrm>
              <a:off x="2562858" y="4071942"/>
              <a:ext cx="108000" cy="72000"/>
            </a:xfrm>
            <a:prstGeom prst="trapezoid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6" name="Group 1015"/>
          <p:cNvGrpSpPr/>
          <p:nvPr/>
        </p:nvGrpSpPr>
        <p:grpSpPr>
          <a:xfrm>
            <a:off x="1428728" y="2214554"/>
            <a:ext cx="214314" cy="214314"/>
            <a:chOff x="1428728" y="2214554"/>
            <a:chExt cx="214314" cy="214314"/>
          </a:xfrm>
        </p:grpSpPr>
        <p:sp>
          <p:nvSpPr>
            <p:cNvPr id="828" name="Rectangle 827"/>
            <p:cNvSpPr>
              <a:spLocks noChangeArrowheads="1"/>
            </p:cNvSpPr>
            <p:nvPr/>
          </p:nvSpPr>
          <p:spPr bwMode="auto">
            <a:xfrm>
              <a:off x="1428728" y="2214554"/>
              <a:ext cx="214314" cy="21431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29" name="Trapezoid 828"/>
            <p:cNvSpPr/>
            <p:nvPr/>
          </p:nvSpPr>
          <p:spPr>
            <a:xfrm>
              <a:off x="1473771" y="2285992"/>
              <a:ext cx="108000" cy="72000"/>
            </a:xfrm>
            <a:prstGeom prst="trapezoid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07" name="Group 1006"/>
          <p:cNvGrpSpPr/>
          <p:nvPr/>
        </p:nvGrpSpPr>
        <p:grpSpPr>
          <a:xfrm>
            <a:off x="2500298" y="1500174"/>
            <a:ext cx="214314" cy="214314"/>
            <a:chOff x="2500298" y="1500174"/>
            <a:chExt cx="214314" cy="214314"/>
          </a:xfrm>
        </p:grpSpPr>
        <p:sp>
          <p:nvSpPr>
            <p:cNvPr id="830" name="Rectangle 829"/>
            <p:cNvSpPr>
              <a:spLocks noChangeArrowheads="1"/>
            </p:cNvSpPr>
            <p:nvPr/>
          </p:nvSpPr>
          <p:spPr bwMode="auto">
            <a:xfrm>
              <a:off x="2500298" y="1500174"/>
              <a:ext cx="214314" cy="21431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1" name="Trapezoid 830"/>
            <p:cNvSpPr/>
            <p:nvPr/>
          </p:nvSpPr>
          <p:spPr>
            <a:xfrm>
              <a:off x="2545341" y="1571612"/>
              <a:ext cx="108000" cy="72000"/>
            </a:xfrm>
            <a:prstGeom prst="trapezoid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2" name="Group 1031"/>
          <p:cNvGrpSpPr/>
          <p:nvPr/>
        </p:nvGrpSpPr>
        <p:grpSpPr>
          <a:xfrm>
            <a:off x="1785918" y="2928934"/>
            <a:ext cx="214314" cy="214314"/>
            <a:chOff x="1785918" y="2928934"/>
            <a:chExt cx="214314" cy="214314"/>
          </a:xfrm>
        </p:grpSpPr>
        <p:sp>
          <p:nvSpPr>
            <p:cNvPr id="832" name="Rectangle 831"/>
            <p:cNvSpPr>
              <a:spLocks noChangeArrowheads="1"/>
            </p:cNvSpPr>
            <p:nvPr/>
          </p:nvSpPr>
          <p:spPr bwMode="auto">
            <a:xfrm>
              <a:off x="1785918" y="292893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3" name="Chevron 832"/>
            <p:cNvSpPr/>
            <p:nvPr/>
          </p:nvSpPr>
          <p:spPr>
            <a:xfrm flipH="1">
              <a:off x="1852593" y="3000372"/>
              <a:ext cx="71438" cy="71438"/>
            </a:xfrm>
            <a:prstGeom prst="chevron">
              <a:avLst/>
            </a:prstGeom>
            <a:solidFill>
              <a:srgbClr val="FF00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</p:grpSp>
      <p:grpSp>
        <p:nvGrpSpPr>
          <p:cNvPr id="1046" name="Group 1045"/>
          <p:cNvGrpSpPr/>
          <p:nvPr/>
        </p:nvGrpSpPr>
        <p:grpSpPr>
          <a:xfrm>
            <a:off x="2500298" y="3643314"/>
            <a:ext cx="214314" cy="214314"/>
            <a:chOff x="2500298" y="3643314"/>
            <a:chExt cx="214314" cy="214314"/>
          </a:xfrm>
        </p:grpSpPr>
        <p:sp>
          <p:nvSpPr>
            <p:cNvPr id="834" name="Rectangle 833"/>
            <p:cNvSpPr>
              <a:spLocks noChangeArrowheads="1"/>
            </p:cNvSpPr>
            <p:nvPr/>
          </p:nvSpPr>
          <p:spPr bwMode="auto">
            <a:xfrm>
              <a:off x="2500298" y="364331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5" name="Chevron 834"/>
            <p:cNvSpPr/>
            <p:nvPr/>
          </p:nvSpPr>
          <p:spPr>
            <a:xfrm flipH="1">
              <a:off x="2566973" y="3714752"/>
              <a:ext cx="71438" cy="71438"/>
            </a:xfrm>
            <a:prstGeom prst="chevron">
              <a:avLst/>
            </a:prstGeom>
            <a:solidFill>
              <a:srgbClr val="FF00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</p:grpSp>
      <p:grpSp>
        <p:nvGrpSpPr>
          <p:cNvPr id="1052" name="Group 1051"/>
          <p:cNvGrpSpPr/>
          <p:nvPr/>
        </p:nvGrpSpPr>
        <p:grpSpPr>
          <a:xfrm>
            <a:off x="714348" y="4000504"/>
            <a:ext cx="214314" cy="214314"/>
            <a:chOff x="714348" y="4000504"/>
            <a:chExt cx="214314" cy="214314"/>
          </a:xfrm>
        </p:grpSpPr>
        <p:sp>
          <p:nvSpPr>
            <p:cNvPr id="836" name="Rectangle 835"/>
            <p:cNvSpPr>
              <a:spLocks noChangeArrowheads="1"/>
            </p:cNvSpPr>
            <p:nvPr/>
          </p:nvSpPr>
          <p:spPr bwMode="auto">
            <a:xfrm>
              <a:off x="714348" y="400050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37" name="Chevron 836"/>
            <p:cNvSpPr/>
            <p:nvPr/>
          </p:nvSpPr>
          <p:spPr>
            <a:xfrm flipH="1">
              <a:off x="781023" y="4071942"/>
              <a:ext cx="71438" cy="71438"/>
            </a:xfrm>
            <a:prstGeom prst="chevron">
              <a:avLst/>
            </a:prstGeom>
            <a:solidFill>
              <a:srgbClr val="FF00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</p:grpSp>
      <p:grpSp>
        <p:nvGrpSpPr>
          <p:cNvPr id="1023" name="Group 1022"/>
          <p:cNvGrpSpPr/>
          <p:nvPr/>
        </p:nvGrpSpPr>
        <p:grpSpPr>
          <a:xfrm>
            <a:off x="1785918" y="2571744"/>
            <a:ext cx="214314" cy="214314"/>
            <a:chOff x="1785918" y="2571744"/>
            <a:chExt cx="214314" cy="214314"/>
          </a:xfrm>
        </p:grpSpPr>
        <p:sp>
          <p:nvSpPr>
            <p:cNvPr id="839" name="Rectangle 838"/>
            <p:cNvSpPr>
              <a:spLocks noChangeArrowheads="1"/>
            </p:cNvSpPr>
            <p:nvPr/>
          </p:nvSpPr>
          <p:spPr bwMode="auto">
            <a:xfrm>
              <a:off x="1785918" y="2571744"/>
              <a:ext cx="214314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40" name="Pie 839"/>
            <p:cNvSpPr/>
            <p:nvPr/>
          </p:nvSpPr>
          <p:spPr>
            <a:xfrm>
              <a:off x="1843074" y="2619374"/>
              <a:ext cx="108000" cy="108000"/>
            </a:xfrm>
            <a:prstGeom prst="pie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</p:grpSp>
      <p:grpSp>
        <p:nvGrpSpPr>
          <p:cNvPr id="1053" name="Group 1052"/>
          <p:cNvGrpSpPr/>
          <p:nvPr/>
        </p:nvGrpSpPr>
        <p:grpSpPr>
          <a:xfrm>
            <a:off x="357158" y="4000504"/>
            <a:ext cx="214314" cy="214314"/>
            <a:chOff x="357158" y="4000504"/>
            <a:chExt cx="214314" cy="214314"/>
          </a:xfrm>
        </p:grpSpPr>
        <p:sp>
          <p:nvSpPr>
            <p:cNvPr id="841" name="Rectangle 840"/>
            <p:cNvSpPr>
              <a:spLocks noChangeArrowheads="1"/>
            </p:cNvSpPr>
            <p:nvPr/>
          </p:nvSpPr>
          <p:spPr bwMode="auto">
            <a:xfrm>
              <a:off x="357158" y="4000504"/>
              <a:ext cx="214314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842" name="Pie 841"/>
            <p:cNvSpPr/>
            <p:nvPr/>
          </p:nvSpPr>
          <p:spPr>
            <a:xfrm>
              <a:off x="414314" y="4048134"/>
              <a:ext cx="108000" cy="108000"/>
            </a:xfrm>
            <a:prstGeom prst="pie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</p:grpSp>
      <p:grpSp>
        <p:nvGrpSpPr>
          <p:cNvPr id="1038" name="Group 1037"/>
          <p:cNvGrpSpPr/>
          <p:nvPr/>
        </p:nvGrpSpPr>
        <p:grpSpPr>
          <a:xfrm>
            <a:off x="1071538" y="3286124"/>
            <a:ext cx="214314" cy="214314"/>
            <a:chOff x="1071538" y="3286124"/>
            <a:chExt cx="214314" cy="214314"/>
          </a:xfrm>
        </p:grpSpPr>
        <p:sp>
          <p:nvSpPr>
            <p:cNvPr id="909" name="Rectangle 908"/>
            <p:cNvSpPr>
              <a:spLocks noChangeArrowheads="1"/>
            </p:cNvSpPr>
            <p:nvPr/>
          </p:nvSpPr>
          <p:spPr bwMode="auto">
            <a:xfrm>
              <a:off x="1071538" y="328612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10" name="Left-Right Arrow 909"/>
            <p:cNvSpPr/>
            <p:nvPr/>
          </p:nvSpPr>
          <p:spPr>
            <a:xfrm>
              <a:off x="1104879" y="3343273"/>
              <a:ext cx="144000" cy="90000"/>
            </a:xfrm>
            <a:prstGeom prst="leftRightArrow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37" name="Group 1036"/>
          <p:cNvGrpSpPr/>
          <p:nvPr/>
        </p:nvGrpSpPr>
        <p:grpSpPr>
          <a:xfrm>
            <a:off x="1785918" y="3286124"/>
            <a:ext cx="214314" cy="214314"/>
            <a:chOff x="1785918" y="3286124"/>
            <a:chExt cx="214314" cy="214314"/>
          </a:xfrm>
        </p:grpSpPr>
        <p:sp>
          <p:nvSpPr>
            <p:cNvPr id="911" name="Rectangle 910"/>
            <p:cNvSpPr>
              <a:spLocks noChangeArrowheads="1"/>
            </p:cNvSpPr>
            <p:nvPr/>
          </p:nvSpPr>
          <p:spPr bwMode="auto">
            <a:xfrm>
              <a:off x="1785918" y="328612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12" name="Left-Right Arrow 911"/>
            <p:cNvSpPr/>
            <p:nvPr/>
          </p:nvSpPr>
          <p:spPr>
            <a:xfrm>
              <a:off x="1819259" y="3343273"/>
              <a:ext cx="144000" cy="90000"/>
            </a:xfrm>
            <a:prstGeom prst="leftRightArrow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1018" name="Group 1017"/>
          <p:cNvGrpSpPr/>
          <p:nvPr/>
        </p:nvGrpSpPr>
        <p:grpSpPr>
          <a:xfrm>
            <a:off x="2143108" y="2214554"/>
            <a:ext cx="214314" cy="214314"/>
            <a:chOff x="2143108" y="2214554"/>
            <a:chExt cx="214314" cy="214314"/>
          </a:xfrm>
        </p:grpSpPr>
        <p:sp>
          <p:nvSpPr>
            <p:cNvPr id="913" name="Rectangle 912"/>
            <p:cNvSpPr>
              <a:spLocks noChangeArrowheads="1"/>
            </p:cNvSpPr>
            <p:nvPr/>
          </p:nvSpPr>
          <p:spPr bwMode="auto">
            <a:xfrm>
              <a:off x="2143108" y="221455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14" name="Left-Right Arrow 913"/>
            <p:cNvSpPr/>
            <p:nvPr/>
          </p:nvSpPr>
          <p:spPr>
            <a:xfrm>
              <a:off x="2176449" y="2271703"/>
              <a:ext cx="144000" cy="90000"/>
            </a:xfrm>
            <a:prstGeom prst="leftRightArrow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917" name="Rectangle 916"/>
          <p:cNvSpPr>
            <a:spLocks noChangeArrowheads="1"/>
          </p:cNvSpPr>
          <p:nvPr/>
        </p:nvSpPr>
        <p:spPr bwMode="auto">
          <a:xfrm>
            <a:off x="2143108" y="1857364"/>
            <a:ext cx="214314" cy="214314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/>
            <a:endParaRPr lang="en-US" sz="1000" dirty="0"/>
          </a:p>
        </p:txBody>
      </p:sp>
      <p:grpSp>
        <p:nvGrpSpPr>
          <p:cNvPr id="776" name="Group 775"/>
          <p:cNvGrpSpPr/>
          <p:nvPr/>
        </p:nvGrpSpPr>
        <p:grpSpPr>
          <a:xfrm>
            <a:off x="5929322" y="1357298"/>
            <a:ext cx="2643207" cy="2643206"/>
            <a:chOff x="5929322" y="1357298"/>
            <a:chExt cx="2643207" cy="2643206"/>
          </a:xfrm>
        </p:grpSpPr>
        <p:sp>
          <p:nvSpPr>
            <p:cNvPr id="1055" name="Line 34"/>
            <p:cNvSpPr>
              <a:spLocks noChangeShapeType="1"/>
            </p:cNvSpPr>
            <p:nvPr/>
          </p:nvSpPr>
          <p:spPr bwMode="auto">
            <a:xfrm>
              <a:off x="600076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56" name="Line 34"/>
            <p:cNvSpPr>
              <a:spLocks noChangeShapeType="1"/>
            </p:cNvSpPr>
            <p:nvPr/>
          </p:nvSpPr>
          <p:spPr bwMode="auto">
            <a:xfrm>
              <a:off x="635795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57" name="Line 34"/>
            <p:cNvSpPr>
              <a:spLocks noChangeShapeType="1"/>
            </p:cNvSpPr>
            <p:nvPr/>
          </p:nvSpPr>
          <p:spPr bwMode="auto">
            <a:xfrm>
              <a:off x="635795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58" name="Line 34"/>
            <p:cNvSpPr>
              <a:spLocks noChangeShapeType="1"/>
            </p:cNvSpPr>
            <p:nvPr/>
          </p:nvSpPr>
          <p:spPr bwMode="auto">
            <a:xfrm>
              <a:off x="635795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59" name="Line 34"/>
            <p:cNvSpPr>
              <a:spLocks noChangeShapeType="1"/>
            </p:cNvSpPr>
            <p:nvPr/>
          </p:nvSpPr>
          <p:spPr bwMode="auto">
            <a:xfrm>
              <a:off x="600076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0" name="Line 34"/>
            <p:cNvSpPr>
              <a:spLocks noChangeShapeType="1"/>
            </p:cNvSpPr>
            <p:nvPr/>
          </p:nvSpPr>
          <p:spPr bwMode="auto">
            <a:xfrm>
              <a:off x="600076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1" name="Line 34"/>
            <p:cNvSpPr>
              <a:spLocks noChangeShapeType="1"/>
            </p:cNvSpPr>
            <p:nvPr/>
          </p:nvSpPr>
          <p:spPr bwMode="auto">
            <a:xfrm>
              <a:off x="600076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2" name="AutoShape 97"/>
            <p:cNvSpPr>
              <a:spLocks noChangeArrowheads="1"/>
            </p:cNvSpPr>
            <p:nvPr/>
          </p:nvSpPr>
          <p:spPr bwMode="auto">
            <a:xfrm>
              <a:off x="592932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63" name="AutoShape 97"/>
            <p:cNvSpPr>
              <a:spLocks noChangeArrowheads="1"/>
            </p:cNvSpPr>
            <p:nvPr/>
          </p:nvSpPr>
          <p:spPr bwMode="auto">
            <a:xfrm>
              <a:off x="592932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64" name="Line 34"/>
            <p:cNvSpPr>
              <a:spLocks noChangeShapeType="1"/>
            </p:cNvSpPr>
            <p:nvPr/>
          </p:nvSpPr>
          <p:spPr bwMode="auto">
            <a:xfrm>
              <a:off x="635795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5" name="AutoShape 97"/>
            <p:cNvSpPr>
              <a:spLocks noChangeArrowheads="1"/>
            </p:cNvSpPr>
            <p:nvPr/>
          </p:nvSpPr>
          <p:spPr bwMode="auto">
            <a:xfrm>
              <a:off x="628651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66" name="AutoShape 97"/>
            <p:cNvSpPr>
              <a:spLocks noChangeArrowheads="1"/>
            </p:cNvSpPr>
            <p:nvPr/>
          </p:nvSpPr>
          <p:spPr bwMode="auto">
            <a:xfrm>
              <a:off x="628651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67" name="Line 34"/>
            <p:cNvSpPr>
              <a:spLocks noChangeShapeType="1"/>
            </p:cNvSpPr>
            <p:nvPr/>
          </p:nvSpPr>
          <p:spPr bwMode="auto">
            <a:xfrm>
              <a:off x="671514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8" name="Line 34"/>
            <p:cNvSpPr>
              <a:spLocks noChangeShapeType="1"/>
            </p:cNvSpPr>
            <p:nvPr/>
          </p:nvSpPr>
          <p:spPr bwMode="auto">
            <a:xfrm>
              <a:off x="707233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69" name="Line 34"/>
            <p:cNvSpPr>
              <a:spLocks noChangeShapeType="1"/>
            </p:cNvSpPr>
            <p:nvPr/>
          </p:nvSpPr>
          <p:spPr bwMode="auto">
            <a:xfrm>
              <a:off x="707233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0" name="Line 34"/>
            <p:cNvSpPr>
              <a:spLocks noChangeShapeType="1"/>
            </p:cNvSpPr>
            <p:nvPr/>
          </p:nvSpPr>
          <p:spPr bwMode="auto">
            <a:xfrm>
              <a:off x="707233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1" name="Line 34"/>
            <p:cNvSpPr>
              <a:spLocks noChangeShapeType="1"/>
            </p:cNvSpPr>
            <p:nvPr/>
          </p:nvSpPr>
          <p:spPr bwMode="auto">
            <a:xfrm>
              <a:off x="671514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2" name="Line 34"/>
            <p:cNvSpPr>
              <a:spLocks noChangeShapeType="1"/>
            </p:cNvSpPr>
            <p:nvPr/>
          </p:nvSpPr>
          <p:spPr bwMode="auto">
            <a:xfrm>
              <a:off x="671514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3" name="Line 34"/>
            <p:cNvSpPr>
              <a:spLocks noChangeShapeType="1"/>
            </p:cNvSpPr>
            <p:nvPr/>
          </p:nvSpPr>
          <p:spPr bwMode="auto">
            <a:xfrm>
              <a:off x="671514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4" name="AutoShape 97"/>
            <p:cNvSpPr>
              <a:spLocks noChangeArrowheads="1"/>
            </p:cNvSpPr>
            <p:nvPr/>
          </p:nvSpPr>
          <p:spPr bwMode="auto">
            <a:xfrm>
              <a:off x="664370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75" name="AutoShape 97"/>
            <p:cNvSpPr>
              <a:spLocks noChangeArrowheads="1"/>
            </p:cNvSpPr>
            <p:nvPr/>
          </p:nvSpPr>
          <p:spPr bwMode="auto">
            <a:xfrm>
              <a:off x="664370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76" name="Line 34"/>
            <p:cNvSpPr>
              <a:spLocks noChangeShapeType="1"/>
            </p:cNvSpPr>
            <p:nvPr/>
          </p:nvSpPr>
          <p:spPr bwMode="auto">
            <a:xfrm>
              <a:off x="707233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77" name="AutoShape 97"/>
            <p:cNvSpPr>
              <a:spLocks noChangeArrowheads="1"/>
            </p:cNvSpPr>
            <p:nvPr/>
          </p:nvSpPr>
          <p:spPr bwMode="auto">
            <a:xfrm>
              <a:off x="700089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78" name="AutoShape 97"/>
            <p:cNvSpPr>
              <a:spLocks noChangeArrowheads="1"/>
            </p:cNvSpPr>
            <p:nvPr/>
          </p:nvSpPr>
          <p:spPr bwMode="auto">
            <a:xfrm>
              <a:off x="700089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79" name="Line 34"/>
            <p:cNvSpPr>
              <a:spLocks noChangeShapeType="1"/>
            </p:cNvSpPr>
            <p:nvPr/>
          </p:nvSpPr>
          <p:spPr bwMode="auto">
            <a:xfrm>
              <a:off x="600076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0" name="Line 34"/>
            <p:cNvSpPr>
              <a:spLocks noChangeShapeType="1"/>
            </p:cNvSpPr>
            <p:nvPr/>
          </p:nvSpPr>
          <p:spPr bwMode="auto">
            <a:xfrm>
              <a:off x="635795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1" name="Line 34"/>
            <p:cNvSpPr>
              <a:spLocks noChangeShapeType="1"/>
            </p:cNvSpPr>
            <p:nvPr/>
          </p:nvSpPr>
          <p:spPr bwMode="auto">
            <a:xfrm>
              <a:off x="635795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2" name="Line 34"/>
            <p:cNvSpPr>
              <a:spLocks noChangeShapeType="1"/>
            </p:cNvSpPr>
            <p:nvPr/>
          </p:nvSpPr>
          <p:spPr bwMode="auto">
            <a:xfrm>
              <a:off x="635795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3" name="Line 34"/>
            <p:cNvSpPr>
              <a:spLocks noChangeShapeType="1"/>
            </p:cNvSpPr>
            <p:nvPr/>
          </p:nvSpPr>
          <p:spPr bwMode="auto">
            <a:xfrm>
              <a:off x="600076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4" name="Line 34"/>
            <p:cNvSpPr>
              <a:spLocks noChangeShapeType="1"/>
            </p:cNvSpPr>
            <p:nvPr/>
          </p:nvSpPr>
          <p:spPr bwMode="auto">
            <a:xfrm>
              <a:off x="600076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5" name="Line 34"/>
            <p:cNvSpPr>
              <a:spLocks noChangeShapeType="1"/>
            </p:cNvSpPr>
            <p:nvPr/>
          </p:nvSpPr>
          <p:spPr bwMode="auto">
            <a:xfrm>
              <a:off x="600076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6" name="AutoShape 97"/>
            <p:cNvSpPr>
              <a:spLocks noChangeArrowheads="1"/>
            </p:cNvSpPr>
            <p:nvPr/>
          </p:nvSpPr>
          <p:spPr bwMode="auto">
            <a:xfrm>
              <a:off x="592932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87" name="AutoShape 97"/>
            <p:cNvSpPr>
              <a:spLocks noChangeArrowheads="1"/>
            </p:cNvSpPr>
            <p:nvPr/>
          </p:nvSpPr>
          <p:spPr bwMode="auto">
            <a:xfrm>
              <a:off x="592932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88" name="Line 34"/>
            <p:cNvSpPr>
              <a:spLocks noChangeShapeType="1"/>
            </p:cNvSpPr>
            <p:nvPr/>
          </p:nvSpPr>
          <p:spPr bwMode="auto">
            <a:xfrm>
              <a:off x="635795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89" name="AutoShape 97"/>
            <p:cNvSpPr>
              <a:spLocks noChangeArrowheads="1"/>
            </p:cNvSpPr>
            <p:nvPr/>
          </p:nvSpPr>
          <p:spPr bwMode="auto">
            <a:xfrm>
              <a:off x="628651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90" name="AutoShape 97"/>
            <p:cNvSpPr>
              <a:spLocks noChangeArrowheads="1"/>
            </p:cNvSpPr>
            <p:nvPr/>
          </p:nvSpPr>
          <p:spPr bwMode="auto">
            <a:xfrm>
              <a:off x="628651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91" name="Line 34"/>
            <p:cNvSpPr>
              <a:spLocks noChangeShapeType="1"/>
            </p:cNvSpPr>
            <p:nvPr/>
          </p:nvSpPr>
          <p:spPr bwMode="auto">
            <a:xfrm>
              <a:off x="671514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2" name="Line 34"/>
            <p:cNvSpPr>
              <a:spLocks noChangeShapeType="1"/>
            </p:cNvSpPr>
            <p:nvPr/>
          </p:nvSpPr>
          <p:spPr bwMode="auto">
            <a:xfrm>
              <a:off x="707233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3" name="Line 34"/>
            <p:cNvSpPr>
              <a:spLocks noChangeShapeType="1"/>
            </p:cNvSpPr>
            <p:nvPr/>
          </p:nvSpPr>
          <p:spPr bwMode="auto">
            <a:xfrm>
              <a:off x="707233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4" name="Line 34"/>
            <p:cNvSpPr>
              <a:spLocks noChangeShapeType="1"/>
            </p:cNvSpPr>
            <p:nvPr/>
          </p:nvSpPr>
          <p:spPr bwMode="auto">
            <a:xfrm>
              <a:off x="707233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5" name="Line 34"/>
            <p:cNvSpPr>
              <a:spLocks noChangeShapeType="1"/>
            </p:cNvSpPr>
            <p:nvPr/>
          </p:nvSpPr>
          <p:spPr bwMode="auto">
            <a:xfrm>
              <a:off x="671514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6" name="Line 34"/>
            <p:cNvSpPr>
              <a:spLocks noChangeShapeType="1"/>
            </p:cNvSpPr>
            <p:nvPr/>
          </p:nvSpPr>
          <p:spPr bwMode="auto">
            <a:xfrm>
              <a:off x="671514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7" name="Line 34"/>
            <p:cNvSpPr>
              <a:spLocks noChangeShapeType="1"/>
            </p:cNvSpPr>
            <p:nvPr/>
          </p:nvSpPr>
          <p:spPr bwMode="auto">
            <a:xfrm>
              <a:off x="671514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98" name="AutoShape 97"/>
            <p:cNvSpPr>
              <a:spLocks noChangeArrowheads="1"/>
            </p:cNvSpPr>
            <p:nvPr/>
          </p:nvSpPr>
          <p:spPr bwMode="auto">
            <a:xfrm>
              <a:off x="664370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099" name="AutoShape 97"/>
            <p:cNvSpPr>
              <a:spLocks noChangeArrowheads="1"/>
            </p:cNvSpPr>
            <p:nvPr/>
          </p:nvSpPr>
          <p:spPr bwMode="auto">
            <a:xfrm>
              <a:off x="664370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00" name="Line 34"/>
            <p:cNvSpPr>
              <a:spLocks noChangeShapeType="1"/>
            </p:cNvSpPr>
            <p:nvPr/>
          </p:nvSpPr>
          <p:spPr bwMode="auto">
            <a:xfrm>
              <a:off x="707233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1" name="AutoShape 97"/>
            <p:cNvSpPr>
              <a:spLocks noChangeArrowheads="1"/>
            </p:cNvSpPr>
            <p:nvPr/>
          </p:nvSpPr>
          <p:spPr bwMode="auto">
            <a:xfrm>
              <a:off x="700089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02" name="AutoShape 97"/>
            <p:cNvSpPr>
              <a:spLocks noChangeArrowheads="1"/>
            </p:cNvSpPr>
            <p:nvPr/>
          </p:nvSpPr>
          <p:spPr bwMode="auto">
            <a:xfrm>
              <a:off x="700089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03" name="Line 34"/>
            <p:cNvSpPr>
              <a:spLocks noChangeShapeType="1"/>
            </p:cNvSpPr>
            <p:nvPr/>
          </p:nvSpPr>
          <p:spPr bwMode="auto">
            <a:xfrm>
              <a:off x="742952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4" name="Line 34"/>
            <p:cNvSpPr>
              <a:spLocks noChangeShapeType="1"/>
            </p:cNvSpPr>
            <p:nvPr/>
          </p:nvSpPr>
          <p:spPr bwMode="auto">
            <a:xfrm>
              <a:off x="778671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5" name="Line 34"/>
            <p:cNvSpPr>
              <a:spLocks noChangeShapeType="1"/>
            </p:cNvSpPr>
            <p:nvPr/>
          </p:nvSpPr>
          <p:spPr bwMode="auto">
            <a:xfrm>
              <a:off x="778671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6" name="Line 34"/>
            <p:cNvSpPr>
              <a:spLocks noChangeShapeType="1"/>
            </p:cNvSpPr>
            <p:nvPr/>
          </p:nvSpPr>
          <p:spPr bwMode="auto">
            <a:xfrm>
              <a:off x="778671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7" name="Line 34"/>
            <p:cNvSpPr>
              <a:spLocks noChangeShapeType="1"/>
            </p:cNvSpPr>
            <p:nvPr/>
          </p:nvSpPr>
          <p:spPr bwMode="auto">
            <a:xfrm>
              <a:off x="742952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8" name="Line 34"/>
            <p:cNvSpPr>
              <a:spLocks noChangeShapeType="1"/>
            </p:cNvSpPr>
            <p:nvPr/>
          </p:nvSpPr>
          <p:spPr bwMode="auto">
            <a:xfrm>
              <a:off x="742952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09" name="Line 34"/>
            <p:cNvSpPr>
              <a:spLocks noChangeShapeType="1"/>
            </p:cNvSpPr>
            <p:nvPr/>
          </p:nvSpPr>
          <p:spPr bwMode="auto">
            <a:xfrm>
              <a:off x="742952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0" name="AutoShape 97"/>
            <p:cNvSpPr>
              <a:spLocks noChangeArrowheads="1"/>
            </p:cNvSpPr>
            <p:nvPr/>
          </p:nvSpPr>
          <p:spPr bwMode="auto">
            <a:xfrm>
              <a:off x="735808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11" name="AutoShape 97"/>
            <p:cNvSpPr>
              <a:spLocks noChangeArrowheads="1"/>
            </p:cNvSpPr>
            <p:nvPr/>
          </p:nvSpPr>
          <p:spPr bwMode="auto">
            <a:xfrm>
              <a:off x="735808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12" name="Line 34"/>
            <p:cNvSpPr>
              <a:spLocks noChangeShapeType="1"/>
            </p:cNvSpPr>
            <p:nvPr/>
          </p:nvSpPr>
          <p:spPr bwMode="auto">
            <a:xfrm>
              <a:off x="778671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3" name="AutoShape 97"/>
            <p:cNvSpPr>
              <a:spLocks noChangeArrowheads="1"/>
            </p:cNvSpPr>
            <p:nvPr/>
          </p:nvSpPr>
          <p:spPr bwMode="auto">
            <a:xfrm>
              <a:off x="771527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14" name="AutoShape 97"/>
            <p:cNvSpPr>
              <a:spLocks noChangeArrowheads="1"/>
            </p:cNvSpPr>
            <p:nvPr/>
          </p:nvSpPr>
          <p:spPr bwMode="auto">
            <a:xfrm>
              <a:off x="771527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15" name="Line 34"/>
            <p:cNvSpPr>
              <a:spLocks noChangeShapeType="1"/>
            </p:cNvSpPr>
            <p:nvPr/>
          </p:nvSpPr>
          <p:spPr bwMode="auto">
            <a:xfrm>
              <a:off x="814390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6" name="Line 34"/>
            <p:cNvSpPr>
              <a:spLocks noChangeShapeType="1"/>
            </p:cNvSpPr>
            <p:nvPr/>
          </p:nvSpPr>
          <p:spPr bwMode="auto">
            <a:xfrm>
              <a:off x="8501090" y="178592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7" name="Line 34"/>
            <p:cNvSpPr>
              <a:spLocks noChangeShapeType="1"/>
            </p:cNvSpPr>
            <p:nvPr/>
          </p:nvSpPr>
          <p:spPr bwMode="auto">
            <a:xfrm>
              <a:off x="8143900" y="142873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8" name="Line 34"/>
            <p:cNvSpPr>
              <a:spLocks noChangeShapeType="1"/>
            </p:cNvSpPr>
            <p:nvPr/>
          </p:nvSpPr>
          <p:spPr bwMode="auto">
            <a:xfrm>
              <a:off x="8143900" y="178592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19" name="Line 34"/>
            <p:cNvSpPr>
              <a:spLocks noChangeShapeType="1"/>
            </p:cNvSpPr>
            <p:nvPr/>
          </p:nvSpPr>
          <p:spPr bwMode="auto">
            <a:xfrm>
              <a:off x="814390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0" name="AutoShape 97"/>
            <p:cNvSpPr>
              <a:spLocks noChangeArrowheads="1"/>
            </p:cNvSpPr>
            <p:nvPr/>
          </p:nvSpPr>
          <p:spPr bwMode="auto">
            <a:xfrm>
              <a:off x="807246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21" name="AutoShape 97"/>
            <p:cNvSpPr>
              <a:spLocks noChangeArrowheads="1"/>
            </p:cNvSpPr>
            <p:nvPr/>
          </p:nvSpPr>
          <p:spPr bwMode="auto">
            <a:xfrm>
              <a:off x="807246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22" name="Line 34"/>
            <p:cNvSpPr>
              <a:spLocks noChangeShapeType="1"/>
            </p:cNvSpPr>
            <p:nvPr/>
          </p:nvSpPr>
          <p:spPr bwMode="auto">
            <a:xfrm>
              <a:off x="8501090" y="142873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3" name="AutoShape 97"/>
            <p:cNvSpPr>
              <a:spLocks noChangeArrowheads="1"/>
            </p:cNvSpPr>
            <p:nvPr/>
          </p:nvSpPr>
          <p:spPr bwMode="auto">
            <a:xfrm>
              <a:off x="8429653" y="135729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24" name="AutoShape 97"/>
            <p:cNvSpPr>
              <a:spLocks noChangeArrowheads="1"/>
            </p:cNvSpPr>
            <p:nvPr/>
          </p:nvSpPr>
          <p:spPr bwMode="auto">
            <a:xfrm>
              <a:off x="8429652" y="171448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25" name="Line 34"/>
            <p:cNvSpPr>
              <a:spLocks noChangeShapeType="1"/>
            </p:cNvSpPr>
            <p:nvPr/>
          </p:nvSpPr>
          <p:spPr bwMode="auto">
            <a:xfrm>
              <a:off x="742952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6" name="Line 34"/>
            <p:cNvSpPr>
              <a:spLocks noChangeShapeType="1"/>
            </p:cNvSpPr>
            <p:nvPr/>
          </p:nvSpPr>
          <p:spPr bwMode="auto">
            <a:xfrm>
              <a:off x="778671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7" name="Line 34"/>
            <p:cNvSpPr>
              <a:spLocks noChangeShapeType="1"/>
            </p:cNvSpPr>
            <p:nvPr/>
          </p:nvSpPr>
          <p:spPr bwMode="auto">
            <a:xfrm>
              <a:off x="778671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8" name="Line 34"/>
            <p:cNvSpPr>
              <a:spLocks noChangeShapeType="1"/>
            </p:cNvSpPr>
            <p:nvPr/>
          </p:nvSpPr>
          <p:spPr bwMode="auto">
            <a:xfrm>
              <a:off x="778671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29" name="Line 34"/>
            <p:cNvSpPr>
              <a:spLocks noChangeShapeType="1"/>
            </p:cNvSpPr>
            <p:nvPr/>
          </p:nvSpPr>
          <p:spPr bwMode="auto">
            <a:xfrm>
              <a:off x="742952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" name="Line 34"/>
            <p:cNvSpPr>
              <a:spLocks noChangeShapeType="1"/>
            </p:cNvSpPr>
            <p:nvPr/>
          </p:nvSpPr>
          <p:spPr bwMode="auto">
            <a:xfrm>
              <a:off x="742952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" name="Line 34"/>
            <p:cNvSpPr>
              <a:spLocks noChangeShapeType="1"/>
            </p:cNvSpPr>
            <p:nvPr/>
          </p:nvSpPr>
          <p:spPr bwMode="auto">
            <a:xfrm>
              <a:off x="742952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" name="AutoShape 97"/>
            <p:cNvSpPr>
              <a:spLocks noChangeArrowheads="1"/>
            </p:cNvSpPr>
            <p:nvPr/>
          </p:nvSpPr>
          <p:spPr bwMode="auto">
            <a:xfrm>
              <a:off x="735808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33" name="AutoShape 97"/>
            <p:cNvSpPr>
              <a:spLocks noChangeArrowheads="1"/>
            </p:cNvSpPr>
            <p:nvPr/>
          </p:nvSpPr>
          <p:spPr bwMode="auto">
            <a:xfrm>
              <a:off x="735808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34" name="Line 34"/>
            <p:cNvSpPr>
              <a:spLocks noChangeShapeType="1"/>
            </p:cNvSpPr>
            <p:nvPr/>
          </p:nvSpPr>
          <p:spPr bwMode="auto">
            <a:xfrm>
              <a:off x="778671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" name="AutoShape 97"/>
            <p:cNvSpPr>
              <a:spLocks noChangeArrowheads="1"/>
            </p:cNvSpPr>
            <p:nvPr/>
          </p:nvSpPr>
          <p:spPr bwMode="auto">
            <a:xfrm>
              <a:off x="771527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36" name="AutoShape 97"/>
            <p:cNvSpPr>
              <a:spLocks noChangeArrowheads="1"/>
            </p:cNvSpPr>
            <p:nvPr/>
          </p:nvSpPr>
          <p:spPr bwMode="auto">
            <a:xfrm>
              <a:off x="771527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137" name="Line 34"/>
            <p:cNvSpPr>
              <a:spLocks noChangeShapeType="1"/>
            </p:cNvSpPr>
            <p:nvPr/>
          </p:nvSpPr>
          <p:spPr bwMode="auto">
            <a:xfrm>
              <a:off x="814390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" name="Line 34"/>
            <p:cNvSpPr>
              <a:spLocks noChangeShapeType="1"/>
            </p:cNvSpPr>
            <p:nvPr/>
          </p:nvSpPr>
          <p:spPr bwMode="auto">
            <a:xfrm>
              <a:off x="8501090" y="250030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" name="Line 34"/>
            <p:cNvSpPr>
              <a:spLocks noChangeShapeType="1"/>
            </p:cNvSpPr>
            <p:nvPr/>
          </p:nvSpPr>
          <p:spPr bwMode="auto">
            <a:xfrm>
              <a:off x="8143900" y="214311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83" name="Line 34"/>
            <p:cNvSpPr>
              <a:spLocks noChangeShapeType="1"/>
            </p:cNvSpPr>
            <p:nvPr/>
          </p:nvSpPr>
          <p:spPr bwMode="auto">
            <a:xfrm>
              <a:off x="8143900" y="250030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90" name="Line 34"/>
            <p:cNvSpPr>
              <a:spLocks noChangeShapeType="1"/>
            </p:cNvSpPr>
            <p:nvPr/>
          </p:nvSpPr>
          <p:spPr bwMode="auto">
            <a:xfrm>
              <a:off x="814390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391" name="AutoShape 97"/>
            <p:cNvSpPr>
              <a:spLocks noChangeArrowheads="1"/>
            </p:cNvSpPr>
            <p:nvPr/>
          </p:nvSpPr>
          <p:spPr bwMode="auto">
            <a:xfrm>
              <a:off x="807246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396" name="AutoShape 97"/>
            <p:cNvSpPr>
              <a:spLocks noChangeArrowheads="1"/>
            </p:cNvSpPr>
            <p:nvPr/>
          </p:nvSpPr>
          <p:spPr bwMode="auto">
            <a:xfrm>
              <a:off x="807246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18" name="Line 34"/>
            <p:cNvSpPr>
              <a:spLocks noChangeShapeType="1"/>
            </p:cNvSpPr>
            <p:nvPr/>
          </p:nvSpPr>
          <p:spPr bwMode="auto">
            <a:xfrm>
              <a:off x="8501090" y="214311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19" name="AutoShape 97"/>
            <p:cNvSpPr>
              <a:spLocks noChangeArrowheads="1"/>
            </p:cNvSpPr>
            <p:nvPr/>
          </p:nvSpPr>
          <p:spPr bwMode="auto">
            <a:xfrm>
              <a:off x="8429653" y="207167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20" name="AutoShape 97"/>
            <p:cNvSpPr>
              <a:spLocks noChangeArrowheads="1"/>
            </p:cNvSpPr>
            <p:nvPr/>
          </p:nvSpPr>
          <p:spPr bwMode="auto">
            <a:xfrm>
              <a:off x="8429652" y="242886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21" name="Line 34"/>
            <p:cNvSpPr>
              <a:spLocks noChangeShapeType="1"/>
            </p:cNvSpPr>
            <p:nvPr/>
          </p:nvSpPr>
          <p:spPr bwMode="auto">
            <a:xfrm>
              <a:off x="600076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2" name="Line 34"/>
            <p:cNvSpPr>
              <a:spLocks noChangeShapeType="1"/>
            </p:cNvSpPr>
            <p:nvPr/>
          </p:nvSpPr>
          <p:spPr bwMode="auto">
            <a:xfrm>
              <a:off x="635795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3" name="Line 34"/>
            <p:cNvSpPr>
              <a:spLocks noChangeShapeType="1"/>
            </p:cNvSpPr>
            <p:nvPr/>
          </p:nvSpPr>
          <p:spPr bwMode="auto">
            <a:xfrm>
              <a:off x="635795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4" name="Line 34"/>
            <p:cNvSpPr>
              <a:spLocks noChangeShapeType="1"/>
            </p:cNvSpPr>
            <p:nvPr/>
          </p:nvSpPr>
          <p:spPr bwMode="auto">
            <a:xfrm>
              <a:off x="635795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5" name="Line 34"/>
            <p:cNvSpPr>
              <a:spLocks noChangeShapeType="1"/>
            </p:cNvSpPr>
            <p:nvPr/>
          </p:nvSpPr>
          <p:spPr bwMode="auto">
            <a:xfrm>
              <a:off x="600076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6" name="Line 34"/>
            <p:cNvSpPr>
              <a:spLocks noChangeShapeType="1"/>
            </p:cNvSpPr>
            <p:nvPr/>
          </p:nvSpPr>
          <p:spPr bwMode="auto">
            <a:xfrm>
              <a:off x="600076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7" name="Line 34"/>
            <p:cNvSpPr>
              <a:spLocks noChangeShapeType="1"/>
            </p:cNvSpPr>
            <p:nvPr/>
          </p:nvSpPr>
          <p:spPr bwMode="auto">
            <a:xfrm>
              <a:off x="600076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28" name="AutoShape 97"/>
            <p:cNvSpPr>
              <a:spLocks noChangeArrowheads="1"/>
            </p:cNvSpPr>
            <p:nvPr/>
          </p:nvSpPr>
          <p:spPr bwMode="auto">
            <a:xfrm>
              <a:off x="592932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29" name="AutoShape 97"/>
            <p:cNvSpPr>
              <a:spLocks noChangeArrowheads="1"/>
            </p:cNvSpPr>
            <p:nvPr/>
          </p:nvSpPr>
          <p:spPr bwMode="auto">
            <a:xfrm>
              <a:off x="592932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30" name="Line 34"/>
            <p:cNvSpPr>
              <a:spLocks noChangeShapeType="1"/>
            </p:cNvSpPr>
            <p:nvPr/>
          </p:nvSpPr>
          <p:spPr bwMode="auto">
            <a:xfrm>
              <a:off x="635795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1" name="AutoShape 97"/>
            <p:cNvSpPr>
              <a:spLocks noChangeArrowheads="1"/>
            </p:cNvSpPr>
            <p:nvPr/>
          </p:nvSpPr>
          <p:spPr bwMode="auto">
            <a:xfrm>
              <a:off x="628651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32" name="AutoShape 97"/>
            <p:cNvSpPr>
              <a:spLocks noChangeArrowheads="1"/>
            </p:cNvSpPr>
            <p:nvPr/>
          </p:nvSpPr>
          <p:spPr bwMode="auto">
            <a:xfrm>
              <a:off x="628651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33" name="Line 34"/>
            <p:cNvSpPr>
              <a:spLocks noChangeShapeType="1"/>
            </p:cNvSpPr>
            <p:nvPr/>
          </p:nvSpPr>
          <p:spPr bwMode="auto">
            <a:xfrm>
              <a:off x="671514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4" name="Line 34"/>
            <p:cNvSpPr>
              <a:spLocks noChangeShapeType="1"/>
            </p:cNvSpPr>
            <p:nvPr/>
          </p:nvSpPr>
          <p:spPr bwMode="auto">
            <a:xfrm>
              <a:off x="707233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5" name="Line 34"/>
            <p:cNvSpPr>
              <a:spLocks noChangeShapeType="1"/>
            </p:cNvSpPr>
            <p:nvPr/>
          </p:nvSpPr>
          <p:spPr bwMode="auto">
            <a:xfrm>
              <a:off x="707233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6" name="Line 34"/>
            <p:cNvSpPr>
              <a:spLocks noChangeShapeType="1"/>
            </p:cNvSpPr>
            <p:nvPr/>
          </p:nvSpPr>
          <p:spPr bwMode="auto">
            <a:xfrm>
              <a:off x="707233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7" name="Line 34"/>
            <p:cNvSpPr>
              <a:spLocks noChangeShapeType="1"/>
            </p:cNvSpPr>
            <p:nvPr/>
          </p:nvSpPr>
          <p:spPr bwMode="auto">
            <a:xfrm>
              <a:off x="671514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8" name="Line 34"/>
            <p:cNvSpPr>
              <a:spLocks noChangeShapeType="1"/>
            </p:cNvSpPr>
            <p:nvPr/>
          </p:nvSpPr>
          <p:spPr bwMode="auto">
            <a:xfrm>
              <a:off x="671514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39" name="Line 34"/>
            <p:cNvSpPr>
              <a:spLocks noChangeShapeType="1"/>
            </p:cNvSpPr>
            <p:nvPr/>
          </p:nvSpPr>
          <p:spPr bwMode="auto">
            <a:xfrm>
              <a:off x="671514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0" name="AutoShape 97"/>
            <p:cNvSpPr>
              <a:spLocks noChangeArrowheads="1"/>
            </p:cNvSpPr>
            <p:nvPr/>
          </p:nvSpPr>
          <p:spPr bwMode="auto">
            <a:xfrm>
              <a:off x="664370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41" name="AutoShape 97"/>
            <p:cNvSpPr>
              <a:spLocks noChangeArrowheads="1"/>
            </p:cNvSpPr>
            <p:nvPr/>
          </p:nvSpPr>
          <p:spPr bwMode="auto">
            <a:xfrm>
              <a:off x="664370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42" name="Line 34"/>
            <p:cNvSpPr>
              <a:spLocks noChangeShapeType="1"/>
            </p:cNvSpPr>
            <p:nvPr/>
          </p:nvSpPr>
          <p:spPr bwMode="auto">
            <a:xfrm>
              <a:off x="707233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3" name="AutoShape 97"/>
            <p:cNvSpPr>
              <a:spLocks noChangeArrowheads="1"/>
            </p:cNvSpPr>
            <p:nvPr/>
          </p:nvSpPr>
          <p:spPr bwMode="auto">
            <a:xfrm>
              <a:off x="700089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44" name="AutoShape 97"/>
            <p:cNvSpPr>
              <a:spLocks noChangeArrowheads="1"/>
            </p:cNvSpPr>
            <p:nvPr/>
          </p:nvSpPr>
          <p:spPr bwMode="auto">
            <a:xfrm>
              <a:off x="700089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45" name="Line 34"/>
            <p:cNvSpPr>
              <a:spLocks noChangeShapeType="1"/>
            </p:cNvSpPr>
            <p:nvPr/>
          </p:nvSpPr>
          <p:spPr bwMode="auto">
            <a:xfrm>
              <a:off x="635795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6" name="Line 34"/>
            <p:cNvSpPr>
              <a:spLocks noChangeShapeType="1"/>
            </p:cNvSpPr>
            <p:nvPr/>
          </p:nvSpPr>
          <p:spPr bwMode="auto">
            <a:xfrm>
              <a:off x="635795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7" name="Line 34"/>
            <p:cNvSpPr>
              <a:spLocks noChangeShapeType="1"/>
            </p:cNvSpPr>
            <p:nvPr/>
          </p:nvSpPr>
          <p:spPr bwMode="auto">
            <a:xfrm>
              <a:off x="600076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8" name="Line 34"/>
            <p:cNvSpPr>
              <a:spLocks noChangeShapeType="1"/>
            </p:cNvSpPr>
            <p:nvPr/>
          </p:nvSpPr>
          <p:spPr bwMode="auto">
            <a:xfrm>
              <a:off x="600076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49" name="Line 34"/>
            <p:cNvSpPr>
              <a:spLocks noChangeShapeType="1"/>
            </p:cNvSpPr>
            <p:nvPr/>
          </p:nvSpPr>
          <p:spPr bwMode="auto">
            <a:xfrm>
              <a:off x="600076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0" name="AutoShape 97"/>
            <p:cNvSpPr>
              <a:spLocks noChangeArrowheads="1"/>
            </p:cNvSpPr>
            <p:nvPr/>
          </p:nvSpPr>
          <p:spPr bwMode="auto">
            <a:xfrm>
              <a:off x="592932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51" name="AutoShape 97"/>
            <p:cNvSpPr>
              <a:spLocks noChangeArrowheads="1"/>
            </p:cNvSpPr>
            <p:nvPr/>
          </p:nvSpPr>
          <p:spPr bwMode="auto">
            <a:xfrm>
              <a:off x="592932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52" name="Line 34"/>
            <p:cNvSpPr>
              <a:spLocks noChangeShapeType="1"/>
            </p:cNvSpPr>
            <p:nvPr/>
          </p:nvSpPr>
          <p:spPr bwMode="auto">
            <a:xfrm>
              <a:off x="635795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3" name="AutoShape 97"/>
            <p:cNvSpPr>
              <a:spLocks noChangeArrowheads="1"/>
            </p:cNvSpPr>
            <p:nvPr/>
          </p:nvSpPr>
          <p:spPr bwMode="auto">
            <a:xfrm>
              <a:off x="628651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54" name="AutoShape 97"/>
            <p:cNvSpPr>
              <a:spLocks noChangeArrowheads="1"/>
            </p:cNvSpPr>
            <p:nvPr/>
          </p:nvSpPr>
          <p:spPr bwMode="auto">
            <a:xfrm>
              <a:off x="628651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55" name="Line 34"/>
            <p:cNvSpPr>
              <a:spLocks noChangeShapeType="1"/>
            </p:cNvSpPr>
            <p:nvPr/>
          </p:nvSpPr>
          <p:spPr bwMode="auto">
            <a:xfrm>
              <a:off x="707233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6" name="Line 34"/>
            <p:cNvSpPr>
              <a:spLocks noChangeShapeType="1"/>
            </p:cNvSpPr>
            <p:nvPr/>
          </p:nvSpPr>
          <p:spPr bwMode="auto">
            <a:xfrm>
              <a:off x="707233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7" name="Line 34"/>
            <p:cNvSpPr>
              <a:spLocks noChangeShapeType="1"/>
            </p:cNvSpPr>
            <p:nvPr/>
          </p:nvSpPr>
          <p:spPr bwMode="auto">
            <a:xfrm>
              <a:off x="671514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8" name="Line 34"/>
            <p:cNvSpPr>
              <a:spLocks noChangeShapeType="1"/>
            </p:cNvSpPr>
            <p:nvPr/>
          </p:nvSpPr>
          <p:spPr bwMode="auto">
            <a:xfrm>
              <a:off x="671514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59" name="Line 34"/>
            <p:cNvSpPr>
              <a:spLocks noChangeShapeType="1"/>
            </p:cNvSpPr>
            <p:nvPr/>
          </p:nvSpPr>
          <p:spPr bwMode="auto">
            <a:xfrm>
              <a:off x="671514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0" name="AutoShape 97"/>
            <p:cNvSpPr>
              <a:spLocks noChangeArrowheads="1"/>
            </p:cNvSpPr>
            <p:nvPr/>
          </p:nvSpPr>
          <p:spPr bwMode="auto">
            <a:xfrm>
              <a:off x="664370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61" name="AutoShape 97"/>
            <p:cNvSpPr>
              <a:spLocks noChangeArrowheads="1"/>
            </p:cNvSpPr>
            <p:nvPr/>
          </p:nvSpPr>
          <p:spPr bwMode="auto">
            <a:xfrm>
              <a:off x="664370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62" name="Line 34"/>
            <p:cNvSpPr>
              <a:spLocks noChangeShapeType="1"/>
            </p:cNvSpPr>
            <p:nvPr/>
          </p:nvSpPr>
          <p:spPr bwMode="auto">
            <a:xfrm>
              <a:off x="707233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3" name="AutoShape 97"/>
            <p:cNvSpPr>
              <a:spLocks noChangeArrowheads="1"/>
            </p:cNvSpPr>
            <p:nvPr/>
          </p:nvSpPr>
          <p:spPr bwMode="auto">
            <a:xfrm>
              <a:off x="700089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64" name="AutoShape 97"/>
            <p:cNvSpPr>
              <a:spLocks noChangeArrowheads="1"/>
            </p:cNvSpPr>
            <p:nvPr/>
          </p:nvSpPr>
          <p:spPr bwMode="auto">
            <a:xfrm>
              <a:off x="700089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65" name="Line 34"/>
            <p:cNvSpPr>
              <a:spLocks noChangeShapeType="1"/>
            </p:cNvSpPr>
            <p:nvPr/>
          </p:nvSpPr>
          <p:spPr bwMode="auto">
            <a:xfrm>
              <a:off x="742952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6" name="Line 34"/>
            <p:cNvSpPr>
              <a:spLocks noChangeShapeType="1"/>
            </p:cNvSpPr>
            <p:nvPr/>
          </p:nvSpPr>
          <p:spPr bwMode="auto">
            <a:xfrm>
              <a:off x="778671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7" name="Line 34"/>
            <p:cNvSpPr>
              <a:spLocks noChangeShapeType="1"/>
            </p:cNvSpPr>
            <p:nvPr/>
          </p:nvSpPr>
          <p:spPr bwMode="auto">
            <a:xfrm>
              <a:off x="778671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8" name="Line 34"/>
            <p:cNvSpPr>
              <a:spLocks noChangeShapeType="1"/>
            </p:cNvSpPr>
            <p:nvPr/>
          </p:nvSpPr>
          <p:spPr bwMode="auto">
            <a:xfrm>
              <a:off x="778671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69" name="Line 34"/>
            <p:cNvSpPr>
              <a:spLocks noChangeShapeType="1"/>
            </p:cNvSpPr>
            <p:nvPr/>
          </p:nvSpPr>
          <p:spPr bwMode="auto">
            <a:xfrm>
              <a:off x="742952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0" name="Line 34"/>
            <p:cNvSpPr>
              <a:spLocks noChangeShapeType="1"/>
            </p:cNvSpPr>
            <p:nvPr/>
          </p:nvSpPr>
          <p:spPr bwMode="auto">
            <a:xfrm>
              <a:off x="742952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1" name="Line 34"/>
            <p:cNvSpPr>
              <a:spLocks noChangeShapeType="1"/>
            </p:cNvSpPr>
            <p:nvPr/>
          </p:nvSpPr>
          <p:spPr bwMode="auto">
            <a:xfrm>
              <a:off x="742952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2" name="AutoShape 97"/>
            <p:cNvSpPr>
              <a:spLocks noChangeArrowheads="1"/>
            </p:cNvSpPr>
            <p:nvPr/>
          </p:nvSpPr>
          <p:spPr bwMode="auto">
            <a:xfrm>
              <a:off x="735808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73" name="AutoShape 97"/>
            <p:cNvSpPr>
              <a:spLocks noChangeArrowheads="1"/>
            </p:cNvSpPr>
            <p:nvPr/>
          </p:nvSpPr>
          <p:spPr bwMode="auto">
            <a:xfrm>
              <a:off x="735808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74" name="Line 34"/>
            <p:cNvSpPr>
              <a:spLocks noChangeShapeType="1"/>
            </p:cNvSpPr>
            <p:nvPr/>
          </p:nvSpPr>
          <p:spPr bwMode="auto">
            <a:xfrm>
              <a:off x="778671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5" name="AutoShape 97"/>
            <p:cNvSpPr>
              <a:spLocks noChangeArrowheads="1"/>
            </p:cNvSpPr>
            <p:nvPr/>
          </p:nvSpPr>
          <p:spPr bwMode="auto">
            <a:xfrm>
              <a:off x="771527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76" name="AutoShape 97"/>
            <p:cNvSpPr>
              <a:spLocks noChangeArrowheads="1"/>
            </p:cNvSpPr>
            <p:nvPr/>
          </p:nvSpPr>
          <p:spPr bwMode="auto">
            <a:xfrm>
              <a:off x="771527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77" name="Line 34"/>
            <p:cNvSpPr>
              <a:spLocks noChangeShapeType="1"/>
            </p:cNvSpPr>
            <p:nvPr/>
          </p:nvSpPr>
          <p:spPr bwMode="auto">
            <a:xfrm>
              <a:off x="814390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8" name="Line 34"/>
            <p:cNvSpPr>
              <a:spLocks noChangeShapeType="1"/>
            </p:cNvSpPr>
            <p:nvPr/>
          </p:nvSpPr>
          <p:spPr bwMode="auto">
            <a:xfrm>
              <a:off x="8501090" y="321468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79" name="Line 34"/>
            <p:cNvSpPr>
              <a:spLocks noChangeShapeType="1"/>
            </p:cNvSpPr>
            <p:nvPr/>
          </p:nvSpPr>
          <p:spPr bwMode="auto">
            <a:xfrm>
              <a:off x="8143900" y="285749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0" name="Line 34"/>
            <p:cNvSpPr>
              <a:spLocks noChangeShapeType="1"/>
            </p:cNvSpPr>
            <p:nvPr/>
          </p:nvSpPr>
          <p:spPr bwMode="auto">
            <a:xfrm>
              <a:off x="8143900" y="321468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1" name="Line 34"/>
            <p:cNvSpPr>
              <a:spLocks noChangeShapeType="1"/>
            </p:cNvSpPr>
            <p:nvPr/>
          </p:nvSpPr>
          <p:spPr bwMode="auto">
            <a:xfrm>
              <a:off x="814390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2" name="AutoShape 97"/>
            <p:cNvSpPr>
              <a:spLocks noChangeArrowheads="1"/>
            </p:cNvSpPr>
            <p:nvPr/>
          </p:nvSpPr>
          <p:spPr bwMode="auto">
            <a:xfrm>
              <a:off x="807246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83" name="AutoShape 97"/>
            <p:cNvSpPr>
              <a:spLocks noChangeArrowheads="1"/>
            </p:cNvSpPr>
            <p:nvPr/>
          </p:nvSpPr>
          <p:spPr bwMode="auto">
            <a:xfrm>
              <a:off x="807246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84" name="Line 34"/>
            <p:cNvSpPr>
              <a:spLocks noChangeShapeType="1"/>
            </p:cNvSpPr>
            <p:nvPr/>
          </p:nvSpPr>
          <p:spPr bwMode="auto">
            <a:xfrm>
              <a:off x="8501090" y="285749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5" name="AutoShape 97"/>
            <p:cNvSpPr>
              <a:spLocks noChangeArrowheads="1"/>
            </p:cNvSpPr>
            <p:nvPr/>
          </p:nvSpPr>
          <p:spPr bwMode="auto">
            <a:xfrm>
              <a:off x="8429653" y="278605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86" name="AutoShape 97"/>
            <p:cNvSpPr>
              <a:spLocks noChangeArrowheads="1"/>
            </p:cNvSpPr>
            <p:nvPr/>
          </p:nvSpPr>
          <p:spPr bwMode="auto">
            <a:xfrm>
              <a:off x="8429652" y="314324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87" name="Line 34"/>
            <p:cNvSpPr>
              <a:spLocks noChangeShapeType="1"/>
            </p:cNvSpPr>
            <p:nvPr/>
          </p:nvSpPr>
          <p:spPr bwMode="auto">
            <a:xfrm>
              <a:off x="778671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8" name="Line 34"/>
            <p:cNvSpPr>
              <a:spLocks noChangeShapeType="1"/>
            </p:cNvSpPr>
            <p:nvPr/>
          </p:nvSpPr>
          <p:spPr bwMode="auto">
            <a:xfrm>
              <a:off x="778671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89" name="Line 34"/>
            <p:cNvSpPr>
              <a:spLocks noChangeShapeType="1"/>
            </p:cNvSpPr>
            <p:nvPr/>
          </p:nvSpPr>
          <p:spPr bwMode="auto">
            <a:xfrm>
              <a:off x="742952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0" name="Line 34"/>
            <p:cNvSpPr>
              <a:spLocks noChangeShapeType="1"/>
            </p:cNvSpPr>
            <p:nvPr/>
          </p:nvSpPr>
          <p:spPr bwMode="auto">
            <a:xfrm>
              <a:off x="742952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1" name="Line 34"/>
            <p:cNvSpPr>
              <a:spLocks noChangeShapeType="1"/>
            </p:cNvSpPr>
            <p:nvPr/>
          </p:nvSpPr>
          <p:spPr bwMode="auto">
            <a:xfrm>
              <a:off x="742952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2" name="AutoShape 97"/>
            <p:cNvSpPr>
              <a:spLocks noChangeArrowheads="1"/>
            </p:cNvSpPr>
            <p:nvPr/>
          </p:nvSpPr>
          <p:spPr bwMode="auto">
            <a:xfrm>
              <a:off x="735808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93" name="AutoShape 97"/>
            <p:cNvSpPr>
              <a:spLocks noChangeArrowheads="1"/>
            </p:cNvSpPr>
            <p:nvPr/>
          </p:nvSpPr>
          <p:spPr bwMode="auto">
            <a:xfrm>
              <a:off x="735808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94" name="Line 34"/>
            <p:cNvSpPr>
              <a:spLocks noChangeShapeType="1"/>
            </p:cNvSpPr>
            <p:nvPr/>
          </p:nvSpPr>
          <p:spPr bwMode="auto">
            <a:xfrm>
              <a:off x="778671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5" name="AutoShape 97"/>
            <p:cNvSpPr>
              <a:spLocks noChangeArrowheads="1"/>
            </p:cNvSpPr>
            <p:nvPr/>
          </p:nvSpPr>
          <p:spPr bwMode="auto">
            <a:xfrm>
              <a:off x="771527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96" name="AutoShape 97"/>
            <p:cNvSpPr>
              <a:spLocks noChangeArrowheads="1"/>
            </p:cNvSpPr>
            <p:nvPr/>
          </p:nvSpPr>
          <p:spPr bwMode="auto">
            <a:xfrm>
              <a:off x="771527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497" name="Line 34"/>
            <p:cNvSpPr>
              <a:spLocks noChangeShapeType="1"/>
            </p:cNvSpPr>
            <p:nvPr/>
          </p:nvSpPr>
          <p:spPr bwMode="auto">
            <a:xfrm>
              <a:off x="8143900" y="357187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8" name="Line 34"/>
            <p:cNvSpPr>
              <a:spLocks noChangeShapeType="1"/>
            </p:cNvSpPr>
            <p:nvPr/>
          </p:nvSpPr>
          <p:spPr bwMode="auto">
            <a:xfrm>
              <a:off x="8143900" y="3929066"/>
              <a:ext cx="3571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499" name="Line 34"/>
            <p:cNvSpPr>
              <a:spLocks noChangeShapeType="1"/>
            </p:cNvSpPr>
            <p:nvPr/>
          </p:nvSpPr>
          <p:spPr bwMode="auto">
            <a:xfrm>
              <a:off x="814390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500" name="AutoShape 97"/>
            <p:cNvSpPr>
              <a:spLocks noChangeArrowheads="1"/>
            </p:cNvSpPr>
            <p:nvPr/>
          </p:nvSpPr>
          <p:spPr bwMode="auto">
            <a:xfrm>
              <a:off x="807246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501" name="AutoShape 97"/>
            <p:cNvSpPr>
              <a:spLocks noChangeArrowheads="1"/>
            </p:cNvSpPr>
            <p:nvPr/>
          </p:nvSpPr>
          <p:spPr bwMode="auto">
            <a:xfrm>
              <a:off x="807246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502" name="Line 34"/>
            <p:cNvSpPr>
              <a:spLocks noChangeShapeType="1"/>
            </p:cNvSpPr>
            <p:nvPr/>
          </p:nvSpPr>
          <p:spPr bwMode="auto">
            <a:xfrm>
              <a:off x="8501090" y="3571876"/>
              <a:ext cx="0" cy="3571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503" name="AutoShape 97"/>
            <p:cNvSpPr>
              <a:spLocks noChangeArrowheads="1"/>
            </p:cNvSpPr>
            <p:nvPr/>
          </p:nvSpPr>
          <p:spPr bwMode="auto">
            <a:xfrm>
              <a:off x="8429653" y="350043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  <p:sp>
          <p:nvSpPr>
            <p:cNvPr id="1504" name="AutoShape 97"/>
            <p:cNvSpPr>
              <a:spLocks noChangeArrowheads="1"/>
            </p:cNvSpPr>
            <p:nvPr/>
          </p:nvSpPr>
          <p:spPr bwMode="auto">
            <a:xfrm>
              <a:off x="8429652" y="3857628"/>
              <a:ext cx="142876" cy="142876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 dirty="0"/>
                <a:t>R</a:t>
              </a:r>
            </a:p>
          </p:txBody>
        </p:sp>
      </p:grpSp>
      <p:grpSp>
        <p:nvGrpSpPr>
          <p:cNvPr id="799" name="Group 798"/>
          <p:cNvGrpSpPr/>
          <p:nvPr/>
        </p:nvGrpSpPr>
        <p:grpSpPr>
          <a:xfrm>
            <a:off x="5715008" y="1500174"/>
            <a:ext cx="2714644" cy="2357454"/>
            <a:chOff x="5715008" y="1500174"/>
            <a:chExt cx="2714644" cy="2357454"/>
          </a:xfrm>
        </p:grpSpPr>
        <p:sp>
          <p:nvSpPr>
            <p:cNvPr id="956" name="Rectangle 955"/>
            <p:cNvSpPr>
              <a:spLocks noChangeArrowheads="1"/>
            </p:cNvSpPr>
            <p:nvPr/>
          </p:nvSpPr>
          <p:spPr bwMode="auto">
            <a:xfrm>
              <a:off x="6072198" y="150017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58" name="Rectangle 957"/>
            <p:cNvSpPr>
              <a:spLocks noChangeArrowheads="1"/>
            </p:cNvSpPr>
            <p:nvPr/>
          </p:nvSpPr>
          <p:spPr bwMode="auto">
            <a:xfrm>
              <a:off x="7500958" y="150017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0" name="Rectangle 959"/>
            <p:cNvSpPr>
              <a:spLocks noChangeArrowheads="1"/>
            </p:cNvSpPr>
            <p:nvPr/>
          </p:nvSpPr>
          <p:spPr bwMode="auto">
            <a:xfrm>
              <a:off x="8215338" y="185736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2" name="Rectangle 961"/>
            <p:cNvSpPr>
              <a:spLocks noChangeArrowheads="1"/>
            </p:cNvSpPr>
            <p:nvPr/>
          </p:nvSpPr>
          <p:spPr bwMode="auto">
            <a:xfrm>
              <a:off x="7143768" y="221455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4" name="Rectangle 963"/>
            <p:cNvSpPr>
              <a:spLocks noChangeArrowheads="1"/>
            </p:cNvSpPr>
            <p:nvPr/>
          </p:nvSpPr>
          <p:spPr bwMode="auto">
            <a:xfrm>
              <a:off x="5715008" y="292893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6" name="Rectangle 965"/>
            <p:cNvSpPr>
              <a:spLocks noChangeArrowheads="1"/>
            </p:cNvSpPr>
            <p:nvPr/>
          </p:nvSpPr>
          <p:spPr bwMode="auto">
            <a:xfrm>
              <a:off x="7143768" y="328612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68" name="Rectangle 967"/>
            <p:cNvSpPr>
              <a:spLocks noChangeArrowheads="1"/>
            </p:cNvSpPr>
            <p:nvPr/>
          </p:nvSpPr>
          <p:spPr bwMode="auto">
            <a:xfrm>
              <a:off x="8215338" y="328612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33" name="Rectangle 1532"/>
            <p:cNvSpPr>
              <a:spLocks noChangeArrowheads="1"/>
            </p:cNvSpPr>
            <p:nvPr/>
          </p:nvSpPr>
          <p:spPr bwMode="auto">
            <a:xfrm>
              <a:off x="6429388" y="3643314"/>
              <a:ext cx="214314" cy="214314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</p:grpSp>
      <p:grpSp>
        <p:nvGrpSpPr>
          <p:cNvPr id="816" name="Group 815"/>
          <p:cNvGrpSpPr/>
          <p:nvPr/>
        </p:nvGrpSpPr>
        <p:grpSpPr>
          <a:xfrm>
            <a:off x="6429388" y="1857364"/>
            <a:ext cx="2005027" cy="2357454"/>
            <a:chOff x="6429388" y="1857364"/>
            <a:chExt cx="2005027" cy="2357454"/>
          </a:xfrm>
        </p:grpSpPr>
        <p:sp>
          <p:nvSpPr>
            <p:cNvPr id="976" name="Rectangle 975"/>
            <p:cNvSpPr>
              <a:spLocks noChangeArrowheads="1"/>
            </p:cNvSpPr>
            <p:nvPr/>
          </p:nvSpPr>
          <p:spPr bwMode="auto">
            <a:xfrm>
              <a:off x="6791341" y="185736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82" name="Rectangle 981"/>
            <p:cNvSpPr>
              <a:spLocks noChangeArrowheads="1"/>
            </p:cNvSpPr>
            <p:nvPr/>
          </p:nvSpPr>
          <p:spPr bwMode="auto">
            <a:xfrm>
              <a:off x="7505721" y="292893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84" name="Rectangle 983"/>
            <p:cNvSpPr>
              <a:spLocks noChangeArrowheads="1"/>
            </p:cNvSpPr>
            <p:nvPr/>
          </p:nvSpPr>
          <p:spPr bwMode="auto">
            <a:xfrm>
              <a:off x="8220101" y="221455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88" name="Rectangle 987"/>
            <p:cNvSpPr>
              <a:spLocks noChangeArrowheads="1"/>
            </p:cNvSpPr>
            <p:nvPr/>
          </p:nvSpPr>
          <p:spPr bwMode="auto">
            <a:xfrm>
              <a:off x="6429388" y="292893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90" name="Rectangle 989"/>
            <p:cNvSpPr>
              <a:spLocks noChangeArrowheads="1"/>
            </p:cNvSpPr>
            <p:nvPr/>
          </p:nvSpPr>
          <p:spPr bwMode="auto">
            <a:xfrm>
              <a:off x="8220101" y="400050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36" name="Rectangle 1535"/>
            <p:cNvSpPr>
              <a:spLocks noChangeArrowheads="1"/>
            </p:cNvSpPr>
            <p:nvPr/>
          </p:nvSpPr>
          <p:spPr bwMode="auto">
            <a:xfrm>
              <a:off x="6429388" y="400050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39" name="Rectangle 1538"/>
            <p:cNvSpPr>
              <a:spLocks noChangeArrowheads="1"/>
            </p:cNvSpPr>
            <p:nvPr/>
          </p:nvSpPr>
          <p:spPr bwMode="auto">
            <a:xfrm>
              <a:off x="6429388" y="221455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42" name="Rectangle 1541"/>
            <p:cNvSpPr>
              <a:spLocks noChangeArrowheads="1"/>
            </p:cNvSpPr>
            <p:nvPr/>
          </p:nvSpPr>
          <p:spPr bwMode="auto">
            <a:xfrm>
              <a:off x="7500958" y="4000504"/>
              <a:ext cx="214314" cy="214314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</p:grpSp>
      <p:grpSp>
        <p:nvGrpSpPr>
          <p:cNvPr id="845" name="Group 844"/>
          <p:cNvGrpSpPr/>
          <p:nvPr/>
        </p:nvGrpSpPr>
        <p:grpSpPr>
          <a:xfrm>
            <a:off x="5715008" y="1500174"/>
            <a:ext cx="2714644" cy="2714644"/>
            <a:chOff x="5715008" y="1500174"/>
            <a:chExt cx="2714644" cy="2714644"/>
          </a:xfrm>
        </p:grpSpPr>
        <p:sp>
          <p:nvSpPr>
            <p:cNvPr id="948" name="Rectangle 947"/>
            <p:cNvSpPr>
              <a:spLocks noChangeArrowheads="1"/>
            </p:cNvSpPr>
            <p:nvPr/>
          </p:nvSpPr>
          <p:spPr bwMode="auto">
            <a:xfrm>
              <a:off x="7143768" y="364331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22" name="Rectangle 921"/>
            <p:cNvSpPr>
              <a:spLocks noChangeArrowheads="1"/>
            </p:cNvSpPr>
            <p:nvPr/>
          </p:nvSpPr>
          <p:spPr bwMode="auto">
            <a:xfrm>
              <a:off x="5715008" y="221455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24" name="Rectangle 923"/>
            <p:cNvSpPr>
              <a:spLocks noChangeArrowheads="1"/>
            </p:cNvSpPr>
            <p:nvPr/>
          </p:nvSpPr>
          <p:spPr bwMode="auto">
            <a:xfrm>
              <a:off x="6072198" y="185736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26" name="Rectangle 925"/>
            <p:cNvSpPr>
              <a:spLocks noChangeArrowheads="1"/>
            </p:cNvSpPr>
            <p:nvPr/>
          </p:nvSpPr>
          <p:spPr bwMode="auto">
            <a:xfrm>
              <a:off x="6786578" y="150017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28" name="Rectangle 927"/>
            <p:cNvSpPr>
              <a:spLocks noChangeArrowheads="1"/>
            </p:cNvSpPr>
            <p:nvPr/>
          </p:nvSpPr>
          <p:spPr bwMode="auto">
            <a:xfrm>
              <a:off x="7500958" y="185736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0" name="Rectangle 929"/>
            <p:cNvSpPr>
              <a:spLocks noChangeArrowheads="1"/>
            </p:cNvSpPr>
            <p:nvPr/>
          </p:nvSpPr>
          <p:spPr bwMode="auto">
            <a:xfrm>
              <a:off x="7858148" y="221455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2" name="Rectangle 931"/>
            <p:cNvSpPr>
              <a:spLocks noChangeArrowheads="1"/>
            </p:cNvSpPr>
            <p:nvPr/>
          </p:nvSpPr>
          <p:spPr bwMode="auto">
            <a:xfrm>
              <a:off x="8215338" y="257174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4" name="Rectangle 933"/>
            <p:cNvSpPr>
              <a:spLocks noChangeArrowheads="1"/>
            </p:cNvSpPr>
            <p:nvPr/>
          </p:nvSpPr>
          <p:spPr bwMode="auto">
            <a:xfrm>
              <a:off x="7858148" y="292893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6" name="Rectangle 935"/>
            <p:cNvSpPr>
              <a:spLocks noChangeArrowheads="1"/>
            </p:cNvSpPr>
            <p:nvPr/>
          </p:nvSpPr>
          <p:spPr bwMode="auto">
            <a:xfrm>
              <a:off x="7143768" y="292893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38" name="Rectangle 937"/>
            <p:cNvSpPr>
              <a:spLocks noChangeArrowheads="1"/>
            </p:cNvSpPr>
            <p:nvPr/>
          </p:nvSpPr>
          <p:spPr bwMode="auto">
            <a:xfrm>
              <a:off x="6786578" y="257174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42" name="Rectangle 941"/>
            <p:cNvSpPr>
              <a:spLocks noChangeArrowheads="1"/>
            </p:cNvSpPr>
            <p:nvPr/>
          </p:nvSpPr>
          <p:spPr bwMode="auto">
            <a:xfrm>
              <a:off x="5715008" y="364331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44" name="Rectangle 943"/>
            <p:cNvSpPr>
              <a:spLocks noChangeArrowheads="1"/>
            </p:cNvSpPr>
            <p:nvPr/>
          </p:nvSpPr>
          <p:spPr bwMode="auto">
            <a:xfrm>
              <a:off x="6072198" y="400050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46" name="Rectangle 945"/>
            <p:cNvSpPr>
              <a:spLocks noChangeArrowheads="1"/>
            </p:cNvSpPr>
            <p:nvPr/>
          </p:nvSpPr>
          <p:spPr bwMode="auto">
            <a:xfrm>
              <a:off x="6786578" y="400050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50" name="Rectangle 949"/>
            <p:cNvSpPr>
              <a:spLocks noChangeArrowheads="1"/>
            </p:cNvSpPr>
            <p:nvPr/>
          </p:nvSpPr>
          <p:spPr bwMode="auto">
            <a:xfrm>
              <a:off x="7858148" y="364331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952" name="Rectangle 951"/>
            <p:cNvSpPr>
              <a:spLocks noChangeArrowheads="1"/>
            </p:cNvSpPr>
            <p:nvPr/>
          </p:nvSpPr>
          <p:spPr bwMode="auto">
            <a:xfrm>
              <a:off x="8215338" y="150017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  <p:sp>
          <p:nvSpPr>
            <p:cNvPr id="1545" name="Rectangle 1544"/>
            <p:cNvSpPr>
              <a:spLocks noChangeArrowheads="1"/>
            </p:cNvSpPr>
            <p:nvPr/>
          </p:nvSpPr>
          <p:spPr bwMode="auto">
            <a:xfrm>
              <a:off x="6429388" y="3286124"/>
              <a:ext cx="214314" cy="214314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/>
              <a:endParaRPr lang="en-US" sz="1000" dirty="0"/>
            </a:p>
          </p:txBody>
        </p:sp>
      </p:grpSp>
      <p:sp>
        <p:nvSpPr>
          <p:cNvPr id="867" name="Content Placeholder 2"/>
          <p:cNvSpPr txBox="1">
            <a:spLocks/>
          </p:cNvSpPr>
          <p:nvPr/>
        </p:nvSpPr>
        <p:spPr>
          <a:xfrm>
            <a:off x="214282" y="4286256"/>
            <a:ext cx="4000528" cy="20002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Large diversity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400" kern="0" dirty="0" smtClean="0"/>
              <a:t>All modules are unique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Tahoma" pitchFamily="34" charset="0"/>
              <a:buChar char="-"/>
              <a:tabLst/>
              <a:defRPr/>
            </a:pPr>
            <a:endParaRPr kumimoji="0" lang="he-IL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916" name="Content Placeholder 2"/>
          <p:cNvSpPr txBox="1">
            <a:spLocks/>
          </p:cNvSpPr>
          <p:nvPr/>
        </p:nvSpPr>
        <p:spPr>
          <a:xfrm>
            <a:off x="4786314" y="4286256"/>
            <a:ext cx="4357686" cy="21431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Highly regular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sz="2400" kern="0" noProof="0" dirty="0" smtClean="0"/>
              <a:t>Classes of Replicated cores</a:t>
            </a:r>
          </a:p>
          <a:p>
            <a:pPr marL="800100" lvl="1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000" kern="0" noProof="0" dirty="0" smtClean="0"/>
              <a:t>standard modules (</a:t>
            </a:r>
            <a:r>
              <a:rPr kumimoji="0" lang="en-US" sz="20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DSP, HW accelerators, Cache banks, etc.)</a:t>
            </a:r>
          </a:p>
        </p:txBody>
      </p:sp>
      <p:sp>
        <p:nvSpPr>
          <p:cNvPr id="918" name="Slide Number Placeholder 9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7</a:t>
            </a:fld>
            <a:endParaRPr lang="he-IL"/>
          </a:p>
        </p:txBody>
      </p:sp>
      <p:cxnSp>
        <p:nvCxnSpPr>
          <p:cNvPr id="598" name="Straight Connector 597"/>
          <p:cNvCxnSpPr/>
          <p:nvPr/>
        </p:nvCxnSpPr>
        <p:spPr>
          <a:xfrm rot="16200000" flipH="1">
            <a:off x="214282" y="1285860"/>
            <a:ext cx="3143272" cy="31432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/>
          <p:cNvCxnSpPr/>
          <p:nvPr/>
        </p:nvCxnSpPr>
        <p:spPr>
          <a:xfrm rot="10800000" flipV="1">
            <a:off x="214282" y="1285860"/>
            <a:ext cx="3214710" cy="31432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"/>
                                        <p:tgtEl>
                                          <p:spTgt spid="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"/>
                                        <p:tgtEl>
                                          <p:spTgt spid="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"/>
                                        <p:tgtEl>
                                          <p:spTgt spid="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"/>
                                        <p:tgtEl>
                                          <p:spTgt spid="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"/>
                                        <p:tgtEl>
                                          <p:spTgt spid="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"/>
                                        <p:tgtEl>
                                          <p:spTgt spid="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5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5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5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6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65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"/>
                                        <p:tgtEl>
                                          <p:spTgt spid="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7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5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8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"/>
                                        <p:tgtEl>
                                          <p:spTgt spid="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50"/>
                            </p:stCondLst>
                            <p:childTnLst>
                              <p:par>
                                <p:cTn id="1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9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"/>
                                        <p:tgtEl>
                                          <p:spTgt spid="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95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"/>
                                        <p:tgtEl>
                                          <p:spTgt spid="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"/>
                                        <p:tgtEl>
                                          <p:spTgt spid="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5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1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15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200"/>
                            </p:stCondLst>
                            <p:childTnLst>
                              <p:par>
                                <p:cTn id="1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"/>
                                        <p:tgtEl>
                                          <p:spTgt spid="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25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300"/>
                            </p:stCondLst>
                            <p:childTnLst>
                              <p:par>
                                <p:cTn id="1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"/>
                                        <p:tgtEl>
                                          <p:spTgt spid="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35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4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450"/>
                            </p:stCondLst>
                            <p:childTnLst>
                              <p:par>
                                <p:cTn id="2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"/>
                            </p:stCondLst>
                            <p:childTnLst>
                              <p:par>
                                <p:cTn id="2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"/>
                                        <p:tgtEl>
                                          <p:spTgt spid="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550"/>
                            </p:stCondLst>
                            <p:childTnLst>
                              <p:par>
                                <p:cTn id="2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6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650"/>
                            </p:stCondLst>
                            <p:childTnLst>
                              <p:par>
                                <p:cTn id="2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2700"/>
                            </p:stCondLst>
                            <p:childTnLst>
                              <p:par>
                                <p:cTn id="2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"/>
                                        <p:tgtEl>
                                          <p:spTgt spid="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800"/>
                            </p:stCondLst>
                            <p:childTnLst>
                              <p:par>
                                <p:cTn id="2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"/>
                                        <p:tgtEl>
                                          <p:spTgt spid="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850"/>
                            </p:stCondLst>
                            <p:childTnLst>
                              <p:par>
                                <p:cTn id="2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2900"/>
                            </p:stCondLst>
                            <p:childTnLst>
                              <p:par>
                                <p:cTn id="2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"/>
                                        <p:tgtEl>
                                          <p:spTgt spid="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950"/>
                            </p:stCondLst>
                            <p:childTnLst>
                              <p:par>
                                <p:cTn id="2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3000"/>
                            </p:stCondLst>
                            <p:childTnLst>
                              <p:par>
                                <p:cTn id="2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"/>
                                        <p:tgtEl>
                                          <p:spTgt spid="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050"/>
                            </p:stCondLst>
                            <p:childTnLst>
                              <p:par>
                                <p:cTn id="2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"/>
                                        <p:tgtEl>
                                          <p:spTgt spid="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3100"/>
                            </p:stCondLst>
                            <p:childTnLst>
                              <p:par>
                                <p:cTn id="2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150"/>
                            </p:stCondLst>
                            <p:childTnLst>
                              <p:par>
                                <p:cTn id="2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200"/>
                            </p:stCondLst>
                            <p:childTnLst>
                              <p:par>
                                <p:cTn id="2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6" dur="1000"/>
                                        <p:tgtEl>
                                          <p:spTgt spid="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000"/>
                            </p:stCondLst>
                            <p:childTnLst>
                              <p:par>
                                <p:cTn id="2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500"/>
                            </p:stCondLst>
                            <p:childTnLst>
                              <p:par>
                                <p:cTn id="2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2500"/>
                            </p:stCondLst>
                            <p:childTnLst>
                              <p:par>
                                <p:cTn id="2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1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2"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500"/>
                            </p:stCondLst>
                            <p:childTnLst>
                              <p:par>
                                <p:cTn id="3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6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9" grpId="0"/>
      <p:bldP spid="1414" grpId="0" animBg="1"/>
      <p:bldP spid="712" grpId="0" animBg="1"/>
      <p:bldP spid="714" grpId="0" animBg="1"/>
      <p:bldP spid="718" grpId="0" animBg="1"/>
      <p:bldP spid="720" grpId="0" animBg="1"/>
      <p:bldP spid="722" grpId="0" animBg="1"/>
      <p:bldP spid="724" grpId="0" animBg="1"/>
      <p:bldP spid="726" grpId="0" animBg="1"/>
      <p:bldP spid="728" grpId="0" animBg="1"/>
      <p:bldP spid="730" grpId="0" animBg="1"/>
      <p:bldP spid="732" grpId="0" animBg="1"/>
      <p:bldP spid="734" grpId="0" animBg="1"/>
      <p:bldP spid="736" grpId="0" animBg="1"/>
      <p:bldP spid="917" grpId="0" animBg="1"/>
      <p:bldP spid="867" grpId="0"/>
      <p:bldP spid="9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52513"/>
            <a:ext cx="8559800" cy="5662635"/>
          </a:xfrm>
        </p:spPr>
        <p:txBody>
          <a:bodyPr>
            <a:normAutofit/>
          </a:bodyPr>
          <a:lstStyle/>
          <a:p>
            <a:r>
              <a:rPr lang="en-US" dirty="0" smtClean="0"/>
              <a:t>Increased use of specialized cores</a:t>
            </a:r>
          </a:p>
          <a:p>
            <a:pPr lvl="1"/>
            <a:r>
              <a:rPr lang="en-US" dirty="0" smtClean="0"/>
              <a:t>Pipes are getting longer</a:t>
            </a:r>
          </a:p>
          <a:p>
            <a:endParaRPr lang="en-US" dirty="0" smtClean="0"/>
          </a:p>
          <a:p>
            <a:r>
              <a:rPr lang="en-US" dirty="0" smtClean="0"/>
              <a:t>Replication of processing elements</a:t>
            </a:r>
          </a:p>
          <a:p>
            <a:endParaRPr lang="en-US" dirty="0" smtClean="0"/>
          </a:p>
          <a:p>
            <a:r>
              <a:rPr lang="en-US" dirty="0" smtClean="0"/>
              <a:t>How is the design flow affected?</a:t>
            </a:r>
          </a:p>
          <a:p>
            <a:pPr lvl="1"/>
            <a:r>
              <a:rPr lang="en-US" dirty="0" smtClean="0"/>
              <a:t>This work – mapping of the </a:t>
            </a:r>
            <a:r>
              <a:rPr lang="en-US" dirty="0" err="1" smtClean="0"/>
              <a:t>NoC</a:t>
            </a:r>
            <a:endParaRPr lang="en-US" dirty="0" smtClean="0"/>
          </a:p>
          <a:p>
            <a:pPr lvl="2"/>
            <a:endParaRPr lang="en-US" dirty="0" smtClean="0"/>
          </a:p>
          <a:p>
            <a:pPr lvl="1" algn="l" rtl="0"/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The Era of Many-Module </a:t>
            </a:r>
            <a:r>
              <a:rPr lang="en-US" dirty="0" err="1" smtClean="0">
                <a:latin typeface="Arial Black" pitchFamily="34" charset="0"/>
              </a:rPr>
              <a:t>SoC</a:t>
            </a:r>
            <a:endParaRPr lang="he-IL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2234935">
            <a:off x="6507054" y="1249334"/>
            <a:ext cx="18573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Observation#1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 rot="2234935">
            <a:off x="6507054" y="2820970"/>
            <a:ext cx="18573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Observation#2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Era of Many Module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SoC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/>
              <a:t>Revisiting the Mapping Problem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Cross-Entropy Optimization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  <a:endParaRPr lang="he-IL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78F0E-4832-425E-BAC7-1EAF93784EBA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Theme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 Black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myTheme</Template>
  <TotalTime>1991</TotalTime>
  <Words>1837</Words>
  <Application>Microsoft Office PowerPoint</Application>
  <PresentationFormat>On-screen Show (4:3)</PresentationFormat>
  <Paragraphs>954</Paragraphs>
  <Slides>34</Slides>
  <Notes>34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myTheme</vt:lpstr>
      <vt:lpstr>Equation</vt:lpstr>
      <vt:lpstr>VISIO</vt:lpstr>
      <vt:lpstr>The Era of Many-Module SoC: Revisiting the NoC Mapping Problem</vt:lpstr>
      <vt:lpstr>SoC Revolution</vt:lpstr>
      <vt:lpstr>SoC Evolution</vt:lpstr>
      <vt:lpstr>Processor Evolution</vt:lpstr>
      <vt:lpstr>The Era of Many-Module SoC</vt:lpstr>
      <vt:lpstr>Future SoCs - Observation#1</vt:lpstr>
      <vt:lpstr>Future SoCs - Observation#2</vt:lpstr>
      <vt:lpstr>The Era of Many-Module SoC</vt:lpstr>
      <vt:lpstr>Outline</vt:lpstr>
      <vt:lpstr>NoC Mapping</vt:lpstr>
      <vt:lpstr>Mapping Optimization</vt:lpstr>
      <vt:lpstr>Modeling</vt:lpstr>
      <vt:lpstr>Calculating Mapping Cost</vt:lpstr>
      <vt:lpstr>Motivation - Example #1</vt:lpstr>
      <vt:lpstr>Motivation - Example #1 (cont.)</vt:lpstr>
      <vt:lpstr>Motivation - Example #1 (cont.)</vt:lpstr>
      <vt:lpstr>Classic Performance Constraints</vt:lpstr>
      <vt:lpstr>Motivation - Example #2</vt:lpstr>
      <vt:lpstr> Example #2 – Pair-wise req.</vt:lpstr>
      <vt:lpstr>Application-Level Requirements</vt:lpstr>
      <vt:lpstr>This Work</vt:lpstr>
      <vt:lpstr>Modifying the Formulation (1)</vt:lpstr>
      <vt:lpstr>Modifying the Formulation (2)</vt:lpstr>
      <vt:lpstr>Outline</vt:lpstr>
      <vt:lpstr>Cross Entropy Optimization</vt:lpstr>
      <vt:lpstr>Cross Entropy Optimization</vt:lpstr>
      <vt:lpstr>CE Example</vt:lpstr>
      <vt:lpstr>Updating Probabilities</vt:lpstr>
      <vt:lpstr>Outline</vt:lpstr>
      <vt:lpstr>Evaluation</vt:lpstr>
      <vt:lpstr>Accounting for Replication</vt:lpstr>
      <vt:lpstr>Application-Level Requirements</vt:lpstr>
      <vt:lpstr>Conclusions and Future Work</vt:lpstr>
      <vt:lpstr>Slide 34</vt:lpstr>
    </vt:vector>
  </TitlesOfParts>
  <Company>EE Technion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zigi</dc:creator>
  <cp:lastModifiedBy>Zigi Walter</cp:lastModifiedBy>
  <cp:revision>263</cp:revision>
  <dcterms:created xsi:type="dcterms:W3CDTF">2009-11-24T08:07:23Z</dcterms:created>
  <dcterms:modified xsi:type="dcterms:W3CDTF">2009-12-12T11:04:39Z</dcterms:modified>
</cp:coreProperties>
</file>