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84" r:id="rId1"/>
  </p:sldMasterIdLst>
  <p:notesMasterIdLst>
    <p:notesMasterId r:id="rId26"/>
  </p:notesMasterIdLst>
  <p:sldIdLst>
    <p:sldId id="256" r:id="rId2"/>
    <p:sldId id="339" r:id="rId3"/>
    <p:sldId id="333" r:id="rId4"/>
    <p:sldId id="340" r:id="rId5"/>
    <p:sldId id="328" r:id="rId6"/>
    <p:sldId id="329" r:id="rId7"/>
    <p:sldId id="344" r:id="rId8"/>
    <p:sldId id="343" r:id="rId9"/>
    <p:sldId id="337" r:id="rId10"/>
    <p:sldId id="341" r:id="rId11"/>
    <p:sldId id="305" r:id="rId12"/>
    <p:sldId id="307" r:id="rId13"/>
    <p:sldId id="306" r:id="rId14"/>
    <p:sldId id="308" r:id="rId15"/>
    <p:sldId id="311" r:id="rId16"/>
    <p:sldId id="312" r:id="rId17"/>
    <p:sldId id="313" r:id="rId18"/>
    <p:sldId id="315" r:id="rId19"/>
    <p:sldId id="316" r:id="rId20"/>
    <p:sldId id="345" r:id="rId21"/>
    <p:sldId id="317" r:id="rId22"/>
    <p:sldId id="314" r:id="rId23"/>
    <p:sldId id="275" r:id="rId24"/>
    <p:sldId id="293" r:id="rId25"/>
  </p:sldIdLst>
  <p:sldSz cx="9144000" cy="6858000" type="screen4x3"/>
  <p:notesSz cx="7315200" cy="96012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FF"/>
    <a:srgbClr val="66FF33"/>
    <a:srgbClr val="00FFFF"/>
    <a:srgbClr val="CC0000"/>
    <a:srgbClr val="9999FF"/>
    <a:srgbClr val="006600"/>
    <a:srgbClr val="FF9900"/>
    <a:srgbClr val="FF3399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66" autoAdjust="0"/>
    <p:restoredTop sz="82625" autoAdjust="0"/>
  </p:normalViewPr>
  <p:slideViewPr>
    <p:cSldViewPr>
      <p:cViewPr varScale="1">
        <p:scale>
          <a:sx n="106" d="100"/>
          <a:sy n="106" d="100"/>
        </p:scale>
        <p:origin x="-10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4528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94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l">
              <a:defRPr sz="1300"/>
            </a:lvl1pPr>
          </a:lstStyle>
          <a:p>
            <a:fld id="{AE9C1F25-AC72-4997-9B32-4E492C51592D}" type="datetimeFigureOut">
              <a:rPr lang="he-IL" smtClean="0"/>
              <a:pPr/>
              <a:t>ב'/תמוז/תש"ע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4528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94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l">
              <a:defRPr sz="1300"/>
            </a:lvl1pPr>
          </a:lstStyle>
          <a:p>
            <a:fld id="{E942FBC2-A025-4A74-961C-B42F46217FD9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CEF32-15F9-48B6-9601-0BBFB6091DFE}" type="slidenum">
              <a:rPr lang="he-IL"/>
              <a:pPr/>
              <a:t>18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C170A-3D3D-44B0-B5F2-C937CDAB2283}" type="slidenum">
              <a:rPr lang="he-IL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0C9D1-81D2-47EE-9E4B-0D642AD17E89}" type="slidenum">
              <a:rPr lang="he-IL"/>
              <a:pPr/>
              <a:t>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49631-9976-4BAF-8843-B8E375B6666F}" type="slidenum">
              <a:rPr lang="he-IL"/>
              <a:pPr/>
              <a:t>4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785BC-ED35-40A3-95F1-8286EAC69FFE}" type="slidenum">
              <a:rPr lang="he-IL"/>
              <a:pPr/>
              <a:t>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149FA-7F0D-4397-9005-BFA25A431306}" type="slidenum">
              <a:rPr lang="he-IL"/>
              <a:pPr/>
              <a:t>6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FBC2-A025-4A74-961C-B42F46217FD9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9" name="Rectangle 1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7470" name="Rectangle 14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073FD9-22EC-4E77-9FD6-CD7A5E7AA01C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147471" name="Rectangle 15"/>
          <p:cNvSpPr>
            <a:spLocks noGrp="1" noChangeArrowheads="1"/>
          </p:cNvSpPr>
          <p:nvPr userDrawn="1"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e-IL"/>
          </a:p>
        </p:txBody>
      </p:sp>
      <p:sp>
        <p:nvSpPr>
          <p:cNvPr id="147472" name="Rectangle 16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100013" y="2349500"/>
            <a:ext cx="9009062" cy="1052513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746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4746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746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4746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14746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4746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4746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147468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990600" y="1679575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22C81-C636-4218-8786-D4ED82DE6533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5138" y="-26988"/>
            <a:ext cx="2139950" cy="6624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26988"/>
            <a:ext cx="6267450" cy="6624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4DDBD-62CC-44FB-B57D-7C7FEA534080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-26988"/>
            <a:ext cx="7793037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052513"/>
            <a:ext cx="4203700" cy="5545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1388" y="1052513"/>
            <a:ext cx="4203700" cy="2695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1388" y="3900488"/>
            <a:ext cx="4203700" cy="2697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175" y="64389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95A2F8-AE9F-41DA-97E4-8C0524C5BD72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9288" y="64389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75513" y="64389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00113" y="-26988"/>
            <a:ext cx="7793037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052513"/>
            <a:ext cx="4203700" cy="2695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1388" y="1052513"/>
            <a:ext cx="4203700" cy="2695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95288" y="3900488"/>
            <a:ext cx="4203700" cy="2697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388" y="3900488"/>
            <a:ext cx="4203700" cy="2697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175" y="64389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B6BF80-BC52-41CF-B438-864A5C72FABA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9288" y="64389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75513" y="64389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buFont typeface="Wingdings" pitchFamily="2" charset="2"/>
              <a:buChar char="§"/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36C1-0F7E-4D23-A166-B5B753CB1CB1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56C96-E7EB-4869-AB3C-44612A975CE1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052513"/>
            <a:ext cx="4203700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052513"/>
            <a:ext cx="4203700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D8B70-9A71-4F01-9B2C-9682C2016ED0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6E0DB-A924-4081-9239-EBBDDC264F0D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2E90E-F6C4-4464-8A6A-14BB4E7D93B9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89CC44-C167-4091-8700-AF18A3A6C3EA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E3C46-3C61-4507-BC31-7F6CBCC05BDC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EFFBF-84DA-422A-91BD-5FC1E612CE32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ltGray">
          <a:xfrm>
            <a:off x="352425" y="13970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ltGray">
          <a:xfrm>
            <a:off x="735013" y="13970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/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ltGray">
          <a:xfrm>
            <a:off x="476250" y="56197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ltGray">
          <a:xfrm>
            <a:off x="846138" y="56197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ltGray">
          <a:xfrm>
            <a:off x="61913" y="488950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gray">
          <a:xfrm>
            <a:off x="696913" y="3175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gray">
          <a:xfrm>
            <a:off x="377825" y="82232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/>
          </a:p>
        </p:txBody>
      </p:sp>
      <p:sp>
        <p:nvSpPr>
          <p:cNvPr id="1464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-26988"/>
            <a:ext cx="8001024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64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052513"/>
            <a:ext cx="85598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6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75" y="64389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fld id="{53D2FBA8-E2DE-44A6-816E-500E2484318D}" type="datetime8">
              <a:rPr lang="he-IL" smtClean="0"/>
              <a:pPr/>
              <a:t>14 יוני 10</a:t>
            </a:fld>
            <a:endParaRPr lang="he-IL"/>
          </a:p>
        </p:txBody>
      </p:sp>
      <p:sp>
        <p:nvSpPr>
          <p:cNvPr id="146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4389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endParaRPr lang="he-IL"/>
          </a:p>
        </p:txBody>
      </p:sp>
      <p:sp>
        <p:nvSpPr>
          <p:cNvPr id="146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5513" y="64389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E5E78F0E-4832-425E-BAC7-1EAF93784EBA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 Black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 Black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 Black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 Black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 Black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 Black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 Black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Tahoma" pitchFamily="34" charset="0"/>
        <a:buChar char="-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785818"/>
          </a:xfrm>
        </p:spPr>
        <p:txBody>
          <a:bodyPr/>
          <a:lstStyle/>
          <a:p>
            <a:r>
              <a:rPr lang="en-US" sz="1800" dirty="0" err="1" smtClean="0"/>
              <a:t>Technion</a:t>
            </a:r>
            <a:r>
              <a:rPr lang="en-US" sz="1800" dirty="0" smtClean="0"/>
              <a:t> – Israel Institute of Technology</a:t>
            </a:r>
          </a:p>
          <a:p>
            <a:r>
              <a:rPr lang="en-US" sz="1800" dirty="0" smtClean="0"/>
              <a:t>Qualcomm Corp. Research and Development, San Diego, California</a:t>
            </a:r>
            <a:endParaRPr lang="he-IL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1785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Leveraging Application-Level Requirements in the Design of a </a:t>
            </a:r>
            <a:r>
              <a:rPr lang="en-US" sz="2800" dirty="0" err="1" smtClean="0"/>
              <a:t>NoC</a:t>
            </a:r>
            <a:r>
              <a:rPr lang="en-US" sz="2800" dirty="0" smtClean="0"/>
              <a:t> for a 4G </a:t>
            </a:r>
            <a:r>
              <a:rPr lang="en-US" sz="2800" dirty="0" err="1" smtClean="0"/>
              <a:t>SoC</a:t>
            </a:r>
            <a:r>
              <a:rPr lang="en-US" sz="2800" dirty="0" smtClean="0"/>
              <a:t> –</a:t>
            </a:r>
            <a:br>
              <a:rPr lang="en-US" sz="2800" dirty="0" smtClean="0"/>
            </a:br>
            <a:r>
              <a:rPr lang="en-US" sz="2800" dirty="0" smtClean="0"/>
              <a:t>a Case Study</a:t>
            </a:r>
            <a:endParaRPr lang="he-IL" sz="2800" dirty="0">
              <a:latin typeface="Arial Black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5143512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Rudy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Beraha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Isask’har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Zigi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Walter, Israel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Cidon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Avinoam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Kolodny</a:t>
            </a:r>
            <a:endParaRPr kumimoji="0" lang="he-IL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357290" y="6429396"/>
            <a:ext cx="664373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lang="en-US" dirty="0" smtClean="0"/>
              <a:t>March, 2010</a:t>
            </a:r>
            <a:endParaRPr lang="he-IL" dirty="0"/>
          </a:p>
        </p:txBody>
      </p:sp>
      <p:grpSp>
        <p:nvGrpSpPr>
          <p:cNvPr id="6" name="Group 5"/>
          <p:cNvGrpSpPr/>
          <p:nvPr/>
        </p:nvGrpSpPr>
        <p:grpSpPr>
          <a:xfrm>
            <a:off x="6286480" y="2928934"/>
            <a:ext cx="2857520" cy="2000264"/>
            <a:chOff x="3571868" y="1928802"/>
            <a:chExt cx="2000264" cy="2000264"/>
          </a:xfrm>
          <a:scene3d>
            <a:camera prst="perspectiveContrastingLeftFacing"/>
            <a:lightRig rig="threePt" dir="t"/>
          </a:scene3d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71868" y="2928934"/>
              <a:ext cx="500066" cy="500066"/>
            </a:xfrm>
            <a:prstGeom prst="rect">
              <a:avLst/>
            </a:prstGeom>
            <a:solidFill>
              <a:schemeClr val="accent5">
                <a:lumMod val="1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71934" y="2428868"/>
              <a:ext cx="500066" cy="5000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071934" y="1928802"/>
              <a:ext cx="500066" cy="5000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0" y="2928934"/>
              <a:ext cx="500066" cy="500066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71868" y="2428868"/>
              <a:ext cx="500066" cy="500066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72000" y="1928802"/>
              <a:ext cx="500066" cy="50006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071934" y="2928934"/>
              <a:ext cx="500066" cy="5000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572000" y="2428868"/>
              <a:ext cx="500066" cy="50006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571868" y="1928802"/>
              <a:ext cx="500066" cy="50006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072066" y="1928802"/>
              <a:ext cx="500066" cy="5000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072066" y="2428868"/>
              <a:ext cx="500066" cy="50006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072066" y="3429000"/>
              <a:ext cx="500066" cy="500066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072066" y="2928934"/>
              <a:ext cx="500066" cy="50006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0" y="3429000"/>
              <a:ext cx="500066" cy="5000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571868" y="3429000"/>
              <a:ext cx="500066" cy="50006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071934" y="3429000"/>
              <a:ext cx="500066" cy="50006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Approached by Qualcomm R&amp;D</a:t>
            </a:r>
          </a:p>
          <a:p>
            <a:pPr lvl="1"/>
            <a:r>
              <a:rPr lang="en-US" dirty="0" smtClean="0"/>
              <a:t>Got a real, 4G Modem </a:t>
            </a:r>
            <a:r>
              <a:rPr lang="en-US" dirty="0" err="1" smtClean="0"/>
              <a:t>SoC</a:t>
            </a:r>
            <a:r>
              <a:rPr lang="en-US" dirty="0" smtClean="0"/>
              <a:t> design to analyze!</a:t>
            </a:r>
          </a:p>
          <a:p>
            <a:pPr lvl="2"/>
            <a:r>
              <a:rPr lang="en-US" sz="2000" dirty="0" smtClean="0"/>
              <a:t>Very few </a:t>
            </a:r>
            <a:r>
              <a:rPr lang="en-US" sz="2000" dirty="0" err="1" smtClean="0"/>
              <a:t>NoCs</a:t>
            </a:r>
            <a:r>
              <a:rPr lang="en-US" sz="2000" dirty="0" smtClean="0"/>
              <a:t> for real systems are described in the literature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Study…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10</a:t>
            </a:fld>
            <a:endParaRPr lang="he-IL"/>
          </a:p>
        </p:txBody>
      </p:sp>
      <p:pic>
        <p:nvPicPr>
          <p:cNvPr id="3450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429000"/>
            <a:ext cx="5266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8662" y="-26988"/>
            <a:ext cx="8215338" cy="839788"/>
          </a:xfrm>
        </p:spPr>
        <p:txBody>
          <a:bodyPr/>
          <a:lstStyle/>
          <a:p>
            <a:r>
              <a:rPr lang="en-US" dirty="0" smtClean="0"/>
              <a:t>Challenge: a Bus-Based 4G </a:t>
            </a:r>
            <a:r>
              <a:rPr lang="en-US" dirty="0" err="1" smtClean="0"/>
              <a:t>SoC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11</a:t>
            </a:fld>
            <a:endParaRPr lang="he-IL"/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928670"/>
            <a:ext cx="5572135" cy="386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406" y="5143512"/>
            <a:ext cx="8786874" cy="17144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34 Modules, ~100 flows</a:t>
            </a:r>
          </a:p>
          <a:p>
            <a:r>
              <a:rPr lang="en-US" dirty="0" smtClean="0"/>
              <a:t>2 AXI buses</a:t>
            </a:r>
          </a:p>
          <a:p>
            <a:r>
              <a:rPr lang="en-US" dirty="0" smtClean="0"/>
              <a:t>Several modes of operation (Data, voice, </a:t>
            </a:r>
            <a:r>
              <a:rPr lang="en-US" dirty="0" err="1" smtClean="0"/>
              <a:t>data+voice</a:t>
            </a:r>
            <a:r>
              <a:rPr lang="en-US" dirty="0" smtClean="0"/>
              <a:t>, etc.)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88" y="1052513"/>
            <a:ext cx="8559800" cy="5234007"/>
          </a:xfrm>
        </p:spPr>
        <p:txBody>
          <a:bodyPr/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Traffic pattern</a:t>
            </a:r>
          </a:p>
          <a:p>
            <a:r>
              <a:rPr lang="en-US" dirty="0" smtClean="0"/>
              <a:t>Optimize:</a:t>
            </a:r>
          </a:p>
          <a:p>
            <a:pPr lvl="1"/>
            <a:r>
              <a:rPr lang="en-US" dirty="0" smtClean="0"/>
              <a:t>Mapping</a:t>
            </a:r>
          </a:p>
          <a:p>
            <a:pPr lvl="1"/>
            <a:r>
              <a:rPr lang="en-US" dirty="0" smtClean="0"/>
              <a:t>Link capacities</a:t>
            </a:r>
          </a:p>
          <a:p>
            <a:r>
              <a:rPr lang="en-US" dirty="0" err="1" smtClean="0"/>
              <a:t>Synthesize+place&amp;route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Flow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857620" y="2643181"/>
            <a:ext cx="10001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Step A</a:t>
            </a:r>
            <a:endParaRPr lang="he-IL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714612" y="2857495"/>
            <a:ext cx="107157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86314" y="3071809"/>
            <a:ext cx="10001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Step B</a:t>
            </a:r>
            <a:endParaRPr lang="he-IL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3643306" y="3286123"/>
            <a:ext cx="107157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88" y="5643578"/>
            <a:ext cx="8559800" cy="1143008"/>
          </a:xfrm>
        </p:spPr>
        <p:txBody>
          <a:bodyPr/>
          <a:lstStyle/>
          <a:p>
            <a:r>
              <a:rPr lang="en-US" dirty="0" smtClean="0"/>
              <a:t>Traditional P2P traffic requirements</a:t>
            </a: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Data – Traffic Pattern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13</a:t>
            </a:fld>
            <a:endParaRPr lang="he-IL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 l="25099" t="14063" r="30177" b="30302"/>
          <a:stretch>
            <a:fillRect/>
          </a:stretch>
        </p:blipFill>
        <p:spPr bwMode="auto">
          <a:xfrm>
            <a:off x="500034" y="1307432"/>
            <a:ext cx="3714776" cy="36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4" cstate="print"/>
          <a:srcRect l="23651" t="11810" r="31241" b="32185"/>
          <a:stretch>
            <a:fillRect/>
          </a:stretch>
        </p:blipFill>
        <p:spPr bwMode="auto">
          <a:xfrm>
            <a:off x="4786314" y="1285860"/>
            <a:ext cx="373647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1000108"/>
            <a:ext cx="35004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/>
              <a:t>Bandwidth demands [Mb/s]</a:t>
            </a:r>
            <a:endParaRPr lang="he-I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1000108"/>
            <a:ext cx="407196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/>
              <a:t>Point-to-point timing requirements [</a:t>
            </a:r>
            <a:r>
              <a:rPr lang="en-US" sz="1600" dirty="0" err="1" smtClean="0"/>
              <a:t>nSec</a:t>
            </a:r>
            <a:r>
              <a:rPr lang="en-US" sz="1600" dirty="0" smtClean="0"/>
              <a:t>]</a:t>
            </a:r>
            <a:endParaRPr lang="he-IL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5000636"/>
            <a:ext cx="5715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/>
              <a:t>'R' is for read operations, 'W' is for write operations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668980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 dirty="0" smtClean="0"/>
              <a:t>Minimize power subject to performance constraints</a:t>
            </a:r>
          </a:p>
          <a:p>
            <a:pPr marL="342900" lvl="1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 dirty="0" smtClean="0"/>
          </a:p>
          <a:p>
            <a:pPr marL="342900" lvl="1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 dirty="0" smtClean="0"/>
          </a:p>
          <a:p>
            <a:pPr marL="342900" lvl="1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 dirty="0" smtClean="0"/>
          </a:p>
          <a:p>
            <a:pPr marL="342900" lvl="1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 dirty="0" smtClean="0"/>
          </a:p>
          <a:p>
            <a:pPr marL="342900" lvl="1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 dirty="0" smtClean="0"/>
              <a:t>Captures dynamic power and area (static power)</a:t>
            </a:r>
          </a:p>
          <a:p>
            <a:pPr marL="342900" lvl="1" indent="-342900">
              <a:buClr>
                <a:schemeClr val="folHlink"/>
              </a:buClr>
              <a:buSzPct val="60000"/>
              <a:buNone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Optimization - Goal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14</a:t>
            </a:fld>
            <a:endParaRPr lang="he-IL"/>
          </a:p>
        </p:txBody>
      </p:sp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76129" name="Object 1"/>
          <p:cNvGraphicFramePr>
            <a:graphicFrameLocks noChangeAspect="1"/>
          </p:cNvGraphicFramePr>
          <p:nvPr/>
        </p:nvGraphicFramePr>
        <p:xfrm>
          <a:off x="2357422" y="2285992"/>
          <a:ext cx="5174070" cy="847729"/>
        </p:xfrm>
        <a:graphic>
          <a:graphicData uri="http://schemas.openxmlformats.org/presentationml/2006/ole">
            <p:oleObj spid="_x0000_s336898" name="Equation" r:id="rId4" imgW="1981200" imgH="342900" progId="Equation.DSMT4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714744" y="2857495"/>
            <a:ext cx="1785950" cy="940837"/>
            <a:chOff x="3714744" y="2857495"/>
            <a:chExt cx="1785950" cy="940837"/>
          </a:xfrm>
        </p:grpSpPr>
        <p:sp>
          <p:nvSpPr>
            <p:cNvPr id="7" name="Left Brace 6"/>
            <p:cNvSpPr/>
            <p:nvPr/>
          </p:nvSpPr>
          <p:spPr>
            <a:xfrm rot="16200000">
              <a:off x="4321967" y="2321710"/>
              <a:ext cx="571504" cy="1643074"/>
            </a:xfrm>
            <a:prstGeom prst="leftBrace">
              <a:avLst>
                <a:gd name="adj1" fmla="val 23333"/>
                <a:gd name="adj2" fmla="val 50000"/>
              </a:avLst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14744" y="3429000"/>
              <a:ext cx="178595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Static power</a:t>
              </a:r>
              <a:endParaRPr lang="he-IL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57884" y="2857496"/>
            <a:ext cx="1785950" cy="940836"/>
            <a:chOff x="5857884" y="2857496"/>
            <a:chExt cx="1785950" cy="940836"/>
          </a:xfrm>
        </p:grpSpPr>
        <p:sp>
          <p:nvSpPr>
            <p:cNvPr id="8" name="Left Brace 7"/>
            <p:cNvSpPr/>
            <p:nvPr/>
          </p:nvSpPr>
          <p:spPr>
            <a:xfrm rot="16200000">
              <a:off x="6429388" y="2357430"/>
              <a:ext cx="571504" cy="1571636"/>
            </a:xfrm>
            <a:prstGeom prst="leftBrace">
              <a:avLst>
                <a:gd name="adj1" fmla="val 23333"/>
                <a:gd name="adj2" fmla="val 50000"/>
              </a:avLst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57884" y="3429000"/>
              <a:ext cx="178595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Dynamic power</a:t>
              </a:r>
              <a:endParaRPr lang="he-IL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54513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Scheme 1: </a:t>
            </a:r>
            <a:r>
              <a:rPr lang="en-US" dirty="0" smtClean="0"/>
              <a:t>Ignore timing requirements</a:t>
            </a:r>
          </a:p>
          <a:p>
            <a:pPr lvl="1"/>
            <a:r>
              <a:rPr lang="en-US" dirty="0" smtClean="0"/>
              <a:t>Account for them in subsequent design phases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Scheme 2: </a:t>
            </a:r>
            <a:r>
              <a:rPr lang="en-US" dirty="0" smtClean="0"/>
              <a:t>Use P2P timing requirements</a:t>
            </a:r>
          </a:p>
          <a:p>
            <a:pPr lvl="1"/>
            <a:r>
              <a:rPr lang="en-US" dirty="0" smtClean="0"/>
              <a:t>Discard solutions that violate any requirement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Scheme 3: </a:t>
            </a:r>
            <a:r>
              <a:rPr lang="en-US" dirty="0" smtClean="0"/>
              <a:t>Use application-level requirements</a:t>
            </a:r>
          </a:p>
          <a:p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Alternatives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 rot="2477059">
            <a:off x="8334000" y="3132079"/>
            <a:ext cx="7858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New!</a:t>
            </a:r>
            <a:endParaRPr lang="he-IL" dirty="0"/>
          </a:p>
        </p:txBody>
      </p:sp>
      <p:graphicFrame>
        <p:nvGraphicFramePr>
          <p:cNvPr id="6" name="Group 7376"/>
          <p:cNvGraphicFramePr>
            <a:graphicFrameLocks noGrp="1"/>
          </p:cNvGraphicFramePr>
          <p:nvPr/>
        </p:nvGraphicFramePr>
        <p:xfrm>
          <a:off x="500034" y="5143512"/>
          <a:ext cx="3376646" cy="1645920"/>
        </p:xfrm>
        <a:graphic>
          <a:graphicData uri="http://schemas.openxmlformats.org/drawingml/2006/table">
            <a:tbl>
              <a:tblPr rtl="1"/>
              <a:tblGrid>
                <a:gridCol w="1609737"/>
                <a:gridCol w="894406"/>
                <a:gridCol w="872503"/>
              </a:tblGrid>
              <a:tr h="273011"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Latency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Dst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Src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2303"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CPU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303"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CPU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11"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7398"/>
          <p:cNvGraphicFramePr>
            <a:graphicFrameLocks noGrp="1"/>
          </p:cNvGraphicFramePr>
          <p:nvPr/>
        </p:nvGraphicFramePr>
        <p:xfrm>
          <a:off x="5286380" y="5486402"/>
          <a:ext cx="3273510" cy="1014432"/>
        </p:xfrm>
        <a:graphic>
          <a:graphicData uri="http://schemas.openxmlformats.org/drawingml/2006/table">
            <a:tbl>
              <a:tblPr rtl="1"/>
              <a:tblGrid>
                <a:gridCol w="1735234"/>
                <a:gridCol w="814382"/>
                <a:gridCol w="723894"/>
              </a:tblGrid>
              <a:tr h="507216"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Latency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Dst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Src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07216"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 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 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72916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928926" y="4071942"/>
            <a:ext cx="3857652" cy="642942"/>
            <a:chOff x="2928926" y="4286256"/>
            <a:chExt cx="3857652" cy="642942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928926" y="4286256"/>
              <a:ext cx="642942" cy="642942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IO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000496" y="4286256"/>
              <a:ext cx="642942" cy="64294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r>
                <a:rPr lang="en-US" sz="1400" dirty="0" smtClean="0"/>
                <a:t>CPU</a:t>
              </a:r>
              <a:endParaRPr lang="en-US" sz="1400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143636" y="4286256"/>
              <a:ext cx="642942" cy="64294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571868" y="4429132"/>
              <a:ext cx="428628" cy="285752"/>
            </a:xfrm>
            <a:prstGeom prst="rightArrow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643438" y="4429132"/>
              <a:ext cx="428628" cy="285752"/>
            </a:xfrm>
            <a:prstGeom prst="rightArrow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072066" y="4286256"/>
              <a:ext cx="642942" cy="64294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r>
                <a:rPr lang="en-US" sz="1400" dirty="0" smtClean="0"/>
                <a:t>DSP</a:t>
              </a:r>
              <a:endParaRPr lang="en-US" sz="1400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715008" y="4429132"/>
              <a:ext cx="428628" cy="285752"/>
            </a:xfrm>
            <a:prstGeom prst="rightArrow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4143372" y="5643578"/>
            <a:ext cx="85725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Assumption: latency </a:t>
            </a:r>
            <a:r>
              <a:rPr lang="en-US" dirty="0" smtClean="0">
                <a:sym typeface="Symbol"/>
              </a:rPr>
              <a:t> hop distance</a:t>
            </a:r>
            <a:endParaRPr lang="en-US" dirty="0" smtClean="0"/>
          </a:p>
          <a:p>
            <a:r>
              <a:rPr lang="en-US" dirty="0" smtClean="0"/>
              <a:t>NP-hard</a:t>
            </a:r>
          </a:p>
          <a:p>
            <a:pPr lvl="1"/>
            <a:r>
              <a:rPr lang="en-US" dirty="0" smtClean="0"/>
              <a:t>Use heuristic algorithm</a:t>
            </a:r>
          </a:p>
          <a:p>
            <a:pPr lvl="2"/>
            <a:r>
              <a:rPr lang="en-US" dirty="0" smtClean="0"/>
              <a:t>Simulated annealing</a:t>
            </a: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Mapping Problem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16</a:t>
            </a:fld>
            <a:endParaRPr lang="he-IL"/>
          </a:p>
        </p:txBody>
      </p:sp>
      <p:grpSp>
        <p:nvGrpSpPr>
          <p:cNvPr id="16" name="Group 15"/>
          <p:cNvGrpSpPr/>
          <p:nvPr/>
        </p:nvGrpSpPr>
        <p:grpSpPr>
          <a:xfrm>
            <a:off x="0" y="3262970"/>
            <a:ext cx="3095625" cy="2736669"/>
            <a:chOff x="0" y="3262970"/>
            <a:chExt cx="3095625" cy="2736669"/>
          </a:xfrm>
        </p:grpSpPr>
        <p:pic>
          <p:nvPicPr>
            <p:cNvPr id="5" name="Picture 7182"/>
            <p:cNvPicPr>
              <a:picLocks noChangeAspect="1" noChangeArrowheads="1"/>
            </p:cNvPicPr>
            <p:nvPr/>
          </p:nvPicPr>
          <p:blipFill>
            <a:blip r:embed="rId3" cstate="print"/>
            <a:srcRect l="30409" t="31007" r="22644" b="18420"/>
            <a:stretch>
              <a:fillRect/>
            </a:stretch>
          </p:blipFill>
          <p:spPr bwMode="auto">
            <a:xfrm>
              <a:off x="0" y="3262970"/>
              <a:ext cx="2862289" cy="2466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7186"/>
            <p:cNvSpPr txBox="1">
              <a:spLocks noChangeArrowheads="1"/>
            </p:cNvSpPr>
            <p:nvPr/>
          </p:nvSpPr>
          <p:spPr bwMode="auto">
            <a:xfrm>
              <a:off x="0" y="5691862"/>
              <a:ext cx="30956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4729163">
                <a:spcBef>
                  <a:spcPct val="50000"/>
                </a:spcBef>
              </a:pPr>
              <a:r>
                <a:rPr lang="en-US" sz="1400" dirty="0"/>
                <a:t>Power optimized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28926" y="3191532"/>
            <a:ext cx="3286148" cy="3000396"/>
            <a:chOff x="2928926" y="3191532"/>
            <a:chExt cx="3286148" cy="3000396"/>
          </a:xfrm>
        </p:grpSpPr>
        <p:pic>
          <p:nvPicPr>
            <p:cNvPr id="6" name="Picture 7183"/>
            <p:cNvPicPr>
              <a:picLocks noChangeAspect="1" noChangeArrowheads="1"/>
            </p:cNvPicPr>
            <p:nvPr/>
          </p:nvPicPr>
          <p:blipFill>
            <a:blip r:embed="rId4" cstate="print"/>
            <a:srcRect l="22733" t="29901" r="31471" b="18790"/>
            <a:stretch>
              <a:fillRect/>
            </a:stretch>
          </p:blipFill>
          <p:spPr bwMode="auto">
            <a:xfrm>
              <a:off x="3071802" y="3191532"/>
              <a:ext cx="2792114" cy="250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7187"/>
            <p:cNvSpPr txBox="1">
              <a:spLocks noChangeArrowheads="1"/>
            </p:cNvSpPr>
            <p:nvPr/>
          </p:nvSpPr>
          <p:spPr bwMode="auto">
            <a:xfrm>
              <a:off x="2928926" y="5668708"/>
              <a:ext cx="32861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4729163" rtl="0">
                <a:spcBef>
                  <a:spcPct val="50000"/>
                </a:spcBef>
              </a:pPr>
              <a:r>
                <a:rPr lang="en-US" sz="1400" dirty="0"/>
                <a:t>Power and </a:t>
              </a:r>
              <a:r>
                <a:rPr lang="en-US" sz="1400" dirty="0" smtClean="0"/>
                <a:t>point-to-point</a:t>
              </a:r>
              <a:br>
                <a:rPr lang="en-US" sz="1400" dirty="0" smtClean="0"/>
              </a:br>
              <a:r>
                <a:rPr lang="en-US" sz="1400" dirty="0" smtClean="0"/>
                <a:t>timing </a:t>
              </a:r>
              <a:r>
                <a:rPr lang="en-US" sz="1400" dirty="0"/>
                <a:t>requirements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43636" y="3262970"/>
            <a:ext cx="2881982" cy="2952112"/>
            <a:chOff x="6143636" y="3262970"/>
            <a:chExt cx="2881982" cy="2952112"/>
          </a:xfrm>
        </p:grpSpPr>
        <p:pic>
          <p:nvPicPr>
            <p:cNvPr id="7" name="Picture 7184"/>
            <p:cNvPicPr>
              <a:picLocks noChangeAspect="1" noChangeArrowheads="1"/>
            </p:cNvPicPr>
            <p:nvPr/>
          </p:nvPicPr>
          <p:blipFill>
            <a:blip r:embed="rId5" cstate="print"/>
            <a:srcRect l="32181" t="30638" r="20549" b="18790"/>
            <a:stretch>
              <a:fillRect/>
            </a:stretch>
          </p:blipFill>
          <p:spPr bwMode="auto">
            <a:xfrm>
              <a:off x="6143636" y="3262970"/>
              <a:ext cx="2881982" cy="246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 Box 7188"/>
            <p:cNvSpPr txBox="1">
              <a:spLocks noChangeArrowheads="1"/>
            </p:cNvSpPr>
            <p:nvPr/>
          </p:nvSpPr>
          <p:spPr bwMode="auto">
            <a:xfrm>
              <a:off x="6215074" y="5691862"/>
              <a:ext cx="26432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4729163">
                <a:spcBef>
                  <a:spcPct val="50000"/>
                </a:spcBef>
              </a:pPr>
              <a:r>
                <a:rPr lang="en-US" sz="1400" dirty="0"/>
                <a:t>Power and </a:t>
              </a:r>
              <a:r>
                <a:rPr lang="en-US" sz="1400" dirty="0" smtClean="0"/>
                <a:t>end-to-end</a:t>
              </a:r>
              <a:br>
                <a:rPr lang="en-US" sz="1400" dirty="0" smtClean="0"/>
              </a:br>
              <a:r>
                <a:rPr lang="en-US" sz="1400" dirty="0" smtClean="0"/>
                <a:t>timing </a:t>
              </a:r>
              <a:r>
                <a:rPr lang="en-US" sz="1400" dirty="0"/>
                <a:t>requirements</a:t>
              </a:r>
            </a:p>
          </p:txBody>
        </p:sp>
      </p:grpSp>
      <p:sp>
        <p:nvSpPr>
          <p:cNvPr id="11" name="Text Box 7372"/>
          <p:cNvSpPr txBox="1">
            <a:spLocks noChangeArrowheads="1"/>
          </p:cNvSpPr>
          <p:nvPr/>
        </p:nvSpPr>
        <p:spPr bwMode="auto">
          <a:xfrm rot="2463289">
            <a:off x="2118585" y="3346241"/>
            <a:ext cx="1021433" cy="30777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729163"/>
            <a:r>
              <a:rPr lang="en-US" sz="1400" b="1" dirty="0">
                <a:solidFill>
                  <a:srgbClr val="1800CC"/>
                </a:solidFill>
                <a:latin typeface="Arial" pitchFamily="34" charset="0"/>
              </a:rPr>
              <a:t>Scheme 1</a:t>
            </a:r>
          </a:p>
        </p:txBody>
      </p:sp>
      <p:sp>
        <p:nvSpPr>
          <p:cNvPr id="14" name="Text Box 7372"/>
          <p:cNvSpPr txBox="1">
            <a:spLocks noChangeArrowheads="1"/>
          </p:cNvSpPr>
          <p:nvPr/>
        </p:nvSpPr>
        <p:spPr bwMode="auto">
          <a:xfrm rot="2463289">
            <a:off x="5118981" y="3346241"/>
            <a:ext cx="1021433" cy="30777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729163"/>
            <a:r>
              <a:rPr lang="en-US" sz="1400" b="1" dirty="0">
                <a:solidFill>
                  <a:srgbClr val="1800CC"/>
                </a:solidFill>
                <a:latin typeface="Arial" pitchFamily="34" charset="0"/>
              </a:rPr>
              <a:t>Scheme </a:t>
            </a:r>
            <a:r>
              <a:rPr lang="en-US" sz="1400" b="1" dirty="0" smtClean="0">
                <a:solidFill>
                  <a:srgbClr val="1800CC"/>
                </a:solidFill>
                <a:latin typeface="Arial" pitchFamily="34" charset="0"/>
              </a:rPr>
              <a:t>2</a:t>
            </a:r>
            <a:endParaRPr lang="en-US" sz="1400" b="1" dirty="0">
              <a:solidFill>
                <a:srgbClr val="1800CC"/>
              </a:solidFill>
              <a:latin typeface="Arial" pitchFamily="34" charset="0"/>
            </a:endParaRPr>
          </a:p>
        </p:txBody>
      </p:sp>
      <p:sp>
        <p:nvSpPr>
          <p:cNvPr id="15" name="Text Box 7372"/>
          <p:cNvSpPr txBox="1">
            <a:spLocks noChangeArrowheads="1"/>
          </p:cNvSpPr>
          <p:nvPr/>
        </p:nvSpPr>
        <p:spPr bwMode="auto">
          <a:xfrm rot="2463289">
            <a:off x="8147122" y="3346241"/>
            <a:ext cx="1021433" cy="30777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729163"/>
            <a:r>
              <a:rPr lang="en-US" sz="1400" b="1" dirty="0">
                <a:solidFill>
                  <a:srgbClr val="1800CC"/>
                </a:solidFill>
                <a:latin typeface="Arial" pitchFamily="34" charset="0"/>
              </a:rPr>
              <a:t>Scheme </a:t>
            </a:r>
            <a:r>
              <a:rPr lang="en-US" sz="1400" b="1" dirty="0" smtClean="0">
                <a:solidFill>
                  <a:srgbClr val="1800CC"/>
                </a:solidFill>
                <a:latin typeface="Arial" pitchFamily="34" charset="0"/>
              </a:rPr>
              <a:t>3</a:t>
            </a:r>
            <a:endParaRPr lang="en-US" sz="1400" b="1" dirty="0">
              <a:solidFill>
                <a:srgbClr val="1800C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minimal “</a:t>
            </a:r>
            <a:r>
              <a:rPr lang="en-US" dirty="0" err="1" smtClean="0"/>
              <a:t>NoC</a:t>
            </a:r>
            <a:r>
              <a:rPr lang="en-US" dirty="0" smtClean="0"/>
              <a:t> capacity” such that all timing requirements are met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Account for run-time effects</a:t>
            </a:r>
          </a:p>
          <a:p>
            <a:pPr lvl="2"/>
            <a:r>
              <a:rPr lang="en-US" dirty="0" smtClean="0"/>
              <a:t>finite router queues, backpressure mechanism, virtual channel multiplexing, network contention, etc.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Too much capacity: waste of resources</a:t>
            </a:r>
          </a:p>
          <a:p>
            <a:pPr lvl="1"/>
            <a:r>
              <a:rPr lang="en-US" dirty="0" smtClean="0"/>
              <a:t>Too little capacity: insufficient performance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Setting Link Capacities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17</a:t>
            </a:fld>
            <a:endParaRPr lang="he-IL"/>
          </a:p>
        </p:txBody>
      </p:sp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344065" name="Object 1"/>
          <p:cNvGraphicFramePr>
            <a:graphicFrameLocks noChangeAspect="1"/>
          </p:cNvGraphicFramePr>
          <p:nvPr/>
        </p:nvGraphicFramePr>
        <p:xfrm>
          <a:off x="2472233" y="2285992"/>
          <a:ext cx="3957155" cy="785818"/>
        </p:xfrm>
        <a:graphic>
          <a:graphicData uri="http://schemas.openxmlformats.org/presentationml/2006/ole">
            <p:oleObj spid="_x0000_s344065" name="Equation" r:id="rId4" imgW="1586811" imgH="342751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F3C3-CE9A-4B51-8F00-123C36A052B5}" type="slidenum">
              <a:rPr lang="he-IL"/>
              <a:pPr/>
              <a:t>18</a:t>
            </a:fld>
            <a:endParaRPr lang="en-US"/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3924300" y="836613"/>
            <a:ext cx="4959350" cy="5688012"/>
          </a:xfrm>
          <a:prstGeom prst="rect">
            <a:avLst/>
          </a:prstGeom>
          <a:solidFill>
            <a:srgbClr val="F8F8F8"/>
          </a:solidFill>
          <a:ln w="101600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7524750" y="4724400"/>
            <a:ext cx="0" cy="10080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5291138" y="5372100"/>
            <a:ext cx="2089150" cy="1008063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IP1</a:t>
            </a: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7380288" y="5372100"/>
            <a:ext cx="287337" cy="1008063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 rot="10800000">
            <a:off x="7321550" y="5178425"/>
            <a:ext cx="396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Interface</a:t>
            </a:r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5507038" y="18446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4446588" y="1798638"/>
            <a:ext cx="1152525" cy="215900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46275"/>
                  <a:invGamma/>
                </a:srgbClr>
              </a:gs>
              <a:gs pos="100000">
                <a:srgbClr val="EAEAEA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>
              <a:latin typeface="Arial" pitchFamily="34" charset="0"/>
            </a:endParaRPr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4446588" y="1020763"/>
            <a:ext cx="1152525" cy="79216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IP2</a:t>
            </a:r>
          </a:p>
        </p:txBody>
      </p:sp>
      <p:sp>
        <p:nvSpPr>
          <p:cNvPr id="270348" name="Line 12"/>
          <p:cNvSpPr>
            <a:spLocks noChangeShapeType="1"/>
          </p:cNvSpPr>
          <p:nvPr/>
        </p:nvSpPr>
        <p:spPr bwMode="auto">
          <a:xfrm flipV="1">
            <a:off x="7524750" y="371633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49" name="Line 13"/>
          <p:cNvSpPr>
            <a:spLocks noChangeShapeType="1"/>
          </p:cNvSpPr>
          <p:nvPr/>
        </p:nvSpPr>
        <p:spPr bwMode="auto">
          <a:xfrm flipV="1">
            <a:off x="7524750" y="270827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50" name="Line 14"/>
          <p:cNvSpPr>
            <a:spLocks noChangeShapeType="1"/>
          </p:cNvSpPr>
          <p:nvPr/>
        </p:nvSpPr>
        <p:spPr bwMode="auto">
          <a:xfrm flipV="1">
            <a:off x="7526338" y="47244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51" name="Line 15"/>
          <p:cNvSpPr>
            <a:spLocks noChangeShapeType="1"/>
          </p:cNvSpPr>
          <p:nvPr/>
        </p:nvSpPr>
        <p:spPr bwMode="auto">
          <a:xfrm flipV="1">
            <a:off x="4498975" y="371633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52" name="Line 16"/>
          <p:cNvSpPr>
            <a:spLocks noChangeShapeType="1"/>
          </p:cNvSpPr>
          <p:nvPr/>
        </p:nvSpPr>
        <p:spPr bwMode="auto">
          <a:xfrm flipV="1">
            <a:off x="6515100" y="371633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53" name="Line 17"/>
          <p:cNvSpPr>
            <a:spLocks noChangeShapeType="1"/>
          </p:cNvSpPr>
          <p:nvPr/>
        </p:nvSpPr>
        <p:spPr bwMode="auto">
          <a:xfrm flipV="1">
            <a:off x="5507038" y="371633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54" name="Line 18"/>
          <p:cNvSpPr>
            <a:spLocks noChangeShapeType="1"/>
          </p:cNvSpPr>
          <p:nvPr/>
        </p:nvSpPr>
        <p:spPr bwMode="auto">
          <a:xfrm>
            <a:off x="4498975" y="37163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55" name="Line 19"/>
          <p:cNvSpPr>
            <a:spLocks noChangeShapeType="1"/>
          </p:cNvSpPr>
          <p:nvPr/>
        </p:nvSpPr>
        <p:spPr bwMode="auto">
          <a:xfrm>
            <a:off x="5507038" y="37163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6516688" y="37163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7524750" y="3716338"/>
            <a:ext cx="0" cy="10080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59" name="Line 23"/>
          <p:cNvSpPr>
            <a:spLocks noChangeShapeType="1"/>
          </p:cNvSpPr>
          <p:nvPr/>
        </p:nvSpPr>
        <p:spPr bwMode="auto">
          <a:xfrm flipV="1">
            <a:off x="4498975" y="270827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60" name="Line 24"/>
          <p:cNvSpPr>
            <a:spLocks noChangeShapeType="1"/>
          </p:cNvSpPr>
          <p:nvPr/>
        </p:nvSpPr>
        <p:spPr bwMode="auto">
          <a:xfrm flipV="1">
            <a:off x="6515100" y="2708275"/>
            <a:ext cx="10080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61" name="Line 25"/>
          <p:cNvSpPr>
            <a:spLocks noChangeShapeType="1"/>
          </p:cNvSpPr>
          <p:nvPr/>
        </p:nvSpPr>
        <p:spPr bwMode="auto">
          <a:xfrm flipV="1">
            <a:off x="5507038" y="2708275"/>
            <a:ext cx="10080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62" name="Line 26"/>
          <p:cNvSpPr>
            <a:spLocks noChangeShapeType="1"/>
          </p:cNvSpPr>
          <p:nvPr/>
        </p:nvSpPr>
        <p:spPr bwMode="auto">
          <a:xfrm>
            <a:off x="4498975" y="27082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63" name="Line 27"/>
          <p:cNvSpPr>
            <a:spLocks noChangeShapeType="1"/>
          </p:cNvSpPr>
          <p:nvPr/>
        </p:nvSpPr>
        <p:spPr bwMode="auto">
          <a:xfrm>
            <a:off x="5507038" y="27082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64" name="Line 28"/>
          <p:cNvSpPr>
            <a:spLocks noChangeShapeType="1"/>
          </p:cNvSpPr>
          <p:nvPr/>
        </p:nvSpPr>
        <p:spPr bwMode="auto">
          <a:xfrm>
            <a:off x="6516688" y="27082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65" name="Line 29"/>
          <p:cNvSpPr>
            <a:spLocks noChangeShapeType="1"/>
          </p:cNvSpPr>
          <p:nvPr/>
        </p:nvSpPr>
        <p:spPr bwMode="auto">
          <a:xfrm>
            <a:off x="7524750" y="2708275"/>
            <a:ext cx="0" cy="10080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66" name="Line 30"/>
          <p:cNvSpPr>
            <a:spLocks noChangeShapeType="1"/>
          </p:cNvSpPr>
          <p:nvPr/>
        </p:nvSpPr>
        <p:spPr bwMode="auto">
          <a:xfrm flipV="1">
            <a:off x="4500563" y="47244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67" name="Line 31"/>
          <p:cNvSpPr>
            <a:spLocks noChangeShapeType="1"/>
          </p:cNvSpPr>
          <p:nvPr/>
        </p:nvSpPr>
        <p:spPr bwMode="auto">
          <a:xfrm flipV="1">
            <a:off x="6516688" y="47244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68" name="Line 32"/>
          <p:cNvSpPr>
            <a:spLocks noChangeShapeType="1"/>
          </p:cNvSpPr>
          <p:nvPr/>
        </p:nvSpPr>
        <p:spPr bwMode="auto">
          <a:xfrm flipV="1">
            <a:off x="5508625" y="472440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369" name="AutoShape 33"/>
          <p:cNvSpPr>
            <a:spLocks noChangeArrowheads="1"/>
          </p:cNvSpPr>
          <p:nvPr/>
        </p:nvSpPr>
        <p:spPr bwMode="auto">
          <a:xfrm>
            <a:off x="4211638" y="3429000"/>
            <a:ext cx="576262" cy="5762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370" name="AutoShape 34"/>
          <p:cNvSpPr>
            <a:spLocks noChangeArrowheads="1"/>
          </p:cNvSpPr>
          <p:nvPr/>
        </p:nvSpPr>
        <p:spPr bwMode="auto">
          <a:xfrm>
            <a:off x="5219700" y="3429000"/>
            <a:ext cx="576263" cy="5762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371" name="AutoShape 35"/>
          <p:cNvSpPr>
            <a:spLocks noChangeArrowheads="1"/>
          </p:cNvSpPr>
          <p:nvPr/>
        </p:nvSpPr>
        <p:spPr bwMode="auto">
          <a:xfrm>
            <a:off x="6227763" y="3429000"/>
            <a:ext cx="576262" cy="5762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372" name="AutoShape 36"/>
          <p:cNvSpPr>
            <a:spLocks noChangeArrowheads="1"/>
          </p:cNvSpPr>
          <p:nvPr/>
        </p:nvSpPr>
        <p:spPr bwMode="auto">
          <a:xfrm>
            <a:off x="7235825" y="3429000"/>
            <a:ext cx="576263" cy="5762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373" name="AutoShape 37"/>
          <p:cNvSpPr>
            <a:spLocks noChangeArrowheads="1"/>
          </p:cNvSpPr>
          <p:nvPr/>
        </p:nvSpPr>
        <p:spPr bwMode="auto">
          <a:xfrm>
            <a:off x="4211638" y="2420938"/>
            <a:ext cx="576262" cy="5762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374" name="AutoShape 38"/>
          <p:cNvSpPr>
            <a:spLocks noChangeArrowheads="1"/>
          </p:cNvSpPr>
          <p:nvPr/>
        </p:nvSpPr>
        <p:spPr bwMode="auto">
          <a:xfrm>
            <a:off x="5219700" y="2420938"/>
            <a:ext cx="576263" cy="5762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375" name="AutoShape 39"/>
          <p:cNvSpPr>
            <a:spLocks noChangeArrowheads="1"/>
          </p:cNvSpPr>
          <p:nvPr/>
        </p:nvSpPr>
        <p:spPr bwMode="auto">
          <a:xfrm>
            <a:off x="6227763" y="2420938"/>
            <a:ext cx="576262" cy="5762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376" name="AutoShape 40"/>
          <p:cNvSpPr>
            <a:spLocks noChangeArrowheads="1"/>
          </p:cNvSpPr>
          <p:nvPr/>
        </p:nvSpPr>
        <p:spPr bwMode="auto">
          <a:xfrm>
            <a:off x="7235825" y="2420938"/>
            <a:ext cx="576263" cy="5762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377" name="AutoShape 41"/>
          <p:cNvSpPr>
            <a:spLocks noChangeArrowheads="1"/>
          </p:cNvSpPr>
          <p:nvPr/>
        </p:nvSpPr>
        <p:spPr bwMode="auto">
          <a:xfrm>
            <a:off x="4213225" y="4437063"/>
            <a:ext cx="576263" cy="5762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378" name="AutoShape 42"/>
          <p:cNvSpPr>
            <a:spLocks noChangeArrowheads="1"/>
          </p:cNvSpPr>
          <p:nvPr/>
        </p:nvSpPr>
        <p:spPr bwMode="auto">
          <a:xfrm>
            <a:off x="5221288" y="4437063"/>
            <a:ext cx="576262" cy="5762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379" name="AutoShape 43"/>
          <p:cNvSpPr>
            <a:spLocks noChangeArrowheads="1"/>
          </p:cNvSpPr>
          <p:nvPr/>
        </p:nvSpPr>
        <p:spPr bwMode="auto">
          <a:xfrm>
            <a:off x="6229350" y="4437063"/>
            <a:ext cx="576263" cy="5762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380" name="AutoShape 44"/>
          <p:cNvSpPr>
            <a:spLocks noChangeArrowheads="1"/>
          </p:cNvSpPr>
          <p:nvPr/>
        </p:nvSpPr>
        <p:spPr bwMode="auto">
          <a:xfrm>
            <a:off x="7237413" y="4437063"/>
            <a:ext cx="576262" cy="5762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381" name="Rectangle 45"/>
          <p:cNvSpPr>
            <a:spLocks noChangeArrowheads="1"/>
          </p:cNvSpPr>
          <p:nvPr/>
        </p:nvSpPr>
        <p:spPr bwMode="auto">
          <a:xfrm>
            <a:off x="7451725" y="4437063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82" name="Rectangle 46"/>
          <p:cNvSpPr>
            <a:spLocks noChangeArrowheads="1"/>
          </p:cNvSpPr>
          <p:nvPr/>
        </p:nvSpPr>
        <p:spPr bwMode="auto">
          <a:xfrm>
            <a:off x="7235825" y="4652963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83" name="Rectangle 47"/>
          <p:cNvSpPr>
            <a:spLocks noChangeArrowheads="1"/>
          </p:cNvSpPr>
          <p:nvPr/>
        </p:nvSpPr>
        <p:spPr bwMode="auto">
          <a:xfrm>
            <a:off x="7451725" y="4868863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84" name="Rectangle 48"/>
          <p:cNvSpPr>
            <a:spLocks noChangeArrowheads="1"/>
          </p:cNvSpPr>
          <p:nvPr/>
        </p:nvSpPr>
        <p:spPr bwMode="auto">
          <a:xfrm>
            <a:off x="7667625" y="4652963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85" name="Rectangle 49"/>
          <p:cNvSpPr>
            <a:spLocks noChangeArrowheads="1"/>
          </p:cNvSpPr>
          <p:nvPr/>
        </p:nvSpPr>
        <p:spPr bwMode="auto">
          <a:xfrm>
            <a:off x="4427538" y="3429000"/>
            <a:ext cx="144462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86" name="Rectangle 50"/>
          <p:cNvSpPr>
            <a:spLocks noChangeArrowheads="1"/>
          </p:cNvSpPr>
          <p:nvPr/>
        </p:nvSpPr>
        <p:spPr bwMode="auto">
          <a:xfrm>
            <a:off x="4211638" y="3644900"/>
            <a:ext cx="144462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87" name="Rectangle 51"/>
          <p:cNvSpPr>
            <a:spLocks noChangeArrowheads="1"/>
          </p:cNvSpPr>
          <p:nvPr/>
        </p:nvSpPr>
        <p:spPr bwMode="auto">
          <a:xfrm>
            <a:off x="4427538" y="3860800"/>
            <a:ext cx="144462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88" name="Rectangle 52"/>
          <p:cNvSpPr>
            <a:spLocks noChangeArrowheads="1"/>
          </p:cNvSpPr>
          <p:nvPr/>
        </p:nvSpPr>
        <p:spPr bwMode="auto">
          <a:xfrm>
            <a:off x="4643438" y="3644900"/>
            <a:ext cx="144462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89" name="Rectangle 53"/>
          <p:cNvSpPr>
            <a:spLocks noChangeArrowheads="1"/>
          </p:cNvSpPr>
          <p:nvPr/>
        </p:nvSpPr>
        <p:spPr bwMode="auto">
          <a:xfrm>
            <a:off x="4427538" y="2420938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90" name="Rectangle 54"/>
          <p:cNvSpPr>
            <a:spLocks noChangeArrowheads="1"/>
          </p:cNvSpPr>
          <p:nvPr/>
        </p:nvSpPr>
        <p:spPr bwMode="auto">
          <a:xfrm>
            <a:off x="4211638" y="2636838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91" name="Rectangle 55"/>
          <p:cNvSpPr>
            <a:spLocks noChangeArrowheads="1"/>
          </p:cNvSpPr>
          <p:nvPr/>
        </p:nvSpPr>
        <p:spPr bwMode="auto">
          <a:xfrm>
            <a:off x="4427538" y="2852738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92" name="Rectangle 56"/>
          <p:cNvSpPr>
            <a:spLocks noChangeArrowheads="1"/>
          </p:cNvSpPr>
          <p:nvPr/>
        </p:nvSpPr>
        <p:spPr bwMode="auto">
          <a:xfrm>
            <a:off x="4643438" y="2636838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93" name="Rectangle 57"/>
          <p:cNvSpPr>
            <a:spLocks noChangeArrowheads="1"/>
          </p:cNvSpPr>
          <p:nvPr/>
        </p:nvSpPr>
        <p:spPr bwMode="auto">
          <a:xfrm>
            <a:off x="5435600" y="2420938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94" name="Rectangle 58"/>
          <p:cNvSpPr>
            <a:spLocks noChangeArrowheads="1"/>
          </p:cNvSpPr>
          <p:nvPr/>
        </p:nvSpPr>
        <p:spPr bwMode="auto">
          <a:xfrm>
            <a:off x="5219700" y="2636838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95" name="Rectangle 59"/>
          <p:cNvSpPr>
            <a:spLocks noChangeArrowheads="1"/>
          </p:cNvSpPr>
          <p:nvPr/>
        </p:nvSpPr>
        <p:spPr bwMode="auto">
          <a:xfrm>
            <a:off x="5435600" y="2852738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96" name="Rectangle 60"/>
          <p:cNvSpPr>
            <a:spLocks noChangeArrowheads="1"/>
          </p:cNvSpPr>
          <p:nvPr/>
        </p:nvSpPr>
        <p:spPr bwMode="auto">
          <a:xfrm>
            <a:off x="5651500" y="2636838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97" name="Rectangle 61"/>
          <p:cNvSpPr>
            <a:spLocks noChangeArrowheads="1"/>
          </p:cNvSpPr>
          <p:nvPr/>
        </p:nvSpPr>
        <p:spPr bwMode="auto">
          <a:xfrm>
            <a:off x="6443663" y="2420938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98" name="Rectangle 62"/>
          <p:cNvSpPr>
            <a:spLocks noChangeArrowheads="1"/>
          </p:cNvSpPr>
          <p:nvPr/>
        </p:nvSpPr>
        <p:spPr bwMode="auto">
          <a:xfrm>
            <a:off x="6227763" y="2636838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399" name="Rectangle 63"/>
          <p:cNvSpPr>
            <a:spLocks noChangeArrowheads="1"/>
          </p:cNvSpPr>
          <p:nvPr/>
        </p:nvSpPr>
        <p:spPr bwMode="auto">
          <a:xfrm>
            <a:off x="6443663" y="2852738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00" name="Rectangle 64"/>
          <p:cNvSpPr>
            <a:spLocks noChangeArrowheads="1"/>
          </p:cNvSpPr>
          <p:nvPr/>
        </p:nvSpPr>
        <p:spPr bwMode="auto">
          <a:xfrm>
            <a:off x="6659563" y="2636838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01" name="Rectangle 65"/>
          <p:cNvSpPr>
            <a:spLocks noChangeArrowheads="1"/>
          </p:cNvSpPr>
          <p:nvPr/>
        </p:nvSpPr>
        <p:spPr bwMode="auto">
          <a:xfrm>
            <a:off x="7451725" y="2420938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02" name="Rectangle 66"/>
          <p:cNvSpPr>
            <a:spLocks noChangeArrowheads="1"/>
          </p:cNvSpPr>
          <p:nvPr/>
        </p:nvSpPr>
        <p:spPr bwMode="auto">
          <a:xfrm>
            <a:off x="7235825" y="2636838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03" name="Rectangle 67"/>
          <p:cNvSpPr>
            <a:spLocks noChangeArrowheads="1"/>
          </p:cNvSpPr>
          <p:nvPr/>
        </p:nvSpPr>
        <p:spPr bwMode="auto">
          <a:xfrm>
            <a:off x="7451725" y="2852738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en-US">
              <a:latin typeface="Arial" pitchFamily="34" charset="0"/>
            </a:endParaRPr>
          </a:p>
        </p:txBody>
      </p:sp>
      <p:sp>
        <p:nvSpPr>
          <p:cNvPr id="270404" name="Rectangle 68"/>
          <p:cNvSpPr>
            <a:spLocks noChangeArrowheads="1"/>
          </p:cNvSpPr>
          <p:nvPr/>
        </p:nvSpPr>
        <p:spPr bwMode="auto">
          <a:xfrm>
            <a:off x="7667625" y="2636838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05" name="Rectangle 69"/>
          <p:cNvSpPr>
            <a:spLocks noChangeArrowheads="1"/>
          </p:cNvSpPr>
          <p:nvPr/>
        </p:nvSpPr>
        <p:spPr bwMode="auto">
          <a:xfrm>
            <a:off x="5435600" y="3429000"/>
            <a:ext cx="144463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06" name="Rectangle 70"/>
          <p:cNvSpPr>
            <a:spLocks noChangeArrowheads="1"/>
          </p:cNvSpPr>
          <p:nvPr/>
        </p:nvSpPr>
        <p:spPr bwMode="auto">
          <a:xfrm>
            <a:off x="5219700" y="3644900"/>
            <a:ext cx="144463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07" name="Rectangle 71"/>
          <p:cNvSpPr>
            <a:spLocks noChangeArrowheads="1"/>
          </p:cNvSpPr>
          <p:nvPr/>
        </p:nvSpPr>
        <p:spPr bwMode="auto">
          <a:xfrm>
            <a:off x="5435600" y="3860800"/>
            <a:ext cx="144463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08" name="Rectangle 72"/>
          <p:cNvSpPr>
            <a:spLocks noChangeArrowheads="1"/>
          </p:cNvSpPr>
          <p:nvPr/>
        </p:nvSpPr>
        <p:spPr bwMode="auto">
          <a:xfrm>
            <a:off x="5651500" y="3644900"/>
            <a:ext cx="144463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09" name="Rectangle 73"/>
          <p:cNvSpPr>
            <a:spLocks noChangeArrowheads="1"/>
          </p:cNvSpPr>
          <p:nvPr/>
        </p:nvSpPr>
        <p:spPr bwMode="auto">
          <a:xfrm>
            <a:off x="6443663" y="3429000"/>
            <a:ext cx="144462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10" name="Rectangle 74"/>
          <p:cNvSpPr>
            <a:spLocks noChangeArrowheads="1"/>
          </p:cNvSpPr>
          <p:nvPr/>
        </p:nvSpPr>
        <p:spPr bwMode="auto">
          <a:xfrm>
            <a:off x="6227763" y="3644900"/>
            <a:ext cx="144462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11" name="Rectangle 75"/>
          <p:cNvSpPr>
            <a:spLocks noChangeArrowheads="1"/>
          </p:cNvSpPr>
          <p:nvPr/>
        </p:nvSpPr>
        <p:spPr bwMode="auto">
          <a:xfrm>
            <a:off x="6443663" y="3860800"/>
            <a:ext cx="144462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12" name="Rectangle 76"/>
          <p:cNvSpPr>
            <a:spLocks noChangeArrowheads="1"/>
          </p:cNvSpPr>
          <p:nvPr/>
        </p:nvSpPr>
        <p:spPr bwMode="auto">
          <a:xfrm>
            <a:off x="6659563" y="3644900"/>
            <a:ext cx="144462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13" name="Rectangle 77"/>
          <p:cNvSpPr>
            <a:spLocks noChangeArrowheads="1"/>
          </p:cNvSpPr>
          <p:nvPr/>
        </p:nvSpPr>
        <p:spPr bwMode="auto">
          <a:xfrm>
            <a:off x="7451725" y="3429000"/>
            <a:ext cx="144463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14" name="Rectangle 78"/>
          <p:cNvSpPr>
            <a:spLocks noChangeArrowheads="1"/>
          </p:cNvSpPr>
          <p:nvPr/>
        </p:nvSpPr>
        <p:spPr bwMode="auto">
          <a:xfrm>
            <a:off x="7235825" y="3644900"/>
            <a:ext cx="144463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15" name="Rectangle 79"/>
          <p:cNvSpPr>
            <a:spLocks noChangeArrowheads="1"/>
          </p:cNvSpPr>
          <p:nvPr/>
        </p:nvSpPr>
        <p:spPr bwMode="auto">
          <a:xfrm>
            <a:off x="7451725" y="3860800"/>
            <a:ext cx="144463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16" name="Rectangle 80"/>
          <p:cNvSpPr>
            <a:spLocks noChangeArrowheads="1"/>
          </p:cNvSpPr>
          <p:nvPr/>
        </p:nvSpPr>
        <p:spPr bwMode="auto">
          <a:xfrm>
            <a:off x="7667625" y="3644900"/>
            <a:ext cx="144463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17" name="Rectangle 81"/>
          <p:cNvSpPr>
            <a:spLocks noChangeArrowheads="1"/>
          </p:cNvSpPr>
          <p:nvPr/>
        </p:nvSpPr>
        <p:spPr bwMode="auto">
          <a:xfrm>
            <a:off x="6443663" y="4437063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18" name="Rectangle 82"/>
          <p:cNvSpPr>
            <a:spLocks noChangeArrowheads="1"/>
          </p:cNvSpPr>
          <p:nvPr/>
        </p:nvSpPr>
        <p:spPr bwMode="auto">
          <a:xfrm>
            <a:off x="6227763" y="4652963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19" name="Rectangle 83"/>
          <p:cNvSpPr>
            <a:spLocks noChangeArrowheads="1"/>
          </p:cNvSpPr>
          <p:nvPr/>
        </p:nvSpPr>
        <p:spPr bwMode="auto">
          <a:xfrm>
            <a:off x="6443663" y="4868863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20" name="Rectangle 84"/>
          <p:cNvSpPr>
            <a:spLocks noChangeArrowheads="1"/>
          </p:cNvSpPr>
          <p:nvPr/>
        </p:nvSpPr>
        <p:spPr bwMode="auto">
          <a:xfrm>
            <a:off x="6659563" y="4652963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21" name="Rectangle 85"/>
          <p:cNvSpPr>
            <a:spLocks noChangeArrowheads="1"/>
          </p:cNvSpPr>
          <p:nvPr/>
        </p:nvSpPr>
        <p:spPr bwMode="auto">
          <a:xfrm>
            <a:off x="5435600" y="4437063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22" name="Rectangle 86"/>
          <p:cNvSpPr>
            <a:spLocks noChangeArrowheads="1"/>
          </p:cNvSpPr>
          <p:nvPr/>
        </p:nvSpPr>
        <p:spPr bwMode="auto">
          <a:xfrm>
            <a:off x="5219700" y="4652963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23" name="Rectangle 87"/>
          <p:cNvSpPr>
            <a:spLocks noChangeArrowheads="1"/>
          </p:cNvSpPr>
          <p:nvPr/>
        </p:nvSpPr>
        <p:spPr bwMode="auto">
          <a:xfrm>
            <a:off x="5435600" y="4868863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24" name="Rectangle 88"/>
          <p:cNvSpPr>
            <a:spLocks noChangeArrowheads="1"/>
          </p:cNvSpPr>
          <p:nvPr/>
        </p:nvSpPr>
        <p:spPr bwMode="auto">
          <a:xfrm>
            <a:off x="5651500" y="4652963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25" name="Rectangle 89"/>
          <p:cNvSpPr>
            <a:spLocks noChangeArrowheads="1"/>
          </p:cNvSpPr>
          <p:nvPr/>
        </p:nvSpPr>
        <p:spPr bwMode="auto">
          <a:xfrm>
            <a:off x="4427538" y="4437063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26" name="Rectangle 90"/>
          <p:cNvSpPr>
            <a:spLocks noChangeArrowheads="1"/>
          </p:cNvSpPr>
          <p:nvPr/>
        </p:nvSpPr>
        <p:spPr bwMode="auto">
          <a:xfrm>
            <a:off x="4211638" y="4652963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27" name="Rectangle 91"/>
          <p:cNvSpPr>
            <a:spLocks noChangeArrowheads="1"/>
          </p:cNvSpPr>
          <p:nvPr/>
        </p:nvSpPr>
        <p:spPr bwMode="auto">
          <a:xfrm>
            <a:off x="4427538" y="4868863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28" name="Rectangle 92"/>
          <p:cNvSpPr>
            <a:spLocks noChangeArrowheads="1"/>
          </p:cNvSpPr>
          <p:nvPr/>
        </p:nvSpPr>
        <p:spPr bwMode="auto">
          <a:xfrm>
            <a:off x="4643438" y="4652963"/>
            <a:ext cx="144462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29" name="Rectangle 93"/>
          <p:cNvSpPr>
            <a:spLocks noChangeArrowheads="1"/>
          </p:cNvSpPr>
          <p:nvPr/>
        </p:nvSpPr>
        <p:spPr bwMode="auto">
          <a:xfrm>
            <a:off x="7451725" y="5732463"/>
            <a:ext cx="144463" cy="1444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30" name="Rectangle 94"/>
          <p:cNvSpPr>
            <a:spLocks noChangeArrowheads="1"/>
          </p:cNvSpPr>
          <p:nvPr/>
        </p:nvSpPr>
        <p:spPr bwMode="auto">
          <a:xfrm>
            <a:off x="7451725" y="5445125"/>
            <a:ext cx="144463" cy="8651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31" name="Rectangle 95"/>
          <p:cNvSpPr>
            <a:spLocks noChangeArrowheads="1"/>
          </p:cNvSpPr>
          <p:nvPr/>
        </p:nvSpPr>
        <p:spPr bwMode="auto">
          <a:xfrm>
            <a:off x="7451725" y="5445125"/>
            <a:ext cx="144463" cy="1444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32" name="Rectangle 96"/>
          <p:cNvSpPr>
            <a:spLocks noChangeArrowheads="1"/>
          </p:cNvSpPr>
          <p:nvPr/>
        </p:nvSpPr>
        <p:spPr bwMode="auto">
          <a:xfrm>
            <a:off x="7451725" y="5876925"/>
            <a:ext cx="144463" cy="1444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33" name="Rectangle 97"/>
          <p:cNvSpPr>
            <a:spLocks noChangeArrowheads="1"/>
          </p:cNvSpPr>
          <p:nvPr/>
        </p:nvSpPr>
        <p:spPr bwMode="auto">
          <a:xfrm>
            <a:off x="7451725" y="6019800"/>
            <a:ext cx="144463" cy="1444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34" name="Rectangle 98"/>
          <p:cNvSpPr>
            <a:spLocks noChangeArrowheads="1"/>
          </p:cNvSpPr>
          <p:nvPr/>
        </p:nvSpPr>
        <p:spPr bwMode="auto">
          <a:xfrm>
            <a:off x="7451725" y="6164263"/>
            <a:ext cx="144463" cy="1444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35" name="Rectangle 99"/>
          <p:cNvSpPr>
            <a:spLocks noChangeArrowheads="1"/>
          </p:cNvSpPr>
          <p:nvPr/>
        </p:nvSpPr>
        <p:spPr bwMode="auto">
          <a:xfrm>
            <a:off x="7451725" y="5445125"/>
            <a:ext cx="144463" cy="1444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36" name="Rectangle 100"/>
          <p:cNvSpPr>
            <a:spLocks noChangeArrowheads="1"/>
          </p:cNvSpPr>
          <p:nvPr/>
        </p:nvSpPr>
        <p:spPr bwMode="auto">
          <a:xfrm>
            <a:off x="7451725" y="5445125"/>
            <a:ext cx="144463" cy="1444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37" name="Rectangle 101"/>
          <p:cNvSpPr>
            <a:spLocks noChangeArrowheads="1"/>
          </p:cNvSpPr>
          <p:nvPr/>
        </p:nvSpPr>
        <p:spPr bwMode="auto">
          <a:xfrm>
            <a:off x="7451725" y="5445125"/>
            <a:ext cx="144463" cy="1444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38" name="Rectangle 102"/>
          <p:cNvSpPr>
            <a:spLocks noChangeArrowheads="1"/>
          </p:cNvSpPr>
          <p:nvPr/>
        </p:nvSpPr>
        <p:spPr bwMode="auto">
          <a:xfrm>
            <a:off x="7451725" y="5445125"/>
            <a:ext cx="144463" cy="1444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39" name="Rectangle 103"/>
          <p:cNvSpPr>
            <a:spLocks noChangeArrowheads="1"/>
          </p:cNvSpPr>
          <p:nvPr/>
        </p:nvSpPr>
        <p:spPr bwMode="auto">
          <a:xfrm>
            <a:off x="7451725" y="5445125"/>
            <a:ext cx="144463" cy="1444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40" name="Rectangle 104"/>
          <p:cNvSpPr>
            <a:spLocks noChangeArrowheads="1"/>
          </p:cNvSpPr>
          <p:nvPr/>
        </p:nvSpPr>
        <p:spPr bwMode="auto">
          <a:xfrm>
            <a:off x="7451725" y="5589588"/>
            <a:ext cx="144463" cy="1444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41" name="Line 105"/>
          <p:cNvSpPr>
            <a:spLocks noChangeShapeType="1"/>
          </p:cNvSpPr>
          <p:nvPr/>
        </p:nvSpPr>
        <p:spPr bwMode="auto">
          <a:xfrm>
            <a:off x="8532813" y="37163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442" name="Line 106"/>
          <p:cNvSpPr>
            <a:spLocks noChangeShapeType="1"/>
          </p:cNvSpPr>
          <p:nvPr/>
        </p:nvSpPr>
        <p:spPr bwMode="auto">
          <a:xfrm>
            <a:off x="8532813" y="27082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0443" name="AutoShape 107"/>
          <p:cNvSpPr>
            <a:spLocks noChangeArrowheads="1"/>
          </p:cNvSpPr>
          <p:nvPr/>
        </p:nvSpPr>
        <p:spPr bwMode="auto">
          <a:xfrm>
            <a:off x="8245475" y="3429000"/>
            <a:ext cx="576263" cy="5762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444" name="AutoShape 108"/>
          <p:cNvSpPr>
            <a:spLocks noChangeArrowheads="1"/>
          </p:cNvSpPr>
          <p:nvPr/>
        </p:nvSpPr>
        <p:spPr bwMode="auto">
          <a:xfrm>
            <a:off x="8245475" y="2420938"/>
            <a:ext cx="576263" cy="5762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445" name="AutoShape 109"/>
          <p:cNvSpPr>
            <a:spLocks noChangeArrowheads="1"/>
          </p:cNvSpPr>
          <p:nvPr/>
        </p:nvSpPr>
        <p:spPr bwMode="auto">
          <a:xfrm>
            <a:off x="8247063" y="4437063"/>
            <a:ext cx="576262" cy="5762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270446" name="Rectangle 110"/>
          <p:cNvSpPr>
            <a:spLocks noChangeArrowheads="1"/>
          </p:cNvSpPr>
          <p:nvPr/>
        </p:nvSpPr>
        <p:spPr bwMode="auto">
          <a:xfrm>
            <a:off x="8461375" y="2420938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47" name="Rectangle 111"/>
          <p:cNvSpPr>
            <a:spLocks noChangeArrowheads="1"/>
          </p:cNvSpPr>
          <p:nvPr/>
        </p:nvSpPr>
        <p:spPr bwMode="auto">
          <a:xfrm>
            <a:off x="8245475" y="2636838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48" name="Rectangle 112"/>
          <p:cNvSpPr>
            <a:spLocks noChangeArrowheads="1"/>
          </p:cNvSpPr>
          <p:nvPr/>
        </p:nvSpPr>
        <p:spPr bwMode="auto">
          <a:xfrm>
            <a:off x="8461375" y="2852738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49" name="Rectangle 113"/>
          <p:cNvSpPr>
            <a:spLocks noChangeArrowheads="1"/>
          </p:cNvSpPr>
          <p:nvPr/>
        </p:nvSpPr>
        <p:spPr bwMode="auto">
          <a:xfrm>
            <a:off x="8677275" y="2636838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50" name="Rectangle 114"/>
          <p:cNvSpPr>
            <a:spLocks noChangeArrowheads="1"/>
          </p:cNvSpPr>
          <p:nvPr/>
        </p:nvSpPr>
        <p:spPr bwMode="auto">
          <a:xfrm>
            <a:off x="8461375" y="3429000"/>
            <a:ext cx="144463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51" name="Rectangle 115"/>
          <p:cNvSpPr>
            <a:spLocks noChangeArrowheads="1"/>
          </p:cNvSpPr>
          <p:nvPr/>
        </p:nvSpPr>
        <p:spPr bwMode="auto">
          <a:xfrm>
            <a:off x="8245475" y="3644900"/>
            <a:ext cx="144463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52" name="Rectangle 116"/>
          <p:cNvSpPr>
            <a:spLocks noChangeArrowheads="1"/>
          </p:cNvSpPr>
          <p:nvPr/>
        </p:nvSpPr>
        <p:spPr bwMode="auto">
          <a:xfrm>
            <a:off x="8461375" y="3860800"/>
            <a:ext cx="144463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53" name="Rectangle 117"/>
          <p:cNvSpPr>
            <a:spLocks noChangeArrowheads="1"/>
          </p:cNvSpPr>
          <p:nvPr/>
        </p:nvSpPr>
        <p:spPr bwMode="auto">
          <a:xfrm>
            <a:off x="8677275" y="3644900"/>
            <a:ext cx="144463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54" name="Rectangle 118"/>
          <p:cNvSpPr>
            <a:spLocks noChangeArrowheads="1"/>
          </p:cNvSpPr>
          <p:nvPr/>
        </p:nvSpPr>
        <p:spPr bwMode="auto">
          <a:xfrm>
            <a:off x="8461375" y="4437063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55" name="Rectangle 119"/>
          <p:cNvSpPr>
            <a:spLocks noChangeArrowheads="1"/>
          </p:cNvSpPr>
          <p:nvPr/>
        </p:nvSpPr>
        <p:spPr bwMode="auto">
          <a:xfrm>
            <a:off x="8245475" y="4652963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56" name="Rectangle 120"/>
          <p:cNvSpPr>
            <a:spLocks noChangeArrowheads="1"/>
          </p:cNvSpPr>
          <p:nvPr/>
        </p:nvSpPr>
        <p:spPr bwMode="auto">
          <a:xfrm>
            <a:off x="8461375" y="4868863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57" name="Rectangle 121"/>
          <p:cNvSpPr>
            <a:spLocks noChangeArrowheads="1"/>
          </p:cNvSpPr>
          <p:nvPr/>
        </p:nvSpPr>
        <p:spPr bwMode="auto">
          <a:xfrm>
            <a:off x="8677275" y="4652963"/>
            <a:ext cx="144463" cy="1444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0458" name="Text Box 122"/>
          <p:cNvSpPr txBox="1">
            <a:spLocks noChangeArrowheads="1"/>
          </p:cNvSpPr>
          <p:nvPr/>
        </p:nvSpPr>
        <p:spPr bwMode="auto">
          <a:xfrm>
            <a:off x="4518025" y="1755775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400">
                <a:solidFill>
                  <a:srgbClr val="003399"/>
                </a:solidFill>
                <a:latin typeface="Arial" pitchFamily="34" charset="0"/>
              </a:rPr>
              <a:t>Interface</a:t>
            </a:r>
          </a:p>
        </p:txBody>
      </p:sp>
      <p:sp>
        <p:nvSpPr>
          <p:cNvPr id="270461" name="Rectangle 125"/>
          <p:cNvSpPr>
            <a:spLocks noChangeArrowheads="1"/>
          </p:cNvSpPr>
          <p:nvPr/>
        </p:nvSpPr>
        <p:spPr bwMode="auto">
          <a:xfrm>
            <a:off x="34925" y="1125538"/>
            <a:ext cx="38163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 dirty="0" smtClean="0"/>
              <a:t>More difficult than off-chip networks</a:t>
            </a: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 dirty="0" smtClean="0"/>
              <a:t>Cannot set link capacity independently</a:t>
            </a: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800" dirty="0"/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he-IL" sz="3200" dirty="0"/>
          </a:p>
        </p:txBody>
      </p:sp>
      <p:sp>
        <p:nvSpPr>
          <p:cNvPr id="270462" name="Rectangle 126"/>
          <p:cNvSpPr>
            <a:spLocks noChangeArrowheads="1"/>
          </p:cNvSpPr>
          <p:nvPr/>
        </p:nvSpPr>
        <p:spPr bwMode="auto">
          <a:xfrm>
            <a:off x="900113" y="-26988"/>
            <a:ext cx="7793037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/>
            <a:r>
              <a:rPr lang="en-US" sz="3600" b="1" dirty="0" smtClean="0">
                <a:solidFill>
                  <a:schemeClr val="folHlink"/>
                </a:solidFill>
                <a:latin typeface="Arial Black" pitchFamily="34" charset="0"/>
              </a:rPr>
              <a:t>Link Capacity and Wormhole</a:t>
            </a:r>
            <a:endParaRPr lang="en-US" sz="3600" b="1" dirty="0">
              <a:solidFill>
                <a:schemeClr val="folHlin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-0.14676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270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200"/>
                                        <p:tgtEl>
                                          <p:spTgt spid="270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0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14676 L 0.00017 -0.29375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270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-0.14676 " pathEditMode="relative" rAng="0" ptsTypes="AA">
                                      <p:cBhvr>
                                        <p:cTn id="18" dur="200" fill="hold"/>
                                        <p:tgtEl>
                                          <p:spTgt spid="270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"/>
                                        <p:tgtEl>
                                          <p:spTgt spid="270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57" presetClass="path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29375 L 0.00017 -0.35277 C 0.00017 -0.37824 -0.00625 -0.40949 -0.01129 -0.40949 L -0.02257 -0.40949 " pathEditMode="relative" rAng="0" ptsTypes="FfFF">
                                      <p:cBhvr>
                                        <p:cTn id="24" dur="200" fill="hold"/>
                                        <p:tgtEl>
                                          <p:spTgt spid="270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14676 L 0.00017 -0.29375 " pathEditMode="relative" rAng="0" ptsTypes="AA">
                                      <p:cBhvr>
                                        <p:cTn id="26" dur="200" fill="hold"/>
                                        <p:tgtEl>
                                          <p:spTgt spid="270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-0.14676 " pathEditMode="relative" rAng="0" ptsTypes="AA">
                                      <p:cBhvr>
                                        <p:cTn id="28" dur="200" fill="hold"/>
                                        <p:tgtEl>
                                          <p:spTgt spid="27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200"/>
                                        <p:tgtEl>
                                          <p:spTgt spid="270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0" presetClass="path" presetSubtype="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40926 L -0.13281 -0.40926 " pathEditMode="relative" rAng="0" ptsTypes="AA">
                                      <p:cBhvr>
                                        <p:cTn id="34" dur="200" fill="hold"/>
                                        <p:tgtEl>
                                          <p:spTgt spid="270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7" presetClass="pat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29375 L 0.00017 -0.35277 C 0.00017 -0.37824 -0.00625 -0.40949 -0.01129 -0.40949 L -0.02257 -0.40949 " pathEditMode="relative" rAng="0" ptsTypes="FfFF">
                                      <p:cBhvr>
                                        <p:cTn id="36" dur="200" fill="hold"/>
                                        <p:tgtEl>
                                          <p:spTgt spid="270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5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14676 L 0.00017 -0.29375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27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-0.14676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270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200"/>
                                        <p:tgtEl>
                                          <p:spTgt spid="27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43" presetClass="path" presetSubtype="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1 -0.40926 L -0.17674 -0.40926 C -0.19636 -0.40926 -0.22049 -0.41805 -0.22049 -0.42523 L -0.22049 -0.44097 " pathEditMode="relative" rAng="0" ptsTypes="FfFF">
                                      <p:cBhvr>
                                        <p:cTn id="46" dur="200" fill="hold"/>
                                        <p:tgtEl>
                                          <p:spTgt spid="270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40926 L -0.13281 -0.40926 " pathEditMode="relative" rAng="0" ptsTypes="AA">
                                      <p:cBhvr>
                                        <p:cTn id="48" dur="200" fill="hold"/>
                                        <p:tgtEl>
                                          <p:spTgt spid="270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7" presetClass="pat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29375 L 0.00017 -0.35277 C 0.00017 -0.37824 -0.00625 -0.40949 -0.01129 -0.40949 L -0.02257 -0.40949 " pathEditMode="relative" rAng="0" ptsTypes="FfFF">
                                      <p:cBhvr>
                                        <p:cTn id="50" dur="200" fill="hold"/>
                                        <p:tgtEl>
                                          <p:spTgt spid="27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5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14676 L 0.00017 -0.29375 " pathEditMode="relative" rAng="0" ptsTypes="AA">
                                      <p:cBhvr>
                                        <p:cTn id="52" dur="200" fill="hold"/>
                                        <p:tgtEl>
                                          <p:spTgt spid="270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-0.14676 " pathEditMode="relative" rAng="0" ptsTypes="AA">
                                      <p:cBhvr>
                                        <p:cTn id="54" dur="200" fill="hold"/>
                                        <p:tgtEl>
                                          <p:spTgt spid="270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200"/>
                                        <p:tgtEl>
                                          <p:spTgt spid="270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7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-0.44097 L -0.22049 -0.4831 C -0.22049 -0.50185 -0.24688 -0.525 -0.26788 -0.525 L -0.31493 -0.525 " pathEditMode="relative" rAng="0" ptsTypes="FfFF">
                                      <p:cBhvr>
                                        <p:cTn id="60" dur="1000" fill="hold"/>
                                        <p:tgtEl>
                                          <p:spTgt spid="270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3" presetClass="path" presetSubtype="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1 -0.40926 L -0.17674 -0.40926 C -0.19636 -0.40926 -0.22049 -0.41805 -0.22049 -0.42523 L -0.22049 -0.44097 " pathEditMode="relative" rAng="0" ptsTypes="FfFF">
                                      <p:cBhvr>
                                        <p:cTn id="62" dur="200" fill="hold"/>
                                        <p:tgtEl>
                                          <p:spTgt spid="270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40926 L -0.13281 -0.40926 " pathEditMode="relative" rAng="0" ptsTypes="AA">
                                      <p:cBhvr>
                                        <p:cTn id="64" dur="200" fill="hold"/>
                                        <p:tgtEl>
                                          <p:spTgt spid="27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7" presetClass="pat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29375 L 0.00017 -0.35277 C 0.00017 -0.37824 -0.00625 -0.40949 -0.01129 -0.40949 L -0.02257 -0.40949 " pathEditMode="relative" rAng="0" ptsTypes="FfFF">
                                      <p:cBhvr>
                                        <p:cTn id="66" dur="200" fill="hold"/>
                                        <p:tgtEl>
                                          <p:spTgt spid="270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5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14676 L 0.00017 -0.29375 " pathEditMode="relative" rAng="0" ptsTypes="AA">
                                      <p:cBhvr>
                                        <p:cTn id="68" dur="200" fill="hold"/>
                                        <p:tgtEl>
                                          <p:spTgt spid="270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017 -0.14676 " pathEditMode="relative" rAng="0" ptsTypes="AA">
                                      <p:cBhvr>
                                        <p:cTn id="70" dur="200" fill="hold"/>
                                        <p:tgtEl>
                                          <p:spTgt spid="270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7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-0.44097 L -0.22049 -0.4831 C -0.22049 -0.50185 -0.24254 -0.525 -0.2599 -0.525 L -0.29913 -0.525 " pathEditMode="relative" rAng="0" ptsTypes="FfFF">
                                      <p:cBhvr>
                                        <p:cTn id="73" dur="1000" fill="hold"/>
                                        <p:tgtEl>
                                          <p:spTgt spid="270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3" presetClass="path" presetSubtype="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1 -0.40926 L -0.17674 -0.40926 C -0.19636 -0.40926 -0.22049 -0.41805 -0.22049 -0.42523 L -0.22049 -0.44097 " pathEditMode="relative" rAng="0" ptsTypes="FfFF">
                                      <p:cBhvr>
                                        <p:cTn id="75" dur="200" fill="hold"/>
                                        <p:tgtEl>
                                          <p:spTgt spid="27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40926 L -0.13281 -0.40926 " pathEditMode="relative" rAng="0" ptsTypes="AA">
                                      <p:cBhvr>
                                        <p:cTn id="77" dur="200" fill="hold"/>
                                        <p:tgtEl>
                                          <p:spTgt spid="270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7" presetClass="pat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29375 L 0.00017 -0.35277 C 0.00017 -0.37824 -0.00625 -0.40949 -0.01129 -0.40949 L -0.02257 -0.40949 " pathEditMode="relative" rAng="0" ptsTypes="FfFF">
                                      <p:cBhvr>
                                        <p:cTn id="79" dur="200" fill="hold"/>
                                        <p:tgtEl>
                                          <p:spTgt spid="270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5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14676 L 0.00017 -0.29375 " pathEditMode="relative" rAng="0" ptsTypes="AA">
                                      <p:cBhvr>
                                        <p:cTn id="81" dur="200" fill="hold"/>
                                        <p:tgtEl>
                                          <p:spTgt spid="270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7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-0.44097 L -0.22049 -0.4831 C -0.22049 -0.50185 -0.2382 -0.525 -0.25191 -0.525 L -0.28334 -0.525 " pathEditMode="relative" rAng="0" ptsTypes="FfFF">
                                      <p:cBhvr>
                                        <p:cTn id="84" dur="1000" fill="hold"/>
                                        <p:tgtEl>
                                          <p:spTgt spid="27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4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3" presetClass="path" presetSubtype="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1 -0.40926 L -0.17674 -0.40926 C -0.19636 -0.40926 -0.22049 -0.41805 -0.22049 -0.42523 L -0.22049 -0.44097 " pathEditMode="relative" rAng="0" ptsTypes="FfFF">
                                      <p:cBhvr>
                                        <p:cTn id="86" dur="200" fill="hold"/>
                                        <p:tgtEl>
                                          <p:spTgt spid="270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40926 L -0.13281 -0.40926 " pathEditMode="relative" rAng="0" ptsTypes="AA">
                                      <p:cBhvr>
                                        <p:cTn id="88" dur="200" fill="hold"/>
                                        <p:tgtEl>
                                          <p:spTgt spid="270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7" presetClass="pat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29375 L 0.00017 -0.35277 C 0.00017 -0.37824 -0.00625 -0.40949 -0.01129 -0.40949 L -0.02257 -0.40949 " pathEditMode="relative" rAng="0" ptsTypes="FfFF">
                                      <p:cBhvr>
                                        <p:cTn id="90" dur="200" fill="hold"/>
                                        <p:tgtEl>
                                          <p:spTgt spid="270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57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-0.44097 L -0.22049 -0.4831 C -0.22049 -0.50185 -0.2342 -0.525 -0.24479 -0.525 L -0.26771 -0.525 " pathEditMode="relative" rAng="0" ptsTypes="FfFF">
                                      <p:cBhvr>
                                        <p:cTn id="93" dur="1000" fill="hold"/>
                                        <p:tgtEl>
                                          <p:spTgt spid="270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4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3" presetClass="path" presetSubtype="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1 -0.40926 L -0.17674 -0.40926 C -0.19636 -0.40926 -0.22049 -0.41805 -0.22049 -0.42523 L -0.22049 -0.44097 " pathEditMode="relative" rAng="0" ptsTypes="FfFF">
                                      <p:cBhvr>
                                        <p:cTn id="95" dur="200" fill="hold"/>
                                        <p:tgtEl>
                                          <p:spTgt spid="270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40926 L -0.13281 -0.40926 " pathEditMode="relative" rAng="0" ptsTypes="AA">
                                      <p:cBhvr>
                                        <p:cTn id="97" dur="200" fill="hold"/>
                                        <p:tgtEl>
                                          <p:spTgt spid="270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57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-0.44097 L -0.22049 -0.4831 C -0.22049 -0.50185 -0.22882 -0.525 -0.23629 -0.525 L -0.25191 -0.525 " pathEditMode="relative" rAng="0" ptsTypes="FfFF">
                                      <p:cBhvr>
                                        <p:cTn id="100" dur="1000" fill="hold"/>
                                        <p:tgtEl>
                                          <p:spTgt spid="270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4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3" presetClass="path" presetSubtype="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1 -0.40926 L -0.17674 -0.40926 C -0.19636 -0.40926 -0.22049 -0.41805 -0.22049 -0.42523 L -0.22049 -0.44097 " pathEditMode="relative" rAng="0" ptsTypes="FfFF">
                                      <p:cBhvr>
                                        <p:cTn id="102" dur="200" fill="hold"/>
                                        <p:tgtEl>
                                          <p:spTgt spid="270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57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-0.44097 L -0.22049 -0.4831 C -0.22049 -0.50185 -0.22483 -0.525 -0.2283 -0.525 L -0.23611 -0.525 " pathEditMode="relative" rAng="0" ptsTypes="FfFF">
                                      <p:cBhvr>
                                        <p:cTn id="105" dur="1000" fill="hold"/>
                                        <p:tgtEl>
                                          <p:spTgt spid="270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429" grpId="0" animBg="1"/>
      <p:bldP spid="270430" grpId="0" animBg="1"/>
      <p:bldP spid="270431" grpId="0" animBg="1"/>
      <p:bldP spid="270431" grpId="1" animBg="1"/>
      <p:bldP spid="270431" grpId="2" animBg="1"/>
      <p:bldP spid="270431" grpId="3" animBg="1"/>
      <p:bldP spid="270431" grpId="4" animBg="1"/>
      <p:bldP spid="270431" grpId="5" animBg="1"/>
      <p:bldP spid="270432" grpId="0" animBg="1"/>
      <p:bldP spid="270433" grpId="0" animBg="1"/>
      <p:bldP spid="270434" grpId="0" animBg="1"/>
      <p:bldP spid="270435" grpId="0" animBg="1"/>
      <p:bldP spid="270435" grpId="1" animBg="1"/>
      <p:bldP spid="270435" grpId="2" animBg="1"/>
      <p:bldP spid="270435" grpId="3" animBg="1"/>
      <p:bldP spid="270435" grpId="4" animBg="1"/>
      <p:bldP spid="270435" grpId="5" animBg="1"/>
      <p:bldP spid="270436" grpId="0" animBg="1"/>
      <p:bldP spid="270436" grpId="1" animBg="1"/>
      <p:bldP spid="270436" grpId="2" animBg="1"/>
      <p:bldP spid="270436" grpId="3" animBg="1"/>
      <p:bldP spid="270436" grpId="4" animBg="1"/>
      <p:bldP spid="270436" grpId="5" animBg="1"/>
      <p:bldP spid="270437" grpId="0" animBg="1"/>
      <p:bldP spid="270437" grpId="1" animBg="1"/>
      <p:bldP spid="270437" grpId="2" animBg="1"/>
      <p:bldP spid="270437" grpId="3" animBg="1"/>
      <p:bldP spid="270437" grpId="4" animBg="1"/>
      <p:bldP spid="270437" grpId="5" animBg="1"/>
      <p:bldP spid="270438" grpId="0" animBg="1"/>
      <p:bldP spid="270438" grpId="1" animBg="1"/>
      <p:bldP spid="270438" grpId="2" animBg="1"/>
      <p:bldP spid="270438" grpId="3" animBg="1"/>
      <p:bldP spid="270438" grpId="4" animBg="1"/>
      <p:bldP spid="270438" grpId="5" animBg="1"/>
      <p:bldP spid="270439" grpId="0" animBg="1"/>
      <p:bldP spid="270439" grpId="1" animBg="1"/>
      <p:bldP spid="270439" grpId="2" animBg="1"/>
      <p:bldP spid="270439" grpId="3" animBg="1"/>
      <p:bldP spid="270439" grpId="4" animBg="1"/>
      <p:bldP spid="270439" grpId="5" animBg="1"/>
      <p:bldP spid="2704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52513"/>
            <a:ext cx="8955088" cy="3305181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Scheme 1: </a:t>
            </a:r>
            <a:r>
              <a:rPr lang="en-US" dirty="0" smtClean="0"/>
              <a:t>Uniform link capacity</a:t>
            </a:r>
          </a:p>
          <a:p>
            <a:pPr lvl="1"/>
            <a:r>
              <a:rPr lang="en-US" dirty="0" smtClean="0"/>
              <a:t>Simulation based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Scheme 2: </a:t>
            </a:r>
            <a:r>
              <a:rPr lang="en-US" dirty="0" smtClean="0"/>
              <a:t>Individually tuned, heuristic-based</a:t>
            </a:r>
          </a:p>
          <a:p>
            <a:pPr lvl="1"/>
            <a:r>
              <a:rPr lang="en-US" dirty="0" smtClean="0"/>
              <a:t>Simulation based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Capacity Allocation Alternatives</a:t>
            </a:r>
            <a:endParaRPr lang="he-IL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19</a:t>
            </a:fld>
            <a:endParaRPr lang="he-IL"/>
          </a:p>
        </p:txBody>
      </p:sp>
      <p:pic>
        <p:nvPicPr>
          <p:cNvPr id="5" name="Picture 7090"/>
          <p:cNvPicPr>
            <a:picLocks noChangeAspect="1" noChangeArrowheads="1"/>
          </p:cNvPicPr>
          <p:nvPr/>
        </p:nvPicPr>
        <p:blipFill>
          <a:blip r:embed="rId3" cstate="print"/>
          <a:srcRect l="7298" t="5724" r="8426" b="4077"/>
          <a:stretch>
            <a:fillRect/>
          </a:stretch>
        </p:blipFill>
        <p:spPr bwMode="auto">
          <a:xfrm>
            <a:off x="5429224" y="3841387"/>
            <a:ext cx="3714776" cy="30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0" y="4000505"/>
            <a:ext cx="7929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lang="en-US" sz="32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Result: 12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NoCs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compare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lang="en-US" sz="1600" kern="0" dirty="0" smtClean="0"/>
              <a:t>	(3 mappings)*(2 allocation schemes)*(2 VC configurations)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on-Chip (</a:t>
            </a:r>
            <a:r>
              <a:rPr lang="en-US" dirty="0" err="1" smtClean="0"/>
              <a:t>NoC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Design Process</a:t>
            </a:r>
          </a:p>
          <a:p>
            <a:r>
              <a:rPr lang="en-US" dirty="0" err="1" smtClean="0">
                <a:solidFill>
                  <a:schemeClr val="accent3">
                    <a:lumMod val="65000"/>
                  </a:schemeClr>
                </a:solidFill>
              </a:rPr>
              <a:t>NoC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 Design</a:t>
            </a:r>
          </a:p>
          <a:p>
            <a:pPr lvl="1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A Case Study</a:t>
            </a:r>
          </a:p>
          <a:p>
            <a:pPr marL="342900" lvl="1" indent="-342900">
              <a:buClr>
                <a:schemeClr val="folHlink"/>
              </a:buClr>
              <a:buSzPct val="60000"/>
              <a:buNone/>
            </a:pPr>
            <a:endParaRPr lang="en-US" sz="3200" dirty="0" smtClean="0">
              <a:solidFill>
                <a:schemeClr val="accent3">
                  <a:lumMod val="65000"/>
                </a:schemeClr>
              </a:solidFill>
              <a:ea typeface="+mn-ea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2</a:t>
            </a:fld>
            <a:endParaRPr lang="he-IL"/>
          </a:p>
        </p:txBody>
      </p:sp>
      <p:grpSp>
        <p:nvGrpSpPr>
          <p:cNvPr id="5" name="Group 4"/>
          <p:cNvGrpSpPr/>
          <p:nvPr/>
        </p:nvGrpSpPr>
        <p:grpSpPr>
          <a:xfrm>
            <a:off x="6072198" y="1142984"/>
            <a:ext cx="2857520" cy="2000264"/>
            <a:chOff x="3571868" y="1928802"/>
            <a:chExt cx="2000264" cy="2000264"/>
          </a:xfrm>
          <a:scene3d>
            <a:camera prst="perspectiveContrastingLeftFacing"/>
            <a:lightRig rig="threePt" dir="t"/>
          </a:scene3d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571868" y="2928934"/>
              <a:ext cx="500066" cy="500066"/>
            </a:xfrm>
            <a:prstGeom prst="rect">
              <a:avLst/>
            </a:prstGeom>
            <a:solidFill>
              <a:schemeClr val="accent5">
                <a:lumMod val="1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71934" y="2428868"/>
              <a:ext cx="500066" cy="5000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71934" y="1928802"/>
              <a:ext cx="500066" cy="5000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2928934"/>
              <a:ext cx="500066" cy="500066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571868" y="2428868"/>
              <a:ext cx="500066" cy="500066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572000" y="1928802"/>
              <a:ext cx="500066" cy="50006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071934" y="2928934"/>
              <a:ext cx="500066" cy="5000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572000" y="2428868"/>
              <a:ext cx="500066" cy="50006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71868" y="1928802"/>
              <a:ext cx="500066" cy="50006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072066" y="1928802"/>
              <a:ext cx="500066" cy="5000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072066" y="2428868"/>
              <a:ext cx="500066" cy="50006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072066" y="3429000"/>
              <a:ext cx="500066" cy="500066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072066" y="2928934"/>
              <a:ext cx="500066" cy="50006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0" y="3429000"/>
              <a:ext cx="500066" cy="5000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71868" y="3429000"/>
              <a:ext cx="500066" cy="50006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71934" y="3429000"/>
              <a:ext cx="500066" cy="50006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Network on-Chip (</a:t>
            </a:r>
            <a:r>
              <a:rPr lang="en-US" dirty="0" err="1" smtClean="0">
                <a:solidFill>
                  <a:schemeClr val="accent3">
                    <a:lumMod val="65000"/>
                  </a:schemeClr>
                </a:solidFill>
              </a:rPr>
              <a:t>NoC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)</a:t>
            </a:r>
          </a:p>
          <a:p>
            <a:r>
              <a:rPr lang="en-US" dirty="0" err="1" smtClean="0">
                <a:solidFill>
                  <a:schemeClr val="accent3">
                    <a:lumMod val="65000"/>
                  </a:schemeClr>
                </a:solidFill>
              </a:rPr>
              <a:t>NoC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 Design – a Case Study </a:t>
            </a:r>
          </a:p>
          <a:p>
            <a:pPr lvl="1"/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ea typeface="+mn-ea"/>
              </a:rPr>
              <a:t>Mapping</a:t>
            </a:r>
          </a:p>
          <a:p>
            <a:pPr lvl="1"/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ea typeface="+mn-ea"/>
              </a:rPr>
              <a:t>Link capacity allocation</a:t>
            </a:r>
          </a:p>
          <a:p>
            <a:pPr lvl="1"/>
            <a:r>
              <a:rPr lang="en-US" dirty="0" smtClean="0"/>
              <a:t>Results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20</a:t>
            </a:fld>
            <a:endParaRPr lang="he-IL"/>
          </a:p>
        </p:txBody>
      </p:sp>
      <p:grpSp>
        <p:nvGrpSpPr>
          <p:cNvPr id="5" name="Group 4"/>
          <p:cNvGrpSpPr/>
          <p:nvPr/>
        </p:nvGrpSpPr>
        <p:grpSpPr>
          <a:xfrm>
            <a:off x="6072198" y="428604"/>
            <a:ext cx="2857520" cy="2000264"/>
            <a:chOff x="3571868" y="1928802"/>
            <a:chExt cx="2000264" cy="2000264"/>
          </a:xfrm>
          <a:scene3d>
            <a:camera prst="perspectiveContrastingLeftFacing"/>
            <a:lightRig rig="threePt" dir="t"/>
          </a:scene3d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571868" y="2928934"/>
              <a:ext cx="500066" cy="500066"/>
            </a:xfrm>
            <a:prstGeom prst="rect">
              <a:avLst/>
            </a:prstGeom>
            <a:solidFill>
              <a:schemeClr val="accent5">
                <a:lumMod val="1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71934" y="2428868"/>
              <a:ext cx="500066" cy="5000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71934" y="1928802"/>
              <a:ext cx="500066" cy="5000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2928934"/>
              <a:ext cx="500066" cy="500066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571868" y="2428868"/>
              <a:ext cx="500066" cy="500066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572000" y="1928802"/>
              <a:ext cx="500066" cy="50006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071934" y="2928934"/>
              <a:ext cx="500066" cy="5000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572000" y="2428868"/>
              <a:ext cx="500066" cy="50006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71868" y="1928802"/>
              <a:ext cx="500066" cy="50006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072066" y="1928802"/>
              <a:ext cx="500066" cy="5000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072066" y="2428868"/>
              <a:ext cx="500066" cy="50006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072066" y="3429000"/>
              <a:ext cx="500066" cy="500066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072066" y="2928934"/>
              <a:ext cx="500066" cy="50006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0" y="3429000"/>
              <a:ext cx="500066" cy="5000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71868" y="3429000"/>
              <a:ext cx="500066" cy="50006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71934" y="3429000"/>
              <a:ext cx="500066" cy="50006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286388"/>
            <a:ext cx="9144000" cy="1311262"/>
          </a:xfrm>
        </p:spPr>
        <p:txBody>
          <a:bodyPr/>
          <a:lstStyle/>
          <a:p>
            <a:r>
              <a:rPr lang="en-US" sz="2800" dirty="0" smtClean="0"/>
              <a:t>Using E2E requirements during the design process reduces the total capacity</a:t>
            </a:r>
          </a:p>
          <a:p>
            <a:pPr lvl="1"/>
            <a:r>
              <a:rPr lang="en-US" sz="2200" dirty="0" smtClean="0"/>
              <a:t>Both for uniform and non-uniform link capacity allocation</a:t>
            </a:r>
            <a:endParaRPr lang="he-IL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Total </a:t>
            </a:r>
            <a:r>
              <a:rPr lang="en-US" dirty="0" err="1" smtClean="0"/>
              <a:t>NoC</a:t>
            </a:r>
            <a:r>
              <a:rPr lang="en-US" dirty="0" smtClean="0"/>
              <a:t> Capacity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21</a:t>
            </a:fld>
            <a:endParaRPr lang="he-IL" dirty="0"/>
          </a:p>
        </p:txBody>
      </p:sp>
      <p:pic>
        <p:nvPicPr>
          <p:cNvPr id="358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024" y="785794"/>
            <a:ext cx="6381000" cy="36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63032" y="4714884"/>
            <a:ext cx="4071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Total Capacity Requirements [</a:t>
            </a:r>
            <a:r>
              <a:rPr lang="en-US" dirty="0" err="1" smtClean="0"/>
              <a:t>Gbps</a:t>
            </a:r>
            <a:r>
              <a:rPr lang="en-US" dirty="0" smtClean="0"/>
              <a:t>]</a:t>
            </a:r>
            <a:endParaRPr lang="he-IL" dirty="0"/>
          </a:p>
        </p:txBody>
      </p:sp>
      <p:sp>
        <p:nvSpPr>
          <p:cNvPr id="8" name="Text Box 7416"/>
          <p:cNvSpPr txBox="1">
            <a:spLocks noChangeArrowheads="1"/>
          </p:cNvSpPr>
          <p:nvPr/>
        </p:nvSpPr>
        <p:spPr bwMode="auto">
          <a:xfrm>
            <a:off x="5763428" y="4071942"/>
            <a:ext cx="1500198" cy="49244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729163" rtl="0"/>
            <a:r>
              <a:rPr lang="en-US" sz="1600" b="1" dirty="0">
                <a:solidFill>
                  <a:srgbClr val="1800CC"/>
                </a:solidFill>
                <a:latin typeface="Arial" pitchFamily="34" charset="0"/>
              </a:rPr>
              <a:t>Scheme </a:t>
            </a:r>
            <a:r>
              <a:rPr lang="en-US" sz="1600" b="1" dirty="0" smtClean="0">
                <a:solidFill>
                  <a:srgbClr val="1800CC"/>
                </a:solidFill>
                <a:latin typeface="Arial" pitchFamily="34" charset="0"/>
              </a:rPr>
              <a:t>3</a:t>
            </a:r>
            <a: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  <a:t/>
            </a:r>
            <a:b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</a:br>
            <a: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  <a:t>(</a:t>
            </a:r>
            <a:r>
              <a:rPr lang="en-US" sz="1000" b="1" dirty="0" err="1" smtClean="0">
                <a:solidFill>
                  <a:srgbClr val="1800CC"/>
                </a:solidFill>
                <a:latin typeface="Arial" pitchFamily="34" charset="0"/>
              </a:rPr>
              <a:t>Power+ETE</a:t>
            </a:r>
            <a: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  <a:t> Latency)</a:t>
            </a:r>
            <a:endParaRPr lang="en-US" sz="1000" b="1" dirty="0">
              <a:solidFill>
                <a:srgbClr val="1800CC"/>
              </a:solidFill>
              <a:latin typeface="Arial" pitchFamily="34" charset="0"/>
            </a:endParaRPr>
          </a:p>
        </p:txBody>
      </p:sp>
      <p:sp>
        <p:nvSpPr>
          <p:cNvPr id="10" name="Text Box 7416"/>
          <p:cNvSpPr txBox="1">
            <a:spLocks noChangeArrowheads="1"/>
          </p:cNvSpPr>
          <p:nvPr/>
        </p:nvSpPr>
        <p:spPr bwMode="auto">
          <a:xfrm>
            <a:off x="4166392" y="4071942"/>
            <a:ext cx="1500198" cy="49244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729163" rtl="0"/>
            <a:r>
              <a:rPr lang="en-US" sz="1600" b="1" dirty="0">
                <a:solidFill>
                  <a:srgbClr val="1800CC"/>
                </a:solidFill>
                <a:latin typeface="Arial" pitchFamily="34" charset="0"/>
              </a:rPr>
              <a:t>Scheme </a:t>
            </a:r>
            <a:r>
              <a:rPr lang="en-US" sz="1600" b="1" dirty="0" smtClean="0">
                <a:solidFill>
                  <a:srgbClr val="1800CC"/>
                </a:solidFill>
                <a:latin typeface="Arial" pitchFamily="34" charset="0"/>
              </a:rPr>
              <a:t>2</a:t>
            </a:r>
            <a: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  <a:t/>
            </a:r>
            <a:b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</a:br>
            <a: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  <a:t>(Power+P2P Latency)</a:t>
            </a:r>
            <a:endParaRPr lang="en-US" sz="1000" b="1" dirty="0">
              <a:solidFill>
                <a:srgbClr val="1800CC"/>
              </a:solidFill>
              <a:latin typeface="Arial" pitchFamily="34" charset="0"/>
            </a:endParaRPr>
          </a:p>
        </p:txBody>
      </p:sp>
      <p:sp>
        <p:nvSpPr>
          <p:cNvPr id="12" name="Text Box 7416"/>
          <p:cNvSpPr txBox="1">
            <a:spLocks noChangeArrowheads="1"/>
          </p:cNvSpPr>
          <p:nvPr/>
        </p:nvSpPr>
        <p:spPr bwMode="auto">
          <a:xfrm>
            <a:off x="2548718" y="4071942"/>
            <a:ext cx="1500198" cy="49244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729163" rtl="0"/>
            <a:r>
              <a:rPr lang="en-US" sz="1600" b="1" dirty="0">
                <a:solidFill>
                  <a:srgbClr val="1800CC"/>
                </a:solidFill>
                <a:latin typeface="Arial" pitchFamily="34" charset="0"/>
              </a:rPr>
              <a:t>Scheme </a:t>
            </a:r>
            <a:r>
              <a:rPr lang="en-US" sz="1600" b="1" dirty="0" smtClean="0">
                <a:solidFill>
                  <a:srgbClr val="1800CC"/>
                </a:solidFill>
                <a:latin typeface="Arial" pitchFamily="34" charset="0"/>
              </a:rPr>
              <a:t>1</a:t>
            </a:r>
            <a: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  <a:t/>
            </a:r>
            <a:b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</a:br>
            <a: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  <a:t>(Power only)</a:t>
            </a:r>
            <a:endParaRPr lang="en-US" sz="1000" b="1" dirty="0">
              <a:solidFill>
                <a:srgbClr val="1800C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Results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22</a:t>
            </a:fld>
            <a:endParaRPr lang="he-IL"/>
          </a:p>
        </p:txBody>
      </p:sp>
      <p:pic>
        <p:nvPicPr>
          <p:cNvPr id="5" name="Picture 7194"/>
          <p:cNvPicPr>
            <a:picLocks noChangeAspect="1" noChangeArrowheads="1"/>
          </p:cNvPicPr>
          <p:nvPr/>
        </p:nvPicPr>
        <p:blipFill>
          <a:blip r:embed="rId3" cstate="print"/>
          <a:srcRect l="9625" t="31377" r="23323" b="12514"/>
          <a:stretch>
            <a:fillRect/>
          </a:stretch>
        </p:blipFill>
        <p:spPr bwMode="auto">
          <a:xfrm>
            <a:off x="428596" y="2143116"/>
            <a:ext cx="4088061" cy="273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195"/>
          <p:cNvPicPr>
            <a:picLocks noChangeAspect="1" noChangeArrowheads="1"/>
          </p:cNvPicPr>
          <p:nvPr/>
        </p:nvPicPr>
        <p:blipFill>
          <a:blip r:embed="rId4" cstate="print"/>
          <a:srcRect l="18010" t="18826" r="11397" b="25803"/>
          <a:stretch>
            <a:fillRect/>
          </a:stretch>
        </p:blipFill>
        <p:spPr bwMode="auto">
          <a:xfrm>
            <a:off x="4768643" y="2143116"/>
            <a:ext cx="4303951" cy="269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408"/>
          <p:cNvSpPr txBox="1">
            <a:spLocks noChangeArrowheads="1"/>
          </p:cNvSpPr>
          <p:nvPr/>
        </p:nvSpPr>
        <p:spPr bwMode="auto">
          <a:xfrm rot="19479508">
            <a:off x="4118042" y="2070955"/>
            <a:ext cx="1824537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729163"/>
            <a:r>
              <a:rPr lang="en-US" sz="1400" b="1" dirty="0">
                <a:solidFill>
                  <a:srgbClr val="1800CC"/>
                </a:solidFill>
                <a:latin typeface="Arial" pitchFamily="34" charset="0"/>
              </a:rPr>
              <a:t>Up to 49% savings!</a:t>
            </a:r>
          </a:p>
        </p:txBody>
      </p:sp>
      <p:sp>
        <p:nvSpPr>
          <p:cNvPr id="8" name="Text Box 7409"/>
          <p:cNvSpPr txBox="1">
            <a:spLocks noChangeArrowheads="1"/>
          </p:cNvSpPr>
          <p:nvPr/>
        </p:nvSpPr>
        <p:spPr bwMode="auto">
          <a:xfrm rot="19437278">
            <a:off x="-84101" y="2007513"/>
            <a:ext cx="1824537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729163"/>
            <a:r>
              <a:rPr lang="en-US" sz="1400" b="1" dirty="0">
                <a:solidFill>
                  <a:srgbClr val="1800CC"/>
                </a:solidFill>
                <a:latin typeface="Arial" pitchFamily="34" charset="0"/>
              </a:rPr>
              <a:t>Up to 40% savings!</a:t>
            </a:r>
          </a:p>
        </p:txBody>
      </p:sp>
      <p:sp>
        <p:nvSpPr>
          <p:cNvPr id="9" name="Text Box 7416"/>
          <p:cNvSpPr txBox="1">
            <a:spLocks noChangeArrowheads="1"/>
          </p:cNvSpPr>
          <p:nvPr/>
        </p:nvSpPr>
        <p:spPr bwMode="auto">
          <a:xfrm>
            <a:off x="1142976" y="4286256"/>
            <a:ext cx="857223" cy="24622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729163"/>
            <a:r>
              <a:rPr lang="en-US" sz="1000" b="1" dirty="0">
                <a:solidFill>
                  <a:srgbClr val="1800CC"/>
                </a:solidFill>
                <a:latin typeface="Arial" pitchFamily="34" charset="0"/>
              </a:rPr>
              <a:t>Scheme 1</a:t>
            </a:r>
          </a:p>
        </p:txBody>
      </p:sp>
      <p:sp>
        <p:nvSpPr>
          <p:cNvPr id="15" name="Text Box 7416"/>
          <p:cNvSpPr txBox="1">
            <a:spLocks noChangeArrowheads="1"/>
          </p:cNvSpPr>
          <p:nvPr/>
        </p:nvSpPr>
        <p:spPr bwMode="auto">
          <a:xfrm>
            <a:off x="2214546" y="4286256"/>
            <a:ext cx="857223" cy="24622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729163"/>
            <a:r>
              <a:rPr lang="en-US" sz="1000" b="1" dirty="0">
                <a:solidFill>
                  <a:srgbClr val="1800CC"/>
                </a:solidFill>
                <a:latin typeface="Arial" pitchFamily="34" charset="0"/>
              </a:rPr>
              <a:t>Scheme </a:t>
            </a:r>
            <a: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  <a:t>2</a:t>
            </a:r>
            <a:endParaRPr lang="en-US" sz="1000" b="1" dirty="0">
              <a:solidFill>
                <a:srgbClr val="1800CC"/>
              </a:solidFill>
              <a:latin typeface="Arial" pitchFamily="34" charset="0"/>
            </a:endParaRPr>
          </a:p>
        </p:txBody>
      </p:sp>
      <p:sp>
        <p:nvSpPr>
          <p:cNvPr id="16" name="Text Box 7416"/>
          <p:cNvSpPr txBox="1">
            <a:spLocks noChangeArrowheads="1"/>
          </p:cNvSpPr>
          <p:nvPr/>
        </p:nvSpPr>
        <p:spPr bwMode="auto">
          <a:xfrm>
            <a:off x="3286149" y="4286256"/>
            <a:ext cx="857223" cy="24622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729163"/>
            <a:r>
              <a:rPr lang="en-US" sz="1000" b="1" dirty="0">
                <a:solidFill>
                  <a:srgbClr val="1800CC"/>
                </a:solidFill>
                <a:latin typeface="Arial" pitchFamily="34" charset="0"/>
              </a:rPr>
              <a:t>Scheme </a:t>
            </a:r>
            <a: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  <a:t>3</a:t>
            </a:r>
            <a:endParaRPr lang="en-US" sz="1000" b="1" dirty="0">
              <a:solidFill>
                <a:srgbClr val="1800CC"/>
              </a:solidFill>
              <a:latin typeface="Arial" pitchFamily="34" charset="0"/>
            </a:endParaRPr>
          </a:p>
        </p:txBody>
      </p:sp>
      <p:sp>
        <p:nvSpPr>
          <p:cNvPr id="18" name="Text Box 7416"/>
          <p:cNvSpPr txBox="1">
            <a:spLocks noChangeArrowheads="1"/>
          </p:cNvSpPr>
          <p:nvPr/>
        </p:nvSpPr>
        <p:spPr bwMode="auto">
          <a:xfrm>
            <a:off x="5697370" y="4254349"/>
            <a:ext cx="857223" cy="24622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729163"/>
            <a:r>
              <a:rPr lang="en-US" sz="1000" b="1" dirty="0">
                <a:solidFill>
                  <a:srgbClr val="1800CC"/>
                </a:solidFill>
                <a:latin typeface="Arial" pitchFamily="34" charset="0"/>
              </a:rPr>
              <a:t>Scheme 1</a:t>
            </a:r>
          </a:p>
        </p:txBody>
      </p:sp>
      <p:sp>
        <p:nvSpPr>
          <p:cNvPr id="19" name="Text Box 7416"/>
          <p:cNvSpPr txBox="1">
            <a:spLocks noChangeArrowheads="1"/>
          </p:cNvSpPr>
          <p:nvPr/>
        </p:nvSpPr>
        <p:spPr bwMode="auto">
          <a:xfrm>
            <a:off x="6768940" y="4254349"/>
            <a:ext cx="857223" cy="24622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729163"/>
            <a:r>
              <a:rPr lang="en-US" sz="1000" b="1" dirty="0">
                <a:solidFill>
                  <a:srgbClr val="1800CC"/>
                </a:solidFill>
                <a:latin typeface="Arial" pitchFamily="34" charset="0"/>
              </a:rPr>
              <a:t>Scheme </a:t>
            </a:r>
            <a: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  <a:t>2</a:t>
            </a:r>
            <a:endParaRPr lang="en-US" sz="1000" b="1" dirty="0">
              <a:solidFill>
                <a:srgbClr val="1800CC"/>
              </a:solidFill>
              <a:latin typeface="Arial" pitchFamily="34" charset="0"/>
            </a:endParaRPr>
          </a:p>
        </p:txBody>
      </p:sp>
      <p:sp>
        <p:nvSpPr>
          <p:cNvPr id="20" name="Text Box 7416"/>
          <p:cNvSpPr txBox="1">
            <a:spLocks noChangeArrowheads="1"/>
          </p:cNvSpPr>
          <p:nvPr/>
        </p:nvSpPr>
        <p:spPr bwMode="auto">
          <a:xfrm>
            <a:off x="7840510" y="4254349"/>
            <a:ext cx="857223" cy="24622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729163"/>
            <a:r>
              <a:rPr lang="en-US" sz="1000" b="1" dirty="0">
                <a:solidFill>
                  <a:srgbClr val="1800CC"/>
                </a:solidFill>
                <a:latin typeface="Arial" pitchFamily="34" charset="0"/>
              </a:rPr>
              <a:t>Scheme </a:t>
            </a:r>
            <a:r>
              <a:rPr lang="en-US" sz="1000" b="1" dirty="0" smtClean="0">
                <a:solidFill>
                  <a:srgbClr val="1800CC"/>
                </a:solidFill>
                <a:latin typeface="Arial" pitchFamily="34" charset="0"/>
              </a:rPr>
              <a:t>3</a:t>
            </a:r>
            <a:endParaRPr lang="en-US" sz="1000" b="1" dirty="0">
              <a:solidFill>
                <a:srgbClr val="1800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4643446"/>
            <a:ext cx="3071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Total router area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5357818" y="4643446"/>
            <a:ext cx="3071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Total wiring area</a:t>
            </a:r>
            <a:endParaRPr lang="he-IL" dirty="0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500066" y="5429264"/>
            <a:ext cx="8358214" cy="1168386"/>
          </a:xfrm>
        </p:spPr>
        <p:txBody>
          <a:bodyPr/>
          <a:lstStyle/>
          <a:p>
            <a:r>
              <a:rPr lang="en-US" sz="2000" dirty="0" smtClean="0"/>
              <a:t>Mapping scheme 1: Ignore timing requirements during mapping</a:t>
            </a:r>
          </a:p>
          <a:p>
            <a:r>
              <a:rPr lang="en-US" sz="2000" dirty="0" smtClean="0"/>
              <a:t>Mapping scheme 2: map using P2P timing requirements</a:t>
            </a:r>
          </a:p>
          <a:p>
            <a:r>
              <a:rPr lang="en-US" sz="2000" dirty="0" smtClean="0"/>
              <a:t>Mapping scheme 3: map using application-level </a:t>
            </a:r>
            <a:r>
              <a:rPr lang="en-US" sz="2000" dirty="0" smtClean="0"/>
              <a:t>requirements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545137"/>
          </a:xfrm>
        </p:spPr>
        <p:txBody>
          <a:bodyPr/>
          <a:lstStyle/>
          <a:p>
            <a:r>
              <a:rPr lang="en-US" dirty="0" smtClean="0"/>
              <a:t>Evaluated the benefit of mapping using application-level requirements</a:t>
            </a:r>
          </a:p>
          <a:p>
            <a:pPr lvl="1"/>
            <a:r>
              <a:rPr lang="en-US" dirty="0" smtClean="0"/>
              <a:t>Rather than P2P constraints</a:t>
            </a:r>
          </a:p>
          <a:p>
            <a:r>
              <a:rPr lang="en-US" dirty="0" smtClean="0"/>
              <a:t>Using two link capacity allocation schemes</a:t>
            </a:r>
          </a:p>
          <a:p>
            <a:r>
              <a:rPr lang="en-US" dirty="0" smtClean="0"/>
              <a:t>Real application</a:t>
            </a:r>
          </a:p>
          <a:p>
            <a:pPr lvl="1"/>
            <a:r>
              <a:rPr lang="en-US" dirty="0" smtClean="0"/>
              <a:t>Meaningful savings</a:t>
            </a:r>
          </a:p>
          <a:p>
            <a:r>
              <a:rPr lang="en-US" dirty="0" smtClean="0"/>
              <a:t>To do</a:t>
            </a:r>
          </a:p>
          <a:p>
            <a:pPr lvl="1"/>
            <a:r>
              <a:rPr lang="en-US" dirty="0" smtClean="0"/>
              <a:t>Analyze </a:t>
            </a:r>
            <a:r>
              <a:rPr lang="en-US" dirty="0" err="1" smtClean="0"/>
              <a:t>place&amp;route</a:t>
            </a:r>
            <a:r>
              <a:rPr lang="en-US" dirty="0" smtClean="0"/>
              <a:t> results</a:t>
            </a:r>
          </a:p>
          <a:p>
            <a:pPr lvl="1"/>
            <a:r>
              <a:rPr lang="en-US" dirty="0" smtClean="0"/>
              <a:t>Compare to a bus-based implementation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Conclusions and Future Work</a:t>
            </a:r>
            <a:endParaRPr lang="he-IL" sz="3600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1712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2170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1341438"/>
            <a:ext cx="84248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4000" dirty="0"/>
              <a:t>	Thank you!</a:t>
            </a: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3200" dirty="0"/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dirty="0"/>
              <a:t>	Questions?</a:t>
            </a:r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3200" dirty="0"/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3200" dirty="0"/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3200" dirty="0"/>
          </a:p>
          <a:p>
            <a:pPr marL="342900" indent="-342900" algn="l" rtl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dirty="0"/>
              <a:t>			</a:t>
            </a:r>
            <a:r>
              <a:rPr lang="en-US" dirty="0"/>
              <a:t>zigi@tx.technion.ac.il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079533" y="71414"/>
            <a:ext cx="813593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Leveraging Application-Level Requirements in the Design of a </a:t>
            </a:r>
            <a:r>
              <a:rPr lang="en-US" sz="2800" b="1" dirty="0" err="1" smtClean="0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NoC</a:t>
            </a:r>
            <a:r>
              <a:rPr lang="en-US" sz="2800" b="1" dirty="0" smtClean="0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dirty="0" smtClean="0">
                <a:solidFill>
                  <a:schemeClr val="folHlink"/>
                </a:solidFill>
                <a:latin typeface="+mj-lt"/>
                <a:ea typeface="+mj-ea"/>
                <a:cs typeface="+mj-cs"/>
              </a:rPr>
            </a:br>
            <a:endParaRPr lang="en-US" sz="2800" b="1" dirty="0">
              <a:solidFill>
                <a:schemeClr val="folHlink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6875463" y="5410200"/>
          <a:ext cx="865187" cy="857250"/>
        </p:xfrm>
        <a:graphic>
          <a:graphicData uri="http://schemas.openxmlformats.org/presentationml/2006/ole">
            <p:oleObj spid="_x0000_s96258" name="VISIO" r:id="rId4" imgW="2376360" imgH="2357280" progId="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840413" y="5473700"/>
            <a:ext cx="1017587" cy="706438"/>
            <a:chOff x="231" y="2556"/>
            <a:chExt cx="641" cy="445"/>
          </a:xfrm>
        </p:grpSpPr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231" y="2556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200">
                  <a:solidFill>
                    <a:srgbClr val="DDDDDD"/>
                  </a:solidFill>
                  <a:latin typeface="Arial Black" pitchFamily="34" charset="0"/>
                </a:rPr>
                <a:t>QNoC</a:t>
              </a:r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237" y="2692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200">
                  <a:solidFill>
                    <a:srgbClr val="DDDDDD"/>
                  </a:solidFill>
                  <a:latin typeface="Arial Black" pitchFamily="34" charset="0"/>
                </a:rPr>
                <a:t>Research</a:t>
              </a:r>
            </a:p>
          </p:txBody>
        </p:sp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231" y="2828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200">
                  <a:solidFill>
                    <a:srgbClr val="DDDDDD"/>
                  </a:solidFill>
                  <a:latin typeface="Arial Black" pitchFamily="34" charset="0"/>
                </a:rPr>
                <a:t>Group</a:t>
              </a:r>
            </a:p>
          </p:txBody>
        </p:sp>
      </p:grp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7729538" y="61071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>
                <a:solidFill>
                  <a:srgbClr val="00FF00"/>
                </a:solidFill>
                <a:latin typeface="Arial Black" pitchFamily="34" charset="0"/>
              </a:rPr>
              <a:t>Group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7669213" y="5900738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>
                <a:solidFill>
                  <a:srgbClr val="FF3300"/>
                </a:solidFill>
                <a:latin typeface="Arial Black" pitchFamily="34" charset="0"/>
              </a:rPr>
              <a:t>Research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7669213" y="570865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 Black" pitchFamily="34" charset="0"/>
              </a:rPr>
              <a:t>QNoC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6877050" y="5421313"/>
            <a:ext cx="865188" cy="863600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24</a:t>
            </a:fld>
            <a:endParaRPr lang="he-IL"/>
          </a:p>
        </p:txBody>
      </p:sp>
      <p:grpSp>
        <p:nvGrpSpPr>
          <p:cNvPr id="19" name="Group 18"/>
          <p:cNvGrpSpPr/>
          <p:nvPr/>
        </p:nvGrpSpPr>
        <p:grpSpPr>
          <a:xfrm>
            <a:off x="4572000" y="1857363"/>
            <a:ext cx="3500465" cy="2500339"/>
            <a:chOff x="3571865" y="1928798"/>
            <a:chExt cx="2000264" cy="2000268"/>
          </a:xfrm>
          <a:scene3d>
            <a:camera prst="perspectiveContrastingLeftFacing"/>
            <a:lightRig rig="threePt" dir="t"/>
          </a:scene3d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71865" y="2928929"/>
              <a:ext cx="500066" cy="500066"/>
            </a:xfrm>
            <a:prstGeom prst="rect">
              <a:avLst/>
            </a:prstGeom>
            <a:solidFill>
              <a:schemeClr val="accent5">
                <a:lumMod val="1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71931" y="2428864"/>
              <a:ext cx="500066" cy="5000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071931" y="1928799"/>
              <a:ext cx="500066" cy="5000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571996" y="2928929"/>
              <a:ext cx="500066" cy="500066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571865" y="2428864"/>
              <a:ext cx="500066" cy="500066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571996" y="1928799"/>
              <a:ext cx="500066" cy="50006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071931" y="2928929"/>
              <a:ext cx="500066" cy="5000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571996" y="2428864"/>
              <a:ext cx="500066" cy="50006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571865" y="1928799"/>
              <a:ext cx="500066" cy="50006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072063" y="1928798"/>
              <a:ext cx="500066" cy="5000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072063" y="2428863"/>
              <a:ext cx="500066" cy="50006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072063" y="3428993"/>
              <a:ext cx="500066" cy="500065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072063" y="2928928"/>
              <a:ext cx="500066" cy="500065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571996" y="3428995"/>
              <a:ext cx="500066" cy="5000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571866" y="3428998"/>
              <a:ext cx="500066" cy="50006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071934" y="3429000"/>
              <a:ext cx="500066" cy="50006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2.22222E-6 L -0.075 2.22222E-6 L -0.075 -0.06111 L -0.09636 -0.06111 L -0.09636 -0.00278 L -0.12032 -0.00278 L -0.12032 -0.03264 L -0.19948 -0.03264 " pathEditMode="relative" rAng="0" ptsTypes="AAAAAAAA">
                                      <p:cBhvr>
                                        <p:cTn id="6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-1.85185E-6 L -0.07656 -1.85185E-6 L -0.07656 0.02848 L -0.11927 0.02848 L -0.11927 -0.03055 L -0.20156 -0.03055 " pathEditMode="relative" rAng="0" ptsTypes="AAAAAA">
                                      <p:cBhvr>
                                        <p:cTn id="8" dur="3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3.7037E-7 L -0.07864 -3.7037E-7 L -0.07864 -0.06042 L -0.10052 -0.06042 L -0.10052 -0.0875 L -0.12239 -0.0875 L -0.12239 -0.02987 L -0.20156 -0.02987 " pathEditMode="relative" ptsTypes="AAAAAAAA">
                                      <p:cBhvr>
                                        <p:cTn id="10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/>
      <p:bldP spid="60428" grpId="0"/>
      <p:bldP spid="604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9" y="-26988"/>
            <a:ext cx="7672415" cy="839788"/>
          </a:xfrm>
        </p:spPr>
        <p:txBody>
          <a:bodyPr/>
          <a:lstStyle/>
          <a:p>
            <a:r>
              <a:rPr lang="en-US" sz="3200" dirty="0" smtClean="0"/>
              <a:t>Why Network on-Chip?</a:t>
            </a:r>
            <a:endParaRPr lang="en-US" sz="32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559800" cy="4233875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 dirty="0" smtClean="0">
                <a:ea typeface="+mn-ea"/>
              </a:rPr>
              <a:t>Buses scale badly</a:t>
            </a:r>
          </a:p>
          <a:p>
            <a:pPr lvl="1"/>
            <a:r>
              <a:rPr lang="en-US" dirty="0" smtClean="0"/>
              <a:t>Power, area, performance</a:t>
            </a:r>
            <a:endParaRPr lang="en-US" sz="1400" dirty="0" smtClean="0"/>
          </a:p>
          <a:p>
            <a:pPr lvl="1"/>
            <a:r>
              <a:rPr lang="en-US" dirty="0" smtClean="0"/>
              <a:t>Testability, verification, timing closure, …</a:t>
            </a:r>
          </a:p>
          <a:p>
            <a:endParaRPr lang="en-US" dirty="0" smtClean="0"/>
          </a:p>
          <a:p>
            <a:r>
              <a:rPr lang="en-US" dirty="0" smtClean="0"/>
              <a:t>Networks </a:t>
            </a:r>
            <a:r>
              <a:rPr lang="en-US" dirty="0"/>
              <a:t>are replacing system </a:t>
            </a:r>
            <a:r>
              <a:rPr lang="en-US" dirty="0" smtClean="0"/>
              <a:t>buses</a:t>
            </a:r>
            <a:endParaRPr lang="en-US" dirty="0"/>
          </a:p>
          <a:p>
            <a:endParaRPr lang="en-US" dirty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580063" y="3841763"/>
            <a:ext cx="33115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dirty="0">
                <a:latin typeface="Arial" pitchFamily="34" charset="0"/>
              </a:rPr>
              <a:t>Low area</a:t>
            </a:r>
            <a:br>
              <a:rPr lang="en-US" sz="2800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>Low power</a:t>
            </a:r>
            <a:br>
              <a:rPr lang="en-US" sz="2800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>Better scalability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357688" y="4278325"/>
            <a:ext cx="719137" cy="576263"/>
          </a:xfrm>
          <a:prstGeom prst="rightArrow">
            <a:avLst>
              <a:gd name="adj1" fmla="val 50000"/>
              <a:gd name="adj2" fmla="val 31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68313" y="3841763"/>
            <a:ext cx="40322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 rtl="0"/>
            <a:r>
              <a:rPr lang="en-US" sz="2800" dirty="0">
                <a:latin typeface="Arial" pitchFamily="34" charset="0"/>
              </a:rPr>
              <a:t>Higher parallelism</a:t>
            </a:r>
          </a:p>
          <a:p>
            <a:pPr lvl="1" algn="l" rtl="0"/>
            <a:r>
              <a:rPr lang="en-US" sz="2800" dirty="0">
                <a:latin typeface="Arial" pitchFamily="34" charset="0"/>
              </a:rPr>
              <a:t>Spatial reuse</a:t>
            </a:r>
          </a:p>
          <a:p>
            <a:pPr lvl="1" algn="l" rtl="0"/>
            <a:r>
              <a:rPr lang="en-US" sz="2800" dirty="0" err="1">
                <a:latin typeface="Arial" pitchFamily="34" charset="0"/>
              </a:rPr>
              <a:t>Unicast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75513" y="6438900"/>
            <a:ext cx="1905000" cy="457200"/>
          </a:xfrm>
        </p:spPr>
        <p:txBody>
          <a:bodyPr/>
          <a:lstStyle/>
          <a:p>
            <a:fld id="{E5E78F0E-4832-425E-BAC7-1EAF93784EBA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4727575" cy="5545137"/>
          </a:xfrm>
          <a:noFill/>
          <a:ln/>
        </p:spPr>
        <p:txBody>
          <a:bodyPr/>
          <a:lstStyle/>
          <a:p>
            <a:r>
              <a:rPr lang="en-US" sz="2800" dirty="0"/>
              <a:t>Grid topology</a:t>
            </a:r>
          </a:p>
          <a:p>
            <a:r>
              <a:rPr lang="en-US" sz="2800" dirty="0"/>
              <a:t>Packet-switched</a:t>
            </a:r>
          </a:p>
          <a:p>
            <a:r>
              <a:rPr lang="en-US" sz="2800" dirty="0"/>
              <a:t>XY Routing</a:t>
            </a:r>
          </a:p>
          <a:p>
            <a:r>
              <a:rPr lang="en-US" sz="2800" dirty="0" smtClean="0"/>
              <a:t>Wormhole flow-control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87470" name="Rectangle 7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 Architecture Basics</a:t>
            </a:r>
            <a:endParaRPr lang="en-US" dirty="0"/>
          </a:p>
        </p:txBody>
      </p:sp>
      <p:grpSp>
        <p:nvGrpSpPr>
          <p:cNvPr id="2" name="Group 355"/>
          <p:cNvGrpSpPr>
            <a:grpSpLocks/>
          </p:cNvGrpSpPr>
          <p:nvPr/>
        </p:nvGrpSpPr>
        <p:grpSpPr bwMode="auto">
          <a:xfrm>
            <a:off x="5076825" y="1601788"/>
            <a:ext cx="3130550" cy="3273425"/>
            <a:chOff x="1247" y="963"/>
            <a:chExt cx="3107" cy="3238"/>
          </a:xfrm>
        </p:grpSpPr>
        <p:sp>
          <p:nvSpPr>
            <p:cNvPr id="187748" name="Rectangle 356"/>
            <p:cNvSpPr>
              <a:spLocks noChangeArrowheads="1"/>
            </p:cNvSpPr>
            <p:nvPr/>
          </p:nvSpPr>
          <p:spPr bwMode="auto">
            <a:xfrm>
              <a:off x="1905" y="963"/>
              <a:ext cx="476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 dirty="0"/>
                <a:t>Module</a:t>
              </a:r>
            </a:p>
          </p:txBody>
        </p:sp>
        <p:sp>
          <p:nvSpPr>
            <p:cNvPr id="187749" name="Rectangle 357"/>
            <p:cNvSpPr>
              <a:spLocks noChangeArrowheads="1"/>
            </p:cNvSpPr>
            <p:nvPr/>
          </p:nvSpPr>
          <p:spPr bwMode="auto">
            <a:xfrm>
              <a:off x="1905" y="1643"/>
              <a:ext cx="476" cy="4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50" name="Rectangle 358"/>
            <p:cNvSpPr>
              <a:spLocks noChangeArrowheads="1"/>
            </p:cNvSpPr>
            <p:nvPr/>
          </p:nvSpPr>
          <p:spPr bwMode="auto">
            <a:xfrm>
              <a:off x="1247" y="963"/>
              <a:ext cx="476" cy="4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51" name="Rectangle 359"/>
            <p:cNvSpPr>
              <a:spLocks noChangeArrowheads="1"/>
            </p:cNvSpPr>
            <p:nvPr/>
          </p:nvSpPr>
          <p:spPr bwMode="auto">
            <a:xfrm>
              <a:off x="1247" y="1643"/>
              <a:ext cx="476" cy="49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52" name="Rectangle 360"/>
            <p:cNvSpPr>
              <a:spLocks noChangeArrowheads="1"/>
            </p:cNvSpPr>
            <p:nvPr/>
          </p:nvSpPr>
          <p:spPr bwMode="auto">
            <a:xfrm>
              <a:off x="2562" y="963"/>
              <a:ext cx="476" cy="49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 dirty="0"/>
                <a:t>Module</a:t>
              </a:r>
            </a:p>
          </p:txBody>
        </p:sp>
        <p:sp>
          <p:nvSpPr>
            <p:cNvPr id="187753" name="Rectangle 361"/>
            <p:cNvSpPr>
              <a:spLocks noChangeArrowheads="1"/>
            </p:cNvSpPr>
            <p:nvPr/>
          </p:nvSpPr>
          <p:spPr bwMode="auto">
            <a:xfrm>
              <a:off x="2562" y="1643"/>
              <a:ext cx="476" cy="4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 dirty="0"/>
                <a:t>Module</a:t>
              </a:r>
            </a:p>
          </p:txBody>
        </p:sp>
        <p:sp>
          <p:nvSpPr>
            <p:cNvPr id="187754" name="Rectangle 362"/>
            <p:cNvSpPr>
              <a:spLocks noChangeArrowheads="1"/>
            </p:cNvSpPr>
            <p:nvPr/>
          </p:nvSpPr>
          <p:spPr bwMode="auto">
            <a:xfrm>
              <a:off x="3220" y="963"/>
              <a:ext cx="476" cy="49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 dirty="0"/>
                <a:t>Module</a:t>
              </a:r>
            </a:p>
          </p:txBody>
        </p:sp>
        <p:sp>
          <p:nvSpPr>
            <p:cNvPr id="187755" name="Rectangle 363"/>
            <p:cNvSpPr>
              <a:spLocks noChangeArrowheads="1"/>
            </p:cNvSpPr>
            <p:nvPr/>
          </p:nvSpPr>
          <p:spPr bwMode="auto">
            <a:xfrm>
              <a:off x="3220" y="1643"/>
              <a:ext cx="476" cy="49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56" name="Rectangle 364"/>
            <p:cNvSpPr>
              <a:spLocks noChangeArrowheads="1"/>
            </p:cNvSpPr>
            <p:nvPr/>
          </p:nvSpPr>
          <p:spPr bwMode="auto">
            <a:xfrm>
              <a:off x="3878" y="963"/>
              <a:ext cx="476" cy="4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 dirty="0"/>
                <a:t>Module</a:t>
              </a:r>
            </a:p>
          </p:txBody>
        </p:sp>
        <p:sp>
          <p:nvSpPr>
            <p:cNvPr id="187757" name="Rectangle 365"/>
            <p:cNvSpPr>
              <a:spLocks noChangeArrowheads="1"/>
            </p:cNvSpPr>
            <p:nvPr/>
          </p:nvSpPr>
          <p:spPr bwMode="auto">
            <a:xfrm>
              <a:off x="3878" y="1643"/>
              <a:ext cx="476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58" name="Rectangle 366"/>
            <p:cNvSpPr>
              <a:spLocks noChangeArrowheads="1"/>
            </p:cNvSpPr>
            <p:nvPr/>
          </p:nvSpPr>
          <p:spPr bwMode="auto">
            <a:xfrm>
              <a:off x="1905" y="2341"/>
              <a:ext cx="476" cy="49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59" name="Rectangle 367"/>
            <p:cNvSpPr>
              <a:spLocks noChangeArrowheads="1"/>
            </p:cNvSpPr>
            <p:nvPr/>
          </p:nvSpPr>
          <p:spPr bwMode="auto">
            <a:xfrm>
              <a:off x="1247" y="2341"/>
              <a:ext cx="476" cy="49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60" name="Rectangle 368"/>
            <p:cNvSpPr>
              <a:spLocks noChangeArrowheads="1"/>
            </p:cNvSpPr>
            <p:nvPr/>
          </p:nvSpPr>
          <p:spPr bwMode="auto">
            <a:xfrm>
              <a:off x="2562" y="2341"/>
              <a:ext cx="476" cy="4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61" name="Rectangle 369"/>
            <p:cNvSpPr>
              <a:spLocks noChangeArrowheads="1"/>
            </p:cNvSpPr>
            <p:nvPr/>
          </p:nvSpPr>
          <p:spPr bwMode="auto">
            <a:xfrm>
              <a:off x="3220" y="2341"/>
              <a:ext cx="476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62" name="Rectangle 370"/>
            <p:cNvSpPr>
              <a:spLocks noChangeArrowheads="1"/>
            </p:cNvSpPr>
            <p:nvPr/>
          </p:nvSpPr>
          <p:spPr bwMode="auto">
            <a:xfrm>
              <a:off x="3878" y="2341"/>
              <a:ext cx="476" cy="4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 dirty="0"/>
                <a:t>Module</a:t>
              </a:r>
            </a:p>
          </p:txBody>
        </p:sp>
        <p:sp>
          <p:nvSpPr>
            <p:cNvPr id="187763" name="Rectangle 371"/>
            <p:cNvSpPr>
              <a:spLocks noChangeArrowheads="1"/>
            </p:cNvSpPr>
            <p:nvPr/>
          </p:nvSpPr>
          <p:spPr bwMode="auto">
            <a:xfrm>
              <a:off x="1905" y="3021"/>
              <a:ext cx="476" cy="49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 dirty="0"/>
                <a:t>Module</a:t>
              </a:r>
            </a:p>
          </p:txBody>
        </p:sp>
        <p:sp>
          <p:nvSpPr>
            <p:cNvPr id="187764" name="Rectangle 372"/>
            <p:cNvSpPr>
              <a:spLocks noChangeArrowheads="1"/>
            </p:cNvSpPr>
            <p:nvPr/>
          </p:nvSpPr>
          <p:spPr bwMode="auto">
            <a:xfrm>
              <a:off x="1247" y="3021"/>
              <a:ext cx="476" cy="4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65" name="Rectangle 373"/>
            <p:cNvSpPr>
              <a:spLocks noChangeArrowheads="1"/>
            </p:cNvSpPr>
            <p:nvPr/>
          </p:nvSpPr>
          <p:spPr bwMode="auto">
            <a:xfrm>
              <a:off x="2562" y="3021"/>
              <a:ext cx="476" cy="4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66" name="Rectangle 374"/>
            <p:cNvSpPr>
              <a:spLocks noChangeArrowheads="1"/>
            </p:cNvSpPr>
            <p:nvPr/>
          </p:nvSpPr>
          <p:spPr bwMode="auto">
            <a:xfrm>
              <a:off x="3220" y="3021"/>
              <a:ext cx="476" cy="4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67" name="Rectangle 375"/>
            <p:cNvSpPr>
              <a:spLocks noChangeArrowheads="1"/>
            </p:cNvSpPr>
            <p:nvPr/>
          </p:nvSpPr>
          <p:spPr bwMode="auto">
            <a:xfrm>
              <a:off x="3878" y="3021"/>
              <a:ext cx="476" cy="49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68" name="Rectangle 376"/>
            <p:cNvSpPr>
              <a:spLocks noChangeArrowheads="1"/>
            </p:cNvSpPr>
            <p:nvPr/>
          </p:nvSpPr>
          <p:spPr bwMode="auto">
            <a:xfrm>
              <a:off x="1905" y="3702"/>
              <a:ext cx="476" cy="49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69" name="Rectangle 377"/>
            <p:cNvSpPr>
              <a:spLocks noChangeArrowheads="1"/>
            </p:cNvSpPr>
            <p:nvPr/>
          </p:nvSpPr>
          <p:spPr bwMode="auto">
            <a:xfrm>
              <a:off x="1247" y="3702"/>
              <a:ext cx="476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70" name="Rectangle 378"/>
            <p:cNvSpPr>
              <a:spLocks noChangeArrowheads="1"/>
            </p:cNvSpPr>
            <p:nvPr/>
          </p:nvSpPr>
          <p:spPr bwMode="auto">
            <a:xfrm>
              <a:off x="2562" y="3702"/>
              <a:ext cx="476" cy="49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71" name="Rectangle 379"/>
            <p:cNvSpPr>
              <a:spLocks noChangeArrowheads="1"/>
            </p:cNvSpPr>
            <p:nvPr/>
          </p:nvSpPr>
          <p:spPr bwMode="auto">
            <a:xfrm>
              <a:off x="3220" y="3702"/>
              <a:ext cx="476" cy="4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  <p:sp>
          <p:nvSpPr>
            <p:cNvPr id="187772" name="Rectangle 380"/>
            <p:cNvSpPr>
              <a:spLocks noChangeArrowheads="1"/>
            </p:cNvSpPr>
            <p:nvPr/>
          </p:nvSpPr>
          <p:spPr bwMode="auto">
            <a:xfrm>
              <a:off x="3878" y="3702"/>
              <a:ext cx="476" cy="49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000"/>
                <a:t>Module</a:t>
              </a:r>
            </a:p>
          </p:txBody>
        </p:sp>
      </p:grpSp>
      <p:grpSp>
        <p:nvGrpSpPr>
          <p:cNvPr id="3" name="Group 381"/>
          <p:cNvGrpSpPr>
            <a:grpSpLocks/>
          </p:cNvGrpSpPr>
          <p:nvPr/>
        </p:nvGrpSpPr>
        <p:grpSpPr bwMode="auto">
          <a:xfrm>
            <a:off x="5556250" y="1419225"/>
            <a:ext cx="2833688" cy="2951163"/>
            <a:chOff x="1723" y="782"/>
            <a:chExt cx="2813" cy="2920"/>
          </a:xfrm>
        </p:grpSpPr>
        <p:sp>
          <p:nvSpPr>
            <p:cNvPr id="187774" name="Line 382"/>
            <p:cNvSpPr>
              <a:spLocks noChangeShapeType="1"/>
            </p:cNvSpPr>
            <p:nvPr/>
          </p:nvSpPr>
          <p:spPr bwMode="auto">
            <a:xfrm flipH="1">
              <a:off x="2381" y="87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75" name="Line 383"/>
            <p:cNvSpPr>
              <a:spLocks noChangeShapeType="1"/>
            </p:cNvSpPr>
            <p:nvPr/>
          </p:nvSpPr>
          <p:spPr bwMode="auto">
            <a:xfrm flipH="1">
              <a:off x="2381" y="155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76" name="Line 384"/>
            <p:cNvSpPr>
              <a:spLocks noChangeShapeType="1"/>
            </p:cNvSpPr>
            <p:nvPr/>
          </p:nvSpPr>
          <p:spPr bwMode="auto">
            <a:xfrm>
              <a:off x="2472" y="873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77" name="Line 385"/>
            <p:cNvSpPr>
              <a:spLocks noChangeShapeType="1"/>
            </p:cNvSpPr>
            <p:nvPr/>
          </p:nvSpPr>
          <p:spPr bwMode="auto">
            <a:xfrm flipH="1">
              <a:off x="1723" y="87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78" name="Line 386"/>
            <p:cNvSpPr>
              <a:spLocks noChangeShapeType="1"/>
            </p:cNvSpPr>
            <p:nvPr/>
          </p:nvSpPr>
          <p:spPr bwMode="auto">
            <a:xfrm>
              <a:off x="1814" y="873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79" name="Line 387"/>
            <p:cNvSpPr>
              <a:spLocks noChangeShapeType="1"/>
            </p:cNvSpPr>
            <p:nvPr/>
          </p:nvSpPr>
          <p:spPr bwMode="auto">
            <a:xfrm flipH="1">
              <a:off x="1723" y="155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80" name="Line 388"/>
            <p:cNvSpPr>
              <a:spLocks noChangeShapeType="1"/>
            </p:cNvSpPr>
            <p:nvPr/>
          </p:nvSpPr>
          <p:spPr bwMode="auto">
            <a:xfrm>
              <a:off x="1814" y="1553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81" name="Line 389"/>
            <p:cNvSpPr>
              <a:spLocks noChangeShapeType="1"/>
            </p:cNvSpPr>
            <p:nvPr/>
          </p:nvSpPr>
          <p:spPr bwMode="auto">
            <a:xfrm>
              <a:off x="1814" y="873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82" name="Line 390"/>
            <p:cNvSpPr>
              <a:spLocks noChangeShapeType="1"/>
            </p:cNvSpPr>
            <p:nvPr/>
          </p:nvSpPr>
          <p:spPr bwMode="auto">
            <a:xfrm flipH="1">
              <a:off x="3038" y="87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83" name="Line 391"/>
            <p:cNvSpPr>
              <a:spLocks noChangeShapeType="1"/>
            </p:cNvSpPr>
            <p:nvPr/>
          </p:nvSpPr>
          <p:spPr bwMode="auto">
            <a:xfrm flipH="1">
              <a:off x="3038" y="155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84" name="Line 392"/>
            <p:cNvSpPr>
              <a:spLocks noChangeShapeType="1"/>
            </p:cNvSpPr>
            <p:nvPr/>
          </p:nvSpPr>
          <p:spPr bwMode="auto">
            <a:xfrm>
              <a:off x="3129" y="873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85" name="Line 393"/>
            <p:cNvSpPr>
              <a:spLocks noChangeShapeType="1"/>
            </p:cNvSpPr>
            <p:nvPr/>
          </p:nvSpPr>
          <p:spPr bwMode="auto">
            <a:xfrm>
              <a:off x="2471" y="873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86" name="Line 394"/>
            <p:cNvSpPr>
              <a:spLocks noChangeShapeType="1"/>
            </p:cNvSpPr>
            <p:nvPr/>
          </p:nvSpPr>
          <p:spPr bwMode="auto">
            <a:xfrm>
              <a:off x="2471" y="1553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87" name="Line 395"/>
            <p:cNvSpPr>
              <a:spLocks noChangeShapeType="1"/>
            </p:cNvSpPr>
            <p:nvPr/>
          </p:nvSpPr>
          <p:spPr bwMode="auto">
            <a:xfrm flipH="1">
              <a:off x="3696" y="87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88" name="Line 396"/>
            <p:cNvSpPr>
              <a:spLocks noChangeShapeType="1"/>
            </p:cNvSpPr>
            <p:nvPr/>
          </p:nvSpPr>
          <p:spPr bwMode="auto">
            <a:xfrm flipH="1">
              <a:off x="3696" y="155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89" name="Line 397"/>
            <p:cNvSpPr>
              <a:spLocks noChangeShapeType="1"/>
            </p:cNvSpPr>
            <p:nvPr/>
          </p:nvSpPr>
          <p:spPr bwMode="auto">
            <a:xfrm>
              <a:off x="3787" y="873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90" name="Line 398"/>
            <p:cNvSpPr>
              <a:spLocks noChangeShapeType="1"/>
            </p:cNvSpPr>
            <p:nvPr/>
          </p:nvSpPr>
          <p:spPr bwMode="auto">
            <a:xfrm>
              <a:off x="3129" y="873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91" name="Line 399"/>
            <p:cNvSpPr>
              <a:spLocks noChangeShapeType="1"/>
            </p:cNvSpPr>
            <p:nvPr/>
          </p:nvSpPr>
          <p:spPr bwMode="auto">
            <a:xfrm>
              <a:off x="3129" y="1553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92" name="Line 400"/>
            <p:cNvSpPr>
              <a:spLocks noChangeShapeType="1"/>
            </p:cNvSpPr>
            <p:nvPr/>
          </p:nvSpPr>
          <p:spPr bwMode="auto">
            <a:xfrm flipH="1">
              <a:off x="4354" y="87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93" name="Line 401"/>
            <p:cNvSpPr>
              <a:spLocks noChangeShapeType="1"/>
            </p:cNvSpPr>
            <p:nvPr/>
          </p:nvSpPr>
          <p:spPr bwMode="auto">
            <a:xfrm flipH="1">
              <a:off x="4354" y="155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94" name="Line 402"/>
            <p:cNvSpPr>
              <a:spLocks noChangeShapeType="1"/>
            </p:cNvSpPr>
            <p:nvPr/>
          </p:nvSpPr>
          <p:spPr bwMode="auto">
            <a:xfrm>
              <a:off x="4445" y="873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95" name="Line 403"/>
            <p:cNvSpPr>
              <a:spLocks noChangeShapeType="1"/>
            </p:cNvSpPr>
            <p:nvPr/>
          </p:nvSpPr>
          <p:spPr bwMode="auto">
            <a:xfrm>
              <a:off x="3787" y="873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96" name="Line 404"/>
            <p:cNvSpPr>
              <a:spLocks noChangeShapeType="1"/>
            </p:cNvSpPr>
            <p:nvPr/>
          </p:nvSpPr>
          <p:spPr bwMode="auto">
            <a:xfrm>
              <a:off x="3787" y="1553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97" name="Line 405"/>
            <p:cNvSpPr>
              <a:spLocks noChangeShapeType="1"/>
            </p:cNvSpPr>
            <p:nvPr/>
          </p:nvSpPr>
          <p:spPr bwMode="auto">
            <a:xfrm flipH="1">
              <a:off x="2381" y="225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98" name="Line 406"/>
            <p:cNvSpPr>
              <a:spLocks noChangeShapeType="1"/>
            </p:cNvSpPr>
            <p:nvPr/>
          </p:nvSpPr>
          <p:spPr bwMode="auto">
            <a:xfrm>
              <a:off x="2472" y="157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799" name="Line 407"/>
            <p:cNvSpPr>
              <a:spLocks noChangeShapeType="1"/>
            </p:cNvSpPr>
            <p:nvPr/>
          </p:nvSpPr>
          <p:spPr bwMode="auto">
            <a:xfrm flipH="1">
              <a:off x="1723" y="225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00" name="Line 408"/>
            <p:cNvSpPr>
              <a:spLocks noChangeShapeType="1"/>
            </p:cNvSpPr>
            <p:nvPr/>
          </p:nvSpPr>
          <p:spPr bwMode="auto">
            <a:xfrm>
              <a:off x="1814" y="2251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01" name="Line 409"/>
            <p:cNvSpPr>
              <a:spLocks noChangeShapeType="1"/>
            </p:cNvSpPr>
            <p:nvPr/>
          </p:nvSpPr>
          <p:spPr bwMode="auto">
            <a:xfrm>
              <a:off x="1814" y="157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02" name="Line 410"/>
            <p:cNvSpPr>
              <a:spLocks noChangeShapeType="1"/>
            </p:cNvSpPr>
            <p:nvPr/>
          </p:nvSpPr>
          <p:spPr bwMode="auto">
            <a:xfrm flipH="1">
              <a:off x="3038" y="225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03" name="Line 411"/>
            <p:cNvSpPr>
              <a:spLocks noChangeShapeType="1"/>
            </p:cNvSpPr>
            <p:nvPr/>
          </p:nvSpPr>
          <p:spPr bwMode="auto">
            <a:xfrm>
              <a:off x="3129" y="157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04" name="Line 412"/>
            <p:cNvSpPr>
              <a:spLocks noChangeShapeType="1"/>
            </p:cNvSpPr>
            <p:nvPr/>
          </p:nvSpPr>
          <p:spPr bwMode="auto">
            <a:xfrm>
              <a:off x="2471" y="2251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05" name="Line 413"/>
            <p:cNvSpPr>
              <a:spLocks noChangeShapeType="1"/>
            </p:cNvSpPr>
            <p:nvPr/>
          </p:nvSpPr>
          <p:spPr bwMode="auto">
            <a:xfrm flipH="1">
              <a:off x="3696" y="225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06" name="Line 414"/>
            <p:cNvSpPr>
              <a:spLocks noChangeShapeType="1"/>
            </p:cNvSpPr>
            <p:nvPr/>
          </p:nvSpPr>
          <p:spPr bwMode="auto">
            <a:xfrm>
              <a:off x="3787" y="157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07" name="Line 415"/>
            <p:cNvSpPr>
              <a:spLocks noChangeShapeType="1"/>
            </p:cNvSpPr>
            <p:nvPr/>
          </p:nvSpPr>
          <p:spPr bwMode="auto">
            <a:xfrm>
              <a:off x="3129" y="2251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08" name="Line 416"/>
            <p:cNvSpPr>
              <a:spLocks noChangeShapeType="1"/>
            </p:cNvSpPr>
            <p:nvPr/>
          </p:nvSpPr>
          <p:spPr bwMode="auto">
            <a:xfrm flipH="1">
              <a:off x="4354" y="225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09" name="Line 417"/>
            <p:cNvSpPr>
              <a:spLocks noChangeShapeType="1"/>
            </p:cNvSpPr>
            <p:nvPr/>
          </p:nvSpPr>
          <p:spPr bwMode="auto">
            <a:xfrm>
              <a:off x="4445" y="157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10" name="Line 418"/>
            <p:cNvSpPr>
              <a:spLocks noChangeShapeType="1"/>
            </p:cNvSpPr>
            <p:nvPr/>
          </p:nvSpPr>
          <p:spPr bwMode="auto">
            <a:xfrm>
              <a:off x="3787" y="2251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11" name="Line 419"/>
            <p:cNvSpPr>
              <a:spLocks noChangeShapeType="1"/>
            </p:cNvSpPr>
            <p:nvPr/>
          </p:nvSpPr>
          <p:spPr bwMode="auto">
            <a:xfrm flipH="1">
              <a:off x="2381" y="293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12" name="Line 420"/>
            <p:cNvSpPr>
              <a:spLocks noChangeShapeType="1"/>
            </p:cNvSpPr>
            <p:nvPr/>
          </p:nvSpPr>
          <p:spPr bwMode="auto">
            <a:xfrm>
              <a:off x="2472" y="225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13" name="Line 421"/>
            <p:cNvSpPr>
              <a:spLocks noChangeShapeType="1"/>
            </p:cNvSpPr>
            <p:nvPr/>
          </p:nvSpPr>
          <p:spPr bwMode="auto">
            <a:xfrm flipH="1">
              <a:off x="1723" y="293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14" name="Line 422"/>
            <p:cNvSpPr>
              <a:spLocks noChangeShapeType="1"/>
            </p:cNvSpPr>
            <p:nvPr/>
          </p:nvSpPr>
          <p:spPr bwMode="auto">
            <a:xfrm>
              <a:off x="1814" y="2931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15" name="Line 423"/>
            <p:cNvSpPr>
              <a:spLocks noChangeShapeType="1"/>
            </p:cNvSpPr>
            <p:nvPr/>
          </p:nvSpPr>
          <p:spPr bwMode="auto">
            <a:xfrm>
              <a:off x="1814" y="225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16" name="Line 424"/>
            <p:cNvSpPr>
              <a:spLocks noChangeShapeType="1"/>
            </p:cNvSpPr>
            <p:nvPr/>
          </p:nvSpPr>
          <p:spPr bwMode="auto">
            <a:xfrm flipH="1">
              <a:off x="3038" y="293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17" name="Line 425"/>
            <p:cNvSpPr>
              <a:spLocks noChangeShapeType="1"/>
            </p:cNvSpPr>
            <p:nvPr/>
          </p:nvSpPr>
          <p:spPr bwMode="auto">
            <a:xfrm>
              <a:off x="3129" y="225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18" name="Line 426"/>
            <p:cNvSpPr>
              <a:spLocks noChangeShapeType="1"/>
            </p:cNvSpPr>
            <p:nvPr/>
          </p:nvSpPr>
          <p:spPr bwMode="auto">
            <a:xfrm>
              <a:off x="2471" y="2931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19" name="Line 427"/>
            <p:cNvSpPr>
              <a:spLocks noChangeShapeType="1"/>
            </p:cNvSpPr>
            <p:nvPr/>
          </p:nvSpPr>
          <p:spPr bwMode="auto">
            <a:xfrm flipH="1">
              <a:off x="3696" y="293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20" name="Line 428"/>
            <p:cNvSpPr>
              <a:spLocks noChangeShapeType="1"/>
            </p:cNvSpPr>
            <p:nvPr/>
          </p:nvSpPr>
          <p:spPr bwMode="auto">
            <a:xfrm>
              <a:off x="3787" y="225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21" name="Line 429"/>
            <p:cNvSpPr>
              <a:spLocks noChangeShapeType="1"/>
            </p:cNvSpPr>
            <p:nvPr/>
          </p:nvSpPr>
          <p:spPr bwMode="auto">
            <a:xfrm>
              <a:off x="3129" y="2931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22" name="Line 430"/>
            <p:cNvSpPr>
              <a:spLocks noChangeShapeType="1"/>
            </p:cNvSpPr>
            <p:nvPr/>
          </p:nvSpPr>
          <p:spPr bwMode="auto">
            <a:xfrm flipH="1">
              <a:off x="4354" y="293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23" name="Line 431"/>
            <p:cNvSpPr>
              <a:spLocks noChangeShapeType="1"/>
            </p:cNvSpPr>
            <p:nvPr/>
          </p:nvSpPr>
          <p:spPr bwMode="auto">
            <a:xfrm>
              <a:off x="4445" y="225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24" name="Line 432"/>
            <p:cNvSpPr>
              <a:spLocks noChangeShapeType="1"/>
            </p:cNvSpPr>
            <p:nvPr/>
          </p:nvSpPr>
          <p:spPr bwMode="auto">
            <a:xfrm>
              <a:off x="3787" y="2931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25" name="Line 433"/>
            <p:cNvSpPr>
              <a:spLocks noChangeShapeType="1"/>
            </p:cNvSpPr>
            <p:nvPr/>
          </p:nvSpPr>
          <p:spPr bwMode="auto">
            <a:xfrm flipH="1">
              <a:off x="2381" y="361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26" name="Line 434"/>
            <p:cNvSpPr>
              <a:spLocks noChangeShapeType="1"/>
            </p:cNvSpPr>
            <p:nvPr/>
          </p:nvSpPr>
          <p:spPr bwMode="auto">
            <a:xfrm>
              <a:off x="2472" y="2932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27" name="Line 435"/>
            <p:cNvSpPr>
              <a:spLocks noChangeShapeType="1"/>
            </p:cNvSpPr>
            <p:nvPr/>
          </p:nvSpPr>
          <p:spPr bwMode="auto">
            <a:xfrm flipH="1">
              <a:off x="1723" y="361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28" name="Line 436"/>
            <p:cNvSpPr>
              <a:spLocks noChangeShapeType="1"/>
            </p:cNvSpPr>
            <p:nvPr/>
          </p:nvSpPr>
          <p:spPr bwMode="auto">
            <a:xfrm>
              <a:off x="1814" y="3612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29" name="Line 437"/>
            <p:cNvSpPr>
              <a:spLocks noChangeShapeType="1"/>
            </p:cNvSpPr>
            <p:nvPr/>
          </p:nvSpPr>
          <p:spPr bwMode="auto">
            <a:xfrm>
              <a:off x="1814" y="2932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30" name="Line 438"/>
            <p:cNvSpPr>
              <a:spLocks noChangeShapeType="1"/>
            </p:cNvSpPr>
            <p:nvPr/>
          </p:nvSpPr>
          <p:spPr bwMode="auto">
            <a:xfrm flipH="1">
              <a:off x="3038" y="361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31" name="Line 439"/>
            <p:cNvSpPr>
              <a:spLocks noChangeShapeType="1"/>
            </p:cNvSpPr>
            <p:nvPr/>
          </p:nvSpPr>
          <p:spPr bwMode="auto">
            <a:xfrm>
              <a:off x="3129" y="2932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32" name="Line 440"/>
            <p:cNvSpPr>
              <a:spLocks noChangeShapeType="1"/>
            </p:cNvSpPr>
            <p:nvPr/>
          </p:nvSpPr>
          <p:spPr bwMode="auto">
            <a:xfrm>
              <a:off x="2471" y="3612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33" name="Line 441"/>
            <p:cNvSpPr>
              <a:spLocks noChangeShapeType="1"/>
            </p:cNvSpPr>
            <p:nvPr/>
          </p:nvSpPr>
          <p:spPr bwMode="auto">
            <a:xfrm flipH="1">
              <a:off x="3696" y="361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34" name="Line 442"/>
            <p:cNvSpPr>
              <a:spLocks noChangeShapeType="1"/>
            </p:cNvSpPr>
            <p:nvPr/>
          </p:nvSpPr>
          <p:spPr bwMode="auto">
            <a:xfrm>
              <a:off x="3787" y="2932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35" name="Line 443"/>
            <p:cNvSpPr>
              <a:spLocks noChangeShapeType="1"/>
            </p:cNvSpPr>
            <p:nvPr/>
          </p:nvSpPr>
          <p:spPr bwMode="auto">
            <a:xfrm>
              <a:off x="3129" y="3612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36" name="Line 444"/>
            <p:cNvSpPr>
              <a:spLocks noChangeShapeType="1"/>
            </p:cNvSpPr>
            <p:nvPr/>
          </p:nvSpPr>
          <p:spPr bwMode="auto">
            <a:xfrm flipH="1">
              <a:off x="4354" y="361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37" name="Line 445"/>
            <p:cNvSpPr>
              <a:spLocks noChangeShapeType="1"/>
            </p:cNvSpPr>
            <p:nvPr/>
          </p:nvSpPr>
          <p:spPr bwMode="auto">
            <a:xfrm>
              <a:off x="4445" y="2932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38" name="Line 446"/>
            <p:cNvSpPr>
              <a:spLocks noChangeShapeType="1"/>
            </p:cNvSpPr>
            <p:nvPr/>
          </p:nvSpPr>
          <p:spPr bwMode="auto">
            <a:xfrm>
              <a:off x="3787" y="3612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39" name="AutoShape 447"/>
            <p:cNvSpPr>
              <a:spLocks noChangeArrowheads="1"/>
            </p:cNvSpPr>
            <p:nvPr/>
          </p:nvSpPr>
          <p:spPr bwMode="auto">
            <a:xfrm>
              <a:off x="2381" y="782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40" name="AutoShape 448"/>
            <p:cNvSpPr>
              <a:spLocks noChangeArrowheads="1"/>
            </p:cNvSpPr>
            <p:nvPr/>
          </p:nvSpPr>
          <p:spPr bwMode="auto">
            <a:xfrm>
              <a:off x="2381" y="1462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41" name="AutoShape 449"/>
            <p:cNvSpPr>
              <a:spLocks noChangeArrowheads="1"/>
            </p:cNvSpPr>
            <p:nvPr/>
          </p:nvSpPr>
          <p:spPr bwMode="auto">
            <a:xfrm>
              <a:off x="1723" y="782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 dirty="0"/>
                <a:t>R</a:t>
              </a:r>
            </a:p>
          </p:txBody>
        </p:sp>
        <p:sp>
          <p:nvSpPr>
            <p:cNvPr id="187842" name="AutoShape 450"/>
            <p:cNvSpPr>
              <a:spLocks noChangeArrowheads="1"/>
            </p:cNvSpPr>
            <p:nvPr/>
          </p:nvSpPr>
          <p:spPr bwMode="auto">
            <a:xfrm>
              <a:off x="1723" y="1462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43" name="AutoShape 451"/>
            <p:cNvSpPr>
              <a:spLocks noChangeArrowheads="1"/>
            </p:cNvSpPr>
            <p:nvPr/>
          </p:nvSpPr>
          <p:spPr bwMode="auto">
            <a:xfrm>
              <a:off x="3038" y="782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44" name="AutoShape 452"/>
            <p:cNvSpPr>
              <a:spLocks noChangeArrowheads="1"/>
            </p:cNvSpPr>
            <p:nvPr/>
          </p:nvSpPr>
          <p:spPr bwMode="auto">
            <a:xfrm>
              <a:off x="3696" y="782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45" name="AutoShape 453"/>
            <p:cNvSpPr>
              <a:spLocks noChangeArrowheads="1"/>
            </p:cNvSpPr>
            <p:nvPr/>
          </p:nvSpPr>
          <p:spPr bwMode="auto">
            <a:xfrm>
              <a:off x="3696" y="1462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46" name="AutoShape 454"/>
            <p:cNvSpPr>
              <a:spLocks noChangeArrowheads="1"/>
            </p:cNvSpPr>
            <p:nvPr/>
          </p:nvSpPr>
          <p:spPr bwMode="auto">
            <a:xfrm>
              <a:off x="4354" y="782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47" name="AutoShape 455"/>
            <p:cNvSpPr>
              <a:spLocks noChangeArrowheads="1"/>
            </p:cNvSpPr>
            <p:nvPr/>
          </p:nvSpPr>
          <p:spPr bwMode="auto">
            <a:xfrm>
              <a:off x="4354" y="1462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 dirty="0"/>
                <a:t>R</a:t>
              </a:r>
            </a:p>
          </p:txBody>
        </p:sp>
        <p:sp>
          <p:nvSpPr>
            <p:cNvPr id="187848" name="AutoShape 456"/>
            <p:cNvSpPr>
              <a:spLocks noChangeArrowheads="1"/>
            </p:cNvSpPr>
            <p:nvPr/>
          </p:nvSpPr>
          <p:spPr bwMode="auto">
            <a:xfrm>
              <a:off x="2381" y="2160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49" name="AutoShape 457"/>
            <p:cNvSpPr>
              <a:spLocks noChangeArrowheads="1"/>
            </p:cNvSpPr>
            <p:nvPr/>
          </p:nvSpPr>
          <p:spPr bwMode="auto">
            <a:xfrm>
              <a:off x="1723" y="2160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50" name="AutoShape 458"/>
            <p:cNvSpPr>
              <a:spLocks noChangeArrowheads="1"/>
            </p:cNvSpPr>
            <p:nvPr/>
          </p:nvSpPr>
          <p:spPr bwMode="auto">
            <a:xfrm>
              <a:off x="3038" y="2160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51" name="AutoShape 459"/>
            <p:cNvSpPr>
              <a:spLocks noChangeArrowheads="1"/>
            </p:cNvSpPr>
            <p:nvPr/>
          </p:nvSpPr>
          <p:spPr bwMode="auto">
            <a:xfrm>
              <a:off x="3696" y="2160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52" name="AutoShape 460"/>
            <p:cNvSpPr>
              <a:spLocks noChangeArrowheads="1"/>
            </p:cNvSpPr>
            <p:nvPr/>
          </p:nvSpPr>
          <p:spPr bwMode="auto">
            <a:xfrm>
              <a:off x="4354" y="2160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 dirty="0" smtClean="0"/>
                <a:t>R</a:t>
              </a:r>
              <a:endParaRPr lang="en-US" sz="1200" dirty="0"/>
            </a:p>
          </p:txBody>
        </p:sp>
        <p:sp>
          <p:nvSpPr>
            <p:cNvPr id="187853" name="AutoShape 461"/>
            <p:cNvSpPr>
              <a:spLocks noChangeArrowheads="1"/>
            </p:cNvSpPr>
            <p:nvPr/>
          </p:nvSpPr>
          <p:spPr bwMode="auto">
            <a:xfrm>
              <a:off x="2381" y="2840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54" name="AutoShape 462"/>
            <p:cNvSpPr>
              <a:spLocks noChangeArrowheads="1"/>
            </p:cNvSpPr>
            <p:nvPr/>
          </p:nvSpPr>
          <p:spPr bwMode="auto">
            <a:xfrm>
              <a:off x="1723" y="2840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55" name="AutoShape 463"/>
            <p:cNvSpPr>
              <a:spLocks noChangeArrowheads="1"/>
            </p:cNvSpPr>
            <p:nvPr/>
          </p:nvSpPr>
          <p:spPr bwMode="auto">
            <a:xfrm>
              <a:off x="3038" y="2840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56" name="AutoShape 464"/>
            <p:cNvSpPr>
              <a:spLocks noChangeArrowheads="1"/>
            </p:cNvSpPr>
            <p:nvPr/>
          </p:nvSpPr>
          <p:spPr bwMode="auto">
            <a:xfrm>
              <a:off x="3696" y="2840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57" name="AutoShape 465"/>
            <p:cNvSpPr>
              <a:spLocks noChangeArrowheads="1"/>
            </p:cNvSpPr>
            <p:nvPr/>
          </p:nvSpPr>
          <p:spPr bwMode="auto">
            <a:xfrm>
              <a:off x="4354" y="2840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58" name="AutoShape 466"/>
            <p:cNvSpPr>
              <a:spLocks noChangeArrowheads="1"/>
            </p:cNvSpPr>
            <p:nvPr/>
          </p:nvSpPr>
          <p:spPr bwMode="auto">
            <a:xfrm>
              <a:off x="2381" y="3521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59" name="AutoShape 467"/>
            <p:cNvSpPr>
              <a:spLocks noChangeArrowheads="1"/>
            </p:cNvSpPr>
            <p:nvPr/>
          </p:nvSpPr>
          <p:spPr bwMode="auto">
            <a:xfrm>
              <a:off x="1723" y="3521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60" name="AutoShape 468"/>
            <p:cNvSpPr>
              <a:spLocks noChangeArrowheads="1"/>
            </p:cNvSpPr>
            <p:nvPr/>
          </p:nvSpPr>
          <p:spPr bwMode="auto">
            <a:xfrm>
              <a:off x="3038" y="3521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61" name="AutoShape 469"/>
            <p:cNvSpPr>
              <a:spLocks noChangeArrowheads="1"/>
            </p:cNvSpPr>
            <p:nvPr/>
          </p:nvSpPr>
          <p:spPr bwMode="auto">
            <a:xfrm>
              <a:off x="3696" y="3521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62" name="AutoShape 470"/>
            <p:cNvSpPr>
              <a:spLocks noChangeArrowheads="1"/>
            </p:cNvSpPr>
            <p:nvPr/>
          </p:nvSpPr>
          <p:spPr bwMode="auto">
            <a:xfrm>
              <a:off x="4354" y="3521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  <p:sp>
          <p:nvSpPr>
            <p:cNvPr id="187863" name="AutoShape 471"/>
            <p:cNvSpPr>
              <a:spLocks noChangeArrowheads="1"/>
            </p:cNvSpPr>
            <p:nvPr/>
          </p:nvSpPr>
          <p:spPr bwMode="auto">
            <a:xfrm>
              <a:off x="3038" y="1462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200"/>
                <a:t>R</a:t>
              </a:r>
            </a:p>
          </p:txBody>
        </p:sp>
      </p:grpSp>
      <p:grpSp>
        <p:nvGrpSpPr>
          <p:cNvPr id="4" name="Group 472"/>
          <p:cNvGrpSpPr>
            <a:grpSpLocks/>
          </p:cNvGrpSpPr>
          <p:nvPr/>
        </p:nvGrpSpPr>
        <p:grpSpPr bwMode="auto">
          <a:xfrm>
            <a:off x="4500563" y="908050"/>
            <a:ext cx="1338262" cy="812800"/>
            <a:chOff x="2835" y="1294"/>
            <a:chExt cx="843" cy="512"/>
          </a:xfrm>
        </p:grpSpPr>
        <p:sp>
          <p:nvSpPr>
            <p:cNvPr id="187865" name="Line 473"/>
            <p:cNvSpPr>
              <a:spLocks noChangeShapeType="1"/>
            </p:cNvSpPr>
            <p:nvPr/>
          </p:nvSpPr>
          <p:spPr bwMode="auto">
            <a:xfrm>
              <a:off x="3334" y="1434"/>
              <a:ext cx="136" cy="91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66" name="Text Box 474"/>
            <p:cNvSpPr txBox="1">
              <a:spLocks noChangeArrowheads="1"/>
            </p:cNvSpPr>
            <p:nvPr/>
          </p:nvSpPr>
          <p:spPr bwMode="auto">
            <a:xfrm>
              <a:off x="2835" y="1294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rgbClr val="990000"/>
                  </a:solidFill>
                  <a:latin typeface="Arial" pitchFamily="34" charset="0"/>
                </a:rPr>
                <a:t>Router</a:t>
              </a:r>
            </a:p>
          </p:txBody>
        </p:sp>
        <p:sp>
          <p:nvSpPr>
            <p:cNvPr id="187867" name="Oval 475"/>
            <p:cNvSpPr>
              <a:spLocks noChangeArrowheads="1"/>
            </p:cNvSpPr>
            <p:nvPr/>
          </p:nvSpPr>
          <p:spPr bwMode="auto">
            <a:xfrm>
              <a:off x="3443" y="1543"/>
              <a:ext cx="235" cy="263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</p:grpSp>
      <p:grpSp>
        <p:nvGrpSpPr>
          <p:cNvPr id="5" name="Group 476"/>
          <p:cNvGrpSpPr>
            <a:grpSpLocks/>
          </p:cNvGrpSpPr>
          <p:nvPr/>
        </p:nvGrpSpPr>
        <p:grpSpPr bwMode="auto">
          <a:xfrm>
            <a:off x="5795963" y="914400"/>
            <a:ext cx="1166812" cy="692150"/>
            <a:chOff x="3651" y="1298"/>
            <a:chExt cx="735" cy="436"/>
          </a:xfrm>
        </p:grpSpPr>
        <p:sp>
          <p:nvSpPr>
            <p:cNvPr id="187869" name="Line 477"/>
            <p:cNvSpPr>
              <a:spLocks noChangeShapeType="1"/>
            </p:cNvSpPr>
            <p:nvPr/>
          </p:nvSpPr>
          <p:spPr bwMode="auto">
            <a:xfrm>
              <a:off x="4014" y="1480"/>
              <a:ext cx="136" cy="9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/>
              <a:endParaRPr lang="he-IL"/>
            </a:p>
          </p:txBody>
        </p:sp>
        <p:sp>
          <p:nvSpPr>
            <p:cNvPr id="187870" name="Text Box 478"/>
            <p:cNvSpPr txBox="1">
              <a:spLocks noChangeArrowheads="1"/>
            </p:cNvSpPr>
            <p:nvPr/>
          </p:nvSpPr>
          <p:spPr bwMode="auto">
            <a:xfrm>
              <a:off x="3651" y="1298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>
                  <a:solidFill>
                    <a:srgbClr val="990000"/>
                  </a:solidFill>
                  <a:latin typeface="Arial" pitchFamily="34" charset="0"/>
                </a:rPr>
                <a:t>Link</a:t>
              </a:r>
            </a:p>
          </p:txBody>
        </p:sp>
        <p:sp>
          <p:nvSpPr>
            <p:cNvPr id="187871" name="Oval 479"/>
            <p:cNvSpPr>
              <a:spLocks noChangeArrowheads="1"/>
            </p:cNvSpPr>
            <p:nvPr/>
          </p:nvSpPr>
          <p:spPr bwMode="auto">
            <a:xfrm>
              <a:off x="3978" y="1598"/>
              <a:ext cx="408" cy="136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</p:grpSp>
      <p:sp>
        <p:nvSpPr>
          <p:cNvPr id="12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75513" y="6438900"/>
            <a:ext cx="1905000" cy="457200"/>
          </a:xfrm>
        </p:spPr>
        <p:txBody>
          <a:bodyPr/>
          <a:lstStyle/>
          <a:p>
            <a:fld id="{E5E78F0E-4832-425E-BAC7-1EAF93784EBA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9" name="Rectangle 375"/>
          <p:cNvSpPr>
            <a:spLocks noChangeArrowheads="1"/>
          </p:cNvSpPr>
          <p:nvPr/>
        </p:nvSpPr>
        <p:spPr bwMode="auto">
          <a:xfrm>
            <a:off x="6046788" y="1274763"/>
            <a:ext cx="1176337" cy="11128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 b="1"/>
              <a:t>Module</a:t>
            </a:r>
          </a:p>
        </p:txBody>
      </p:sp>
      <p:sp>
        <p:nvSpPr>
          <p:cNvPr id="32050" name="Rectangle 306"/>
          <p:cNvSpPr>
            <a:spLocks noChangeArrowheads="1"/>
          </p:cNvSpPr>
          <p:nvPr/>
        </p:nvSpPr>
        <p:spPr bwMode="auto">
          <a:xfrm>
            <a:off x="5364163" y="1276350"/>
            <a:ext cx="493712" cy="4714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 b="1" dirty="0"/>
              <a:t>Module</a:t>
            </a:r>
          </a:p>
        </p:txBody>
      </p:sp>
      <p:sp>
        <p:nvSpPr>
          <p:cNvPr id="32053" name="Rectangle 309"/>
          <p:cNvSpPr>
            <a:spLocks noChangeArrowheads="1"/>
          </p:cNvSpPr>
          <p:nvPr/>
        </p:nvSpPr>
        <p:spPr bwMode="auto">
          <a:xfrm>
            <a:off x="5364163" y="1917700"/>
            <a:ext cx="493712" cy="469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 b="1"/>
              <a:t>Module</a:t>
            </a:r>
          </a:p>
        </p:txBody>
      </p:sp>
      <p:sp>
        <p:nvSpPr>
          <p:cNvPr id="32057" name="Line 313"/>
          <p:cNvSpPr>
            <a:spLocks noChangeShapeType="1"/>
          </p:cNvSpPr>
          <p:nvPr/>
        </p:nvSpPr>
        <p:spPr bwMode="auto">
          <a:xfrm>
            <a:off x="7315200" y="1192213"/>
            <a:ext cx="0" cy="1255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058" name="Rectangle 314"/>
          <p:cNvSpPr>
            <a:spLocks noChangeArrowheads="1"/>
          </p:cNvSpPr>
          <p:nvPr/>
        </p:nvSpPr>
        <p:spPr bwMode="auto">
          <a:xfrm>
            <a:off x="7408863" y="1276350"/>
            <a:ext cx="493712" cy="4714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 b="1"/>
              <a:t>Module</a:t>
            </a:r>
          </a:p>
        </p:txBody>
      </p:sp>
      <p:sp>
        <p:nvSpPr>
          <p:cNvPr id="32060" name="Rectangle 316"/>
          <p:cNvSpPr>
            <a:spLocks noChangeArrowheads="1"/>
          </p:cNvSpPr>
          <p:nvPr/>
        </p:nvSpPr>
        <p:spPr bwMode="auto">
          <a:xfrm>
            <a:off x="7386638" y="1917700"/>
            <a:ext cx="1198562" cy="469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1400" b="1" dirty="0"/>
              <a:t>Module</a:t>
            </a:r>
          </a:p>
        </p:txBody>
      </p:sp>
      <p:sp>
        <p:nvSpPr>
          <p:cNvPr id="32062" name="Rectangle 318"/>
          <p:cNvSpPr>
            <a:spLocks noChangeArrowheads="1"/>
          </p:cNvSpPr>
          <p:nvPr/>
        </p:nvSpPr>
        <p:spPr bwMode="auto">
          <a:xfrm>
            <a:off x="8089900" y="1276350"/>
            <a:ext cx="493713" cy="4714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 b="1"/>
              <a:t>Module</a:t>
            </a:r>
          </a:p>
        </p:txBody>
      </p:sp>
      <p:sp>
        <p:nvSpPr>
          <p:cNvPr id="32067" name="Rectangle 323"/>
          <p:cNvSpPr>
            <a:spLocks noChangeArrowheads="1"/>
          </p:cNvSpPr>
          <p:nvPr/>
        </p:nvSpPr>
        <p:spPr bwMode="auto">
          <a:xfrm>
            <a:off x="6046788" y="2576513"/>
            <a:ext cx="492125" cy="469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 b="1" dirty="0"/>
              <a:t>Module</a:t>
            </a:r>
          </a:p>
        </p:txBody>
      </p:sp>
      <p:sp>
        <p:nvSpPr>
          <p:cNvPr id="32069" name="Rectangle 325"/>
          <p:cNvSpPr>
            <a:spLocks noChangeArrowheads="1"/>
          </p:cNvSpPr>
          <p:nvPr/>
        </p:nvSpPr>
        <p:spPr bwMode="auto">
          <a:xfrm>
            <a:off x="5364163" y="2566988"/>
            <a:ext cx="493712" cy="11128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 b="1" dirty="0"/>
              <a:t>Module</a:t>
            </a:r>
          </a:p>
        </p:txBody>
      </p:sp>
      <p:sp>
        <p:nvSpPr>
          <p:cNvPr id="32073" name="Rectangle 329"/>
          <p:cNvSpPr>
            <a:spLocks noChangeArrowheads="1"/>
          </p:cNvSpPr>
          <p:nvPr/>
        </p:nvSpPr>
        <p:spPr bwMode="auto">
          <a:xfrm>
            <a:off x="6726238" y="2576513"/>
            <a:ext cx="493712" cy="4699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 b="1"/>
              <a:t>Module</a:t>
            </a:r>
          </a:p>
        </p:txBody>
      </p:sp>
      <p:sp>
        <p:nvSpPr>
          <p:cNvPr id="32076" name="Rectangle 332"/>
          <p:cNvSpPr>
            <a:spLocks noChangeArrowheads="1"/>
          </p:cNvSpPr>
          <p:nvPr/>
        </p:nvSpPr>
        <p:spPr bwMode="auto">
          <a:xfrm>
            <a:off x="7408863" y="2576513"/>
            <a:ext cx="493712" cy="4699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 b="1"/>
              <a:t>Module</a:t>
            </a:r>
          </a:p>
        </p:txBody>
      </p:sp>
      <p:sp>
        <p:nvSpPr>
          <p:cNvPr id="32079" name="Rectangle 335"/>
          <p:cNvSpPr>
            <a:spLocks noChangeArrowheads="1"/>
          </p:cNvSpPr>
          <p:nvPr/>
        </p:nvSpPr>
        <p:spPr bwMode="auto">
          <a:xfrm>
            <a:off x="8089900" y="2576513"/>
            <a:ext cx="493713" cy="469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 b="1"/>
              <a:t>Module</a:t>
            </a:r>
          </a:p>
        </p:txBody>
      </p:sp>
      <p:sp>
        <p:nvSpPr>
          <p:cNvPr id="32085" name="Rectangle 341"/>
          <p:cNvSpPr>
            <a:spLocks noChangeArrowheads="1"/>
          </p:cNvSpPr>
          <p:nvPr/>
        </p:nvSpPr>
        <p:spPr bwMode="auto">
          <a:xfrm>
            <a:off x="6726238" y="3216275"/>
            <a:ext cx="1176337" cy="1112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 b="1"/>
              <a:t>Module</a:t>
            </a:r>
          </a:p>
        </p:txBody>
      </p:sp>
      <p:sp>
        <p:nvSpPr>
          <p:cNvPr id="32089" name="Rectangle 345"/>
          <p:cNvSpPr>
            <a:spLocks noChangeArrowheads="1"/>
          </p:cNvSpPr>
          <p:nvPr/>
        </p:nvSpPr>
        <p:spPr bwMode="auto">
          <a:xfrm>
            <a:off x="8089900" y="3216275"/>
            <a:ext cx="493713" cy="4714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 b="1"/>
              <a:t>Module</a:t>
            </a:r>
          </a:p>
        </p:txBody>
      </p:sp>
      <p:sp>
        <p:nvSpPr>
          <p:cNvPr id="32093" name="Rectangle 349"/>
          <p:cNvSpPr>
            <a:spLocks noChangeArrowheads="1"/>
          </p:cNvSpPr>
          <p:nvPr/>
        </p:nvSpPr>
        <p:spPr bwMode="auto">
          <a:xfrm>
            <a:off x="8089900" y="3859213"/>
            <a:ext cx="493713" cy="4699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 b="1" dirty="0"/>
              <a:t>Module</a:t>
            </a:r>
          </a:p>
        </p:txBody>
      </p:sp>
      <p:sp>
        <p:nvSpPr>
          <p:cNvPr id="32117" name="Freeform 373"/>
          <p:cNvSpPr>
            <a:spLocks/>
          </p:cNvSpPr>
          <p:nvPr/>
        </p:nvSpPr>
        <p:spPr bwMode="auto">
          <a:xfrm>
            <a:off x="5364163" y="3213100"/>
            <a:ext cx="1174750" cy="1111250"/>
          </a:xfrm>
          <a:custGeom>
            <a:avLst/>
            <a:gdLst/>
            <a:ahLst/>
            <a:cxnLst>
              <a:cxn ang="0">
                <a:pos x="1133" y="1179"/>
              </a:cxn>
              <a:cxn ang="0">
                <a:pos x="1133" y="0"/>
              </a:cxn>
              <a:cxn ang="0">
                <a:pos x="680" y="0"/>
              </a:cxn>
              <a:cxn ang="0">
                <a:pos x="680" y="697"/>
              </a:cxn>
              <a:cxn ang="0">
                <a:pos x="0" y="697"/>
              </a:cxn>
              <a:cxn ang="0">
                <a:pos x="0" y="1179"/>
              </a:cxn>
              <a:cxn ang="0">
                <a:pos x="1133" y="1179"/>
              </a:cxn>
            </a:cxnLst>
            <a:rect l="0" t="0" r="r" b="b"/>
            <a:pathLst>
              <a:path w="1133" h="1179">
                <a:moveTo>
                  <a:pt x="1133" y="1179"/>
                </a:moveTo>
                <a:lnTo>
                  <a:pt x="1133" y="0"/>
                </a:lnTo>
                <a:lnTo>
                  <a:pt x="680" y="0"/>
                </a:lnTo>
                <a:lnTo>
                  <a:pt x="680" y="697"/>
                </a:lnTo>
                <a:lnTo>
                  <a:pt x="0" y="697"/>
                </a:lnTo>
                <a:lnTo>
                  <a:pt x="0" y="1179"/>
                </a:lnTo>
                <a:lnTo>
                  <a:pt x="1133" y="11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118" name="Text Box 374"/>
          <p:cNvSpPr txBox="1">
            <a:spLocks noChangeArrowheads="1"/>
          </p:cNvSpPr>
          <p:nvPr/>
        </p:nvSpPr>
        <p:spPr bwMode="auto">
          <a:xfrm>
            <a:off x="5553075" y="3967163"/>
            <a:ext cx="844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400" b="1" dirty="0"/>
              <a:t>Module</a:t>
            </a:r>
          </a:p>
        </p:txBody>
      </p:sp>
      <p:sp>
        <p:nvSpPr>
          <p:cNvPr id="32120" name="Rectangle 376"/>
          <p:cNvSpPr>
            <a:spLocks noChangeArrowheads="1"/>
          </p:cNvSpPr>
          <p:nvPr/>
        </p:nvSpPr>
        <p:spPr bwMode="auto">
          <a:xfrm>
            <a:off x="6738938" y="3211513"/>
            <a:ext cx="1150937" cy="11287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1400" b="1" dirty="0"/>
              <a:t>Module</a:t>
            </a:r>
          </a:p>
        </p:txBody>
      </p:sp>
      <p:sp>
        <p:nvSpPr>
          <p:cNvPr id="32049" name="Rectangle 305"/>
          <p:cNvSpPr>
            <a:spLocks noChangeArrowheads="1"/>
          </p:cNvSpPr>
          <p:nvPr/>
        </p:nvSpPr>
        <p:spPr bwMode="auto">
          <a:xfrm>
            <a:off x="6069013" y="1268413"/>
            <a:ext cx="1150937" cy="11287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1400" b="1" dirty="0"/>
              <a:t>Module</a:t>
            </a:r>
          </a:p>
        </p:txBody>
      </p:sp>
      <p:sp>
        <p:nvSpPr>
          <p:cNvPr id="32194" name="Rectangle 45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 </a:t>
            </a:r>
            <a:r>
              <a:rPr lang="en-US" dirty="0"/>
              <a:t>Design Flow</a:t>
            </a:r>
          </a:p>
        </p:txBody>
      </p:sp>
      <p:sp>
        <p:nvSpPr>
          <p:cNvPr id="32196" name="Text Box 452"/>
          <p:cNvSpPr txBox="1">
            <a:spLocks noChangeArrowheads="1"/>
          </p:cNvSpPr>
          <p:nvPr/>
        </p:nvSpPr>
        <p:spPr bwMode="auto">
          <a:xfrm>
            <a:off x="1403350" y="2332038"/>
            <a:ext cx="1944688" cy="376237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smtClean="0"/>
              <a:t>Map modules</a:t>
            </a:r>
            <a:endParaRPr lang="en-US" dirty="0"/>
          </a:p>
        </p:txBody>
      </p:sp>
      <p:sp>
        <p:nvSpPr>
          <p:cNvPr id="32197" name="Text Box 453"/>
          <p:cNvSpPr txBox="1">
            <a:spLocks noChangeArrowheads="1"/>
          </p:cNvSpPr>
          <p:nvPr/>
        </p:nvSpPr>
        <p:spPr bwMode="auto">
          <a:xfrm>
            <a:off x="1403350" y="3284538"/>
            <a:ext cx="1944688" cy="65087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/>
              <a:t>Allocate link capacities</a:t>
            </a:r>
          </a:p>
        </p:txBody>
      </p:sp>
      <p:sp>
        <p:nvSpPr>
          <p:cNvPr id="32198" name="Text Box 454"/>
          <p:cNvSpPr txBox="1">
            <a:spLocks noChangeArrowheads="1"/>
          </p:cNvSpPr>
          <p:nvPr/>
        </p:nvSpPr>
        <p:spPr bwMode="auto">
          <a:xfrm>
            <a:off x="1403350" y="4437063"/>
            <a:ext cx="1944688" cy="65087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smtClean="0"/>
              <a:t>Evaluate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/>
              <a:t>and cost</a:t>
            </a:r>
          </a:p>
        </p:txBody>
      </p:sp>
      <p:sp>
        <p:nvSpPr>
          <p:cNvPr id="32199" name="Line 455"/>
          <p:cNvSpPr>
            <a:spLocks noChangeShapeType="1"/>
          </p:cNvSpPr>
          <p:nvPr/>
        </p:nvSpPr>
        <p:spPr bwMode="auto">
          <a:xfrm>
            <a:off x="2339975" y="1844675"/>
            <a:ext cx="0" cy="5048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2200" name="Line 456"/>
          <p:cNvSpPr>
            <a:spLocks noChangeShapeType="1"/>
          </p:cNvSpPr>
          <p:nvPr/>
        </p:nvSpPr>
        <p:spPr bwMode="auto">
          <a:xfrm>
            <a:off x="2339975" y="2708275"/>
            <a:ext cx="0" cy="5762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2201" name="Line 457"/>
          <p:cNvSpPr>
            <a:spLocks noChangeShapeType="1"/>
          </p:cNvSpPr>
          <p:nvPr/>
        </p:nvSpPr>
        <p:spPr bwMode="auto">
          <a:xfrm>
            <a:off x="2339975" y="3933825"/>
            <a:ext cx="0" cy="5032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2203" name="Freeform 459"/>
          <p:cNvSpPr>
            <a:spLocks/>
          </p:cNvSpPr>
          <p:nvPr/>
        </p:nvSpPr>
        <p:spPr bwMode="auto">
          <a:xfrm>
            <a:off x="827088" y="2565400"/>
            <a:ext cx="576262" cy="1079500"/>
          </a:xfrm>
          <a:custGeom>
            <a:avLst/>
            <a:gdLst/>
            <a:ahLst/>
            <a:cxnLst>
              <a:cxn ang="0">
                <a:pos x="0" y="680"/>
              </a:cxn>
              <a:cxn ang="0">
                <a:pos x="0" y="0"/>
              </a:cxn>
              <a:cxn ang="0">
                <a:pos x="363" y="0"/>
              </a:cxn>
            </a:cxnLst>
            <a:rect l="0" t="0" r="r" b="b"/>
            <a:pathLst>
              <a:path w="363" h="680">
                <a:moveTo>
                  <a:pt x="0" y="680"/>
                </a:moveTo>
                <a:lnTo>
                  <a:pt x="0" y="0"/>
                </a:lnTo>
                <a:lnTo>
                  <a:pt x="363" y="0"/>
                </a:ln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2205" name="Line 461"/>
          <p:cNvSpPr>
            <a:spLocks noChangeShapeType="1"/>
          </p:cNvSpPr>
          <p:nvPr/>
        </p:nvSpPr>
        <p:spPr bwMode="auto">
          <a:xfrm flipH="1">
            <a:off x="5940425" y="1844675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06" name="Line 462"/>
          <p:cNvSpPr>
            <a:spLocks noChangeShapeType="1"/>
          </p:cNvSpPr>
          <p:nvPr/>
        </p:nvSpPr>
        <p:spPr bwMode="auto">
          <a:xfrm>
            <a:off x="6630988" y="3132138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07" name="Line 463"/>
          <p:cNvSpPr>
            <a:spLocks noChangeShapeType="1"/>
          </p:cNvSpPr>
          <p:nvPr/>
        </p:nvSpPr>
        <p:spPr bwMode="auto">
          <a:xfrm>
            <a:off x="7997825" y="3132138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08" name="Line 464"/>
          <p:cNvSpPr>
            <a:spLocks noChangeShapeType="1"/>
          </p:cNvSpPr>
          <p:nvPr/>
        </p:nvSpPr>
        <p:spPr bwMode="auto">
          <a:xfrm>
            <a:off x="7989888" y="1196975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09" name="Line 465"/>
          <p:cNvSpPr>
            <a:spLocks noChangeShapeType="1"/>
          </p:cNvSpPr>
          <p:nvPr/>
        </p:nvSpPr>
        <p:spPr bwMode="auto">
          <a:xfrm>
            <a:off x="8008938" y="3779838"/>
            <a:ext cx="658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10" name="Line 466"/>
          <p:cNvSpPr>
            <a:spLocks noChangeShapeType="1"/>
          </p:cNvSpPr>
          <p:nvPr/>
        </p:nvSpPr>
        <p:spPr bwMode="auto">
          <a:xfrm>
            <a:off x="7308850" y="2503488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11" name="Line 467"/>
          <p:cNvSpPr>
            <a:spLocks noChangeShapeType="1"/>
          </p:cNvSpPr>
          <p:nvPr/>
        </p:nvSpPr>
        <p:spPr bwMode="auto">
          <a:xfrm>
            <a:off x="7988300" y="1838325"/>
            <a:ext cx="687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12" name="Line 468"/>
          <p:cNvSpPr>
            <a:spLocks noChangeShapeType="1"/>
          </p:cNvSpPr>
          <p:nvPr/>
        </p:nvSpPr>
        <p:spPr bwMode="auto">
          <a:xfrm>
            <a:off x="5946775" y="2489200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13" name="Line 469"/>
          <p:cNvSpPr>
            <a:spLocks noChangeShapeType="1"/>
          </p:cNvSpPr>
          <p:nvPr/>
        </p:nvSpPr>
        <p:spPr bwMode="auto">
          <a:xfrm flipH="1">
            <a:off x="5857875" y="1192213"/>
            <a:ext cx="93663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14" name="Line 470"/>
          <p:cNvSpPr>
            <a:spLocks noChangeShapeType="1"/>
          </p:cNvSpPr>
          <p:nvPr/>
        </p:nvSpPr>
        <p:spPr bwMode="auto">
          <a:xfrm>
            <a:off x="5951538" y="1192213"/>
            <a:ext cx="1339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15" name="Line 471"/>
          <p:cNvSpPr>
            <a:spLocks noChangeShapeType="1"/>
          </p:cNvSpPr>
          <p:nvPr/>
        </p:nvSpPr>
        <p:spPr bwMode="auto">
          <a:xfrm flipH="1">
            <a:off x="5857875" y="1833563"/>
            <a:ext cx="93663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16" name="Line 472"/>
          <p:cNvSpPr>
            <a:spLocks noChangeShapeType="1"/>
          </p:cNvSpPr>
          <p:nvPr/>
        </p:nvSpPr>
        <p:spPr bwMode="auto">
          <a:xfrm>
            <a:off x="5951538" y="1192213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17" name="Line 473"/>
          <p:cNvSpPr>
            <a:spLocks noChangeShapeType="1"/>
          </p:cNvSpPr>
          <p:nvPr/>
        </p:nvSpPr>
        <p:spPr bwMode="auto">
          <a:xfrm flipH="1">
            <a:off x="7219950" y="1192213"/>
            <a:ext cx="9525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18" name="Line 474"/>
          <p:cNvSpPr>
            <a:spLocks noChangeShapeType="1"/>
          </p:cNvSpPr>
          <p:nvPr/>
        </p:nvSpPr>
        <p:spPr bwMode="auto">
          <a:xfrm>
            <a:off x="7315200" y="1192213"/>
            <a:ext cx="0" cy="1255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19" name="Line 475"/>
          <p:cNvSpPr>
            <a:spLocks noChangeShapeType="1"/>
          </p:cNvSpPr>
          <p:nvPr/>
        </p:nvSpPr>
        <p:spPr bwMode="auto">
          <a:xfrm flipH="1">
            <a:off x="7902575" y="1192213"/>
            <a:ext cx="93663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20" name="Line 476"/>
          <p:cNvSpPr>
            <a:spLocks noChangeShapeType="1"/>
          </p:cNvSpPr>
          <p:nvPr/>
        </p:nvSpPr>
        <p:spPr bwMode="auto">
          <a:xfrm>
            <a:off x="7315200" y="119221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21" name="Line 477"/>
          <p:cNvSpPr>
            <a:spLocks noChangeShapeType="1"/>
          </p:cNvSpPr>
          <p:nvPr/>
        </p:nvSpPr>
        <p:spPr bwMode="auto">
          <a:xfrm flipH="1">
            <a:off x="8583613" y="1192213"/>
            <a:ext cx="9525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22" name="Line 478"/>
          <p:cNvSpPr>
            <a:spLocks noChangeShapeType="1"/>
          </p:cNvSpPr>
          <p:nvPr/>
        </p:nvSpPr>
        <p:spPr bwMode="auto">
          <a:xfrm flipH="1">
            <a:off x="8583613" y="1833563"/>
            <a:ext cx="9525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23" name="Line 479"/>
          <p:cNvSpPr>
            <a:spLocks noChangeShapeType="1"/>
          </p:cNvSpPr>
          <p:nvPr/>
        </p:nvSpPr>
        <p:spPr bwMode="auto">
          <a:xfrm>
            <a:off x="8678863" y="1192213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24" name="Line 480"/>
          <p:cNvSpPr>
            <a:spLocks noChangeShapeType="1"/>
          </p:cNvSpPr>
          <p:nvPr/>
        </p:nvSpPr>
        <p:spPr bwMode="auto">
          <a:xfrm>
            <a:off x="7996238" y="1192213"/>
            <a:ext cx="658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25" name="Line 481"/>
          <p:cNvSpPr>
            <a:spLocks noChangeShapeType="1"/>
          </p:cNvSpPr>
          <p:nvPr/>
        </p:nvSpPr>
        <p:spPr bwMode="auto">
          <a:xfrm flipH="1">
            <a:off x="6538913" y="2490788"/>
            <a:ext cx="9525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26" name="Line 482"/>
          <p:cNvSpPr>
            <a:spLocks noChangeShapeType="1"/>
          </p:cNvSpPr>
          <p:nvPr/>
        </p:nvSpPr>
        <p:spPr bwMode="auto">
          <a:xfrm flipH="1">
            <a:off x="5857875" y="2490788"/>
            <a:ext cx="93663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27" name="Line 483"/>
          <p:cNvSpPr>
            <a:spLocks noChangeShapeType="1"/>
          </p:cNvSpPr>
          <p:nvPr/>
        </p:nvSpPr>
        <p:spPr bwMode="auto">
          <a:xfrm>
            <a:off x="5951538" y="2490788"/>
            <a:ext cx="658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28" name="Line 484"/>
          <p:cNvSpPr>
            <a:spLocks noChangeShapeType="1"/>
          </p:cNvSpPr>
          <p:nvPr/>
        </p:nvSpPr>
        <p:spPr bwMode="auto">
          <a:xfrm>
            <a:off x="5951538" y="1849438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29" name="Line 485"/>
          <p:cNvSpPr>
            <a:spLocks noChangeShapeType="1"/>
          </p:cNvSpPr>
          <p:nvPr/>
        </p:nvSpPr>
        <p:spPr bwMode="auto">
          <a:xfrm flipH="1">
            <a:off x="7219950" y="2490788"/>
            <a:ext cx="9525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30" name="Line 486"/>
          <p:cNvSpPr>
            <a:spLocks noChangeShapeType="1"/>
          </p:cNvSpPr>
          <p:nvPr/>
        </p:nvSpPr>
        <p:spPr bwMode="auto">
          <a:xfrm flipV="1">
            <a:off x="6659563" y="2490788"/>
            <a:ext cx="6318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31" name="Line 487"/>
          <p:cNvSpPr>
            <a:spLocks noChangeShapeType="1"/>
          </p:cNvSpPr>
          <p:nvPr/>
        </p:nvSpPr>
        <p:spPr bwMode="auto">
          <a:xfrm flipH="1">
            <a:off x="7902575" y="2490788"/>
            <a:ext cx="93663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32" name="Line 488"/>
          <p:cNvSpPr>
            <a:spLocks noChangeShapeType="1"/>
          </p:cNvSpPr>
          <p:nvPr/>
        </p:nvSpPr>
        <p:spPr bwMode="auto">
          <a:xfrm>
            <a:off x="7315200" y="2490788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33" name="Line 489"/>
          <p:cNvSpPr>
            <a:spLocks noChangeShapeType="1"/>
          </p:cNvSpPr>
          <p:nvPr/>
        </p:nvSpPr>
        <p:spPr bwMode="auto">
          <a:xfrm flipH="1">
            <a:off x="8583613" y="2490788"/>
            <a:ext cx="9525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34" name="Line 490"/>
          <p:cNvSpPr>
            <a:spLocks noChangeShapeType="1"/>
          </p:cNvSpPr>
          <p:nvPr/>
        </p:nvSpPr>
        <p:spPr bwMode="auto">
          <a:xfrm>
            <a:off x="8678863" y="1849438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35" name="Line 491"/>
          <p:cNvSpPr>
            <a:spLocks noChangeShapeType="1"/>
          </p:cNvSpPr>
          <p:nvPr/>
        </p:nvSpPr>
        <p:spPr bwMode="auto">
          <a:xfrm>
            <a:off x="7996238" y="2490788"/>
            <a:ext cx="658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36" name="Line 492"/>
          <p:cNvSpPr>
            <a:spLocks noChangeShapeType="1"/>
          </p:cNvSpPr>
          <p:nvPr/>
        </p:nvSpPr>
        <p:spPr bwMode="auto">
          <a:xfrm flipH="1">
            <a:off x="6538913" y="3132138"/>
            <a:ext cx="9525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37" name="Line 493"/>
          <p:cNvSpPr>
            <a:spLocks noChangeShapeType="1"/>
          </p:cNvSpPr>
          <p:nvPr/>
        </p:nvSpPr>
        <p:spPr bwMode="auto">
          <a:xfrm>
            <a:off x="6634163" y="2490788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38" name="Line 494"/>
          <p:cNvSpPr>
            <a:spLocks noChangeShapeType="1"/>
          </p:cNvSpPr>
          <p:nvPr/>
        </p:nvSpPr>
        <p:spPr bwMode="auto">
          <a:xfrm>
            <a:off x="6632575" y="3132138"/>
            <a:ext cx="1363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39" name="Line 495"/>
          <p:cNvSpPr>
            <a:spLocks noChangeShapeType="1"/>
          </p:cNvSpPr>
          <p:nvPr/>
        </p:nvSpPr>
        <p:spPr bwMode="auto">
          <a:xfrm flipH="1">
            <a:off x="7902575" y="3132138"/>
            <a:ext cx="93663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40" name="Line 496"/>
          <p:cNvSpPr>
            <a:spLocks noChangeShapeType="1"/>
          </p:cNvSpPr>
          <p:nvPr/>
        </p:nvSpPr>
        <p:spPr bwMode="auto">
          <a:xfrm>
            <a:off x="7996238" y="2490788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41" name="Line 497"/>
          <p:cNvSpPr>
            <a:spLocks noChangeShapeType="1"/>
          </p:cNvSpPr>
          <p:nvPr/>
        </p:nvSpPr>
        <p:spPr bwMode="auto">
          <a:xfrm flipH="1">
            <a:off x="8583613" y="3132138"/>
            <a:ext cx="9525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42" name="Line 498"/>
          <p:cNvSpPr>
            <a:spLocks noChangeShapeType="1"/>
          </p:cNvSpPr>
          <p:nvPr/>
        </p:nvSpPr>
        <p:spPr bwMode="auto">
          <a:xfrm>
            <a:off x="8678863" y="2490788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43" name="Line 499"/>
          <p:cNvSpPr>
            <a:spLocks noChangeShapeType="1"/>
          </p:cNvSpPr>
          <p:nvPr/>
        </p:nvSpPr>
        <p:spPr bwMode="auto">
          <a:xfrm>
            <a:off x="7996238" y="3132138"/>
            <a:ext cx="658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44" name="Line 500"/>
          <p:cNvSpPr>
            <a:spLocks noChangeShapeType="1"/>
          </p:cNvSpPr>
          <p:nvPr/>
        </p:nvSpPr>
        <p:spPr bwMode="auto">
          <a:xfrm flipH="1">
            <a:off x="8583613" y="3773488"/>
            <a:ext cx="9525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45" name="Line 501"/>
          <p:cNvSpPr>
            <a:spLocks noChangeShapeType="1"/>
          </p:cNvSpPr>
          <p:nvPr/>
        </p:nvSpPr>
        <p:spPr bwMode="auto">
          <a:xfrm>
            <a:off x="8678863" y="3132138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46" name="AutoShape 502"/>
          <p:cNvSpPr>
            <a:spLocks noChangeAspect="1" noChangeArrowheads="1"/>
          </p:cNvSpPr>
          <p:nvPr/>
        </p:nvSpPr>
        <p:spPr bwMode="auto">
          <a:xfrm>
            <a:off x="5881688" y="1133475"/>
            <a:ext cx="141287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47" name="AutoShape 503"/>
          <p:cNvSpPr>
            <a:spLocks noChangeAspect="1" noChangeArrowheads="1"/>
          </p:cNvSpPr>
          <p:nvPr/>
        </p:nvSpPr>
        <p:spPr bwMode="auto">
          <a:xfrm>
            <a:off x="5881688" y="1774825"/>
            <a:ext cx="141287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48" name="AutoShape 504"/>
          <p:cNvSpPr>
            <a:spLocks noChangeAspect="1" noChangeArrowheads="1"/>
          </p:cNvSpPr>
          <p:nvPr/>
        </p:nvSpPr>
        <p:spPr bwMode="auto">
          <a:xfrm>
            <a:off x="7243763" y="1133475"/>
            <a:ext cx="141287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49" name="AutoShape 505"/>
          <p:cNvSpPr>
            <a:spLocks noChangeAspect="1" noChangeArrowheads="1"/>
          </p:cNvSpPr>
          <p:nvPr/>
        </p:nvSpPr>
        <p:spPr bwMode="auto">
          <a:xfrm>
            <a:off x="7926388" y="1133475"/>
            <a:ext cx="139700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50" name="AutoShape 506"/>
          <p:cNvSpPr>
            <a:spLocks noChangeAspect="1" noChangeArrowheads="1"/>
          </p:cNvSpPr>
          <p:nvPr/>
        </p:nvSpPr>
        <p:spPr bwMode="auto">
          <a:xfrm>
            <a:off x="8607425" y="1133475"/>
            <a:ext cx="141288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51" name="AutoShape 507"/>
          <p:cNvSpPr>
            <a:spLocks noChangeAspect="1" noChangeArrowheads="1"/>
          </p:cNvSpPr>
          <p:nvPr/>
        </p:nvSpPr>
        <p:spPr bwMode="auto">
          <a:xfrm>
            <a:off x="8607425" y="1774825"/>
            <a:ext cx="141288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52" name="AutoShape 508"/>
          <p:cNvSpPr>
            <a:spLocks noChangeAspect="1" noChangeArrowheads="1"/>
          </p:cNvSpPr>
          <p:nvPr/>
        </p:nvSpPr>
        <p:spPr bwMode="auto">
          <a:xfrm>
            <a:off x="6562725" y="2432050"/>
            <a:ext cx="141288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53" name="AutoShape 509"/>
          <p:cNvSpPr>
            <a:spLocks noChangeAspect="1" noChangeArrowheads="1"/>
          </p:cNvSpPr>
          <p:nvPr/>
        </p:nvSpPr>
        <p:spPr bwMode="auto">
          <a:xfrm>
            <a:off x="5881688" y="2432050"/>
            <a:ext cx="141287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54" name="AutoShape 510"/>
          <p:cNvSpPr>
            <a:spLocks noChangeAspect="1" noChangeArrowheads="1"/>
          </p:cNvSpPr>
          <p:nvPr/>
        </p:nvSpPr>
        <p:spPr bwMode="auto">
          <a:xfrm>
            <a:off x="7243763" y="2432050"/>
            <a:ext cx="141287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55" name="AutoShape 511"/>
          <p:cNvSpPr>
            <a:spLocks noChangeAspect="1" noChangeArrowheads="1"/>
          </p:cNvSpPr>
          <p:nvPr/>
        </p:nvSpPr>
        <p:spPr bwMode="auto">
          <a:xfrm>
            <a:off x="7926388" y="2432050"/>
            <a:ext cx="139700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56" name="AutoShape 512"/>
          <p:cNvSpPr>
            <a:spLocks noChangeAspect="1" noChangeArrowheads="1"/>
          </p:cNvSpPr>
          <p:nvPr/>
        </p:nvSpPr>
        <p:spPr bwMode="auto">
          <a:xfrm>
            <a:off x="8607425" y="2432050"/>
            <a:ext cx="141288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57" name="AutoShape 513"/>
          <p:cNvSpPr>
            <a:spLocks noChangeAspect="1" noChangeArrowheads="1"/>
          </p:cNvSpPr>
          <p:nvPr/>
        </p:nvSpPr>
        <p:spPr bwMode="auto">
          <a:xfrm>
            <a:off x="7926388" y="3073400"/>
            <a:ext cx="139700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58" name="AutoShape 514"/>
          <p:cNvSpPr>
            <a:spLocks noChangeAspect="1" noChangeArrowheads="1"/>
          </p:cNvSpPr>
          <p:nvPr/>
        </p:nvSpPr>
        <p:spPr bwMode="auto">
          <a:xfrm>
            <a:off x="8607425" y="3073400"/>
            <a:ext cx="141288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59" name="Line 515"/>
          <p:cNvSpPr>
            <a:spLocks noChangeShapeType="1"/>
          </p:cNvSpPr>
          <p:nvPr/>
        </p:nvSpPr>
        <p:spPr bwMode="auto">
          <a:xfrm>
            <a:off x="5953125" y="3132138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60" name="Line 516"/>
          <p:cNvSpPr>
            <a:spLocks noChangeShapeType="1"/>
          </p:cNvSpPr>
          <p:nvPr/>
        </p:nvSpPr>
        <p:spPr bwMode="auto">
          <a:xfrm>
            <a:off x="5953125" y="3132138"/>
            <a:ext cx="0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61" name="Line 517"/>
          <p:cNvSpPr>
            <a:spLocks noChangeShapeType="1"/>
          </p:cNvSpPr>
          <p:nvPr/>
        </p:nvSpPr>
        <p:spPr bwMode="auto">
          <a:xfrm flipH="1">
            <a:off x="5368925" y="3783013"/>
            <a:ext cx="93663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62" name="Line 518"/>
          <p:cNvSpPr>
            <a:spLocks noChangeShapeType="1"/>
          </p:cNvSpPr>
          <p:nvPr/>
        </p:nvSpPr>
        <p:spPr bwMode="auto">
          <a:xfrm>
            <a:off x="5457825" y="3773488"/>
            <a:ext cx="501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sp>
        <p:nvSpPr>
          <p:cNvPr id="32263" name="AutoShape 519"/>
          <p:cNvSpPr>
            <a:spLocks noChangeAspect="1" noChangeArrowheads="1"/>
          </p:cNvSpPr>
          <p:nvPr/>
        </p:nvSpPr>
        <p:spPr bwMode="auto">
          <a:xfrm>
            <a:off x="5881688" y="3074988"/>
            <a:ext cx="141287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64" name="AutoShape 520"/>
          <p:cNvSpPr>
            <a:spLocks noChangeAspect="1" noChangeArrowheads="1"/>
          </p:cNvSpPr>
          <p:nvPr/>
        </p:nvSpPr>
        <p:spPr bwMode="auto">
          <a:xfrm>
            <a:off x="5387975" y="3714750"/>
            <a:ext cx="141288" cy="128588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65" name="AutoShape 521"/>
          <p:cNvSpPr>
            <a:spLocks noChangeAspect="1" noChangeArrowheads="1"/>
          </p:cNvSpPr>
          <p:nvPr/>
        </p:nvSpPr>
        <p:spPr bwMode="auto">
          <a:xfrm>
            <a:off x="6562725" y="3073400"/>
            <a:ext cx="141288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sp>
        <p:nvSpPr>
          <p:cNvPr id="32266" name="Line 522"/>
          <p:cNvSpPr>
            <a:spLocks noChangeShapeType="1"/>
          </p:cNvSpPr>
          <p:nvPr/>
        </p:nvSpPr>
        <p:spPr bwMode="auto">
          <a:xfrm>
            <a:off x="7308850" y="1838325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he-IL" sz="900"/>
          </a:p>
        </p:txBody>
      </p:sp>
      <p:grpSp>
        <p:nvGrpSpPr>
          <p:cNvPr id="2" name="Group 523"/>
          <p:cNvGrpSpPr>
            <a:grpSpLocks/>
          </p:cNvGrpSpPr>
          <p:nvPr/>
        </p:nvGrpSpPr>
        <p:grpSpPr bwMode="auto">
          <a:xfrm>
            <a:off x="7170738" y="1693863"/>
            <a:ext cx="287337" cy="288925"/>
            <a:chOff x="4468" y="527"/>
            <a:chExt cx="181" cy="182"/>
          </a:xfrm>
        </p:grpSpPr>
        <p:sp>
          <p:nvSpPr>
            <p:cNvPr id="32268" name="Line 524"/>
            <p:cNvSpPr>
              <a:spLocks noChangeShapeType="1"/>
            </p:cNvSpPr>
            <p:nvPr/>
          </p:nvSpPr>
          <p:spPr bwMode="auto">
            <a:xfrm flipH="1">
              <a:off x="4498" y="609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69" name="Line 525"/>
            <p:cNvSpPr>
              <a:spLocks noChangeShapeType="1"/>
            </p:cNvSpPr>
            <p:nvPr/>
          </p:nvSpPr>
          <p:spPr bwMode="auto">
            <a:xfrm flipH="1">
              <a:off x="4468" y="618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70" name="Line 526"/>
            <p:cNvSpPr>
              <a:spLocks noChangeShapeType="1"/>
            </p:cNvSpPr>
            <p:nvPr/>
          </p:nvSpPr>
          <p:spPr bwMode="auto">
            <a:xfrm flipH="1">
              <a:off x="4558" y="618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71" name="Line 527"/>
            <p:cNvSpPr>
              <a:spLocks noChangeShapeType="1"/>
            </p:cNvSpPr>
            <p:nvPr/>
          </p:nvSpPr>
          <p:spPr bwMode="auto">
            <a:xfrm flipH="1">
              <a:off x="4558" y="527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72" name="Line 528"/>
            <p:cNvSpPr>
              <a:spLocks noChangeShapeType="1"/>
            </p:cNvSpPr>
            <p:nvPr/>
          </p:nvSpPr>
          <p:spPr bwMode="auto">
            <a:xfrm flipH="1">
              <a:off x="4558" y="618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73" name="AutoShape 529"/>
            <p:cNvSpPr>
              <a:spLocks noChangeAspect="1" noChangeArrowheads="1"/>
            </p:cNvSpPr>
            <p:nvPr/>
          </p:nvSpPr>
          <p:spPr bwMode="auto">
            <a:xfrm>
              <a:off x="4513" y="572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3" name="Group 530"/>
          <p:cNvGrpSpPr>
            <a:grpSpLocks/>
          </p:cNvGrpSpPr>
          <p:nvPr/>
        </p:nvGrpSpPr>
        <p:grpSpPr bwMode="auto">
          <a:xfrm>
            <a:off x="6491288" y="3646488"/>
            <a:ext cx="287337" cy="287337"/>
            <a:chOff x="4089" y="2297"/>
            <a:chExt cx="181" cy="181"/>
          </a:xfrm>
        </p:grpSpPr>
        <p:sp>
          <p:nvSpPr>
            <p:cNvPr id="32275" name="Line 531"/>
            <p:cNvSpPr>
              <a:spLocks noChangeShapeType="1"/>
            </p:cNvSpPr>
            <p:nvPr/>
          </p:nvSpPr>
          <p:spPr bwMode="auto">
            <a:xfrm flipH="1">
              <a:off x="4119" y="2379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76" name="Line 532"/>
            <p:cNvSpPr>
              <a:spLocks noChangeShapeType="1"/>
            </p:cNvSpPr>
            <p:nvPr/>
          </p:nvSpPr>
          <p:spPr bwMode="auto">
            <a:xfrm flipH="1">
              <a:off x="4089" y="2388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77" name="Line 533"/>
            <p:cNvSpPr>
              <a:spLocks noChangeShapeType="1"/>
            </p:cNvSpPr>
            <p:nvPr/>
          </p:nvSpPr>
          <p:spPr bwMode="auto">
            <a:xfrm flipH="1">
              <a:off x="4179" y="2388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78" name="Line 534"/>
            <p:cNvSpPr>
              <a:spLocks noChangeShapeType="1"/>
            </p:cNvSpPr>
            <p:nvPr/>
          </p:nvSpPr>
          <p:spPr bwMode="auto">
            <a:xfrm flipH="1">
              <a:off x="4179" y="2297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79" name="Line 535"/>
            <p:cNvSpPr>
              <a:spLocks noChangeShapeType="1"/>
            </p:cNvSpPr>
            <p:nvPr/>
          </p:nvSpPr>
          <p:spPr bwMode="auto">
            <a:xfrm flipH="1">
              <a:off x="4179" y="2388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80" name="AutoShape 536"/>
            <p:cNvSpPr>
              <a:spLocks noChangeAspect="1" noChangeArrowheads="1"/>
            </p:cNvSpPr>
            <p:nvPr/>
          </p:nvSpPr>
          <p:spPr bwMode="auto">
            <a:xfrm>
              <a:off x="4134" y="2342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4" name="Group 537"/>
          <p:cNvGrpSpPr>
            <a:grpSpLocks/>
          </p:cNvGrpSpPr>
          <p:nvPr/>
        </p:nvGrpSpPr>
        <p:grpSpPr bwMode="auto">
          <a:xfrm>
            <a:off x="5808663" y="1063625"/>
            <a:ext cx="212725" cy="198438"/>
            <a:chOff x="4558" y="482"/>
            <a:chExt cx="134" cy="125"/>
          </a:xfrm>
        </p:grpSpPr>
        <p:sp>
          <p:nvSpPr>
            <p:cNvPr id="32282" name="Line 538"/>
            <p:cNvSpPr>
              <a:spLocks noChangeShapeType="1"/>
            </p:cNvSpPr>
            <p:nvPr/>
          </p:nvSpPr>
          <p:spPr bwMode="auto">
            <a:xfrm flipH="1">
              <a:off x="4558" y="573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83" name="Line 539"/>
            <p:cNvSpPr>
              <a:spLocks noChangeShapeType="1"/>
            </p:cNvSpPr>
            <p:nvPr/>
          </p:nvSpPr>
          <p:spPr bwMode="auto">
            <a:xfrm flipH="1">
              <a:off x="4648" y="482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84" name="AutoShape 540"/>
            <p:cNvSpPr>
              <a:spLocks noChangeAspect="1" noChangeArrowheads="1"/>
            </p:cNvSpPr>
            <p:nvPr/>
          </p:nvSpPr>
          <p:spPr bwMode="auto">
            <a:xfrm>
              <a:off x="4603" y="527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5" name="Group 541"/>
          <p:cNvGrpSpPr>
            <a:grpSpLocks/>
          </p:cNvGrpSpPr>
          <p:nvPr/>
        </p:nvGrpSpPr>
        <p:grpSpPr bwMode="auto">
          <a:xfrm>
            <a:off x="7853363" y="3638550"/>
            <a:ext cx="287337" cy="287338"/>
            <a:chOff x="4947" y="2292"/>
            <a:chExt cx="181" cy="181"/>
          </a:xfrm>
        </p:grpSpPr>
        <p:sp>
          <p:nvSpPr>
            <p:cNvPr id="32286" name="AutoShape 542"/>
            <p:cNvSpPr>
              <a:spLocks noChangeAspect="1" noChangeArrowheads="1"/>
            </p:cNvSpPr>
            <p:nvPr/>
          </p:nvSpPr>
          <p:spPr bwMode="auto">
            <a:xfrm>
              <a:off x="4994" y="2340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  <p:grpSp>
          <p:nvGrpSpPr>
            <p:cNvPr id="6" name="Group 543"/>
            <p:cNvGrpSpPr>
              <a:grpSpLocks/>
            </p:cNvGrpSpPr>
            <p:nvPr/>
          </p:nvGrpSpPr>
          <p:grpSpPr bwMode="auto">
            <a:xfrm>
              <a:off x="4947" y="2292"/>
              <a:ext cx="181" cy="181"/>
              <a:chOff x="4468" y="527"/>
              <a:chExt cx="181" cy="181"/>
            </a:xfrm>
          </p:grpSpPr>
          <p:sp>
            <p:nvSpPr>
              <p:cNvPr id="32288" name="Line 544"/>
              <p:cNvSpPr>
                <a:spLocks noChangeShapeType="1"/>
              </p:cNvSpPr>
              <p:nvPr/>
            </p:nvSpPr>
            <p:spPr bwMode="auto">
              <a:xfrm flipH="1">
                <a:off x="4498" y="609"/>
                <a:ext cx="60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lang="he-IL" sz="900"/>
              </a:p>
            </p:txBody>
          </p:sp>
          <p:sp>
            <p:nvSpPr>
              <p:cNvPr id="32289" name="Line 545"/>
              <p:cNvSpPr>
                <a:spLocks noChangeShapeType="1"/>
              </p:cNvSpPr>
              <p:nvPr/>
            </p:nvSpPr>
            <p:spPr bwMode="auto">
              <a:xfrm flipH="1">
                <a:off x="4468" y="618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lang="he-IL" sz="900"/>
              </a:p>
            </p:txBody>
          </p:sp>
          <p:sp>
            <p:nvSpPr>
              <p:cNvPr id="32290" name="Line 546"/>
              <p:cNvSpPr>
                <a:spLocks noChangeShapeType="1"/>
              </p:cNvSpPr>
              <p:nvPr/>
            </p:nvSpPr>
            <p:spPr bwMode="auto">
              <a:xfrm flipH="1">
                <a:off x="4558" y="618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lang="he-IL" sz="900"/>
              </a:p>
            </p:txBody>
          </p:sp>
          <p:sp>
            <p:nvSpPr>
              <p:cNvPr id="32291" name="Line 547"/>
              <p:cNvSpPr>
                <a:spLocks noChangeShapeType="1"/>
              </p:cNvSpPr>
              <p:nvPr/>
            </p:nvSpPr>
            <p:spPr bwMode="auto">
              <a:xfrm flipH="1">
                <a:off x="4558" y="527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lang="he-IL" sz="900"/>
              </a:p>
            </p:txBody>
          </p:sp>
          <p:sp>
            <p:nvSpPr>
              <p:cNvPr id="32292" name="Line 548"/>
              <p:cNvSpPr>
                <a:spLocks noChangeShapeType="1"/>
              </p:cNvSpPr>
              <p:nvPr/>
            </p:nvSpPr>
            <p:spPr bwMode="auto">
              <a:xfrm flipH="1">
                <a:off x="4558" y="618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lang="he-IL" sz="900"/>
              </a:p>
            </p:txBody>
          </p:sp>
          <p:sp>
            <p:nvSpPr>
              <p:cNvPr id="32293" name="AutoShape 549"/>
              <p:cNvSpPr>
                <a:spLocks noChangeAspect="1" noChangeArrowheads="1"/>
              </p:cNvSpPr>
              <p:nvPr/>
            </p:nvSpPr>
            <p:spPr bwMode="auto">
              <a:xfrm>
                <a:off x="4513" y="572"/>
                <a:ext cx="89" cy="80"/>
              </a:xfrm>
              <a:prstGeom prst="octagon">
                <a:avLst>
                  <a:gd name="adj" fmla="val 2928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900"/>
                  <a:t>R</a:t>
                </a:r>
              </a:p>
            </p:txBody>
          </p:sp>
        </p:grpSp>
      </p:grpSp>
      <p:grpSp>
        <p:nvGrpSpPr>
          <p:cNvPr id="7" name="Group 550"/>
          <p:cNvGrpSpPr>
            <a:grpSpLocks/>
          </p:cNvGrpSpPr>
          <p:nvPr/>
        </p:nvGrpSpPr>
        <p:grpSpPr bwMode="auto">
          <a:xfrm>
            <a:off x="8580438" y="2997200"/>
            <a:ext cx="239712" cy="287338"/>
            <a:chOff x="5405" y="1888"/>
            <a:chExt cx="151" cy="181"/>
          </a:xfrm>
        </p:grpSpPr>
        <p:sp>
          <p:nvSpPr>
            <p:cNvPr id="32295" name="Line 551"/>
            <p:cNvSpPr>
              <a:spLocks noChangeShapeType="1"/>
            </p:cNvSpPr>
            <p:nvPr/>
          </p:nvSpPr>
          <p:spPr bwMode="auto">
            <a:xfrm flipH="1">
              <a:off x="5405" y="1970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96" name="Line 552"/>
            <p:cNvSpPr>
              <a:spLocks noChangeShapeType="1"/>
            </p:cNvSpPr>
            <p:nvPr/>
          </p:nvSpPr>
          <p:spPr bwMode="auto">
            <a:xfrm flipH="1">
              <a:off x="5465" y="1979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97" name="Line 553"/>
            <p:cNvSpPr>
              <a:spLocks noChangeShapeType="1"/>
            </p:cNvSpPr>
            <p:nvPr/>
          </p:nvSpPr>
          <p:spPr bwMode="auto">
            <a:xfrm flipH="1">
              <a:off x="5465" y="1888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98" name="Line 554"/>
            <p:cNvSpPr>
              <a:spLocks noChangeShapeType="1"/>
            </p:cNvSpPr>
            <p:nvPr/>
          </p:nvSpPr>
          <p:spPr bwMode="auto">
            <a:xfrm flipH="1">
              <a:off x="5465" y="1979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299" name="AutoShape 555"/>
            <p:cNvSpPr>
              <a:spLocks noChangeAspect="1" noChangeArrowheads="1"/>
            </p:cNvSpPr>
            <p:nvPr/>
          </p:nvSpPr>
          <p:spPr bwMode="auto">
            <a:xfrm>
              <a:off x="5420" y="1933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8" name="Group 556"/>
          <p:cNvGrpSpPr>
            <a:grpSpLocks/>
          </p:cNvGrpSpPr>
          <p:nvPr/>
        </p:nvGrpSpPr>
        <p:grpSpPr bwMode="auto">
          <a:xfrm>
            <a:off x="8580438" y="2355850"/>
            <a:ext cx="239712" cy="287338"/>
            <a:chOff x="5405" y="1484"/>
            <a:chExt cx="151" cy="181"/>
          </a:xfrm>
        </p:grpSpPr>
        <p:sp>
          <p:nvSpPr>
            <p:cNvPr id="32301" name="Line 557"/>
            <p:cNvSpPr>
              <a:spLocks noChangeShapeType="1"/>
            </p:cNvSpPr>
            <p:nvPr/>
          </p:nvSpPr>
          <p:spPr bwMode="auto">
            <a:xfrm flipH="1">
              <a:off x="5405" y="1566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02" name="Line 558"/>
            <p:cNvSpPr>
              <a:spLocks noChangeShapeType="1"/>
            </p:cNvSpPr>
            <p:nvPr/>
          </p:nvSpPr>
          <p:spPr bwMode="auto">
            <a:xfrm flipH="1">
              <a:off x="5465" y="1575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03" name="Line 559"/>
            <p:cNvSpPr>
              <a:spLocks noChangeShapeType="1"/>
            </p:cNvSpPr>
            <p:nvPr/>
          </p:nvSpPr>
          <p:spPr bwMode="auto">
            <a:xfrm flipH="1">
              <a:off x="5465" y="1484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04" name="Line 560"/>
            <p:cNvSpPr>
              <a:spLocks noChangeShapeType="1"/>
            </p:cNvSpPr>
            <p:nvPr/>
          </p:nvSpPr>
          <p:spPr bwMode="auto">
            <a:xfrm flipH="1">
              <a:off x="5465" y="1575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05" name="AutoShape 561"/>
            <p:cNvSpPr>
              <a:spLocks noChangeAspect="1" noChangeArrowheads="1"/>
            </p:cNvSpPr>
            <p:nvPr/>
          </p:nvSpPr>
          <p:spPr bwMode="auto">
            <a:xfrm>
              <a:off x="5420" y="1529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9" name="Group 562"/>
          <p:cNvGrpSpPr>
            <a:grpSpLocks/>
          </p:cNvGrpSpPr>
          <p:nvPr/>
        </p:nvGrpSpPr>
        <p:grpSpPr bwMode="auto">
          <a:xfrm>
            <a:off x="8580438" y="1700213"/>
            <a:ext cx="239712" cy="287337"/>
            <a:chOff x="5405" y="1071"/>
            <a:chExt cx="151" cy="181"/>
          </a:xfrm>
        </p:grpSpPr>
        <p:sp>
          <p:nvSpPr>
            <p:cNvPr id="32307" name="Line 563"/>
            <p:cNvSpPr>
              <a:spLocks noChangeShapeType="1"/>
            </p:cNvSpPr>
            <p:nvPr/>
          </p:nvSpPr>
          <p:spPr bwMode="auto">
            <a:xfrm flipH="1">
              <a:off x="5405" y="1153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08" name="Line 564"/>
            <p:cNvSpPr>
              <a:spLocks noChangeShapeType="1"/>
            </p:cNvSpPr>
            <p:nvPr/>
          </p:nvSpPr>
          <p:spPr bwMode="auto">
            <a:xfrm flipH="1">
              <a:off x="5465" y="1162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09" name="Line 565"/>
            <p:cNvSpPr>
              <a:spLocks noChangeShapeType="1"/>
            </p:cNvSpPr>
            <p:nvPr/>
          </p:nvSpPr>
          <p:spPr bwMode="auto">
            <a:xfrm flipH="1">
              <a:off x="5465" y="1071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10" name="Line 566"/>
            <p:cNvSpPr>
              <a:spLocks noChangeShapeType="1"/>
            </p:cNvSpPr>
            <p:nvPr/>
          </p:nvSpPr>
          <p:spPr bwMode="auto">
            <a:xfrm flipH="1">
              <a:off x="5465" y="1162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11" name="AutoShape 567"/>
            <p:cNvSpPr>
              <a:spLocks noChangeAspect="1" noChangeArrowheads="1"/>
            </p:cNvSpPr>
            <p:nvPr/>
          </p:nvSpPr>
          <p:spPr bwMode="auto">
            <a:xfrm>
              <a:off x="5420" y="1116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10" name="Group 568"/>
          <p:cNvGrpSpPr>
            <a:grpSpLocks/>
          </p:cNvGrpSpPr>
          <p:nvPr/>
        </p:nvGrpSpPr>
        <p:grpSpPr bwMode="auto">
          <a:xfrm>
            <a:off x="8604250" y="1065213"/>
            <a:ext cx="215900" cy="198437"/>
            <a:chOff x="5102" y="527"/>
            <a:chExt cx="136" cy="125"/>
          </a:xfrm>
        </p:grpSpPr>
        <p:sp>
          <p:nvSpPr>
            <p:cNvPr id="32313" name="Line 569"/>
            <p:cNvSpPr>
              <a:spLocks noChangeShapeType="1"/>
            </p:cNvSpPr>
            <p:nvPr/>
          </p:nvSpPr>
          <p:spPr bwMode="auto">
            <a:xfrm flipH="1">
              <a:off x="5147" y="618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14" name="Line 570"/>
            <p:cNvSpPr>
              <a:spLocks noChangeShapeType="1"/>
            </p:cNvSpPr>
            <p:nvPr/>
          </p:nvSpPr>
          <p:spPr bwMode="auto">
            <a:xfrm flipH="1">
              <a:off x="5147" y="527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15" name="AutoShape 571"/>
            <p:cNvSpPr>
              <a:spLocks noChangeAspect="1" noChangeArrowheads="1"/>
            </p:cNvSpPr>
            <p:nvPr/>
          </p:nvSpPr>
          <p:spPr bwMode="auto">
            <a:xfrm>
              <a:off x="5102" y="572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11" name="Group 572"/>
          <p:cNvGrpSpPr>
            <a:grpSpLocks/>
          </p:cNvGrpSpPr>
          <p:nvPr/>
        </p:nvGrpSpPr>
        <p:grpSpPr bwMode="auto">
          <a:xfrm>
            <a:off x="7215188" y="3068638"/>
            <a:ext cx="165100" cy="215900"/>
            <a:chOff x="5042" y="527"/>
            <a:chExt cx="104" cy="136"/>
          </a:xfrm>
        </p:grpSpPr>
        <p:sp>
          <p:nvSpPr>
            <p:cNvPr id="32317" name="Line 573"/>
            <p:cNvSpPr>
              <a:spLocks noChangeShapeType="1"/>
            </p:cNvSpPr>
            <p:nvPr/>
          </p:nvSpPr>
          <p:spPr bwMode="auto">
            <a:xfrm flipH="1">
              <a:off x="5042" y="564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18" name="Line 574"/>
            <p:cNvSpPr>
              <a:spLocks noChangeShapeType="1"/>
            </p:cNvSpPr>
            <p:nvPr/>
          </p:nvSpPr>
          <p:spPr bwMode="auto">
            <a:xfrm flipH="1">
              <a:off x="5102" y="573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19" name="AutoShape 575"/>
            <p:cNvSpPr>
              <a:spLocks noChangeAspect="1" noChangeArrowheads="1"/>
            </p:cNvSpPr>
            <p:nvPr/>
          </p:nvSpPr>
          <p:spPr bwMode="auto">
            <a:xfrm>
              <a:off x="5057" y="527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12" name="Group 576"/>
          <p:cNvGrpSpPr>
            <a:grpSpLocks/>
          </p:cNvGrpSpPr>
          <p:nvPr/>
        </p:nvGrpSpPr>
        <p:grpSpPr bwMode="auto">
          <a:xfrm>
            <a:off x="5857875" y="3717925"/>
            <a:ext cx="239713" cy="215900"/>
            <a:chOff x="5541" y="2115"/>
            <a:chExt cx="151" cy="136"/>
          </a:xfrm>
        </p:grpSpPr>
        <p:sp>
          <p:nvSpPr>
            <p:cNvPr id="32321" name="Line 577"/>
            <p:cNvSpPr>
              <a:spLocks noChangeShapeType="1"/>
            </p:cNvSpPr>
            <p:nvPr/>
          </p:nvSpPr>
          <p:spPr bwMode="auto">
            <a:xfrm flipH="1">
              <a:off x="5541" y="2152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22" name="Line 578"/>
            <p:cNvSpPr>
              <a:spLocks noChangeShapeType="1"/>
            </p:cNvSpPr>
            <p:nvPr/>
          </p:nvSpPr>
          <p:spPr bwMode="auto">
            <a:xfrm flipH="1">
              <a:off x="5601" y="216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23" name="Line 579"/>
            <p:cNvSpPr>
              <a:spLocks noChangeShapeType="1"/>
            </p:cNvSpPr>
            <p:nvPr/>
          </p:nvSpPr>
          <p:spPr bwMode="auto">
            <a:xfrm flipH="1">
              <a:off x="5601" y="2161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24" name="AutoShape 580"/>
            <p:cNvSpPr>
              <a:spLocks noChangeAspect="1" noChangeArrowheads="1"/>
            </p:cNvSpPr>
            <p:nvPr/>
          </p:nvSpPr>
          <p:spPr bwMode="auto">
            <a:xfrm>
              <a:off x="5556" y="2115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13" name="Group 581"/>
          <p:cNvGrpSpPr>
            <a:grpSpLocks/>
          </p:cNvGrpSpPr>
          <p:nvPr/>
        </p:nvGrpSpPr>
        <p:grpSpPr bwMode="auto">
          <a:xfrm>
            <a:off x="7242175" y="1058863"/>
            <a:ext cx="141288" cy="198437"/>
            <a:chOff x="4830" y="482"/>
            <a:chExt cx="89" cy="125"/>
          </a:xfrm>
        </p:grpSpPr>
        <p:sp>
          <p:nvSpPr>
            <p:cNvPr id="32326" name="Line 582"/>
            <p:cNvSpPr>
              <a:spLocks noChangeShapeType="1"/>
            </p:cNvSpPr>
            <p:nvPr/>
          </p:nvSpPr>
          <p:spPr bwMode="auto">
            <a:xfrm flipH="1">
              <a:off x="4875" y="482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27" name="AutoShape 583"/>
            <p:cNvSpPr>
              <a:spLocks noChangeAspect="1" noChangeArrowheads="1"/>
            </p:cNvSpPr>
            <p:nvPr/>
          </p:nvSpPr>
          <p:spPr bwMode="auto">
            <a:xfrm>
              <a:off x="4830" y="527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14" name="Group 584"/>
          <p:cNvGrpSpPr>
            <a:grpSpLocks/>
          </p:cNvGrpSpPr>
          <p:nvPr/>
        </p:nvGrpSpPr>
        <p:grpSpPr bwMode="auto">
          <a:xfrm>
            <a:off x="7923213" y="1065213"/>
            <a:ext cx="141287" cy="198437"/>
            <a:chOff x="4830" y="482"/>
            <a:chExt cx="89" cy="125"/>
          </a:xfrm>
        </p:grpSpPr>
        <p:sp>
          <p:nvSpPr>
            <p:cNvPr id="32329" name="Line 585"/>
            <p:cNvSpPr>
              <a:spLocks noChangeShapeType="1"/>
            </p:cNvSpPr>
            <p:nvPr/>
          </p:nvSpPr>
          <p:spPr bwMode="auto">
            <a:xfrm flipH="1">
              <a:off x="4875" y="482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30" name="AutoShape 586"/>
            <p:cNvSpPr>
              <a:spLocks noChangeAspect="1" noChangeArrowheads="1"/>
            </p:cNvSpPr>
            <p:nvPr/>
          </p:nvSpPr>
          <p:spPr bwMode="auto">
            <a:xfrm>
              <a:off x="4830" y="527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15" name="Group 587"/>
          <p:cNvGrpSpPr>
            <a:grpSpLocks/>
          </p:cNvGrpSpPr>
          <p:nvPr/>
        </p:nvGrpSpPr>
        <p:grpSpPr bwMode="auto">
          <a:xfrm>
            <a:off x="6561138" y="2362200"/>
            <a:ext cx="141287" cy="198438"/>
            <a:chOff x="4830" y="482"/>
            <a:chExt cx="89" cy="125"/>
          </a:xfrm>
        </p:grpSpPr>
        <p:sp>
          <p:nvSpPr>
            <p:cNvPr id="32332" name="Line 588"/>
            <p:cNvSpPr>
              <a:spLocks noChangeShapeType="1"/>
            </p:cNvSpPr>
            <p:nvPr/>
          </p:nvSpPr>
          <p:spPr bwMode="auto">
            <a:xfrm flipH="1">
              <a:off x="4875" y="482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33" name="AutoShape 589"/>
            <p:cNvSpPr>
              <a:spLocks noChangeAspect="1" noChangeArrowheads="1"/>
            </p:cNvSpPr>
            <p:nvPr/>
          </p:nvSpPr>
          <p:spPr bwMode="auto">
            <a:xfrm>
              <a:off x="4830" y="527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16" name="Group 590"/>
          <p:cNvGrpSpPr>
            <a:grpSpLocks/>
          </p:cNvGrpSpPr>
          <p:nvPr/>
        </p:nvGrpSpPr>
        <p:grpSpPr bwMode="auto">
          <a:xfrm>
            <a:off x="7923213" y="2362200"/>
            <a:ext cx="141287" cy="198438"/>
            <a:chOff x="4830" y="482"/>
            <a:chExt cx="89" cy="125"/>
          </a:xfrm>
        </p:grpSpPr>
        <p:sp>
          <p:nvSpPr>
            <p:cNvPr id="32335" name="Line 591"/>
            <p:cNvSpPr>
              <a:spLocks noChangeShapeType="1"/>
            </p:cNvSpPr>
            <p:nvPr/>
          </p:nvSpPr>
          <p:spPr bwMode="auto">
            <a:xfrm flipH="1">
              <a:off x="4875" y="482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36" name="AutoShape 592"/>
            <p:cNvSpPr>
              <a:spLocks noChangeAspect="1" noChangeArrowheads="1"/>
            </p:cNvSpPr>
            <p:nvPr/>
          </p:nvSpPr>
          <p:spPr bwMode="auto">
            <a:xfrm>
              <a:off x="4830" y="527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17" name="Group 593"/>
          <p:cNvGrpSpPr>
            <a:grpSpLocks/>
          </p:cNvGrpSpPr>
          <p:nvPr/>
        </p:nvGrpSpPr>
        <p:grpSpPr bwMode="auto">
          <a:xfrm>
            <a:off x="5808663" y="1773238"/>
            <a:ext cx="212725" cy="127000"/>
            <a:chOff x="5058" y="436"/>
            <a:chExt cx="134" cy="80"/>
          </a:xfrm>
        </p:grpSpPr>
        <p:sp>
          <p:nvSpPr>
            <p:cNvPr id="32338" name="Line 594"/>
            <p:cNvSpPr>
              <a:spLocks noChangeShapeType="1"/>
            </p:cNvSpPr>
            <p:nvPr/>
          </p:nvSpPr>
          <p:spPr bwMode="auto">
            <a:xfrm flipH="1">
              <a:off x="5058" y="482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39" name="AutoShape 595"/>
            <p:cNvSpPr>
              <a:spLocks noChangeAspect="1" noChangeArrowheads="1"/>
            </p:cNvSpPr>
            <p:nvPr/>
          </p:nvSpPr>
          <p:spPr bwMode="auto">
            <a:xfrm>
              <a:off x="5103" y="436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18" name="Group 596"/>
          <p:cNvGrpSpPr>
            <a:grpSpLocks/>
          </p:cNvGrpSpPr>
          <p:nvPr/>
        </p:nvGrpSpPr>
        <p:grpSpPr bwMode="auto">
          <a:xfrm>
            <a:off x="5808663" y="2433638"/>
            <a:ext cx="212725" cy="127000"/>
            <a:chOff x="4649" y="482"/>
            <a:chExt cx="134" cy="80"/>
          </a:xfrm>
        </p:grpSpPr>
        <p:sp>
          <p:nvSpPr>
            <p:cNvPr id="32341" name="Line 597"/>
            <p:cNvSpPr>
              <a:spLocks noChangeShapeType="1"/>
            </p:cNvSpPr>
            <p:nvPr/>
          </p:nvSpPr>
          <p:spPr bwMode="auto">
            <a:xfrm flipH="1">
              <a:off x="4649" y="528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42" name="AutoShape 598"/>
            <p:cNvSpPr>
              <a:spLocks noChangeAspect="1" noChangeArrowheads="1"/>
            </p:cNvSpPr>
            <p:nvPr/>
          </p:nvSpPr>
          <p:spPr bwMode="auto">
            <a:xfrm>
              <a:off x="4694" y="482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19" name="Group 599"/>
          <p:cNvGrpSpPr>
            <a:grpSpLocks/>
          </p:cNvGrpSpPr>
          <p:nvPr/>
        </p:nvGrpSpPr>
        <p:grpSpPr bwMode="auto">
          <a:xfrm>
            <a:off x="5318125" y="3644900"/>
            <a:ext cx="212725" cy="287338"/>
            <a:chOff x="4785" y="346"/>
            <a:chExt cx="134" cy="181"/>
          </a:xfrm>
        </p:grpSpPr>
        <p:sp>
          <p:nvSpPr>
            <p:cNvPr id="32344" name="Line 600"/>
            <p:cNvSpPr>
              <a:spLocks noChangeShapeType="1"/>
            </p:cNvSpPr>
            <p:nvPr/>
          </p:nvSpPr>
          <p:spPr bwMode="auto">
            <a:xfrm flipH="1">
              <a:off x="4785" y="437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45" name="Line 601"/>
            <p:cNvSpPr>
              <a:spLocks noChangeShapeType="1"/>
            </p:cNvSpPr>
            <p:nvPr/>
          </p:nvSpPr>
          <p:spPr bwMode="auto">
            <a:xfrm flipH="1">
              <a:off x="4875" y="346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46" name="Line 602"/>
            <p:cNvSpPr>
              <a:spLocks noChangeShapeType="1"/>
            </p:cNvSpPr>
            <p:nvPr/>
          </p:nvSpPr>
          <p:spPr bwMode="auto">
            <a:xfrm flipH="1">
              <a:off x="4875" y="437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47" name="AutoShape 603"/>
            <p:cNvSpPr>
              <a:spLocks noChangeAspect="1" noChangeArrowheads="1"/>
            </p:cNvSpPr>
            <p:nvPr/>
          </p:nvSpPr>
          <p:spPr bwMode="auto">
            <a:xfrm>
              <a:off x="4830" y="391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20" name="Group 604"/>
          <p:cNvGrpSpPr>
            <a:grpSpLocks/>
          </p:cNvGrpSpPr>
          <p:nvPr/>
        </p:nvGrpSpPr>
        <p:grpSpPr bwMode="auto">
          <a:xfrm>
            <a:off x="5818188" y="3074988"/>
            <a:ext cx="212725" cy="142875"/>
            <a:chOff x="4649" y="391"/>
            <a:chExt cx="134" cy="90"/>
          </a:xfrm>
        </p:grpSpPr>
        <p:sp>
          <p:nvSpPr>
            <p:cNvPr id="32349" name="Line 605"/>
            <p:cNvSpPr>
              <a:spLocks noChangeShapeType="1"/>
            </p:cNvSpPr>
            <p:nvPr/>
          </p:nvSpPr>
          <p:spPr bwMode="auto">
            <a:xfrm flipH="1">
              <a:off x="4679" y="428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50" name="Line 606"/>
            <p:cNvSpPr>
              <a:spLocks noChangeShapeType="1"/>
            </p:cNvSpPr>
            <p:nvPr/>
          </p:nvSpPr>
          <p:spPr bwMode="auto">
            <a:xfrm flipH="1">
              <a:off x="4649" y="437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51" name="AutoShape 607"/>
            <p:cNvSpPr>
              <a:spLocks noChangeAspect="1" noChangeArrowheads="1"/>
            </p:cNvSpPr>
            <p:nvPr/>
          </p:nvSpPr>
          <p:spPr bwMode="auto">
            <a:xfrm>
              <a:off x="4694" y="391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grpSp>
        <p:nvGrpSpPr>
          <p:cNvPr id="21" name="Group 608"/>
          <p:cNvGrpSpPr>
            <a:grpSpLocks/>
          </p:cNvGrpSpPr>
          <p:nvPr/>
        </p:nvGrpSpPr>
        <p:grpSpPr bwMode="auto">
          <a:xfrm>
            <a:off x="7885113" y="1773238"/>
            <a:ext cx="165100" cy="215900"/>
            <a:chOff x="5042" y="482"/>
            <a:chExt cx="104" cy="136"/>
          </a:xfrm>
        </p:grpSpPr>
        <p:sp>
          <p:nvSpPr>
            <p:cNvPr id="32353" name="Line 609"/>
            <p:cNvSpPr>
              <a:spLocks noChangeShapeType="1"/>
            </p:cNvSpPr>
            <p:nvPr/>
          </p:nvSpPr>
          <p:spPr bwMode="auto">
            <a:xfrm flipH="1">
              <a:off x="5042" y="519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54" name="Line 610"/>
            <p:cNvSpPr>
              <a:spLocks noChangeShapeType="1"/>
            </p:cNvSpPr>
            <p:nvPr/>
          </p:nvSpPr>
          <p:spPr bwMode="auto">
            <a:xfrm flipH="1">
              <a:off x="5102" y="528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55" name="AutoShape 611"/>
            <p:cNvSpPr>
              <a:spLocks noChangeAspect="1" noChangeArrowheads="1"/>
            </p:cNvSpPr>
            <p:nvPr/>
          </p:nvSpPr>
          <p:spPr bwMode="auto">
            <a:xfrm>
              <a:off x="5057" y="482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sp>
        <p:nvSpPr>
          <p:cNvPr id="32356" name="AutoShape 612"/>
          <p:cNvSpPr>
            <a:spLocks noChangeAspect="1" noChangeArrowheads="1"/>
          </p:cNvSpPr>
          <p:nvPr/>
        </p:nvSpPr>
        <p:spPr bwMode="auto">
          <a:xfrm>
            <a:off x="8607425" y="3714750"/>
            <a:ext cx="141288" cy="128588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grpSp>
        <p:nvGrpSpPr>
          <p:cNvPr id="22" name="Group 613"/>
          <p:cNvGrpSpPr>
            <a:grpSpLocks/>
          </p:cNvGrpSpPr>
          <p:nvPr/>
        </p:nvGrpSpPr>
        <p:grpSpPr bwMode="auto">
          <a:xfrm>
            <a:off x="8604250" y="3716338"/>
            <a:ext cx="215900" cy="215900"/>
            <a:chOff x="5374" y="3384"/>
            <a:chExt cx="136" cy="136"/>
          </a:xfrm>
        </p:grpSpPr>
        <p:sp>
          <p:nvSpPr>
            <p:cNvPr id="32358" name="Line 614"/>
            <p:cNvSpPr>
              <a:spLocks noChangeShapeType="1"/>
            </p:cNvSpPr>
            <p:nvPr/>
          </p:nvSpPr>
          <p:spPr bwMode="auto">
            <a:xfrm flipH="1">
              <a:off x="5419" y="3430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59" name="Line 615"/>
            <p:cNvSpPr>
              <a:spLocks noChangeShapeType="1"/>
            </p:cNvSpPr>
            <p:nvPr/>
          </p:nvSpPr>
          <p:spPr bwMode="auto">
            <a:xfrm flipH="1">
              <a:off x="5419" y="3430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sp>
          <p:nvSpPr>
            <p:cNvPr id="32360" name="AutoShape 616"/>
            <p:cNvSpPr>
              <a:spLocks noChangeAspect="1" noChangeArrowheads="1"/>
            </p:cNvSpPr>
            <p:nvPr/>
          </p:nvSpPr>
          <p:spPr bwMode="auto">
            <a:xfrm>
              <a:off x="5374" y="3384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900"/>
                <a:t>R</a:t>
              </a:r>
            </a:p>
          </p:txBody>
        </p:sp>
      </p:grpSp>
      <p:sp>
        <p:nvSpPr>
          <p:cNvPr id="32361" name="AutoShape 617"/>
          <p:cNvSpPr>
            <a:spLocks noChangeAspect="1" noChangeArrowheads="1"/>
          </p:cNvSpPr>
          <p:nvPr/>
        </p:nvSpPr>
        <p:spPr bwMode="auto">
          <a:xfrm>
            <a:off x="8604250" y="1773238"/>
            <a:ext cx="141288" cy="12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900"/>
              <a:t>R</a:t>
            </a:r>
          </a:p>
        </p:txBody>
      </p:sp>
      <p:grpSp>
        <p:nvGrpSpPr>
          <p:cNvPr id="23" name="Group 618"/>
          <p:cNvGrpSpPr>
            <a:grpSpLocks/>
          </p:cNvGrpSpPr>
          <p:nvPr/>
        </p:nvGrpSpPr>
        <p:grpSpPr bwMode="auto">
          <a:xfrm>
            <a:off x="6564313" y="1052513"/>
            <a:ext cx="165100" cy="215900"/>
            <a:chOff x="4135" y="663"/>
            <a:chExt cx="104" cy="136"/>
          </a:xfrm>
        </p:grpSpPr>
        <p:sp>
          <p:nvSpPr>
            <p:cNvPr id="32363" name="Line 619"/>
            <p:cNvSpPr>
              <a:spLocks noChangeShapeType="1"/>
            </p:cNvSpPr>
            <p:nvPr/>
          </p:nvSpPr>
          <p:spPr bwMode="auto">
            <a:xfrm flipH="1">
              <a:off x="4135" y="746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lang="he-IL" sz="900"/>
            </a:p>
          </p:txBody>
        </p:sp>
        <p:grpSp>
          <p:nvGrpSpPr>
            <p:cNvPr id="24" name="Group 620"/>
            <p:cNvGrpSpPr>
              <a:grpSpLocks/>
            </p:cNvGrpSpPr>
            <p:nvPr/>
          </p:nvGrpSpPr>
          <p:grpSpPr bwMode="auto">
            <a:xfrm>
              <a:off x="4150" y="663"/>
              <a:ext cx="89" cy="125"/>
              <a:chOff x="4830" y="482"/>
              <a:chExt cx="89" cy="125"/>
            </a:xfrm>
          </p:grpSpPr>
          <p:sp>
            <p:nvSpPr>
              <p:cNvPr id="32365" name="Line 621"/>
              <p:cNvSpPr>
                <a:spLocks noChangeShapeType="1"/>
              </p:cNvSpPr>
              <p:nvPr/>
            </p:nvSpPr>
            <p:spPr bwMode="auto">
              <a:xfrm flipH="1">
                <a:off x="4875" y="482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lang="he-IL" sz="900"/>
              </a:p>
            </p:txBody>
          </p:sp>
          <p:sp>
            <p:nvSpPr>
              <p:cNvPr id="32366" name="AutoShape 622"/>
              <p:cNvSpPr>
                <a:spLocks noChangeAspect="1" noChangeArrowheads="1"/>
              </p:cNvSpPr>
              <p:nvPr/>
            </p:nvSpPr>
            <p:spPr bwMode="auto">
              <a:xfrm>
                <a:off x="4830" y="527"/>
                <a:ext cx="89" cy="80"/>
              </a:xfrm>
              <a:prstGeom prst="octagon">
                <a:avLst>
                  <a:gd name="adj" fmla="val 2928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900" dirty="0"/>
                  <a:t>R</a:t>
                </a:r>
              </a:p>
            </p:txBody>
          </p:sp>
        </p:grpSp>
      </p:grpSp>
      <p:sp>
        <p:nvSpPr>
          <p:cNvPr id="193" name="Oval 192"/>
          <p:cNvSpPr/>
          <p:nvPr/>
        </p:nvSpPr>
        <p:spPr>
          <a:xfrm>
            <a:off x="1285852" y="1142984"/>
            <a:ext cx="2143140" cy="71438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inter-module traffic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" name="Freeform 307"/>
          <p:cNvSpPr>
            <a:spLocks/>
          </p:cNvSpPr>
          <p:nvPr/>
        </p:nvSpPr>
        <p:spPr bwMode="auto">
          <a:xfrm>
            <a:off x="833416" y="4776805"/>
            <a:ext cx="576262" cy="938211"/>
          </a:xfrm>
          <a:custGeom>
            <a:avLst/>
            <a:gdLst/>
            <a:ahLst/>
            <a:cxnLst>
              <a:cxn ang="0">
                <a:pos x="363" y="726"/>
              </a:cxn>
              <a:cxn ang="0">
                <a:pos x="0" y="726"/>
              </a:cxn>
              <a:cxn ang="0">
                <a:pos x="0" y="0"/>
              </a:cxn>
              <a:cxn ang="0">
                <a:pos x="363" y="0"/>
              </a:cxn>
            </a:cxnLst>
            <a:rect l="0" t="0" r="r" b="b"/>
            <a:pathLst>
              <a:path w="363" h="726">
                <a:moveTo>
                  <a:pt x="363" y="726"/>
                </a:moveTo>
                <a:lnTo>
                  <a:pt x="0" y="726"/>
                </a:lnTo>
                <a:lnTo>
                  <a:pt x="0" y="0"/>
                </a:lnTo>
                <a:lnTo>
                  <a:pt x="363" y="0"/>
                </a:ln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95" name="Freeform 308"/>
          <p:cNvSpPr>
            <a:spLocks/>
          </p:cNvSpPr>
          <p:nvPr/>
        </p:nvSpPr>
        <p:spPr bwMode="auto">
          <a:xfrm>
            <a:off x="828649" y="3643314"/>
            <a:ext cx="576262" cy="1143008"/>
          </a:xfrm>
          <a:custGeom>
            <a:avLst/>
            <a:gdLst/>
            <a:ahLst/>
            <a:cxnLst>
              <a:cxn ang="0">
                <a:pos x="0" y="680"/>
              </a:cxn>
              <a:cxn ang="0">
                <a:pos x="0" y="0"/>
              </a:cxn>
              <a:cxn ang="0">
                <a:pos x="363" y="0"/>
              </a:cxn>
            </a:cxnLst>
            <a:rect l="0" t="0" r="r" b="b"/>
            <a:pathLst>
              <a:path w="363" h="680">
                <a:moveTo>
                  <a:pt x="0" y="680"/>
                </a:moveTo>
                <a:lnTo>
                  <a:pt x="0" y="0"/>
                </a:lnTo>
                <a:lnTo>
                  <a:pt x="363" y="0"/>
                </a:ln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96" name="Text Box 303"/>
          <p:cNvSpPr txBox="1">
            <a:spLocks noChangeArrowheads="1"/>
          </p:cNvSpPr>
          <p:nvPr/>
        </p:nvSpPr>
        <p:spPr bwMode="auto">
          <a:xfrm>
            <a:off x="1420797" y="5575312"/>
            <a:ext cx="1944688" cy="369332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err="1" smtClean="0"/>
              <a:t>Synthesize+P&amp;R</a:t>
            </a:r>
            <a:endParaRPr lang="en-US" dirty="0" smtClean="0"/>
          </a:p>
        </p:txBody>
      </p:sp>
      <p:sp>
        <p:nvSpPr>
          <p:cNvPr id="197" name="Line 306"/>
          <p:cNvSpPr>
            <a:spLocks noChangeShapeType="1"/>
          </p:cNvSpPr>
          <p:nvPr/>
        </p:nvSpPr>
        <p:spPr bwMode="auto">
          <a:xfrm>
            <a:off x="2357422" y="5072074"/>
            <a:ext cx="0" cy="5032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9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75513" y="6438900"/>
            <a:ext cx="1905000" cy="457200"/>
          </a:xfrm>
        </p:spPr>
        <p:txBody>
          <a:bodyPr/>
          <a:lstStyle/>
          <a:p>
            <a:fld id="{E5E78F0E-4832-425E-BAC7-1EAF93784EBA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8F8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2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2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20231E-7 L 0.07274 0.28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1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54 L -0.07205 -0.27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300" fill="hold"/>
                                        <p:tgtEl>
                                          <p:spTgt spid="3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300" fill="hold"/>
                                        <p:tgtEl>
                                          <p:spTgt spid="3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" fill="hold"/>
                                        <p:tgtEl>
                                          <p:spTgt spid="32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3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3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3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300" fill="hold"/>
                                        <p:tgtEl>
                                          <p:spTgt spid="3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3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" fill="hold"/>
                                        <p:tgtEl>
                                          <p:spTgt spid="3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300" fill="hold"/>
                                        <p:tgtEl>
                                          <p:spTgt spid="3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4" dur="300" fill="hold"/>
                                        <p:tgtEl>
                                          <p:spTgt spid="3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300" fill="hold"/>
                                        <p:tgtEl>
                                          <p:spTgt spid="32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300" fill="hold"/>
                                        <p:tgtEl>
                                          <p:spTgt spid="32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32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300" fill="hold"/>
                                        <p:tgtEl>
                                          <p:spTgt spid="32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3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3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32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3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3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32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300" fill="hold"/>
                                        <p:tgtEl>
                                          <p:spTgt spid="32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32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300" fill="hold"/>
                                        <p:tgtEl>
                                          <p:spTgt spid="32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" fill="hold"/>
                                        <p:tgtEl>
                                          <p:spTgt spid="32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32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32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32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32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320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"/>
                            </p:stCondLst>
                            <p:childTnLst>
                              <p:par>
                                <p:cTn id="7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"/>
                                        <p:tgtEl>
                                          <p:spTgt spid="32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"/>
                            </p:stCondLst>
                            <p:childTnLst>
                              <p:par>
                                <p:cTn id="8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"/>
                                        <p:tgtEl>
                                          <p:spTgt spid="32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"/>
                                        <p:tgtEl>
                                          <p:spTgt spid="32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"/>
                                        <p:tgtEl>
                                          <p:spTgt spid="32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9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"/>
                            </p:stCondLst>
                            <p:childTnLst>
                              <p:par>
                                <p:cTn id="1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"/>
                                        <p:tgtEl>
                                          <p:spTgt spid="3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300"/>
                            </p:stCondLst>
                            <p:childTnLst>
                              <p:par>
                                <p:cTn id="1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"/>
                                        <p:tgtEl>
                                          <p:spTgt spid="32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4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"/>
                                        <p:tgtEl>
                                          <p:spTgt spid="32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600"/>
                            </p:stCondLst>
                            <p:childTnLst>
                              <p:par>
                                <p:cTn id="1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"/>
                                        <p:tgtEl>
                                          <p:spTgt spid="32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7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800"/>
                            </p:stCondLst>
                            <p:childTnLst>
                              <p:par>
                                <p:cTn id="1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"/>
                                        <p:tgtEl>
                                          <p:spTgt spid="32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9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2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3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4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19" grpId="0" animBg="1"/>
      <p:bldP spid="32120" grpId="0" animBg="1"/>
      <p:bldP spid="32049" grpId="0" animBg="1"/>
      <p:bldP spid="32049" grpId="1" animBg="1"/>
      <p:bldP spid="32205" grpId="0" animBg="1"/>
      <p:bldP spid="32206" grpId="0" animBg="1"/>
      <p:bldP spid="32207" grpId="0" animBg="1"/>
      <p:bldP spid="32208" grpId="0" animBg="1"/>
      <p:bldP spid="32209" grpId="0" animBg="1"/>
      <p:bldP spid="32210" grpId="0" animBg="1"/>
      <p:bldP spid="32211" grpId="0" animBg="1"/>
      <p:bldP spid="32251" grpId="0" animBg="1"/>
      <p:bldP spid="32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6"/>
          <p:cNvGrpSpPr>
            <a:grpSpLocks/>
          </p:cNvGrpSpPr>
          <p:nvPr/>
        </p:nvGrpSpPr>
        <p:grpSpPr bwMode="auto">
          <a:xfrm>
            <a:off x="5364163" y="1125538"/>
            <a:ext cx="3384550" cy="3195637"/>
            <a:chOff x="884" y="601"/>
            <a:chExt cx="3266" cy="3390"/>
          </a:xfrm>
        </p:grpSpPr>
        <p:sp>
          <p:nvSpPr>
            <p:cNvPr id="188643" name="Line 227"/>
            <p:cNvSpPr>
              <a:spLocks noChangeShapeType="1"/>
            </p:cNvSpPr>
            <p:nvPr/>
          </p:nvSpPr>
          <p:spPr bwMode="auto">
            <a:xfrm>
              <a:off x="1446" y="2040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44" name="Rectangle 228"/>
            <p:cNvSpPr>
              <a:spLocks noChangeArrowheads="1"/>
            </p:cNvSpPr>
            <p:nvPr/>
          </p:nvSpPr>
          <p:spPr bwMode="auto">
            <a:xfrm>
              <a:off x="1564" y="744"/>
              <a:ext cx="1111" cy="119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45" name="Rectangle 229"/>
            <p:cNvSpPr>
              <a:spLocks noChangeArrowheads="1"/>
            </p:cNvSpPr>
            <p:nvPr/>
          </p:nvSpPr>
          <p:spPr bwMode="auto">
            <a:xfrm>
              <a:off x="884" y="753"/>
              <a:ext cx="476" cy="4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46" name="Line 230"/>
            <p:cNvSpPr>
              <a:spLocks noChangeShapeType="1"/>
            </p:cNvSpPr>
            <p:nvPr/>
          </p:nvSpPr>
          <p:spPr bwMode="auto">
            <a:xfrm flipH="1">
              <a:off x="1360" y="66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47" name="Line 231"/>
            <p:cNvSpPr>
              <a:spLocks noChangeShapeType="1"/>
            </p:cNvSpPr>
            <p:nvPr/>
          </p:nvSpPr>
          <p:spPr bwMode="auto">
            <a:xfrm>
              <a:off x="1451" y="663"/>
              <a:ext cx="12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48" name="Rectangle 232"/>
            <p:cNvSpPr>
              <a:spLocks noChangeArrowheads="1"/>
            </p:cNvSpPr>
            <p:nvPr/>
          </p:nvSpPr>
          <p:spPr bwMode="auto">
            <a:xfrm>
              <a:off x="884" y="1433"/>
              <a:ext cx="476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49" name="Line 233"/>
            <p:cNvSpPr>
              <a:spLocks noChangeShapeType="1"/>
            </p:cNvSpPr>
            <p:nvPr/>
          </p:nvSpPr>
          <p:spPr bwMode="auto">
            <a:xfrm flipH="1">
              <a:off x="1360" y="134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50" name="Line 234"/>
            <p:cNvSpPr>
              <a:spLocks noChangeShapeType="1"/>
            </p:cNvSpPr>
            <p:nvPr/>
          </p:nvSpPr>
          <p:spPr bwMode="auto">
            <a:xfrm>
              <a:off x="1451" y="663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51" name="Line 235"/>
            <p:cNvSpPr>
              <a:spLocks noChangeShapeType="1"/>
            </p:cNvSpPr>
            <p:nvPr/>
          </p:nvSpPr>
          <p:spPr bwMode="auto">
            <a:xfrm flipH="1">
              <a:off x="2675" y="66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52" name="Line 236"/>
            <p:cNvSpPr>
              <a:spLocks noChangeShapeType="1"/>
            </p:cNvSpPr>
            <p:nvPr/>
          </p:nvSpPr>
          <p:spPr bwMode="auto">
            <a:xfrm>
              <a:off x="2766" y="663"/>
              <a:ext cx="0" cy="13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53" name="Rectangle 237"/>
            <p:cNvSpPr>
              <a:spLocks noChangeArrowheads="1"/>
            </p:cNvSpPr>
            <p:nvPr/>
          </p:nvSpPr>
          <p:spPr bwMode="auto">
            <a:xfrm>
              <a:off x="2857" y="753"/>
              <a:ext cx="476" cy="49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54" name="Line 238"/>
            <p:cNvSpPr>
              <a:spLocks noChangeShapeType="1"/>
            </p:cNvSpPr>
            <p:nvPr/>
          </p:nvSpPr>
          <p:spPr bwMode="auto">
            <a:xfrm flipH="1">
              <a:off x="3333" y="66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55" name="Rectangle 239"/>
            <p:cNvSpPr>
              <a:spLocks noChangeArrowheads="1"/>
            </p:cNvSpPr>
            <p:nvPr/>
          </p:nvSpPr>
          <p:spPr bwMode="auto">
            <a:xfrm>
              <a:off x="2835" y="1433"/>
              <a:ext cx="1157" cy="49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56" name="Line 240"/>
            <p:cNvSpPr>
              <a:spLocks noChangeShapeType="1"/>
            </p:cNvSpPr>
            <p:nvPr/>
          </p:nvSpPr>
          <p:spPr bwMode="auto">
            <a:xfrm>
              <a:off x="2766" y="663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57" name="Rectangle 241"/>
            <p:cNvSpPr>
              <a:spLocks noChangeArrowheads="1"/>
            </p:cNvSpPr>
            <p:nvPr/>
          </p:nvSpPr>
          <p:spPr bwMode="auto">
            <a:xfrm>
              <a:off x="3515" y="753"/>
              <a:ext cx="476" cy="4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58" name="Line 242"/>
            <p:cNvSpPr>
              <a:spLocks noChangeShapeType="1"/>
            </p:cNvSpPr>
            <p:nvPr/>
          </p:nvSpPr>
          <p:spPr bwMode="auto">
            <a:xfrm flipH="1">
              <a:off x="3991" y="66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59" name="Line 243"/>
            <p:cNvSpPr>
              <a:spLocks noChangeShapeType="1"/>
            </p:cNvSpPr>
            <p:nvPr/>
          </p:nvSpPr>
          <p:spPr bwMode="auto">
            <a:xfrm flipH="1">
              <a:off x="3991" y="134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60" name="Line 244"/>
            <p:cNvSpPr>
              <a:spLocks noChangeShapeType="1"/>
            </p:cNvSpPr>
            <p:nvPr/>
          </p:nvSpPr>
          <p:spPr bwMode="auto">
            <a:xfrm>
              <a:off x="4082" y="663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61" name="Line 245"/>
            <p:cNvSpPr>
              <a:spLocks noChangeShapeType="1"/>
            </p:cNvSpPr>
            <p:nvPr/>
          </p:nvSpPr>
          <p:spPr bwMode="auto">
            <a:xfrm>
              <a:off x="3424" y="663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62" name="Rectangle 246"/>
            <p:cNvSpPr>
              <a:spLocks noChangeArrowheads="1"/>
            </p:cNvSpPr>
            <p:nvPr/>
          </p:nvSpPr>
          <p:spPr bwMode="auto">
            <a:xfrm>
              <a:off x="1542" y="2131"/>
              <a:ext cx="476" cy="49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63" name="Line 247"/>
            <p:cNvSpPr>
              <a:spLocks noChangeShapeType="1"/>
            </p:cNvSpPr>
            <p:nvPr/>
          </p:nvSpPr>
          <p:spPr bwMode="auto">
            <a:xfrm flipH="1">
              <a:off x="2018" y="204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64" name="Rectangle 248"/>
            <p:cNvSpPr>
              <a:spLocks noChangeArrowheads="1"/>
            </p:cNvSpPr>
            <p:nvPr/>
          </p:nvSpPr>
          <p:spPr bwMode="auto">
            <a:xfrm>
              <a:off x="884" y="2122"/>
              <a:ext cx="476" cy="11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65" name="Line 249"/>
            <p:cNvSpPr>
              <a:spLocks noChangeShapeType="1"/>
            </p:cNvSpPr>
            <p:nvPr/>
          </p:nvSpPr>
          <p:spPr bwMode="auto">
            <a:xfrm flipH="1">
              <a:off x="1360" y="204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66" name="Line 250"/>
            <p:cNvSpPr>
              <a:spLocks noChangeShapeType="1"/>
            </p:cNvSpPr>
            <p:nvPr/>
          </p:nvSpPr>
          <p:spPr bwMode="auto">
            <a:xfrm>
              <a:off x="1451" y="2041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67" name="Line 251"/>
            <p:cNvSpPr>
              <a:spLocks noChangeShapeType="1"/>
            </p:cNvSpPr>
            <p:nvPr/>
          </p:nvSpPr>
          <p:spPr bwMode="auto">
            <a:xfrm>
              <a:off x="1451" y="136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68" name="Rectangle 252"/>
            <p:cNvSpPr>
              <a:spLocks noChangeArrowheads="1"/>
            </p:cNvSpPr>
            <p:nvPr/>
          </p:nvSpPr>
          <p:spPr bwMode="auto">
            <a:xfrm>
              <a:off x="2199" y="2131"/>
              <a:ext cx="476" cy="4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69" name="Line 253"/>
            <p:cNvSpPr>
              <a:spLocks noChangeShapeType="1"/>
            </p:cNvSpPr>
            <p:nvPr/>
          </p:nvSpPr>
          <p:spPr bwMode="auto">
            <a:xfrm flipH="1">
              <a:off x="2675" y="204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70" name="Line 254"/>
            <p:cNvSpPr>
              <a:spLocks noChangeShapeType="1"/>
            </p:cNvSpPr>
            <p:nvPr/>
          </p:nvSpPr>
          <p:spPr bwMode="auto">
            <a:xfrm>
              <a:off x="2108" y="2041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71" name="Rectangle 255"/>
            <p:cNvSpPr>
              <a:spLocks noChangeArrowheads="1"/>
            </p:cNvSpPr>
            <p:nvPr/>
          </p:nvSpPr>
          <p:spPr bwMode="auto">
            <a:xfrm>
              <a:off x="2857" y="2131"/>
              <a:ext cx="476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72" name="Line 256"/>
            <p:cNvSpPr>
              <a:spLocks noChangeShapeType="1"/>
            </p:cNvSpPr>
            <p:nvPr/>
          </p:nvSpPr>
          <p:spPr bwMode="auto">
            <a:xfrm flipH="1">
              <a:off x="3333" y="204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73" name="Line 257"/>
            <p:cNvSpPr>
              <a:spLocks noChangeShapeType="1"/>
            </p:cNvSpPr>
            <p:nvPr/>
          </p:nvSpPr>
          <p:spPr bwMode="auto">
            <a:xfrm>
              <a:off x="2766" y="2041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74" name="Rectangle 258"/>
            <p:cNvSpPr>
              <a:spLocks noChangeArrowheads="1"/>
            </p:cNvSpPr>
            <p:nvPr/>
          </p:nvSpPr>
          <p:spPr bwMode="auto">
            <a:xfrm>
              <a:off x="3515" y="2131"/>
              <a:ext cx="476" cy="4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75" name="Line 259"/>
            <p:cNvSpPr>
              <a:spLocks noChangeShapeType="1"/>
            </p:cNvSpPr>
            <p:nvPr/>
          </p:nvSpPr>
          <p:spPr bwMode="auto">
            <a:xfrm flipH="1">
              <a:off x="3991" y="204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76" name="Line 260"/>
            <p:cNvSpPr>
              <a:spLocks noChangeShapeType="1"/>
            </p:cNvSpPr>
            <p:nvPr/>
          </p:nvSpPr>
          <p:spPr bwMode="auto">
            <a:xfrm>
              <a:off x="4082" y="136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77" name="Line 261"/>
            <p:cNvSpPr>
              <a:spLocks noChangeShapeType="1"/>
            </p:cNvSpPr>
            <p:nvPr/>
          </p:nvSpPr>
          <p:spPr bwMode="auto">
            <a:xfrm>
              <a:off x="3424" y="2041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78" name="Line 262"/>
            <p:cNvSpPr>
              <a:spLocks noChangeShapeType="1"/>
            </p:cNvSpPr>
            <p:nvPr/>
          </p:nvSpPr>
          <p:spPr bwMode="auto">
            <a:xfrm flipH="1">
              <a:off x="2018" y="272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79" name="Line 263"/>
            <p:cNvSpPr>
              <a:spLocks noChangeShapeType="1"/>
            </p:cNvSpPr>
            <p:nvPr/>
          </p:nvSpPr>
          <p:spPr bwMode="auto">
            <a:xfrm>
              <a:off x="2109" y="204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80" name="Rectangle 264"/>
            <p:cNvSpPr>
              <a:spLocks noChangeArrowheads="1"/>
            </p:cNvSpPr>
            <p:nvPr/>
          </p:nvSpPr>
          <p:spPr bwMode="auto">
            <a:xfrm>
              <a:off x="2199" y="2811"/>
              <a:ext cx="1134" cy="118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81" name="Line 265"/>
            <p:cNvSpPr>
              <a:spLocks noChangeShapeType="1"/>
            </p:cNvSpPr>
            <p:nvPr/>
          </p:nvSpPr>
          <p:spPr bwMode="auto">
            <a:xfrm>
              <a:off x="2108" y="2721"/>
              <a:ext cx="13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82" name="Line 266"/>
            <p:cNvSpPr>
              <a:spLocks noChangeShapeType="1"/>
            </p:cNvSpPr>
            <p:nvPr/>
          </p:nvSpPr>
          <p:spPr bwMode="auto">
            <a:xfrm flipH="1">
              <a:off x="3333" y="272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83" name="Line 267"/>
            <p:cNvSpPr>
              <a:spLocks noChangeShapeType="1"/>
            </p:cNvSpPr>
            <p:nvPr/>
          </p:nvSpPr>
          <p:spPr bwMode="auto">
            <a:xfrm>
              <a:off x="3424" y="204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84" name="Rectangle 268"/>
            <p:cNvSpPr>
              <a:spLocks noChangeArrowheads="1"/>
            </p:cNvSpPr>
            <p:nvPr/>
          </p:nvSpPr>
          <p:spPr bwMode="auto">
            <a:xfrm>
              <a:off x="3515" y="2811"/>
              <a:ext cx="476" cy="49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85" name="Line 269"/>
            <p:cNvSpPr>
              <a:spLocks noChangeShapeType="1"/>
            </p:cNvSpPr>
            <p:nvPr/>
          </p:nvSpPr>
          <p:spPr bwMode="auto">
            <a:xfrm flipH="1">
              <a:off x="3991" y="272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86" name="Line 270"/>
            <p:cNvSpPr>
              <a:spLocks noChangeShapeType="1"/>
            </p:cNvSpPr>
            <p:nvPr/>
          </p:nvSpPr>
          <p:spPr bwMode="auto">
            <a:xfrm>
              <a:off x="4082" y="204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87" name="Line 271"/>
            <p:cNvSpPr>
              <a:spLocks noChangeShapeType="1"/>
            </p:cNvSpPr>
            <p:nvPr/>
          </p:nvSpPr>
          <p:spPr bwMode="auto">
            <a:xfrm>
              <a:off x="3424" y="2721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88" name="Rectangle 272"/>
            <p:cNvSpPr>
              <a:spLocks noChangeArrowheads="1"/>
            </p:cNvSpPr>
            <p:nvPr/>
          </p:nvSpPr>
          <p:spPr bwMode="auto">
            <a:xfrm>
              <a:off x="3515" y="3492"/>
              <a:ext cx="476" cy="4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89" name="Line 273"/>
            <p:cNvSpPr>
              <a:spLocks noChangeShapeType="1"/>
            </p:cNvSpPr>
            <p:nvPr/>
          </p:nvSpPr>
          <p:spPr bwMode="auto">
            <a:xfrm flipH="1">
              <a:off x="3991" y="340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90" name="Line 274"/>
            <p:cNvSpPr>
              <a:spLocks noChangeShapeType="1"/>
            </p:cNvSpPr>
            <p:nvPr/>
          </p:nvSpPr>
          <p:spPr bwMode="auto">
            <a:xfrm>
              <a:off x="4082" y="2722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91" name="AutoShape 275"/>
            <p:cNvSpPr>
              <a:spLocks noChangeAspect="1" noChangeArrowheads="1"/>
            </p:cNvSpPr>
            <p:nvPr/>
          </p:nvSpPr>
          <p:spPr bwMode="auto">
            <a:xfrm>
              <a:off x="1383" y="601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92" name="AutoShape 276"/>
            <p:cNvSpPr>
              <a:spLocks noChangeAspect="1" noChangeArrowheads="1"/>
            </p:cNvSpPr>
            <p:nvPr/>
          </p:nvSpPr>
          <p:spPr bwMode="auto">
            <a:xfrm>
              <a:off x="1383" y="1281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93" name="AutoShape 277"/>
            <p:cNvSpPr>
              <a:spLocks noChangeAspect="1" noChangeArrowheads="1"/>
            </p:cNvSpPr>
            <p:nvPr/>
          </p:nvSpPr>
          <p:spPr bwMode="auto">
            <a:xfrm>
              <a:off x="2698" y="601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94" name="AutoShape 278"/>
            <p:cNvSpPr>
              <a:spLocks noChangeAspect="1" noChangeArrowheads="1"/>
            </p:cNvSpPr>
            <p:nvPr/>
          </p:nvSpPr>
          <p:spPr bwMode="auto">
            <a:xfrm>
              <a:off x="3356" y="601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95" name="AutoShape 279"/>
            <p:cNvSpPr>
              <a:spLocks noChangeAspect="1" noChangeArrowheads="1"/>
            </p:cNvSpPr>
            <p:nvPr/>
          </p:nvSpPr>
          <p:spPr bwMode="auto">
            <a:xfrm>
              <a:off x="4014" y="601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96" name="AutoShape 280"/>
            <p:cNvSpPr>
              <a:spLocks noChangeAspect="1" noChangeArrowheads="1"/>
            </p:cNvSpPr>
            <p:nvPr/>
          </p:nvSpPr>
          <p:spPr bwMode="auto">
            <a:xfrm>
              <a:off x="4014" y="1281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97" name="AutoShape 281"/>
            <p:cNvSpPr>
              <a:spLocks noChangeAspect="1" noChangeArrowheads="1"/>
            </p:cNvSpPr>
            <p:nvPr/>
          </p:nvSpPr>
          <p:spPr bwMode="auto">
            <a:xfrm>
              <a:off x="2041" y="1979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98" name="AutoShape 282"/>
            <p:cNvSpPr>
              <a:spLocks noChangeAspect="1" noChangeArrowheads="1"/>
            </p:cNvSpPr>
            <p:nvPr/>
          </p:nvSpPr>
          <p:spPr bwMode="auto">
            <a:xfrm>
              <a:off x="1383" y="1979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99" name="AutoShape 283"/>
            <p:cNvSpPr>
              <a:spLocks noChangeAspect="1" noChangeArrowheads="1"/>
            </p:cNvSpPr>
            <p:nvPr/>
          </p:nvSpPr>
          <p:spPr bwMode="auto">
            <a:xfrm>
              <a:off x="2698" y="1979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700" name="AutoShape 284"/>
            <p:cNvSpPr>
              <a:spLocks noChangeAspect="1" noChangeArrowheads="1"/>
            </p:cNvSpPr>
            <p:nvPr/>
          </p:nvSpPr>
          <p:spPr bwMode="auto">
            <a:xfrm>
              <a:off x="3356" y="1979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701" name="AutoShape 285"/>
            <p:cNvSpPr>
              <a:spLocks noChangeAspect="1" noChangeArrowheads="1"/>
            </p:cNvSpPr>
            <p:nvPr/>
          </p:nvSpPr>
          <p:spPr bwMode="auto">
            <a:xfrm>
              <a:off x="4014" y="1979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702" name="AutoShape 286"/>
            <p:cNvSpPr>
              <a:spLocks noChangeAspect="1" noChangeArrowheads="1"/>
            </p:cNvSpPr>
            <p:nvPr/>
          </p:nvSpPr>
          <p:spPr bwMode="auto">
            <a:xfrm>
              <a:off x="3356" y="2659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703" name="AutoShape 287"/>
            <p:cNvSpPr>
              <a:spLocks noChangeAspect="1" noChangeArrowheads="1"/>
            </p:cNvSpPr>
            <p:nvPr/>
          </p:nvSpPr>
          <p:spPr bwMode="auto">
            <a:xfrm>
              <a:off x="4014" y="2659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704" name="AutoShape 288"/>
            <p:cNvSpPr>
              <a:spLocks noChangeAspect="1" noChangeArrowheads="1"/>
            </p:cNvSpPr>
            <p:nvPr/>
          </p:nvSpPr>
          <p:spPr bwMode="auto">
            <a:xfrm>
              <a:off x="4014" y="3340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705" name="Line 289"/>
            <p:cNvSpPr>
              <a:spLocks noChangeShapeType="1"/>
            </p:cNvSpPr>
            <p:nvPr/>
          </p:nvSpPr>
          <p:spPr bwMode="auto">
            <a:xfrm>
              <a:off x="1452" y="2722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706" name="Line 290"/>
            <p:cNvSpPr>
              <a:spLocks noChangeShapeType="1"/>
            </p:cNvSpPr>
            <p:nvPr/>
          </p:nvSpPr>
          <p:spPr bwMode="auto">
            <a:xfrm>
              <a:off x="1452" y="2722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707" name="Line 291"/>
            <p:cNvSpPr>
              <a:spLocks noChangeShapeType="1"/>
            </p:cNvSpPr>
            <p:nvPr/>
          </p:nvSpPr>
          <p:spPr bwMode="auto">
            <a:xfrm flipH="1">
              <a:off x="888" y="3411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708" name="Line 292"/>
            <p:cNvSpPr>
              <a:spLocks noChangeShapeType="1"/>
            </p:cNvSpPr>
            <p:nvPr/>
          </p:nvSpPr>
          <p:spPr bwMode="auto">
            <a:xfrm>
              <a:off x="975" y="3401"/>
              <a:ext cx="4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709" name="AutoShape 293"/>
            <p:cNvSpPr>
              <a:spLocks noChangeAspect="1" noChangeArrowheads="1"/>
            </p:cNvSpPr>
            <p:nvPr/>
          </p:nvSpPr>
          <p:spPr bwMode="auto">
            <a:xfrm>
              <a:off x="1384" y="2660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710" name="AutoShape 294"/>
            <p:cNvSpPr>
              <a:spLocks noChangeAspect="1" noChangeArrowheads="1"/>
            </p:cNvSpPr>
            <p:nvPr/>
          </p:nvSpPr>
          <p:spPr bwMode="auto">
            <a:xfrm>
              <a:off x="907" y="3340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711" name="AutoShape 295"/>
            <p:cNvSpPr>
              <a:spLocks noChangeAspect="1" noChangeArrowheads="1"/>
            </p:cNvSpPr>
            <p:nvPr/>
          </p:nvSpPr>
          <p:spPr bwMode="auto">
            <a:xfrm>
              <a:off x="2041" y="2659"/>
              <a:ext cx="136" cy="135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712" name="Freeform 296"/>
            <p:cNvSpPr>
              <a:spLocks/>
            </p:cNvSpPr>
            <p:nvPr/>
          </p:nvSpPr>
          <p:spPr bwMode="auto">
            <a:xfrm>
              <a:off x="884" y="2807"/>
              <a:ext cx="1133" cy="1179"/>
            </a:xfrm>
            <a:custGeom>
              <a:avLst/>
              <a:gdLst/>
              <a:ahLst/>
              <a:cxnLst>
                <a:cxn ang="0">
                  <a:pos x="1133" y="1179"/>
                </a:cxn>
                <a:cxn ang="0">
                  <a:pos x="1133" y="0"/>
                </a:cxn>
                <a:cxn ang="0">
                  <a:pos x="680" y="0"/>
                </a:cxn>
                <a:cxn ang="0">
                  <a:pos x="680" y="697"/>
                </a:cxn>
                <a:cxn ang="0">
                  <a:pos x="0" y="697"/>
                </a:cxn>
                <a:cxn ang="0">
                  <a:pos x="0" y="1179"/>
                </a:cxn>
                <a:cxn ang="0">
                  <a:pos x="1133" y="1179"/>
                </a:cxn>
              </a:cxnLst>
              <a:rect l="0" t="0" r="r" b="b"/>
              <a:pathLst>
                <a:path w="1133" h="1179">
                  <a:moveTo>
                    <a:pt x="1133" y="1179"/>
                  </a:moveTo>
                  <a:lnTo>
                    <a:pt x="1133" y="0"/>
                  </a:lnTo>
                  <a:lnTo>
                    <a:pt x="680" y="0"/>
                  </a:lnTo>
                  <a:lnTo>
                    <a:pt x="680" y="697"/>
                  </a:lnTo>
                  <a:lnTo>
                    <a:pt x="0" y="697"/>
                  </a:lnTo>
                  <a:lnTo>
                    <a:pt x="0" y="1179"/>
                  </a:lnTo>
                  <a:lnTo>
                    <a:pt x="1133" y="11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713" name="Text Box 297"/>
            <p:cNvSpPr txBox="1">
              <a:spLocks noChangeArrowheads="1"/>
            </p:cNvSpPr>
            <p:nvPr/>
          </p:nvSpPr>
          <p:spPr bwMode="auto">
            <a:xfrm>
              <a:off x="1066" y="3607"/>
              <a:ext cx="815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1"/>
                <a:t>Module</a:t>
              </a:r>
            </a:p>
          </p:txBody>
        </p:sp>
      </p:grpSp>
      <p:sp>
        <p:nvSpPr>
          <p:cNvPr id="188569" name="Rectangle 15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 </a:t>
            </a:r>
            <a:r>
              <a:rPr lang="en-US" dirty="0"/>
              <a:t>Design Flow</a:t>
            </a:r>
          </a:p>
        </p:txBody>
      </p:sp>
      <p:grpSp>
        <p:nvGrpSpPr>
          <p:cNvPr id="3" name="Group 299"/>
          <p:cNvGrpSpPr>
            <a:grpSpLocks/>
          </p:cNvGrpSpPr>
          <p:nvPr/>
        </p:nvGrpSpPr>
        <p:grpSpPr bwMode="auto">
          <a:xfrm>
            <a:off x="5364163" y="1125538"/>
            <a:ext cx="3384550" cy="3195637"/>
            <a:chOff x="3379" y="709"/>
            <a:chExt cx="2132" cy="2013"/>
          </a:xfrm>
        </p:grpSpPr>
        <p:sp>
          <p:nvSpPr>
            <p:cNvPr id="188571" name="Line 155"/>
            <p:cNvSpPr>
              <a:spLocks noChangeShapeType="1"/>
            </p:cNvSpPr>
            <p:nvPr/>
          </p:nvSpPr>
          <p:spPr bwMode="auto">
            <a:xfrm>
              <a:off x="3746" y="1563"/>
              <a:ext cx="0" cy="4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72" name="Rectangle 156"/>
            <p:cNvSpPr>
              <a:spLocks noChangeArrowheads="1"/>
            </p:cNvSpPr>
            <p:nvPr/>
          </p:nvSpPr>
          <p:spPr bwMode="auto">
            <a:xfrm>
              <a:off x="3823" y="794"/>
              <a:ext cx="725" cy="71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 dirty="0"/>
                <a:t>Module</a:t>
              </a:r>
            </a:p>
          </p:txBody>
        </p:sp>
        <p:sp>
          <p:nvSpPr>
            <p:cNvPr id="188573" name="Rectangle 157"/>
            <p:cNvSpPr>
              <a:spLocks noChangeArrowheads="1"/>
            </p:cNvSpPr>
            <p:nvPr/>
          </p:nvSpPr>
          <p:spPr bwMode="auto">
            <a:xfrm>
              <a:off x="3379" y="799"/>
              <a:ext cx="311" cy="2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574" name="Line 158"/>
            <p:cNvSpPr>
              <a:spLocks noChangeShapeType="1"/>
            </p:cNvSpPr>
            <p:nvPr/>
          </p:nvSpPr>
          <p:spPr bwMode="auto">
            <a:xfrm flipH="1">
              <a:off x="3690" y="746"/>
              <a:ext cx="59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75" name="Line 159"/>
            <p:cNvSpPr>
              <a:spLocks noChangeShapeType="1"/>
            </p:cNvSpPr>
            <p:nvPr/>
          </p:nvSpPr>
          <p:spPr bwMode="auto">
            <a:xfrm>
              <a:off x="3749" y="746"/>
              <a:ext cx="8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76" name="Rectangle 160"/>
            <p:cNvSpPr>
              <a:spLocks noChangeArrowheads="1"/>
            </p:cNvSpPr>
            <p:nvPr/>
          </p:nvSpPr>
          <p:spPr bwMode="auto">
            <a:xfrm>
              <a:off x="3379" y="1203"/>
              <a:ext cx="311" cy="2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577" name="Line 161"/>
            <p:cNvSpPr>
              <a:spLocks noChangeShapeType="1"/>
            </p:cNvSpPr>
            <p:nvPr/>
          </p:nvSpPr>
          <p:spPr bwMode="auto">
            <a:xfrm flipH="1">
              <a:off x="3690" y="1150"/>
              <a:ext cx="59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78" name="Line 162"/>
            <p:cNvSpPr>
              <a:spLocks noChangeShapeType="1"/>
            </p:cNvSpPr>
            <p:nvPr/>
          </p:nvSpPr>
          <p:spPr bwMode="auto">
            <a:xfrm>
              <a:off x="3749" y="746"/>
              <a:ext cx="0" cy="4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79" name="Line 163"/>
            <p:cNvSpPr>
              <a:spLocks noChangeShapeType="1"/>
            </p:cNvSpPr>
            <p:nvPr/>
          </p:nvSpPr>
          <p:spPr bwMode="auto">
            <a:xfrm flipH="1">
              <a:off x="4548" y="746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80" name="Line 164"/>
            <p:cNvSpPr>
              <a:spLocks noChangeShapeType="1"/>
            </p:cNvSpPr>
            <p:nvPr/>
          </p:nvSpPr>
          <p:spPr bwMode="auto">
            <a:xfrm>
              <a:off x="4608" y="746"/>
              <a:ext cx="0" cy="79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81" name="Rectangle 165"/>
            <p:cNvSpPr>
              <a:spLocks noChangeArrowheads="1"/>
            </p:cNvSpPr>
            <p:nvPr/>
          </p:nvSpPr>
          <p:spPr bwMode="auto">
            <a:xfrm>
              <a:off x="4667" y="799"/>
              <a:ext cx="311" cy="29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582" name="Line 166"/>
            <p:cNvSpPr>
              <a:spLocks noChangeShapeType="1"/>
            </p:cNvSpPr>
            <p:nvPr/>
          </p:nvSpPr>
          <p:spPr bwMode="auto">
            <a:xfrm flipH="1">
              <a:off x="4978" y="746"/>
              <a:ext cx="59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83" name="Rectangle 167"/>
            <p:cNvSpPr>
              <a:spLocks noChangeArrowheads="1"/>
            </p:cNvSpPr>
            <p:nvPr/>
          </p:nvSpPr>
          <p:spPr bwMode="auto">
            <a:xfrm>
              <a:off x="4653" y="1203"/>
              <a:ext cx="755" cy="2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 dirty="0"/>
                <a:t>Module</a:t>
              </a:r>
            </a:p>
          </p:txBody>
        </p:sp>
        <p:sp>
          <p:nvSpPr>
            <p:cNvPr id="188584" name="Line 168"/>
            <p:cNvSpPr>
              <a:spLocks noChangeShapeType="1"/>
            </p:cNvSpPr>
            <p:nvPr/>
          </p:nvSpPr>
          <p:spPr bwMode="auto">
            <a:xfrm>
              <a:off x="4608" y="746"/>
              <a:ext cx="414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85" name="Rectangle 169"/>
            <p:cNvSpPr>
              <a:spLocks noChangeArrowheads="1"/>
            </p:cNvSpPr>
            <p:nvPr/>
          </p:nvSpPr>
          <p:spPr bwMode="auto">
            <a:xfrm>
              <a:off x="5096" y="799"/>
              <a:ext cx="311" cy="29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586" name="Line 170"/>
            <p:cNvSpPr>
              <a:spLocks noChangeShapeType="1"/>
            </p:cNvSpPr>
            <p:nvPr/>
          </p:nvSpPr>
          <p:spPr bwMode="auto">
            <a:xfrm flipH="1">
              <a:off x="5407" y="746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87" name="Line 171"/>
            <p:cNvSpPr>
              <a:spLocks noChangeShapeType="1"/>
            </p:cNvSpPr>
            <p:nvPr/>
          </p:nvSpPr>
          <p:spPr bwMode="auto">
            <a:xfrm flipH="1">
              <a:off x="5407" y="1150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88" name="Line 172"/>
            <p:cNvSpPr>
              <a:spLocks noChangeShapeType="1"/>
            </p:cNvSpPr>
            <p:nvPr/>
          </p:nvSpPr>
          <p:spPr bwMode="auto">
            <a:xfrm>
              <a:off x="5467" y="746"/>
              <a:ext cx="0" cy="4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89" name="Line 173"/>
            <p:cNvSpPr>
              <a:spLocks noChangeShapeType="1"/>
            </p:cNvSpPr>
            <p:nvPr/>
          </p:nvSpPr>
          <p:spPr bwMode="auto">
            <a:xfrm>
              <a:off x="5037" y="746"/>
              <a:ext cx="41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90" name="Rectangle 174"/>
            <p:cNvSpPr>
              <a:spLocks noChangeArrowheads="1"/>
            </p:cNvSpPr>
            <p:nvPr/>
          </p:nvSpPr>
          <p:spPr bwMode="auto">
            <a:xfrm>
              <a:off x="3809" y="1618"/>
              <a:ext cx="310" cy="2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591" name="Line 175"/>
            <p:cNvSpPr>
              <a:spLocks noChangeShapeType="1"/>
            </p:cNvSpPr>
            <p:nvPr/>
          </p:nvSpPr>
          <p:spPr bwMode="auto">
            <a:xfrm flipH="1">
              <a:off x="4119" y="1564"/>
              <a:ext cx="60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92" name="Rectangle 176"/>
            <p:cNvSpPr>
              <a:spLocks noChangeArrowheads="1"/>
            </p:cNvSpPr>
            <p:nvPr/>
          </p:nvSpPr>
          <p:spPr bwMode="auto">
            <a:xfrm>
              <a:off x="3379" y="1612"/>
              <a:ext cx="311" cy="70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593" name="Line 177"/>
            <p:cNvSpPr>
              <a:spLocks noChangeShapeType="1"/>
            </p:cNvSpPr>
            <p:nvPr/>
          </p:nvSpPr>
          <p:spPr bwMode="auto">
            <a:xfrm flipH="1">
              <a:off x="3690" y="1564"/>
              <a:ext cx="59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94" name="Line 178"/>
            <p:cNvSpPr>
              <a:spLocks noChangeShapeType="1"/>
            </p:cNvSpPr>
            <p:nvPr/>
          </p:nvSpPr>
          <p:spPr bwMode="auto">
            <a:xfrm>
              <a:off x="3749" y="1564"/>
              <a:ext cx="4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95" name="Line 179"/>
            <p:cNvSpPr>
              <a:spLocks noChangeShapeType="1"/>
            </p:cNvSpPr>
            <p:nvPr/>
          </p:nvSpPr>
          <p:spPr bwMode="auto">
            <a:xfrm>
              <a:off x="3749" y="1160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96" name="Rectangle 180"/>
            <p:cNvSpPr>
              <a:spLocks noChangeArrowheads="1"/>
            </p:cNvSpPr>
            <p:nvPr/>
          </p:nvSpPr>
          <p:spPr bwMode="auto">
            <a:xfrm>
              <a:off x="4237" y="1618"/>
              <a:ext cx="311" cy="29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597" name="Line 181"/>
            <p:cNvSpPr>
              <a:spLocks noChangeShapeType="1"/>
            </p:cNvSpPr>
            <p:nvPr/>
          </p:nvSpPr>
          <p:spPr bwMode="auto">
            <a:xfrm flipH="1">
              <a:off x="4548" y="1564"/>
              <a:ext cx="60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98" name="Line 182"/>
            <p:cNvSpPr>
              <a:spLocks noChangeShapeType="1"/>
            </p:cNvSpPr>
            <p:nvPr/>
          </p:nvSpPr>
          <p:spPr bwMode="auto">
            <a:xfrm>
              <a:off x="4178" y="1564"/>
              <a:ext cx="4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599" name="Rectangle 183"/>
            <p:cNvSpPr>
              <a:spLocks noChangeArrowheads="1"/>
            </p:cNvSpPr>
            <p:nvPr/>
          </p:nvSpPr>
          <p:spPr bwMode="auto">
            <a:xfrm>
              <a:off x="4667" y="1618"/>
              <a:ext cx="311" cy="2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00" name="Line 184"/>
            <p:cNvSpPr>
              <a:spLocks noChangeShapeType="1"/>
            </p:cNvSpPr>
            <p:nvPr/>
          </p:nvSpPr>
          <p:spPr bwMode="auto">
            <a:xfrm flipH="1">
              <a:off x="4978" y="1564"/>
              <a:ext cx="59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01" name="Line 185"/>
            <p:cNvSpPr>
              <a:spLocks noChangeShapeType="1"/>
            </p:cNvSpPr>
            <p:nvPr/>
          </p:nvSpPr>
          <p:spPr bwMode="auto">
            <a:xfrm>
              <a:off x="4608" y="1564"/>
              <a:ext cx="4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02" name="Rectangle 186"/>
            <p:cNvSpPr>
              <a:spLocks noChangeArrowheads="1"/>
            </p:cNvSpPr>
            <p:nvPr/>
          </p:nvSpPr>
          <p:spPr bwMode="auto">
            <a:xfrm>
              <a:off x="5096" y="1618"/>
              <a:ext cx="311" cy="29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03" name="Line 187"/>
            <p:cNvSpPr>
              <a:spLocks noChangeShapeType="1"/>
            </p:cNvSpPr>
            <p:nvPr/>
          </p:nvSpPr>
          <p:spPr bwMode="auto">
            <a:xfrm flipH="1">
              <a:off x="5407" y="1564"/>
              <a:ext cx="60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04" name="Line 188"/>
            <p:cNvSpPr>
              <a:spLocks noChangeShapeType="1"/>
            </p:cNvSpPr>
            <p:nvPr/>
          </p:nvSpPr>
          <p:spPr bwMode="auto">
            <a:xfrm>
              <a:off x="5467" y="1160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05" name="Line 189"/>
            <p:cNvSpPr>
              <a:spLocks noChangeShapeType="1"/>
            </p:cNvSpPr>
            <p:nvPr/>
          </p:nvSpPr>
          <p:spPr bwMode="auto">
            <a:xfrm>
              <a:off x="5037" y="1564"/>
              <a:ext cx="4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06" name="Line 190"/>
            <p:cNvSpPr>
              <a:spLocks noChangeShapeType="1"/>
            </p:cNvSpPr>
            <p:nvPr/>
          </p:nvSpPr>
          <p:spPr bwMode="auto">
            <a:xfrm flipH="1">
              <a:off x="4119" y="1968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07" name="Line 191"/>
            <p:cNvSpPr>
              <a:spLocks noChangeShapeType="1"/>
            </p:cNvSpPr>
            <p:nvPr/>
          </p:nvSpPr>
          <p:spPr bwMode="auto">
            <a:xfrm>
              <a:off x="4179" y="1564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08" name="Rectangle 192"/>
            <p:cNvSpPr>
              <a:spLocks noChangeArrowheads="1"/>
            </p:cNvSpPr>
            <p:nvPr/>
          </p:nvSpPr>
          <p:spPr bwMode="auto">
            <a:xfrm>
              <a:off x="4237" y="2021"/>
              <a:ext cx="741" cy="70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 dirty="0"/>
                <a:t>Module</a:t>
              </a:r>
            </a:p>
          </p:txBody>
        </p:sp>
        <p:sp>
          <p:nvSpPr>
            <p:cNvPr id="188609" name="Line 193"/>
            <p:cNvSpPr>
              <a:spLocks noChangeShapeType="1"/>
            </p:cNvSpPr>
            <p:nvPr/>
          </p:nvSpPr>
          <p:spPr bwMode="auto">
            <a:xfrm>
              <a:off x="4178" y="1968"/>
              <a:ext cx="85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10" name="Line 194"/>
            <p:cNvSpPr>
              <a:spLocks noChangeShapeType="1"/>
            </p:cNvSpPr>
            <p:nvPr/>
          </p:nvSpPr>
          <p:spPr bwMode="auto">
            <a:xfrm flipH="1">
              <a:off x="4978" y="1968"/>
              <a:ext cx="59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11" name="Line 195"/>
            <p:cNvSpPr>
              <a:spLocks noChangeShapeType="1"/>
            </p:cNvSpPr>
            <p:nvPr/>
          </p:nvSpPr>
          <p:spPr bwMode="auto">
            <a:xfrm>
              <a:off x="5037" y="1564"/>
              <a:ext cx="0" cy="4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12" name="Rectangle 196"/>
            <p:cNvSpPr>
              <a:spLocks noChangeArrowheads="1"/>
            </p:cNvSpPr>
            <p:nvPr/>
          </p:nvSpPr>
          <p:spPr bwMode="auto">
            <a:xfrm>
              <a:off x="5096" y="2021"/>
              <a:ext cx="311" cy="29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13" name="Line 197"/>
            <p:cNvSpPr>
              <a:spLocks noChangeShapeType="1"/>
            </p:cNvSpPr>
            <p:nvPr/>
          </p:nvSpPr>
          <p:spPr bwMode="auto">
            <a:xfrm flipH="1">
              <a:off x="5407" y="1968"/>
              <a:ext cx="60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14" name="Line 198"/>
            <p:cNvSpPr>
              <a:spLocks noChangeShapeType="1"/>
            </p:cNvSpPr>
            <p:nvPr/>
          </p:nvSpPr>
          <p:spPr bwMode="auto">
            <a:xfrm>
              <a:off x="5467" y="1564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15" name="Line 199"/>
            <p:cNvSpPr>
              <a:spLocks noChangeShapeType="1"/>
            </p:cNvSpPr>
            <p:nvPr/>
          </p:nvSpPr>
          <p:spPr bwMode="auto">
            <a:xfrm>
              <a:off x="5037" y="1968"/>
              <a:ext cx="41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16" name="Rectangle 200"/>
            <p:cNvSpPr>
              <a:spLocks noChangeArrowheads="1"/>
            </p:cNvSpPr>
            <p:nvPr/>
          </p:nvSpPr>
          <p:spPr bwMode="auto">
            <a:xfrm>
              <a:off x="5096" y="2426"/>
              <a:ext cx="311" cy="2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/>
                <a:t>Module</a:t>
              </a:r>
            </a:p>
          </p:txBody>
        </p:sp>
        <p:sp>
          <p:nvSpPr>
            <p:cNvPr id="188617" name="Line 201"/>
            <p:cNvSpPr>
              <a:spLocks noChangeShapeType="1"/>
            </p:cNvSpPr>
            <p:nvPr/>
          </p:nvSpPr>
          <p:spPr bwMode="auto">
            <a:xfrm flipH="1">
              <a:off x="5407" y="2372"/>
              <a:ext cx="60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18" name="Line 202"/>
            <p:cNvSpPr>
              <a:spLocks noChangeShapeType="1"/>
            </p:cNvSpPr>
            <p:nvPr/>
          </p:nvSpPr>
          <p:spPr bwMode="auto">
            <a:xfrm>
              <a:off x="5467" y="1968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19" name="AutoShape 203"/>
            <p:cNvSpPr>
              <a:spLocks noChangeAspect="1" noChangeArrowheads="1"/>
            </p:cNvSpPr>
            <p:nvPr/>
          </p:nvSpPr>
          <p:spPr bwMode="auto">
            <a:xfrm>
              <a:off x="3705" y="709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20" name="AutoShape 204"/>
            <p:cNvSpPr>
              <a:spLocks noChangeAspect="1" noChangeArrowheads="1"/>
            </p:cNvSpPr>
            <p:nvPr/>
          </p:nvSpPr>
          <p:spPr bwMode="auto">
            <a:xfrm>
              <a:off x="3705" y="1113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21" name="AutoShape 205"/>
            <p:cNvSpPr>
              <a:spLocks noChangeAspect="1" noChangeArrowheads="1"/>
            </p:cNvSpPr>
            <p:nvPr/>
          </p:nvSpPr>
          <p:spPr bwMode="auto">
            <a:xfrm>
              <a:off x="4563" y="709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22" name="AutoShape 206"/>
            <p:cNvSpPr>
              <a:spLocks noChangeAspect="1" noChangeArrowheads="1"/>
            </p:cNvSpPr>
            <p:nvPr/>
          </p:nvSpPr>
          <p:spPr bwMode="auto">
            <a:xfrm>
              <a:off x="4993" y="709"/>
              <a:ext cx="88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23" name="AutoShape 207"/>
            <p:cNvSpPr>
              <a:spLocks noChangeAspect="1" noChangeArrowheads="1"/>
            </p:cNvSpPr>
            <p:nvPr/>
          </p:nvSpPr>
          <p:spPr bwMode="auto">
            <a:xfrm>
              <a:off x="5422" y="709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24" name="AutoShape 208"/>
            <p:cNvSpPr>
              <a:spLocks noChangeAspect="1" noChangeArrowheads="1"/>
            </p:cNvSpPr>
            <p:nvPr/>
          </p:nvSpPr>
          <p:spPr bwMode="auto">
            <a:xfrm>
              <a:off x="5422" y="1113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25" name="AutoShape 209"/>
            <p:cNvSpPr>
              <a:spLocks noChangeAspect="1" noChangeArrowheads="1"/>
            </p:cNvSpPr>
            <p:nvPr/>
          </p:nvSpPr>
          <p:spPr bwMode="auto">
            <a:xfrm>
              <a:off x="4134" y="1527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26" name="AutoShape 210"/>
            <p:cNvSpPr>
              <a:spLocks noChangeAspect="1" noChangeArrowheads="1"/>
            </p:cNvSpPr>
            <p:nvPr/>
          </p:nvSpPr>
          <p:spPr bwMode="auto">
            <a:xfrm>
              <a:off x="3705" y="1527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27" name="AutoShape 211"/>
            <p:cNvSpPr>
              <a:spLocks noChangeAspect="1" noChangeArrowheads="1"/>
            </p:cNvSpPr>
            <p:nvPr/>
          </p:nvSpPr>
          <p:spPr bwMode="auto">
            <a:xfrm>
              <a:off x="4563" y="1527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28" name="AutoShape 212"/>
            <p:cNvSpPr>
              <a:spLocks noChangeAspect="1" noChangeArrowheads="1"/>
            </p:cNvSpPr>
            <p:nvPr/>
          </p:nvSpPr>
          <p:spPr bwMode="auto">
            <a:xfrm>
              <a:off x="4993" y="1527"/>
              <a:ext cx="88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29" name="AutoShape 213"/>
            <p:cNvSpPr>
              <a:spLocks noChangeAspect="1" noChangeArrowheads="1"/>
            </p:cNvSpPr>
            <p:nvPr/>
          </p:nvSpPr>
          <p:spPr bwMode="auto">
            <a:xfrm>
              <a:off x="5422" y="1527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30" name="AutoShape 214"/>
            <p:cNvSpPr>
              <a:spLocks noChangeAspect="1" noChangeArrowheads="1"/>
            </p:cNvSpPr>
            <p:nvPr/>
          </p:nvSpPr>
          <p:spPr bwMode="auto">
            <a:xfrm>
              <a:off x="4993" y="1931"/>
              <a:ext cx="88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31" name="AutoShape 215"/>
            <p:cNvSpPr>
              <a:spLocks noChangeAspect="1" noChangeArrowheads="1"/>
            </p:cNvSpPr>
            <p:nvPr/>
          </p:nvSpPr>
          <p:spPr bwMode="auto">
            <a:xfrm>
              <a:off x="5422" y="1931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32" name="AutoShape 216"/>
            <p:cNvSpPr>
              <a:spLocks noChangeAspect="1" noChangeArrowheads="1"/>
            </p:cNvSpPr>
            <p:nvPr/>
          </p:nvSpPr>
          <p:spPr bwMode="auto">
            <a:xfrm>
              <a:off x="5422" y="2335"/>
              <a:ext cx="89" cy="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33" name="Line 217"/>
            <p:cNvSpPr>
              <a:spLocks noChangeShapeType="1"/>
            </p:cNvSpPr>
            <p:nvPr/>
          </p:nvSpPr>
          <p:spPr bwMode="auto">
            <a:xfrm>
              <a:off x="3750" y="1968"/>
              <a:ext cx="4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34" name="Line 218"/>
            <p:cNvSpPr>
              <a:spLocks noChangeShapeType="1"/>
            </p:cNvSpPr>
            <p:nvPr/>
          </p:nvSpPr>
          <p:spPr bwMode="auto">
            <a:xfrm>
              <a:off x="3750" y="1968"/>
              <a:ext cx="0" cy="40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35" name="Line 219"/>
            <p:cNvSpPr>
              <a:spLocks noChangeShapeType="1"/>
            </p:cNvSpPr>
            <p:nvPr/>
          </p:nvSpPr>
          <p:spPr bwMode="auto">
            <a:xfrm flipH="1">
              <a:off x="3382" y="2378"/>
              <a:ext cx="59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36" name="Line 220"/>
            <p:cNvSpPr>
              <a:spLocks noChangeShapeType="1"/>
            </p:cNvSpPr>
            <p:nvPr/>
          </p:nvSpPr>
          <p:spPr bwMode="auto">
            <a:xfrm>
              <a:off x="3438" y="2372"/>
              <a:ext cx="316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37" name="AutoShape 221"/>
            <p:cNvSpPr>
              <a:spLocks noChangeAspect="1" noChangeArrowheads="1"/>
            </p:cNvSpPr>
            <p:nvPr/>
          </p:nvSpPr>
          <p:spPr bwMode="auto">
            <a:xfrm>
              <a:off x="3705" y="1932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38" name="AutoShape 222"/>
            <p:cNvSpPr>
              <a:spLocks noChangeAspect="1" noChangeArrowheads="1"/>
            </p:cNvSpPr>
            <p:nvPr/>
          </p:nvSpPr>
          <p:spPr bwMode="auto">
            <a:xfrm>
              <a:off x="3394" y="2335"/>
              <a:ext cx="89" cy="81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39" name="AutoShape 223"/>
            <p:cNvSpPr>
              <a:spLocks noChangeAspect="1" noChangeArrowheads="1"/>
            </p:cNvSpPr>
            <p:nvPr/>
          </p:nvSpPr>
          <p:spPr bwMode="auto">
            <a:xfrm>
              <a:off x="4134" y="1931"/>
              <a:ext cx="89" cy="8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/>
                <a:t>R</a:t>
              </a:r>
            </a:p>
          </p:txBody>
        </p:sp>
        <p:sp>
          <p:nvSpPr>
            <p:cNvPr id="188640" name="Freeform 224"/>
            <p:cNvSpPr>
              <a:spLocks/>
            </p:cNvSpPr>
            <p:nvPr/>
          </p:nvSpPr>
          <p:spPr bwMode="auto">
            <a:xfrm>
              <a:off x="3379" y="2019"/>
              <a:ext cx="740" cy="700"/>
            </a:xfrm>
            <a:custGeom>
              <a:avLst/>
              <a:gdLst/>
              <a:ahLst/>
              <a:cxnLst>
                <a:cxn ang="0">
                  <a:pos x="1133" y="1179"/>
                </a:cxn>
                <a:cxn ang="0">
                  <a:pos x="1133" y="0"/>
                </a:cxn>
                <a:cxn ang="0">
                  <a:pos x="680" y="0"/>
                </a:cxn>
                <a:cxn ang="0">
                  <a:pos x="680" y="697"/>
                </a:cxn>
                <a:cxn ang="0">
                  <a:pos x="0" y="697"/>
                </a:cxn>
                <a:cxn ang="0">
                  <a:pos x="0" y="1179"/>
                </a:cxn>
                <a:cxn ang="0">
                  <a:pos x="1133" y="1179"/>
                </a:cxn>
              </a:cxnLst>
              <a:rect l="0" t="0" r="r" b="b"/>
              <a:pathLst>
                <a:path w="1133" h="1179">
                  <a:moveTo>
                    <a:pt x="1133" y="1179"/>
                  </a:moveTo>
                  <a:lnTo>
                    <a:pt x="1133" y="0"/>
                  </a:lnTo>
                  <a:lnTo>
                    <a:pt x="680" y="0"/>
                  </a:lnTo>
                  <a:lnTo>
                    <a:pt x="680" y="697"/>
                  </a:lnTo>
                  <a:lnTo>
                    <a:pt x="0" y="697"/>
                  </a:lnTo>
                  <a:lnTo>
                    <a:pt x="0" y="1179"/>
                  </a:lnTo>
                  <a:lnTo>
                    <a:pt x="1133" y="11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sz="900"/>
            </a:p>
          </p:txBody>
        </p:sp>
        <p:sp>
          <p:nvSpPr>
            <p:cNvPr id="188641" name="Text Box 225"/>
            <p:cNvSpPr txBox="1">
              <a:spLocks noChangeArrowheads="1"/>
            </p:cNvSpPr>
            <p:nvPr/>
          </p:nvSpPr>
          <p:spPr bwMode="auto">
            <a:xfrm>
              <a:off x="3498" y="2494"/>
              <a:ext cx="5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Module</a:t>
              </a:r>
            </a:p>
          </p:txBody>
        </p:sp>
      </p:grpSp>
      <p:sp>
        <p:nvSpPr>
          <p:cNvPr id="188717" name="Text Box 301"/>
          <p:cNvSpPr txBox="1">
            <a:spLocks noChangeArrowheads="1"/>
          </p:cNvSpPr>
          <p:nvPr/>
        </p:nvSpPr>
        <p:spPr bwMode="auto">
          <a:xfrm>
            <a:off x="1403350" y="2332038"/>
            <a:ext cx="1944688" cy="376237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smtClean="0"/>
              <a:t>Map modules</a:t>
            </a:r>
            <a:endParaRPr lang="en-US" dirty="0"/>
          </a:p>
        </p:txBody>
      </p:sp>
      <p:sp>
        <p:nvSpPr>
          <p:cNvPr id="188718" name="Text Box 302"/>
          <p:cNvSpPr txBox="1">
            <a:spLocks noChangeArrowheads="1"/>
          </p:cNvSpPr>
          <p:nvPr/>
        </p:nvSpPr>
        <p:spPr bwMode="auto">
          <a:xfrm>
            <a:off x="1403350" y="3284538"/>
            <a:ext cx="1944688" cy="65087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/>
              <a:t>Allocate link capacities</a:t>
            </a:r>
          </a:p>
        </p:txBody>
      </p:sp>
      <p:sp>
        <p:nvSpPr>
          <p:cNvPr id="188719" name="Text Box 303"/>
          <p:cNvSpPr txBox="1">
            <a:spLocks noChangeArrowheads="1"/>
          </p:cNvSpPr>
          <p:nvPr/>
        </p:nvSpPr>
        <p:spPr bwMode="auto">
          <a:xfrm>
            <a:off x="1403350" y="4437063"/>
            <a:ext cx="1944688" cy="646331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smtClean="0"/>
              <a:t>Evaluate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/>
              <a:t>and cost</a:t>
            </a:r>
          </a:p>
        </p:txBody>
      </p:sp>
      <p:sp>
        <p:nvSpPr>
          <p:cNvPr id="188720" name="Line 304"/>
          <p:cNvSpPr>
            <a:spLocks noChangeShapeType="1"/>
          </p:cNvSpPr>
          <p:nvPr/>
        </p:nvSpPr>
        <p:spPr bwMode="auto">
          <a:xfrm>
            <a:off x="2339975" y="1844675"/>
            <a:ext cx="0" cy="5048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721" name="Line 305"/>
          <p:cNvSpPr>
            <a:spLocks noChangeShapeType="1"/>
          </p:cNvSpPr>
          <p:nvPr/>
        </p:nvSpPr>
        <p:spPr bwMode="auto">
          <a:xfrm>
            <a:off x="2339975" y="2708275"/>
            <a:ext cx="0" cy="5762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722" name="Line 306"/>
          <p:cNvSpPr>
            <a:spLocks noChangeShapeType="1"/>
          </p:cNvSpPr>
          <p:nvPr/>
        </p:nvSpPr>
        <p:spPr bwMode="auto">
          <a:xfrm>
            <a:off x="2339975" y="3933825"/>
            <a:ext cx="0" cy="5032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724" name="Freeform 308"/>
          <p:cNvSpPr>
            <a:spLocks/>
          </p:cNvSpPr>
          <p:nvPr/>
        </p:nvSpPr>
        <p:spPr bwMode="auto">
          <a:xfrm>
            <a:off x="827088" y="2565400"/>
            <a:ext cx="576262" cy="1079500"/>
          </a:xfrm>
          <a:custGeom>
            <a:avLst/>
            <a:gdLst/>
            <a:ahLst/>
            <a:cxnLst>
              <a:cxn ang="0">
                <a:pos x="0" y="680"/>
              </a:cxn>
              <a:cxn ang="0">
                <a:pos x="0" y="0"/>
              </a:cxn>
              <a:cxn ang="0">
                <a:pos x="363" y="0"/>
              </a:cxn>
            </a:cxnLst>
            <a:rect l="0" t="0" r="r" b="b"/>
            <a:pathLst>
              <a:path w="363" h="680">
                <a:moveTo>
                  <a:pt x="0" y="680"/>
                </a:moveTo>
                <a:lnTo>
                  <a:pt x="0" y="0"/>
                </a:lnTo>
                <a:lnTo>
                  <a:pt x="363" y="0"/>
                </a:ln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6" name="Oval 155"/>
          <p:cNvSpPr/>
          <p:nvPr/>
        </p:nvSpPr>
        <p:spPr>
          <a:xfrm>
            <a:off x="1285852" y="1142984"/>
            <a:ext cx="2143140" cy="714380"/>
          </a:xfrm>
          <a:prstGeom prst="ellipse">
            <a:avLst/>
          </a:prstGeom>
          <a:solidFill>
            <a:srgbClr val="F8F8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inter-module traffic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Text Box 303"/>
          <p:cNvSpPr txBox="1">
            <a:spLocks noChangeArrowheads="1"/>
          </p:cNvSpPr>
          <p:nvPr/>
        </p:nvSpPr>
        <p:spPr bwMode="auto">
          <a:xfrm>
            <a:off x="1420797" y="5575312"/>
            <a:ext cx="1944688" cy="369332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err="1" smtClean="0"/>
              <a:t>Synthesize+P&amp;R</a:t>
            </a:r>
            <a:endParaRPr lang="en-US" dirty="0" smtClean="0"/>
          </a:p>
        </p:txBody>
      </p:sp>
      <p:sp>
        <p:nvSpPr>
          <p:cNvPr id="158" name="Line 306"/>
          <p:cNvSpPr>
            <a:spLocks noChangeShapeType="1"/>
          </p:cNvSpPr>
          <p:nvPr/>
        </p:nvSpPr>
        <p:spPr bwMode="auto">
          <a:xfrm>
            <a:off x="2357422" y="5072074"/>
            <a:ext cx="0" cy="5032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9" name="Freeform 307"/>
          <p:cNvSpPr>
            <a:spLocks/>
          </p:cNvSpPr>
          <p:nvPr/>
        </p:nvSpPr>
        <p:spPr bwMode="auto">
          <a:xfrm>
            <a:off x="833416" y="4776805"/>
            <a:ext cx="576262" cy="938211"/>
          </a:xfrm>
          <a:custGeom>
            <a:avLst/>
            <a:gdLst/>
            <a:ahLst/>
            <a:cxnLst>
              <a:cxn ang="0">
                <a:pos x="363" y="726"/>
              </a:cxn>
              <a:cxn ang="0">
                <a:pos x="0" y="726"/>
              </a:cxn>
              <a:cxn ang="0">
                <a:pos x="0" y="0"/>
              </a:cxn>
              <a:cxn ang="0">
                <a:pos x="363" y="0"/>
              </a:cxn>
            </a:cxnLst>
            <a:rect l="0" t="0" r="r" b="b"/>
            <a:pathLst>
              <a:path w="363" h="726">
                <a:moveTo>
                  <a:pt x="363" y="726"/>
                </a:moveTo>
                <a:lnTo>
                  <a:pt x="0" y="726"/>
                </a:lnTo>
                <a:lnTo>
                  <a:pt x="0" y="0"/>
                </a:lnTo>
                <a:lnTo>
                  <a:pt x="363" y="0"/>
                </a:ln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60" name="Freeform 308"/>
          <p:cNvSpPr>
            <a:spLocks/>
          </p:cNvSpPr>
          <p:nvPr/>
        </p:nvSpPr>
        <p:spPr bwMode="auto">
          <a:xfrm>
            <a:off x="828649" y="3643314"/>
            <a:ext cx="576262" cy="1143008"/>
          </a:xfrm>
          <a:custGeom>
            <a:avLst/>
            <a:gdLst/>
            <a:ahLst/>
            <a:cxnLst>
              <a:cxn ang="0">
                <a:pos x="0" y="680"/>
              </a:cxn>
              <a:cxn ang="0">
                <a:pos x="0" y="0"/>
              </a:cxn>
              <a:cxn ang="0">
                <a:pos x="363" y="0"/>
              </a:cxn>
            </a:cxnLst>
            <a:rect l="0" t="0" r="r" b="b"/>
            <a:pathLst>
              <a:path w="363" h="680">
                <a:moveTo>
                  <a:pt x="0" y="680"/>
                </a:moveTo>
                <a:lnTo>
                  <a:pt x="0" y="0"/>
                </a:lnTo>
                <a:lnTo>
                  <a:pt x="363" y="0"/>
                </a:ln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61" name="Rectangle 3"/>
          <p:cNvSpPr txBox="1">
            <a:spLocks noChangeArrowheads="1"/>
          </p:cNvSpPr>
          <p:nvPr/>
        </p:nvSpPr>
        <p:spPr bwMode="auto">
          <a:xfrm>
            <a:off x="3643306" y="4714860"/>
            <a:ext cx="55006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</a:t>
            </a:r>
            <a:endParaRPr lang="en-US" sz="3200" kern="0" dirty="0" smtClean="0"/>
          </a:p>
          <a:p>
            <a:pPr marL="800100" lvl="2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a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NoC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a 4G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2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kern="0" dirty="0" smtClean="0"/>
              <a:t>Study design alternatives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75513" y="6438900"/>
            <a:ext cx="1905000" cy="457200"/>
          </a:xfrm>
        </p:spPr>
        <p:txBody>
          <a:bodyPr/>
          <a:lstStyle/>
          <a:p>
            <a:fld id="{E5E78F0E-4832-425E-BAC7-1EAF93784EBA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8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8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87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88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8F8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8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87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88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8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887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500" fill="hold"/>
                                        <p:tgtEl>
                                          <p:spTgt spid="188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8F8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8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87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748712" cy="5545137"/>
          </a:xfrm>
        </p:spPr>
        <p:txBody>
          <a:bodyPr/>
          <a:lstStyle/>
          <a:p>
            <a:pPr algn="l" rtl="0"/>
            <a:r>
              <a:rPr lang="en-US" dirty="0" smtClean="0"/>
              <a:t>Typical modeling</a:t>
            </a:r>
            <a:endParaRPr lang="en-US" dirty="0"/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Latency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chemeClr val="tx2"/>
                </a:solidFill>
              </a:rPr>
              <a:t>dynamic power </a:t>
            </a:r>
            <a:r>
              <a:rPr lang="en-US" sz="3200" dirty="0" smtClean="0"/>
              <a:t>proportional </a:t>
            </a:r>
            <a:r>
              <a:rPr lang="en-US" sz="3200" dirty="0"/>
              <a:t>to </a:t>
            </a:r>
            <a:r>
              <a:rPr lang="en-US" sz="3200" dirty="0" smtClean="0"/>
              <a:t>distance</a:t>
            </a:r>
          </a:p>
          <a:p>
            <a:pPr lvl="1" algn="l" rtl="0"/>
            <a:r>
              <a:rPr lang="en-US" sz="3200" dirty="0" smtClean="0"/>
              <a:t>Dynamic power consumed by the </a:t>
            </a:r>
            <a:r>
              <a:rPr lang="en-US" sz="3200" dirty="0" err="1" smtClean="0"/>
              <a:t>NoC</a:t>
            </a:r>
            <a:r>
              <a:rPr lang="en-US" sz="3200" dirty="0" smtClean="0"/>
              <a:t>:</a:t>
            </a:r>
          </a:p>
          <a:p>
            <a:pPr lvl="1" algn="l" rtl="0"/>
            <a:endParaRPr lang="en-US" sz="3200" dirty="0" smtClean="0"/>
          </a:p>
          <a:p>
            <a:pPr lvl="1" algn="l" rtl="0"/>
            <a:endParaRPr lang="en-US" sz="3200" dirty="0" smtClean="0"/>
          </a:p>
          <a:p>
            <a:endParaRPr lang="en-US" dirty="0" smtClean="0"/>
          </a:p>
          <a:p>
            <a:pPr lvl="1" algn="l" rtl="0">
              <a:buNone/>
            </a:pPr>
            <a:endParaRPr lang="en-US" dirty="0" smtClean="0"/>
          </a:p>
          <a:p>
            <a:pPr lvl="1" algn="l" rtl="0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latin typeface="Arial Black" pitchFamily="34" charset="0"/>
              </a:rPr>
              <a:t>Why is Mapping Important</a:t>
            </a:r>
            <a:r>
              <a:rPr lang="he-IL" dirty="0" smtClean="0">
                <a:latin typeface="Arial Black" pitchFamily="34" charset="0"/>
              </a:rPr>
              <a:t>?</a:t>
            </a:r>
            <a:endParaRPr lang="he-IL" dirty="0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857356" y="3488301"/>
          <a:ext cx="6016625" cy="785813"/>
        </p:xfrm>
        <a:graphic>
          <a:graphicData uri="http://schemas.openxmlformats.org/presentationml/2006/ole">
            <p:oleObj spid="_x0000_s399362" name="Equation" r:id="rId4" imgW="2882880" imgH="36828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000100" y="5131370"/>
            <a:ext cx="2143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Cost of mapping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endParaRPr lang="he-IL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928794" y="4345552"/>
            <a:ext cx="85725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748712" cy="5545137"/>
          </a:xfrm>
        </p:spPr>
        <p:txBody>
          <a:bodyPr/>
          <a:lstStyle/>
          <a:p>
            <a:pPr lvl="1" algn="l" rtl="0"/>
            <a:endParaRPr lang="en-US" sz="3200" dirty="0"/>
          </a:p>
          <a:p>
            <a:pPr lvl="1" algn="l" rtl="0">
              <a:buNone/>
            </a:pPr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latin typeface="Arial Black" pitchFamily="34" charset="0"/>
              </a:rPr>
              <a:t>Example</a:t>
            </a:r>
            <a:endParaRPr lang="he-IL" dirty="0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412895" y="928670"/>
          <a:ext cx="6016625" cy="785813"/>
        </p:xfrm>
        <a:graphic>
          <a:graphicData uri="http://schemas.openxmlformats.org/presentationml/2006/ole">
            <p:oleObj spid="_x0000_s398338" name="Equation" r:id="rId4" imgW="2882900" imgH="368300" progId="Equation.DSMT4">
              <p:embed/>
            </p:oleObj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42844" y="5867420"/>
          <a:ext cx="3448050" cy="419100"/>
        </p:xfrm>
        <a:graphic>
          <a:graphicData uri="http://schemas.openxmlformats.org/presentationml/2006/ole">
            <p:oleObj spid="_x0000_s398339" name="Equation" r:id="rId5" imgW="1917360" imgH="228600" progId="Equation.DSMT4">
              <p:embed/>
            </p:oleObj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43702" y="2571744"/>
            <a:ext cx="714380" cy="71438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/>
            <a:r>
              <a:rPr lang="en-US" sz="1600" dirty="0" smtClean="0"/>
              <a:t>PE1</a:t>
            </a:r>
            <a:endParaRPr lang="en-US" sz="16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429520" y="2571744"/>
            <a:ext cx="714380" cy="71438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/>
            <a:r>
              <a:rPr lang="en-US" sz="1600" dirty="0" smtClean="0"/>
              <a:t>PE2</a:t>
            </a:r>
            <a:endParaRPr lang="en-US" sz="16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643702" y="3357562"/>
            <a:ext cx="714380" cy="71438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/>
            <a:r>
              <a:rPr lang="en-US" sz="1600" dirty="0" smtClean="0"/>
              <a:t>PE4</a:t>
            </a:r>
            <a:endParaRPr lang="en-US" sz="16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429520" y="3357562"/>
            <a:ext cx="714380" cy="71438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/>
            <a:r>
              <a:rPr lang="en-US" sz="1600" dirty="0" smtClean="0"/>
              <a:t>PE5</a:t>
            </a:r>
            <a:endParaRPr lang="en-US" sz="16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215338" y="2571744"/>
            <a:ext cx="714380" cy="71438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/>
            <a:r>
              <a:rPr lang="en-US" sz="1600" dirty="0" smtClean="0"/>
              <a:t>PE3</a:t>
            </a:r>
            <a:endParaRPr lang="en-US" sz="16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215338" y="3357562"/>
            <a:ext cx="714380" cy="71438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/>
            <a:r>
              <a:rPr lang="en-US" sz="1600" dirty="0" smtClean="0"/>
              <a:t>PE6</a:t>
            </a:r>
            <a:endParaRPr lang="he-IL" sz="1600" dirty="0"/>
          </a:p>
        </p:txBody>
      </p:sp>
      <p:sp>
        <p:nvSpPr>
          <p:cNvPr id="20" name="Bent Arrow 19"/>
          <p:cNvSpPr/>
          <p:nvPr/>
        </p:nvSpPr>
        <p:spPr>
          <a:xfrm>
            <a:off x="6858016" y="3000372"/>
            <a:ext cx="1571636" cy="571504"/>
          </a:xfrm>
          <a:prstGeom prst="bentArrow">
            <a:avLst>
              <a:gd name="adj1" fmla="val 31165"/>
              <a:gd name="adj2" fmla="val 25000"/>
              <a:gd name="adj3" fmla="val 41147"/>
              <a:gd name="adj4" fmla="val 46686"/>
            </a:avLst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107961" y="2500306"/>
          <a:ext cx="6107113" cy="400050"/>
        </p:xfrm>
        <a:graphic>
          <a:graphicData uri="http://schemas.openxmlformats.org/presentationml/2006/ole">
            <p:oleObj spid="_x0000_s398340" name="Equation" r:id="rId6" imgW="3555720" imgH="228600" progId="Equation.DSMT4">
              <p:embed/>
            </p:oleObj>
          </a:graphicData>
        </a:graphic>
      </p:graphicFrame>
      <p:sp>
        <p:nvSpPr>
          <p:cNvPr id="22" name="Bent Arrow 21"/>
          <p:cNvSpPr/>
          <p:nvPr/>
        </p:nvSpPr>
        <p:spPr>
          <a:xfrm rot="5400000">
            <a:off x="8036727" y="2536041"/>
            <a:ext cx="928694" cy="1142976"/>
          </a:xfrm>
          <a:prstGeom prst="bentArrow">
            <a:avLst>
              <a:gd name="adj1" fmla="val 16871"/>
              <a:gd name="adj2" fmla="val 20484"/>
              <a:gd name="adj3" fmla="val 25000"/>
              <a:gd name="adj4" fmla="val 33814"/>
            </a:avLst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>
            <a:off x="7715304" y="5214950"/>
            <a:ext cx="714380" cy="642942"/>
          </a:xfrm>
          <a:prstGeom prst="bentArrow">
            <a:avLst>
              <a:gd name="adj1" fmla="val 31165"/>
              <a:gd name="adj2" fmla="val 25000"/>
              <a:gd name="adj3" fmla="val 41147"/>
              <a:gd name="adj4" fmla="val 46686"/>
            </a:avLst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5400000">
            <a:off x="8036759" y="4822057"/>
            <a:ext cx="928694" cy="1142976"/>
          </a:xfrm>
          <a:prstGeom prst="bentArrow">
            <a:avLst>
              <a:gd name="adj1" fmla="val 16871"/>
              <a:gd name="adj2" fmla="val 20484"/>
              <a:gd name="adj3" fmla="val 25000"/>
              <a:gd name="adj4" fmla="val 33814"/>
            </a:avLst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6858016" y="3000372"/>
            <a:ext cx="285752" cy="642942"/>
          </a:xfrm>
          <a:prstGeom prst="up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Up Arrow 23"/>
          <p:cNvSpPr/>
          <p:nvPr/>
        </p:nvSpPr>
        <p:spPr>
          <a:xfrm rot="5400000">
            <a:off x="7250925" y="2607463"/>
            <a:ext cx="285752" cy="642942"/>
          </a:xfrm>
          <a:prstGeom prst="up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Up Arrow 24"/>
          <p:cNvSpPr/>
          <p:nvPr/>
        </p:nvSpPr>
        <p:spPr>
          <a:xfrm rot="5400000">
            <a:off x="8036743" y="2607463"/>
            <a:ext cx="285752" cy="642942"/>
          </a:xfrm>
          <a:prstGeom prst="up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Up Arrow 25"/>
          <p:cNvSpPr/>
          <p:nvPr/>
        </p:nvSpPr>
        <p:spPr>
          <a:xfrm rot="5400000">
            <a:off x="8036743" y="2607463"/>
            <a:ext cx="285752" cy="64294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Up Arrow 26"/>
          <p:cNvSpPr/>
          <p:nvPr/>
        </p:nvSpPr>
        <p:spPr>
          <a:xfrm rot="10800000">
            <a:off x="8429652" y="3071810"/>
            <a:ext cx="285752" cy="64294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7358082" y="3009125"/>
            <a:ext cx="64294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100</a:t>
            </a:r>
            <a:endParaRPr lang="he-IL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5212" y="2587231"/>
            <a:ext cx="64294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/>
              <a:t>30</a:t>
            </a:r>
            <a:endParaRPr lang="he-IL" sz="1200" dirty="0"/>
          </a:p>
        </p:txBody>
      </p:sp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93662" y="2000240"/>
          <a:ext cx="9050338" cy="446088"/>
        </p:xfrm>
        <a:graphic>
          <a:graphicData uri="http://schemas.openxmlformats.org/presentationml/2006/ole">
            <p:oleObj spid="_x0000_s398341" name="Equation" r:id="rId7" imgW="5270400" imgH="253800" progId="Equation.DSMT4">
              <p:embed/>
            </p:oleObj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107941" y="3000372"/>
          <a:ext cx="3249613" cy="400050"/>
        </p:xfrm>
        <a:graphic>
          <a:graphicData uri="http://schemas.openxmlformats.org/presentationml/2006/ole">
            <p:oleObj spid="_x0000_s398342" name="Equation" r:id="rId8" imgW="1892160" imgH="228600" progId="Equation.DSMT4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072330" y="4090578"/>
            <a:ext cx="150019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>
                <a:latin typeface="Times New Roman"/>
                <a:cs typeface="Times New Roman"/>
              </a:rPr>
              <a:t>Mapping </a:t>
            </a:r>
            <a:r>
              <a:rPr lang="el-GR" sz="1600" dirty="0" smtClean="0">
                <a:latin typeface="Times New Roman"/>
                <a:cs typeface="Times New Roman"/>
              </a:rPr>
              <a:t>π</a:t>
            </a:r>
            <a:r>
              <a:rPr lang="en-US" sz="1600" baseline="-25000" dirty="0" smtClean="0">
                <a:latin typeface="Times New Roman"/>
                <a:cs typeface="Times New Roman"/>
              </a:rPr>
              <a:t>1</a:t>
            </a:r>
            <a:endParaRPr lang="he-IL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072330" y="6305156"/>
            <a:ext cx="150019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>
                <a:latin typeface="Times New Roman"/>
                <a:cs typeface="Times New Roman"/>
              </a:rPr>
              <a:t>Mapping </a:t>
            </a:r>
            <a:r>
              <a:rPr lang="el-GR" sz="1600" dirty="0" smtClean="0">
                <a:latin typeface="Times New Roman"/>
                <a:cs typeface="Times New Roman"/>
              </a:rPr>
              <a:t>π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endParaRPr lang="he-IL" sz="16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8663 0.3317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16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8716 0.3319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16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2" grpId="0" animBg="1"/>
      <p:bldP spid="22" grpId="1" animBg="1"/>
      <p:bldP spid="11" grpId="0" animBg="1"/>
      <p:bldP spid="13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/>
      <p:bldP spid="29" grpId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Network on-Chip (</a:t>
            </a:r>
            <a:r>
              <a:rPr lang="en-US" dirty="0" err="1" smtClean="0">
                <a:solidFill>
                  <a:schemeClr val="accent3">
                    <a:lumMod val="65000"/>
                  </a:schemeClr>
                </a:solidFill>
              </a:rPr>
              <a:t>NoC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)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Design – a Case Study </a:t>
            </a:r>
          </a:p>
          <a:p>
            <a:pPr lvl="1"/>
            <a:r>
              <a:rPr lang="en-US" dirty="0" smtClean="0"/>
              <a:t>Mapping</a:t>
            </a:r>
          </a:p>
          <a:p>
            <a:pPr lvl="1"/>
            <a:r>
              <a:rPr lang="en-US" dirty="0" smtClean="0"/>
              <a:t>Link capacity allocation</a:t>
            </a:r>
          </a:p>
          <a:p>
            <a:pPr lvl="1"/>
            <a:r>
              <a:rPr lang="en-US" dirty="0" smtClean="0"/>
              <a:t>Results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8F0E-4832-425E-BAC7-1EAF93784EBA}" type="slidenum">
              <a:rPr lang="he-IL" smtClean="0"/>
              <a:pPr/>
              <a:t>9</a:t>
            </a:fld>
            <a:endParaRPr lang="he-IL"/>
          </a:p>
        </p:txBody>
      </p:sp>
      <p:grpSp>
        <p:nvGrpSpPr>
          <p:cNvPr id="5" name="Group 4"/>
          <p:cNvGrpSpPr/>
          <p:nvPr/>
        </p:nvGrpSpPr>
        <p:grpSpPr>
          <a:xfrm>
            <a:off x="6072198" y="428604"/>
            <a:ext cx="2857520" cy="2000264"/>
            <a:chOff x="3571868" y="1928802"/>
            <a:chExt cx="2000264" cy="2000264"/>
          </a:xfrm>
          <a:scene3d>
            <a:camera prst="perspectiveContrastingLeftFacing"/>
            <a:lightRig rig="threePt" dir="t"/>
          </a:scene3d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571868" y="2928934"/>
              <a:ext cx="500066" cy="500066"/>
            </a:xfrm>
            <a:prstGeom prst="rect">
              <a:avLst/>
            </a:prstGeom>
            <a:solidFill>
              <a:schemeClr val="accent5">
                <a:lumMod val="1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71934" y="2428868"/>
              <a:ext cx="500066" cy="5000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71934" y="1928802"/>
              <a:ext cx="500066" cy="5000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2928934"/>
              <a:ext cx="500066" cy="500066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571868" y="2428868"/>
              <a:ext cx="500066" cy="500066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572000" y="1928802"/>
              <a:ext cx="500066" cy="50006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071934" y="2928934"/>
              <a:ext cx="500066" cy="5000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572000" y="2428868"/>
              <a:ext cx="500066" cy="50006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71868" y="1928802"/>
              <a:ext cx="500066" cy="50006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072066" y="1928802"/>
              <a:ext cx="500066" cy="5000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072066" y="2428868"/>
              <a:ext cx="500066" cy="50006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072066" y="3429000"/>
              <a:ext cx="500066" cy="500066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072066" y="2928934"/>
              <a:ext cx="500066" cy="50006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0" y="3429000"/>
              <a:ext cx="500066" cy="5000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71868" y="3429000"/>
              <a:ext cx="500066" cy="50006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71934" y="3429000"/>
              <a:ext cx="500066" cy="50006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01600" prst="riblet"/>
            </a:sp3d>
          </p:spPr>
          <p:txBody>
            <a:bodyPr wrap="none" anchor="ctr"/>
            <a:lstStyle/>
            <a:p>
              <a:pPr algn="ctr"/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Theme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Black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myTheme</Template>
  <TotalTime>3960</TotalTime>
  <Words>903</Words>
  <Application>Microsoft Office PowerPoint</Application>
  <PresentationFormat>On-screen Show (4:3)</PresentationFormat>
  <Paragraphs>440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myTheme</vt:lpstr>
      <vt:lpstr>Equation</vt:lpstr>
      <vt:lpstr>VISIO</vt:lpstr>
      <vt:lpstr>Leveraging Application-Level Requirements in the Design of a NoC for a 4G SoC – a Case Study</vt:lpstr>
      <vt:lpstr>Outline </vt:lpstr>
      <vt:lpstr>Why Network on-Chip?</vt:lpstr>
      <vt:lpstr>NoC Architecture Basics</vt:lpstr>
      <vt:lpstr>NoC Design Flow</vt:lpstr>
      <vt:lpstr>NoC Design Flow</vt:lpstr>
      <vt:lpstr>Why is Mapping Important?</vt:lpstr>
      <vt:lpstr>Example</vt:lpstr>
      <vt:lpstr>Outline </vt:lpstr>
      <vt:lpstr>A Case Study…</vt:lpstr>
      <vt:lpstr>Challenge: a Bus-Based 4G SoC</vt:lpstr>
      <vt:lpstr>Design Flow</vt:lpstr>
      <vt:lpstr>Input Data – Traffic Pattern</vt:lpstr>
      <vt:lpstr>Mapping Optimization - Goal</vt:lpstr>
      <vt:lpstr>Mapping Alternatives</vt:lpstr>
      <vt:lpstr>Solving the Mapping Problem</vt:lpstr>
      <vt:lpstr>Step 2: Setting Link Capacities</vt:lpstr>
      <vt:lpstr>Slide 18</vt:lpstr>
      <vt:lpstr>Capacity Allocation Alternatives</vt:lpstr>
      <vt:lpstr>Outline </vt:lpstr>
      <vt:lpstr>Results: Total NoC Capacity</vt:lpstr>
      <vt:lpstr>Synthesis Results</vt:lpstr>
      <vt:lpstr>Conclusions and Future Work</vt:lpstr>
      <vt:lpstr>Slide 24</vt:lpstr>
    </vt:vector>
  </TitlesOfParts>
  <Company>EE Technion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zigi</dc:creator>
  <cp:lastModifiedBy>zigi</cp:lastModifiedBy>
  <cp:revision>494</cp:revision>
  <dcterms:created xsi:type="dcterms:W3CDTF">2009-11-24T08:07:23Z</dcterms:created>
  <dcterms:modified xsi:type="dcterms:W3CDTF">2010-06-14T12:12:32Z</dcterms:modified>
</cp:coreProperties>
</file>