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08" r:id="rId1"/>
  </p:sldMasterIdLst>
  <p:notesMasterIdLst>
    <p:notesMasterId r:id="rId52"/>
  </p:notesMasterIdLst>
  <p:sldIdLst>
    <p:sldId id="256" r:id="rId2"/>
    <p:sldId id="281" r:id="rId3"/>
    <p:sldId id="282" r:id="rId4"/>
    <p:sldId id="283" r:id="rId5"/>
    <p:sldId id="284" r:id="rId6"/>
    <p:sldId id="285" r:id="rId7"/>
    <p:sldId id="308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8" r:id="rId17"/>
    <p:sldId id="287" r:id="rId18"/>
    <p:sldId id="257" r:id="rId19"/>
    <p:sldId id="259" r:id="rId20"/>
    <p:sldId id="260" r:id="rId21"/>
    <p:sldId id="261" r:id="rId22"/>
    <p:sldId id="295" r:id="rId23"/>
    <p:sldId id="297" r:id="rId24"/>
    <p:sldId id="263" r:id="rId25"/>
    <p:sldId id="264" r:id="rId26"/>
    <p:sldId id="266" r:id="rId27"/>
    <p:sldId id="265" r:id="rId28"/>
    <p:sldId id="268" r:id="rId29"/>
    <p:sldId id="270" r:id="rId30"/>
    <p:sldId id="300" r:id="rId31"/>
    <p:sldId id="269" r:id="rId32"/>
    <p:sldId id="310" r:id="rId33"/>
    <p:sldId id="311" r:id="rId34"/>
    <p:sldId id="309" r:id="rId35"/>
    <p:sldId id="301" r:id="rId36"/>
    <p:sldId id="302" r:id="rId37"/>
    <p:sldId id="303" r:id="rId38"/>
    <p:sldId id="312" r:id="rId39"/>
    <p:sldId id="304" r:id="rId40"/>
    <p:sldId id="307" r:id="rId41"/>
    <p:sldId id="280" r:id="rId42"/>
    <p:sldId id="272" r:id="rId43"/>
    <p:sldId id="316" r:id="rId44"/>
    <p:sldId id="277" r:id="rId45"/>
    <p:sldId id="315" r:id="rId46"/>
    <p:sldId id="320" r:id="rId47"/>
    <p:sldId id="317" r:id="rId48"/>
    <p:sldId id="313" r:id="rId49"/>
    <p:sldId id="276" r:id="rId50"/>
    <p:sldId id="319" r:id="rId51"/>
  </p:sldIdLst>
  <p:sldSz cx="9144000" cy="6858000" type="screen4x3"/>
  <p:notesSz cx="7010400" cy="92964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46" autoAdjust="0"/>
    <p:restoredTop sz="79565" autoAdjust="0"/>
  </p:normalViewPr>
  <p:slideViewPr>
    <p:cSldViewPr>
      <p:cViewPr>
        <p:scale>
          <a:sx n="75" d="100"/>
          <a:sy n="75" d="100"/>
        </p:scale>
        <p:origin x="-145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8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8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02.wmf"/><Relationship Id="rId7" Type="http://schemas.openxmlformats.org/officeDocument/2006/relationships/image" Target="../media/image120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925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 smtClean="0"/>
            </a:lvl1pPr>
          </a:lstStyle>
          <a:p>
            <a:pPr>
              <a:defRPr/>
            </a:pPr>
            <a:fld id="{735DC5E1-DDF0-440D-B0D6-24C21D12EC39}" type="datetimeFigureOut">
              <a:rPr lang="he-IL"/>
              <a:pPr>
                <a:defRPr/>
              </a:pPr>
              <a:t>כ"ח/אייר/תשע"א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pPr lvl="0"/>
            <a:endParaRPr lang="he-I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1925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DFCCE8D9-3A5A-4C3E-B807-620B083E010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>
              <a:spcBef>
                <a:spcPct val="0"/>
              </a:spcBef>
            </a:pPr>
            <a:endParaRPr lang="he-IL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51435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525" y="5226050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359025" y="5216525"/>
            <a:ext cx="6784975" cy="714375"/>
          </a:xfrm>
          <a:prstGeom prst="rect">
            <a:avLst/>
          </a:prstGeom>
          <a:solidFill>
            <a:schemeClr val="accent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 bwMode="auto">
          <a:xfrm>
            <a:off x="2362200" y="5222875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marL="0" indent="0" algn="l" rtl="0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  <a:cs typeface="+mn-cs"/>
              </a:rPr>
              <a:t>Ariel Epstein</a:t>
            </a:r>
          </a:p>
        </p:txBody>
      </p:sp>
      <p:sp>
        <p:nvSpPr>
          <p:cNvPr id="13" name="Date Placeholder 27"/>
          <p:cNvSpPr txBox="1">
            <a:spLocks/>
          </p:cNvSpPr>
          <p:nvPr userDrawn="1"/>
        </p:nvSpPr>
        <p:spPr>
          <a:xfrm>
            <a:off x="76200" y="5241925"/>
            <a:ext cx="20574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 bwMode="white">
          <a:xfrm>
            <a:off x="0" y="4429125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9525" y="4511675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359025" y="4502150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Subtitle 8"/>
          <p:cNvSpPr txBox="1">
            <a:spLocks/>
          </p:cNvSpPr>
          <p:nvPr userDrawn="1"/>
        </p:nvSpPr>
        <p:spPr bwMode="auto">
          <a:xfrm>
            <a:off x="2362200" y="45085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marL="0" indent="0" algn="l" rtl="0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  <a:cs typeface="+mn-cs"/>
              </a:rPr>
              <a:t>Research status and directions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Date Placeholder 27"/>
          <p:cNvSpPr txBox="1">
            <a:spLocks/>
          </p:cNvSpPr>
          <p:nvPr userDrawn="1"/>
        </p:nvSpPr>
        <p:spPr>
          <a:xfrm>
            <a:off x="76200" y="4527550"/>
            <a:ext cx="20574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  <p:sp>
        <p:nvSpPr>
          <p:cNvPr id="19" name="Date Placeholder 27"/>
          <p:cNvSpPr txBox="1">
            <a:spLocks/>
          </p:cNvSpPr>
          <p:nvPr userDrawn="1"/>
        </p:nvSpPr>
        <p:spPr>
          <a:xfrm>
            <a:off x="71438" y="4572000"/>
            <a:ext cx="20574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June 2010</a:t>
            </a:r>
            <a:endParaRPr lang="he-IL" dirty="0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6477000" cy="1828800"/>
          </a:xfrm>
        </p:spPr>
        <p:txBody>
          <a:bodyPr anchor="b"/>
          <a:lstStyle>
            <a:lvl1pPr algn="l" rtl="0"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 rtl="0">
              <a:buNone/>
              <a:defRPr sz="2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2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2248D9-EC2F-41D8-89AB-05874ED181B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Supervisors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9E3A-6CA9-4693-9831-AE2B1F3978B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F6D2-5154-4EA3-9391-3B6282408EC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Supervisors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89AE-E89A-4EFF-BE0F-4D66082F819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C574F6-5929-4685-A5BE-C47544E84FE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3C45FB-6743-47E0-998E-2F15262E455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936F01-E137-4206-A631-A84E136227D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Supervisors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A73A-F212-45B5-BF98-DAB02DA39D4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69A6AF-D52D-4DAB-8F89-5149FEE0E7D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Supervisors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70ED-6D2F-4A4D-8AD9-48164864F9A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BC95C8-8D42-45B1-A97B-42FEF5D4CD2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/>
              <a:t>Supervisors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5124C-6578-4A72-B316-682DDB76DF3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1" r:id="rId2"/>
    <p:sldLayoutId id="2147483786" r:id="rId3"/>
    <p:sldLayoutId id="2147483787" r:id="rId4"/>
    <p:sldLayoutId id="2147483788" r:id="rId5"/>
    <p:sldLayoutId id="2147483782" r:id="rId6"/>
    <p:sldLayoutId id="2147483789" r:id="rId7"/>
    <p:sldLayoutId id="2147483783" r:id="rId8"/>
    <p:sldLayoutId id="2147483790" r:id="rId9"/>
    <p:sldLayoutId id="2147483784" r:id="rId10"/>
    <p:sldLayoutId id="2147483791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4.bin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jpeg"/><Relationship Id="rId4" Type="http://schemas.openxmlformats.org/officeDocument/2006/relationships/image" Target="../media/image41.png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45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5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7.bin"/><Relationship Id="rId2" Type="http://schemas.openxmlformats.org/officeDocument/2006/relationships/tags" Target="../tags/tag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3.jpeg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6.jpeg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3.bin"/><Relationship Id="rId2" Type="http://schemas.openxmlformats.org/officeDocument/2006/relationships/tags" Target="../tags/tag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jpeg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5.bin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8.bin"/><Relationship Id="rId2" Type="http://schemas.openxmlformats.org/officeDocument/2006/relationships/tags" Target="../tags/tag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0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80.jpeg"/><Relationship Id="rId4" Type="http://schemas.openxmlformats.org/officeDocument/2006/relationships/notesSlide" Target="../notesSlides/notesSlide34.xml"/><Relationship Id="rId9" Type="http://schemas.openxmlformats.org/officeDocument/2006/relationships/oleObject" Target="../embeddings/oleObject6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notesSlide" Target="../notesSlides/notesSlide36.xml"/><Relationship Id="rId9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0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jpeg"/><Relationship Id="rId10" Type="http://schemas.openxmlformats.org/officeDocument/2006/relationships/image" Target="../media/image76.png"/><Relationship Id="rId4" Type="http://schemas.openxmlformats.org/officeDocument/2006/relationships/image" Target="../media/image71.jpe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png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2.bin"/><Relationship Id="rId10" Type="http://schemas.openxmlformats.org/officeDocument/2006/relationships/oleObject" Target="../embeddings/oleObject76.bin"/><Relationship Id="rId4" Type="http://schemas.openxmlformats.org/officeDocument/2006/relationships/notesSlide" Target="../notesSlides/notesSlide43.xml"/><Relationship Id="rId9" Type="http://schemas.openxmlformats.org/officeDocument/2006/relationships/oleObject" Target="../embeddings/oleObject7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0.bin"/><Relationship Id="rId2" Type="http://schemas.openxmlformats.org/officeDocument/2006/relationships/tags" Target="../tags/tag1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16.png"/><Relationship Id="rId4" Type="http://schemas.openxmlformats.org/officeDocument/2006/relationships/image" Target="../media/image96.png"/><Relationship Id="rId9" Type="http://schemas.openxmlformats.org/officeDocument/2006/relationships/oleObject" Target="../embeddings/oleObject8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6.png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1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55.jpeg"/><Relationship Id="rId9" Type="http://schemas.openxmlformats.org/officeDocument/2006/relationships/oleObject" Target="../embeddings/oleObject9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6973888" y="115888"/>
            <a:ext cx="1990725" cy="714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14300" y="104775"/>
            <a:ext cx="1990725" cy="714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00138"/>
            <a:ext cx="8143875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Rigorous Analysis of Optical Emission from Organic Light-emitting diodes</a:t>
            </a:r>
            <a:endParaRPr lang="he-IL" dirty="0"/>
          </a:p>
        </p:txBody>
      </p:sp>
      <p:sp>
        <p:nvSpPr>
          <p:cNvPr id="3789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Research status and directions</a:t>
            </a:r>
            <a:endParaRPr lang="he-IL" smtClean="0"/>
          </a:p>
        </p:txBody>
      </p:sp>
      <p:pic>
        <p:nvPicPr>
          <p:cNvPr id="37894" name="Picture 111" descr="Technion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93663"/>
            <a:ext cx="21177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8"/>
          <p:cNvSpPr txBox="1"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marL="0" indent="0" algn="l" rtl="0">
              <a:buNone/>
              <a:defRPr sz="2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>
                <a:latin typeface="+mn-lt"/>
                <a:cs typeface="+mn-cs"/>
              </a:rPr>
              <a:t>Prof. Nir Tessler, Prof. Pinchas D. Einziger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0" y="51435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9525" y="5226050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59025" y="5216525"/>
            <a:ext cx="6784975" cy="714375"/>
          </a:xfrm>
          <a:prstGeom prst="rect">
            <a:avLst/>
          </a:prstGeom>
          <a:solidFill>
            <a:schemeClr val="accent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ubtitle 8"/>
          <p:cNvSpPr txBox="1">
            <a:spLocks/>
          </p:cNvSpPr>
          <p:nvPr/>
        </p:nvSpPr>
        <p:spPr bwMode="auto">
          <a:xfrm>
            <a:off x="2362200" y="5222875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marL="0" indent="0" algn="l" rtl="0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  <a:cs typeface="+mn-cs"/>
              </a:rPr>
              <a:t>Ariel Epstein, June 2010</a:t>
            </a:r>
          </a:p>
        </p:txBody>
      </p:sp>
      <p:sp>
        <p:nvSpPr>
          <p:cNvPr id="19" name="Date Placeholder 27"/>
          <p:cNvSpPr txBox="1">
            <a:spLocks/>
          </p:cNvSpPr>
          <p:nvPr/>
        </p:nvSpPr>
        <p:spPr>
          <a:xfrm>
            <a:off x="76200" y="5241925"/>
            <a:ext cx="20574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429125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9525" y="4511675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59025" y="4502150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ubtitle 8"/>
          <p:cNvSpPr txBox="1">
            <a:spLocks/>
          </p:cNvSpPr>
          <p:nvPr/>
        </p:nvSpPr>
        <p:spPr bwMode="auto">
          <a:xfrm>
            <a:off x="2362200" y="45085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marL="0" indent="0" algn="l" rtl="0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  <a:cs typeface="+mn-cs"/>
              </a:rPr>
              <a:t>Research status and directions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Date Placeholder 27"/>
          <p:cNvSpPr txBox="1">
            <a:spLocks/>
          </p:cNvSpPr>
          <p:nvPr/>
        </p:nvSpPr>
        <p:spPr>
          <a:xfrm>
            <a:off x="76200" y="4527550"/>
            <a:ext cx="20574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  <p:sp>
        <p:nvSpPr>
          <p:cNvPr id="25" name="Date Placeholder 27"/>
          <p:cNvSpPr txBox="1">
            <a:spLocks/>
          </p:cNvSpPr>
          <p:nvPr/>
        </p:nvSpPr>
        <p:spPr>
          <a:xfrm>
            <a:off x="71438" y="4572000"/>
            <a:ext cx="20574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  <p:grpSp>
        <p:nvGrpSpPr>
          <p:cNvPr id="37910" name="Group 25"/>
          <p:cNvGrpSpPr>
            <a:grpSpLocks/>
          </p:cNvGrpSpPr>
          <p:nvPr/>
        </p:nvGrpSpPr>
        <p:grpSpPr bwMode="auto">
          <a:xfrm>
            <a:off x="6523038" y="331788"/>
            <a:ext cx="2295525" cy="684212"/>
            <a:chOff x="7425" y="350"/>
            <a:chExt cx="3616" cy="1078"/>
          </a:xfrm>
        </p:grpSpPr>
        <p:grpSp>
          <p:nvGrpSpPr>
            <p:cNvPr id="37913" name="Group 26"/>
            <p:cNvGrpSpPr>
              <a:grpSpLocks/>
            </p:cNvGrpSpPr>
            <p:nvPr/>
          </p:nvGrpSpPr>
          <p:grpSpPr bwMode="auto">
            <a:xfrm>
              <a:off x="10300" y="464"/>
              <a:ext cx="741" cy="546"/>
              <a:chOff x="10050" y="2259"/>
              <a:chExt cx="771" cy="636"/>
            </a:xfrm>
          </p:grpSpPr>
          <p:grpSp>
            <p:nvGrpSpPr>
              <p:cNvPr id="37917" name="Group 27"/>
              <p:cNvGrpSpPr>
                <a:grpSpLocks/>
              </p:cNvGrpSpPr>
              <p:nvPr/>
            </p:nvGrpSpPr>
            <p:grpSpPr bwMode="auto">
              <a:xfrm>
                <a:off x="10050" y="2259"/>
                <a:ext cx="771" cy="120"/>
                <a:chOff x="10050" y="2259"/>
                <a:chExt cx="771" cy="120"/>
              </a:xfrm>
            </p:grpSpPr>
            <p:sp>
              <p:nvSpPr>
                <p:cNvPr id="37930" name="Rectangle 28"/>
                <p:cNvSpPr>
                  <a:spLocks noChangeArrowheads="1"/>
                </p:cNvSpPr>
                <p:nvPr/>
              </p:nvSpPr>
              <p:spPr bwMode="auto">
                <a:xfrm>
                  <a:off x="10701" y="2259"/>
                  <a:ext cx="120" cy="1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31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12" y="2265"/>
                  <a:ext cx="105" cy="11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32" name="Rectangle 30"/>
                <p:cNvSpPr>
                  <a:spLocks noChangeArrowheads="1"/>
                </p:cNvSpPr>
                <p:nvPr/>
              </p:nvSpPr>
              <p:spPr bwMode="auto">
                <a:xfrm>
                  <a:off x="10353" y="2274"/>
                  <a:ext cx="93" cy="96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3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194" y="2280"/>
                  <a:ext cx="81" cy="84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34" name="Rectangle 32"/>
                <p:cNvSpPr>
                  <a:spLocks noChangeArrowheads="1"/>
                </p:cNvSpPr>
                <p:nvPr/>
              </p:nvSpPr>
              <p:spPr bwMode="auto">
                <a:xfrm>
                  <a:off x="10050" y="2286"/>
                  <a:ext cx="66" cy="6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37918" name="Group 33"/>
              <p:cNvGrpSpPr>
                <a:grpSpLocks/>
              </p:cNvGrpSpPr>
              <p:nvPr/>
            </p:nvGrpSpPr>
            <p:grpSpPr bwMode="auto">
              <a:xfrm>
                <a:off x="10050" y="2517"/>
                <a:ext cx="771" cy="120"/>
                <a:chOff x="10050" y="2259"/>
                <a:chExt cx="771" cy="120"/>
              </a:xfrm>
            </p:grpSpPr>
            <p:sp>
              <p:nvSpPr>
                <p:cNvPr id="37925" name="Rectangle 34"/>
                <p:cNvSpPr>
                  <a:spLocks noChangeArrowheads="1"/>
                </p:cNvSpPr>
                <p:nvPr/>
              </p:nvSpPr>
              <p:spPr bwMode="auto">
                <a:xfrm>
                  <a:off x="10701" y="2259"/>
                  <a:ext cx="120" cy="1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6" name="Rectangle 35"/>
                <p:cNvSpPr>
                  <a:spLocks noChangeArrowheads="1"/>
                </p:cNvSpPr>
                <p:nvPr/>
              </p:nvSpPr>
              <p:spPr bwMode="auto">
                <a:xfrm>
                  <a:off x="10512" y="2265"/>
                  <a:ext cx="105" cy="11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7" name="Rectangle 36"/>
                <p:cNvSpPr>
                  <a:spLocks noChangeArrowheads="1"/>
                </p:cNvSpPr>
                <p:nvPr/>
              </p:nvSpPr>
              <p:spPr bwMode="auto">
                <a:xfrm>
                  <a:off x="10353" y="2274"/>
                  <a:ext cx="93" cy="96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8" name="Rectangle 37"/>
                <p:cNvSpPr>
                  <a:spLocks noChangeArrowheads="1"/>
                </p:cNvSpPr>
                <p:nvPr/>
              </p:nvSpPr>
              <p:spPr bwMode="auto">
                <a:xfrm>
                  <a:off x="10194" y="2280"/>
                  <a:ext cx="81" cy="84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9" name="Rectangle 38"/>
                <p:cNvSpPr>
                  <a:spLocks noChangeArrowheads="1"/>
                </p:cNvSpPr>
                <p:nvPr/>
              </p:nvSpPr>
              <p:spPr bwMode="auto">
                <a:xfrm>
                  <a:off x="10050" y="2286"/>
                  <a:ext cx="66" cy="6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37919" name="Group 39"/>
              <p:cNvGrpSpPr>
                <a:grpSpLocks/>
              </p:cNvGrpSpPr>
              <p:nvPr/>
            </p:nvGrpSpPr>
            <p:grpSpPr bwMode="auto">
              <a:xfrm>
                <a:off x="10050" y="2775"/>
                <a:ext cx="771" cy="120"/>
                <a:chOff x="10050" y="2259"/>
                <a:chExt cx="771" cy="120"/>
              </a:xfrm>
            </p:grpSpPr>
            <p:sp>
              <p:nvSpPr>
                <p:cNvPr id="37920" name="Rectangle 40"/>
                <p:cNvSpPr>
                  <a:spLocks noChangeArrowheads="1"/>
                </p:cNvSpPr>
                <p:nvPr/>
              </p:nvSpPr>
              <p:spPr bwMode="auto">
                <a:xfrm>
                  <a:off x="10701" y="2259"/>
                  <a:ext cx="120" cy="1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1" name="Rectangle 41"/>
                <p:cNvSpPr>
                  <a:spLocks noChangeArrowheads="1"/>
                </p:cNvSpPr>
                <p:nvPr/>
              </p:nvSpPr>
              <p:spPr bwMode="auto">
                <a:xfrm>
                  <a:off x="10512" y="2265"/>
                  <a:ext cx="105" cy="11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2" name="Rectangle 42"/>
                <p:cNvSpPr>
                  <a:spLocks noChangeArrowheads="1"/>
                </p:cNvSpPr>
                <p:nvPr/>
              </p:nvSpPr>
              <p:spPr bwMode="auto">
                <a:xfrm>
                  <a:off x="10353" y="2274"/>
                  <a:ext cx="93" cy="96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3" name="Rectangle 43"/>
                <p:cNvSpPr>
                  <a:spLocks noChangeArrowheads="1"/>
                </p:cNvSpPr>
                <p:nvPr/>
              </p:nvSpPr>
              <p:spPr bwMode="auto">
                <a:xfrm>
                  <a:off x="10194" y="2280"/>
                  <a:ext cx="81" cy="84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24" name="Rectangle 44"/>
                <p:cNvSpPr>
                  <a:spLocks noChangeArrowheads="1"/>
                </p:cNvSpPr>
                <p:nvPr/>
              </p:nvSpPr>
              <p:spPr bwMode="auto">
                <a:xfrm>
                  <a:off x="10050" y="2286"/>
                  <a:ext cx="66" cy="6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sp>
          <p:nvSpPr>
            <p:cNvPr id="37914" name="Text Box 45"/>
            <p:cNvSpPr txBox="1">
              <a:spLocks noChangeArrowheads="1"/>
            </p:cNvSpPr>
            <p:nvPr/>
          </p:nvSpPr>
          <p:spPr bwMode="auto">
            <a:xfrm>
              <a:off x="7425" y="350"/>
              <a:ext cx="288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he-IL" sz="800" b="1">
                  <a:solidFill>
                    <a:srgbClr val="355D7E"/>
                  </a:solidFill>
                  <a:latin typeface="Tahoma" pitchFamily="34" charset="0"/>
                  <a:ea typeface="Arial" pitchFamily="34" charset="0"/>
                  <a:cs typeface="Tahoma" pitchFamily="34" charset="0"/>
                </a:rPr>
                <a:t>אלקטרוניקה</a:t>
              </a:r>
              <a:endParaRPr lang="he-IL" b="1">
                <a:solidFill>
                  <a:srgbClr val="355D7E"/>
                </a:solidFill>
                <a:ea typeface="Arial" pitchFamily="34" charset="0"/>
                <a:cs typeface="Tahoma" pitchFamily="34" charset="0"/>
              </a:endParaRPr>
            </a:p>
          </p:txBody>
        </p:sp>
        <p:sp>
          <p:nvSpPr>
            <p:cNvPr id="37915" name="Text Box 46"/>
            <p:cNvSpPr txBox="1">
              <a:spLocks noChangeArrowheads="1"/>
            </p:cNvSpPr>
            <p:nvPr/>
          </p:nvSpPr>
          <p:spPr bwMode="auto">
            <a:xfrm>
              <a:off x="7433" y="565"/>
              <a:ext cx="28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he-IL" sz="800" b="1">
                  <a:solidFill>
                    <a:srgbClr val="355D7E"/>
                  </a:solidFill>
                  <a:latin typeface="Tahoma" pitchFamily="34" charset="0"/>
                  <a:ea typeface="Arial" pitchFamily="34" charset="0"/>
                  <a:cs typeface="Tahoma" pitchFamily="34" charset="0"/>
                </a:rPr>
                <a:t>מחשבים</a:t>
              </a:r>
              <a:endParaRPr lang="he-IL" b="1">
                <a:solidFill>
                  <a:srgbClr val="355D7E"/>
                </a:solidFill>
                <a:ea typeface="Arial" pitchFamily="34" charset="0"/>
                <a:cs typeface="Tahoma" pitchFamily="34" charset="0"/>
              </a:endParaRPr>
            </a:p>
          </p:txBody>
        </p:sp>
        <p:sp>
          <p:nvSpPr>
            <p:cNvPr id="37916" name="Text Box 47"/>
            <p:cNvSpPr txBox="1">
              <a:spLocks noChangeArrowheads="1"/>
            </p:cNvSpPr>
            <p:nvPr/>
          </p:nvSpPr>
          <p:spPr bwMode="auto">
            <a:xfrm>
              <a:off x="7440" y="790"/>
              <a:ext cx="2881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he-IL" sz="800" b="1">
                  <a:solidFill>
                    <a:srgbClr val="355D7E"/>
                  </a:solidFill>
                  <a:latin typeface="Tahoma" pitchFamily="34" charset="0"/>
                  <a:ea typeface="Arial" pitchFamily="34" charset="0"/>
                  <a:cs typeface="Tahoma" pitchFamily="34" charset="0"/>
                </a:rPr>
                <a:t>תקשורת</a:t>
              </a:r>
              <a:endParaRPr lang="he-IL" b="1">
                <a:solidFill>
                  <a:srgbClr val="355D7E"/>
                </a:solidFill>
                <a:ea typeface="Arial" pitchFamily="34" charset="0"/>
                <a:cs typeface="Tahoma" pitchFamily="34" charset="0"/>
              </a:endParaRPr>
            </a:p>
          </p:txBody>
        </p:sp>
      </p:grpSp>
      <p:sp>
        <p:nvSpPr>
          <p:cNvPr id="37911" name="Text Box 48"/>
          <p:cNvSpPr txBox="1">
            <a:spLocks noChangeArrowheads="1"/>
          </p:cNvSpPr>
          <p:nvPr/>
        </p:nvSpPr>
        <p:spPr bwMode="auto">
          <a:xfrm>
            <a:off x="6772275" y="150813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e-IL" sz="900" b="1">
                <a:solidFill>
                  <a:srgbClr val="355D7E"/>
                </a:solidFill>
                <a:latin typeface="Tahoma" pitchFamily="34" charset="0"/>
                <a:ea typeface="Arial" pitchFamily="34" charset="0"/>
                <a:cs typeface="Tahoma" pitchFamily="34" charset="0"/>
              </a:rPr>
              <a:t>הפקולטה להנדסת חשמל</a:t>
            </a:r>
            <a:endParaRPr lang="he-IL" b="1">
              <a:solidFill>
                <a:srgbClr val="355D7E"/>
              </a:solidFill>
              <a:ea typeface="Arial" pitchFamily="34" charset="0"/>
              <a:cs typeface="Tahoma" pitchFamily="34" charset="0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72008" y="3534107"/>
            <a:ext cx="8964488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de-DE" sz="1600" dirty="0" smtClean="0"/>
              <a:t>A. Epstein, N. Tessler, and P. D. Einziger</a:t>
            </a:r>
            <a:r>
              <a:rPr lang="en-US" sz="1600" i="1" dirty="0" smtClean="0"/>
              <a:t>,</a:t>
            </a:r>
            <a:r>
              <a:rPr lang="en-US" sz="1600" dirty="0" smtClean="0"/>
              <a:t> </a:t>
            </a:r>
            <a:r>
              <a:rPr lang="en-US" sz="1600" i="1" dirty="0" smtClean="0"/>
              <a:t>IEEE J. Quantum Elect.</a:t>
            </a:r>
            <a:r>
              <a:rPr lang="en-US" sz="1600" dirty="0" smtClean="0"/>
              <a:t>, </a:t>
            </a:r>
            <a:r>
              <a:rPr lang="en-US" sz="1600" b="1" dirty="0" smtClean="0"/>
              <a:t>46,</a:t>
            </a:r>
            <a:r>
              <a:rPr lang="en-US" sz="1600" dirty="0" smtClean="0"/>
              <a:t> 9, pp. 1388-1395 (2010)</a:t>
            </a:r>
            <a:r>
              <a:rPr lang="en-US" sz="1600" i="1" dirty="0" smtClean="0"/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de-DE" sz="1600" dirty="0" smtClean="0"/>
              <a:t>A</a:t>
            </a:r>
            <a:r>
              <a:rPr lang="de-DE" sz="1600" dirty="0"/>
              <a:t>. Epstein, N. Tessler, and P. D. Einziger</a:t>
            </a:r>
            <a:r>
              <a:rPr lang="en-US" sz="1600" i="1" dirty="0"/>
              <a:t>, Opt. </a:t>
            </a:r>
            <a:r>
              <a:rPr lang="en-US" sz="1600" i="1" dirty="0" err="1"/>
              <a:t>Lett</a:t>
            </a:r>
            <a:r>
              <a:rPr lang="en-US" sz="1600" i="1" dirty="0"/>
              <a:t>.</a:t>
            </a:r>
            <a:r>
              <a:rPr lang="en-US" sz="1600" dirty="0"/>
              <a:t>,</a:t>
            </a:r>
            <a:r>
              <a:rPr lang="en-US" sz="1600" b="1" dirty="0"/>
              <a:t> </a:t>
            </a:r>
            <a:r>
              <a:rPr lang="en-US" sz="1600" b="1" dirty="0" smtClean="0"/>
              <a:t>35</a:t>
            </a:r>
            <a:r>
              <a:rPr lang="en-US" sz="1600" dirty="0" smtClean="0"/>
              <a:t>, 20, </a:t>
            </a:r>
            <a:r>
              <a:rPr lang="en-US" sz="1600" dirty="0" smtClean="0"/>
              <a:t>pp. 3366-3368 </a:t>
            </a:r>
            <a:r>
              <a:rPr lang="en-US" sz="1600" dirty="0" smtClean="0"/>
              <a:t>(2010</a:t>
            </a:r>
            <a:r>
              <a:rPr lang="en-US" sz="1600" dirty="0"/>
              <a:t>)</a:t>
            </a:r>
            <a:r>
              <a:rPr lang="en-US" sz="1600" i="1" dirty="0"/>
              <a:t>.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Formulation method</a:t>
            </a:r>
            <a:endParaRPr lang="he-IL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43063"/>
            <a:ext cx="7888288" cy="4643437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2D Maxwell equations in frequency domain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2D and 1D Green’s functions</a:t>
            </a:r>
          </a:p>
          <a:p>
            <a:pPr lvl="1" eaLnBrk="1" hangingPunct="1"/>
            <a:r>
              <a:rPr lang="en-US" smtClean="0">
                <a:cs typeface="Levenim MT" pitchFamily="2" charset="-79"/>
                <a:sym typeface="Wingdings" pitchFamily="2" charset="2"/>
              </a:rPr>
              <a:t>Plane-wave spectral decomposition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Boundary conditions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smtClean="0">
                <a:cs typeface="Levenim MT" pitchFamily="2" charset="-79"/>
              </a:rPr>
              <a:t>Recursive formalism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smtClean="0">
                <a:cs typeface="Levenim MT" pitchFamily="2" charset="-79"/>
              </a:rPr>
              <a:t>Reflection and Transmission coefficients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smtClean="0">
                <a:cs typeface="Levenim MT" pitchFamily="2" charset="-79"/>
              </a:rPr>
              <a:t>Multiple reflection series expansion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Far-field emission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Saddle point evaluation</a:t>
            </a:r>
            <a:endParaRPr lang="he-IL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286000"/>
            <a:ext cx="2730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6072188" y="4714875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P. D. Einziger, </a:t>
            </a:r>
            <a:r>
              <a:rPr lang="en-US" sz="1200" i="1"/>
              <a:t>et al., Biomathematics:  modelling and simulation. </a:t>
            </a:r>
            <a:r>
              <a:rPr lang="en-US" sz="1200"/>
              <a:t>World Scientific, 2006, ch. 12, pp. 315–358</a:t>
            </a:r>
            <a:endParaRPr lang="he-IL" sz="1200"/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1071563" y="6072188"/>
            <a:ext cx="7572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L. B. Felsen and N. Marcuvitz, </a:t>
            </a:r>
            <a:r>
              <a:rPr lang="en-US" sz="1200" i="1"/>
              <a:t>Radiation and Scattering of Waves, </a:t>
            </a:r>
            <a:r>
              <a:rPr lang="en-US" sz="1200"/>
              <a:t>Englewood Cliffs, Prentice-Hall, 1973.</a:t>
            </a:r>
            <a:endParaRPr lang="he-IL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4D5256-9724-44A9-9A51-13D1DA9459C0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Field equations</a:t>
            </a:r>
            <a:endParaRPr lang="he-IL" smtClean="0"/>
          </a:p>
        </p:txBody>
      </p:sp>
      <p:sp>
        <p:nvSpPr>
          <p:cNvPr id="20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Wave equation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Radiation condition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Boundary conditions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z="2400" smtClean="0">
                <a:cs typeface="Levenim MT" pitchFamily="2" charset="-79"/>
              </a:rPr>
              <a:t>Field relations</a:t>
            </a:r>
          </a:p>
          <a:p>
            <a:pPr eaLnBrk="1" hangingPunct="1"/>
            <a:endParaRPr lang="en-US" sz="2400" smtClean="0">
              <a:cs typeface="Levenim MT" pitchFamily="2" charset="-79"/>
            </a:endParaRPr>
          </a:p>
          <a:p>
            <a:pPr eaLnBrk="1" hangingPunct="1"/>
            <a:r>
              <a:rPr lang="en-US" sz="2400" smtClean="0">
                <a:cs typeface="Levenim MT" pitchFamily="2" charset="-79"/>
              </a:rPr>
              <a:t>Wave number and impedance  </a:t>
            </a:r>
          </a:p>
        </p:txBody>
      </p:sp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071938" y="1643063"/>
          <a:ext cx="4511675" cy="500062"/>
        </p:xfrm>
        <a:graphic>
          <a:graphicData uri="http://schemas.openxmlformats.org/presentationml/2006/ole">
            <p:oleObj spid="_x0000_s2050" name="Equation" r:id="rId4" imgW="3695700" imgH="406400" progId="Equation.DSMT4">
              <p:embed/>
            </p:oleObj>
          </a:graphicData>
        </a:graphic>
      </p:graphicFrame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071938" y="2182813"/>
          <a:ext cx="4429125" cy="517525"/>
        </p:xfrm>
        <a:graphic>
          <a:graphicData uri="http://schemas.openxmlformats.org/presentationml/2006/ole">
            <p:oleObj spid="_x0000_s2051" name="Equation" r:id="rId5" imgW="4165600" imgH="482600" progId="Equation.DSMT4">
              <p:embed/>
            </p:oleObj>
          </a:graphicData>
        </a:graphic>
      </p:graphicFrame>
      <p:sp>
        <p:nvSpPr>
          <p:cNvPr id="2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429000" y="3214688"/>
          <a:ext cx="4594225" cy="357187"/>
        </p:xfrm>
        <a:graphic>
          <a:graphicData uri="http://schemas.openxmlformats.org/presentationml/2006/ole">
            <p:oleObj spid="_x0000_s2052" name="Equation" r:id="rId6" imgW="3556000" imgH="279400" progId="Equation.DSMT4">
              <p:embed/>
            </p:oleObj>
          </a:graphicData>
        </a:graphic>
      </p:graphicFrame>
      <p:sp>
        <p:nvSpPr>
          <p:cNvPr id="20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3429000" y="3714750"/>
          <a:ext cx="4519613" cy="357188"/>
        </p:xfrm>
        <a:graphic>
          <a:graphicData uri="http://schemas.openxmlformats.org/presentationml/2006/ole">
            <p:oleObj spid="_x0000_s2053" name="Equation" r:id="rId7" imgW="3492500" imgH="279400" progId="Equation.DSMT4">
              <p:embed/>
            </p:oleObj>
          </a:graphicData>
        </a:graphic>
      </p:graphicFrame>
      <p:sp>
        <p:nvSpPr>
          <p:cNvPr id="20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2940050" y="4286250"/>
          <a:ext cx="2132013" cy="450850"/>
        </p:xfrm>
        <a:graphic>
          <a:graphicData uri="http://schemas.openxmlformats.org/presentationml/2006/ole">
            <p:oleObj spid="_x0000_s2054" name="Equation" r:id="rId8" imgW="2159000" imgH="457200" progId="Equation.DSMT4">
              <p:embed/>
            </p:oleObj>
          </a:graphicData>
        </a:graphic>
      </p:graphicFrame>
      <p:sp>
        <p:nvSpPr>
          <p:cNvPr id="206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940050" y="4786313"/>
          <a:ext cx="2060575" cy="450850"/>
        </p:xfrm>
        <a:graphic>
          <a:graphicData uri="http://schemas.openxmlformats.org/presentationml/2006/ole">
            <p:oleObj spid="_x0000_s2055" name="Equation" r:id="rId9" imgW="2133600" imgH="469900" progId="Equation.DSMT4">
              <p:embed/>
            </p:oleObj>
          </a:graphicData>
        </a:graphic>
      </p:graphicFrame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1071563" y="5643563"/>
          <a:ext cx="3000375" cy="304800"/>
        </p:xfrm>
        <a:graphic>
          <a:graphicData uri="http://schemas.openxmlformats.org/presentationml/2006/ole">
            <p:oleObj spid="_x0000_s2056" name="Equation" r:id="rId10" imgW="2997200" imgH="304800" progId="Equation.DSMT4">
              <p:embed/>
            </p:oleObj>
          </a:graphicData>
        </a:graphic>
      </p:graphicFrame>
      <p:sp>
        <p:nvSpPr>
          <p:cNvPr id="206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057" name="Object 15"/>
          <p:cNvGraphicFramePr>
            <a:graphicFrameLocks noChangeAspect="1"/>
          </p:cNvGraphicFramePr>
          <p:nvPr/>
        </p:nvGraphicFramePr>
        <p:xfrm>
          <a:off x="1071563" y="6000750"/>
          <a:ext cx="2438400" cy="342900"/>
        </p:xfrm>
        <a:graphic>
          <a:graphicData uri="http://schemas.openxmlformats.org/presentationml/2006/ole">
            <p:oleObj spid="_x0000_s2057" name="Equation" r:id="rId11" imgW="2438400" imgH="342900" progId="Equation.DSMT4">
              <p:embed/>
            </p:oleObj>
          </a:graphicData>
        </a:graphic>
      </p:graphicFrame>
      <p:pic>
        <p:nvPicPr>
          <p:cNvPr id="206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50" y="4786313"/>
            <a:ext cx="3000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7B2D0-E07E-4D5A-A30D-681BC1B1E2D8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Green functions</a:t>
            </a:r>
            <a:endParaRPr lang="he-IL" smtClean="0"/>
          </a:p>
        </p:txBody>
      </p:sp>
      <p:sp>
        <p:nvSpPr>
          <p:cNvPr id="3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2D Green function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1D Green function (Spectral decomposition)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Constraints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Wave numbers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Propagation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Transverse</a:t>
            </a:r>
            <a:endParaRPr lang="he-IL" smtClean="0"/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4071938" y="1643063"/>
          <a:ext cx="3943350" cy="500062"/>
        </p:xfrm>
        <a:graphic>
          <a:graphicData uri="http://schemas.openxmlformats.org/presentationml/2006/ole">
            <p:oleObj spid="_x0000_s3074" name="Equation" r:id="rId4" imgW="3302000" imgH="419100" progId="Equation.DSMT4">
              <p:embed/>
            </p:oleObj>
          </a:graphicData>
        </a:graphic>
      </p:graphicFrame>
      <p:sp>
        <p:nvSpPr>
          <p:cNvPr id="30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71938" y="2214563"/>
          <a:ext cx="4057650" cy="500062"/>
        </p:xfrm>
        <a:graphic>
          <a:graphicData uri="http://schemas.openxmlformats.org/presentationml/2006/ole">
            <p:oleObj spid="_x0000_s3075" name="Equation" r:id="rId5" imgW="3403600" imgH="419100" progId="Equation.DSMT4">
              <p:embed/>
            </p:oleObj>
          </a:graphicData>
        </a:graphic>
      </p:graphicFrame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4786313"/>
            <a:ext cx="3000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2881313" y="3214688"/>
          <a:ext cx="3048000" cy="571500"/>
        </p:xfrm>
        <a:graphic>
          <a:graphicData uri="http://schemas.openxmlformats.org/presentationml/2006/ole">
            <p:oleObj spid="_x0000_s3076" name="Equation" r:id="rId7" imgW="2438400" imgH="457200" progId="Equation.DSMT4">
              <p:embed/>
            </p:oleObj>
          </a:graphicData>
        </a:graphic>
      </p:graphicFrame>
      <p:sp>
        <p:nvSpPr>
          <p:cNvPr id="3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2857500" y="3786188"/>
          <a:ext cx="2162175" cy="485775"/>
        </p:xfrm>
        <a:graphic>
          <a:graphicData uri="http://schemas.openxmlformats.org/presentationml/2006/ole">
            <p:oleObj spid="_x0000_s3077" name="Equation" r:id="rId8" imgW="2159000" imgH="482600" progId="Equation.DSMT4">
              <p:embed/>
            </p:oleObj>
          </a:graphicData>
        </a:graphic>
      </p:graphicFrame>
      <p:sp>
        <p:nvSpPr>
          <p:cNvPr id="30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2857500" y="4357688"/>
          <a:ext cx="3343275" cy="409575"/>
        </p:xfrm>
        <a:graphic>
          <a:graphicData uri="http://schemas.openxmlformats.org/presentationml/2006/ole">
            <p:oleObj spid="_x0000_s3078" name="Equation" r:id="rId9" imgW="3340100" imgH="406400" progId="Equation.DSMT4">
              <p:embed/>
            </p:oleObj>
          </a:graphicData>
        </a:graphic>
      </p:graphicFrame>
      <p:sp>
        <p:nvSpPr>
          <p:cNvPr id="309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2857500" y="4857750"/>
          <a:ext cx="1990725" cy="523875"/>
        </p:xfrm>
        <a:graphic>
          <a:graphicData uri="http://schemas.openxmlformats.org/presentationml/2006/ole">
            <p:oleObj spid="_x0000_s3079" name="Equation" r:id="rId10" imgW="1993900" imgH="520700" progId="Equation.DSMT4">
              <p:embed/>
            </p:oleObj>
          </a:graphicData>
        </a:graphic>
      </p:graphicFrame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3080" name="Object 13"/>
          <p:cNvGraphicFramePr>
            <a:graphicFrameLocks noChangeAspect="1"/>
          </p:cNvGraphicFramePr>
          <p:nvPr/>
        </p:nvGraphicFramePr>
        <p:xfrm>
          <a:off x="3286125" y="5897563"/>
          <a:ext cx="1000125" cy="327025"/>
        </p:xfrm>
        <a:graphic>
          <a:graphicData uri="http://schemas.openxmlformats.org/presentationml/2006/ole">
            <p:oleObj spid="_x0000_s3080" name="Equation" r:id="rId11" imgW="901309" imgH="291973" progId="Equation.DSMT4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286125" y="6429375"/>
          <a:ext cx="195263" cy="295275"/>
        </p:xfrm>
        <a:graphic>
          <a:graphicData uri="http://schemas.openxmlformats.org/presentationml/2006/ole">
            <p:oleObj spid="_x0000_s3081" name="Equation" r:id="rId12" imgW="152280" imgH="2286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0B4BDE-B298-42AD-8941-AAE97999AB87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Recursive formalism</a:t>
            </a:r>
            <a:endParaRPr lang="he-IL" smtClean="0"/>
          </a:p>
        </p:txBody>
      </p:sp>
      <p:sp>
        <p:nvSpPr>
          <p:cNvPr id="410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1D Green function – solution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Reflection coefficients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Transmission coefficients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Local (Fresnel) reflection coefficients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he-IL" smtClean="0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1643063" y="2124075"/>
          <a:ext cx="5543550" cy="642938"/>
        </p:xfrm>
        <a:graphic>
          <a:graphicData uri="http://schemas.openxmlformats.org/presentationml/2006/ole">
            <p:oleObj spid="_x0000_s4098" name="Equation" r:id="rId4" imgW="4356100" imgH="508000" progId="Equation.DSMT4">
              <p:embed/>
            </p:oleObj>
          </a:graphicData>
        </a:graphic>
      </p:graphicFrame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89175" y="3214688"/>
          <a:ext cx="3981450" cy="642937"/>
        </p:xfrm>
        <a:graphic>
          <a:graphicData uri="http://schemas.openxmlformats.org/presentationml/2006/ole">
            <p:oleObj spid="_x0000_s4099" name="Equation" r:id="rId5" imgW="3479760" imgH="558720" progId="Equation.DSMT4">
              <p:embed/>
            </p:oleObj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2286000" y="4286250"/>
          <a:ext cx="2849563" cy="642938"/>
        </p:xfrm>
        <a:graphic>
          <a:graphicData uri="http://schemas.openxmlformats.org/presentationml/2006/ole">
            <p:oleObj spid="_x0000_s4100" name="Equation" r:id="rId6" imgW="2234880" imgH="507960" progId="Equation.DSMT4">
              <p:embed/>
            </p:oleObj>
          </a:graphicData>
        </a:graphic>
      </p:graphicFrame>
      <p:pic>
        <p:nvPicPr>
          <p:cNvPr id="410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786313"/>
            <a:ext cx="3000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2286000" y="6072188"/>
          <a:ext cx="1500188" cy="506412"/>
        </p:xfrm>
        <a:graphic>
          <a:graphicData uri="http://schemas.openxmlformats.org/presentationml/2006/ole">
            <p:oleObj spid="_x0000_s4101" name="Equation" r:id="rId8" imgW="1498600" imgH="508000" progId="Equation.DSMT4">
              <p:embed/>
            </p:oleObj>
          </a:graphicData>
        </a:graphic>
      </p:graphicFrame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2286000" y="5357813"/>
          <a:ext cx="1428750" cy="642937"/>
        </p:xfrm>
        <a:graphic>
          <a:graphicData uri="http://schemas.openxmlformats.org/presentationml/2006/ole">
            <p:oleObj spid="_x0000_s4102" name="Equation" r:id="rId9" imgW="952087" imgH="431613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47FA84-B050-4651-B6B1-F93310358894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Dominant processes</a:t>
            </a:r>
            <a:endParaRPr lang="he-IL" smtClean="0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 cstate="print"/>
          <a:srcRect l="3481"/>
          <a:stretch>
            <a:fillRect/>
          </a:stretch>
        </p:blipFill>
        <p:spPr bwMode="auto">
          <a:xfrm>
            <a:off x="4786313" y="3941763"/>
            <a:ext cx="41021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571625" y="1714500"/>
          <a:ext cx="5715000" cy="642938"/>
        </p:xfrm>
        <a:graphic>
          <a:graphicData uri="http://schemas.openxmlformats.org/presentationml/2006/ole">
            <p:oleObj spid="_x0000_s5122" name="Equation" r:id="rId6" imgW="3810000" imgH="431800" progId="Equation.DSMT4">
              <p:embed/>
            </p:oleObj>
          </a:graphicData>
        </a:graphic>
      </p:graphicFrame>
      <p:sp>
        <p:nvSpPr>
          <p:cNvPr id="7" name="Line Callout 1 6"/>
          <p:cNvSpPr/>
          <p:nvPr/>
        </p:nvSpPr>
        <p:spPr>
          <a:xfrm>
            <a:off x="1071563" y="3000375"/>
            <a:ext cx="857250" cy="500063"/>
          </a:xfrm>
          <a:prstGeom prst="borderCallout1">
            <a:avLst>
              <a:gd name="adj1" fmla="val -17441"/>
              <a:gd name="adj2" fmla="val 59445"/>
              <a:gd name="adj3" fmla="val -89403"/>
              <a:gd name="adj4" fmla="val 2361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Spatial </a:t>
            </a:r>
            <a:r>
              <a:rPr lang="en-US" dirty="0"/>
              <a:t>factor</a:t>
            </a:r>
            <a:endParaRPr lang="he-IL" dirty="0"/>
          </a:p>
        </p:txBody>
      </p:sp>
      <p:sp>
        <p:nvSpPr>
          <p:cNvPr id="8" name="Line Callout 1 7"/>
          <p:cNvSpPr/>
          <p:nvPr/>
        </p:nvSpPr>
        <p:spPr>
          <a:xfrm>
            <a:off x="2214563" y="3500438"/>
            <a:ext cx="1000125" cy="500062"/>
          </a:xfrm>
          <a:prstGeom prst="borderCallout1">
            <a:avLst>
              <a:gd name="adj1" fmla="val -17441"/>
              <a:gd name="adj2" fmla="val 55000"/>
              <a:gd name="adj3" fmla="val -245594"/>
              <a:gd name="adj4" fmla="val 14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Image-Source</a:t>
            </a:r>
            <a:endParaRPr lang="he-IL" dirty="0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57188" y="4071938"/>
          <a:ext cx="3106737" cy="428625"/>
        </p:xfrm>
        <a:graphic>
          <a:graphicData uri="http://schemas.openxmlformats.org/presentationml/2006/ole">
            <p:oleObj spid="_x0000_s5123" name="Equation" r:id="rId7" imgW="2209800" imgH="304800" progId="Equation.DSMT4">
              <p:embed/>
            </p:oleObj>
          </a:graphicData>
        </a:graphic>
      </p:graphicFrame>
      <p:sp>
        <p:nvSpPr>
          <p:cNvPr id="11" name="Line Callout 1 10"/>
          <p:cNvSpPr/>
          <p:nvPr/>
        </p:nvSpPr>
        <p:spPr>
          <a:xfrm>
            <a:off x="2857500" y="4786313"/>
            <a:ext cx="1500188" cy="500062"/>
          </a:xfrm>
          <a:prstGeom prst="borderCallout1">
            <a:avLst>
              <a:gd name="adj1" fmla="val -23155"/>
              <a:gd name="adj2" fmla="val 56111"/>
              <a:gd name="adj3" fmla="val -508449"/>
              <a:gd name="adj4" fmla="val 1105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Weak- Microcavity</a:t>
            </a:r>
            <a:endParaRPr lang="he-IL" dirty="0"/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1857375" y="5357813"/>
          <a:ext cx="2159000" cy="576262"/>
        </p:xfrm>
        <a:graphic>
          <a:graphicData uri="http://schemas.openxmlformats.org/presentationml/2006/ole">
            <p:oleObj spid="_x0000_s5124" name="Equation" r:id="rId8" imgW="1714320" imgH="457200" progId="Equation.DSMT4">
              <p:embed/>
            </p:oleObj>
          </a:graphicData>
        </a:graphic>
      </p:graphicFrame>
      <p:sp>
        <p:nvSpPr>
          <p:cNvPr id="14" name="Line Callout 1 13"/>
          <p:cNvSpPr/>
          <p:nvPr/>
        </p:nvSpPr>
        <p:spPr>
          <a:xfrm>
            <a:off x="4643438" y="2857500"/>
            <a:ext cx="1500187" cy="500063"/>
          </a:xfrm>
          <a:prstGeom prst="borderCallout1">
            <a:avLst>
              <a:gd name="adj1" fmla="val -17441"/>
              <a:gd name="adj2" fmla="val 38333"/>
              <a:gd name="adj3" fmla="val -127500"/>
              <a:gd name="adj4" fmla="val 324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Direct-Ray</a:t>
            </a:r>
            <a:endParaRPr lang="he-IL" dirty="0"/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4310063" y="3429000"/>
          <a:ext cx="2333625" cy="571500"/>
        </p:xfrm>
        <a:graphic>
          <a:graphicData uri="http://schemas.openxmlformats.org/presentationml/2006/ole">
            <p:oleObj spid="_x0000_s5125" name="Equation" r:id="rId9" imgW="1866900" imgH="457200" progId="Equation.DSMT4">
              <p:embed/>
            </p:oleObj>
          </a:graphicData>
        </a:graphic>
      </p:graphicFrame>
      <p:sp>
        <p:nvSpPr>
          <p:cNvPr id="17" name="Line Callout 1 16"/>
          <p:cNvSpPr/>
          <p:nvPr/>
        </p:nvSpPr>
        <p:spPr>
          <a:xfrm>
            <a:off x="7286625" y="2928938"/>
            <a:ext cx="1500188" cy="787400"/>
          </a:xfrm>
          <a:prstGeom prst="borderCallout1">
            <a:avLst>
              <a:gd name="adj1" fmla="val -8711"/>
              <a:gd name="adj2" fmla="val 43360"/>
              <a:gd name="adj3" fmla="val -48772"/>
              <a:gd name="adj4" fmla="val -518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Propagation/Reflection </a:t>
            </a:r>
          </a:p>
          <a:p>
            <a:pPr algn="ctr" rtl="0">
              <a:defRPr/>
            </a:pPr>
            <a:r>
              <a:rPr lang="en-US" dirty="0"/>
              <a:t>in n-</a:t>
            </a:r>
            <a:r>
              <a:rPr lang="en-US" dirty="0" err="1"/>
              <a:t>th</a:t>
            </a:r>
            <a:r>
              <a:rPr lang="en-US" dirty="0"/>
              <a:t> layer</a:t>
            </a:r>
            <a:endParaRPr lang="he-IL" dirty="0"/>
          </a:p>
        </p:txBody>
      </p:sp>
      <p:sp>
        <p:nvSpPr>
          <p:cNvPr id="18" name="Right Brace 17"/>
          <p:cNvSpPr/>
          <p:nvPr/>
        </p:nvSpPr>
        <p:spPr>
          <a:xfrm rot="5400000" flipV="1">
            <a:off x="6322219" y="1607344"/>
            <a:ext cx="285750" cy="1500188"/>
          </a:xfrm>
          <a:prstGeom prst="righ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" name="Right Brace 18"/>
          <p:cNvSpPr/>
          <p:nvPr/>
        </p:nvSpPr>
        <p:spPr>
          <a:xfrm rot="5400000" flipV="1">
            <a:off x="3000375" y="2143125"/>
            <a:ext cx="214313" cy="500063"/>
          </a:xfrm>
          <a:prstGeom prst="righ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7CD5A07-8A9B-493C-84BF-BE13BB443B61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Far-field emission</a:t>
            </a:r>
            <a:endParaRPr lang="he-IL" smtClean="0"/>
          </a:p>
        </p:txBody>
      </p:sp>
      <p:sp>
        <p:nvSpPr>
          <p:cNvPr id="61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Emission pattern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Variable transformation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Saddle point evaluation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he-IL" smtClean="0"/>
          </a:p>
        </p:txBody>
      </p:sp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1204913" y="2143125"/>
          <a:ext cx="7199312" cy="1071563"/>
        </p:xfrm>
        <a:graphic>
          <a:graphicData uri="http://schemas.openxmlformats.org/presentationml/2006/ole">
            <p:oleObj spid="_x0000_s6146" name="Equation" r:id="rId4" imgW="6972120" imgH="1041120" progId="Equation.DSMT4">
              <p:embed/>
            </p:oleObj>
          </a:graphicData>
        </a:graphic>
      </p:graphicFrame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" name="Right Arrow 7"/>
          <p:cNvSpPr/>
          <p:nvPr/>
        </p:nvSpPr>
        <p:spPr>
          <a:xfrm>
            <a:off x="3143250" y="5786438"/>
            <a:ext cx="1143000" cy="5000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3221038" y="3714750"/>
          <a:ext cx="5475287" cy="647700"/>
        </p:xfrm>
        <a:graphic>
          <a:graphicData uri="http://schemas.openxmlformats.org/presentationml/2006/ole">
            <p:oleObj spid="_x0000_s6147" name="Equation" r:id="rId5" imgW="4267200" imgH="508000" progId="Equation.DSMT4">
              <p:embed/>
            </p:oleObj>
          </a:graphicData>
        </a:graphic>
      </p:graphicFrame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4714875" y="5643563"/>
          <a:ext cx="3389313" cy="785812"/>
        </p:xfrm>
        <a:graphic>
          <a:graphicData uri="http://schemas.openxmlformats.org/presentationml/2006/ole">
            <p:oleObj spid="_x0000_s6148" name="Equation" r:id="rId6" imgW="2755900" imgH="635000" progId="Equation.DSMT4">
              <p:embed/>
            </p:oleObj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923925" y="4929188"/>
          <a:ext cx="2466975" cy="500062"/>
        </p:xfrm>
        <a:graphic>
          <a:graphicData uri="http://schemas.openxmlformats.org/presentationml/2006/ole">
            <p:oleObj spid="_x0000_s6149" name="Equation" r:id="rId7" imgW="1879560" imgH="380880" progId="Equation.DSMT4">
              <p:embed/>
            </p:oleObj>
          </a:graphicData>
        </a:graphic>
      </p:graphicFrame>
      <p:graphicFrame>
        <p:nvGraphicFramePr>
          <p:cNvPr id="6150" name="Object 12"/>
          <p:cNvGraphicFramePr>
            <a:graphicFrameLocks noChangeAspect="1"/>
          </p:cNvGraphicFramePr>
          <p:nvPr/>
        </p:nvGraphicFramePr>
        <p:xfrm>
          <a:off x="4156075" y="4838700"/>
          <a:ext cx="4625975" cy="571500"/>
        </p:xfrm>
        <a:graphic>
          <a:graphicData uri="http://schemas.openxmlformats.org/presentationml/2006/ole">
            <p:oleObj spid="_x0000_s6150" name="Equation" r:id="rId8" imgW="4089240" imgH="507960" progId="Equation.DSMT4">
              <p:embed/>
            </p:oleObj>
          </a:graphicData>
        </a:graphic>
      </p:graphicFrame>
      <p:sp>
        <p:nvSpPr>
          <p:cNvPr id="19" name="Right Arrow 18"/>
          <p:cNvSpPr/>
          <p:nvPr/>
        </p:nvSpPr>
        <p:spPr>
          <a:xfrm>
            <a:off x="3533775" y="4895850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A16AE6-3F7C-40CA-9D70-506512788BC8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Levenim MT" pitchFamily="2" charset="-79"/>
              </a:rPr>
              <a:t>Series expansion</a:t>
            </a:r>
            <a:endParaRPr lang="he-IL" dirty="0" smtClean="0"/>
          </a:p>
        </p:txBody>
      </p:sp>
      <p:sp>
        <p:nvSpPr>
          <p:cNvPr id="717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Levenim MT" pitchFamily="2" charset="-79"/>
              </a:rPr>
              <a:t>The Green function (and thus the emission pattern) can be expressed as a sum of multiple reflections</a:t>
            </a:r>
          </a:p>
          <a:p>
            <a:pPr eaLnBrk="1" hangingPunct="1"/>
            <a:endParaRPr lang="en-US" dirty="0" smtClean="0">
              <a:cs typeface="Levenim MT" pitchFamily="2" charset="-79"/>
            </a:endParaRPr>
          </a:p>
          <a:p>
            <a:pPr eaLnBrk="1" hangingPunct="1"/>
            <a:endParaRPr lang="en-US" dirty="0" smtClean="0">
              <a:cs typeface="Levenim MT" pitchFamily="2" charset="-79"/>
            </a:endParaRPr>
          </a:p>
          <a:p>
            <a:pPr eaLnBrk="1" hangingPunct="1"/>
            <a:endParaRPr lang="en-US" dirty="0" smtClean="0">
              <a:cs typeface="Levenim MT" pitchFamily="2" charset="-79"/>
            </a:endParaRPr>
          </a:p>
          <a:p>
            <a:pPr eaLnBrk="1" hangingPunct="1"/>
            <a:endParaRPr lang="en-US" dirty="0" smtClean="0">
              <a:cs typeface="Levenim MT" pitchFamily="2" charset="-79"/>
            </a:endParaRPr>
          </a:p>
          <a:p>
            <a:pPr eaLnBrk="1" hangingPunct="1"/>
            <a:endParaRPr lang="en-US" dirty="0" smtClean="0">
              <a:cs typeface="Levenim MT" pitchFamily="2" charset="-79"/>
            </a:endParaRPr>
          </a:p>
          <a:p>
            <a:pPr eaLnBrk="1" hangingPunct="1"/>
            <a:r>
              <a:rPr lang="en-US" dirty="0" smtClean="0">
                <a:cs typeface="Levenim MT" pitchFamily="2" charset="-79"/>
              </a:rPr>
              <a:t>Multiple reflection combination</a:t>
            </a:r>
            <a:endParaRPr lang="he-IL" dirty="0" smtClean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928688" y="2643188"/>
          <a:ext cx="6078537" cy="2357437"/>
        </p:xfrm>
        <a:graphic>
          <a:graphicData uri="http://schemas.openxmlformats.org/presentationml/2006/ole">
            <p:oleObj spid="_x0000_s7170" name="Equation" r:id="rId4" imgW="5181600" imgH="2006600" progId="Equation.DSMT4">
              <p:embed/>
            </p:oleObj>
          </a:graphicData>
        </a:graphic>
      </p:graphicFrame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71563" y="5786438"/>
          <a:ext cx="5811837" cy="928687"/>
        </p:xfrm>
        <a:graphic>
          <a:graphicData uri="http://schemas.openxmlformats.org/presentationml/2006/ole">
            <p:oleObj spid="_x0000_s7171" name="Equation" r:id="rId5" imgW="5067300" imgH="8128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6E384F-F612-4549-9E72-C6DF1495D473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Levenim MT" pitchFamily="2" charset="-79"/>
              </a:rPr>
              <a:t>Formulation Summary</a:t>
            </a:r>
            <a:endParaRPr lang="he-IL" dirty="0" smtClean="0"/>
          </a:p>
        </p:txBody>
      </p:sp>
      <p:sp>
        <p:nvSpPr>
          <p:cNvPr id="47107" name="Content Placeholder 201"/>
          <p:cNvSpPr>
            <a:spLocks noGrp="1"/>
          </p:cNvSpPr>
          <p:nvPr>
            <p:ph sz="quarter" idx="1"/>
          </p:nvPr>
        </p:nvSpPr>
        <p:spPr>
          <a:xfrm>
            <a:off x="612775" y="4214813"/>
            <a:ext cx="8153400" cy="22860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Plane-wave decomposition (Fourier)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Boundary conditions (Reflection coefficients)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Stationary phase (Snell’s law 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Dominant processes</a:t>
            </a:r>
            <a:endParaRPr lang="he-IL" smtClean="0"/>
          </a:p>
        </p:txBody>
      </p:sp>
      <p:pic>
        <p:nvPicPr>
          <p:cNvPr id="47108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PrototypeDevice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527175"/>
            <a:ext cx="7286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D7FA593-F18C-405F-AFD5-6AF5FDE341C2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3" descr="PrototypeDevice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527175"/>
            <a:ext cx="7286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Formulation Summary (2)</a:t>
            </a:r>
            <a:endParaRPr lang="he-IL" smtClean="0"/>
          </a:p>
        </p:txBody>
      </p:sp>
      <p:sp>
        <p:nvSpPr>
          <p:cNvPr id="202" name="Content Placeholder 201"/>
          <p:cNvSpPr>
            <a:spLocks noGrp="1"/>
          </p:cNvSpPr>
          <p:nvPr>
            <p:ph sz="quarter" idx="1"/>
          </p:nvPr>
        </p:nvSpPr>
        <p:spPr>
          <a:xfrm>
            <a:off x="612775" y="4214813"/>
            <a:ext cx="8153400" cy="22860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Plane-wave decomposition (Fourier)</a:t>
            </a:r>
          </a:p>
        </p:txBody>
      </p:sp>
      <p:sp>
        <p:nvSpPr>
          <p:cNvPr id="204" name="AutoShape 175"/>
          <p:cNvSpPr>
            <a:spLocks noChangeArrowheads="1"/>
          </p:cNvSpPr>
          <p:nvPr/>
        </p:nvSpPr>
        <p:spPr bwMode="auto">
          <a:xfrm flipH="1">
            <a:off x="3143250" y="1571625"/>
            <a:ext cx="214313" cy="2643188"/>
          </a:xfrm>
          <a:prstGeom prst="downArrow">
            <a:avLst>
              <a:gd name="adj1" fmla="val 41176"/>
              <a:gd name="adj2" fmla="val 10557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pic>
        <p:nvPicPr>
          <p:cNvPr id="1068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>
            <a:off x="7572375" y="4500563"/>
            <a:ext cx="785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" name="Object 45"/>
          <p:cNvGraphicFramePr>
            <a:graphicFrameLocks noChangeAspect="1"/>
          </p:cNvGraphicFramePr>
          <p:nvPr/>
        </p:nvGraphicFramePr>
        <p:xfrm>
          <a:off x="4429125" y="5857875"/>
          <a:ext cx="2717800" cy="512763"/>
        </p:xfrm>
        <a:graphic>
          <a:graphicData uri="http://schemas.openxmlformats.org/presentationml/2006/ole">
            <p:oleObj spid="_x0000_s8194" name="Equation" r:id="rId6" imgW="1549080" imgH="291960" progId="Equation.DSMT4">
              <p:embed/>
            </p:oleObj>
          </a:graphicData>
        </a:graphic>
      </p:graphicFrame>
      <p:pic>
        <p:nvPicPr>
          <p:cNvPr id="227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2393244">
            <a:off x="7497763" y="5357813"/>
            <a:ext cx="785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8972918">
            <a:off x="6430963" y="5308600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-7437589">
            <a:off x="6391276" y="4430712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0" name="Object 3"/>
          <p:cNvGraphicFramePr>
            <a:graphicFrameLocks noChangeAspect="1"/>
          </p:cNvGraphicFramePr>
          <p:nvPr/>
        </p:nvGraphicFramePr>
        <p:xfrm>
          <a:off x="1143000" y="4857750"/>
          <a:ext cx="1560513" cy="446088"/>
        </p:xfrm>
        <a:graphic>
          <a:graphicData uri="http://schemas.openxmlformats.org/presentationml/2006/ole">
            <p:oleObj spid="_x0000_s8195" name="Equation" r:id="rId7" imgW="888840" imgH="253800" progId="Equation.DSMT4">
              <p:embed/>
            </p:oleObj>
          </a:graphicData>
        </a:graphic>
      </p:graphicFrame>
      <p:graphicFrame>
        <p:nvGraphicFramePr>
          <p:cNvPr id="231" name="Object 48"/>
          <p:cNvGraphicFramePr>
            <a:graphicFrameLocks noChangeAspect="1"/>
          </p:cNvGraphicFramePr>
          <p:nvPr/>
        </p:nvGraphicFramePr>
        <p:xfrm>
          <a:off x="3287713" y="4929188"/>
          <a:ext cx="1271587" cy="401637"/>
        </p:xfrm>
        <a:graphic>
          <a:graphicData uri="http://schemas.openxmlformats.org/presentationml/2006/ole">
            <p:oleObj spid="_x0000_s8196" name="Equation" r:id="rId8" imgW="723600" imgH="228600" progId="Equation.DSMT4">
              <p:embed/>
            </p:oleObj>
          </a:graphicData>
        </a:graphic>
      </p:graphicFrame>
      <p:pic>
        <p:nvPicPr>
          <p:cNvPr id="8205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9D7B10-A74A-4B77-95D2-87FD57E33546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44375 0.298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build="p"/>
      <p:bldP spid="204" grpId="0" animBg="1"/>
      <p:bldP spid="20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Formulation Summary (3)</a:t>
            </a:r>
            <a:endParaRPr lang="he-IL" smtClean="0"/>
          </a:p>
        </p:txBody>
      </p:sp>
      <p:sp>
        <p:nvSpPr>
          <p:cNvPr id="202" name="Content Placeholder 201"/>
          <p:cNvSpPr>
            <a:spLocks noGrp="1"/>
          </p:cNvSpPr>
          <p:nvPr>
            <p:ph sz="quarter" idx="1"/>
          </p:nvPr>
        </p:nvSpPr>
        <p:spPr>
          <a:xfrm>
            <a:off x="612775" y="4214813"/>
            <a:ext cx="8153400" cy="22860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Plane-wave decomposition (Fourier)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Boundary conditions (Reflection coefficients)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286000" y="5305425"/>
          <a:ext cx="3722688" cy="704850"/>
        </p:xfrm>
        <a:graphic>
          <a:graphicData uri="http://schemas.openxmlformats.org/presentationml/2006/ole">
            <p:oleObj spid="_x0000_s9218" name="Equation" r:id="rId4" imgW="2679480" imgH="50796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2071688" y="1357313"/>
            <a:ext cx="428625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9227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3357563" y="6143625"/>
          <a:ext cx="2971800" cy="571500"/>
        </p:xfrm>
        <a:graphic>
          <a:graphicData uri="http://schemas.openxmlformats.org/presentationml/2006/ole">
            <p:oleObj spid="_x0000_s9219" name="Equation" r:id="rId6" imgW="2311200" imgH="444240" progId="Equation.DSMT4">
              <p:embed/>
            </p:oleObj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4375" y="62515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Tw Cen MT" pitchFamily="34" charset="0"/>
                <a:cs typeface="Levenim MT" pitchFamily="2" charset="-79"/>
              </a:rPr>
              <a:t>Multiple Reflection Series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pic>
        <p:nvPicPr>
          <p:cNvPr id="9229" name="Picture 21" descr="PrototypeDevice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1527175"/>
            <a:ext cx="7286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75"/>
          <p:cNvSpPr>
            <a:spLocks noChangeArrowheads="1"/>
          </p:cNvSpPr>
          <p:nvPr/>
        </p:nvSpPr>
        <p:spPr bwMode="auto">
          <a:xfrm flipH="1">
            <a:off x="7215188" y="3571875"/>
            <a:ext cx="214312" cy="2643188"/>
          </a:xfrm>
          <a:prstGeom prst="downArrow">
            <a:avLst>
              <a:gd name="adj1" fmla="val 41176"/>
              <a:gd name="adj2" fmla="val 10557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pic>
        <p:nvPicPr>
          <p:cNvPr id="12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>
            <a:off x="7572375" y="4500563"/>
            <a:ext cx="785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2393244">
            <a:off x="7497763" y="5357813"/>
            <a:ext cx="785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8972918">
            <a:off x="6430963" y="5308600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-7437589">
            <a:off x="6391276" y="4430712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384425" y="1438275"/>
          <a:ext cx="687388" cy="371475"/>
        </p:xfrm>
        <a:graphic>
          <a:graphicData uri="http://schemas.openxmlformats.org/presentationml/2006/ole">
            <p:oleObj spid="_x0000_s9220" name="Equation" r:id="rId9" imgW="495000" imgH="266400" progId="Equation.DSMT4">
              <p:embed/>
            </p:oleObj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738563" y="1446213"/>
          <a:ext cx="619125" cy="352425"/>
        </p:xfrm>
        <a:graphic>
          <a:graphicData uri="http://schemas.openxmlformats.org/presentationml/2006/ole">
            <p:oleObj spid="_x0000_s9221" name="Equation" r:id="rId10" imgW="444240" imgH="253800" progId="Equation.DSMT4">
              <p:embed/>
            </p:oleObj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4500563" y="1428750"/>
          <a:ext cx="636587" cy="352425"/>
        </p:xfrm>
        <a:graphic>
          <a:graphicData uri="http://schemas.openxmlformats.org/presentationml/2006/ole">
            <p:oleObj spid="_x0000_s9222" name="Equation" r:id="rId11" imgW="457200" imgH="253800" progId="Equation.DSMT4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668963" y="1428750"/>
          <a:ext cx="617537" cy="352425"/>
        </p:xfrm>
        <a:graphic>
          <a:graphicData uri="http://schemas.openxmlformats.org/presentationml/2006/ole">
            <p:oleObj spid="_x0000_s9223" name="Equation" r:id="rId12" imgW="444240" imgH="2538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262D90F-7601-403A-BEFB-5FB982CC9793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4236 -0.287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8 -0.28337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8 -0.28337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8 -0.28337 " pathEditMode="relative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8 -0.28337 " pathEditMode="relative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28337 L 0.07083 -0.28337 " pathEditMode="relative" ptsTypes="AA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8 -0.28337 C -0.37483 -0.28592 -0.29289 -0.288 -0.29584 -0.30049 C -0.29879 -0.31298 -0.47674 -0.34652 -0.47518 -0.3574 C -0.47344 -0.3685 -0.37136 -0.32339 -0.28559 -0.36734 C -0.19983 -0.41152 -0.08004 -0.51678 0.03975 -0.62156 " pathEditMode="relative" rAng="0" ptsTypes="aaaa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28337 C -0.31129 -0.27596 -0.16563 -0.26833 -0.1724 -0.25607 C -0.17917 -0.24381 -0.49774 -0.22901 -0.49774 -0.20957 C -0.49774 -0.19014 -0.17188 -0.15521 -0.1724 -0.13879 C -0.17292 -0.12237 -0.46233 -0.12514 -0.50122 -0.11149 C -0.5401 -0.09785 -0.47309 -0.07749 -0.40608 -0.0569 " pathEditMode="relative" ptsTypes="aaaaaA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28337 C -0.51059 -0.31274 -0.56441 -0.34212 -0.51702 -0.36202 C -0.46962 -0.38191 -0.28351 -0.3597 -0.1724 -0.40227 C -0.06146 -0.44506 0.04392 -0.53204 0.1493 -0.61878 " pathEditMode="relative" ptsTypes="aaaA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Motivation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Formulation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Exciton ensemble characteristics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Closed-form solution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Results and Discussion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Future research directions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Recent results – 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Extracting electrical properties from optical measurements</a:t>
            </a:r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4F5E33-1C89-44ED-9C9A-7E9E3C284E20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2" descr="PrototypeDevice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527175"/>
            <a:ext cx="7286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Formulation Summary (4)</a:t>
            </a:r>
            <a:endParaRPr lang="he-IL" smtClean="0"/>
          </a:p>
        </p:txBody>
      </p:sp>
      <p:sp>
        <p:nvSpPr>
          <p:cNvPr id="202" name="Content Placeholder 201"/>
          <p:cNvSpPr>
            <a:spLocks noGrp="1"/>
          </p:cNvSpPr>
          <p:nvPr>
            <p:ph sz="quarter" idx="1"/>
          </p:nvPr>
        </p:nvSpPr>
        <p:spPr>
          <a:xfrm>
            <a:off x="612775" y="4214813"/>
            <a:ext cx="8153400" cy="22860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Plane-wave decomposition (Fourier)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Boundary conditions (Reflection coefficients)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Stationary phase (Snell’s law )</a:t>
            </a:r>
          </a:p>
        </p:txBody>
      </p:sp>
      <p:pic>
        <p:nvPicPr>
          <p:cNvPr id="12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>
            <a:off x="8215313" y="2500313"/>
            <a:ext cx="785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2393244">
            <a:off x="7854950" y="1122363"/>
            <a:ext cx="785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8972918">
            <a:off x="7716838" y="1165225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-7437589">
            <a:off x="2533651" y="4002087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396163" y="1808163"/>
          <a:ext cx="385762" cy="536575"/>
        </p:xfrm>
        <a:graphic>
          <a:graphicData uri="http://schemas.openxmlformats.org/presentationml/2006/ole">
            <p:oleObj spid="_x0000_s10242" name="Equation" r:id="rId6" imgW="164880" imgH="228600" progId="Equation.DSMT4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>
            <a:off x="6532562" y="1682751"/>
            <a:ext cx="1222375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7143750" y="2286000"/>
            <a:ext cx="1071563" cy="7938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7143750" y="928688"/>
            <a:ext cx="1300163" cy="1357312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4883150" y="3263900"/>
          <a:ext cx="307975" cy="427038"/>
        </p:xfrm>
        <a:graphic>
          <a:graphicData uri="http://schemas.openxmlformats.org/presentationml/2006/ole">
            <p:oleObj spid="_x0000_s10243" name="Equation" r:id="rId7" imgW="164880" imgH="228600" progId="Equation.DSMT4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>
          <a:xfrm rot="5400000">
            <a:off x="3675062" y="3040063"/>
            <a:ext cx="1222375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4286250" y="3643313"/>
            <a:ext cx="1071563" cy="793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4286250" y="3143250"/>
            <a:ext cx="1071563" cy="500063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8175626" y="2540000"/>
            <a:ext cx="793750" cy="42862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179594" y="2607469"/>
            <a:ext cx="785813" cy="42862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2532063" y="3968750"/>
            <a:ext cx="793750" cy="42862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536031" y="4036219"/>
            <a:ext cx="785813" cy="42862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1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280D45-708C-420E-A465-CC7424857238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Formulation Summary (5)</a:t>
            </a:r>
            <a:endParaRPr lang="he-IL" smtClean="0"/>
          </a:p>
        </p:txBody>
      </p:sp>
      <p:sp>
        <p:nvSpPr>
          <p:cNvPr id="202" name="Content Placeholder 201"/>
          <p:cNvSpPr>
            <a:spLocks noGrp="1"/>
          </p:cNvSpPr>
          <p:nvPr>
            <p:ph sz="quarter" idx="1"/>
          </p:nvPr>
        </p:nvSpPr>
        <p:spPr>
          <a:xfrm>
            <a:off x="612775" y="4214813"/>
            <a:ext cx="8153400" cy="22860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Plane-wave decomposition (Fourier)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Boundary conditions (Reflection coefficients)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Stationary phase (Snell’s law 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Dominant processes</a:t>
            </a:r>
            <a:endParaRPr lang="he-IL" smtClean="0"/>
          </a:p>
        </p:txBody>
      </p:sp>
      <p:pic>
        <p:nvPicPr>
          <p:cNvPr id="11269" name="Content Placeholder 200" descr="PrototypeDev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484313"/>
            <a:ext cx="72866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2393244">
            <a:off x="7854950" y="1122363"/>
            <a:ext cx="785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8972918">
            <a:off x="7716838" y="1165225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552575"/>
            <a:ext cx="72866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857375" y="4857750"/>
          <a:ext cx="5734050" cy="812800"/>
        </p:xfrm>
        <a:graphic>
          <a:graphicData uri="http://schemas.openxmlformats.org/presentationml/2006/ole">
            <p:oleObj spid="_x0000_s11266" name="Equation" r:id="rId8" imgW="3822480" imgH="545760" progId="Equation.DSMT4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6643688" y="4929188"/>
            <a:ext cx="928687" cy="6477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4500563" y="5314950"/>
            <a:ext cx="1643062" cy="3429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4000500" y="4895850"/>
            <a:ext cx="2609850" cy="38100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C4DA33E-3887-488C-B967-78D67D4D9635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build="p"/>
      <p:bldP spid="31" grpId="0" animBg="1"/>
      <p:bldP spid="36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Levenim MT" pitchFamily="2" charset="-79"/>
              </a:rPr>
              <a:t>Preliminary results – Inconsistency?</a:t>
            </a:r>
            <a:endParaRPr lang="he-IL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Levenim MT" pitchFamily="2" charset="-79"/>
              </a:rPr>
              <a:t>Analytical expression</a:t>
            </a:r>
            <a:endParaRPr lang="he-IL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Experimental results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428596" y="5857892"/>
            <a:ext cx="469724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Where is the catch?</a:t>
            </a:r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4213" y="2438400"/>
            <a:ext cx="3736975" cy="3581400"/>
          </a:xfrm>
          <a:noFill/>
        </p:spPr>
      </p:pic>
      <p:pic>
        <p:nvPicPr>
          <p:cNvPr id="798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43500" y="2609850"/>
            <a:ext cx="3221038" cy="3162300"/>
          </a:xfr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3500" y="5857875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>
                <a:solidFill>
                  <a:srgbClr val="000000"/>
                </a:solidFill>
              </a:rPr>
              <a:t>J. Lee, </a:t>
            </a:r>
            <a:r>
              <a:rPr lang="de-DE" sz="1200" i="1">
                <a:solidFill>
                  <a:srgbClr val="000000"/>
                </a:solidFill>
              </a:rPr>
              <a:t>et al.</a:t>
            </a:r>
            <a:r>
              <a:rPr lang="en-US" sz="1200" i="1">
                <a:solidFill>
                  <a:srgbClr val="000000"/>
                </a:solidFill>
              </a:rPr>
              <a:t>,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i="1">
                <a:solidFill>
                  <a:srgbClr val="000000"/>
                </a:solidFill>
              </a:rPr>
              <a:t>Appl. Phys. Lett.</a:t>
            </a:r>
            <a:r>
              <a:rPr lang="en-US" sz="1200">
                <a:solidFill>
                  <a:srgbClr val="000000"/>
                </a:solidFill>
              </a:rPr>
              <a:t>, </a:t>
            </a:r>
            <a:r>
              <a:rPr lang="en-US" sz="1200" b="1">
                <a:solidFill>
                  <a:srgbClr val="000000"/>
                </a:solidFill>
              </a:rPr>
              <a:t>92</a:t>
            </a:r>
            <a:r>
              <a:rPr lang="en-US" sz="1200">
                <a:solidFill>
                  <a:srgbClr val="000000"/>
                </a:solidFill>
              </a:rPr>
              <a:t>, 033303 (2008)</a:t>
            </a:r>
            <a:r>
              <a:rPr lang="en-US" sz="1200" i="1">
                <a:solidFill>
                  <a:srgbClr val="000000"/>
                </a:solidFill>
              </a:rPr>
              <a:t>.</a:t>
            </a:r>
            <a:endParaRPr lang="he-IL" sz="120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6983844-B505-4708-9F85-FCE850EC7BA9}" type="slidenum">
              <a:rPr lang="he-IL" smtClean="0"/>
              <a:pPr>
                <a:defRPr/>
              </a:pPr>
              <a:t>22</a:t>
            </a:fld>
            <a:endParaRPr lang="he-IL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Formulation</a:t>
            </a:r>
          </a:p>
          <a:p>
            <a:pPr eaLnBrk="1" hangingPunct="1">
              <a:defRPr/>
            </a:pPr>
            <a:r>
              <a:rPr lang="en-US" dirty="0" smtClean="0"/>
              <a:t>Exciton ensemble characteristics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Closed-form solution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Results and Discussion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research directions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Recent results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Extracting electrical properties from optical measurements</a:t>
            </a:r>
            <a:endParaRPr lang="he-I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B43511D-EA4C-4790-BC20-B8C6D299139E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7" descr="PrototypeDevice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527175"/>
            <a:ext cx="7286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Exciton ensemble properties</a:t>
            </a:r>
            <a:endParaRPr lang="he-IL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4357688"/>
            <a:ext cx="8153400" cy="2143125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Not a single source! </a:t>
            </a:r>
            <a:r>
              <a:rPr lang="en-US" smtClean="0">
                <a:cs typeface="Levenim MT" pitchFamily="2" charset="-79"/>
                <a:sym typeface="Wingdings" pitchFamily="2" charset="2"/>
              </a:rPr>
              <a:t> Exciton ensemble</a:t>
            </a:r>
          </a:p>
          <a:p>
            <a:pPr eaLnBrk="1" hangingPunct="1"/>
            <a:r>
              <a:rPr lang="en-US" smtClean="0">
                <a:cs typeface="Levenim MT" pitchFamily="2" charset="-79"/>
                <a:sym typeface="Wingdings" pitchFamily="2" charset="2"/>
              </a:rPr>
              <a:t>Incoherent emission</a:t>
            </a:r>
          </a:p>
          <a:p>
            <a:pPr eaLnBrk="1" hangingPunct="1"/>
            <a:r>
              <a:rPr lang="en-US" smtClean="0">
                <a:cs typeface="Levenim MT" pitchFamily="2" charset="-79"/>
                <a:sym typeface="Wingdings" pitchFamily="2" charset="2"/>
              </a:rPr>
              <a:t>Incorporation of spatial and spectral exciton distributions  Averaging of the emission pattern</a:t>
            </a:r>
            <a:endParaRPr lang="he-IL" smtClean="0"/>
          </a:p>
        </p:txBody>
      </p:sp>
      <p:sp>
        <p:nvSpPr>
          <p:cNvPr id="13" name="AutoShape 175"/>
          <p:cNvSpPr>
            <a:spLocks noChangeArrowheads="1"/>
          </p:cNvSpPr>
          <p:nvPr/>
        </p:nvSpPr>
        <p:spPr bwMode="auto">
          <a:xfrm flipH="1">
            <a:off x="3286125" y="1714500"/>
            <a:ext cx="214313" cy="2643188"/>
          </a:xfrm>
          <a:prstGeom prst="downArrow">
            <a:avLst>
              <a:gd name="adj1" fmla="val 41176"/>
              <a:gd name="adj2" fmla="val 10557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14" name="AutoShape 175"/>
          <p:cNvSpPr>
            <a:spLocks noChangeArrowheads="1"/>
          </p:cNvSpPr>
          <p:nvPr/>
        </p:nvSpPr>
        <p:spPr bwMode="auto">
          <a:xfrm flipH="1">
            <a:off x="2786063" y="1643063"/>
            <a:ext cx="214312" cy="2643187"/>
          </a:xfrm>
          <a:prstGeom prst="downArrow">
            <a:avLst>
              <a:gd name="adj1" fmla="val 41176"/>
              <a:gd name="adj2" fmla="val 10557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15" name="AutoShape 175"/>
          <p:cNvSpPr>
            <a:spLocks noChangeArrowheads="1"/>
          </p:cNvSpPr>
          <p:nvPr/>
        </p:nvSpPr>
        <p:spPr bwMode="auto">
          <a:xfrm flipH="1">
            <a:off x="2571750" y="1643063"/>
            <a:ext cx="214313" cy="2643187"/>
          </a:xfrm>
          <a:prstGeom prst="downArrow">
            <a:avLst>
              <a:gd name="adj1" fmla="val 41176"/>
              <a:gd name="adj2" fmla="val 10557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16" name="AutoShape 175"/>
          <p:cNvSpPr>
            <a:spLocks noChangeArrowheads="1"/>
          </p:cNvSpPr>
          <p:nvPr/>
        </p:nvSpPr>
        <p:spPr bwMode="auto">
          <a:xfrm flipH="1">
            <a:off x="2928938" y="1857375"/>
            <a:ext cx="214312" cy="2643188"/>
          </a:xfrm>
          <a:prstGeom prst="downArrow">
            <a:avLst>
              <a:gd name="adj1" fmla="val 41176"/>
              <a:gd name="adj2" fmla="val 10557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17" name="AutoShape 175"/>
          <p:cNvSpPr>
            <a:spLocks noChangeArrowheads="1"/>
          </p:cNvSpPr>
          <p:nvPr/>
        </p:nvSpPr>
        <p:spPr bwMode="auto">
          <a:xfrm flipH="1">
            <a:off x="3143250" y="1643063"/>
            <a:ext cx="214313" cy="2643187"/>
          </a:xfrm>
          <a:prstGeom prst="downArrow">
            <a:avLst>
              <a:gd name="adj1" fmla="val 41176"/>
              <a:gd name="adj2" fmla="val 10557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Tw Cen MT" pitchFamily="34" charset="0"/>
              <a:cs typeface="Levenim MT" pitchFamily="2" charset="-79"/>
            </a:endParaRPr>
          </a:p>
        </p:txBody>
      </p:sp>
      <p:pic>
        <p:nvPicPr>
          <p:cNvPr id="20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1165108">
            <a:off x="3643313" y="2500313"/>
            <a:ext cx="785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>
            <a:off x="3571875" y="3143250"/>
            <a:ext cx="785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4" descr="Z:\Thesis\PowerPoint\Distributions_April2010\phot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30" b="27083"/>
          <a:stretch>
            <a:fillRect/>
          </a:stretch>
        </p:blipFill>
        <p:spPr bwMode="auto">
          <a:xfrm rot="-922965">
            <a:off x="3643313" y="1857375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4813" y="5053013"/>
            <a:ext cx="3929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K. Saxena, </a:t>
            </a:r>
            <a:r>
              <a:rPr lang="de-DE" sz="1200" i="1"/>
              <a:t>et al.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J. Appl. Phys.</a:t>
            </a:r>
            <a:r>
              <a:rPr lang="en-US" sz="1200"/>
              <a:t>, </a:t>
            </a:r>
            <a:r>
              <a:rPr lang="en-US" sz="1200" b="1"/>
              <a:t>89</a:t>
            </a:r>
            <a:r>
              <a:rPr lang="en-US" sz="1200"/>
              <a:t>, 6, 061124 (2006)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07936-899F-43F2-B998-98F0CC7EC206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8519E-6 L 0.48038 -5.18519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4.07407E-6 L 0.49965 -0.006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4.07407E-6 L 0.50746 0.005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Spectral distribution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286250"/>
            <a:ext cx="8153400" cy="180975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Proportional to photoluminescence spectrum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Usually approximated with a set of Gaussians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phase terms with large optical length are strongly attenuated </a:t>
            </a:r>
            <a:endParaRPr lang="he-IL" dirty="0"/>
          </a:p>
        </p:txBody>
      </p:sp>
      <p:pic>
        <p:nvPicPr>
          <p:cNvPr id="12296" name="Picture 6" descr="Z:\Thesis\PowerPoint\Distributions_April2010\SpectralDistribu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643063"/>
            <a:ext cx="43576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3441700" y="6143625"/>
          <a:ext cx="2940050" cy="571500"/>
        </p:xfrm>
        <a:graphic>
          <a:graphicData uri="http://schemas.openxmlformats.org/presentationml/2006/ole">
            <p:oleObj spid="_x0000_s12290" name="Equation" r:id="rId6" imgW="2286000" imgH="444240" progId="Equation.DSMT4">
              <p:embed/>
            </p:oleObj>
          </a:graphicData>
        </a:graphic>
      </p:graphicFrame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714375" y="62515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Tw Cen MT" pitchFamily="34" charset="0"/>
                <a:cs typeface="Levenim MT" pitchFamily="2" charset="-79"/>
              </a:rPr>
              <a:t>Multiple Reflection Series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235575" y="1857375"/>
          <a:ext cx="3468688" cy="1089025"/>
        </p:xfrm>
        <a:graphic>
          <a:graphicData uri="http://schemas.openxmlformats.org/presentationml/2006/ole">
            <p:oleObj spid="_x0000_s12291" name="Equation" r:id="rId7" imgW="2349360" imgH="73656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429000" y="6180138"/>
            <a:ext cx="3000375" cy="5349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42938" y="2947988"/>
            <a:ext cx="185737" cy="2952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21" name="Shape 20"/>
          <p:cNvCxnSpPr>
            <a:stCxn id="16" idx="2"/>
          </p:cNvCxnSpPr>
          <p:nvPr/>
        </p:nvCxnSpPr>
        <p:spPr>
          <a:xfrm rot="5400000" flipH="1" flipV="1">
            <a:off x="2532062" y="488951"/>
            <a:ext cx="957263" cy="4551362"/>
          </a:xfrm>
          <a:prstGeom prst="bentConnector4">
            <a:avLst>
              <a:gd name="adj1" fmla="val -112496"/>
              <a:gd name="adj2" fmla="val 93872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5" idx="0"/>
          </p:cNvCxnSpPr>
          <p:nvPr/>
        </p:nvCxnSpPr>
        <p:spPr>
          <a:xfrm rot="5400000" flipH="1" flipV="1">
            <a:off x="3160713" y="4125913"/>
            <a:ext cx="3822700" cy="285750"/>
          </a:xfrm>
          <a:prstGeom prst="bentConnector3">
            <a:avLst>
              <a:gd name="adj1" fmla="val 676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7192963" y="2357438"/>
          <a:ext cx="1714500" cy="642937"/>
        </p:xfrm>
        <a:graphic>
          <a:graphicData uri="http://schemas.openxmlformats.org/presentationml/2006/ole">
            <p:oleObj spid="_x0000_s12292" name="Equation" r:id="rId8" imgW="812520" imgH="304560" progId="Equation.DSMT4">
              <p:embed/>
            </p:oleObj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29250" y="3071813"/>
            <a:ext cx="1357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Tw Cen MT" pitchFamily="34" charset="0"/>
                <a:cs typeface="Levenim MT" pitchFamily="2" charset="-79"/>
              </a:rPr>
              <a:t>Spectral broadening factor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2684463" y="5673725"/>
          <a:ext cx="1698625" cy="327025"/>
        </p:xfrm>
        <a:graphic>
          <a:graphicData uri="http://schemas.openxmlformats.org/presentationml/2006/ole">
            <p:oleObj spid="_x0000_s12293" name="Equation" r:id="rId9" imgW="1320480" imgH="253800" progId="Equation.DSMT4">
              <p:embed/>
            </p:oleObj>
          </a:graphicData>
        </a:graphic>
      </p:graphicFrame>
      <p:sp>
        <p:nvSpPr>
          <p:cNvPr id="12303" name="TextBox 17"/>
          <p:cNvSpPr txBox="1">
            <a:spLocks noChangeArrowheads="1"/>
          </p:cNvSpPr>
          <p:nvPr/>
        </p:nvSpPr>
        <p:spPr bwMode="auto">
          <a:xfrm>
            <a:off x="7358063" y="450056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V. Bulovic, </a:t>
            </a:r>
            <a:r>
              <a:rPr lang="de-DE" sz="1200" i="1"/>
              <a:t>et al.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Phys. Rev. B.</a:t>
            </a:r>
            <a:r>
              <a:rPr lang="en-US" sz="1200"/>
              <a:t>, </a:t>
            </a:r>
            <a:r>
              <a:rPr lang="en-US" sz="1200" b="1"/>
              <a:t>58</a:t>
            </a:r>
            <a:r>
              <a:rPr lang="en-US" sz="1200"/>
              <a:t>, 7, </a:t>
            </a:r>
            <a:r>
              <a:rPr lang="he-IL" sz="1200"/>
              <a:t>3730</a:t>
            </a:r>
            <a:r>
              <a:rPr lang="en-US" sz="1200"/>
              <a:t> (1998)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6357938" y="571500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A. Epstein, N. Tessler, and P. D. Einziger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IEEE J. Quantum Elect.</a:t>
            </a:r>
            <a:r>
              <a:rPr lang="en-US" sz="1200"/>
              <a:t>, in press (2010)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65E181E-6F4E-4E6E-904C-64A4055CE8D4}" type="slidenum">
              <a:rPr lang="he-IL" smtClean="0"/>
              <a:pPr>
                <a:defRPr/>
              </a:pPr>
              <a:t>25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953E-6 L -0.03385 0.0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Spectral distribution Effect</a:t>
            </a:r>
            <a:endParaRPr lang="he-IL" smtClean="0"/>
          </a:p>
        </p:txBody>
      </p:sp>
      <p:sp>
        <p:nvSpPr>
          <p:cNvPr id="1331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286250"/>
            <a:ext cx="4030663" cy="180975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The weak-microcavity interference practically  disappear</a:t>
            </a:r>
            <a:endParaRPr lang="he-IL" smtClean="0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714625" y="5286375"/>
          <a:ext cx="1649413" cy="327025"/>
        </p:xfrm>
        <a:graphic>
          <a:graphicData uri="http://schemas.openxmlformats.org/presentationml/2006/ole">
            <p:oleObj spid="_x0000_s13314" name="Equation" r:id="rId4" imgW="1282680" imgH="253800" progId="Equation.DSMT4">
              <p:embed/>
            </p:oleObj>
          </a:graphicData>
        </a:graphic>
      </p:graphicFrame>
      <p:pic>
        <p:nvPicPr>
          <p:cNvPr id="13318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552575"/>
            <a:ext cx="72866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500313" y="5715000"/>
          <a:ext cx="5734050" cy="812800"/>
        </p:xfrm>
        <a:graphic>
          <a:graphicData uri="http://schemas.openxmlformats.org/presentationml/2006/ole">
            <p:oleObj spid="_x0000_s13315" name="Equation" r:id="rId6" imgW="3822480" imgH="54576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7286625" y="5786438"/>
            <a:ext cx="928688" cy="6477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143500" y="6172200"/>
            <a:ext cx="1643063" cy="3429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643438" y="5753100"/>
            <a:ext cx="2609850" cy="38100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6E2EC63-F1EC-4E78-B646-1109DAB173D5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16"/>
          <p:cNvSpPr txBox="1">
            <a:spLocks noChangeArrowheads="1"/>
          </p:cNvSpPr>
          <p:nvPr/>
        </p:nvSpPr>
        <p:spPr bwMode="auto">
          <a:xfrm>
            <a:off x="4929188" y="5457825"/>
            <a:ext cx="3786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N. Tessler, </a:t>
            </a:r>
            <a:r>
              <a:rPr lang="en-US" sz="1200" i="1"/>
              <a:t>Appl. Phys. Lett.</a:t>
            </a:r>
            <a:r>
              <a:rPr lang="en-US" sz="1200"/>
              <a:t>, </a:t>
            </a:r>
            <a:r>
              <a:rPr lang="en-US" sz="1200" b="1"/>
              <a:t>77</a:t>
            </a:r>
            <a:r>
              <a:rPr lang="en-US" sz="1200"/>
              <a:t>, 12, 1897 (2000)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1434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Spatial Distribution</a:t>
            </a:r>
            <a:endParaRPr lang="he-IL" smtClean="0"/>
          </a:p>
        </p:txBody>
      </p:sp>
      <p:sp>
        <p:nvSpPr>
          <p:cNvPr id="1434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357688"/>
            <a:ext cx="8153400" cy="1738312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Follows exciton distribution (recombination zone)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According to simulations, best modeled as the sum of decaying exponentials</a:t>
            </a:r>
            <a:endParaRPr lang="he-IL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381375" y="6143625"/>
          <a:ext cx="5118100" cy="584200"/>
        </p:xfrm>
        <a:graphic>
          <a:graphicData uri="http://schemas.openxmlformats.org/presentationml/2006/ole">
            <p:oleObj spid="_x0000_s14338" name="Equation" r:id="rId5" imgW="5117760" imgH="583920" progId="Equation.DSMT4">
              <p:embed/>
            </p:oleObj>
          </a:graphicData>
        </a:graphic>
      </p:graphicFrame>
      <p:pic>
        <p:nvPicPr>
          <p:cNvPr id="14345" name="Picture 3" descr="Z:\Thesis\PowerPoint\Distributions_April2010\SpatialDistribu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1571625"/>
            <a:ext cx="45132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5"/>
          <p:cNvSpPr txBox="1">
            <a:spLocks noChangeArrowheads="1"/>
          </p:cNvSpPr>
          <p:nvPr/>
        </p:nvSpPr>
        <p:spPr bwMode="auto">
          <a:xfrm>
            <a:off x="714375" y="6230938"/>
            <a:ext cx="2786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Tw Cen MT" pitchFamily="34" charset="0"/>
                <a:cs typeface="Levenim MT" pitchFamily="2" charset="-79"/>
              </a:rPr>
              <a:t>Multiple Reflection Series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4550" y="6180138"/>
            <a:ext cx="1701800" cy="5349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666750" y="2847975"/>
            <a:ext cx="195263" cy="2952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9" name="Shape 8"/>
          <p:cNvCxnSpPr>
            <a:stCxn id="8" idx="2"/>
          </p:cNvCxnSpPr>
          <p:nvPr/>
        </p:nvCxnSpPr>
        <p:spPr>
          <a:xfrm rot="5400000" flipH="1" flipV="1">
            <a:off x="2632869" y="346869"/>
            <a:ext cx="928687" cy="4664075"/>
          </a:xfrm>
          <a:prstGeom prst="bentConnector4">
            <a:avLst>
              <a:gd name="adj1" fmla="val -118973"/>
              <a:gd name="adj2" fmla="val 9498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0"/>
          </p:cNvCxnSpPr>
          <p:nvPr/>
        </p:nvCxnSpPr>
        <p:spPr>
          <a:xfrm rot="16200000" flipV="1">
            <a:off x="3520281" y="4194969"/>
            <a:ext cx="3894138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641975" y="1928813"/>
          <a:ext cx="2741613" cy="963612"/>
        </p:xfrm>
        <a:graphic>
          <a:graphicData uri="http://schemas.openxmlformats.org/presentationml/2006/ole">
            <p:oleObj spid="_x0000_s14339" name="Equation" r:id="rId7" imgW="2387520" imgH="838080" progId="Equation.DSMT4">
              <p:embed/>
            </p:oleObj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25" y="3789363"/>
            <a:ext cx="2603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7616825" y="2428875"/>
          <a:ext cx="727075" cy="452438"/>
        </p:xfrm>
        <a:graphic>
          <a:graphicData uri="http://schemas.openxmlformats.org/presentationml/2006/ole">
            <p:oleObj spid="_x0000_s14340" name="Equation" r:id="rId9" imgW="672840" imgH="419040" progId="Equation.DSMT4">
              <p:embed/>
            </p:oleObj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572000" y="3071813"/>
            <a:ext cx="135731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Tw Cen MT" pitchFamily="34" charset="0"/>
                <a:cs typeface="Levenim MT" pitchFamily="2" charset="-79"/>
              </a:rPr>
              <a:t>Spatial broadening factor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6011863" y="3141663"/>
          <a:ext cx="1919287" cy="549275"/>
        </p:xfrm>
        <a:graphic>
          <a:graphicData uri="http://schemas.openxmlformats.org/presentationml/2006/ole">
            <p:oleObj spid="_x0000_s14341" name="Equation" r:id="rId10" imgW="1777680" imgH="507960" progId="Equation.DSMT4">
              <p:embed/>
            </p:oleObj>
          </a:graphicData>
        </a:graphic>
      </p:graphicFrame>
      <p:sp>
        <p:nvSpPr>
          <p:cNvPr id="14353" name="TextBox 17"/>
          <p:cNvSpPr txBox="1">
            <a:spLocks noChangeArrowheads="1"/>
          </p:cNvSpPr>
          <p:nvPr/>
        </p:nvSpPr>
        <p:spPr bwMode="auto">
          <a:xfrm>
            <a:off x="6357938" y="571500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A. Epstein, N. Tessler, and P. D. Einziger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IEEE J. Quantum Elect.</a:t>
            </a:r>
            <a:r>
              <a:rPr lang="en-US" sz="1200"/>
              <a:t>, in press (2010)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6DDE199-5DBA-45A7-BE32-87D4F7134239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17586 0.1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Spatial distribution Effect</a:t>
            </a:r>
            <a:endParaRPr lang="he-IL" smtClean="0"/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286250"/>
            <a:ext cx="4030663" cy="180975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Diminishes image-source interference </a:t>
            </a:r>
            <a:endParaRPr lang="he-IL" smtClean="0"/>
          </a:p>
        </p:txBody>
      </p:sp>
      <p:pic>
        <p:nvPicPr>
          <p:cNvPr id="15365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552575"/>
            <a:ext cx="72866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2500313" y="5715000"/>
          <a:ext cx="5734050" cy="812800"/>
        </p:xfrm>
        <a:graphic>
          <a:graphicData uri="http://schemas.openxmlformats.org/presentationml/2006/ole">
            <p:oleObj spid="_x0000_s15362" name="Equation" r:id="rId5" imgW="3822480" imgH="54576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286625" y="5786438"/>
            <a:ext cx="928688" cy="6477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143500" y="6172200"/>
            <a:ext cx="1643063" cy="3429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643438" y="5753100"/>
            <a:ext cx="2609850" cy="38100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F7CFC76-B565-4E4F-A1D7-34E8DE9E6392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Exciton ensemble effect</a:t>
            </a:r>
            <a:endParaRPr lang="he-IL" smtClean="0"/>
          </a:p>
        </p:txBody>
      </p:sp>
      <p:sp>
        <p:nvSpPr>
          <p:cNvPr id="5" name="Right Arrow 4"/>
          <p:cNvSpPr/>
          <p:nvPr/>
        </p:nvSpPr>
        <p:spPr>
          <a:xfrm>
            <a:off x="3929058" y="2571744"/>
            <a:ext cx="1500192" cy="2857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200025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>
                <a:latin typeface="Tw Cen MT" pitchFamily="34" charset="0"/>
                <a:cs typeface="Levenim MT" pitchFamily="2" charset="-79"/>
              </a:rPr>
              <a:t>Spectral Broadening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607983" y="4036223"/>
            <a:ext cx="928694" cy="2857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88" y="3786188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>
                <a:latin typeface="Tw Cen MT" pitchFamily="34" charset="0"/>
                <a:cs typeface="Levenim MT" pitchFamily="2" charset="-79"/>
              </a:rPr>
              <a:t>Spatial Broadening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pic>
        <p:nvPicPr>
          <p:cNvPr id="10" name="Picture 3" descr="Z:\Thesis\PowerPoint\Distributions_April2010\SpatialDistrib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3714750"/>
            <a:ext cx="1341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Z:\Thesis\PowerPoint\Distributions_April2010\SpectralDistribu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857500"/>
            <a:ext cx="13287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071938"/>
            <a:ext cx="4887913" cy="2024062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Spectral broadening </a:t>
            </a:r>
            <a:r>
              <a:rPr lang="en-US" dirty="0" smtClean="0">
                <a:sym typeface="Symbol"/>
              </a:rPr>
              <a:t>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ym typeface="Symbol"/>
              </a:rPr>
              <a:t>		Fast-varying response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ym typeface="Symbol"/>
              </a:rPr>
              <a:t>Spatial broadening 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ym typeface="Symbol"/>
              </a:rPr>
              <a:t>		Slow-varying response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643063"/>
            <a:ext cx="2000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571625"/>
            <a:ext cx="2286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929313" y="4429125"/>
            <a:ext cx="2097087" cy="2238375"/>
            <a:chOff x="5929322" y="4429132"/>
            <a:chExt cx="2097007" cy="2238378"/>
          </a:xfrm>
        </p:grpSpPr>
        <p:pic>
          <p:nvPicPr>
            <p:cNvPr id="51222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4429132"/>
              <a:ext cx="2097007" cy="223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3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695" t="51781" r="36201" b="1822"/>
            <a:stretch>
              <a:fillRect/>
            </a:stretch>
          </p:blipFill>
          <p:spPr bwMode="auto">
            <a:xfrm>
              <a:off x="6715140" y="5572140"/>
              <a:ext cx="644525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4500563"/>
            <a:ext cx="20716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929313" y="4500563"/>
            <a:ext cx="2071687" cy="2071687"/>
            <a:chOff x="5929322" y="4500570"/>
            <a:chExt cx="2071702" cy="2071702"/>
          </a:xfrm>
        </p:grpSpPr>
        <p:sp>
          <p:nvSpPr>
            <p:cNvPr id="27" name="Rectangle 26"/>
            <p:cNvSpPr/>
            <p:nvPr/>
          </p:nvSpPr>
          <p:spPr>
            <a:xfrm>
              <a:off x="5929322" y="4500570"/>
              <a:ext cx="2071702" cy="2071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pic>
          <p:nvPicPr>
            <p:cNvPr id="5122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4500570"/>
              <a:ext cx="2071702" cy="2034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B784BDD-0E97-45B9-B0A5-917DEF4730F2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Formulation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Exciton ensemble characteristics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Closed-form solution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Results and Discussion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research directions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Recent results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Extracting electrical properties from optical measurements</a:t>
            </a:r>
            <a:endParaRPr lang="he-I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19FF6D1-7F2D-4E9A-A613-2A40B9EAABA3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Formulation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Exciton ensemble characteristics</a:t>
            </a:r>
          </a:p>
          <a:p>
            <a:pPr eaLnBrk="1" hangingPunct="1">
              <a:defRPr/>
            </a:pPr>
            <a:r>
              <a:rPr lang="en-US" dirty="0" smtClean="0"/>
              <a:t>Closed-form solution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Results and Discussion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research directions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Recent results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Extracting electrical properties from optical measurements</a:t>
            </a:r>
            <a:endParaRPr lang="he-I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641288-E9E9-4A83-A969-90353F27C24C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Closed-form solution for </a:t>
            </a:r>
            <a:br>
              <a:rPr lang="en-US" smtClean="0">
                <a:cs typeface="Levenim MT" pitchFamily="2" charset="-79"/>
              </a:rPr>
            </a:br>
            <a:r>
              <a:rPr lang="en-US" smtClean="0">
                <a:cs typeface="Levenim MT" pitchFamily="2" charset="-79"/>
              </a:rPr>
              <a:t>Prototype Device</a:t>
            </a:r>
            <a:endParaRPr lang="he-IL" smtClean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612775" y="3509963"/>
            <a:ext cx="8153400" cy="2452687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Weak-microcavity: finite significant terms in series</a:t>
            </a:r>
            <a:endParaRPr lang="he-IL" smtClean="0"/>
          </a:p>
        </p:txBody>
      </p:sp>
      <p:pic>
        <p:nvPicPr>
          <p:cNvPr id="16390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519238"/>
            <a:ext cx="53832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6072188" y="2428875"/>
          <a:ext cx="2959100" cy="419100"/>
        </p:xfrm>
        <a:graphic>
          <a:graphicData uri="http://schemas.openxmlformats.org/presentationml/2006/ole">
            <p:oleObj spid="_x0000_s16386" name="Equation" r:id="rId6" imgW="2958840" imgH="419040" progId="Equation.DSMT4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719388" y="4143375"/>
          <a:ext cx="5567362" cy="1241425"/>
        </p:xfrm>
        <a:graphic>
          <a:graphicData uri="http://schemas.openxmlformats.org/presentationml/2006/ole">
            <p:oleObj spid="_x0000_s16387" name="Equation" r:id="rId7" imgW="4330440" imgH="96516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385482-0F9D-488C-AE81-91897AE0566C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Closed-form solution for </a:t>
            </a:r>
            <a:br>
              <a:rPr lang="en-US" smtClean="0">
                <a:cs typeface="Levenim MT" pitchFamily="2" charset="-79"/>
              </a:rPr>
            </a:br>
            <a:r>
              <a:rPr lang="en-US" smtClean="0">
                <a:cs typeface="Levenim MT" pitchFamily="2" charset="-79"/>
              </a:rPr>
              <a:t>Prototype Device (2)</a:t>
            </a:r>
            <a:endParaRPr lang="he-IL" smtClean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612775" y="3490913"/>
            <a:ext cx="8153400" cy="2452687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Weak-microcavity: finite significant terms in series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Thin-film: image-source interference only affect slow-varying component of emission pattern</a:t>
            </a:r>
            <a:endParaRPr lang="he-IL" smtClean="0"/>
          </a:p>
        </p:txBody>
      </p:sp>
      <p:pic>
        <p:nvPicPr>
          <p:cNvPr id="17414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519238"/>
            <a:ext cx="53832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072188" y="2428875"/>
          <a:ext cx="2959100" cy="419100"/>
        </p:xfrm>
        <a:graphic>
          <a:graphicData uri="http://schemas.openxmlformats.org/presentationml/2006/ole">
            <p:oleObj spid="_x0000_s17410" name="Equation" r:id="rId5" imgW="2958840" imgH="419040" progId="Equation.DSMT4">
              <p:embed/>
            </p:oleObj>
          </a:graphicData>
        </a:graphic>
      </p:graphicFrame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4071938" y="4929188"/>
          <a:ext cx="4491037" cy="1643062"/>
        </p:xfrm>
        <a:graphic>
          <a:graphicData uri="http://schemas.openxmlformats.org/presentationml/2006/ole">
            <p:oleObj spid="_x0000_s17411" name="Equation" r:id="rId6" imgW="4292600" imgH="15748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9B4121F-E989-49EE-A36A-79A8FE110364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Closed-form solution for </a:t>
            </a:r>
            <a:br>
              <a:rPr lang="en-US" smtClean="0">
                <a:cs typeface="Levenim MT" pitchFamily="2" charset="-79"/>
              </a:rPr>
            </a:br>
            <a:r>
              <a:rPr lang="en-US" smtClean="0">
                <a:cs typeface="Levenim MT" pitchFamily="2" charset="-79"/>
              </a:rPr>
              <a:t>Prototype Device (3)</a:t>
            </a:r>
            <a:endParaRPr lang="he-IL" smtClean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612775" y="3486150"/>
            <a:ext cx="8153400" cy="2524125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Weak-microcavity: finite significant terms in series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Thin-film: image-source interference only affect slow-varying component of emission pattern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Coherence length: thick substrate diminishes weak-microcavity interference effects</a:t>
            </a:r>
            <a:endParaRPr lang="he-IL" smtClean="0"/>
          </a:p>
        </p:txBody>
      </p:sp>
      <p:pic>
        <p:nvPicPr>
          <p:cNvPr id="18438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519238"/>
            <a:ext cx="53832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6072188" y="2428875"/>
          <a:ext cx="2959100" cy="419100"/>
        </p:xfrm>
        <a:graphic>
          <a:graphicData uri="http://schemas.openxmlformats.org/presentationml/2006/ole">
            <p:oleObj spid="_x0000_s18434" name="Equation" r:id="rId5" imgW="2958840" imgH="419040" progId="Equation.DSMT4">
              <p:embed/>
            </p:oleObj>
          </a:graphicData>
        </a:graphic>
      </p:graphicFrame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4929188" y="5786438"/>
          <a:ext cx="4159250" cy="985837"/>
        </p:xfrm>
        <a:graphic>
          <a:graphicData uri="http://schemas.openxmlformats.org/presentationml/2006/ole">
            <p:oleObj spid="_x0000_s18435" name="Equation" r:id="rId6" imgW="3860800" imgH="9144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C40780-42C9-4FD5-BEA5-0E13981031C5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Closed-form solution for </a:t>
            </a:r>
            <a:br>
              <a:rPr lang="en-US" smtClean="0">
                <a:cs typeface="Levenim MT" pitchFamily="2" charset="-79"/>
              </a:rPr>
            </a:br>
            <a:r>
              <a:rPr lang="en-US" smtClean="0">
                <a:cs typeface="Levenim MT" pitchFamily="2" charset="-79"/>
              </a:rPr>
              <a:t>Prototype Device (4)</a:t>
            </a:r>
            <a:endParaRPr lang="he-IL" smtClean="0"/>
          </a:p>
        </p:txBody>
      </p:sp>
      <p:pic>
        <p:nvPicPr>
          <p:cNvPr id="19463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552575"/>
            <a:ext cx="53832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6072188" y="2428875"/>
          <a:ext cx="2959100" cy="419100"/>
        </p:xfrm>
        <a:graphic>
          <a:graphicData uri="http://schemas.openxmlformats.org/presentationml/2006/ole">
            <p:oleObj spid="_x0000_s19458" name="Equation" r:id="rId6" imgW="2958840" imgH="419040" progId="Equation.DSMT4">
              <p:embed/>
            </p:oleObj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642938" y="3929063"/>
          <a:ext cx="4749800" cy="584200"/>
        </p:xfrm>
        <a:graphic>
          <a:graphicData uri="http://schemas.openxmlformats.org/presentationml/2006/ole">
            <p:oleObj spid="_x0000_s19459" name="Equation" r:id="rId7" imgW="4749480" imgH="583920" progId="Equation.DSMT4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42938" y="4500563"/>
          <a:ext cx="2019300" cy="431800"/>
        </p:xfrm>
        <a:graphic>
          <a:graphicData uri="http://schemas.openxmlformats.org/presentationml/2006/ole">
            <p:oleObj spid="_x0000_s19460" name="Equation" r:id="rId8" imgW="2019240" imgH="431640" progId="Equation.DSMT4">
              <p:embed/>
            </p:oleObj>
          </a:graphicData>
        </a:graphic>
      </p:graphicFrame>
      <p:graphicFrame>
        <p:nvGraphicFramePr>
          <p:cNvPr id="19461" name="Object 9"/>
          <p:cNvGraphicFramePr>
            <a:graphicFrameLocks noChangeAspect="1"/>
          </p:cNvGraphicFramePr>
          <p:nvPr/>
        </p:nvGraphicFramePr>
        <p:xfrm>
          <a:off x="639763" y="5072063"/>
          <a:ext cx="2717800" cy="444500"/>
        </p:xfrm>
        <a:graphic>
          <a:graphicData uri="http://schemas.openxmlformats.org/presentationml/2006/ole">
            <p:oleObj spid="_x0000_s19461" name="Equation" r:id="rId9" imgW="2717640" imgH="444240" progId="Equation.DSMT4">
              <p:embed/>
            </p:oleObj>
          </a:graphicData>
        </a:graphic>
      </p:graphicFrame>
      <p:sp>
        <p:nvSpPr>
          <p:cNvPr id="19" name="Line Callout 1 18"/>
          <p:cNvSpPr/>
          <p:nvPr/>
        </p:nvSpPr>
        <p:spPr>
          <a:xfrm>
            <a:off x="5715000" y="3571875"/>
            <a:ext cx="3143250" cy="428625"/>
          </a:xfrm>
          <a:prstGeom prst="borderCallout1">
            <a:avLst>
              <a:gd name="adj1" fmla="val 43194"/>
              <a:gd name="adj2" fmla="val -2272"/>
              <a:gd name="adj3" fmla="val 45834"/>
              <a:gd name="adj4" fmla="val -5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Spatial broadening factor</a:t>
            </a:r>
            <a:endParaRPr lang="he-IL" dirty="0"/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3964781" y="3464720"/>
            <a:ext cx="142875" cy="7858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Line Callout 1 20"/>
          <p:cNvSpPr/>
          <p:nvPr/>
        </p:nvSpPr>
        <p:spPr>
          <a:xfrm>
            <a:off x="2143125" y="6143625"/>
            <a:ext cx="2071688" cy="428625"/>
          </a:xfrm>
          <a:prstGeom prst="borderCallout1">
            <a:avLst>
              <a:gd name="adj1" fmla="val -7917"/>
              <a:gd name="adj2" fmla="val 46819"/>
              <a:gd name="adj3" fmla="val -158609"/>
              <a:gd name="adj4" fmla="val 477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Spectral broadening</a:t>
            </a:r>
            <a:endParaRPr lang="he-IL" dirty="0"/>
          </a:p>
        </p:txBody>
      </p:sp>
      <p:sp>
        <p:nvSpPr>
          <p:cNvPr id="22" name="Line Callout 1 21"/>
          <p:cNvSpPr/>
          <p:nvPr/>
        </p:nvSpPr>
        <p:spPr>
          <a:xfrm>
            <a:off x="357188" y="6000750"/>
            <a:ext cx="1643062" cy="571500"/>
          </a:xfrm>
          <a:prstGeom prst="borderCallout1">
            <a:avLst>
              <a:gd name="adj1" fmla="val -7917"/>
              <a:gd name="adj2" fmla="val 46819"/>
              <a:gd name="adj3" fmla="val -138609"/>
              <a:gd name="adj4" fmla="val 686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Weak-microcavity</a:t>
            </a:r>
            <a:endParaRPr lang="he-IL" dirty="0"/>
          </a:p>
        </p:txBody>
      </p:sp>
      <p:sp>
        <p:nvSpPr>
          <p:cNvPr id="23" name="Left Brace 22"/>
          <p:cNvSpPr/>
          <p:nvPr/>
        </p:nvSpPr>
        <p:spPr>
          <a:xfrm rot="5400000" flipV="1">
            <a:off x="2821781" y="3178969"/>
            <a:ext cx="142875" cy="1500188"/>
          </a:xfrm>
          <a:prstGeom prst="lef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4" name="Line Callout 1 23"/>
          <p:cNvSpPr/>
          <p:nvPr/>
        </p:nvSpPr>
        <p:spPr>
          <a:xfrm>
            <a:off x="285750" y="3500438"/>
            <a:ext cx="928688" cy="571500"/>
          </a:xfrm>
          <a:prstGeom prst="borderCallout1">
            <a:avLst>
              <a:gd name="adj1" fmla="val 43194"/>
              <a:gd name="adj2" fmla="val 113727"/>
              <a:gd name="adj3" fmla="val 59167"/>
              <a:gd name="adj4" fmla="val 2803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Image-Source</a:t>
            </a:r>
            <a:endParaRPr lang="he-IL" dirty="0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932363" y="6165850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 dirty="0"/>
              <a:t>A. Epstein, N. Tessler, and P. D. Einziger</a:t>
            </a:r>
            <a:r>
              <a:rPr lang="en-US" sz="1200" i="1" dirty="0"/>
              <a:t>,</a:t>
            </a:r>
            <a:r>
              <a:rPr lang="en-US" sz="1200" dirty="0"/>
              <a:t> </a:t>
            </a:r>
            <a:r>
              <a:rPr lang="en-US" sz="1200" i="1" dirty="0"/>
              <a:t>IEEE J. Quantum Elect.</a:t>
            </a:r>
            <a:r>
              <a:rPr lang="en-US" sz="1200" dirty="0"/>
              <a:t>, </a:t>
            </a:r>
            <a:r>
              <a:rPr lang="en-US" sz="1200" b="1" dirty="0" smtClean="0"/>
              <a:t>46,</a:t>
            </a:r>
            <a:r>
              <a:rPr lang="en-US" sz="1200" dirty="0" smtClean="0"/>
              <a:t> 9, pp. 1388-1395 (2010</a:t>
            </a:r>
            <a:r>
              <a:rPr lang="en-US" sz="1200" dirty="0"/>
              <a:t>)</a:t>
            </a:r>
            <a:r>
              <a:rPr lang="en-US" sz="1200" i="1" dirty="0"/>
              <a:t>.</a:t>
            </a:r>
            <a:endParaRPr lang="he-IL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6F569E5-8411-48AB-826B-F58988A2A392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Formulation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Exciton ensemble characteristics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Closed-form solution</a:t>
            </a:r>
          </a:p>
          <a:p>
            <a:pPr eaLnBrk="1" hangingPunct="1">
              <a:defRPr/>
            </a:pPr>
            <a:r>
              <a:rPr lang="en-US" dirty="0" smtClean="0"/>
              <a:t>Results and Discussion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research directions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Recent results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Extracting electrical properties from optical measurements</a:t>
            </a:r>
            <a:endParaRPr lang="he-I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73FAFBB-4D95-491F-930B-B4729C22158F}" type="slidenum">
              <a:rPr lang="he-IL" smtClean="0"/>
              <a:pPr>
                <a:defRPr/>
              </a:pPr>
              <a:t>35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Spectral distribution effect</a:t>
            </a:r>
            <a:endParaRPr lang="he-IL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Levenim MT" pitchFamily="2" charset="-79"/>
              </a:rPr>
              <a:t>Coherence length variation</a:t>
            </a:r>
            <a:endParaRPr lang="he-IL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Substrate thickness variation</a:t>
            </a:r>
            <a:endParaRPr lang="he-IL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0" y="2438400"/>
            <a:ext cx="3581400" cy="3581400"/>
          </a:xfrm>
          <a:noFill/>
        </p:spPr>
      </p:pic>
      <p:pic>
        <p:nvPicPr>
          <p:cNvPr id="839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45063" y="2438400"/>
            <a:ext cx="3597275" cy="3581400"/>
          </a:xfrm>
          <a:noFill/>
        </p:spPr>
      </p:pic>
      <p:pic>
        <p:nvPicPr>
          <p:cNvPr id="20489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5572125"/>
            <a:ext cx="3286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85750" y="5214938"/>
          <a:ext cx="1127125" cy="285750"/>
        </p:xfrm>
        <a:graphic>
          <a:graphicData uri="http://schemas.openxmlformats.org/presentationml/2006/ole">
            <p:oleObj spid="_x0000_s20482" name="Equation" r:id="rId8" imgW="901440" imgH="228600" progId="Equation.DSMT4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8064500" y="5214938"/>
          <a:ext cx="936625" cy="285750"/>
        </p:xfrm>
        <a:graphic>
          <a:graphicData uri="http://schemas.openxmlformats.org/presentationml/2006/ole">
            <p:oleObj spid="_x0000_s20483" name="Equation" r:id="rId9" imgW="749160" imgH="2286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B1E5F7-C486-4C10-9E6D-F5C3EBB16A22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Spatial distribution effect</a:t>
            </a:r>
            <a:endParaRPr lang="he-IL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Levenim MT" pitchFamily="2" charset="-79"/>
              </a:rPr>
              <a:t>Inifinite coherence length</a:t>
            </a:r>
            <a:endParaRPr lang="he-IL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Realistic coherence length</a:t>
            </a:r>
            <a:endParaRPr lang="he-IL" dirty="0"/>
          </a:p>
        </p:txBody>
      </p:sp>
      <p:grpSp>
        <p:nvGrpSpPr>
          <p:cNvPr id="2" name="Group 2"/>
          <p:cNvGrpSpPr>
            <a:grpSpLocks noGrp="1"/>
          </p:cNvGrpSpPr>
          <p:nvPr>
            <p:ph sz="quarter" idx="2"/>
          </p:nvPr>
        </p:nvGrpSpPr>
        <p:grpSpPr bwMode="auto">
          <a:xfrm>
            <a:off x="609600" y="2438400"/>
            <a:ext cx="3886200" cy="3581400"/>
            <a:chOff x="3785" y="1522"/>
            <a:chExt cx="4336" cy="4252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5" y="1522"/>
              <a:ext cx="4336" cy="4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Oval 4"/>
            <p:cNvSpPr>
              <a:spLocks noChangeAspect="1" noChangeArrowheads="1"/>
            </p:cNvSpPr>
            <p:nvPr/>
          </p:nvSpPr>
          <p:spPr bwMode="auto">
            <a:xfrm>
              <a:off x="3914" y="1848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1516" name="Oval 5"/>
            <p:cNvSpPr>
              <a:spLocks noChangeAspect="1" noChangeArrowheads="1"/>
            </p:cNvSpPr>
            <p:nvPr/>
          </p:nvSpPr>
          <p:spPr bwMode="auto">
            <a:xfrm>
              <a:off x="3914" y="2168"/>
              <a:ext cx="96" cy="96"/>
            </a:xfrm>
            <a:prstGeom prst="ellipse">
              <a:avLst/>
            </a:prstGeom>
            <a:solidFill>
              <a:srgbClr val="33996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1517" name="Oval 6"/>
            <p:cNvSpPr>
              <a:spLocks noChangeAspect="1" noChangeArrowheads="1"/>
            </p:cNvSpPr>
            <p:nvPr/>
          </p:nvSpPr>
          <p:spPr bwMode="auto">
            <a:xfrm>
              <a:off x="3914" y="2501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8499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48238" y="2438400"/>
            <a:ext cx="3590925" cy="3581400"/>
          </a:xfrm>
          <a:noFill/>
        </p:spPr>
      </p:pic>
      <p:pic>
        <p:nvPicPr>
          <p:cNvPr id="21512" name="Picture 4" descr="Z:\Thesis\PowerPoint\Distributions_April2010\DominantProcess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5572125"/>
            <a:ext cx="3286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000" name="Object 4"/>
          <p:cNvGraphicFramePr>
            <a:graphicFrameLocks noChangeAspect="1"/>
          </p:cNvGraphicFramePr>
          <p:nvPr/>
        </p:nvGraphicFramePr>
        <p:xfrm>
          <a:off x="8167688" y="5214938"/>
          <a:ext cx="730250" cy="285750"/>
        </p:xfrm>
        <a:graphic>
          <a:graphicData uri="http://schemas.openxmlformats.org/presentationml/2006/ole">
            <p:oleObj spid="_x0000_s21506" name="Equation" r:id="rId8" imgW="583920" imgH="2286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FAF65E-4F75-445D-BC4C-3A391DB8C016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Result summary</a:t>
            </a:r>
            <a:endParaRPr lang="he-IL" smtClean="0"/>
          </a:p>
        </p:txBody>
      </p:sp>
      <p:sp>
        <p:nvSpPr>
          <p:cNvPr id="5" name="Right Arrow 4"/>
          <p:cNvSpPr/>
          <p:nvPr/>
        </p:nvSpPr>
        <p:spPr>
          <a:xfrm>
            <a:off x="3929058" y="2571744"/>
            <a:ext cx="1500192" cy="2857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200025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>
                <a:latin typeface="Tw Cen MT" pitchFamily="34" charset="0"/>
                <a:cs typeface="Levenim MT" pitchFamily="2" charset="-79"/>
              </a:rPr>
              <a:t>Spectral Broadening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607983" y="4036223"/>
            <a:ext cx="928694" cy="2857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88" y="3786188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>
                <a:latin typeface="Tw Cen MT" pitchFamily="34" charset="0"/>
                <a:cs typeface="Levenim MT" pitchFamily="2" charset="-79"/>
              </a:rPr>
              <a:t>Spatial Broadening</a:t>
            </a:r>
            <a:endParaRPr lang="he-IL">
              <a:latin typeface="Tw Cen MT" pitchFamily="34" charset="0"/>
              <a:cs typeface="Levenim MT" pitchFamily="2" charset="-79"/>
            </a:endParaRPr>
          </a:p>
        </p:txBody>
      </p:sp>
      <p:pic>
        <p:nvPicPr>
          <p:cNvPr id="10" name="Picture 3" descr="Z:\Thesis\PowerPoint\Distributions_April2010\SpatialDistrib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3714750"/>
            <a:ext cx="1341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Z:\Thesis\PowerPoint\Distributions_April2010\SpectralDistribu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857500"/>
            <a:ext cx="13287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857625"/>
            <a:ext cx="4887913" cy="20240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Spectral broadening </a:t>
            </a:r>
            <a:r>
              <a:rPr lang="en-US" dirty="0" smtClean="0">
                <a:sym typeface="Symbol"/>
              </a:rPr>
              <a:t>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ym typeface="Symbol"/>
              </a:rPr>
              <a:t>		Fast-varying response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ym typeface="Symbol"/>
              </a:rPr>
              <a:t>Spatial broadening 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ym typeface="Symbol"/>
              </a:rPr>
              <a:t>		Slow-varying response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643063"/>
            <a:ext cx="2000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571625"/>
            <a:ext cx="2286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11863" y="4575175"/>
            <a:ext cx="2097087" cy="2238375"/>
            <a:chOff x="5929322" y="4429132"/>
            <a:chExt cx="2097007" cy="2238378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4429132"/>
              <a:ext cx="2097007" cy="223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4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695" t="51781" r="36201" b="1822"/>
            <a:stretch>
              <a:fillRect/>
            </a:stretch>
          </p:blipFill>
          <p:spPr bwMode="auto">
            <a:xfrm>
              <a:off x="6715140" y="5572140"/>
              <a:ext cx="644525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581525"/>
            <a:ext cx="20716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860800"/>
            <a:ext cx="20716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1406" y="5857892"/>
            <a:ext cx="60259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Both effects are essential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C53C2F-D242-4A17-A8E4-04306A4D4ABA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5251E-6 L 0.52482 0.114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Result summary (2)</a:t>
            </a:r>
            <a:endParaRPr lang="he-IL" smtClean="0"/>
          </a:p>
        </p:txBody>
      </p:sp>
      <p:sp>
        <p:nvSpPr>
          <p:cNvPr id="55299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Rigorous analytical formulation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Dominant optical processes identification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Image-source interference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Weak-microcavity multiple reflections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Direct-ray transmission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Ensemble characteristics must be incorporated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Spectral broadening </a:t>
            </a:r>
            <a:r>
              <a:rPr lang="en-US" smtClean="0">
                <a:cs typeface="Levenim MT" pitchFamily="2" charset="-79"/>
                <a:sym typeface="Symbol" pitchFamily="18" charset="2"/>
              </a:rPr>
              <a:t> Fast-varying response</a:t>
            </a:r>
          </a:p>
          <a:p>
            <a:pPr lvl="1" eaLnBrk="1" hangingPunct="1"/>
            <a:r>
              <a:rPr lang="en-US" smtClean="0">
                <a:cs typeface="Levenim MT" pitchFamily="2" charset="-79"/>
                <a:sym typeface="Symbol" pitchFamily="18" charset="2"/>
              </a:rPr>
              <a:t>Spatial broadening  Slow-varying response</a:t>
            </a:r>
            <a:r>
              <a:rPr lang="en-US" smtClean="0">
                <a:cs typeface="Levenim MT" pitchFamily="2" charset="-79"/>
              </a:rPr>
              <a:t> </a:t>
            </a:r>
            <a:endParaRPr lang="he-IL" smtClean="0"/>
          </a:p>
          <a:p>
            <a:pPr eaLnBrk="1" hangingPunct="1"/>
            <a:r>
              <a:rPr lang="en-US" smtClean="0">
                <a:cs typeface="Levenim MT" pitchFamily="2" charset="-79"/>
              </a:rPr>
              <a:t>Simplified expressions allow efficient design and optimization</a:t>
            </a:r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7A2CAE5-7560-41C9-AE0D-03B0962C5E7C}" type="slidenum">
              <a:rPr lang="he-IL" smtClean="0"/>
              <a:pPr>
                <a:defRPr/>
              </a:pPr>
              <a:t>39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Motivation</a:t>
            </a:r>
            <a:endParaRPr lang="he-IL" smtClean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Organic Light-Emitting Diodes (OLEDs) potential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Thin and flexible displays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Low-cost lasers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Efficient clean-energy lighting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Integrated optoelectronic devices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Device quantum efficiency (QE)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Internal QE – close to 100% using triplet harvesting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External Coupling Efficiency (ECE) – limited outcoupling efficiency ~20%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852" y="5807005"/>
            <a:ext cx="649408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ECE limits device efficiency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429250" y="2214563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R. H. Friend </a:t>
            </a:r>
            <a:r>
              <a:rPr lang="en-US" sz="1200" i="1"/>
              <a:t>et al., Nature, </a:t>
            </a:r>
            <a:r>
              <a:rPr lang="en-US" sz="1200" b="1"/>
              <a:t>397</a:t>
            </a:r>
            <a:r>
              <a:rPr lang="en-US" sz="1200"/>
              <a:t>, 6715, 121 (1999)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5429250" y="2833688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N. Tessler </a:t>
            </a:r>
            <a:r>
              <a:rPr lang="en-US" sz="1200" i="1"/>
              <a:t>et al.,</a:t>
            </a:r>
            <a:r>
              <a:rPr lang="en-US" sz="1200"/>
              <a:t> </a:t>
            </a:r>
            <a:r>
              <a:rPr lang="en-US" sz="1200" i="1"/>
              <a:t>Nature, </a:t>
            </a:r>
            <a:r>
              <a:rPr lang="en-US" sz="1200" b="1"/>
              <a:t>382</a:t>
            </a:r>
            <a:r>
              <a:rPr lang="en-US" sz="1200"/>
              <a:t>, 6593, 695 (1996)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5429250" y="3214688"/>
            <a:ext cx="3500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D. Reineke </a:t>
            </a:r>
            <a:r>
              <a:rPr lang="en-US" sz="1200" i="1"/>
              <a:t>et al., Nature, </a:t>
            </a:r>
            <a:r>
              <a:rPr lang="en-US" sz="1200" b="1"/>
              <a:t>459</a:t>
            </a:r>
            <a:r>
              <a:rPr lang="en-US" sz="1200"/>
              <a:t>, 7244, 695 (2009)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5429250" y="2519363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N. Tessler </a:t>
            </a:r>
            <a:r>
              <a:rPr lang="en-US" sz="1200" i="1"/>
              <a:t>et al.,</a:t>
            </a:r>
            <a:r>
              <a:rPr lang="en-US" sz="1200"/>
              <a:t> </a:t>
            </a:r>
            <a:r>
              <a:rPr lang="en-US" sz="1200" i="1"/>
              <a:t>Science, </a:t>
            </a:r>
            <a:r>
              <a:rPr lang="en-US" sz="1200" b="1"/>
              <a:t>295</a:t>
            </a:r>
            <a:r>
              <a:rPr lang="en-US" sz="1200"/>
              <a:t>, 5559, 1506 (2002)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5715000" y="3643313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H. Sirringhaus, N. Tessler, </a:t>
            </a:r>
            <a:r>
              <a:rPr lang="en-US" sz="1200" i="1"/>
              <a:t>et al.,</a:t>
            </a:r>
            <a:r>
              <a:rPr lang="en-US" sz="1200"/>
              <a:t> </a:t>
            </a:r>
            <a:r>
              <a:rPr lang="en-US" sz="1200" i="1"/>
              <a:t>Science, </a:t>
            </a:r>
            <a:r>
              <a:rPr lang="en-US" sz="1200" b="1"/>
              <a:t>280</a:t>
            </a:r>
            <a:r>
              <a:rPr lang="en-US" sz="1200"/>
              <a:t>, 5370, 1741 (1998)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40970" name="TextBox 9"/>
          <p:cNvSpPr txBox="1">
            <a:spLocks noChangeArrowheads="1"/>
          </p:cNvSpPr>
          <p:nvPr/>
        </p:nvSpPr>
        <p:spPr bwMode="auto">
          <a:xfrm>
            <a:off x="5214938" y="6391275"/>
            <a:ext cx="3571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Y. Sun, </a:t>
            </a:r>
            <a:r>
              <a:rPr lang="en-US" sz="1200" i="1"/>
              <a:t>et al.,</a:t>
            </a:r>
            <a:r>
              <a:rPr lang="en-US" sz="1200"/>
              <a:t> </a:t>
            </a:r>
            <a:r>
              <a:rPr lang="en-US" sz="1200" i="1"/>
              <a:t>Nature Photonics</a:t>
            </a:r>
            <a:r>
              <a:rPr lang="en-US" sz="1200"/>
              <a:t>, </a:t>
            </a:r>
            <a:r>
              <a:rPr lang="en-US" sz="1200" b="1"/>
              <a:t>2</a:t>
            </a:r>
            <a:r>
              <a:rPr lang="en-US" sz="1200"/>
              <a:t>, 8, 483 (2008)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AFF927-1CED-4445-849E-AFEB1BA9326C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Formulation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Exciton ensemble characteristics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Closed-form solution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Results and Discussion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research directions</a:t>
            </a:r>
          </a:p>
          <a:p>
            <a:pPr eaLnBrk="1" hangingPunct="1">
              <a:defRPr/>
            </a:pPr>
            <a:r>
              <a:rPr lang="en-US" dirty="0" smtClean="0"/>
              <a:t>Recent results – </a:t>
            </a:r>
          </a:p>
          <a:p>
            <a:pPr lvl="1" eaLnBrk="1" hangingPunct="1">
              <a:defRPr/>
            </a:pPr>
            <a:r>
              <a:rPr lang="en-US" dirty="0" smtClean="0"/>
              <a:t>Extracting electrical properties from optical measurements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5B3B189A-618A-4933-8F48-6A73B0D885DF}" type="slidenum">
              <a:rPr lang="he-IL" smtClean="0"/>
              <a:pPr>
                <a:defRPr/>
              </a:pPr>
              <a:t>40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Extracting electrical properties</a:t>
            </a:r>
            <a:endParaRPr lang="he-IL" smtClean="0"/>
          </a:p>
        </p:txBody>
      </p:sp>
      <p:sp>
        <p:nvSpPr>
          <p:cNvPr id="5939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757238"/>
          </a:xfrm>
        </p:spPr>
        <p:txBody>
          <a:bodyPr/>
          <a:lstStyle/>
          <a:p>
            <a:pPr eaLnBrk="1" hangingPunct="1">
              <a:buClr>
                <a:srgbClr val="DD8047"/>
              </a:buClr>
            </a:pPr>
            <a:r>
              <a:rPr lang="en-US" sz="2400" smtClean="0">
                <a:solidFill>
                  <a:srgbClr val="000000"/>
                </a:solidFill>
                <a:cs typeface="Levenim MT" pitchFamily="2" charset="-79"/>
              </a:rPr>
              <a:t>S. Mladenovski </a:t>
            </a:r>
            <a:r>
              <a:rPr lang="en-US" sz="2400" i="1" smtClean="0">
                <a:solidFill>
                  <a:srgbClr val="000000"/>
                </a:solidFill>
                <a:cs typeface="Levenim MT" pitchFamily="2" charset="-79"/>
              </a:rPr>
              <a:t>et al., Opt. Express, </a:t>
            </a:r>
            <a:r>
              <a:rPr lang="en-US" sz="2400" b="1" smtClean="0">
                <a:solidFill>
                  <a:srgbClr val="000000"/>
                </a:solidFill>
                <a:cs typeface="Levenim MT" pitchFamily="2" charset="-79"/>
              </a:rPr>
              <a:t>17</a:t>
            </a:r>
            <a:r>
              <a:rPr lang="en-US" sz="2400" smtClean="0">
                <a:solidFill>
                  <a:srgbClr val="000000"/>
                </a:solidFill>
                <a:cs typeface="Levenim MT" pitchFamily="2" charset="-79"/>
              </a:rPr>
              <a:t>, 9, 7562 (2009)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5" r="6618"/>
          <a:stretch>
            <a:fillRect/>
          </a:stretch>
        </p:blipFill>
        <p:spPr bwMode="auto">
          <a:xfrm>
            <a:off x="857250" y="2500313"/>
            <a:ext cx="228441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500313"/>
            <a:ext cx="26527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500313"/>
            <a:ext cx="25955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642938" y="4214813"/>
            <a:ext cx="8153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l" rtl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de-DE" sz="2400" dirty="0">
                <a:solidFill>
                  <a:prstClr val="black"/>
                </a:solidFill>
                <a:latin typeface="+mn-lt"/>
                <a:cs typeface="+mn-cs"/>
              </a:rPr>
              <a:t>J. Lee, </a:t>
            </a:r>
            <a:r>
              <a:rPr lang="de-DE" sz="2400" i="1" dirty="0">
                <a:solidFill>
                  <a:prstClr val="black"/>
                </a:solidFill>
                <a:latin typeface="+mn-lt"/>
                <a:cs typeface="+mn-cs"/>
              </a:rPr>
              <a:t>et al.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+mn-cs"/>
              </a:rPr>
              <a:t>, Appl. Phys. </a:t>
            </a:r>
            <a:r>
              <a:rPr lang="en-US" sz="2400" i="1" dirty="0" err="1">
                <a:solidFill>
                  <a:prstClr val="black"/>
                </a:solidFill>
                <a:latin typeface="+mn-lt"/>
                <a:cs typeface="+mn-cs"/>
              </a:rPr>
              <a:t>Lett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+mn-cs"/>
              </a:rPr>
              <a:t>., </a:t>
            </a:r>
          </a:p>
          <a:p>
            <a:pPr marL="319088" indent="-319088" algn="l" rt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en-US" sz="2400" b="1" i="1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92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+mn-cs"/>
              </a:rPr>
              <a:t>, 033303 (2008).</a:t>
            </a:r>
            <a:endParaRPr lang="he-IL" sz="24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19088" indent="-319088" algn="l" rtl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US" sz="2900" dirty="0">
              <a:latin typeface="Tw Cen MT" pitchFamily="34" charset="0"/>
              <a:cs typeface="Levenim MT" pitchFamily="2" charset="-79"/>
            </a:endParaRPr>
          </a:p>
          <a:p>
            <a:pPr marL="319088" indent="-319088" algn="l" rtl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900" dirty="0">
                <a:latin typeface="Tw Cen MT" pitchFamily="34" charset="0"/>
                <a:cs typeface="Levenim MT" pitchFamily="2" charset="-79"/>
              </a:rPr>
              <a:t>The emission pattern </a:t>
            </a:r>
            <a:r>
              <a:rPr lang="en-US" sz="2900" dirty="0" err="1">
                <a:latin typeface="Tw Cen MT" pitchFamily="34" charset="0"/>
                <a:cs typeface="Levenim MT" pitchFamily="2" charset="-79"/>
              </a:rPr>
              <a:t>extrema</a:t>
            </a:r>
            <a:r>
              <a:rPr lang="en-US" sz="2900" dirty="0">
                <a:latin typeface="Tw Cen MT" pitchFamily="34" charset="0"/>
                <a:cs typeface="Levenim MT" pitchFamily="2" charset="-79"/>
              </a:rPr>
              <a:t> vary with the recombination zone location!</a:t>
            </a:r>
            <a:endParaRPr lang="he-IL" sz="2900" dirty="0">
              <a:latin typeface="Tw Cen MT" pitchFamily="34" charset="0"/>
              <a:cs typeface="Levenim MT" pitchFamily="2" charset="-79"/>
            </a:endParaRPr>
          </a:p>
        </p:txBody>
      </p:sp>
      <p:grpSp>
        <p:nvGrpSpPr>
          <p:cNvPr id="59400" name="Group 7"/>
          <p:cNvGrpSpPr>
            <a:grpSpLocks/>
          </p:cNvGrpSpPr>
          <p:nvPr/>
        </p:nvGrpSpPr>
        <p:grpSpPr bwMode="auto">
          <a:xfrm>
            <a:off x="5072063" y="3857625"/>
            <a:ext cx="1785937" cy="1785938"/>
            <a:chOff x="5929322" y="4500570"/>
            <a:chExt cx="2071702" cy="2071702"/>
          </a:xfrm>
        </p:grpSpPr>
        <p:sp>
          <p:nvSpPr>
            <p:cNvPr id="10" name="Rectangle 9"/>
            <p:cNvSpPr/>
            <p:nvPr/>
          </p:nvSpPr>
          <p:spPr>
            <a:xfrm>
              <a:off x="5929322" y="4500570"/>
              <a:ext cx="2071702" cy="2071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pic>
          <p:nvPicPr>
            <p:cNvPr id="59403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4500570"/>
              <a:ext cx="2071702" cy="2034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76BB48-89EF-4FB7-BF77-443AF4E35D81}" type="slidenum">
              <a:rPr lang="he-IL" smtClean="0"/>
              <a:pPr>
                <a:defRPr/>
              </a:pPr>
              <a:t>41</a:t>
            </a:fld>
            <a:endParaRPr lang="he-I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Extracting electrical properties (2)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543425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  <a:sym typeface="Wingdings" pitchFamily="2" charset="2"/>
              </a:rPr>
              <a:t>The recombination zone location is a very important parameter that is hard to measure directly</a:t>
            </a:r>
            <a:endParaRPr lang="he-IL" smtClean="0"/>
          </a:p>
          <a:p>
            <a:pPr eaLnBrk="1" hangingPunct="1"/>
            <a:endParaRPr lang="en-US" u="sng" smtClean="0">
              <a:cs typeface="Levenim MT" pitchFamily="2" charset="-79"/>
            </a:endParaRPr>
          </a:p>
          <a:p>
            <a:pPr eaLnBrk="1" hangingPunct="1"/>
            <a:r>
              <a:rPr lang="en-US" u="sng" smtClean="0">
                <a:cs typeface="Levenim MT" pitchFamily="2" charset="-79"/>
              </a:rPr>
              <a:t>Data:</a:t>
            </a:r>
            <a:r>
              <a:rPr lang="en-US" smtClean="0">
                <a:cs typeface="Levenim MT" pitchFamily="2" charset="-79"/>
              </a:rPr>
              <a:t> Measured emission pattern</a:t>
            </a:r>
          </a:p>
          <a:p>
            <a:pPr eaLnBrk="1" hangingPunct="1"/>
            <a:r>
              <a:rPr lang="en-US" u="sng" smtClean="0">
                <a:cs typeface="Levenim MT" pitchFamily="2" charset="-79"/>
              </a:rPr>
              <a:t>Required:</a:t>
            </a:r>
            <a:r>
              <a:rPr lang="en-US" smtClean="0">
                <a:cs typeface="Levenim MT" pitchFamily="2" charset="-79"/>
              </a:rPr>
              <a:t> Estimation of the excitons location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What are the emission pattern extrema?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We have analytical expressions </a:t>
            </a:r>
            <a:r>
              <a:rPr lang="en-US" smtClean="0">
                <a:cs typeface="Levenim MT" pitchFamily="2" charset="-79"/>
                <a:sym typeface="Wingdings" pitchFamily="2" charset="2"/>
              </a:rPr>
              <a:t> we can derive!</a:t>
            </a:r>
          </a:p>
          <a:p>
            <a:pPr eaLnBrk="1" hangingPunct="1"/>
            <a:endParaRPr lang="en-US" smtClean="0">
              <a:cs typeface="Levenim MT" pitchFamily="2" charset="-79"/>
              <a:sym typeface="Wingdings" pitchFamily="2" charset="2"/>
            </a:endParaRPr>
          </a:p>
          <a:p>
            <a:pPr eaLnBrk="1" hangingPunct="1"/>
            <a:endParaRPr lang="en-US" smtClean="0">
              <a:cs typeface="Levenim MT" pitchFamily="2" charset="-79"/>
              <a:sym typeface="Wingdings" pitchFamily="2" charset="2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109663" y="5857875"/>
          <a:ext cx="6457950" cy="571500"/>
        </p:xfrm>
        <a:graphic>
          <a:graphicData uri="http://schemas.openxmlformats.org/presentationml/2006/ole">
            <p:oleObj spid="_x0000_s22530" name="Equation" r:id="rId5" imgW="4305240" imgH="38088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04900" y="5262563"/>
          <a:ext cx="1455738" cy="571500"/>
        </p:xfrm>
        <a:graphic>
          <a:graphicData uri="http://schemas.openxmlformats.org/presentationml/2006/ole">
            <p:oleObj spid="_x0000_s22531" name="Equation" r:id="rId6" imgW="1066680" imgH="419040" progId="Equation.DSMT4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2571750"/>
            <a:ext cx="400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C.-L. Lin, </a:t>
            </a:r>
            <a:r>
              <a:rPr lang="de-DE" sz="1200" i="1"/>
              <a:t>et al.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Appl. Phys. Lett.</a:t>
            </a:r>
            <a:r>
              <a:rPr lang="en-US" sz="1200"/>
              <a:t>, </a:t>
            </a:r>
            <a:r>
              <a:rPr lang="en-US" sz="1200" b="1"/>
              <a:t>88</a:t>
            </a:r>
            <a:r>
              <a:rPr lang="en-US" sz="1200"/>
              <a:t>, </a:t>
            </a:r>
            <a:r>
              <a:rPr lang="he-IL" sz="1200"/>
              <a:t>081114</a:t>
            </a:r>
            <a:r>
              <a:rPr lang="en-US" sz="1200"/>
              <a:t> (2006)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2857500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B. Ruhstaller</a:t>
            </a:r>
            <a:r>
              <a:rPr lang="de-DE" sz="1200"/>
              <a:t>, </a:t>
            </a:r>
            <a:r>
              <a:rPr lang="de-DE" sz="1200" i="1"/>
              <a:t>et al.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IEEE J. Sel. Top. Quantum Electron.</a:t>
            </a:r>
            <a:r>
              <a:rPr lang="en-US" sz="1200"/>
              <a:t>, </a:t>
            </a:r>
            <a:r>
              <a:rPr lang="en-US" sz="1200" b="1"/>
              <a:t>9</a:t>
            </a:r>
            <a:r>
              <a:rPr lang="en-US" sz="1200"/>
              <a:t>, 723 (2003)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14ADC3-0217-4E97-A9E2-BF3C753495D3}" type="slidenum">
              <a:rPr lang="he-IL" smtClean="0"/>
              <a:pPr>
                <a:defRPr/>
              </a:pPr>
              <a:t>42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Extrema conditions (2)</a:t>
            </a:r>
            <a:endParaRPr lang="he-IL" smtClean="0"/>
          </a:p>
        </p:txBody>
      </p:sp>
      <p:sp>
        <p:nvSpPr>
          <p:cNvPr id="23561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4578350"/>
            <a:ext cx="8153400" cy="1874838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The extrema conditions are in the form of phase-matching conditions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The extrema angles do not depend on the layer dimensions (Small coherence length)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365250" y="1728788"/>
          <a:ext cx="6069013" cy="711200"/>
        </p:xfrm>
        <a:graphic>
          <a:graphicData uri="http://schemas.openxmlformats.org/presentationml/2006/ole">
            <p:oleObj spid="_x0000_s23554" name="Equation" r:id="rId5" imgW="4991040" imgH="583920" progId="Equation.DSMT4">
              <p:embed/>
            </p:oleObj>
          </a:graphicData>
        </a:graphic>
      </p:graphicFrame>
      <p:pic>
        <p:nvPicPr>
          <p:cNvPr id="23562" name="Picture 6" descr="PrototypeDevice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357188"/>
            <a:ext cx="350043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Callout 1 12"/>
          <p:cNvSpPr/>
          <p:nvPr/>
        </p:nvSpPr>
        <p:spPr>
          <a:xfrm>
            <a:off x="500063" y="2928938"/>
            <a:ext cx="3143250" cy="500062"/>
          </a:xfrm>
          <a:prstGeom prst="borderCallout1">
            <a:avLst>
              <a:gd name="adj1" fmla="val -9512"/>
              <a:gd name="adj2" fmla="val 49749"/>
              <a:gd name="adj3" fmla="val -73560"/>
              <a:gd name="adj4" fmla="val 5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Phase accumulated from source to cathode and back</a:t>
            </a:r>
            <a:endParaRPr lang="he-IL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2107406" y="1750219"/>
            <a:ext cx="142875" cy="15001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Line Callout 1 14"/>
          <p:cNvSpPr/>
          <p:nvPr/>
        </p:nvSpPr>
        <p:spPr>
          <a:xfrm>
            <a:off x="6215063" y="2928938"/>
            <a:ext cx="1714500" cy="500062"/>
          </a:xfrm>
          <a:prstGeom prst="borderCallout1">
            <a:avLst>
              <a:gd name="adj1" fmla="val -7917"/>
              <a:gd name="adj2" fmla="val 46819"/>
              <a:gd name="adj3" fmla="val -59652"/>
              <a:gd name="adj4" fmla="val -411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Constructive phase matching</a:t>
            </a:r>
            <a:endParaRPr lang="he-IL" dirty="0"/>
          </a:p>
        </p:txBody>
      </p:sp>
      <p:sp>
        <p:nvSpPr>
          <p:cNvPr id="16" name="Line Callout 1 15"/>
          <p:cNvSpPr/>
          <p:nvPr/>
        </p:nvSpPr>
        <p:spPr>
          <a:xfrm>
            <a:off x="7446963" y="2286000"/>
            <a:ext cx="1643062" cy="571500"/>
          </a:xfrm>
          <a:prstGeom prst="borderCallout1">
            <a:avLst>
              <a:gd name="adj1" fmla="val -7917"/>
              <a:gd name="adj2" fmla="val 46819"/>
              <a:gd name="adj3" fmla="val -59551"/>
              <a:gd name="adj4" fmla="val -983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Destructive phase matching</a:t>
            </a:r>
            <a:endParaRPr lang="he-IL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3679031" y="1821657"/>
            <a:ext cx="142875" cy="1357312"/>
          </a:xfrm>
          <a:prstGeom prst="lef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Line Callout 1 17"/>
          <p:cNvSpPr/>
          <p:nvPr/>
        </p:nvSpPr>
        <p:spPr>
          <a:xfrm>
            <a:off x="3714750" y="2928938"/>
            <a:ext cx="2428875" cy="571500"/>
          </a:xfrm>
          <a:prstGeom prst="borderCallout1">
            <a:avLst>
              <a:gd name="adj1" fmla="val -13276"/>
              <a:gd name="adj2" fmla="val 40866"/>
              <a:gd name="adj3" fmla="val -53773"/>
              <a:gd name="adj4" fmla="val 20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Phase addition due to reflection from cathode</a:t>
            </a:r>
            <a:endParaRPr lang="he-IL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5464969" y="1464469"/>
            <a:ext cx="142875" cy="2071687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611188" y="3500438"/>
          <a:ext cx="1173162" cy="309562"/>
        </p:xfrm>
        <a:graphic>
          <a:graphicData uri="http://schemas.openxmlformats.org/presentationml/2006/ole">
            <p:oleObj spid="_x0000_s23555" name="Equation" r:id="rId7" imgW="965160" imgH="253800" progId="Equation.DSMT4">
              <p:embed/>
            </p:oleObj>
          </a:graphicData>
        </a:graphic>
      </p:graphicFrame>
      <p:graphicFrame>
        <p:nvGraphicFramePr>
          <p:cNvPr id="24591" name="Object 4"/>
          <p:cNvGraphicFramePr>
            <a:graphicFrameLocks noChangeAspect="1"/>
          </p:cNvGraphicFramePr>
          <p:nvPr/>
        </p:nvGraphicFramePr>
        <p:xfrm>
          <a:off x="569913" y="3789363"/>
          <a:ext cx="2562225" cy="355600"/>
        </p:xfrm>
        <a:graphic>
          <a:graphicData uri="http://schemas.openxmlformats.org/presentationml/2006/ole">
            <p:oleObj spid="_x0000_s23556" name="Equation" r:id="rId8" imgW="2108160" imgH="291960" progId="Equation.DSMT4">
              <p:embed/>
            </p:oleObj>
          </a:graphicData>
        </a:graphic>
      </p:graphicFrame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3779838" y="3644900"/>
          <a:ext cx="2130425" cy="587375"/>
        </p:xfrm>
        <a:graphic>
          <a:graphicData uri="http://schemas.openxmlformats.org/presentationml/2006/ole">
            <p:oleObj spid="_x0000_s23557" name="Equation" r:id="rId9" imgW="1752480" imgH="482400" progId="Equation.DSMT4">
              <p:embed/>
            </p:oleObj>
          </a:graphicData>
        </a:graphic>
      </p:graphicFrame>
      <p:graphicFrame>
        <p:nvGraphicFramePr>
          <p:cNvPr id="24593" name="Object 5"/>
          <p:cNvGraphicFramePr>
            <a:graphicFrameLocks noChangeAspect="1"/>
          </p:cNvGraphicFramePr>
          <p:nvPr/>
        </p:nvGraphicFramePr>
        <p:xfrm>
          <a:off x="581025" y="4221163"/>
          <a:ext cx="1077913" cy="277812"/>
        </p:xfrm>
        <a:graphic>
          <a:graphicData uri="http://schemas.openxmlformats.org/presentationml/2006/ole">
            <p:oleObj spid="_x0000_s23558" name="Equation" r:id="rId10" imgW="888840" imgH="228600" progId="Equation.DSMT4">
              <p:embed/>
            </p:oleObj>
          </a:graphicData>
        </a:graphic>
      </p:graphicFrame>
      <p:graphicFrame>
        <p:nvGraphicFramePr>
          <p:cNvPr id="24594" name="Object 8"/>
          <p:cNvGraphicFramePr>
            <a:graphicFrameLocks noChangeAspect="1"/>
          </p:cNvGraphicFramePr>
          <p:nvPr/>
        </p:nvGraphicFramePr>
        <p:xfrm>
          <a:off x="3779838" y="4210050"/>
          <a:ext cx="1217612" cy="293688"/>
        </p:xfrm>
        <a:graphic>
          <a:graphicData uri="http://schemas.openxmlformats.org/presentationml/2006/ole">
            <p:oleObj spid="_x0000_s23559" name="Equation" r:id="rId11" imgW="1002960" imgH="2412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F63916-078D-409D-BC49-24839C87E716}" type="slidenum">
              <a:rPr lang="he-IL" smtClean="0"/>
              <a:pPr>
                <a:defRPr/>
              </a:pPr>
              <a:t>43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Recombination zone location</a:t>
            </a:r>
            <a:endParaRPr lang="he-IL" smtClean="0"/>
          </a:p>
        </p:txBody>
      </p:sp>
      <p:sp>
        <p:nvSpPr>
          <p:cNvPr id="245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85938"/>
            <a:ext cx="8153400" cy="4714875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 local minima: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For local maxima: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lvl="1" eaLnBrk="1" hangingPunct="1"/>
            <a:endParaRPr lang="en-US" sz="2900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Excitons are far away from metal as extremum angle is larger or metal/organic is more reflective</a:t>
            </a:r>
            <a:endParaRPr lang="he-IL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067175" y="1700213"/>
          <a:ext cx="3168650" cy="738187"/>
        </p:xfrm>
        <a:graphic>
          <a:graphicData uri="http://schemas.openxmlformats.org/presentationml/2006/ole">
            <p:oleObj spid="_x0000_s24578" name="Equation" r:id="rId5" imgW="2184120" imgH="507960" progId="Equation.DSMT4">
              <p:embed/>
            </p:oleObj>
          </a:graphicData>
        </a:graphic>
      </p:graphicFrame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508000" y="3178175"/>
          <a:ext cx="3536950" cy="706438"/>
        </p:xfrm>
        <a:graphic>
          <a:graphicData uri="http://schemas.openxmlformats.org/presentationml/2006/ole">
            <p:oleObj spid="_x0000_s24579" name="Equation" r:id="rId6" imgW="2539800" imgH="50796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23928" y="3394372"/>
            <a:ext cx="1143008" cy="36933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OR</a:t>
            </a:r>
            <a:endParaRPr lang="he-IL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5106988" y="3033713"/>
          <a:ext cx="3786187" cy="1474787"/>
        </p:xfrm>
        <a:graphic>
          <a:graphicData uri="http://schemas.openxmlformats.org/presentationml/2006/ole">
            <p:oleObj spid="_x0000_s24580" name="Equation" r:id="rId7" imgW="3060360" imgH="1193760" progId="Equation.DSMT4">
              <p:embed/>
            </p:oleObj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6804025" y="6021388"/>
          <a:ext cx="974725" cy="454025"/>
        </p:xfrm>
        <a:graphic>
          <a:graphicData uri="http://schemas.openxmlformats.org/presentationml/2006/ole">
            <p:oleObj spid="_x0000_s24581" name="Equation" r:id="rId8" imgW="380880" imgH="17748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3302D2-E66D-492D-912A-68E9808E2827}" type="slidenum">
              <a:rPr lang="he-IL" smtClean="0"/>
              <a:pPr>
                <a:defRPr/>
              </a:pPr>
              <a:t>44</a:t>
            </a:fld>
            <a:endParaRPr lang="he-IL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Example</a:t>
            </a:r>
            <a:endParaRPr lang="he-IL" smtClean="0"/>
          </a:p>
        </p:txBody>
      </p:sp>
      <p:sp>
        <p:nvSpPr>
          <p:cNvPr id="256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1800" smtClean="0">
                <a:cs typeface="Levenim MT" pitchFamily="2" charset="-79"/>
              </a:rPr>
              <a:t>S. Mladenovski </a:t>
            </a:r>
            <a:r>
              <a:rPr lang="en-US" sz="1800" i="1" smtClean="0">
                <a:cs typeface="Levenim MT" pitchFamily="2" charset="-79"/>
              </a:rPr>
              <a:t>et al., Opt. Express, </a:t>
            </a:r>
            <a:r>
              <a:rPr lang="en-US" sz="1800" b="1" i="1" smtClean="0">
                <a:cs typeface="Levenim MT" pitchFamily="2" charset="-79"/>
              </a:rPr>
              <a:t>17</a:t>
            </a:r>
            <a:r>
              <a:rPr lang="en-US" sz="1800" i="1" smtClean="0">
                <a:cs typeface="Levenim MT" pitchFamily="2" charset="-79"/>
              </a:rPr>
              <a:t>, 9, 7562 (2009)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Device properties: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For </a:t>
            </a:r>
            <a:endParaRPr lang="he-IL" smtClean="0"/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143250"/>
            <a:ext cx="25955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71563" y="3714750"/>
          <a:ext cx="1071562" cy="1970088"/>
        </p:xfrm>
        <a:graphic>
          <a:graphicData uri="http://schemas.openxmlformats.org/presentationml/2006/ole">
            <p:oleObj spid="_x0000_s25602" name="Equation" r:id="rId5" imgW="787320" imgH="144756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643063" y="3071813"/>
          <a:ext cx="1111250" cy="492125"/>
        </p:xfrm>
        <a:graphic>
          <a:graphicData uri="http://schemas.openxmlformats.org/presentationml/2006/ole">
            <p:oleObj spid="_x0000_s25603" name="Equation" r:id="rId6" imgW="888840" imgH="393480" progId="Equation.DSMT4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008063" y="2500313"/>
          <a:ext cx="3825875" cy="523875"/>
        </p:xfrm>
        <a:graphic>
          <a:graphicData uri="http://schemas.openxmlformats.org/presentationml/2006/ole">
            <p:oleObj spid="_x0000_s25604" name="Equation" r:id="rId7" imgW="3060360" imgH="419040" progId="Equation.DSMT4">
              <p:embed/>
            </p:oleObj>
          </a:graphicData>
        </a:graphic>
      </p:graphicFrame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1571625"/>
            <a:ext cx="1565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286000" y="4429125"/>
            <a:ext cx="1000125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3500438" y="4429125"/>
          <a:ext cx="1785937" cy="400050"/>
        </p:xfrm>
        <a:graphic>
          <a:graphicData uri="http://schemas.openxmlformats.org/presentationml/2006/ole">
            <p:oleObj spid="_x0000_s25605" name="Equation" r:id="rId9" imgW="736560" imgH="164880" progId="Equation.DSMT4">
              <p:embed/>
            </p:oleObj>
          </a:graphicData>
        </a:graphic>
      </p:graphicFrame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25" y="4429125"/>
            <a:ext cx="27828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11"/>
          <p:cNvSpPr txBox="1">
            <a:spLocks noChangeArrowheads="1"/>
          </p:cNvSpPr>
          <p:nvPr/>
        </p:nvSpPr>
        <p:spPr bwMode="auto">
          <a:xfrm>
            <a:off x="571500" y="6510338"/>
            <a:ext cx="65207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de-DE" sz="1200" dirty="0"/>
              <a:t>A. Epstein, N. Tessler, and P. D. Einziger</a:t>
            </a:r>
            <a:r>
              <a:rPr lang="en-US" sz="1200" i="1" dirty="0"/>
              <a:t>, Opt. </a:t>
            </a:r>
            <a:r>
              <a:rPr lang="en-US" sz="1200" i="1" dirty="0" err="1"/>
              <a:t>Lett</a:t>
            </a:r>
            <a:r>
              <a:rPr lang="en-US" sz="1200" i="1" dirty="0"/>
              <a:t>.</a:t>
            </a:r>
            <a:r>
              <a:rPr lang="en-US" sz="1200" dirty="0"/>
              <a:t>,</a:t>
            </a:r>
            <a:r>
              <a:rPr lang="en-US" sz="1200" b="1" dirty="0"/>
              <a:t> </a:t>
            </a:r>
            <a:r>
              <a:rPr lang="en-US" sz="1200" b="1" dirty="0" smtClean="0"/>
              <a:t>35</a:t>
            </a:r>
            <a:r>
              <a:rPr lang="en-US" sz="1200" dirty="0" smtClean="0"/>
              <a:t>, 20, </a:t>
            </a:r>
            <a:r>
              <a:rPr lang="en-US" sz="1200" dirty="0" smtClean="0"/>
              <a:t>pp. 3366-3368 </a:t>
            </a:r>
            <a:r>
              <a:rPr lang="en-US" sz="1200" dirty="0" smtClean="0"/>
              <a:t>(2010</a:t>
            </a:r>
            <a:r>
              <a:rPr lang="en-US" sz="1200" dirty="0"/>
              <a:t>)</a:t>
            </a:r>
            <a:r>
              <a:rPr lang="en-US" sz="1200" i="1" dirty="0"/>
              <a:t>.</a:t>
            </a:r>
            <a:endParaRPr lang="he-IL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7E32F0-9F4D-4B32-93C1-DAA3D1EA79C4}" type="slidenum">
              <a:rPr lang="he-IL" smtClean="0"/>
              <a:pPr>
                <a:defRPr/>
              </a:pPr>
              <a:t>45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Levenim MT" pitchFamily="2" charset="-79"/>
              </a:rPr>
              <a:t>Summary (Electrical properties)</a:t>
            </a:r>
            <a:endParaRPr lang="he-IL" smtClean="0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Levenim MT" pitchFamily="2" charset="-79"/>
              </a:rPr>
              <a:t>Analytical expressions allow exact formulation of optimization problems through derivation</a:t>
            </a:r>
          </a:p>
          <a:p>
            <a:r>
              <a:rPr lang="en-US" smtClean="0">
                <a:cs typeface="Levenim MT" pitchFamily="2" charset="-79"/>
              </a:rPr>
              <a:t>Simplified relations between emission pattern extrema and recombination zone location</a:t>
            </a:r>
          </a:p>
          <a:p>
            <a:r>
              <a:rPr lang="en-US" smtClean="0">
                <a:cs typeface="Levenim MT" pitchFamily="2" charset="-79"/>
              </a:rPr>
              <a:t>Extraction of electrical properties from optical measurements</a:t>
            </a:r>
          </a:p>
          <a:p>
            <a:r>
              <a:rPr lang="en-US" smtClean="0">
                <a:cs typeface="Levenim MT" pitchFamily="2" charset="-79"/>
              </a:rPr>
              <a:t>Good agreement with reported experimental results:</a:t>
            </a:r>
          </a:p>
          <a:p>
            <a:pPr lvl="1"/>
            <a:r>
              <a:rPr lang="en-US" smtClean="0">
                <a:cs typeface="Levenim MT" pitchFamily="2" charset="-79"/>
              </a:rPr>
              <a:t>Dominant TE polarization</a:t>
            </a:r>
          </a:p>
          <a:p>
            <a:pPr lvl="1"/>
            <a:r>
              <a:rPr lang="en-US" smtClean="0">
                <a:cs typeface="Levenim MT" pitchFamily="2" charset="-79"/>
              </a:rPr>
              <a:t>2-D model matches measured emission patterns</a:t>
            </a:r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1A24F6-6D3C-45FD-BF4E-38B653BF55C5}" type="slidenum">
              <a:rPr lang="he-IL" smtClean="0"/>
              <a:pPr>
                <a:defRPr/>
              </a:pPr>
              <a:t>46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614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>
                <a:cs typeface="Levenim MT" pitchFamily="2" charset="-79"/>
              </a:rPr>
              <a:t>Thank you!</a:t>
            </a:r>
            <a:endParaRPr lang="he-IL" sz="480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560513" y="0"/>
            <a:ext cx="7583487" cy="4568825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Extrema conditions</a:t>
            </a:r>
            <a:endParaRPr lang="he-IL" smtClean="0"/>
          </a:p>
        </p:txBody>
      </p:sp>
      <p:sp>
        <p:nvSpPr>
          <p:cNvPr id="2663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2500313"/>
            <a:ext cx="8153400" cy="3595687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Phase accumulation from source to cathode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Angle of propagation inside active layer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Phase addition due to reflection from cathode</a:t>
            </a: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endParaRPr lang="en-US" smtClean="0">
              <a:cs typeface="Levenim MT" pitchFamily="2" charset="-79"/>
            </a:endParaRPr>
          </a:p>
          <a:p>
            <a:pPr eaLnBrk="1" hangingPunct="1"/>
            <a:r>
              <a:rPr lang="en-US" smtClean="0">
                <a:cs typeface="Levenim MT" pitchFamily="2" charset="-79"/>
              </a:rPr>
              <a:t>The effect of the direct-ray transmission </a:t>
            </a:r>
            <a:endParaRPr lang="he-IL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365250" y="1728788"/>
          <a:ext cx="6069013" cy="711200"/>
        </p:xfrm>
        <a:graphic>
          <a:graphicData uri="http://schemas.openxmlformats.org/presentationml/2006/ole">
            <p:oleObj spid="_x0000_s26626" name="Equation" r:id="rId4" imgW="4991040" imgH="58392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572375" y="2643188"/>
          <a:ext cx="1173163" cy="309562"/>
        </p:xfrm>
        <a:graphic>
          <a:graphicData uri="http://schemas.openxmlformats.org/presentationml/2006/ole">
            <p:oleObj spid="_x0000_s26627" name="Equation" r:id="rId5" imgW="965160" imgH="253800" progId="Equation.DSMT4">
              <p:embed/>
            </p:oleObj>
          </a:graphicData>
        </a:graphic>
      </p:graphicFrame>
      <p:pic>
        <p:nvPicPr>
          <p:cNvPr id="26636" name="Picture 6" descr="PrototypeDevice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357188"/>
            <a:ext cx="350043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000125" y="3643313"/>
          <a:ext cx="2562225" cy="355600"/>
        </p:xfrm>
        <a:graphic>
          <a:graphicData uri="http://schemas.openxmlformats.org/presentationml/2006/ole">
            <p:oleObj spid="_x0000_s26628" name="Equation" r:id="rId7" imgW="2108160" imgH="291960" progId="Equation.DSMT4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768850" y="3559175"/>
          <a:ext cx="739775" cy="525463"/>
        </p:xfrm>
        <a:graphic>
          <a:graphicData uri="http://schemas.openxmlformats.org/presentationml/2006/ole">
            <p:oleObj spid="_x0000_s26629" name="Equation" r:id="rId8" imgW="609480" imgH="43164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011238" y="4572000"/>
          <a:ext cx="2501900" cy="1204913"/>
        </p:xfrm>
        <a:graphic>
          <a:graphicData uri="http://schemas.openxmlformats.org/presentationml/2006/ole">
            <p:oleObj spid="_x0000_s26630" name="Equation" r:id="rId9" imgW="2057400" imgH="99036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143375" y="4857750"/>
          <a:ext cx="1095375" cy="555625"/>
        </p:xfrm>
        <a:graphic>
          <a:graphicData uri="http://schemas.openxmlformats.org/presentationml/2006/ole">
            <p:oleObj spid="_x0000_s26631" name="Equation" r:id="rId10" imgW="901440" imgH="457200" progId="Equation.DSMT4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6249988" y="4905375"/>
          <a:ext cx="739775" cy="523875"/>
        </p:xfrm>
        <a:graphic>
          <a:graphicData uri="http://schemas.openxmlformats.org/presentationml/2006/ole">
            <p:oleObj spid="_x0000_s26632" name="Equation" r:id="rId11" imgW="609480" imgH="431640" progId="Equation.DSMT4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6970713" y="5786438"/>
          <a:ext cx="815975" cy="307975"/>
        </p:xfrm>
        <a:graphic>
          <a:graphicData uri="http://schemas.openxmlformats.org/presentationml/2006/ole">
            <p:oleObj spid="_x0000_s26633" name="Equation" r:id="rId12" imgW="672840" imgH="2538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15FB1F3-8ED5-41E2-A02A-1E465A78C25F}" type="slidenum">
              <a:rPr lang="he-IL" smtClean="0"/>
              <a:pPr>
                <a:defRPr/>
              </a:pPr>
              <a:t>48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Summary of definitions</a:t>
            </a:r>
            <a:endParaRPr lang="he-IL" smtClean="0"/>
          </a:p>
        </p:txBody>
      </p:sp>
      <p:sp>
        <p:nvSpPr>
          <p:cNvPr id="276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5143500"/>
            <a:ext cx="8153400" cy="9525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 the local extremum angle</a:t>
            </a:r>
            <a:endParaRPr lang="he-IL" smtClean="0"/>
          </a:p>
        </p:txBody>
      </p:sp>
      <p:pic>
        <p:nvPicPr>
          <p:cNvPr id="27660" name="Content Placeholder 200" descr="PrototypeDev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484313"/>
            <a:ext cx="72866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358063" y="1839913"/>
          <a:ext cx="493712" cy="446087"/>
        </p:xfrm>
        <a:graphic>
          <a:graphicData uri="http://schemas.openxmlformats.org/presentationml/2006/ole">
            <p:oleObj spid="_x0000_s27650" name="Equation" r:id="rId5" imgW="253800" imgH="228600" progId="Equation.DSMT4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6532562" y="1682751"/>
            <a:ext cx="1222375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7143750" y="2286000"/>
            <a:ext cx="1071563" cy="7938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7143750" y="928688"/>
            <a:ext cx="1300163" cy="1357312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664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086100" y="3263900"/>
          <a:ext cx="420688" cy="379413"/>
        </p:xfrm>
        <a:graphic>
          <a:graphicData uri="http://schemas.openxmlformats.org/presentationml/2006/ole">
            <p:oleObj spid="_x0000_s27651" name="Equation" r:id="rId7" imgW="253800" imgH="228600" progId="Equation.DSMT4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2103437" y="3182938"/>
            <a:ext cx="936625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2571750" y="3643313"/>
            <a:ext cx="1071563" cy="793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571750" y="3143250"/>
            <a:ext cx="1071563" cy="500063"/>
          </a:xfrm>
          <a:prstGeom prst="line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urved Up Arrow 20"/>
          <p:cNvSpPr/>
          <p:nvPr/>
        </p:nvSpPr>
        <p:spPr>
          <a:xfrm>
            <a:off x="3286125" y="4143375"/>
            <a:ext cx="2500313" cy="64293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4286250" y="4714875"/>
          <a:ext cx="377825" cy="427038"/>
        </p:xfrm>
        <a:graphic>
          <a:graphicData uri="http://schemas.openxmlformats.org/presentationml/2006/ole">
            <p:oleObj spid="_x0000_s27652" name="Equation" r:id="rId8" imgW="203040" imgH="228600" progId="Equation.DSMT4">
              <p:embed/>
            </p:oleObj>
          </a:graphicData>
        </a:graphic>
      </p:graphicFrame>
      <p:sp>
        <p:nvSpPr>
          <p:cNvPr id="23" name="Curved Up Arrow 22"/>
          <p:cNvSpPr/>
          <p:nvPr/>
        </p:nvSpPr>
        <p:spPr>
          <a:xfrm>
            <a:off x="4643438" y="4000500"/>
            <a:ext cx="1071562" cy="285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560888" y="4143375"/>
          <a:ext cx="401637" cy="427038"/>
        </p:xfrm>
        <a:graphic>
          <a:graphicData uri="http://schemas.openxmlformats.org/presentationml/2006/ole">
            <p:oleObj spid="_x0000_s27653" name="Equation" r:id="rId9" imgW="215640" imgH="228600" progId="Equation.DSMT4">
              <p:embed/>
            </p:oleObj>
          </a:graphicData>
        </a:graphic>
      </p:graphicFrame>
      <p:sp>
        <p:nvSpPr>
          <p:cNvPr id="25" name="Left-Right Arrow 24"/>
          <p:cNvSpPr/>
          <p:nvPr/>
        </p:nvSpPr>
        <p:spPr>
          <a:xfrm>
            <a:off x="2286000" y="2071688"/>
            <a:ext cx="857250" cy="50006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6" name="Curved Up Arrow 25"/>
          <p:cNvSpPr/>
          <p:nvPr/>
        </p:nvSpPr>
        <p:spPr>
          <a:xfrm flipH="1">
            <a:off x="1571625" y="4071938"/>
            <a:ext cx="1214438" cy="642937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1978025" y="4643438"/>
          <a:ext cx="423863" cy="450850"/>
        </p:xfrm>
        <a:graphic>
          <a:graphicData uri="http://schemas.openxmlformats.org/presentationml/2006/ole">
            <p:oleObj spid="_x0000_s27654" name="Equation" r:id="rId10" imgW="228600" imgH="241200" progId="Equation.DSMT4">
              <p:embed/>
            </p:oleObj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2439988" y="2071688"/>
          <a:ext cx="449262" cy="427037"/>
        </p:xfrm>
        <a:graphic>
          <a:graphicData uri="http://schemas.openxmlformats.org/presentationml/2006/ole">
            <p:oleObj spid="_x0000_s27655" name="Equation" r:id="rId11" imgW="241200" imgH="228600" progId="Equation.DSMT4">
              <p:embed/>
            </p:oleObj>
          </a:graphicData>
        </a:graphic>
      </p:graphicFrame>
      <p:sp>
        <p:nvSpPr>
          <p:cNvPr id="30" name="Curved Right Arrow 29"/>
          <p:cNvSpPr/>
          <p:nvPr/>
        </p:nvSpPr>
        <p:spPr>
          <a:xfrm>
            <a:off x="2000250" y="3071813"/>
            <a:ext cx="500063" cy="785812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1071563" y="3214688"/>
          <a:ext cx="917575" cy="450850"/>
        </p:xfrm>
        <a:graphic>
          <a:graphicData uri="http://schemas.openxmlformats.org/presentationml/2006/ole">
            <p:oleObj spid="_x0000_s27656" name="Equation" r:id="rId12" imgW="495000" imgH="241200" progId="Equation.DSMT4">
              <p:embed/>
            </p:oleObj>
          </a:graphicData>
        </a:graphic>
      </p:graphicFrame>
      <p:sp>
        <p:nvSpPr>
          <p:cNvPr id="32" name="Curved Right Arrow 31"/>
          <p:cNvSpPr/>
          <p:nvPr/>
        </p:nvSpPr>
        <p:spPr>
          <a:xfrm flipH="1">
            <a:off x="5000625" y="3000375"/>
            <a:ext cx="500063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4395788" y="3143250"/>
          <a:ext cx="898525" cy="427038"/>
        </p:xfrm>
        <a:graphic>
          <a:graphicData uri="http://schemas.openxmlformats.org/presentationml/2006/ole">
            <p:oleObj spid="_x0000_s27657" name="Equation" r:id="rId13" imgW="482400" imgH="228600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C593AA-176B-4639-B11D-5F0DF3E20D6A}" type="slidenum">
              <a:rPr lang="he-IL" smtClean="0"/>
              <a:pPr>
                <a:defRPr/>
              </a:pPr>
              <a:t>49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Motivation (2)</a:t>
            </a:r>
            <a:endParaRPr lang="he-IL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357688"/>
            <a:ext cx="8153400" cy="1738312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Light trapping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Waveguiding in organic/ITO/Substrate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Total internal reflection (TIR) in Substrate/Air interface</a:t>
            </a:r>
            <a:endParaRPr lang="he-IL" smtClean="0"/>
          </a:p>
        </p:txBody>
      </p:sp>
      <p:pic>
        <p:nvPicPr>
          <p:cNvPr id="41988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2656" flipH="1">
            <a:off x="8418513" y="4714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46" descr="PrototypeDevic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714500"/>
            <a:ext cx="71437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247"/>
          <p:cNvSpPr txBox="1">
            <a:spLocks noChangeArrowheads="1"/>
          </p:cNvSpPr>
          <p:nvPr/>
        </p:nvSpPr>
        <p:spPr bwMode="auto">
          <a:xfrm>
            <a:off x="4786313" y="6286500"/>
            <a:ext cx="4000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S. Mladenovski, </a:t>
            </a:r>
            <a:r>
              <a:rPr lang="en-US" sz="1200" i="1"/>
              <a:t>et al.,</a:t>
            </a:r>
            <a:r>
              <a:rPr lang="en-US" sz="1200"/>
              <a:t> </a:t>
            </a:r>
            <a:r>
              <a:rPr lang="en-US" sz="1200" i="1"/>
              <a:t>Opt. Express</a:t>
            </a:r>
            <a:r>
              <a:rPr lang="en-US" sz="1200"/>
              <a:t>, </a:t>
            </a:r>
            <a:r>
              <a:rPr lang="en-US" sz="1200" b="1"/>
              <a:t>17</a:t>
            </a:r>
            <a:r>
              <a:rPr lang="en-US" sz="1200"/>
              <a:t>, 9, 7562 (2009)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701608-3B7D-49F6-B41F-4D6B3D4147C5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Direct-ray transmission effect</a:t>
            </a:r>
            <a:endParaRPr lang="he-IL" smtClean="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2592388" y="1785938"/>
          <a:ext cx="3171825" cy="338137"/>
        </p:xfrm>
        <a:graphic>
          <a:graphicData uri="http://schemas.openxmlformats.org/presentationml/2006/ole">
            <p:oleObj spid="_x0000_s28674" name="Equation" r:id="rId4" imgW="2616120" imgH="27936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071563" y="2714625"/>
          <a:ext cx="2185987" cy="1200150"/>
        </p:xfrm>
        <a:graphic>
          <a:graphicData uri="http://schemas.openxmlformats.org/presentationml/2006/ole">
            <p:oleObj spid="_x0000_s28675" name="Equation" r:id="rId5" imgW="1803240" imgH="99036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000125" y="4071938"/>
          <a:ext cx="2816225" cy="1230312"/>
        </p:xfrm>
        <a:graphic>
          <a:graphicData uri="http://schemas.openxmlformats.org/presentationml/2006/ole">
            <p:oleObj spid="_x0000_s28676" name="Equation" r:id="rId6" imgW="2323800" imgH="1015920" progId="Equation.DSMT4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000625" y="4143375"/>
          <a:ext cx="769938" cy="522288"/>
        </p:xfrm>
        <a:graphic>
          <a:graphicData uri="http://schemas.openxmlformats.org/presentationml/2006/ole">
            <p:oleObj spid="_x0000_s28677" name="Equation" r:id="rId7" imgW="634680" imgH="431640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000625" y="4786313"/>
          <a:ext cx="1030288" cy="306387"/>
        </p:xfrm>
        <a:graphic>
          <a:graphicData uri="http://schemas.openxmlformats.org/presentationml/2006/ole">
            <p:oleObj spid="_x0000_s28678" name="Equation" r:id="rId8" imgW="850680" imgH="25380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10BC04-FDFC-41EB-9688-B91325BD865D}" type="slidenum">
              <a:rPr lang="he-IL" smtClean="0"/>
              <a:pPr>
                <a:defRPr/>
              </a:pPr>
              <a:t>50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Motivation (3)</a:t>
            </a:r>
            <a:endParaRPr lang="he-IL" smtClean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Lack of optical engineering tools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Design and optimization rely on numerical simulations or heuristic approaches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Cumbersome formulae obscure the underlying physics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The research goal – The analytical approach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Allows analytical formulation of optimization problems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Simplifies design calculations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Offers clear physical observation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Relation between device structure, material composition, electrical and optical properties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4786313" y="2643188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/>
              <a:t>K. Celebi, </a:t>
            </a:r>
            <a:r>
              <a:rPr lang="en-US" sz="1200" i="1"/>
              <a:t>et al.,</a:t>
            </a:r>
            <a:r>
              <a:rPr lang="en-US" sz="1200"/>
              <a:t> </a:t>
            </a:r>
            <a:r>
              <a:rPr lang="en-US" sz="1200" i="1"/>
              <a:t>Opt. Express</a:t>
            </a:r>
            <a:r>
              <a:rPr lang="en-US" sz="1200"/>
              <a:t>, </a:t>
            </a:r>
            <a:r>
              <a:rPr lang="en-US" sz="1200" b="1"/>
              <a:t>15</a:t>
            </a:r>
            <a:r>
              <a:rPr lang="en-US" sz="1200"/>
              <a:t>, 4, 1762 (2007)</a:t>
            </a:r>
            <a:r>
              <a:rPr lang="en-US" sz="1200" i="1"/>
              <a:t>.</a:t>
            </a:r>
            <a:endParaRPr lang="he-IL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EBED5C3-CD1E-4E54-A42E-653630B4E890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Motivation (4)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The analytical approach </a:t>
            </a:r>
            <a:r>
              <a:rPr lang="en-US" smtClean="0">
                <a:cs typeface="Levenim MT" pitchFamily="2" charset="-79"/>
                <a:sym typeface="Wingdings" pitchFamily="2" charset="2"/>
              </a:rPr>
              <a:t> Engineering tools</a:t>
            </a:r>
            <a:endParaRPr lang="en-US" smtClean="0">
              <a:cs typeface="Levenim MT" pitchFamily="2" charset="-79"/>
            </a:endParaRPr>
          </a:p>
          <a:p>
            <a:pPr lvl="1" eaLnBrk="1" hangingPunct="1"/>
            <a:r>
              <a:rPr lang="en-US" smtClean="0">
                <a:cs typeface="Levenim MT" pitchFamily="2" charset="-79"/>
              </a:rPr>
              <a:t>Allows analytical formulation of optimization problems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Offers clear physical observation</a:t>
            </a:r>
          </a:p>
          <a:p>
            <a:pPr lvl="1" eaLnBrk="1" hangingPunct="1"/>
            <a:r>
              <a:rPr lang="en-US" smtClean="0">
                <a:cs typeface="Levenim MT" pitchFamily="2" charset="-79"/>
              </a:rPr>
              <a:t>Relation between device structure, material composition, electrical and optical properties</a:t>
            </a:r>
          </a:p>
          <a:p>
            <a:pPr eaLnBrk="1" hangingPunct="1"/>
            <a:endParaRPr lang="he-IL" smtClean="0"/>
          </a:p>
        </p:txBody>
      </p:sp>
      <p:sp>
        <p:nvSpPr>
          <p:cNvPr id="4" name="Rectangle 3"/>
          <p:cNvSpPr/>
          <p:nvPr/>
        </p:nvSpPr>
        <p:spPr>
          <a:xfrm>
            <a:off x="714348" y="3929066"/>
            <a:ext cx="7911140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 provide insight on novel</a:t>
            </a:r>
          </a:p>
          <a:p>
            <a:pPr algn="ctr" rtl="0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methods for ECE improvement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52" y="5143512"/>
            <a:ext cx="7661072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Extracting electrical properties</a:t>
            </a:r>
          </a:p>
          <a:p>
            <a:pPr algn="ctr" rtl="0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optical measurements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F67E69-72DD-4FC4-91ED-A6B978CF5408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Outline</a:t>
            </a:r>
            <a:endParaRPr lang="he-IL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pPr eaLnBrk="1" hangingPunct="1">
              <a:defRPr/>
            </a:pPr>
            <a:r>
              <a:rPr lang="en-US" dirty="0" smtClean="0"/>
              <a:t>Formulation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Exciton ensemble characteristics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Closed-form solution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Results and Discussion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research directions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Recent results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Extracting electrical properties from optical measurements</a:t>
            </a:r>
            <a:endParaRPr lang="he-I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C8E2FA0-CC10-482B-909C-E2BF1DAFD714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Formulation</a:t>
            </a:r>
            <a:endParaRPr lang="he-IL" smtClean="0"/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4191000"/>
            <a:ext cx="7888288" cy="2095500"/>
          </a:xfrm>
        </p:spPr>
        <p:txBody>
          <a:bodyPr/>
          <a:lstStyle/>
          <a:p>
            <a:pPr eaLnBrk="1" hangingPunct="1"/>
            <a:r>
              <a:rPr lang="en-US" smtClean="0">
                <a:cs typeface="Levenim MT" pitchFamily="2" charset="-79"/>
              </a:rPr>
              <a:t>General stratified media (N+M+2 layers)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2D excitation (line source)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Electric (TE) and Magnetic (TM) current sources</a:t>
            </a:r>
          </a:p>
          <a:p>
            <a:pPr eaLnBrk="1" hangingPunct="1"/>
            <a:r>
              <a:rPr lang="en-US" smtClean="0">
                <a:cs typeface="Levenim MT" pitchFamily="2" charset="-79"/>
              </a:rPr>
              <a:t>Harmonic sources </a:t>
            </a:r>
            <a:endParaRPr lang="he-IL" smtClean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547813"/>
            <a:ext cx="4222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652838" y="5853113"/>
          <a:ext cx="446087" cy="357187"/>
        </p:xfrm>
        <a:graphic>
          <a:graphicData uri="http://schemas.openxmlformats.org/presentationml/2006/ole">
            <p:oleObj spid="_x0000_s1026" name="Equation" r:id="rId5" imgW="253800" imgH="203040" progId="Equation.DSMT4">
              <p:embed/>
            </p:oleObj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3071813" y="6357938"/>
            <a:ext cx="57864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DE" sz="1200"/>
              <a:t>D. Razansky, D. F. Soldea, and P. D. Einziger</a:t>
            </a:r>
            <a:r>
              <a:rPr lang="en-US" sz="1200" i="1"/>
              <a:t>,</a:t>
            </a:r>
            <a:r>
              <a:rPr lang="en-US" sz="1200"/>
              <a:t> </a:t>
            </a:r>
            <a:r>
              <a:rPr lang="en-US" sz="1200" i="1"/>
              <a:t>J. Appl. Phys.</a:t>
            </a:r>
            <a:r>
              <a:rPr lang="en-US" sz="1200"/>
              <a:t>, </a:t>
            </a:r>
            <a:r>
              <a:rPr lang="en-US" sz="1200" b="1"/>
              <a:t>95</a:t>
            </a:r>
            <a:r>
              <a:rPr lang="en-US" sz="1200"/>
              <a:t>, 12, </a:t>
            </a:r>
            <a:r>
              <a:rPr lang="he-IL" sz="1200"/>
              <a:t>8298</a:t>
            </a:r>
            <a:r>
              <a:rPr lang="en-US" sz="1200"/>
              <a:t> (2004)</a:t>
            </a:r>
            <a:r>
              <a:rPr lang="en-US" sz="1200" i="1"/>
              <a:t>.</a:t>
            </a:r>
            <a:endParaRPr lang="he-IL" sz="1200"/>
          </a:p>
        </p:txBody>
      </p:sp>
      <p:pic>
        <p:nvPicPr>
          <p:cNvPr id="1031" name="Picture 8" descr="C:\Users\arielep\AppData\Local\Microsoft\Windows\Temporary Internet Files\Content.IE5\YK3GCFP5\MPj044229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12656" flipH="1">
            <a:off x="7497763" y="1639888"/>
            <a:ext cx="5492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B098153-FD26-4D53-80A6-F8F934E3B1CE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28.6|19.7|4.7|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7|1.9|6.1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9.9|4.7|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3|21.5|18.1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00.3|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2|4.8|2.3|6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8|11.6|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4.7|30.2|18.9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9470</TotalTime>
  <Words>1736</Words>
  <Application>Microsoft Office PowerPoint</Application>
  <PresentationFormat>On-screen Show (4:3)</PresentationFormat>
  <Paragraphs>382</Paragraphs>
  <Slides>50</Slides>
  <Notes>50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Tw Cen MT</vt:lpstr>
      <vt:lpstr>Levenim MT</vt:lpstr>
      <vt:lpstr>Wingdings</vt:lpstr>
      <vt:lpstr>Wingdings 2</vt:lpstr>
      <vt:lpstr>Calibri</vt:lpstr>
      <vt:lpstr>Tahoma</vt:lpstr>
      <vt:lpstr>Symbol</vt:lpstr>
      <vt:lpstr>Garamond</vt:lpstr>
      <vt:lpstr>Times New Roman</vt:lpstr>
      <vt:lpstr>Median</vt:lpstr>
      <vt:lpstr>Equation</vt:lpstr>
      <vt:lpstr>MathType 6.0 Equation</vt:lpstr>
      <vt:lpstr>Rigorous Analysis of Optical Emission from Organic Light-emitting diodes</vt:lpstr>
      <vt:lpstr>Outline</vt:lpstr>
      <vt:lpstr>Outline</vt:lpstr>
      <vt:lpstr>Motivation</vt:lpstr>
      <vt:lpstr>Motivation (2)</vt:lpstr>
      <vt:lpstr>Motivation (3)</vt:lpstr>
      <vt:lpstr>Motivation (4)</vt:lpstr>
      <vt:lpstr>Outline</vt:lpstr>
      <vt:lpstr>Formulation</vt:lpstr>
      <vt:lpstr>Formulation method</vt:lpstr>
      <vt:lpstr>Field equations</vt:lpstr>
      <vt:lpstr>Green functions</vt:lpstr>
      <vt:lpstr>Recursive formalism</vt:lpstr>
      <vt:lpstr>Dominant processes</vt:lpstr>
      <vt:lpstr>Far-field emission</vt:lpstr>
      <vt:lpstr>Series expansion</vt:lpstr>
      <vt:lpstr>Formulation Summary</vt:lpstr>
      <vt:lpstr>Formulation Summary (2)</vt:lpstr>
      <vt:lpstr>Formulation Summary (3)</vt:lpstr>
      <vt:lpstr>Formulation Summary (4)</vt:lpstr>
      <vt:lpstr>Formulation Summary (5)</vt:lpstr>
      <vt:lpstr>Preliminary results – Inconsistency?</vt:lpstr>
      <vt:lpstr>Outline</vt:lpstr>
      <vt:lpstr>Exciton ensemble properties</vt:lpstr>
      <vt:lpstr>Spectral distribution</vt:lpstr>
      <vt:lpstr>Spectral distribution Effect</vt:lpstr>
      <vt:lpstr>Spatial Distribution</vt:lpstr>
      <vt:lpstr>Spatial distribution Effect</vt:lpstr>
      <vt:lpstr>Exciton ensemble effect</vt:lpstr>
      <vt:lpstr>Outline</vt:lpstr>
      <vt:lpstr>Closed-form solution for  Prototype Device</vt:lpstr>
      <vt:lpstr>Closed-form solution for  Prototype Device (2)</vt:lpstr>
      <vt:lpstr>Closed-form solution for  Prototype Device (3)</vt:lpstr>
      <vt:lpstr>Closed-form solution for  Prototype Device (4)</vt:lpstr>
      <vt:lpstr>Outline</vt:lpstr>
      <vt:lpstr>Spectral distribution effect</vt:lpstr>
      <vt:lpstr>Spatial distribution effect</vt:lpstr>
      <vt:lpstr>Result summary</vt:lpstr>
      <vt:lpstr>Result summary (2)</vt:lpstr>
      <vt:lpstr>Outline</vt:lpstr>
      <vt:lpstr>Extracting electrical properties</vt:lpstr>
      <vt:lpstr>Extracting electrical properties (2)</vt:lpstr>
      <vt:lpstr>Extrema conditions (2)</vt:lpstr>
      <vt:lpstr>Recombination zone location</vt:lpstr>
      <vt:lpstr>Example</vt:lpstr>
      <vt:lpstr>Summary (Electrical properties)</vt:lpstr>
      <vt:lpstr>Thank you!</vt:lpstr>
      <vt:lpstr>Extrema conditions</vt:lpstr>
      <vt:lpstr>Summary of definitions</vt:lpstr>
      <vt:lpstr>Direct-ray transmission effect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arielep</dc:creator>
  <cp:lastModifiedBy>arielep</cp:lastModifiedBy>
  <cp:revision>356</cp:revision>
  <dcterms:created xsi:type="dcterms:W3CDTF">2010-04-01T09:42:21Z</dcterms:created>
  <dcterms:modified xsi:type="dcterms:W3CDTF">2011-06-01T12:08:05Z</dcterms:modified>
</cp:coreProperties>
</file>