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5"/>
  </p:notesMasterIdLst>
  <p:sldIdLst>
    <p:sldId id="256" r:id="rId2"/>
    <p:sldId id="271" r:id="rId3"/>
    <p:sldId id="257" r:id="rId4"/>
    <p:sldId id="259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76" r:id="rId14"/>
  </p:sldIdLst>
  <p:sldSz cx="9144000" cy="6858000" type="screen4x3"/>
  <p:notesSz cx="6870700" cy="97742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4676" autoAdjust="0"/>
  </p:normalViewPr>
  <p:slideViewPr>
    <p:cSldViewPr>
      <p:cViewPr>
        <p:scale>
          <a:sx n="60" d="100"/>
          <a:sy n="60" d="100"/>
        </p:scale>
        <p:origin x="-78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93397" y="0"/>
            <a:ext cx="2977303" cy="488712"/>
          </a:xfrm>
          <a:prstGeom prst="rect">
            <a:avLst/>
          </a:prstGeom>
        </p:spPr>
        <p:txBody>
          <a:bodyPr vert="horz" lIns="95107" tIns="47553" rIns="95107" bIns="47553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91" y="0"/>
            <a:ext cx="2977303" cy="488712"/>
          </a:xfrm>
          <a:prstGeom prst="rect">
            <a:avLst/>
          </a:prstGeom>
        </p:spPr>
        <p:txBody>
          <a:bodyPr vert="horz" lIns="95107" tIns="47553" rIns="95107" bIns="47553" rtlCol="1"/>
          <a:lstStyle>
            <a:lvl1pPr algn="l">
              <a:defRPr sz="1200"/>
            </a:lvl1pPr>
          </a:lstStyle>
          <a:p>
            <a:fld id="{18A33CCD-A61A-449C-986B-661D126B4DD1}" type="datetimeFigureOut">
              <a:rPr lang="he-IL" smtClean="0"/>
              <a:pPr/>
              <a:t>י"ז/שבט/תשע"א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07" tIns="47553" rIns="95107" bIns="47553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070" y="4642763"/>
            <a:ext cx="5496560" cy="4398407"/>
          </a:xfrm>
          <a:prstGeom prst="rect">
            <a:avLst/>
          </a:prstGeom>
        </p:spPr>
        <p:txBody>
          <a:bodyPr vert="horz" lIns="95107" tIns="47553" rIns="95107" bIns="47553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93397" y="9283830"/>
            <a:ext cx="2977303" cy="488712"/>
          </a:xfrm>
          <a:prstGeom prst="rect">
            <a:avLst/>
          </a:prstGeom>
        </p:spPr>
        <p:txBody>
          <a:bodyPr vert="horz" lIns="95107" tIns="47553" rIns="95107" bIns="47553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91" y="9283830"/>
            <a:ext cx="2977303" cy="488712"/>
          </a:xfrm>
          <a:prstGeom prst="rect">
            <a:avLst/>
          </a:prstGeom>
        </p:spPr>
        <p:txBody>
          <a:bodyPr vert="horz" lIns="95107" tIns="47553" rIns="95107" bIns="47553" rtlCol="1" anchor="b"/>
          <a:lstStyle>
            <a:lvl1pPr algn="l">
              <a:defRPr sz="1200"/>
            </a:lvl1pPr>
          </a:lstStyle>
          <a:p>
            <a:fld id="{AC255DDE-3BA1-4D5F-97B6-051BA13B135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130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55DDE-3BA1-4D5F-97B6-051BA13B1352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55DDE-3BA1-4D5F-97B6-051BA13B1352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6233-4ED3-4BA7-86D7-4E1214F285E2}" type="datetime8">
              <a:rPr lang="he-IL" smtClean="0"/>
              <a:pPr/>
              <a:t>22 ינואר 11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4117-0859-4EA4-B388-9720965FC66C}" type="datetime8">
              <a:rPr lang="he-IL" smtClean="0"/>
              <a:pPr/>
              <a:t>22 ינואר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2BBD-2668-4DFF-9B17-EF446ACA5E6B}" type="datetime8">
              <a:rPr lang="he-IL" smtClean="0"/>
              <a:pPr/>
              <a:t>22 ינואר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497F5-8F46-4A35-BAC5-EDB8CC3552F1}" type="datetime8">
              <a:rPr lang="he-IL" smtClean="0"/>
              <a:pPr/>
              <a:t>22 ינואר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51EF-62DA-4F4C-AA9A-37C54985DAF9}" type="datetime8">
              <a:rPr lang="he-IL" smtClean="0"/>
              <a:pPr/>
              <a:t>22 ינואר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1CF8-5FF4-4239-8349-0674F6F62968}" type="datetime8">
              <a:rPr lang="he-IL" smtClean="0"/>
              <a:pPr/>
              <a:t>22 ינואר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EF08-CC59-4352-9356-91BAB36D12F6}" type="datetime8">
              <a:rPr lang="he-IL" smtClean="0"/>
              <a:pPr/>
              <a:t>22 ינואר 11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2C17-AF96-434D-B00D-6D298570B4CE}" type="datetime8">
              <a:rPr lang="he-IL" smtClean="0"/>
              <a:pPr/>
              <a:t>22 ינואר 11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CBA1-327F-49FF-A474-4498DC91BBD3}" type="datetime8">
              <a:rPr lang="he-IL" smtClean="0"/>
              <a:pPr/>
              <a:t>22 ינואר 11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B8D9-97BB-42AA-8150-174ADDD5FE32}" type="datetime8">
              <a:rPr lang="he-IL" smtClean="0"/>
              <a:pPr/>
              <a:t>22 ינואר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77BE-F4E3-4263-A773-99C39E156A8F}" type="datetime8">
              <a:rPr lang="he-IL" smtClean="0"/>
              <a:pPr/>
              <a:t>22 ינואר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D93474-A3A2-4AE3-982F-31CADB5E9EB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3A50B4-3F92-4E0F-A90B-78C386E7FA39}" type="datetime8">
              <a:rPr lang="he-IL" smtClean="0"/>
              <a:pPr/>
              <a:t>22 ינואר 11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D93474-A3A2-4AE3-982F-31CADB5E9EBB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9.bin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image" Target="../media/image10.wmf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image" Target="../media/image11.wmf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32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5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0.bin"/><Relationship Id="rId31" Type="http://schemas.openxmlformats.org/officeDocument/2006/relationships/oleObject" Target="../embeddings/oleObject16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851648" cy="257176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Soft-Supervised Learning for Text Classification</a:t>
            </a:r>
            <a:endParaRPr lang="he-I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869160"/>
            <a:ext cx="7854696" cy="936104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	January 23</a:t>
            </a:r>
            <a:r>
              <a:rPr lang="en-US" baseline="30000" dirty="0" smtClean="0"/>
              <a:t>rd</a:t>
            </a:r>
            <a:r>
              <a:rPr lang="en-US" dirty="0" smtClean="0"/>
              <a:t>, 2011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1</a:t>
            </a:fld>
            <a:endParaRPr lang="he-IL"/>
          </a:p>
        </p:txBody>
      </p:sp>
      <p:pic>
        <p:nvPicPr>
          <p:cNvPr id="6146" name="Picture 2" descr="http://t2.gstatic.com/images?q=tbn:ANd9GcSlTpqq5DBO9_OvFvh66YMu_IULNVn7oGGEAv-eqvW6VnIiu9qvV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293096"/>
            <a:ext cx="2171700" cy="21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Learning with alternating minimization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28800"/>
                <a:ext cx="8229600" cy="4320480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dirty="0" smtClean="0"/>
                  <a:t>A key advantage of this relaxed objective is that it is amenable to alternating minimization, i.e. a method </a:t>
                </a:r>
                <a:r>
                  <a:rPr lang="en-US" dirty="0"/>
                  <a:t>t</a:t>
                </a:r>
                <a:r>
                  <a:rPr lang="en-US" dirty="0" smtClean="0"/>
                  <a:t>hat produces a sequence of sets of distributions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d>
                              <m:d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p>
                            <m:d>
                              <m:d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endParaRPr lang="en-US" b="0" dirty="0" smtClean="0"/>
              </a:p>
              <a:p>
                <a:pPr algn="l" rtl="0"/>
                <a:endParaRPr lang="en-US" dirty="0" smtClean="0"/>
              </a:p>
              <a:p>
                <a:pPr marL="0" indent="0" algn="l" rtl="0">
                  <a:buNone/>
                </a:pPr>
                <a:endParaRPr lang="en-US" b="0" dirty="0" smtClean="0"/>
              </a:p>
              <a:p>
                <a:pPr marL="0" indent="0" algn="l" rtl="0">
                  <a:buNone/>
                </a:pPr>
                <a:r>
                  <a:rPr lang="en-US" b="0" dirty="0" smtClean="0"/>
                  <a:t>That converges to the minimum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GB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𝑝</m:t>
                        </m:r>
                        <m:r>
                          <a:rPr lang="en-GB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e>
                    </m:d>
                  </m:oMath>
                </a14:m>
                <a:r>
                  <a:rPr lang="en-US" b="0" dirty="0" smtClean="0"/>
                  <a:t>  i.e.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GB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GB" i="1">
                            <a:latin typeface="Cambria Math"/>
                          </a:rPr>
                          <m:t>𝑛</m:t>
                        </m:r>
                        <m:r>
                          <a:rPr lang="en-GB">
                            <a:latin typeface="Cambria Math"/>
                          </a:rPr>
                          <m:t>→∞</m:t>
                        </m:r>
                      </m:lim>
                    </m:limLow>
                    <m:r>
                      <m:rPr>
                        <m:nor/>
                      </m:rPr>
                      <a:rPr lang="en-GB" i="1"/>
                      <m:t> 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GB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d>
                              <m:d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sup>
                        </m:sSup>
                        <m:r>
                          <a:rPr lang="en-GB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𝑞</m:t>
                            </m:r>
                          </m:e>
                          <m:sup>
                            <m:d>
                              <m:d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b="0" i="0" smtClean="0">
                        <a:latin typeface="Cambria Math"/>
                      </a:rPr>
                      <m:t>=</m:t>
                    </m:r>
                    <m:limLow>
                      <m:limLowPr>
                        <m:ctrlPr>
                          <a:rPr lang="en-GB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inf</m:t>
                        </m:r>
                      </m:e>
                      <m:lim>
                        <m:r>
                          <a:rPr lang="en-GB" i="1">
                            <a:latin typeface="Cambria Math"/>
                          </a:rPr>
                          <m:t>𝑝</m:t>
                        </m:r>
                        <m:r>
                          <a:rPr lang="en-GB">
                            <a:latin typeface="Cambria Math"/>
                          </a:rPr>
                          <m:t>,</m:t>
                        </m:r>
                        <m:r>
                          <a:rPr lang="en-GB" i="1">
                            <a:latin typeface="Cambria Math"/>
                          </a:rPr>
                          <m:t>𝑞</m:t>
                        </m:r>
                      </m:lim>
                    </m:limLow>
                    <m:r>
                      <m:rPr>
                        <m:nor/>
                      </m:rPr>
                      <a:rPr lang="en-GB" i="1"/>
                      <m:t> 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GB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𝑝</m:t>
                        </m:r>
                        <m:r>
                          <a:rPr lang="en-GB">
                            <a:latin typeface="Cambria Math"/>
                          </a:rPr>
                          <m:t>,</m:t>
                        </m:r>
                        <m:r>
                          <a:rPr lang="en-GB" i="1">
                            <a:latin typeface="Cambria Math"/>
                          </a:rPr>
                          <m:t>𝑞</m:t>
                        </m:r>
                      </m:e>
                    </m:d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28800"/>
                <a:ext cx="8229600" cy="4320480"/>
              </a:xfrm>
              <a:blipFill rotWithShape="1">
                <a:blip r:embed="rId3"/>
                <a:stretch>
                  <a:fillRect l="-1333" t="-1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10</a:t>
            </a:fld>
            <a:endParaRPr lang="he-IL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46880"/>
              </p:ext>
            </p:extLst>
          </p:nvPr>
        </p:nvGraphicFramePr>
        <p:xfrm>
          <a:off x="971600" y="3501008"/>
          <a:ext cx="6698901" cy="707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Equation" r:id="rId4" imgW="3340080" imgH="342720" progId="Equation.DSMT4">
                  <p:embed/>
                </p:oleObj>
              </mc:Choice>
              <mc:Fallback>
                <p:oleObj name="Equation" r:id="rId4" imgW="334008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501008"/>
                        <a:ext cx="6698901" cy="707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0316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update equations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6"/>
                <a:ext cx="8229600" cy="5256584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l" rtl="0">
                  <a:buNone/>
                </a:pPr>
                <a:r>
                  <a:rPr lang="en-US" dirty="0"/>
                  <a:t>The update equations are then given by</a:t>
                </a:r>
                <a:r>
                  <a:rPr lang="en-US" dirty="0" smtClean="0"/>
                  <a:t>:</a:t>
                </a:r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Where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a</a:t>
                </a:r>
                <a:r>
                  <a:rPr lang="en-US" dirty="0" smtClean="0"/>
                  <a:t>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is a normalization constant to ensure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is a valid probability distribution.</a:t>
                </a:r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Note that each iteration has a closed form solution and is relatively simple to implement even for very large graphs. </a:t>
                </a:r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6"/>
                <a:ext cx="8229600" cy="5256584"/>
              </a:xfrm>
              <a:blipFill rotWithShape="1">
                <a:blip r:embed="rId3"/>
                <a:stretch>
                  <a:fillRect l="-1111" t="-2204" b="-4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11</a:t>
            </a:fld>
            <a:endParaRPr lang="he-IL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252617"/>
              </p:ext>
            </p:extLst>
          </p:nvPr>
        </p:nvGraphicFramePr>
        <p:xfrm>
          <a:off x="1033673" y="1764918"/>
          <a:ext cx="6741443" cy="23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Equation" r:id="rId4" imgW="2603160" imgH="1066680" progId="Equation.DSMT4">
                  <p:embed/>
                </p:oleObj>
              </mc:Choice>
              <mc:Fallback>
                <p:oleObj name="Equation" r:id="rId4" imgW="2603160" imgH="10666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673" y="1764918"/>
                        <a:ext cx="6741443" cy="23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999295"/>
              </p:ext>
            </p:extLst>
          </p:nvPr>
        </p:nvGraphicFramePr>
        <p:xfrm>
          <a:off x="1547664" y="4281214"/>
          <a:ext cx="654208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2" name="Equation" r:id="rId6" imgW="3632040" imgH="279360" progId="Equation.DSMT4">
                  <p:embed/>
                </p:oleObj>
              </mc:Choice>
              <mc:Fallback>
                <p:oleObj name="Equation" r:id="rId6" imgW="363204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281214"/>
                        <a:ext cx="6542088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2796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2704"/>
          </a:xfrm>
        </p:spPr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The paper introduce a new graph based semi supervised learning approach for document classification.  This approach uses </a:t>
            </a:r>
            <a:r>
              <a:rPr lang="en-US" dirty="0" err="1"/>
              <a:t>Kullback-Leiber</a:t>
            </a:r>
            <a:r>
              <a:rPr lang="en-US" dirty="0"/>
              <a:t> divergence between </a:t>
            </a:r>
            <a:r>
              <a:rPr lang="en-US" dirty="0" smtClean="0"/>
              <a:t>probability distributions </a:t>
            </a:r>
            <a:r>
              <a:rPr lang="en-US" dirty="0" smtClean="0"/>
              <a:t>in the objective function instead of Euclidian distances, thus allowing for each document to be a member of different classes.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Unfortunately the objective </a:t>
            </a:r>
            <a:r>
              <a:rPr lang="en-US" dirty="0"/>
              <a:t>derivative </a:t>
            </a:r>
            <a:r>
              <a:rPr lang="en-US" dirty="0" smtClean="0"/>
              <a:t>didn’t yield closed form solution, so an alternating minimization approach was proposed. This approach admits a </a:t>
            </a:r>
            <a:r>
              <a:rPr lang="en-US" dirty="0"/>
              <a:t>closed </a:t>
            </a:r>
            <a:r>
              <a:rPr lang="en-US" dirty="0" smtClean="0"/>
              <a:t>form and relatively simple </a:t>
            </a:r>
            <a:r>
              <a:rPr lang="en-US" dirty="0"/>
              <a:t>solution for each </a:t>
            </a:r>
            <a:r>
              <a:rPr lang="en-US" dirty="0" smtClean="0"/>
              <a:t>iteration.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27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8" cy="1143000"/>
          </a:xfrm>
        </p:spPr>
        <p:txBody>
          <a:bodyPr>
            <a:normAutofit/>
          </a:bodyPr>
          <a:lstStyle/>
          <a:p>
            <a:pPr algn="ctr" rtl="0"/>
            <a:r>
              <a:rPr lang="en-US" sz="4400" dirty="0" smtClean="0"/>
              <a:t>Any questions?</a:t>
            </a:r>
            <a:endParaRPr lang="he-IL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13</a:t>
            </a:fld>
            <a:endParaRPr lang="he-IL"/>
          </a:p>
        </p:txBody>
      </p:sp>
      <p:pic>
        <p:nvPicPr>
          <p:cNvPr id="22538" name="Picture 10" descr="http://blogs.suntimes.com/cornerkicks/question-mark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204864"/>
            <a:ext cx="28575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980728"/>
            <a:ext cx="8858312" cy="866360"/>
          </a:xfrm>
        </p:spPr>
        <p:txBody>
          <a:bodyPr>
            <a:noAutofit/>
          </a:bodyPr>
          <a:lstStyle/>
          <a:p>
            <a:pPr algn="ctr" rtl="0"/>
            <a:r>
              <a:rPr lang="en-US" sz="4200" dirty="0" smtClean="0"/>
              <a:t>Document classification task</a:t>
            </a:r>
            <a:endParaRPr lang="he-IL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32856"/>
            <a:ext cx="8229600" cy="374441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We are interested to solve a task of Text Classification , i.e. to automatically assign a given document to a fixed number of semantic categories.</a:t>
            </a:r>
          </a:p>
          <a:p>
            <a:pPr algn="l" rtl="0"/>
            <a:r>
              <a:rPr lang="en-US" dirty="0" smtClean="0"/>
              <a:t>In general, text classification is a multi-class problem, where each document may belong to one, many, or none of the categories.</a:t>
            </a:r>
          </a:p>
          <a:p>
            <a:pPr algn="l" rtl="0"/>
            <a:r>
              <a:rPr lang="en-US" dirty="0" smtClean="0"/>
              <a:t>Many algorithms were proposed to handle this task, part of them are trained using semi-supervised text.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8069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>Semi-supervised learning (SSL)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03244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Semi-supervised learning (SSL) employs small amount of labeled data with relatively large amount of unlabeled data to train classifiers.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Graph-based SSL algorithms are an important class of SSL techniques, where the data (both labeled and unlabeled) is embedded within a low-dimensional manifold expressed by a graph.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3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>New approach for graph-based </a:t>
            </a:r>
            <a:r>
              <a:rPr lang="en-US" dirty="0"/>
              <a:t>semi-supervised text classification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Previous work on semi-supervised text classification has relied primarily on one vs. rest approaches to overcome the multi-class nature of the text classification problem. Such an approach may be sub-optimal since it disregards data overlaps.</a:t>
            </a:r>
          </a:p>
          <a:p>
            <a:pPr algn="l" rtl="0"/>
            <a:r>
              <a:rPr lang="en-US" dirty="0" smtClean="0"/>
              <a:t>In order to address this drawback , a new framework is proposed based on optimizing a loss function composed of </a:t>
            </a:r>
            <a:r>
              <a:rPr lang="en-US" dirty="0" err="1" smtClean="0"/>
              <a:t>Kullback-Leiber</a:t>
            </a:r>
            <a:r>
              <a:rPr lang="en-US" dirty="0" smtClean="0"/>
              <a:t> divergence between probability distribution defined for each graph vertex.</a:t>
            </a:r>
          </a:p>
          <a:p>
            <a:pPr algn="l" rtl="0"/>
            <a:r>
              <a:rPr lang="en-US" dirty="0" smtClean="0"/>
              <a:t>The use of probability distributions, rather than fixed integer labels, leads to straightforward multi-class generalization.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108" y="4077072"/>
            <a:ext cx="2818656" cy="278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Learning problem definition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340768"/>
                <a:ext cx="8229600" cy="5256584"/>
              </a:xfrm>
            </p:spPr>
            <p:txBody>
              <a:bodyPr>
                <a:normAutofit fontScale="77500" lnSpcReduction="20000"/>
              </a:bodyPr>
              <a:lstStyle/>
              <a:p>
                <a:pPr algn="l" rtl="0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𝒟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𝒟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𝑙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𝒟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is a training set</a:t>
                </a:r>
                <a:r>
                  <a:rPr lang="en-US" dirty="0" smtClean="0"/>
                  <a:t>.</a:t>
                </a:r>
              </a:p>
              <a:p>
                <a:pPr marL="0" indent="0" algn="l" rtl="0">
                  <a:lnSpc>
                    <a:spcPct val="120000"/>
                  </a:lnSpc>
                  <a:buNone/>
                </a:pPr>
                <a:r>
                  <a:rPr lang="en-US" dirty="0" smtClean="0">
                    <a:ea typeface="Cambria Math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𝒟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𝑙</m:t>
                        </m:r>
                      </m:sub>
                    </m:sSub>
                    <m:r>
                      <a:rPr lang="en-US">
                        <a:latin typeface="Cambria Math"/>
                        <a:ea typeface="Cambria Math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</m:sub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𝑙</m:t>
                        </m:r>
                      </m:sup>
                    </m:sSubSup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/>
                  <a:t>is a set of labeled </a:t>
                </a:r>
                <a:r>
                  <a:rPr lang="en-US" dirty="0" smtClean="0"/>
                  <a:t>samples. </a:t>
                </a:r>
              </a:p>
              <a:p>
                <a:pPr marL="0" indent="0" algn="l" rtl="0">
                  <a:lnSpc>
                    <a:spcPct val="120000"/>
                  </a:lnSpc>
                  <a:buNone/>
                </a:pPr>
                <a:r>
                  <a:rPr lang="en-US" dirty="0">
                    <a:ea typeface="Cambria Math"/>
                  </a:rPr>
                  <a:t> </a:t>
                </a:r>
                <a:r>
                  <a:rPr lang="en-US" dirty="0" smtClean="0">
                    <a:ea typeface="Cambria Math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𝒟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𝑢</m:t>
                        </m:r>
                      </m:sub>
                    </m:sSub>
                    <m:r>
                      <a:rPr lang="en-US">
                        <a:latin typeface="Cambria Math"/>
                        <a:ea typeface="Cambria Math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𝑙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</m:sub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 smtClean="0"/>
                  <a:t> is a sets </a:t>
                </a:r>
                <a:r>
                  <a:rPr lang="en-US" dirty="0"/>
                  <a:t>of </a:t>
                </a:r>
                <a:r>
                  <a:rPr lang="en-US" dirty="0" smtClean="0"/>
                  <a:t>unlabeled </a:t>
                </a:r>
                <a:r>
                  <a:rPr lang="en-US" dirty="0"/>
                  <a:t>samples</a:t>
                </a:r>
                <a:r>
                  <a:rPr lang="en-US" dirty="0" smtClean="0"/>
                  <a:t>.</a:t>
                </a:r>
              </a:p>
              <a:p>
                <a:pPr marL="0" indent="0" algn="l" rtl="0">
                  <a:lnSpc>
                    <a:spcPct val="120000"/>
                  </a:lnSpc>
                  <a:spcAft>
                    <a:spcPts val="600"/>
                  </a:spcAft>
                  <a:buNone/>
                </a:pPr>
                <a:r>
                  <a:rPr lang="en-US" dirty="0">
                    <a:ea typeface="Cambria Math"/>
                  </a:rPr>
                  <a:t> </a:t>
                </a:r>
                <a:r>
                  <a:rPr lang="en-US" dirty="0" smtClean="0">
                    <a:ea typeface="Cambria Math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𝑙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𝑢</m:t>
                    </m:r>
                  </m:oMath>
                </a14:m>
                <a:r>
                  <a:rPr lang="en-US" dirty="0"/>
                  <a:t> is the total number of samples in the training set</a:t>
                </a:r>
                <a:r>
                  <a:rPr lang="en-US" dirty="0" smtClean="0"/>
                  <a:t>.</a:t>
                </a:r>
              </a:p>
              <a:p>
                <a:pPr algn="l" rtl="0">
                  <a:lnSpc>
                    <a:spcPct val="120000"/>
                  </a:lnSpc>
                </a:pPr>
                <a:r>
                  <a:rPr lang="en-US" dirty="0" smtClean="0"/>
                  <a:t>Given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𝒟</m:t>
                    </m:r>
                  </m:oMath>
                </a14:m>
                <a:r>
                  <a:rPr lang="en-US" dirty="0"/>
                  <a:t>, the graph-based SSL algorithm use an undirected weighted graph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𝒢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𝑉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V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,…,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are the data points(vertices)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E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𝑉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𝑉</m:t>
                    </m:r>
                  </m:oMath>
                </a14:m>
                <a:r>
                  <a:rPr lang="en-US" dirty="0"/>
                  <a:t> are the set of undirected edges between vertices. </a:t>
                </a:r>
                <a:endParaRPr lang="en-US" dirty="0" smtClean="0"/>
              </a:p>
              <a:p>
                <a:pPr marL="0" indent="0" algn="l" rtl="0">
                  <a:lnSpc>
                    <a:spcPct val="120000"/>
                  </a:lnSpc>
                  <a:spcBef>
                    <a:spcPts val="100"/>
                  </a:spcBef>
                  <a:spcAft>
                    <a:spcPts val="600"/>
                  </a:spcAft>
                  <a:buNone/>
                </a:pPr>
                <a:r>
                  <a:rPr lang="en-US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𝑊</m:t>
                    </m:r>
                  </m:oMath>
                </a14:m>
                <a:r>
                  <a:rPr lang="en-US" dirty="0"/>
                  <a:t> denote the weight of the edge between verti</a:t>
                </a:r>
                <a:r>
                  <a:rPr lang="en-US" dirty="0" smtClean="0"/>
                  <a:t>x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pPr algn="l" rtl="0">
                  <a:lnSpc>
                    <a:spcPct val="170000"/>
                  </a:lnSpc>
                </a:pPr>
                <a:r>
                  <a:rPr lang="en-US" dirty="0" smtClean="0"/>
                  <a:t>The </a:t>
                </a:r>
                <a:r>
                  <a:rPr lang="en-US" dirty="0"/>
                  <a:t>weights are formed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𝑠𝑖𝑚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𝛿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𝒦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. 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𝒦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/>
                  <a:t> is the set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𝑖</m:t>
                    </m:r>
                  </m:oMath>
                </a14:m>
                <a:r>
                  <a:rPr lang="en-US" dirty="0"/>
                  <a:t>’s </a:t>
                </a:r>
                <a:r>
                  <a:rPr lang="en-US" i="1" dirty="0"/>
                  <a:t>k</a:t>
                </a:r>
                <a:r>
                  <a:rPr lang="en-US" dirty="0"/>
                  <a:t>-nearest-neighbors 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𝒦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𝑁𝑁</m:t>
                    </m:r>
                  </m:oMath>
                </a14:m>
                <a:r>
                  <a:rPr lang="en-US" dirty="0"/>
                  <a:t>), 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    and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𝑠𝑖𝑚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num>
                      <m:den>
                        <m:sSubSup>
                          <m:sSubSup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b/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e>
                          <m:sub/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dirty="0"/>
                  <a:t>  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    </a:t>
                </a:r>
                <a:r>
                  <a:rPr lang="en-US" dirty="0" smtClean="0"/>
                  <a:t> is  </a:t>
                </a:r>
                <a:r>
                  <a:rPr lang="en-US" dirty="0"/>
                  <a:t>a measure of similarity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340768"/>
                <a:ext cx="8229600" cy="5256584"/>
              </a:xfrm>
              <a:blipFill rotWithShape="1">
                <a:blip r:embed="rId4"/>
                <a:stretch>
                  <a:fillRect l="-815" t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Multi-class SSL optimization procedure</a:t>
            </a:r>
            <a:endParaRPr lang="he-I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1800" dirty="0" smtClean="0"/>
              <a:t>Let’s define two sets of probability distribution over the elements of    :                                 		        where the later is fixed throughout the training.</a:t>
            </a:r>
          </a:p>
          <a:p>
            <a:pPr algn="l" rtl="0">
              <a:buNone/>
            </a:pPr>
            <a:r>
              <a:rPr lang="en-US" sz="1800" dirty="0" smtClean="0"/>
              <a:t>	we set       to be uniform over only the possible categories and zero otherwise: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800" dirty="0" smtClean="0"/>
              <a:t>	                                             where                                                     is a set of possible outputs for input .</a:t>
            </a:r>
          </a:p>
          <a:p>
            <a:pPr algn="l" rtl="0"/>
            <a:r>
              <a:rPr lang="en-US" sz="1800" dirty="0" smtClean="0"/>
              <a:t>The goal of the learning is to find the best set of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distributions</a:t>
            </a:r>
            <a:r>
              <a:rPr lang="en-US" sz="1800" dirty="0" smtClean="0"/>
              <a:t>      by minimizing the next objective function:</a:t>
            </a:r>
          </a:p>
          <a:p>
            <a:pPr algn="l" rtl="0">
              <a:lnSpc>
                <a:spcPct val="120000"/>
              </a:lnSpc>
              <a:buNone/>
            </a:pPr>
            <a:endParaRPr lang="en-US" sz="1800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800" dirty="0" smtClean="0"/>
              <a:t>	where                           denotes the entire set of distributions to be learned,</a:t>
            </a:r>
          </a:p>
          <a:p>
            <a:pPr algn="l" rtl="0">
              <a:lnSpc>
                <a:spcPct val="120000"/>
              </a:lnSpc>
              <a:buNone/>
            </a:pPr>
            <a:r>
              <a:rPr lang="en-US" sz="1800" dirty="0" smtClean="0"/>
              <a:t>	                                            is the standard entropy function of      ,</a:t>
            </a:r>
          </a:p>
          <a:p>
            <a:pPr algn="l" rtl="0">
              <a:buNone/>
            </a:pPr>
            <a:r>
              <a:rPr lang="en-US" sz="1800" dirty="0" smtClean="0"/>
              <a:t>                              is the KL-divergence between      and     ,	</a:t>
            </a:r>
          </a:p>
          <a:p>
            <a:pPr algn="l" rtl="0">
              <a:buNone/>
            </a:pPr>
            <a:r>
              <a:rPr lang="en-US" sz="1800" dirty="0" smtClean="0"/>
              <a:t>	and          are positive parameters.</a:t>
            </a:r>
          </a:p>
          <a:p>
            <a:pPr algn="l" rtl="0">
              <a:lnSpc>
                <a:spcPct val="120000"/>
              </a:lnSpc>
              <a:buNone/>
            </a:pPr>
            <a:r>
              <a:rPr lang="en-US" sz="1800" dirty="0" smtClean="0"/>
              <a:t>	The final labels for        are then given by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6</a:t>
            </a:fld>
            <a:endParaRPr lang="he-IL" dirty="0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7236296" y="1196752"/>
          <a:ext cx="240165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2" name="Equation" r:id="rId3" imgW="139680" imgH="164880" progId="Equation.DSMT4">
                  <p:embed/>
                </p:oleObj>
              </mc:Choice>
              <mc:Fallback>
                <p:oleObj name="Equation" r:id="rId3" imgW="139680" imgH="1648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1196752"/>
                        <a:ext cx="240165" cy="288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467544" y="1469543"/>
          <a:ext cx="2088232" cy="519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3" name="Equation" r:id="rId5" imgW="1155600" imgH="330120" progId="Equation.DSMT4">
                  <p:embed/>
                </p:oleObj>
              </mc:Choice>
              <mc:Fallback>
                <p:oleObj name="Equation" r:id="rId5" imgW="1155600" imgH="3301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469543"/>
                        <a:ext cx="2088232" cy="519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6472211" y="3140968"/>
          <a:ext cx="260029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4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2211" y="3140968"/>
                        <a:ext cx="260029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528638" y="3644900"/>
          <a:ext cx="77200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5" name="Equation" r:id="rId9" imgW="4254480" imgH="634680" progId="Equation.DSMT4">
                  <p:embed/>
                </p:oleObj>
              </mc:Choice>
              <mc:Fallback>
                <p:oleObj name="Equation" r:id="rId9" imgW="4254480" imgH="6346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3644900"/>
                        <a:ext cx="7720012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1187624" y="4712321"/>
          <a:ext cx="1512168" cy="37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6" name="Equation" r:id="rId11" imgW="927000" imgH="228600" progId="Equation.DSMT4">
                  <p:embed/>
                </p:oleObj>
              </mc:Choice>
              <mc:Fallback>
                <p:oleObj name="Equation" r:id="rId11" imgW="927000" imgH="228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712321"/>
                        <a:ext cx="1512168" cy="37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539552" y="5085184"/>
          <a:ext cx="2412270" cy="432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7" name="Equation" r:id="rId13" imgW="1815840" imgH="279360" progId="Equation.DSMT4">
                  <p:embed/>
                </p:oleObj>
              </mc:Choice>
              <mc:Fallback>
                <p:oleObj name="Equation" r:id="rId13" imgW="1815840" imgH="27936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085184"/>
                        <a:ext cx="2412270" cy="4320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8" name="Object 18"/>
          <p:cNvGraphicFramePr>
            <a:graphicFrameLocks noChangeAspect="1"/>
          </p:cNvGraphicFramePr>
          <p:nvPr/>
        </p:nvGraphicFramePr>
        <p:xfrm>
          <a:off x="6543898" y="5085184"/>
          <a:ext cx="2603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8" name="Equation" r:id="rId15" imgW="164880" imgH="228600" progId="Equation.DSMT4">
                  <p:embed/>
                </p:oleObj>
              </mc:Choice>
              <mc:Fallback>
                <p:oleObj name="Equation" r:id="rId15" imgW="164880" imgH="2286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898" y="5085184"/>
                        <a:ext cx="26035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9" name="Object 19"/>
          <p:cNvGraphicFramePr>
            <a:graphicFrameLocks noChangeAspect="1"/>
          </p:cNvGraphicFramePr>
          <p:nvPr/>
        </p:nvGraphicFramePr>
        <p:xfrm>
          <a:off x="523404" y="5445224"/>
          <a:ext cx="13843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9" name="Equation" r:id="rId16" imgW="787320" imgH="241200" progId="Equation.DSMT4">
                  <p:embed/>
                </p:oleObj>
              </mc:Choice>
              <mc:Fallback>
                <p:oleObj name="Equation" r:id="rId16" imgW="787320" imgH="2412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404" y="5445224"/>
                        <a:ext cx="13843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0" name="Object 20"/>
          <p:cNvGraphicFramePr>
            <a:graphicFrameLocks noChangeAspect="1"/>
          </p:cNvGraphicFramePr>
          <p:nvPr/>
        </p:nvGraphicFramePr>
        <p:xfrm>
          <a:off x="4932040" y="5445224"/>
          <a:ext cx="2603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0" name="Equation" r:id="rId18" imgW="164880" imgH="228600" progId="Equation.DSMT4">
                  <p:embed/>
                </p:oleObj>
              </mc:Choice>
              <mc:Fallback>
                <p:oleObj name="Equation" r:id="rId18" imgW="164880" imgH="2286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5445224"/>
                        <a:ext cx="26035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5" name="Object 25"/>
          <p:cNvGraphicFramePr>
            <a:graphicFrameLocks noChangeAspect="1"/>
          </p:cNvGraphicFramePr>
          <p:nvPr/>
        </p:nvGraphicFramePr>
        <p:xfrm>
          <a:off x="5652120" y="5445224"/>
          <a:ext cx="2603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1" name="Equation" r:id="rId19" imgW="164880" imgH="241200" progId="Equation.DSMT4">
                  <p:embed/>
                </p:oleObj>
              </mc:Choice>
              <mc:Fallback>
                <p:oleObj name="Equation" r:id="rId19" imgW="164880" imgH="2412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5445224"/>
                        <a:ext cx="2603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8" name="Object 28"/>
          <p:cNvGraphicFramePr>
            <a:graphicFrameLocks noChangeAspect="1"/>
          </p:cNvGraphicFramePr>
          <p:nvPr/>
        </p:nvGraphicFramePr>
        <p:xfrm>
          <a:off x="963911" y="5877272"/>
          <a:ext cx="439737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2" name="Equation" r:id="rId21" imgW="279360" imgH="164880" progId="Equation.DSMT4">
                  <p:embed/>
                </p:oleObj>
              </mc:Choice>
              <mc:Fallback>
                <p:oleObj name="Equation" r:id="rId21" imgW="279360" imgH="16488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911" y="5877272"/>
                        <a:ext cx="439737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0" name="Object 30"/>
          <p:cNvGraphicFramePr>
            <a:graphicFrameLocks noChangeAspect="1"/>
          </p:cNvGraphicFramePr>
          <p:nvPr/>
        </p:nvGraphicFramePr>
        <p:xfrm>
          <a:off x="1222673" y="1988518"/>
          <a:ext cx="1809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3" name="Equation" r:id="rId23" imgW="114120" imgH="228600" progId="Equation.DSMT4">
                  <p:embed/>
                </p:oleObj>
              </mc:Choice>
              <mc:Fallback>
                <p:oleObj name="Equation" r:id="rId23" imgW="114120" imgH="2286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673" y="1988518"/>
                        <a:ext cx="1809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1" name="Object 31"/>
          <p:cNvGraphicFramePr>
            <a:graphicFrameLocks noChangeAspect="1"/>
          </p:cNvGraphicFramePr>
          <p:nvPr/>
        </p:nvGraphicFramePr>
        <p:xfrm>
          <a:off x="467544" y="2348880"/>
          <a:ext cx="2520280" cy="408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4" name="Equation" r:id="rId25" imgW="1371600" imgH="228600" progId="Equation.DSMT4">
                  <p:embed/>
                </p:oleObj>
              </mc:Choice>
              <mc:Fallback>
                <p:oleObj name="Equation" r:id="rId25" imgW="1371600" imgH="2286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348880"/>
                        <a:ext cx="2520280" cy="408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2" name="Object 32"/>
          <p:cNvGraphicFramePr>
            <a:graphicFrameLocks noChangeAspect="1"/>
          </p:cNvGraphicFramePr>
          <p:nvPr/>
        </p:nvGraphicFramePr>
        <p:xfrm>
          <a:off x="3851920" y="2276872"/>
          <a:ext cx="2839431" cy="49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5" name="Equation" r:id="rId27" imgW="1587240" imgH="279360" progId="Equation.DSMT4">
                  <p:embed/>
                </p:oleObj>
              </mc:Choice>
              <mc:Fallback>
                <p:oleObj name="Equation" r:id="rId27" imgW="1587240" imgH="27936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276872"/>
                        <a:ext cx="2839431" cy="4997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3" name="Object 33"/>
          <p:cNvGraphicFramePr>
            <a:graphicFrameLocks noChangeAspect="1"/>
          </p:cNvGraphicFramePr>
          <p:nvPr/>
        </p:nvGraphicFramePr>
        <p:xfrm>
          <a:off x="2411760" y="6093296"/>
          <a:ext cx="389632" cy="438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6" name="Equation" r:id="rId29" imgW="203040" imgH="228600" progId="Equation.DSMT4">
                  <p:embed/>
                </p:oleObj>
              </mc:Choice>
              <mc:Fallback>
                <p:oleObj name="Equation" r:id="rId29" imgW="203040" imgH="2286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6093296"/>
                        <a:ext cx="389632" cy="438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4" name="Object 34"/>
          <p:cNvGraphicFramePr>
            <a:graphicFrameLocks noChangeAspect="1"/>
          </p:cNvGraphicFramePr>
          <p:nvPr/>
        </p:nvGraphicFramePr>
        <p:xfrm>
          <a:off x="4644008" y="6124391"/>
          <a:ext cx="2232247" cy="616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7" name="Equation" r:id="rId31" imgW="1117440" imgH="330120" progId="Equation.DSMT4">
                  <p:embed/>
                </p:oleObj>
              </mc:Choice>
              <mc:Fallback>
                <p:oleObj name="Equation" r:id="rId31" imgW="1117440" imgH="33012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6124391"/>
                        <a:ext cx="2232247" cy="6169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for the objective function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7</a:t>
            </a:fld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6792"/>
                <a:ext cx="8229600" cy="5040560"/>
              </a:xfrm>
            </p:spPr>
            <p:txBody>
              <a:bodyPr>
                <a:normAutofit fontScale="92500" lnSpcReduction="10000"/>
              </a:bodyPr>
              <a:lstStyle/>
              <a:p>
                <a:pPr algn="l" rtl="0">
                  <a:buNone/>
                </a:pPr>
                <a:endParaRPr lang="en-US" dirty="0" smtClean="0"/>
              </a:p>
              <a:p>
                <a:pPr algn="l" rtl="0">
                  <a:buNone/>
                </a:pPr>
                <a:endParaRPr lang="en-US" dirty="0" smtClean="0"/>
              </a:p>
              <a:p>
                <a:pPr algn="l" rtl="0">
                  <a:buNone/>
                </a:pPr>
                <a:endParaRPr lang="en-US" dirty="0" smtClean="0"/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The first term penalize the solution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GB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GB" i="1"/>
                      <m:t> </m:t>
                    </m:r>
                    <m:r>
                      <a:rPr lang="en-GB">
                        <a:latin typeface="Cambria Math"/>
                      </a:rPr>
                      <m:t>,</m:t>
                    </m:r>
                    <m:r>
                      <m:rPr>
                        <m:nor/>
                      </m:rPr>
                      <a:rPr lang="en-GB" i="1"/>
                      <m:t>  </m:t>
                    </m:r>
                    <m:r>
                      <a:rPr lang="en-GB" i="1">
                        <a:latin typeface="Cambria Math"/>
                      </a:rPr>
                      <m:t>𝑖</m:t>
                    </m:r>
                    <m:r>
                      <a:rPr lang="en-GB">
                        <a:latin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>
                            <a:latin typeface="Cambria Math"/>
                          </a:rPr>
                          <m:t>1</m:t>
                        </m:r>
                        <m:r>
                          <a:rPr lang="en-GB">
                            <a:latin typeface="Cambria Math"/>
                          </a:rPr>
                          <m:t>,...,</m:t>
                        </m:r>
                        <m:r>
                          <a:rPr lang="en-GB" i="1">
                            <a:latin typeface="Cambria Math"/>
                          </a:rPr>
                          <m:t>𝑙</m:t>
                        </m:r>
                      </m:e>
                    </m:d>
                  </m:oMath>
                </a14:m>
                <a:r>
                  <a:rPr lang="en-US" dirty="0" smtClean="0"/>
                  <a:t>, when it is far away from the labeled training data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dirty="0" smtClean="0"/>
                  <a:t>, but it doesn’t insist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GB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, allowing for deviations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which can help especially with noisy labels.</a:t>
                </a:r>
              </a:p>
              <a:p>
                <a:pPr algn="l" rtl="0"/>
                <a:r>
                  <a:rPr lang="en-US" dirty="0" smtClean="0"/>
                  <a:t>The second term penalizes a lack of consistency with the geometry of the data.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 smtClean="0"/>
                  <a:t> is large, we prefer a solution in which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are close in the KL-divergence sense.</a:t>
                </a:r>
              </a:p>
              <a:p>
                <a:pPr algn="l" rtl="0"/>
                <a:r>
                  <a:rPr lang="en-US" dirty="0" smtClean="0"/>
                  <a:t>The third term encourages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to be close to the uniform distribution if not preferred by the first two terms.</a:t>
                </a:r>
                <a:endParaRPr lang="he-IL" dirty="0"/>
              </a:p>
            </p:txBody>
          </p:sp>
        </mc:Choice>
        <mc:Fallback xmlns=""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6792"/>
                <a:ext cx="8229600" cy="5040560"/>
              </a:xfrm>
              <a:blipFill rotWithShape="1">
                <a:blip r:embed="rId3"/>
                <a:stretch>
                  <a:fillRect l="-1111" t="-1693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5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292312"/>
              </p:ext>
            </p:extLst>
          </p:nvPr>
        </p:nvGraphicFramePr>
        <p:xfrm>
          <a:off x="539552" y="1772816"/>
          <a:ext cx="8199687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4" name="Equation" r:id="rId4" imgW="4254480" imgH="634680" progId="Equation.DSMT4">
                  <p:embed/>
                </p:oleObj>
              </mc:Choice>
              <mc:Fallback>
                <p:oleObj name="Equation" r:id="rId4" imgW="4254480" imgH="6346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72816"/>
                        <a:ext cx="8199687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2080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Learning with alternating minimization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340768"/>
                <a:ext cx="8229600" cy="5256584"/>
              </a:xfrm>
            </p:spPr>
            <p:txBody>
              <a:bodyPr>
                <a:normAutofit fontScale="85000" lnSpcReduction="20000"/>
              </a:bodyPr>
              <a:lstStyle/>
              <a:p>
                <a:pPr algn="l" rtl="0"/>
                <a:r>
                  <a:rPr lang="en-US" dirty="0"/>
                  <a:t>The problem of minimizing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GB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>
                            <a:latin typeface="Cambria Math"/>
                          </a:rPr>
                          <m:t>(</m:t>
                        </m:r>
                        <m:r>
                          <a:rPr lang="en-GB" i="1">
                            <a:latin typeface="Cambria Math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dirty="0"/>
                  <a:t> over the space of collections of probability distributions, constitutes a convex programing problem. Thus, our problem has a unique global optimum</a:t>
                </a:r>
                <a:r>
                  <a:rPr lang="en-US" dirty="0" smtClean="0"/>
                  <a:t>.</a:t>
                </a:r>
              </a:p>
              <a:p>
                <a:pPr marL="0" indent="0" algn="l" rtl="0">
                  <a:buNone/>
                </a:pPr>
                <a:endParaRPr lang="en-US" dirty="0"/>
              </a:p>
              <a:p>
                <a:pPr algn="l" rtl="0"/>
                <a:r>
                  <a:rPr lang="en-US" dirty="0"/>
                  <a:t>One possible method to yield this global optimum might take the derivative of the objective along with Lagrange multipliers to ensure that we stay within the space of probability distributions</a:t>
                </a:r>
                <a:r>
                  <a:rPr lang="en-US" dirty="0" smtClean="0"/>
                  <a:t>.</a:t>
                </a:r>
              </a:p>
              <a:p>
                <a:pPr marL="0" indent="0" algn="l" rtl="0">
                  <a:buNone/>
                </a:pPr>
                <a:endParaRPr lang="en-US" dirty="0"/>
              </a:p>
              <a:p>
                <a:pPr algn="l" rtl="0"/>
                <a:r>
                  <a:rPr lang="en-US" dirty="0"/>
                  <a:t>Unfortunately our problem doesn’t yield a closed form solution because </a:t>
                </a:r>
                <a:r>
                  <a:rPr lang="en-US" dirty="0" smtClean="0"/>
                  <a:t> the </a:t>
                </a:r>
                <a:r>
                  <a:rPr lang="en-US" dirty="0"/>
                  <a:t>gradient of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GB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>
                            <a:latin typeface="Cambria Math"/>
                          </a:rPr>
                          <m:t>(</m:t>
                        </m:r>
                        <m:r>
                          <a:rPr lang="en-GB" i="1">
                            <a:latin typeface="Cambria Math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dirty="0"/>
                  <a:t> is </a:t>
                </a:r>
                <a:r>
                  <a:rPr lang="en-US" dirty="0" smtClean="0"/>
                  <a:t>of the form: 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GB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GB">
                        <a:latin typeface="Cambria Math"/>
                      </a:rPr>
                      <m:t>(</m:t>
                    </m:r>
                    <m:r>
                      <a:rPr lang="en-GB" i="1">
                        <a:latin typeface="Cambria Math"/>
                      </a:rPr>
                      <m:t>𝑦</m:t>
                    </m:r>
                    <m:r>
                      <a:rPr lang="en-GB">
                        <a:latin typeface="Cambria Math"/>
                      </a:rPr>
                      <m:t>)</m:t>
                    </m:r>
                    <m:r>
                      <m:rPr>
                        <m:sty m:val="p"/>
                      </m:rPr>
                      <a:rPr lang="en-GB">
                        <a:latin typeface="Cambria Math"/>
                      </a:rPr>
                      <m:t>log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GB">
                        <a:latin typeface="Cambria Math"/>
                      </a:rPr>
                      <m:t>(</m:t>
                    </m:r>
                    <m:r>
                      <a:rPr lang="en-GB" i="1">
                        <a:latin typeface="Cambria Math"/>
                      </a:rPr>
                      <m:t>𝑦</m:t>
                    </m:r>
                    <m:r>
                      <a:rPr lang="en-GB">
                        <a:latin typeface="Cambria Math"/>
                      </a:rPr>
                      <m:t>)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GB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GB">
                        <a:latin typeface="Cambria Math"/>
                      </a:rPr>
                      <m:t>(</m:t>
                    </m:r>
                    <m:r>
                      <a:rPr lang="en-GB" i="1">
                        <a:latin typeface="Cambria Math"/>
                      </a:rPr>
                      <m:t>𝑦</m:t>
                    </m:r>
                    <m:r>
                      <a:rPr lang="en-GB">
                        <a:latin typeface="Cambria Math"/>
                      </a:rPr>
                      <m:t>)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GB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 smtClean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GB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 smtClean="0"/>
                  <a:t>,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GB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 smtClean="0"/>
                  <a:t>,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GB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 smtClean="0"/>
                  <a:t> are constants.</a:t>
                </a:r>
              </a:p>
              <a:p>
                <a:pPr marL="0" indent="0" algn="l" rtl="0">
                  <a:buNone/>
                </a:pPr>
                <a:endParaRPr lang="en-GB" dirty="0" smtClean="0"/>
              </a:p>
              <a:p>
                <a:pPr algn="l" rtl="0"/>
                <a:r>
                  <a:rPr lang="en-US" dirty="0" smtClean="0"/>
                  <a:t>Thus, we adopt different strategy based on alternating minimization. This approach has a single additional optimization parameter. It admits a closed form solution for each iteration and yields guaranteed convergence to the global optimum.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340768"/>
                <a:ext cx="8229600" cy="5256584"/>
              </a:xfrm>
              <a:blipFill rotWithShape="1">
                <a:blip r:embed="rId2"/>
                <a:stretch>
                  <a:fillRect l="-667" t="-11601" r="-1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8848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n-US" sz="4000" dirty="0"/>
              <a:t>Learning with alternating minimization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4784"/>
                <a:ext cx="8229600" cy="4839816"/>
              </a:xfrm>
            </p:spPr>
            <p:txBody>
              <a:bodyPr>
                <a:normAutofit fontScale="92500" lnSpcReduction="10000"/>
              </a:bodyPr>
              <a:lstStyle/>
              <a:p>
                <a:pPr algn="l" rtl="0"/>
                <a:r>
                  <a:rPr lang="en-US" dirty="0" smtClean="0"/>
                  <a:t>We define a new objective function to be optimized: </a:t>
                </a:r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algn="l" rtl="0"/>
                <a:endParaRPr lang="en-GB" i="1" dirty="0" smtClean="0">
                  <a:latin typeface="Cambria Math"/>
                </a:endParaRPr>
              </a:p>
              <a:p>
                <a:pPr algn="l" rtl="0"/>
                <a:r>
                  <a:rPr lang="en-GB" dirty="0" smtClean="0"/>
                  <a:t>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𝑞</m:t>
                    </m:r>
                    <m:r>
                      <a:rPr lang="en-GB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GB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>
                        <a:latin typeface="Cambria Math"/>
                      </a:rPr>
                      <m:t>,...,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is a newly defined set of distributions for all the training samples.</a:t>
                </a:r>
              </a:p>
              <a:p>
                <a:pPr algn="l" rtl="0"/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[</m:t>
                    </m:r>
                    <m:sSup>
                      <m:sSupPr>
                        <m:ctrlPr>
                          <a:rPr lang="en-GB" b="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W</m:t>
                        </m:r>
                      </m:e>
                      <m:sup>
                        <m:r>
                          <a:rPr lang="en-GB" b="0" i="1">
                            <a:latin typeface="Cambria Math"/>
                          </a:rPr>
                          <m:t>′</m:t>
                        </m:r>
                      </m:sup>
                    </m:sSup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>
                            <a:latin typeface="Cambria Math"/>
                          </a:rPr>
                          <m:t>]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GB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w</m:t>
                        </m:r>
                        <m:r>
                          <a:rPr lang="en-GB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 smtClean="0"/>
                  <a:t>  is a new weight matrix of the same size as the original one. Where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W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GB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W</m:t>
                    </m:r>
                    <m:r>
                      <a:rPr lang="en-US" b="0" i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𝛼</m:t>
                        </m:r>
                        <m:r>
                          <a:rPr lang="en-GB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𝛼</m:t>
                    </m:r>
                    <m:r>
                      <a:rPr lang="en-GB">
                        <a:latin typeface="Cambria Math"/>
                      </a:rPr>
                      <m:t>≥</m:t>
                    </m:r>
                    <m:r>
                      <a:rPr lang="en-US" b="0" i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   Thus,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w</m:t>
                        </m:r>
                        <m:r>
                          <a:rPr lang="en-GB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𝑖𝑖</m:t>
                        </m:r>
                      </m:sub>
                    </m:sSub>
                    <m:r>
                      <a:rPr lang="en-GB">
                        <a:latin typeface="Cambria Math"/>
                      </a:rPr>
                      <m:t>≥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𝑖𝑖</m:t>
                        </m:r>
                      </m:sub>
                    </m:sSub>
                  </m:oMath>
                </a14:m>
                <a:r>
                  <a:rPr lang="en-US" dirty="0" smtClean="0"/>
                  <a:t>. In the original objective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GB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𝑖𝑖</m:t>
                        </m:r>
                      </m:sub>
                    </m:sSub>
                  </m:oMath>
                </a14:m>
                <a:r>
                  <a:rPr lang="en-US" dirty="0" smtClean="0"/>
                  <a:t> were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   irrelevant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𝐾𝐿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a:rPr lang="en-GB" i="1">
                        <a:latin typeface="Cambria Math"/>
                      </a:rPr>
                      <m:t>𝑝</m:t>
                    </m:r>
                    <m:r>
                      <a:rPr lang="en-US" b="0" i="0" smtClean="0">
                        <a:latin typeface="Cambria Math"/>
                      </a:rPr>
                      <m:t>||</m:t>
                    </m:r>
                    <m:r>
                      <a:rPr lang="en-GB" i="1">
                        <a:latin typeface="Cambria Math"/>
                      </a:rPr>
                      <m:t>𝑝</m:t>
                    </m:r>
                    <m:r>
                      <a:rPr lang="en-US" b="0" i="0" smtClean="0">
                        <a:latin typeface="Cambria Math"/>
                      </a:rPr>
                      <m:t>)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 for all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, but now we have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two distributions for each training point, which are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encouraged (through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𝛼</m:t>
                    </m:r>
                  </m:oMath>
                </a14:m>
                <a:r>
                  <a:rPr lang="en-US" dirty="0" smtClean="0"/>
                  <a:t>) to approach each other. </a:t>
                </a:r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4784"/>
                <a:ext cx="8229600" cy="4839816"/>
              </a:xfrm>
              <a:blipFill rotWithShape="1">
                <a:blip r:embed="rId3"/>
                <a:stretch>
                  <a:fillRect l="-1111" t="-1763" r="-1556" b="-50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474-A3A2-4AE3-982F-31CADB5E9EBB}" type="slidenum">
              <a:rPr lang="he-IL" smtClean="0"/>
              <a:pPr/>
              <a:t>9</a:t>
            </a:fld>
            <a:endParaRPr lang="he-IL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494536"/>
              </p:ext>
            </p:extLst>
          </p:nvPr>
        </p:nvGraphicFramePr>
        <p:xfrm>
          <a:off x="755576" y="1819027"/>
          <a:ext cx="7983538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Equation" r:id="rId4" imgW="4431960" imgH="634680" progId="Equation.DSMT4">
                  <p:embed/>
                </p:oleObj>
              </mc:Choice>
              <mc:Fallback>
                <p:oleObj name="Equation" r:id="rId4" imgW="4431960" imgH="6346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819027"/>
                        <a:ext cx="7983538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4133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2550</TotalTime>
  <Words>1087</Words>
  <Application>Microsoft Office PowerPoint</Application>
  <PresentationFormat>On-screen Show (4:3)</PresentationFormat>
  <Paragraphs>107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Flow</vt:lpstr>
      <vt:lpstr>Equation</vt:lpstr>
      <vt:lpstr>Soft-Supervised Learning for Text Classification</vt:lpstr>
      <vt:lpstr>Document classification task</vt:lpstr>
      <vt:lpstr>Semi-supervised learning (SSL)</vt:lpstr>
      <vt:lpstr>New approach for graph-based semi-supervised text classification </vt:lpstr>
      <vt:lpstr>Learning problem definition</vt:lpstr>
      <vt:lpstr>Multi-class SSL optimization procedure</vt:lpstr>
      <vt:lpstr>Analysis for the objective function</vt:lpstr>
      <vt:lpstr>Learning with alternating minimization</vt:lpstr>
      <vt:lpstr>Learning with alternating minimization</vt:lpstr>
      <vt:lpstr>Learning with alternating minimization</vt:lpstr>
      <vt:lpstr>The update equations</vt:lpstr>
      <vt:lpstr>Conclusions</vt:lpstr>
      <vt:lpstr>Any questions?</vt:lpstr>
    </vt:vector>
  </TitlesOfParts>
  <Company>Technion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Detection of man-made objects in aerial images</dc:title>
  <dc:creator>2008w04</dc:creator>
  <cp:lastModifiedBy>Adir</cp:lastModifiedBy>
  <cp:revision>234</cp:revision>
  <cp:lastPrinted>2011-01-20T18:01:04Z</cp:lastPrinted>
  <dcterms:created xsi:type="dcterms:W3CDTF">2009-01-10T15:08:19Z</dcterms:created>
  <dcterms:modified xsi:type="dcterms:W3CDTF">2011-01-22T18:26:19Z</dcterms:modified>
</cp:coreProperties>
</file>